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016B9-D98C-0B00-3B45-3641B3C64A18}" v="5" dt="2022-07-10T12:47:56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in Chawda" userId="S::jatin.chawda@epita.fr::f0de994f-703a-4fe8-9f73-5a2b5ccaaec7" providerId="AD" clId="Web-{071016B9-D98C-0B00-3B45-3641B3C64A18}"/>
    <pc:docChg chg="modSld">
      <pc:chgData name="Jatin Chawda" userId="S::jatin.chawda@epita.fr::f0de994f-703a-4fe8-9f73-5a2b5ccaaec7" providerId="AD" clId="Web-{071016B9-D98C-0B00-3B45-3641B3C64A18}" dt="2022-07-10T12:47:49.665" v="3" actId="20577"/>
      <pc:docMkLst>
        <pc:docMk/>
      </pc:docMkLst>
      <pc:sldChg chg="modSp">
        <pc:chgData name="Jatin Chawda" userId="S::jatin.chawda@epita.fr::f0de994f-703a-4fe8-9f73-5a2b5ccaaec7" providerId="AD" clId="Web-{071016B9-D98C-0B00-3B45-3641B3C64A18}" dt="2022-07-10T12:47:49.665" v="3" actId="20577"/>
        <pc:sldMkLst>
          <pc:docMk/>
          <pc:sldMk cId="211421985" sldId="258"/>
        </pc:sldMkLst>
        <pc:spChg chg="mod">
          <ac:chgData name="Jatin Chawda" userId="S::jatin.chawda@epita.fr::f0de994f-703a-4fe8-9f73-5a2b5ccaaec7" providerId="AD" clId="Web-{071016B9-D98C-0B00-3B45-3641B3C64A18}" dt="2022-07-10T12:47:49.665" v="3" actId="20577"/>
          <ac:spMkLst>
            <pc:docMk/>
            <pc:sldMk cId="211421985" sldId="258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7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8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5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4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2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5770-E0DA-482A-A394-39767FDB79F2}" type="datetimeFigureOut">
              <a:rPr lang="fr-FR" smtClean="0"/>
              <a:t>10/07/2022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4D80-75D5-4779-9B78-1B21196984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3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for session 2 (July 11)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Organize in groups of </a:t>
            </a:r>
            <a:r>
              <a:rPr lang="en-US" b="1" dirty="0"/>
              <a:t>3 or 4 students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The names of all the group members must be written on the file or paper you will give 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analytical need displayed in the ‘</a:t>
            </a:r>
            <a:r>
              <a:rPr lang="en-US"/>
              <a:t>Exercise AlimOL.xls’ </a:t>
            </a:r>
            <a:r>
              <a:rPr lang="en-US" dirty="0"/>
              <a:t>file, finish up the data dictionary (our draft is on next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your data dictionary, finish up the snowflake schema (draft on third slide).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feel free to continue with PowerPoint or to switch to paper or any other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 not display Measures on the snowflake yet (we’ll do it during session)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you do not have to split the ‘Time’ dimension into several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me your file before session 2, or bring it on paper at session 2.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3393" y="2418733"/>
            <a:ext cx="418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Family</a:t>
            </a:r>
          </a:p>
          <a:p>
            <a:r>
              <a:rPr lang="en-US" dirty="0"/>
              <a:t>Product Line</a:t>
            </a:r>
          </a:p>
          <a:p>
            <a:r>
              <a:rPr lang="en-US" dirty="0"/>
              <a:t>Product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73394" y="4070108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Delivery Slot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37001" y="2418733"/>
            <a:ext cx="137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Quarter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096000" y="2376656"/>
            <a:ext cx="418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Sales</a:t>
            </a:r>
          </a:p>
          <a:p>
            <a:r>
              <a:rPr lang="en-US" dirty="0">
                <a:solidFill>
                  <a:srgbClr val="FF0000"/>
                </a:solidFill>
              </a:rPr>
              <a:t>Count of orders</a:t>
            </a:r>
          </a:p>
          <a:p>
            <a:r>
              <a:rPr lang="en-US" dirty="0">
                <a:solidFill>
                  <a:srgbClr val="FF0000"/>
                </a:solidFill>
              </a:rPr>
              <a:t>Parcels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/>
          <a:lstStyle/>
          <a:p>
            <a:r>
              <a:rPr lang="en-US" dirty="0"/>
              <a:t>First draft of data dictionary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372388" y="1830523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/>
              <a:t>dimensions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752659" y="1830523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basic measures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89718" y="4781927"/>
            <a:ext cx="512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Avg</a:t>
            </a:r>
            <a:r>
              <a:rPr lang="en-US" b="1" i="1" dirty="0">
                <a:solidFill>
                  <a:srgbClr val="FF0000"/>
                </a:solidFill>
              </a:rPr>
              <a:t> Order Amount = SUM(Sales) / COUNT(Orders)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Avg</a:t>
            </a:r>
            <a:r>
              <a:rPr lang="en-US" b="1" i="1" dirty="0">
                <a:solidFill>
                  <a:srgbClr val="FF0000"/>
                </a:solidFill>
              </a:rPr>
              <a:t> Order Parcels = SUM(Parcels) / COUNT(Orders)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% Diet</a:t>
            </a:r>
            <a:r>
              <a:rPr lang="en-US" i="1" dirty="0">
                <a:solidFill>
                  <a:srgbClr val="FF0000"/>
                </a:solidFill>
              </a:rPr>
              <a:t> = ???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752659" y="3916665"/>
            <a:ext cx="2808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derived measures</a:t>
            </a:r>
            <a:br>
              <a:rPr lang="en-US" sz="2800" b="1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(please propose formulas)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3393" y="4982819"/>
            <a:ext cx="19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Customer </a:t>
            </a:r>
            <a:r>
              <a:rPr lang="fr-FR" dirty="0" err="1"/>
              <a:t>Fidelity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41215" y="4220583"/>
            <a:ext cx="1117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Fact Table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89396" y="3188196"/>
            <a:ext cx="1009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Products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88300" y="2465525"/>
            <a:ext cx="1450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Product Lines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63037" y="1742854"/>
            <a:ext cx="1731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Product Families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893035" y="3218316"/>
            <a:ext cx="14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Delivery Slots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2269018" y="4411014"/>
            <a:ext cx="92275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Time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Quarter</a:t>
            </a:r>
          </a:p>
          <a:p>
            <a:r>
              <a:rPr lang="en-US" dirty="0"/>
              <a:t>Month</a:t>
            </a:r>
          </a:p>
        </p:txBody>
      </p:sp>
      <p:cxnSp>
        <p:nvCxnSpPr>
          <p:cNvPr id="12" name="Connecteur droit avec flèche 11"/>
          <p:cNvCxnSpPr>
            <a:stCxn id="4" idx="1"/>
            <a:endCxn id="10" idx="3"/>
          </p:cNvCxnSpPr>
          <p:nvPr/>
        </p:nvCxnSpPr>
        <p:spPr>
          <a:xfrm flipH="1">
            <a:off x="3191771" y="4405249"/>
            <a:ext cx="1049444" cy="605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5" idx="3"/>
          </p:cNvCxnSpPr>
          <p:nvPr/>
        </p:nvCxnSpPr>
        <p:spPr>
          <a:xfrm flipH="1" flipV="1">
            <a:off x="3599096" y="3372862"/>
            <a:ext cx="1084571" cy="8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" idx="3"/>
            <a:endCxn id="8" idx="2"/>
          </p:cNvCxnSpPr>
          <p:nvPr/>
        </p:nvCxnSpPr>
        <p:spPr>
          <a:xfrm flipV="1">
            <a:off x="5358637" y="3587648"/>
            <a:ext cx="1260174" cy="8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1"/>
            <a:endCxn id="6" idx="2"/>
          </p:cNvCxnSpPr>
          <p:nvPr/>
        </p:nvCxnSpPr>
        <p:spPr>
          <a:xfrm flipH="1" flipV="1">
            <a:off x="1913563" y="2834857"/>
            <a:ext cx="675833" cy="538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6" idx="0"/>
            <a:endCxn id="7" idx="2"/>
          </p:cNvCxnSpPr>
          <p:nvPr/>
        </p:nvCxnSpPr>
        <p:spPr>
          <a:xfrm flipH="1" flipV="1">
            <a:off x="1328659" y="2112186"/>
            <a:ext cx="584904" cy="35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1445" y="6415548"/>
            <a:ext cx="657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NB: the </a:t>
            </a:r>
            <a:r>
              <a:rPr lang="fr-FR" dirty="0" err="1"/>
              <a:t>arrow</a:t>
            </a:r>
            <a:r>
              <a:rPr lang="fr-FR" dirty="0"/>
              <a:t> </a:t>
            </a:r>
            <a:r>
              <a:rPr lang="fr-FR" dirty="0" err="1"/>
              <a:t>indicates</a:t>
            </a:r>
            <a:r>
              <a:rPr lang="fr-FR" dirty="0"/>
              <a:t> 1-to-many </a:t>
            </a:r>
            <a:r>
              <a:rPr lang="fr-FR" dirty="0" err="1"/>
              <a:t>relationship</a:t>
            </a:r>
            <a:r>
              <a:rPr lang="fr-FR" dirty="0"/>
              <a:t>, </a:t>
            </a:r>
            <a:r>
              <a:rPr lang="en-GB" dirty="0" err="1"/>
              <a:t>e.g</a:t>
            </a:r>
            <a:r>
              <a:rPr lang="fr-FR" dirty="0"/>
              <a:t>., City -&gt; Country.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38200" y="365125"/>
            <a:ext cx="10515600" cy="6960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 draft of 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3200580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2" ma:contentTypeDescription="Crée un document." ma:contentTypeScope="" ma:versionID="29b4ae39df6f65a3b650a3c222232647">
  <xsd:schema xmlns:xsd="http://www.w3.org/2001/XMLSchema" xmlns:xs="http://www.w3.org/2001/XMLSchema" xmlns:p="http://schemas.microsoft.com/office/2006/metadata/properties" xmlns:ns2="7f687033-cac8-4a25-b03b-934964ae6b44" targetNamespace="http://schemas.microsoft.com/office/2006/metadata/properties" ma:root="true" ma:fieldsID="e14c9e200acbd3af79bafccff4800bf8" ns2:_="">
    <xsd:import namespace="7f687033-cac8-4a25-b03b-934964ae6b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2FF7C1-8356-41A8-BE13-6EF204C4A2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1DA07C-9C9C-4E9A-A630-87DEF7EDE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8DC9FF-327B-48F3-82D1-618E5A88D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687033-cac8-4a25-b03b-934964ae6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223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Homework for session 2 (July 11)</vt:lpstr>
      <vt:lpstr>First draft of data dictionary</vt:lpstr>
      <vt:lpstr>PowerPoint Presentation</vt:lpstr>
    </vt:vector>
  </TitlesOfParts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DINIMANT Antoine</dc:creator>
  <cp:lastModifiedBy>DINIMANT Antoine [EXT]</cp:lastModifiedBy>
  <cp:revision>11</cp:revision>
  <dcterms:created xsi:type="dcterms:W3CDTF">2021-02-03T12:18:46Z</dcterms:created>
  <dcterms:modified xsi:type="dcterms:W3CDTF">2022-07-10T12:47:57Z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