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395" r:id="rId3"/>
    <p:sldId id="411" r:id="rId4"/>
    <p:sldId id="413" r:id="rId5"/>
    <p:sldId id="389" r:id="rId6"/>
    <p:sldId id="371" r:id="rId7"/>
    <p:sldId id="433" r:id="rId8"/>
    <p:sldId id="3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snapToObjects="1">
      <p:cViewPr>
        <p:scale>
          <a:sx n="118" d="100"/>
          <a:sy n="118" d="100"/>
        </p:scale>
        <p:origin x="36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6/13/22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44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816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05755" y="705701"/>
            <a:ext cx="5951162" cy="644525"/>
          </a:xfrm>
          <a:prstGeom prst="rect">
            <a:avLst/>
          </a:prstGeom>
        </p:spPr>
        <p:txBody>
          <a:bodyPr/>
          <a:lstStyle>
            <a:lvl1pPr marL="0" marR="0" indent="0" algn="l" defTabSz="914400" rtl="0" eaLnBrk="1" fontAlgn="auto" latinLnBrk="0" hangingPunct="1">
              <a:lnSpc>
                <a:spcPts val="3200"/>
              </a:lnSpc>
              <a:spcBef>
                <a:spcPts val="200"/>
              </a:spcBef>
              <a:spcAft>
                <a:spcPts val="0"/>
              </a:spcAft>
              <a:buClrTx/>
              <a:buSzTx/>
              <a:buFontTx/>
              <a:buNone/>
              <a:tabLst/>
              <a:defRPr sz="4000">
                <a:latin typeface="Bebas Neue" panose="020B0000000000000000" pitchFamily="34" charset="0"/>
              </a:defRPr>
            </a:lvl1pPr>
            <a:lvl2pPr>
              <a:defRPr sz="4000">
                <a:latin typeface="Bebas Neue" panose="020B0000000000000000" pitchFamily="34" charset="0"/>
              </a:defRPr>
            </a:lvl2pPr>
            <a:lvl3pPr>
              <a:defRPr sz="4000">
                <a:latin typeface="Bebas Neue" panose="020B0000000000000000" pitchFamily="34" charset="0"/>
              </a:defRPr>
            </a:lvl3pPr>
            <a:lvl4pPr>
              <a:defRPr sz="4000">
                <a:latin typeface="Bebas Neue" panose="020B0000000000000000" pitchFamily="34" charset="0"/>
              </a:defRPr>
            </a:lvl4pPr>
            <a:lvl5pPr>
              <a:defRPr sz="4000">
                <a:latin typeface="Bebas Neue" panose="020B0000000000000000" pitchFamily="34" charset="0"/>
              </a:defRPr>
            </a:lvl5pPr>
          </a:lstStyle>
          <a:p>
            <a:pPr marL="0" marR="0" lvl="0" indent="0" algn="l" defTabSz="914400" rtl="0" eaLnBrk="1" fontAlgn="auto" latinLnBrk="0" hangingPunct="1">
              <a:lnSpc>
                <a:spcPts val="3200"/>
              </a:lnSpc>
              <a:spcBef>
                <a:spcPts val="200"/>
              </a:spcBef>
              <a:spcAft>
                <a:spcPts val="0"/>
              </a:spcAft>
              <a:buClrTx/>
              <a:buSzTx/>
              <a:buFontTx/>
              <a:buNone/>
              <a:tabLst/>
              <a:defRPr/>
            </a:pPr>
            <a:r>
              <a:rPr lang="en-US" dirty="0"/>
              <a:t>Edit Master text styles</a:t>
            </a:r>
          </a:p>
        </p:txBody>
      </p:sp>
      <p:sp>
        <p:nvSpPr>
          <p:cNvPr id="13" name="Text Placeholder 12"/>
          <p:cNvSpPr>
            <a:spLocks noGrp="1"/>
          </p:cNvSpPr>
          <p:nvPr>
            <p:ph type="body" sz="quarter" idx="14"/>
          </p:nvPr>
        </p:nvSpPr>
        <p:spPr>
          <a:xfrm>
            <a:off x="605755" y="1502697"/>
            <a:ext cx="3644513" cy="397641"/>
          </a:xfrm>
          <a:prstGeom prst="rect">
            <a:avLst/>
          </a:prstGeom>
        </p:spPr>
        <p:txBody>
          <a:bodyPr/>
          <a:lstStyle>
            <a:lvl1pPr marL="0" indent="0">
              <a:lnSpc>
                <a:spcPts val="2400"/>
              </a:lnSpc>
              <a:spcBef>
                <a:spcPts val="400"/>
              </a:spcBef>
              <a:buFontTx/>
              <a:buNone/>
              <a:defRPr sz="3000">
                <a:latin typeface="Bebas Neue" panose="020B0000000000000000" pitchFamily="34" charset="0"/>
              </a:defRPr>
            </a:lvl1pPr>
            <a:lvl2pPr marL="457200" indent="0">
              <a:buFontTx/>
              <a:buNone/>
              <a:defRPr sz="3000">
                <a:latin typeface="Bebas Neue" panose="020B0000000000000000" pitchFamily="34" charset="0"/>
              </a:defRPr>
            </a:lvl2pPr>
            <a:lvl3pPr marL="914400" indent="0">
              <a:buFontTx/>
              <a:buNone/>
              <a:defRPr sz="3000">
                <a:latin typeface="Bebas Neue" panose="020B0000000000000000" pitchFamily="34" charset="0"/>
              </a:defRPr>
            </a:lvl3pPr>
            <a:lvl4pPr marL="1371600" indent="0">
              <a:buFontTx/>
              <a:buNone/>
              <a:defRPr sz="3000">
                <a:latin typeface="Bebas Neue" panose="020B0000000000000000" pitchFamily="34" charset="0"/>
              </a:defRPr>
            </a:lvl4pPr>
            <a:lvl5pPr marL="1828800" indent="0">
              <a:buFontTx/>
              <a:buNone/>
              <a:defRPr sz="3000">
                <a:latin typeface="Bebas Neue" panose="020B0000000000000000" pitchFamily="34" charset="0"/>
              </a:defRPr>
            </a:lvl5pPr>
          </a:lstStyle>
          <a:p>
            <a:pPr lvl="0"/>
            <a:r>
              <a:rPr lang="en-US" dirty="0"/>
              <a:t>Edit Master text styles</a:t>
            </a:r>
          </a:p>
        </p:txBody>
      </p:sp>
      <p:sp>
        <p:nvSpPr>
          <p:cNvPr id="15" name="Text Placeholder 14"/>
          <p:cNvSpPr>
            <a:spLocks noGrp="1"/>
          </p:cNvSpPr>
          <p:nvPr>
            <p:ph type="body" sz="quarter" idx="15"/>
          </p:nvPr>
        </p:nvSpPr>
        <p:spPr>
          <a:xfrm>
            <a:off x="605755" y="2205984"/>
            <a:ext cx="4231949" cy="1004910"/>
          </a:xfrm>
          <a:prstGeom prst="rect">
            <a:avLst/>
          </a:prstGeom>
        </p:spPr>
        <p:txBody>
          <a:bodyPr/>
          <a:lstStyle>
            <a:lvl1pPr marL="0" indent="0">
              <a:lnSpc>
                <a:spcPts val="1500"/>
              </a:lnSpc>
              <a:spcBef>
                <a:spcPts val="0"/>
              </a:spcBef>
              <a:buFontTx/>
              <a:buNone/>
              <a:defRPr sz="1100">
                <a:latin typeface="Source Sans Pro" panose="020B0503030403020204" pitchFamily="34" charset="0"/>
              </a:defRPr>
            </a:lvl1pPr>
            <a:lvl2pPr marL="457200" indent="0">
              <a:buFontTx/>
              <a:buNone/>
              <a:defRPr sz="1200">
                <a:latin typeface="Source Sans Pro" panose="020B0503030403020204" pitchFamily="34" charset="0"/>
              </a:defRPr>
            </a:lvl2pPr>
            <a:lvl3pPr marL="914400" indent="0">
              <a:buFontTx/>
              <a:buNone/>
              <a:defRPr sz="1200">
                <a:latin typeface="Source Sans Pro" panose="020B0503030403020204" pitchFamily="34" charset="0"/>
              </a:defRPr>
            </a:lvl3pPr>
            <a:lvl4pPr marL="1371600" indent="0">
              <a:buFontTx/>
              <a:buNone/>
              <a:defRPr sz="1200">
                <a:latin typeface="Source Sans Pro" panose="020B0503030403020204" pitchFamily="34" charset="0"/>
              </a:defRPr>
            </a:lvl4pPr>
            <a:lvl5pPr marL="1828800" indent="0">
              <a:buFontTx/>
              <a:buNone/>
              <a:defRPr sz="1200">
                <a:latin typeface="Source Sans Pro" panose="020B0503030403020204" pitchFamily="34" charset="0"/>
              </a:defRPr>
            </a:lvl5pPr>
          </a:lstStyle>
          <a:p>
            <a:pPr lvl="0"/>
            <a:r>
              <a:rPr lang="en-US" dirty="0"/>
              <a:t>Edit Master text styles</a:t>
            </a:r>
          </a:p>
        </p:txBody>
      </p:sp>
      <p:sp>
        <p:nvSpPr>
          <p:cNvPr id="42" name="Text Placeholder 14"/>
          <p:cNvSpPr>
            <a:spLocks noGrp="1"/>
          </p:cNvSpPr>
          <p:nvPr>
            <p:ph type="body" sz="quarter" idx="16"/>
          </p:nvPr>
        </p:nvSpPr>
        <p:spPr>
          <a:xfrm>
            <a:off x="5779921" y="2205984"/>
            <a:ext cx="4231949" cy="1004910"/>
          </a:xfrm>
          <a:prstGeom prst="rect">
            <a:avLst/>
          </a:prstGeom>
        </p:spPr>
        <p:txBody>
          <a:bodyPr/>
          <a:lstStyle>
            <a:lvl1pPr marL="0" indent="0">
              <a:lnSpc>
                <a:spcPts val="1500"/>
              </a:lnSpc>
              <a:spcBef>
                <a:spcPts val="0"/>
              </a:spcBef>
              <a:buFontTx/>
              <a:buNone/>
              <a:defRPr sz="1100">
                <a:solidFill>
                  <a:schemeClr val="bg1"/>
                </a:solidFill>
                <a:latin typeface="Source Sans Pro" panose="020B0503030403020204" pitchFamily="34" charset="0"/>
              </a:defRPr>
            </a:lvl1pPr>
            <a:lvl2pPr marL="457200" indent="0">
              <a:buFontTx/>
              <a:buNone/>
              <a:defRPr sz="1200">
                <a:latin typeface="Source Sans Pro" panose="020B0503030403020204" pitchFamily="34" charset="0"/>
              </a:defRPr>
            </a:lvl2pPr>
            <a:lvl3pPr marL="914400" indent="0">
              <a:buFontTx/>
              <a:buNone/>
              <a:defRPr sz="1200">
                <a:latin typeface="Source Sans Pro" panose="020B0503030403020204" pitchFamily="34" charset="0"/>
              </a:defRPr>
            </a:lvl3pPr>
            <a:lvl4pPr marL="1371600" indent="0">
              <a:buFontTx/>
              <a:buNone/>
              <a:defRPr sz="1200">
                <a:latin typeface="Source Sans Pro" panose="020B0503030403020204" pitchFamily="34" charset="0"/>
              </a:defRPr>
            </a:lvl4pPr>
            <a:lvl5pPr marL="1828800" indent="0">
              <a:buFontTx/>
              <a:buNone/>
              <a:defRPr sz="1200">
                <a:latin typeface="Source Sans Pro" panose="020B0503030403020204" pitchFamily="34" charset="0"/>
              </a:defRPr>
            </a:lvl5pPr>
          </a:lstStyle>
          <a:p>
            <a:pPr lvl="0"/>
            <a:r>
              <a:rPr lang="en-US" dirty="0"/>
              <a:t>Edit Master text styles</a:t>
            </a:r>
          </a:p>
        </p:txBody>
      </p:sp>
    </p:spTree>
    <p:extLst>
      <p:ext uri="{BB962C8B-B14F-4D97-AF65-F5344CB8AC3E}">
        <p14:creationId xmlns:p14="http://schemas.microsoft.com/office/powerpoint/2010/main" val="177460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6/13/22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21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110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30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84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38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0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505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6/13/22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33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6/13/22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4979899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 id="2147483674"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89">
            <a:extLst>
              <a:ext uri="{FF2B5EF4-FFF2-40B4-BE49-F238E27FC236}">
                <a16:creationId xmlns:a16="http://schemas.microsoft.com/office/drawing/2014/main" id="{D0E1C78B-4E27-44EC-9937-DEEDAB17B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9" name="Freeform: Shape 3091">
            <a:extLst>
              <a:ext uri="{FF2B5EF4-FFF2-40B4-BE49-F238E27FC236}">
                <a16:creationId xmlns:a16="http://schemas.microsoft.com/office/drawing/2014/main" id="{64E711A9-55E7-429C-8DE7-7133C9725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578600" cy="6858003"/>
          </a:xfrm>
          <a:custGeom>
            <a:avLst/>
            <a:gdLst>
              <a:gd name="connsiteX0" fmla="*/ 3840831 w 6450535"/>
              <a:gd name="connsiteY0" fmla="*/ 0 h 6858003"/>
              <a:gd name="connsiteX1" fmla="*/ 0 w 6450535"/>
              <a:gd name="connsiteY1" fmla="*/ 0 h 6858003"/>
              <a:gd name="connsiteX2" fmla="*/ 0 w 6450535"/>
              <a:gd name="connsiteY2" fmla="*/ 6858002 h 6858003"/>
              <a:gd name="connsiteX3" fmla="*/ 222478 w 6450535"/>
              <a:gd name="connsiteY3" fmla="*/ 6858002 h 6858003"/>
              <a:gd name="connsiteX4" fmla="*/ 222478 w 6450535"/>
              <a:gd name="connsiteY4" fmla="*/ 6858003 h 6858003"/>
              <a:gd name="connsiteX5" fmla="*/ 6450535 w 6450535"/>
              <a:gd name="connsiteY5" fmla="*/ 6858003 h 6858003"/>
              <a:gd name="connsiteX6" fmla="*/ 6450535 w 6450535"/>
              <a:gd name="connsiteY6" fmla="*/ 1 h 6858003"/>
              <a:gd name="connsiteX7" fmla="*/ 3840836 w 6450535"/>
              <a:gd name="connsiteY7" fmla="*/ 1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535" h="6858003">
                <a:moveTo>
                  <a:pt x="3840831" y="0"/>
                </a:moveTo>
                <a:lnTo>
                  <a:pt x="0" y="0"/>
                </a:lnTo>
                <a:lnTo>
                  <a:pt x="0" y="6858002"/>
                </a:lnTo>
                <a:lnTo>
                  <a:pt x="222478" y="6858002"/>
                </a:lnTo>
                <a:lnTo>
                  <a:pt x="222478" y="6858003"/>
                </a:lnTo>
                <a:lnTo>
                  <a:pt x="6450535" y="6858003"/>
                </a:lnTo>
                <a:lnTo>
                  <a:pt x="6450535" y="1"/>
                </a:lnTo>
                <a:lnTo>
                  <a:pt x="3840836"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0" name="Arc 3093">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2974408"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2FD32D-6DE5-B389-D939-EEA806DECC45}"/>
              </a:ext>
            </a:extLst>
          </p:cNvPr>
          <p:cNvSpPr>
            <a:spLocks noGrp="1"/>
          </p:cNvSpPr>
          <p:nvPr>
            <p:ph type="ctrTitle"/>
          </p:nvPr>
        </p:nvSpPr>
        <p:spPr>
          <a:xfrm>
            <a:off x="643467" y="795509"/>
            <a:ext cx="5271106" cy="2798604"/>
          </a:xfrm>
        </p:spPr>
        <p:txBody>
          <a:bodyPr>
            <a:normAutofit/>
          </a:bodyPr>
          <a:lstStyle/>
          <a:p>
            <a:r>
              <a:rPr lang="en-US">
                <a:solidFill>
                  <a:srgbClr val="FFFFFF"/>
                </a:solidFill>
              </a:rPr>
              <a:t>Smart Cities:</a:t>
            </a:r>
            <a:br>
              <a:rPr lang="en-US">
                <a:solidFill>
                  <a:srgbClr val="FFFFFF"/>
                </a:solidFill>
              </a:rPr>
            </a:br>
            <a:r>
              <a:rPr lang="en-US">
                <a:solidFill>
                  <a:srgbClr val="FFFFFF"/>
                </a:solidFill>
              </a:rPr>
              <a:t>Paris Model</a:t>
            </a:r>
          </a:p>
        </p:txBody>
      </p:sp>
      <p:pic>
        <p:nvPicPr>
          <p:cNvPr id="3074" name="Picture 2" descr="A screenshot of a video game&#10;&#10;Description automatically generated with medium confidence">
            <a:extLst>
              <a:ext uri="{FF2B5EF4-FFF2-40B4-BE49-F238E27FC236}">
                <a16:creationId xmlns:a16="http://schemas.microsoft.com/office/drawing/2014/main" id="{93C8D56C-57D2-3DE6-BC8E-2CDFF8ABD0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64836" y="160613"/>
            <a:ext cx="5096871" cy="3109091"/>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noFill/>
          <a:extLst>
            <a:ext uri="{909E8E84-426E-40DD-AFC4-6F175D3DCCD1}">
              <a14:hiddenFill xmlns:a14="http://schemas.microsoft.com/office/drawing/2010/main">
                <a:solidFill>
                  <a:srgbClr val="FFFFFF"/>
                </a:solidFill>
              </a14:hiddenFill>
            </a:ext>
          </a:extLst>
        </p:spPr>
      </p:pic>
      <p:sp>
        <p:nvSpPr>
          <p:cNvPr id="3101" name="Oval 3095">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5486807"/>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3D16662-52D4-9B03-1F5D-527956B8A167}"/>
              </a:ext>
            </a:extLst>
          </p:cNvPr>
          <p:cNvSpPr>
            <a:spLocks noGrp="1"/>
          </p:cNvSpPr>
          <p:nvPr>
            <p:ph type="subTitle" idx="1"/>
          </p:nvPr>
        </p:nvSpPr>
        <p:spPr>
          <a:xfrm>
            <a:off x="643467" y="3686188"/>
            <a:ext cx="5271106" cy="1440984"/>
          </a:xfrm>
        </p:spPr>
        <p:txBody>
          <a:bodyPr>
            <a:normAutofit/>
          </a:bodyPr>
          <a:lstStyle/>
          <a:p>
            <a:r>
              <a:rPr lang="en-US" i="1" dirty="0">
                <a:solidFill>
                  <a:srgbClr val="FFFFFF"/>
                </a:solidFill>
              </a:rPr>
              <a:t>Esteban </a:t>
            </a:r>
            <a:r>
              <a:rPr lang="en-US" i="1" dirty="0" err="1">
                <a:solidFill>
                  <a:srgbClr val="FFFFFF"/>
                </a:solidFill>
              </a:rPr>
              <a:t>Echeverry</a:t>
            </a:r>
            <a:endParaRPr lang="en-US" i="1" dirty="0">
              <a:solidFill>
                <a:srgbClr val="FFFFFF"/>
              </a:solidFill>
            </a:endParaRPr>
          </a:p>
          <a:p>
            <a:r>
              <a:rPr lang="en-US" i="1" dirty="0">
                <a:solidFill>
                  <a:srgbClr val="FFFFFF"/>
                </a:solidFill>
              </a:rPr>
              <a:t>Lawrence </a:t>
            </a:r>
            <a:r>
              <a:rPr lang="en-US" i="1" dirty="0" err="1">
                <a:solidFill>
                  <a:srgbClr val="FFFFFF"/>
                </a:solidFill>
              </a:rPr>
              <a:t>kaara</a:t>
            </a:r>
            <a:r>
              <a:rPr lang="en-US" i="1" dirty="0">
                <a:solidFill>
                  <a:srgbClr val="FFFFFF"/>
                </a:solidFill>
              </a:rPr>
              <a:t> </a:t>
            </a:r>
            <a:r>
              <a:rPr lang="en-US" i="1" dirty="0" err="1">
                <a:solidFill>
                  <a:srgbClr val="FFFFFF"/>
                </a:solidFill>
              </a:rPr>
              <a:t>Mburia</a:t>
            </a:r>
            <a:endParaRPr lang="en-US" i="1" dirty="0">
              <a:solidFill>
                <a:srgbClr val="FFFFFF"/>
              </a:solidFill>
            </a:endParaRPr>
          </a:p>
          <a:p>
            <a:r>
              <a:rPr lang="en-US" i="1" dirty="0">
                <a:solidFill>
                  <a:srgbClr val="FFFFFF"/>
                </a:solidFill>
              </a:rPr>
              <a:t>Rawad </a:t>
            </a:r>
            <a:r>
              <a:rPr lang="en-US" i="1" dirty="0" err="1">
                <a:solidFill>
                  <a:srgbClr val="FFFFFF"/>
                </a:solidFill>
              </a:rPr>
              <a:t>Bassil</a:t>
            </a:r>
            <a:endParaRPr lang="en-US" i="1" dirty="0">
              <a:solidFill>
                <a:srgbClr val="FFFFFF"/>
              </a:solidFill>
            </a:endParaRPr>
          </a:p>
        </p:txBody>
      </p:sp>
      <p:pic>
        <p:nvPicPr>
          <p:cNvPr id="3076" name="Picture 4" descr="Elements of a Smart City">
            <a:extLst>
              <a:ext uri="{FF2B5EF4-FFF2-40B4-BE49-F238E27FC236}">
                <a16:creationId xmlns:a16="http://schemas.microsoft.com/office/drawing/2014/main" id="{8B73DF6F-2D46-60C7-8535-963017E860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1348" y="3502644"/>
            <a:ext cx="4166239" cy="3187173"/>
          </a:xfrm>
          <a:custGeom>
            <a:avLst/>
            <a:gdLst/>
            <a:ahLst/>
            <a:cxnLst/>
            <a:rect l="l" t="t" r="r" b="b"/>
            <a:pathLst>
              <a:path w="5096871" h="3143436">
                <a:moveTo>
                  <a:pt x="75600" y="0"/>
                </a:moveTo>
                <a:lnTo>
                  <a:pt x="5021271" y="0"/>
                </a:lnTo>
                <a:cubicBezTo>
                  <a:pt x="5063024" y="0"/>
                  <a:pt x="5096871" y="33847"/>
                  <a:pt x="5096871" y="75600"/>
                </a:cubicBezTo>
                <a:lnTo>
                  <a:pt x="5096871" y="3067836"/>
                </a:lnTo>
                <a:cubicBezTo>
                  <a:pt x="5096871" y="3109589"/>
                  <a:pt x="5063024" y="3143436"/>
                  <a:pt x="5021271" y="3143436"/>
                </a:cubicBezTo>
                <a:lnTo>
                  <a:pt x="75600" y="3143436"/>
                </a:lnTo>
                <a:cubicBezTo>
                  <a:pt x="33847" y="3143436"/>
                  <a:pt x="0" y="3109589"/>
                  <a:pt x="0" y="3067836"/>
                </a:cubicBezTo>
                <a:lnTo>
                  <a:pt x="0" y="75600"/>
                </a:lnTo>
                <a:cubicBezTo>
                  <a:pt x="0" y="33847"/>
                  <a:pt x="33847" y="0"/>
                  <a:pt x="7560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17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0" y="1784408"/>
            <a:ext cx="6254751" cy="4171950"/>
            <a:chOff x="0" y="1784408"/>
            <a:chExt cx="6254751" cy="4171950"/>
          </a:xfrm>
        </p:grpSpPr>
        <p:sp>
          <p:nvSpPr>
            <p:cNvPr id="39" name="Freeform 27"/>
            <p:cNvSpPr>
              <a:spLocks/>
            </p:cNvSpPr>
            <p:nvPr/>
          </p:nvSpPr>
          <p:spPr bwMode="auto">
            <a:xfrm>
              <a:off x="1814513" y="1784408"/>
              <a:ext cx="4440238" cy="4171950"/>
            </a:xfrm>
            <a:custGeom>
              <a:avLst/>
              <a:gdLst>
                <a:gd name="T0" fmla="*/ 2797 w 2797"/>
                <a:gd name="T1" fmla="*/ 1329 h 2628"/>
                <a:gd name="T2" fmla="*/ 2790 w 2797"/>
                <a:gd name="T3" fmla="*/ 1455 h 2628"/>
                <a:gd name="T4" fmla="*/ 2774 w 2797"/>
                <a:gd name="T5" fmla="*/ 1576 h 2628"/>
                <a:gd name="T6" fmla="*/ 2746 w 2797"/>
                <a:gd name="T7" fmla="*/ 1694 h 2628"/>
                <a:gd name="T8" fmla="*/ 2709 w 2797"/>
                <a:gd name="T9" fmla="*/ 1809 h 2628"/>
                <a:gd name="T10" fmla="*/ 2664 w 2797"/>
                <a:gd name="T11" fmla="*/ 1916 h 2628"/>
                <a:gd name="T12" fmla="*/ 2609 w 2797"/>
                <a:gd name="T13" fmla="*/ 2020 h 2628"/>
                <a:gd name="T14" fmla="*/ 2543 w 2797"/>
                <a:gd name="T15" fmla="*/ 2116 h 2628"/>
                <a:gd name="T16" fmla="*/ 2471 w 2797"/>
                <a:gd name="T17" fmla="*/ 2207 h 2628"/>
                <a:gd name="T18" fmla="*/ 2390 w 2797"/>
                <a:gd name="T19" fmla="*/ 2288 h 2628"/>
                <a:gd name="T20" fmla="*/ 2299 w 2797"/>
                <a:gd name="T21" fmla="*/ 2365 h 2628"/>
                <a:gd name="T22" fmla="*/ 2201 w 2797"/>
                <a:gd name="T23" fmla="*/ 2432 h 2628"/>
                <a:gd name="T24" fmla="*/ 2097 w 2797"/>
                <a:gd name="T25" fmla="*/ 2491 h 2628"/>
                <a:gd name="T26" fmla="*/ 1985 w 2797"/>
                <a:gd name="T27" fmla="*/ 2540 h 2628"/>
                <a:gd name="T28" fmla="*/ 1864 w 2797"/>
                <a:gd name="T29" fmla="*/ 2577 h 2628"/>
                <a:gd name="T30" fmla="*/ 1738 w 2797"/>
                <a:gd name="T31" fmla="*/ 2605 h 2628"/>
                <a:gd name="T32" fmla="*/ 1606 w 2797"/>
                <a:gd name="T33" fmla="*/ 2623 h 2628"/>
                <a:gd name="T34" fmla="*/ 1466 w 2797"/>
                <a:gd name="T35" fmla="*/ 2628 h 2628"/>
                <a:gd name="T36" fmla="*/ 1324 w 2797"/>
                <a:gd name="T37" fmla="*/ 2623 h 2628"/>
                <a:gd name="T38" fmla="*/ 1187 w 2797"/>
                <a:gd name="T39" fmla="*/ 2605 h 2628"/>
                <a:gd name="T40" fmla="*/ 1054 w 2797"/>
                <a:gd name="T41" fmla="*/ 2577 h 2628"/>
                <a:gd name="T42" fmla="*/ 926 w 2797"/>
                <a:gd name="T43" fmla="*/ 2537 h 2628"/>
                <a:gd name="T44" fmla="*/ 805 w 2797"/>
                <a:gd name="T45" fmla="*/ 2488 h 2628"/>
                <a:gd name="T46" fmla="*/ 689 w 2797"/>
                <a:gd name="T47" fmla="*/ 2430 h 2628"/>
                <a:gd name="T48" fmla="*/ 579 w 2797"/>
                <a:gd name="T49" fmla="*/ 2360 h 2628"/>
                <a:gd name="T50" fmla="*/ 477 w 2797"/>
                <a:gd name="T51" fmla="*/ 2286 h 2628"/>
                <a:gd name="T52" fmla="*/ 384 w 2797"/>
                <a:gd name="T53" fmla="*/ 2202 h 2628"/>
                <a:gd name="T54" fmla="*/ 298 w 2797"/>
                <a:gd name="T55" fmla="*/ 2111 h 2628"/>
                <a:gd name="T56" fmla="*/ 223 w 2797"/>
                <a:gd name="T57" fmla="*/ 2011 h 2628"/>
                <a:gd name="T58" fmla="*/ 156 w 2797"/>
                <a:gd name="T59" fmla="*/ 1909 h 2628"/>
                <a:gd name="T60" fmla="*/ 102 w 2797"/>
                <a:gd name="T61" fmla="*/ 1799 h 2628"/>
                <a:gd name="T62" fmla="*/ 58 w 2797"/>
                <a:gd name="T63" fmla="*/ 1683 h 2628"/>
                <a:gd name="T64" fmla="*/ 25 w 2797"/>
                <a:gd name="T65" fmla="*/ 1564 h 2628"/>
                <a:gd name="T66" fmla="*/ 4 w 2797"/>
                <a:gd name="T67" fmla="*/ 1441 h 2628"/>
                <a:gd name="T68" fmla="*/ 0 w 2797"/>
                <a:gd name="T69" fmla="*/ 1313 h 2628"/>
                <a:gd name="T70" fmla="*/ 7 w 2797"/>
                <a:gd name="T71" fmla="*/ 1182 h 2628"/>
                <a:gd name="T72" fmla="*/ 28 w 2797"/>
                <a:gd name="T73" fmla="*/ 1052 h 2628"/>
                <a:gd name="T74" fmla="*/ 65 w 2797"/>
                <a:gd name="T75" fmla="*/ 926 h 2628"/>
                <a:gd name="T76" fmla="*/ 111 w 2797"/>
                <a:gd name="T77" fmla="*/ 805 h 2628"/>
                <a:gd name="T78" fmla="*/ 174 w 2797"/>
                <a:gd name="T79" fmla="*/ 691 h 2628"/>
                <a:gd name="T80" fmla="*/ 246 w 2797"/>
                <a:gd name="T81" fmla="*/ 584 h 2628"/>
                <a:gd name="T82" fmla="*/ 330 w 2797"/>
                <a:gd name="T83" fmla="*/ 484 h 2628"/>
                <a:gd name="T84" fmla="*/ 423 w 2797"/>
                <a:gd name="T85" fmla="*/ 391 h 2628"/>
                <a:gd name="T86" fmla="*/ 526 w 2797"/>
                <a:gd name="T87" fmla="*/ 305 h 2628"/>
                <a:gd name="T88" fmla="*/ 637 w 2797"/>
                <a:gd name="T89" fmla="*/ 230 h 2628"/>
                <a:gd name="T90" fmla="*/ 758 w 2797"/>
                <a:gd name="T91" fmla="*/ 163 h 2628"/>
                <a:gd name="T92" fmla="*/ 884 w 2797"/>
                <a:gd name="T93" fmla="*/ 107 h 2628"/>
                <a:gd name="T94" fmla="*/ 1019 w 2797"/>
                <a:gd name="T95" fmla="*/ 63 h 2628"/>
                <a:gd name="T96" fmla="*/ 1156 w 2797"/>
                <a:gd name="T97" fmla="*/ 30 h 2628"/>
                <a:gd name="T98" fmla="*/ 1301 w 2797"/>
                <a:gd name="T99" fmla="*/ 9 h 2628"/>
                <a:gd name="T100" fmla="*/ 1450 w 2797"/>
                <a:gd name="T101" fmla="*/ 0 h 2628"/>
                <a:gd name="T102" fmla="*/ 1450 w 2797"/>
                <a:gd name="T103" fmla="*/ 0 h 2628"/>
                <a:gd name="T104" fmla="*/ 2627 w 2797"/>
                <a:gd name="T105" fmla="*/ 0 h 2628"/>
                <a:gd name="T106" fmla="*/ 2797 w 2797"/>
                <a:gd name="T107" fmla="*/ 477 h 2628"/>
                <a:gd name="T108" fmla="*/ 2797 w 2797"/>
                <a:gd name="T109" fmla="*/ 1329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2628">
                  <a:moveTo>
                    <a:pt x="2797" y="1329"/>
                  </a:moveTo>
                  <a:lnTo>
                    <a:pt x="2790" y="1455"/>
                  </a:lnTo>
                  <a:lnTo>
                    <a:pt x="2774" y="1576"/>
                  </a:lnTo>
                  <a:lnTo>
                    <a:pt x="2746" y="1694"/>
                  </a:lnTo>
                  <a:lnTo>
                    <a:pt x="2709" y="1809"/>
                  </a:lnTo>
                  <a:lnTo>
                    <a:pt x="2664" y="1916"/>
                  </a:lnTo>
                  <a:lnTo>
                    <a:pt x="2609" y="2020"/>
                  </a:lnTo>
                  <a:lnTo>
                    <a:pt x="2543" y="2116"/>
                  </a:lnTo>
                  <a:lnTo>
                    <a:pt x="2471" y="2207"/>
                  </a:lnTo>
                  <a:lnTo>
                    <a:pt x="2390" y="2288"/>
                  </a:lnTo>
                  <a:lnTo>
                    <a:pt x="2299" y="2365"/>
                  </a:lnTo>
                  <a:lnTo>
                    <a:pt x="2201" y="2432"/>
                  </a:lnTo>
                  <a:lnTo>
                    <a:pt x="2097" y="2491"/>
                  </a:lnTo>
                  <a:lnTo>
                    <a:pt x="1985" y="2540"/>
                  </a:lnTo>
                  <a:lnTo>
                    <a:pt x="1864" y="2577"/>
                  </a:lnTo>
                  <a:lnTo>
                    <a:pt x="1738" y="2605"/>
                  </a:lnTo>
                  <a:lnTo>
                    <a:pt x="1606" y="2623"/>
                  </a:lnTo>
                  <a:lnTo>
                    <a:pt x="1466" y="2628"/>
                  </a:lnTo>
                  <a:lnTo>
                    <a:pt x="1324" y="2623"/>
                  </a:lnTo>
                  <a:lnTo>
                    <a:pt x="1187" y="2605"/>
                  </a:lnTo>
                  <a:lnTo>
                    <a:pt x="1054" y="2577"/>
                  </a:lnTo>
                  <a:lnTo>
                    <a:pt x="926" y="2537"/>
                  </a:lnTo>
                  <a:lnTo>
                    <a:pt x="805" y="2488"/>
                  </a:lnTo>
                  <a:lnTo>
                    <a:pt x="689" y="2430"/>
                  </a:lnTo>
                  <a:lnTo>
                    <a:pt x="579" y="2360"/>
                  </a:lnTo>
                  <a:lnTo>
                    <a:pt x="477" y="2286"/>
                  </a:lnTo>
                  <a:lnTo>
                    <a:pt x="384" y="2202"/>
                  </a:lnTo>
                  <a:lnTo>
                    <a:pt x="298" y="2111"/>
                  </a:lnTo>
                  <a:lnTo>
                    <a:pt x="223" y="2011"/>
                  </a:lnTo>
                  <a:lnTo>
                    <a:pt x="156" y="1909"/>
                  </a:lnTo>
                  <a:lnTo>
                    <a:pt x="102" y="1799"/>
                  </a:lnTo>
                  <a:lnTo>
                    <a:pt x="58" y="1683"/>
                  </a:lnTo>
                  <a:lnTo>
                    <a:pt x="25" y="1564"/>
                  </a:lnTo>
                  <a:lnTo>
                    <a:pt x="4" y="1441"/>
                  </a:lnTo>
                  <a:lnTo>
                    <a:pt x="0" y="1313"/>
                  </a:lnTo>
                  <a:lnTo>
                    <a:pt x="7" y="1182"/>
                  </a:lnTo>
                  <a:lnTo>
                    <a:pt x="28" y="1052"/>
                  </a:lnTo>
                  <a:lnTo>
                    <a:pt x="65" y="926"/>
                  </a:lnTo>
                  <a:lnTo>
                    <a:pt x="111" y="805"/>
                  </a:lnTo>
                  <a:lnTo>
                    <a:pt x="174" y="691"/>
                  </a:lnTo>
                  <a:lnTo>
                    <a:pt x="246" y="584"/>
                  </a:lnTo>
                  <a:lnTo>
                    <a:pt x="330" y="484"/>
                  </a:lnTo>
                  <a:lnTo>
                    <a:pt x="423" y="391"/>
                  </a:lnTo>
                  <a:lnTo>
                    <a:pt x="526" y="305"/>
                  </a:lnTo>
                  <a:lnTo>
                    <a:pt x="637" y="230"/>
                  </a:lnTo>
                  <a:lnTo>
                    <a:pt x="758" y="163"/>
                  </a:lnTo>
                  <a:lnTo>
                    <a:pt x="884" y="107"/>
                  </a:lnTo>
                  <a:lnTo>
                    <a:pt x="1019" y="63"/>
                  </a:lnTo>
                  <a:lnTo>
                    <a:pt x="1156" y="30"/>
                  </a:lnTo>
                  <a:lnTo>
                    <a:pt x="1301" y="9"/>
                  </a:lnTo>
                  <a:lnTo>
                    <a:pt x="1450" y="0"/>
                  </a:lnTo>
                  <a:lnTo>
                    <a:pt x="1450" y="0"/>
                  </a:lnTo>
                  <a:lnTo>
                    <a:pt x="2627" y="0"/>
                  </a:lnTo>
                  <a:lnTo>
                    <a:pt x="2797" y="477"/>
                  </a:lnTo>
                  <a:lnTo>
                    <a:pt x="2797" y="1329"/>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8"/>
            <p:cNvSpPr>
              <a:spLocks/>
            </p:cNvSpPr>
            <p:nvPr/>
          </p:nvSpPr>
          <p:spPr bwMode="auto">
            <a:xfrm>
              <a:off x="0" y="1784408"/>
              <a:ext cx="5984875" cy="4171950"/>
            </a:xfrm>
            <a:custGeom>
              <a:avLst/>
              <a:gdLst>
                <a:gd name="T0" fmla="*/ 3770 w 3770"/>
                <a:gd name="T1" fmla="*/ 1329 h 2628"/>
                <a:gd name="T2" fmla="*/ 3761 w 3770"/>
                <a:gd name="T3" fmla="*/ 1462 h 2628"/>
                <a:gd name="T4" fmla="*/ 3740 w 3770"/>
                <a:gd name="T5" fmla="*/ 1592 h 2628"/>
                <a:gd name="T6" fmla="*/ 3707 w 3770"/>
                <a:gd name="T7" fmla="*/ 1715 h 2628"/>
                <a:gd name="T8" fmla="*/ 3663 w 3770"/>
                <a:gd name="T9" fmla="*/ 1836 h 2628"/>
                <a:gd name="T10" fmla="*/ 3607 w 3770"/>
                <a:gd name="T11" fmla="*/ 1948 h 2628"/>
                <a:gd name="T12" fmla="*/ 3540 w 3770"/>
                <a:gd name="T13" fmla="*/ 2055 h 2628"/>
                <a:gd name="T14" fmla="*/ 3465 w 3770"/>
                <a:gd name="T15" fmla="*/ 2155 h 2628"/>
                <a:gd name="T16" fmla="*/ 3379 w 3770"/>
                <a:gd name="T17" fmla="*/ 2249 h 2628"/>
                <a:gd name="T18" fmla="*/ 3286 w 3770"/>
                <a:gd name="T19" fmla="*/ 2332 h 2628"/>
                <a:gd name="T20" fmla="*/ 3186 w 3770"/>
                <a:gd name="T21" fmla="*/ 2407 h 2628"/>
                <a:gd name="T22" fmla="*/ 3079 w 3770"/>
                <a:gd name="T23" fmla="*/ 2472 h 2628"/>
                <a:gd name="T24" fmla="*/ 2965 w 3770"/>
                <a:gd name="T25" fmla="*/ 2528 h 2628"/>
                <a:gd name="T26" fmla="*/ 2844 w 3770"/>
                <a:gd name="T27" fmla="*/ 2570 h 2628"/>
                <a:gd name="T28" fmla="*/ 2718 w 3770"/>
                <a:gd name="T29" fmla="*/ 2602 h 2628"/>
                <a:gd name="T30" fmla="*/ 2588 w 3770"/>
                <a:gd name="T31" fmla="*/ 2623 h 2628"/>
                <a:gd name="T32" fmla="*/ 2455 w 3770"/>
                <a:gd name="T33" fmla="*/ 2628 h 2628"/>
                <a:gd name="T34" fmla="*/ 0 w 3770"/>
                <a:gd name="T35" fmla="*/ 2628 h 2628"/>
                <a:gd name="T36" fmla="*/ 0 w 3770"/>
                <a:gd name="T37" fmla="*/ 0 h 2628"/>
                <a:gd name="T38" fmla="*/ 2455 w 3770"/>
                <a:gd name="T39" fmla="*/ 0 h 2628"/>
                <a:gd name="T40" fmla="*/ 3770 w 3770"/>
                <a:gd name="T41" fmla="*/ 0 h 2628"/>
                <a:gd name="T42" fmla="*/ 3770 w 3770"/>
                <a:gd name="T43" fmla="*/ 1329 h 2628"/>
                <a:gd name="T44" fmla="*/ 3770 w 3770"/>
                <a:gd name="T45" fmla="*/ 1329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70" h="2628">
                  <a:moveTo>
                    <a:pt x="3770" y="1329"/>
                  </a:moveTo>
                  <a:lnTo>
                    <a:pt x="3761" y="1462"/>
                  </a:lnTo>
                  <a:lnTo>
                    <a:pt x="3740" y="1592"/>
                  </a:lnTo>
                  <a:lnTo>
                    <a:pt x="3707" y="1715"/>
                  </a:lnTo>
                  <a:lnTo>
                    <a:pt x="3663" y="1836"/>
                  </a:lnTo>
                  <a:lnTo>
                    <a:pt x="3607" y="1948"/>
                  </a:lnTo>
                  <a:lnTo>
                    <a:pt x="3540" y="2055"/>
                  </a:lnTo>
                  <a:lnTo>
                    <a:pt x="3465" y="2155"/>
                  </a:lnTo>
                  <a:lnTo>
                    <a:pt x="3379" y="2249"/>
                  </a:lnTo>
                  <a:lnTo>
                    <a:pt x="3286" y="2332"/>
                  </a:lnTo>
                  <a:lnTo>
                    <a:pt x="3186" y="2407"/>
                  </a:lnTo>
                  <a:lnTo>
                    <a:pt x="3079" y="2472"/>
                  </a:lnTo>
                  <a:lnTo>
                    <a:pt x="2965" y="2528"/>
                  </a:lnTo>
                  <a:lnTo>
                    <a:pt x="2844" y="2570"/>
                  </a:lnTo>
                  <a:lnTo>
                    <a:pt x="2718" y="2602"/>
                  </a:lnTo>
                  <a:lnTo>
                    <a:pt x="2588" y="2623"/>
                  </a:lnTo>
                  <a:lnTo>
                    <a:pt x="2455" y="2628"/>
                  </a:lnTo>
                  <a:lnTo>
                    <a:pt x="0" y="2628"/>
                  </a:lnTo>
                  <a:lnTo>
                    <a:pt x="0" y="0"/>
                  </a:lnTo>
                  <a:lnTo>
                    <a:pt x="2455" y="0"/>
                  </a:lnTo>
                  <a:lnTo>
                    <a:pt x="3770" y="0"/>
                  </a:lnTo>
                  <a:lnTo>
                    <a:pt x="3770" y="1329"/>
                  </a:lnTo>
                  <a:lnTo>
                    <a:pt x="3770" y="1329"/>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9"/>
            <p:cNvSpPr>
              <a:spLocks/>
            </p:cNvSpPr>
            <p:nvPr/>
          </p:nvSpPr>
          <p:spPr bwMode="auto">
            <a:xfrm>
              <a:off x="0" y="2190808"/>
              <a:ext cx="5578475" cy="3359150"/>
            </a:xfrm>
            <a:custGeom>
              <a:avLst/>
              <a:gdLst>
                <a:gd name="T0" fmla="*/ 2455 w 3514"/>
                <a:gd name="T1" fmla="*/ 0 h 2116"/>
                <a:gd name="T2" fmla="*/ 2579 w 3514"/>
                <a:gd name="T3" fmla="*/ 7 h 2116"/>
                <a:gd name="T4" fmla="*/ 2697 w 3514"/>
                <a:gd name="T5" fmla="*/ 28 h 2116"/>
                <a:gd name="T6" fmla="*/ 2811 w 3514"/>
                <a:gd name="T7" fmla="*/ 63 h 2116"/>
                <a:gd name="T8" fmla="*/ 2921 w 3514"/>
                <a:gd name="T9" fmla="*/ 107 h 2116"/>
                <a:gd name="T10" fmla="*/ 3023 w 3514"/>
                <a:gd name="T11" fmla="*/ 165 h 2116"/>
                <a:gd name="T12" fmla="*/ 3116 w 3514"/>
                <a:gd name="T13" fmla="*/ 233 h 2116"/>
                <a:gd name="T14" fmla="*/ 3205 w 3514"/>
                <a:gd name="T15" fmla="*/ 309 h 2116"/>
                <a:gd name="T16" fmla="*/ 3281 w 3514"/>
                <a:gd name="T17" fmla="*/ 398 h 2116"/>
                <a:gd name="T18" fmla="*/ 3349 w 3514"/>
                <a:gd name="T19" fmla="*/ 491 h 2116"/>
                <a:gd name="T20" fmla="*/ 3407 w 3514"/>
                <a:gd name="T21" fmla="*/ 593 h 2116"/>
                <a:gd name="T22" fmla="*/ 3451 w 3514"/>
                <a:gd name="T23" fmla="*/ 703 h 2116"/>
                <a:gd name="T24" fmla="*/ 3486 w 3514"/>
                <a:gd name="T25" fmla="*/ 817 h 2116"/>
                <a:gd name="T26" fmla="*/ 3507 w 3514"/>
                <a:gd name="T27" fmla="*/ 936 h 2116"/>
                <a:gd name="T28" fmla="*/ 3514 w 3514"/>
                <a:gd name="T29" fmla="*/ 1057 h 2116"/>
                <a:gd name="T30" fmla="*/ 3507 w 3514"/>
                <a:gd name="T31" fmla="*/ 1182 h 2116"/>
                <a:gd name="T32" fmla="*/ 3486 w 3514"/>
                <a:gd name="T33" fmla="*/ 1301 h 2116"/>
                <a:gd name="T34" fmla="*/ 3451 w 3514"/>
                <a:gd name="T35" fmla="*/ 1415 h 2116"/>
                <a:gd name="T36" fmla="*/ 3407 w 3514"/>
                <a:gd name="T37" fmla="*/ 1525 h 2116"/>
                <a:gd name="T38" fmla="*/ 3349 w 3514"/>
                <a:gd name="T39" fmla="*/ 1627 h 2116"/>
                <a:gd name="T40" fmla="*/ 3281 w 3514"/>
                <a:gd name="T41" fmla="*/ 1720 h 2116"/>
                <a:gd name="T42" fmla="*/ 3205 w 3514"/>
                <a:gd name="T43" fmla="*/ 1806 h 2116"/>
                <a:gd name="T44" fmla="*/ 3116 w 3514"/>
                <a:gd name="T45" fmla="*/ 1885 h 2116"/>
                <a:gd name="T46" fmla="*/ 3023 w 3514"/>
                <a:gd name="T47" fmla="*/ 1953 h 2116"/>
                <a:gd name="T48" fmla="*/ 2921 w 3514"/>
                <a:gd name="T49" fmla="*/ 2009 h 2116"/>
                <a:gd name="T50" fmla="*/ 2811 w 3514"/>
                <a:gd name="T51" fmla="*/ 2055 h 2116"/>
                <a:gd name="T52" fmla="*/ 2697 w 3514"/>
                <a:gd name="T53" fmla="*/ 2088 h 2116"/>
                <a:gd name="T54" fmla="*/ 2579 w 3514"/>
                <a:gd name="T55" fmla="*/ 2109 h 2116"/>
                <a:gd name="T56" fmla="*/ 2455 w 3514"/>
                <a:gd name="T57" fmla="*/ 2116 h 2116"/>
                <a:gd name="T58" fmla="*/ 0 w 3514"/>
                <a:gd name="T59" fmla="*/ 2116 h 2116"/>
                <a:gd name="T60" fmla="*/ 0 w 3514"/>
                <a:gd name="T61" fmla="*/ 0 h 2116"/>
                <a:gd name="T62" fmla="*/ 2455 w 3514"/>
                <a:gd name="T63" fmla="*/ 0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4" h="2116">
                  <a:moveTo>
                    <a:pt x="2455" y="0"/>
                  </a:moveTo>
                  <a:lnTo>
                    <a:pt x="2579" y="7"/>
                  </a:lnTo>
                  <a:lnTo>
                    <a:pt x="2697" y="28"/>
                  </a:lnTo>
                  <a:lnTo>
                    <a:pt x="2811" y="63"/>
                  </a:lnTo>
                  <a:lnTo>
                    <a:pt x="2921" y="107"/>
                  </a:lnTo>
                  <a:lnTo>
                    <a:pt x="3023" y="165"/>
                  </a:lnTo>
                  <a:lnTo>
                    <a:pt x="3116" y="233"/>
                  </a:lnTo>
                  <a:lnTo>
                    <a:pt x="3205" y="309"/>
                  </a:lnTo>
                  <a:lnTo>
                    <a:pt x="3281" y="398"/>
                  </a:lnTo>
                  <a:lnTo>
                    <a:pt x="3349" y="491"/>
                  </a:lnTo>
                  <a:lnTo>
                    <a:pt x="3407" y="593"/>
                  </a:lnTo>
                  <a:lnTo>
                    <a:pt x="3451" y="703"/>
                  </a:lnTo>
                  <a:lnTo>
                    <a:pt x="3486" y="817"/>
                  </a:lnTo>
                  <a:lnTo>
                    <a:pt x="3507" y="936"/>
                  </a:lnTo>
                  <a:lnTo>
                    <a:pt x="3514" y="1057"/>
                  </a:lnTo>
                  <a:lnTo>
                    <a:pt x="3507" y="1182"/>
                  </a:lnTo>
                  <a:lnTo>
                    <a:pt x="3486" y="1301"/>
                  </a:lnTo>
                  <a:lnTo>
                    <a:pt x="3451" y="1415"/>
                  </a:lnTo>
                  <a:lnTo>
                    <a:pt x="3407" y="1525"/>
                  </a:lnTo>
                  <a:lnTo>
                    <a:pt x="3349" y="1627"/>
                  </a:lnTo>
                  <a:lnTo>
                    <a:pt x="3281" y="1720"/>
                  </a:lnTo>
                  <a:lnTo>
                    <a:pt x="3205" y="1806"/>
                  </a:lnTo>
                  <a:lnTo>
                    <a:pt x="3116" y="1885"/>
                  </a:lnTo>
                  <a:lnTo>
                    <a:pt x="3023" y="1953"/>
                  </a:lnTo>
                  <a:lnTo>
                    <a:pt x="2921" y="2009"/>
                  </a:lnTo>
                  <a:lnTo>
                    <a:pt x="2811" y="2055"/>
                  </a:lnTo>
                  <a:lnTo>
                    <a:pt x="2697" y="2088"/>
                  </a:lnTo>
                  <a:lnTo>
                    <a:pt x="2579" y="2109"/>
                  </a:lnTo>
                  <a:lnTo>
                    <a:pt x="2455" y="2116"/>
                  </a:lnTo>
                  <a:lnTo>
                    <a:pt x="0" y="2116"/>
                  </a:lnTo>
                  <a:lnTo>
                    <a:pt x="0" y="0"/>
                  </a:lnTo>
                  <a:lnTo>
                    <a:pt x="245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44"/>
            <p:cNvSpPr>
              <a:spLocks/>
            </p:cNvSpPr>
            <p:nvPr/>
          </p:nvSpPr>
          <p:spPr bwMode="auto">
            <a:xfrm>
              <a:off x="0" y="4710170"/>
              <a:ext cx="5353050" cy="909638"/>
            </a:xfrm>
            <a:custGeom>
              <a:avLst/>
              <a:gdLst>
                <a:gd name="T0" fmla="*/ 0 w 3372"/>
                <a:gd name="T1" fmla="*/ 573 h 573"/>
                <a:gd name="T2" fmla="*/ 2432 w 3372"/>
                <a:gd name="T3" fmla="*/ 573 h 573"/>
                <a:gd name="T4" fmla="*/ 2553 w 3372"/>
                <a:gd name="T5" fmla="*/ 566 h 573"/>
                <a:gd name="T6" fmla="*/ 2669 w 3372"/>
                <a:gd name="T7" fmla="*/ 548 h 573"/>
                <a:gd name="T8" fmla="*/ 2783 w 3372"/>
                <a:gd name="T9" fmla="*/ 515 h 573"/>
                <a:gd name="T10" fmla="*/ 2888 w 3372"/>
                <a:gd name="T11" fmla="*/ 471 h 573"/>
                <a:gd name="T12" fmla="*/ 2991 w 3372"/>
                <a:gd name="T13" fmla="*/ 415 h 573"/>
                <a:gd name="T14" fmla="*/ 3084 w 3372"/>
                <a:gd name="T15" fmla="*/ 350 h 573"/>
                <a:gd name="T16" fmla="*/ 3170 w 3372"/>
                <a:gd name="T17" fmla="*/ 275 h 573"/>
                <a:gd name="T18" fmla="*/ 3247 w 3372"/>
                <a:gd name="T19" fmla="*/ 191 h 573"/>
                <a:gd name="T20" fmla="*/ 3314 w 3372"/>
                <a:gd name="T21" fmla="*/ 98 h 573"/>
                <a:gd name="T22" fmla="*/ 3372 w 3372"/>
                <a:gd name="T23" fmla="*/ 0 h 573"/>
                <a:gd name="T24" fmla="*/ 3314 w 3372"/>
                <a:gd name="T25" fmla="*/ 91 h 573"/>
                <a:gd name="T26" fmla="*/ 3244 w 3372"/>
                <a:gd name="T27" fmla="*/ 177 h 573"/>
                <a:gd name="T28" fmla="*/ 3167 w 3372"/>
                <a:gd name="T29" fmla="*/ 254 h 573"/>
                <a:gd name="T30" fmla="*/ 3084 w 3372"/>
                <a:gd name="T31" fmla="*/ 324 h 573"/>
                <a:gd name="T32" fmla="*/ 2993 w 3372"/>
                <a:gd name="T33" fmla="*/ 385 h 573"/>
                <a:gd name="T34" fmla="*/ 2895 w 3372"/>
                <a:gd name="T35" fmla="*/ 436 h 573"/>
                <a:gd name="T36" fmla="*/ 2793 w 3372"/>
                <a:gd name="T37" fmla="*/ 475 h 573"/>
                <a:gd name="T38" fmla="*/ 2683 w 3372"/>
                <a:gd name="T39" fmla="*/ 506 h 573"/>
                <a:gd name="T40" fmla="*/ 2572 w 3372"/>
                <a:gd name="T41" fmla="*/ 524 h 573"/>
                <a:gd name="T42" fmla="*/ 2455 w 3372"/>
                <a:gd name="T43" fmla="*/ 529 h 573"/>
                <a:gd name="T44" fmla="*/ 0 w 3372"/>
                <a:gd name="T45" fmla="*/ 529 h 573"/>
                <a:gd name="T46" fmla="*/ 0 w 3372"/>
                <a:gd name="T4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72" h="573">
                  <a:moveTo>
                    <a:pt x="0" y="573"/>
                  </a:moveTo>
                  <a:lnTo>
                    <a:pt x="2432" y="573"/>
                  </a:lnTo>
                  <a:lnTo>
                    <a:pt x="2553" y="566"/>
                  </a:lnTo>
                  <a:lnTo>
                    <a:pt x="2669" y="548"/>
                  </a:lnTo>
                  <a:lnTo>
                    <a:pt x="2783" y="515"/>
                  </a:lnTo>
                  <a:lnTo>
                    <a:pt x="2888" y="471"/>
                  </a:lnTo>
                  <a:lnTo>
                    <a:pt x="2991" y="415"/>
                  </a:lnTo>
                  <a:lnTo>
                    <a:pt x="3084" y="350"/>
                  </a:lnTo>
                  <a:lnTo>
                    <a:pt x="3170" y="275"/>
                  </a:lnTo>
                  <a:lnTo>
                    <a:pt x="3247" y="191"/>
                  </a:lnTo>
                  <a:lnTo>
                    <a:pt x="3314" y="98"/>
                  </a:lnTo>
                  <a:lnTo>
                    <a:pt x="3372" y="0"/>
                  </a:lnTo>
                  <a:lnTo>
                    <a:pt x="3314" y="91"/>
                  </a:lnTo>
                  <a:lnTo>
                    <a:pt x="3244" y="177"/>
                  </a:lnTo>
                  <a:lnTo>
                    <a:pt x="3167" y="254"/>
                  </a:lnTo>
                  <a:lnTo>
                    <a:pt x="3084" y="324"/>
                  </a:lnTo>
                  <a:lnTo>
                    <a:pt x="2993" y="385"/>
                  </a:lnTo>
                  <a:lnTo>
                    <a:pt x="2895" y="436"/>
                  </a:lnTo>
                  <a:lnTo>
                    <a:pt x="2793" y="475"/>
                  </a:lnTo>
                  <a:lnTo>
                    <a:pt x="2683" y="506"/>
                  </a:lnTo>
                  <a:lnTo>
                    <a:pt x="2572" y="524"/>
                  </a:lnTo>
                  <a:lnTo>
                    <a:pt x="2455" y="529"/>
                  </a:lnTo>
                  <a:lnTo>
                    <a:pt x="0" y="529"/>
                  </a:lnTo>
                  <a:lnTo>
                    <a:pt x="0" y="573"/>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Text Placeholder 9"/>
          <p:cNvSpPr>
            <a:spLocks noGrp="1"/>
          </p:cNvSpPr>
          <p:nvPr>
            <p:ph type="body" sz="quarter" idx="13"/>
          </p:nvPr>
        </p:nvSpPr>
        <p:spPr>
          <a:xfrm>
            <a:off x="605755" y="705701"/>
            <a:ext cx="4618708" cy="644525"/>
          </a:xfrm>
        </p:spPr>
        <p:txBody>
          <a:bodyPr>
            <a:noAutofit/>
          </a:bodyPr>
          <a:lstStyle/>
          <a:p>
            <a:pPr>
              <a:lnSpc>
                <a:spcPct val="100000"/>
              </a:lnSpc>
            </a:pPr>
            <a:r>
              <a:rPr lang="en-US" dirty="0">
                <a:latin typeface="+mj-lt"/>
              </a:rPr>
              <a:t>CONTEXT</a:t>
            </a:r>
          </a:p>
        </p:txBody>
      </p:sp>
      <p:grpSp>
        <p:nvGrpSpPr>
          <p:cNvPr id="63" name="Group 62"/>
          <p:cNvGrpSpPr/>
          <p:nvPr/>
        </p:nvGrpSpPr>
        <p:grpSpPr>
          <a:xfrm>
            <a:off x="5700713" y="1784408"/>
            <a:ext cx="6491288" cy="4171950"/>
            <a:chOff x="5700713" y="1784408"/>
            <a:chExt cx="6491288" cy="4171950"/>
          </a:xfrm>
        </p:grpSpPr>
        <p:sp>
          <p:nvSpPr>
            <p:cNvPr id="42" name="Freeform 30"/>
            <p:cNvSpPr>
              <a:spLocks/>
            </p:cNvSpPr>
            <p:nvPr/>
          </p:nvSpPr>
          <p:spPr bwMode="auto">
            <a:xfrm>
              <a:off x="5700713" y="1784408"/>
              <a:ext cx="4456113" cy="4171950"/>
            </a:xfrm>
            <a:custGeom>
              <a:avLst/>
              <a:gdLst>
                <a:gd name="T0" fmla="*/ 0 w 2807"/>
                <a:gd name="T1" fmla="*/ 1301 h 2628"/>
                <a:gd name="T2" fmla="*/ 7 w 2807"/>
                <a:gd name="T3" fmla="*/ 1175 h 2628"/>
                <a:gd name="T4" fmla="*/ 23 w 2807"/>
                <a:gd name="T5" fmla="*/ 1054 h 2628"/>
                <a:gd name="T6" fmla="*/ 51 w 2807"/>
                <a:gd name="T7" fmla="*/ 936 h 2628"/>
                <a:gd name="T8" fmla="*/ 88 w 2807"/>
                <a:gd name="T9" fmla="*/ 821 h 2628"/>
                <a:gd name="T10" fmla="*/ 135 w 2807"/>
                <a:gd name="T11" fmla="*/ 712 h 2628"/>
                <a:gd name="T12" fmla="*/ 191 w 2807"/>
                <a:gd name="T13" fmla="*/ 610 h 2628"/>
                <a:gd name="T14" fmla="*/ 256 w 2807"/>
                <a:gd name="T15" fmla="*/ 514 h 2628"/>
                <a:gd name="T16" fmla="*/ 330 w 2807"/>
                <a:gd name="T17" fmla="*/ 423 h 2628"/>
                <a:gd name="T18" fmla="*/ 412 w 2807"/>
                <a:gd name="T19" fmla="*/ 340 h 2628"/>
                <a:gd name="T20" fmla="*/ 503 w 2807"/>
                <a:gd name="T21" fmla="*/ 265 h 2628"/>
                <a:gd name="T22" fmla="*/ 600 w 2807"/>
                <a:gd name="T23" fmla="*/ 198 h 2628"/>
                <a:gd name="T24" fmla="*/ 707 w 2807"/>
                <a:gd name="T25" fmla="*/ 139 h 2628"/>
                <a:gd name="T26" fmla="*/ 819 w 2807"/>
                <a:gd name="T27" fmla="*/ 90 h 2628"/>
                <a:gd name="T28" fmla="*/ 940 w 2807"/>
                <a:gd name="T29" fmla="*/ 53 h 2628"/>
                <a:gd name="T30" fmla="*/ 1066 w 2807"/>
                <a:gd name="T31" fmla="*/ 23 h 2628"/>
                <a:gd name="T32" fmla="*/ 1201 w 2807"/>
                <a:gd name="T33" fmla="*/ 7 h 2628"/>
                <a:gd name="T34" fmla="*/ 1338 w 2807"/>
                <a:gd name="T35" fmla="*/ 0 h 2628"/>
                <a:gd name="T36" fmla="*/ 1480 w 2807"/>
                <a:gd name="T37" fmla="*/ 7 h 2628"/>
                <a:gd name="T38" fmla="*/ 1617 w 2807"/>
                <a:gd name="T39" fmla="*/ 23 h 2628"/>
                <a:gd name="T40" fmla="*/ 1750 w 2807"/>
                <a:gd name="T41" fmla="*/ 53 h 2628"/>
                <a:gd name="T42" fmla="*/ 1878 w 2807"/>
                <a:gd name="T43" fmla="*/ 93 h 2628"/>
                <a:gd name="T44" fmla="*/ 2001 w 2807"/>
                <a:gd name="T45" fmla="*/ 142 h 2628"/>
                <a:gd name="T46" fmla="*/ 2115 w 2807"/>
                <a:gd name="T47" fmla="*/ 200 h 2628"/>
                <a:gd name="T48" fmla="*/ 2225 w 2807"/>
                <a:gd name="T49" fmla="*/ 267 h 2628"/>
                <a:gd name="T50" fmla="*/ 2327 w 2807"/>
                <a:gd name="T51" fmla="*/ 344 h 2628"/>
                <a:gd name="T52" fmla="*/ 2423 w 2807"/>
                <a:gd name="T53" fmla="*/ 428 h 2628"/>
                <a:gd name="T54" fmla="*/ 2506 w 2807"/>
                <a:gd name="T55" fmla="*/ 519 h 2628"/>
                <a:gd name="T56" fmla="*/ 2583 w 2807"/>
                <a:gd name="T57" fmla="*/ 617 h 2628"/>
                <a:gd name="T58" fmla="*/ 2648 w 2807"/>
                <a:gd name="T59" fmla="*/ 721 h 2628"/>
                <a:gd name="T60" fmla="*/ 2704 w 2807"/>
                <a:gd name="T61" fmla="*/ 831 h 2628"/>
                <a:gd name="T62" fmla="*/ 2748 w 2807"/>
                <a:gd name="T63" fmla="*/ 945 h 2628"/>
                <a:gd name="T64" fmla="*/ 2781 w 2807"/>
                <a:gd name="T65" fmla="*/ 1066 h 2628"/>
                <a:gd name="T66" fmla="*/ 2800 w 2807"/>
                <a:gd name="T67" fmla="*/ 1189 h 2628"/>
                <a:gd name="T68" fmla="*/ 2807 w 2807"/>
                <a:gd name="T69" fmla="*/ 1313 h 2628"/>
                <a:gd name="T70" fmla="*/ 2800 w 2807"/>
                <a:gd name="T71" fmla="*/ 1448 h 2628"/>
                <a:gd name="T72" fmla="*/ 2776 w 2807"/>
                <a:gd name="T73" fmla="*/ 1578 h 2628"/>
                <a:gd name="T74" fmla="*/ 2742 w 2807"/>
                <a:gd name="T75" fmla="*/ 1704 h 2628"/>
                <a:gd name="T76" fmla="*/ 2693 w 2807"/>
                <a:gd name="T77" fmla="*/ 1823 h 2628"/>
                <a:gd name="T78" fmla="*/ 2632 w 2807"/>
                <a:gd name="T79" fmla="*/ 1937 h 2628"/>
                <a:gd name="T80" fmla="*/ 2560 w 2807"/>
                <a:gd name="T81" fmla="*/ 2046 h 2628"/>
                <a:gd name="T82" fmla="*/ 2476 w 2807"/>
                <a:gd name="T83" fmla="*/ 2146 h 2628"/>
                <a:gd name="T84" fmla="*/ 2381 w 2807"/>
                <a:gd name="T85" fmla="*/ 2239 h 2628"/>
                <a:gd name="T86" fmla="*/ 2278 w 2807"/>
                <a:gd name="T87" fmla="*/ 2325 h 2628"/>
                <a:gd name="T88" fmla="*/ 2167 w 2807"/>
                <a:gd name="T89" fmla="*/ 2400 h 2628"/>
                <a:gd name="T90" fmla="*/ 2048 w 2807"/>
                <a:gd name="T91" fmla="*/ 2465 h 2628"/>
                <a:gd name="T92" fmla="*/ 1920 w 2807"/>
                <a:gd name="T93" fmla="*/ 2521 h 2628"/>
                <a:gd name="T94" fmla="*/ 1787 w 2807"/>
                <a:gd name="T95" fmla="*/ 2567 h 2628"/>
                <a:gd name="T96" fmla="*/ 1648 w 2807"/>
                <a:gd name="T97" fmla="*/ 2600 h 2628"/>
                <a:gd name="T98" fmla="*/ 1503 w 2807"/>
                <a:gd name="T99" fmla="*/ 2621 h 2628"/>
                <a:gd name="T100" fmla="*/ 1354 w 2807"/>
                <a:gd name="T101" fmla="*/ 2628 h 2628"/>
                <a:gd name="T102" fmla="*/ 1354 w 2807"/>
                <a:gd name="T103" fmla="*/ 2628 h 2628"/>
                <a:gd name="T104" fmla="*/ 179 w 2807"/>
                <a:gd name="T105" fmla="*/ 2628 h 2628"/>
                <a:gd name="T106" fmla="*/ 0 w 2807"/>
                <a:gd name="T107" fmla="*/ 2153 h 2628"/>
                <a:gd name="T108" fmla="*/ 0 w 2807"/>
                <a:gd name="T109" fmla="*/ 1301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7" h="2628">
                  <a:moveTo>
                    <a:pt x="0" y="1301"/>
                  </a:moveTo>
                  <a:lnTo>
                    <a:pt x="7" y="1175"/>
                  </a:lnTo>
                  <a:lnTo>
                    <a:pt x="23" y="1054"/>
                  </a:lnTo>
                  <a:lnTo>
                    <a:pt x="51" y="936"/>
                  </a:lnTo>
                  <a:lnTo>
                    <a:pt x="88" y="821"/>
                  </a:lnTo>
                  <a:lnTo>
                    <a:pt x="135" y="712"/>
                  </a:lnTo>
                  <a:lnTo>
                    <a:pt x="191" y="610"/>
                  </a:lnTo>
                  <a:lnTo>
                    <a:pt x="256" y="514"/>
                  </a:lnTo>
                  <a:lnTo>
                    <a:pt x="330" y="423"/>
                  </a:lnTo>
                  <a:lnTo>
                    <a:pt x="412" y="340"/>
                  </a:lnTo>
                  <a:lnTo>
                    <a:pt x="503" y="265"/>
                  </a:lnTo>
                  <a:lnTo>
                    <a:pt x="600" y="198"/>
                  </a:lnTo>
                  <a:lnTo>
                    <a:pt x="707" y="139"/>
                  </a:lnTo>
                  <a:lnTo>
                    <a:pt x="819" y="90"/>
                  </a:lnTo>
                  <a:lnTo>
                    <a:pt x="940" y="53"/>
                  </a:lnTo>
                  <a:lnTo>
                    <a:pt x="1066" y="23"/>
                  </a:lnTo>
                  <a:lnTo>
                    <a:pt x="1201" y="7"/>
                  </a:lnTo>
                  <a:lnTo>
                    <a:pt x="1338" y="0"/>
                  </a:lnTo>
                  <a:lnTo>
                    <a:pt x="1480" y="7"/>
                  </a:lnTo>
                  <a:lnTo>
                    <a:pt x="1617" y="23"/>
                  </a:lnTo>
                  <a:lnTo>
                    <a:pt x="1750" y="53"/>
                  </a:lnTo>
                  <a:lnTo>
                    <a:pt x="1878" y="93"/>
                  </a:lnTo>
                  <a:lnTo>
                    <a:pt x="2001" y="142"/>
                  </a:lnTo>
                  <a:lnTo>
                    <a:pt x="2115" y="200"/>
                  </a:lnTo>
                  <a:lnTo>
                    <a:pt x="2225" y="267"/>
                  </a:lnTo>
                  <a:lnTo>
                    <a:pt x="2327" y="344"/>
                  </a:lnTo>
                  <a:lnTo>
                    <a:pt x="2423" y="428"/>
                  </a:lnTo>
                  <a:lnTo>
                    <a:pt x="2506" y="519"/>
                  </a:lnTo>
                  <a:lnTo>
                    <a:pt x="2583" y="617"/>
                  </a:lnTo>
                  <a:lnTo>
                    <a:pt x="2648" y="721"/>
                  </a:lnTo>
                  <a:lnTo>
                    <a:pt x="2704" y="831"/>
                  </a:lnTo>
                  <a:lnTo>
                    <a:pt x="2748" y="945"/>
                  </a:lnTo>
                  <a:lnTo>
                    <a:pt x="2781" y="1066"/>
                  </a:lnTo>
                  <a:lnTo>
                    <a:pt x="2800" y="1189"/>
                  </a:lnTo>
                  <a:lnTo>
                    <a:pt x="2807" y="1313"/>
                  </a:lnTo>
                  <a:lnTo>
                    <a:pt x="2800" y="1448"/>
                  </a:lnTo>
                  <a:lnTo>
                    <a:pt x="2776" y="1578"/>
                  </a:lnTo>
                  <a:lnTo>
                    <a:pt x="2742" y="1704"/>
                  </a:lnTo>
                  <a:lnTo>
                    <a:pt x="2693" y="1823"/>
                  </a:lnTo>
                  <a:lnTo>
                    <a:pt x="2632" y="1937"/>
                  </a:lnTo>
                  <a:lnTo>
                    <a:pt x="2560" y="2046"/>
                  </a:lnTo>
                  <a:lnTo>
                    <a:pt x="2476" y="2146"/>
                  </a:lnTo>
                  <a:lnTo>
                    <a:pt x="2381" y="2239"/>
                  </a:lnTo>
                  <a:lnTo>
                    <a:pt x="2278" y="2325"/>
                  </a:lnTo>
                  <a:lnTo>
                    <a:pt x="2167" y="2400"/>
                  </a:lnTo>
                  <a:lnTo>
                    <a:pt x="2048" y="2465"/>
                  </a:lnTo>
                  <a:lnTo>
                    <a:pt x="1920" y="2521"/>
                  </a:lnTo>
                  <a:lnTo>
                    <a:pt x="1787" y="2567"/>
                  </a:lnTo>
                  <a:lnTo>
                    <a:pt x="1648" y="2600"/>
                  </a:lnTo>
                  <a:lnTo>
                    <a:pt x="1503" y="2621"/>
                  </a:lnTo>
                  <a:lnTo>
                    <a:pt x="1354" y="2628"/>
                  </a:lnTo>
                  <a:lnTo>
                    <a:pt x="1354" y="2628"/>
                  </a:lnTo>
                  <a:lnTo>
                    <a:pt x="179" y="2628"/>
                  </a:lnTo>
                  <a:lnTo>
                    <a:pt x="0" y="2153"/>
                  </a:lnTo>
                  <a:lnTo>
                    <a:pt x="0" y="1301"/>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1"/>
            <p:cNvSpPr>
              <a:spLocks/>
            </p:cNvSpPr>
            <p:nvPr/>
          </p:nvSpPr>
          <p:spPr bwMode="auto">
            <a:xfrm>
              <a:off x="5984875" y="1784408"/>
              <a:ext cx="6207125" cy="4171950"/>
            </a:xfrm>
            <a:custGeom>
              <a:avLst/>
              <a:gdLst>
                <a:gd name="T0" fmla="*/ 3910 w 3910"/>
                <a:gd name="T1" fmla="*/ 2628 h 2628"/>
                <a:gd name="T2" fmla="*/ 0 w 3910"/>
                <a:gd name="T3" fmla="*/ 2628 h 2628"/>
                <a:gd name="T4" fmla="*/ 0 w 3910"/>
                <a:gd name="T5" fmla="*/ 1301 h 2628"/>
                <a:gd name="T6" fmla="*/ 0 w 3910"/>
                <a:gd name="T7" fmla="*/ 1301 h 2628"/>
                <a:gd name="T8" fmla="*/ 7 w 3910"/>
                <a:gd name="T9" fmla="*/ 1168 h 2628"/>
                <a:gd name="T10" fmla="*/ 28 w 3910"/>
                <a:gd name="T11" fmla="*/ 1038 h 2628"/>
                <a:gd name="T12" fmla="*/ 63 w 3910"/>
                <a:gd name="T13" fmla="*/ 915 h 2628"/>
                <a:gd name="T14" fmla="*/ 107 w 3910"/>
                <a:gd name="T15" fmla="*/ 794 h 2628"/>
                <a:gd name="T16" fmla="*/ 163 w 3910"/>
                <a:gd name="T17" fmla="*/ 679 h 2628"/>
                <a:gd name="T18" fmla="*/ 228 w 3910"/>
                <a:gd name="T19" fmla="*/ 572 h 2628"/>
                <a:gd name="T20" fmla="*/ 305 w 3910"/>
                <a:gd name="T21" fmla="*/ 472 h 2628"/>
                <a:gd name="T22" fmla="*/ 389 w 3910"/>
                <a:gd name="T23" fmla="*/ 381 h 2628"/>
                <a:gd name="T24" fmla="*/ 482 w 3910"/>
                <a:gd name="T25" fmla="*/ 298 h 2628"/>
                <a:gd name="T26" fmla="*/ 582 w 3910"/>
                <a:gd name="T27" fmla="*/ 223 h 2628"/>
                <a:gd name="T28" fmla="*/ 691 w 3910"/>
                <a:gd name="T29" fmla="*/ 158 h 2628"/>
                <a:gd name="T30" fmla="*/ 805 w 3910"/>
                <a:gd name="T31" fmla="*/ 102 h 2628"/>
                <a:gd name="T32" fmla="*/ 924 w 3910"/>
                <a:gd name="T33" fmla="*/ 58 h 2628"/>
                <a:gd name="T34" fmla="*/ 1050 w 3910"/>
                <a:gd name="T35" fmla="*/ 28 h 2628"/>
                <a:gd name="T36" fmla="*/ 1180 w 3910"/>
                <a:gd name="T37" fmla="*/ 7 h 2628"/>
                <a:gd name="T38" fmla="*/ 1313 w 3910"/>
                <a:gd name="T39" fmla="*/ 0 h 2628"/>
                <a:gd name="T40" fmla="*/ 3910 w 3910"/>
                <a:gd name="T41" fmla="*/ 0 h 2628"/>
                <a:gd name="T42" fmla="*/ 3910 w 3910"/>
                <a:gd name="T43" fmla="*/ 2628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10" h="2628">
                  <a:moveTo>
                    <a:pt x="3910" y="2628"/>
                  </a:moveTo>
                  <a:lnTo>
                    <a:pt x="0" y="2628"/>
                  </a:lnTo>
                  <a:lnTo>
                    <a:pt x="0" y="1301"/>
                  </a:lnTo>
                  <a:lnTo>
                    <a:pt x="0" y="1301"/>
                  </a:lnTo>
                  <a:lnTo>
                    <a:pt x="7" y="1168"/>
                  </a:lnTo>
                  <a:lnTo>
                    <a:pt x="28" y="1038"/>
                  </a:lnTo>
                  <a:lnTo>
                    <a:pt x="63" y="915"/>
                  </a:lnTo>
                  <a:lnTo>
                    <a:pt x="107" y="794"/>
                  </a:lnTo>
                  <a:lnTo>
                    <a:pt x="163" y="679"/>
                  </a:lnTo>
                  <a:lnTo>
                    <a:pt x="228" y="572"/>
                  </a:lnTo>
                  <a:lnTo>
                    <a:pt x="305" y="472"/>
                  </a:lnTo>
                  <a:lnTo>
                    <a:pt x="389" y="381"/>
                  </a:lnTo>
                  <a:lnTo>
                    <a:pt x="482" y="298"/>
                  </a:lnTo>
                  <a:lnTo>
                    <a:pt x="582" y="223"/>
                  </a:lnTo>
                  <a:lnTo>
                    <a:pt x="691" y="158"/>
                  </a:lnTo>
                  <a:lnTo>
                    <a:pt x="805" y="102"/>
                  </a:lnTo>
                  <a:lnTo>
                    <a:pt x="924" y="58"/>
                  </a:lnTo>
                  <a:lnTo>
                    <a:pt x="1050" y="28"/>
                  </a:lnTo>
                  <a:lnTo>
                    <a:pt x="1180" y="7"/>
                  </a:lnTo>
                  <a:lnTo>
                    <a:pt x="1313" y="0"/>
                  </a:lnTo>
                  <a:lnTo>
                    <a:pt x="3910" y="0"/>
                  </a:lnTo>
                  <a:lnTo>
                    <a:pt x="3910" y="262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2"/>
            <p:cNvSpPr>
              <a:spLocks/>
            </p:cNvSpPr>
            <p:nvPr/>
          </p:nvSpPr>
          <p:spPr bwMode="auto">
            <a:xfrm>
              <a:off x="6357938" y="2190808"/>
              <a:ext cx="5834063" cy="3359150"/>
            </a:xfrm>
            <a:custGeom>
              <a:avLst/>
              <a:gdLst>
                <a:gd name="T0" fmla="*/ 3675 w 3675"/>
                <a:gd name="T1" fmla="*/ 2116 h 2116"/>
                <a:gd name="T2" fmla="*/ 1059 w 3675"/>
                <a:gd name="T3" fmla="*/ 2116 h 2116"/>
                <a:gd name="T4" fmla="*/ 936 w 3675"/>
                <a:gd name="T5" fmla="*/ 2109 h 2116"/>
                <a:gd name="T6" fmla="*/ 817 w 3675"/>
                <a:gd name="T7" fmla="*/ 2088 h 2116"/>
                <a:gd name="T8" fmla="*/ 701 w 3675"/>
                <a:gd name="T9" fmla="*/ 2055 h 2116"/>
                <a:gd name="T10" fmla="*/ 594 w 3675"/>
                <a:gd name="T11" fmla="*/ 2009 h 2116"/>
                <a:gd name="T12" fmla="*/ 491 w 3675"/>
                <a:gd name="T13" fmla="*/ 1953 h 2116"/>
                <a:gd name="T14" fmla="*/ 396 w 3675"/>
                <a:gd name="T15" fmla="*/ 1885 h 2116"/>
                <a:gd name="T16" fmla="*/ 310 w 3675"/>
                <a:gd name="T17" fmla="*/ 1806 h 2116"/>
                <a:gd name="T18" fmla="*/ 233 w 3675"/>
                <a:gd name="T19" fmla="*/ 1720 h 2116"/>
                <a:gd name="T20" fmla="*/ 165 w 3675"/>
                <a:gd name="T21" fmla="*/ 1627 h 2116"/>
                <a:gd name="T22" fmla="*/ 107 w 3675"/>
                <a:gd name="T23" fmla="*/ 1525 h 2116"/>
                <a:gd name="T24" fmla="*/ 63 w 3675"/>
                <a:gd name="T25" fmla="*/ 1415 h 2116"/>
                <a:gd name="T26" fmla="*/ 28 w 3675"/>
                <a:gd name="T27" fmla="*/ 1301 h 2116"/>
                <a:gd name="T28" fmla="*/ 7 w 3675"/>
                <a:gd name="T29" fmla="*/ 1182 h 2116"/>
                <a:gd name="T30" fmla="*/ 0 w 3675"/>
                <a:gd name="T31" fmla="*/ 1057 h 2116"/>
                <a:gd name="T32" fmla="*/ 7 w 3675"/>
                <a:gd name="T33" fmla="*/ 936 h 2116"/>
                <a:gd name="T34" fmla="*/ 28 w 3675"/>
                <a:gd name="T35" fmla="*/ 817 h 2116"/>
                <a:gd name="T36" fmla="*/ 63 w 3675"/>
                <a:gd name="T37" fmla="*/ 703 h 2116"/>
                <a:gd name="T38" fmla="*/ 107 w 3675"/>
                <a:gd name="T39" fmla="*/ 593 h 2116"/>
                <a:gd name="T40" fmla="*/ 165 w 3675"/>
                <a:gd name="T41" fmla="*/ 491 h 2116"/>
                <a:gd name="T42" fmla="*/ 233 w 3675"/>
                <a:gd name="T43" fmla="*/ 398 h 2116"/>
                <a:gd name="T44" fmla="*/ 310 w 3675"/>
                <a:gd name="T45" fmla="*/ 309 h 2116"/>
                <a:gd name="T46" fmla="*/ 396 w 3675"/>
                <a:gd name="T47" fmla="*/ 233 h 2116"/>
                <a:gd name="T48" fmla="*/ 491 w 3675"/>
                <a:gd name="T49" fmla="*/ 165 h 2116"/>
                <a:gd name="T50" fmla="*/ 594 w 3675"/>
                <a:gd name="T51" fmla="*/ 107 h 2116"/>
                <a:gd name="T52" fmla="*/ 701 w 3675"/>
                <a:gd name="T53" fmla="*/ 63 h 2116"/>
                <a:gd name="T54" fmla="*/ 817 w 3675"/>
                <a:gd name="T55" fmla="*/ 28 h 2116"/>
                <a:gd name="T56" fmla="*/ 936 w 3675"/>
                <a:gd name="T57" fmla="*/ 7 h 2116"/>
                <a:gd name="T58" fmla="*/ 1059 w 3675"/>
                <a:gd name="T59" fmla="*/ 0 h 2116"/>
                <a:gd name="T60" fmla="*/ 3675 w 3675"/>
                <a:gd name="T61" fmla="*/ 0 h 2116"/>
                <a:gd name="T62" fmla="*/ 3675 w 3675"/>
                <a:gd name="T63" fmla="*/ 2116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5" h="2116">
                  <a:moveTo>
                    <a:pt x="3675" y="2116"/>
                  </a:moveTo>
                  <a:lnTo>
                    <a:pt x="1059" y="2116"/>
                  </a:lnTo>
                  <a:lnTo>
                    <a:pt x="936" y="2109"/>
                  </a:lnTo>
                  <a:lnTo>
                    <a:pt x="817" y="2088"/>
                  </a:lnTo>
                  <a:lnTo>
                    <a:pt x="701" y="2055"/>
                  </a:lnTo>
                  <a:lnTo>
                    <a:pt x="594" y="2009"/>
                  </a:lnTo>
                  <a:lnTo>
                    <a:pt x="491" y="1953"/>
                  </a:lnTo>
                  <a:lnTo>
                    <a:pt x="396" y="1885"/>
                  </a:lnTo>
                  <a:lnTo>
                    <a:pt x="310" y="1806"/>
                  </a:lnTo>
                  <a:lnTo>
                    <a:pt x="233" y="1720"/>
                  </a:lnTo>
                  <a:lnTo>
                    <a:pt x="165" y="1627"/>
                  </a:lnTo>
                  <a:lnTo>
                    <a:pt x="107" y="1525"/>
                  </a:lnTo>
                  <a:lnTo>
                    <a:pt x="63" y="1415"/>
                  </a:lnTo>
                  <a:lnTo>
                    <a:pt x="28" y="1301"/>
                  </a:lnTo>
                  <a:lnTo>
                    <a:pt x="7" y="1182"/>
                  </a:lnTo>
                  <a:lnTo>
                    <a:pt x="0" y="1057"/>
                  </a:lnTo>
                  <a:lnTo>
                    <a:pt x="7" y="936"/>
                  </a:lnTo>
                  <a:lnTo>
                    <a:pt x="28" y="817"/>
                  </a:lnTo>
                  <a:lnTo>
                    <a:pt x="63" y="703"/>
                  </a:lnTo>
                  <a:lnTo>
                    <a:pt x="107" y="593"/>
                  </a:lnTo>
                  <a:lnTo>
                    <a:pt x="165" y="491"/>
                  </a:lnTo>
                  <a:lnTo>
                    <a:pt x="233" y="398"/>
                  </a:lnTo>
                  <a:lnTo>
                    <a:pt x="310" y="309"/>
                  </a:lnTo>
                  <a:lnTo>
                    <a:pt x="396" y="233"/>
                  </a:lnTo>
                  <a:lnTo>
                    <a:pt x="491" y="165"/>
                  </a:lnTo>
                  <a:lnTo>
                    <a:pt x="594" y="107"/>
                  </a:lnTo>
                  <a:lnTo>
                    <a:pt x="701" y="63"/>
                  </a:lnTo>
                  <a:lnTo>
                    <a:pt x="817" y="28"/>
                  </a:lnTo>
                  <a:lnTo>
                    <a:pt x="936" y="7"/>
                  </a:lnTo>
                  <a:lnTo>
                    <a:pt x="1059" y="0"/>
                  </a:lnTo>
                  <a:lnTo>
                    <a:pt x="3675" y="0"/>
                  </a:lnTo>
                  <a:lnTo>
                    <a:pt x="3675" y="211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43"/>
            <p:cNvSpPr>
              <a:spLocks/>
            </p:cNvSpPr>
            <p:nvPr/>
          </p:nvSpPr>
          <p:spPr bwMode="auto">
            <a:xfrm>
              <a:off x="6583363" y="4710170"/>
              <a:ext cx="5608638" cy="909638"/>
            </a:xfrm>
            <a:custGeom>
              <a:avLst/>
              <a:gdLst>
                <a:gd name="T0" fmla="*/ 3533 w 3533"/>
                <a:gd name="T1" fmla="*/ 573 h 573"/>
                <a:gd name="T2" fmla="*/ 940 w 3533"/>
                <a:gd name="T3" fmla="*/ 573 h 573"/>
                <a:gd name="T4" fmla="*/ 819 w 3533"/>
                <a:gd name="T5" fmla="*/ 566 h 573"/>
                <a:gd name="T6" fmla="*/ 703 w 3533"/>
                <a:gd name="T7" fmla="*/ 548 h 573"/>
                <a:gd name="T8" fmla="*/ 589 w 3533"/>
                <a:gd name="T9" fmla="*/ 515 h 573"/>
                <a:gd name="T10" fmla="*/ 482 w 3533"/>
                <a:gd name="T11" fmla="*/ 471 h 573"/>
                <a:gd name="T12" fmla="*/ 382 w 3533"/>
                <a:gd name="T13" fmla="*/ 415 h 573"/>
                <a:gd name="T14" fmla="*/ 289 w 3533"/>
                <a:gd name="T15" fmla="*/ 350 h 573"/>
                <a:gd name="T16" fmla="*/ 203 w 3533"/>
                <a:gd name="T17" fmla="*/ 275 h 573"/>
                <a:gd name="T18" fmla="*/ 126 w 3533"/>
                <a:gd name="T19" fmla="*/ 191 h 573"/>
                <a:gd name="T20" fmla="*/ 58 w 3533"/>
                <a:gd name="T21" fmla="*/ 98 h 573"/>
                <a:gd name="T22" fmla="*/ 0 w 3533"/>
                <a:gd name="T23" fmla="*/ 0 h 573"/>
                <a:gd name="T24" fmla="*/ 58 w 3533"/>
                <a:gd name="T25" fmla="*/ 91 h 573"/>
                <a:gd name="T26" fmla="*/ 128 w 3533"/>
                <a:gd name="T27" fmla="*/ 177 h 573"/>
                <a:gd name="T28" fmla="*/ 205 w 3533"/>
                <a:gd name="T29" fmla="*/ 254 h 573"/>
                <a:gd name="T30" fmla="*/ 289 w 3533"/>
                <a:gd name="T31" fmla="*/ 324 h 573"/>
                <a:gd name="T32" fmla="*/ 380 w 3533"/>
                <a:gd name="T33" fmla="*/ 385 h 573"/>
                <a:gd name="T34" fmla="*/ 477 w 3533"/>
                <a:gd name="T35" fmla="*/ 436 h 573"/>
                <a:gd name="T36" fmla="*/ 580 w 3533"/>
                <a:gd name="T37" fmla="*/ 475 h 573"/>
                <a:gd name="T38" fmla="*/ 689 w 3533"/>
                <a:gd name="T39" fmla="*/ 506 h 573"/>
                <a:gd name="T40" fmla="*/ 801 w 3533"/>
                <a:gd name="T41" fmla="*/ 524 h 573"/>
                <a:gd name="T42" fmla="*/ 917 w 3533"/>
                <a:gd name="T43" fmla="*/ 529 h 573"/>
                <a:gd name="T44" fmla="*/ 3533 w 3533"/>
                <a:gd name="T45" fmla="*/ 529 h 573"/>
                <a:gd name="T46" fmla="*/ 3533 w 3533"/>
                <a:gd name="T47"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3" h="573">
                  <a:moveTo>
                    <a:pt x="3533" y="573"/>
                  </a:moveTo>
                  <a:lnTo>
                    <a:pt x="940" y="573"/>
                  </a:lnTo>
                  <a:lnTo>
                    <a:pt x="819" y="566"/>
                  </a:lnTo>
                  <a:lnTo>
                    <a:pt x="703" y="548"/>
                  </a:lnTo>
                  <a:lnTo>
                    <a:pt x="589" y="515"/>
                  </a:lnTo>
                  <a:lnTo>
                    <a:pt x="482" y="471"/>
                  </a:lnTo>
                  <a:lnTo>
                    <a:pt x="382" y="415"/>
                  </a:lnTo>
                  <a:lnTo>
                    <a:pt x="289" y="350"/>
                  </a:lnTo>
                  <a:lnTo>
                    <a:pt x="203" y="275"/>
                  </a:lnTo>
                  <a:lnTo>
                    <a:pt x="126" y="191"/>
                  </a:lnTo>
                  <a:lnTo>
                    <a:pt x="58" y="98"/>
                  </a:lnTo>
                  <a:lnTo>
                    <a:pt x="0" y="0"/>
                  </a:lnTo>
                  <a:lnTo>
                    <a:pt x="58" y="91"/>
                  </a:lnTo>
                  <a:lnTo>
                    <a:pt x="128" y="177"/>
                  </a:lnTo>
                  <a:lnTo>
                    <a:pt x="205" y="254"/>
                  </a:lnTo>
                  <a:lnTo>
                    <a:pt x="289" y="324"/>
                  </a:lnTo>
                  <a:lnTo>
                    <a:pt x="380" y="385"/>
                  </a:lnTo>
                  <a:lnTo>
                    <a:pt x="477" y="436"/>
                  </a:lnTo>
                  <a:lnTo>
                    <a:pt x="580" y="475"/>
                  </a:lnTo>
                  <a:lnTo>
                    <a:pt x="689" y="506"/>
                  </a:lnTo>
                  <a:lnTo>
                    <a:pt x="801" y="524"/>
                  </a:lnTo>
                  <a:lnTo>
                    <a:pt x="917" y="529"/>
                  </a:lnTo>
                  <a:lnTo>
                    <a:pt x="3533" y="529"/>
                  </a:lnTo>
                  <a:lnTo>
                    <a:pt x="3533" y="573"/>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Text Placeholder 10"/>
          <p:cNvSpPr>
            <a:spLocks noGrp="1"/>
          </p:cNvSpPr>
          <p:nvPr>
            <p:ph type="body" sz="quarter" idx="14"/>
          </p:nvPr>
        </p:nvSpPr>
        <p:spPr>
          <a:xfrm>
            <a:off x="378372" y="2655387"/>
            <a:ext cx="1801680" cy="1157657"/>
          </a:xfrm>
        </p:spPr>
        <p:txBody>
          <a:bodyPr>
            <a:noAutofit/>
          </a:bodyPr>
          <a:lstStyle/>
          <a:p>
            <a:pPr>
              <a:lnSpc>
                <a:spcPct val="120000"/>
              </a:lnSpc>
            </a:pPr>
            <a:r>
              <a:rPr lang="en-US" sz="2500" dirty="0">
                <a:latin typeface="+mj-lt"/>
              </a:rPr>
              <a:t>GLOBAL CONTEXT</a:t>
            </a:r>
          </a:p>
        </p:txBody>
      </p:sp>
      <p:sp>
        <p:nvSpPr>
          <p:cNvPr id="57" name="Text Placeholder 11"/>
          <p:cNvSpPr>
            <a:spLocks noGrp="1"/>
          </p:cNvSpPr>
          <p:nvPr>
            <p:ph type="body" sz="quarter" idx="15"/>
          </p:nvPr>
        </p:nvSpPr>
        <p:spPr>
          <a:xfrm>
            <a:off x="378373" y="3882894"/>
            <a:ext cx="4384306" cy="1480980"/>
          </a:xfrm>
        </p:spPr>
        <p:txBody>
          <a:bodyPr>
            <a:noAutofit/>
          </a:bodyPr>
          <a:lstStyle/>
          <a:p>
            <a:pPr marL="171450" indent="-171450">
              <a:lnSpc>
                <a:spcPct val="150000"/>
              </a:lnSpc>
              <a:buFont typeface="Wingdings" panose="05000000000000000000" pitchFamily="2" charset="2"/>
              <a:buChar char="ü"/>
            </a:pPr>
            <a:r>
              <a:rPr lang="en-US" sz="1400" dirty="0">
                <a:latin typeface="+mn-lt"/>
              </a:rPr>
              <a:t>The world is becoming massively urbanized</a:t>
            </a:r>
          </a:p>
          <a:p>
            <a:pPr marL="171450" indent="-171450">
              <a:lnSpc>
                <a:spcPct val="150000"/>
              </a:lnSpc>
              <a:buFont typeface="Wingdings" panose="05000000000000000000" pitchFamily="2" charset="2"/>
              <a:buChar char="ü"/>
            </a:pPr>
            <a:r>
              <a:rPr lang="en-US" sz="1400" dirty="0">
                <a:latin typeface="+mn-lt"/>
              </a:rPr>
              <a:t>Global cities are becoming increasingly</a:t>
            </a:r>
          </a:p>
          <a:p>
            <a:pPr marL="171450" indent="-171450">
              <a:lnSpc>
                <a:spcPct val="150000"/>
              </a:lnSpc>
              <a:buFont typeface="Wingdings" panose="05000000000000000000" pitchFamily="2" charset="2"/>
              <a:buChar char="ü"/>
            </a:pPr>
            <a:r>
              <a:rPr lang="en-US" sz="1400" dirty="0">
                <a:latin typeface="+mn-lt"/>
              </a:rPr>
              <a:t>A digital transformation is taking over the world</a:t>
            </a:r>
          </a:p>
          <a:p>
            <a:pPr marL="171450" indent="-171450">
              <a:lnSpc>
                <a:spcPct val="150000"/>
              </a:lnSpc>
              <a:buFont typeface="Wingdings" panose="05000000000000000000" pitchFamily="2" charset="2"/>
              <a:buChar char="ü"/>
            </a:pPr>
            <a:r>
              <a:rPr lang="en-US" sz="1400" dirty="0">
                <a:latin typeface="+mn-lt"/>
              </a:rPr>
              <a:t>Major Climate &amp; Environmental consequences</a:t>
            </a:r>
          </a:p>
        </p:txBody>
      </p:sp>
      <p:sp>
        <p:nvSpPr>
          <p:cNvPr id="58" name="Text Placeholder 10"/>
          <p:cNvSpPr>
            <a:spLocks noGrp="1"/>
          </p:cNvSpPr>
          <p:nvPr>
            <p:ph type="body" sz="quarter" idx="14"/>
          </p:nvPr>
        </p:nvSpPr>
        <p:spPr>
          <a:xfrm>
            <a:off x="7014617" y="2655387"/>
            <a:ext cx="1918424" cy="909638"/>
          </a:xfrm>
        </p:spPr>
        <p:txBody>
          <a:bodyPr>
            <a:noAutofit/>
          </a:bodyPr>
          <a:lstStyle/>
          <a:p>
            <a:pPr>
              <a:lnSpc>
                <a:spcPct val="100000"/>
              </a:lnSpc>
            </a:pPr>
            <a:r>
              <a:rPr lang="en-US" sz="2500" dirty="0">
                <a:latin typeface="+mj-lt"/>
              </a:rPr>
              <a:t>INTERNAL PROBLEMS</a:t>
            </a:r>
          </a:p>
        </p:txBody>
      </p:sp>
      <p:sp>
        <p:nvSpPr>
          <p:cNvPr id="60" name="Text Placeholder 11"/>
          <p:cNvSpPr>
            <a:spLocks noGrp="1"/>
          </p:cNvSpPr>
          <p:nvPr>
            <p:ph type="body" sz="quarter" idx="15"/>
          </p:nvPr>
        </p:nvSpPr>
        <p:spPr>
          <a:xfrm>
            <a:off x="7219281" y="3563866"/>
            <a:ext cx="4950729" cy="1365449"/>
          </a:xfrm>
        </p:spPr>
        <p:txBody>
          <a:bodyPr>
            <a:noAutofit/>
          </a:bodyPr>
          <a:lstStyle/>
          <a:p>
            <a:pPr marL="171450" indent="-171450">
              <a:lnSpc>
                <a:spcPct val="150000"/>
              </a:lnSpc>
              <a:buFont typeface="Wingdings" panose="05000000000000000000" pitchFamily="2" charset="2"/>
              <a:buChar char="ü"/>
            </a:pPr>
            <a:r>
              <a:rPr lang="en-US" sz="1400" dirty="0">
                <a:latin typeface="+mn-lt"/>
              </a:rPr>
              <a:t>No good infrastructure to handle major crises</a:t>
            </a:r>
          </a:p>
          <a:p>
            <a:pPr marL="171450" indent="-171450">
              <a:lnSpc>
                <a:spcPct val="150000"/>
              </a:lnSpc>
              <a:buFont typeface="Wingdings" panose="05000000000000000000" pitchFamily="2" charset="2"/>
              <a:buChar char="ü"/>
            </a:pPr>
            <a:r>
              <a:rPr lang="en-US" sz="1400" dirty="0">
                <a:latin typeface="+mn-lt"/>
              </a:rPr>
              <a:t>Bad Waste, Energy &amp; Water Management </a:t>
            </a:r>
          </a:p>
          <a:p>
            <a:pPr marL="171450" indent="-171450">
              <a:lnSpc>
                <a:spcPct val="150000"/>
              </a:lnSpc>
              <a:buFont typeface="Wingdings" panose="05000000000000000000" pitchFamily="2" charset="2"/>
              <a:buChar char="ü"/>
            </a:pPr>
            <a:r>
              <a:rPr lang="en-US" sz="1400" dirty="0">
                <a:latin typeface="+mn-lt"/>
              </a:rPr>
              <a:t>Poor air quality, very polluted areas</a:t>
            </a:r>
          </a:p>
          <a:p>
            <a:pPr marL="171450" indent="-171450">
              <a:lnSpc>
                <a:spcPct val="150000"/>
              </a:lnSpc>
              <a:buFont typeface="Wingdings" panose="05000000000000000000" pitchFamily="2" charset="2"/>
              <a:buChar char="ü"/>
            </a:pPr>
            <a:r>
              <a:rPr lang="en-US" sz="1400" dirty="0">
                <a:latin typeface="+mn-lt"/>
              </a:rPr>
              <a:t>Heavy Traffic and Congestions</a:t>
            </a:r>
          </a:p>
        </p:txBody>
      </p:sp>
      <p:sp>
        <p:nvSpPr>
          <p:cNvPr id="34" name="Rectangle 33"/>
          <p:cNvSpPr/>
          <p:nvPr/>
        </p:nvSpPr>
        <p:spPr>
          <a:xfrm>
            <a:off x="4762679" y="1835901"/>
            <a:ext cx="1296443" cy="1323439"/>
          </a:xfrm>
          <a:prstGeom prst="rect">
            <a:avLst/>
          </a:prstGeom>
        </p:spPr>
        <p:txBody>
          <a:bodyPr wrap="square">
            <a:spAutoFit/>
          </a:bodyPr>
          <a:lstStyle/>
          <a:p>
            <a:r>
              <a:rPr lang="en-US" sz="8000" dirty="0">
                <a:latin typeface="linea-basic-10" panose="02000509000000000000" pitchFamily="49" charset="0"/>
              </a:rPr>
              <a:t>🗺</a:t>
            </a:r>
          </a:p>
        </p:txBody>
      </p:sp>
      <p:sp>
        <p:nvSpPr>
          <p:cNvPr id="35" name="Rectangle 34"/>
          <p:cNvSpPr/>
          <p:nvPr/>
        </p:nvSpPr>
        <p:spPr>
          <a:xfrm>
            <a:off x="5980470" y="5265865"/>
            <a:ext cx="1352293" cy="707886"/>
          </a:xfrm>
          <a:prstGeom prst="rect">
            <a:avLst/>
          </a:prstGeom>
        </p:spPr>
        <p:txBody>
          <a:bodyPr wrap="none">
            <a:spAutoFit/>
          </a:bodyPr>
          <a:lstStyle/>
          <a:p>
            <a:r>
              <a:rPr lang="en-US" sz="4000" dirty="0">
                <a:solidFill>
                  <a:schemeClr val="bg1"/>
                </a:solidFill>
                <a:latin typeface="linea-basic-10" panose="02000509000000000000" pitchFamily="49" charset="0"/>
              </a:rPr>
              <a:t>PARIS</a:t>
            </a:r>
          </a:p>
        </p:txBody>
      </p:sp>
      <p:sp>
        <p:nvSpPr>
          <p:cNvPr id="4" name="Right Arrow 3">
            <a:extLst>
              <a:ext uri="{FF2B5EF4-FFF2-40B4-BE49-F238E27FC236}">
                <a16:creationId xmlns:a16="http://schemas.microsoft.com/office/drawing/2014/main" id="{F4C5AD3C-09FA-71AA-EFE3-C22C06A6AC4E}"/>
              </a:ext>
            </a:extLst>
          </p:cNvPr>
          <p:cNvSpPr/>
          <p:nvPr/>
        </p:nvSpPr>
        <p:spPr>
          <a:xfrm>
            <a:off x="7332763" y="5046720"/>
            <a:ext cx="749692" cy="201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680178B-6C00-EF30-6B6E-E1F0D9D02256}"/>
              </a:ext>
            </a:extLst>
          </p:cNvPr>
          <p:cNvSpPr txBox="1"/>
          <p:nvPr/>
        </p:nvSpPr>
        <p:spPr>
          <a:xfrm>
            <a:off x="8136458" y="4968328"/>
            <a:ext cx="4055541" cy="523220"/>
          </a:xfrm>
          <a:prstGeom prst="rect">
            <a:avLst/>
          </a:prstGeom>
          <a:noFill/>
        </p:spPr>
        <p:txBody>
          <a:bodyPr wrap="square" rtlCol="0">
            <a:spAutoFit/>
          </a:bodyPr>
          <a:lstStyle/>
          <a:p>
            <a:r>
              <a:rPr lang="en-US" sz="1400" b="1" dirty="0"/>
              <a:t>Paris must strive to become more connected, sustainable, attractive &amp; inclusive</a:t>
            </a:r>
          </a:p>
        </p:txBody>
      </p:sp>
    </p:spTree>
    <p:extLst>
      <p:ext uri="{BB962C8B-B14F-4D97-AF65-F5344CB8AC3E}">
        <p14:creationId xmlns:p14="http://schemas.microsoft.com/office/powerpoint/2010/main" val="1361752618"/>
      </p:ext>
    </p:extLst>
  </p:cSld>
  <p:clrMapOvr>
    <a:masterClrMapping/>
  </p:clrMapOvr>
  <mc:AlternateContent xmlns:mc="http://schemas.openxmlformats.org/markup-compatibility/2006">
    <mc:Choice xmlns:p14="http://schemas.microsoft.com/office/powerpoint/2010/main" Requires="p14">
      <p:transition spd="med" p14:dur="700">
        <p:strips dir="ld"/>
      </p:transition>
    </mc:Choice>
    <mc:Fallback>
      <p:transition spd="med">
        <p:strips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0-#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1+#ppt_w/2"/>
                                          </p:val>
                                        </p:tav>
                                        <p:tav tm="100000">
                                          <p:val>
                                            <p:strVal val="#ppt_x"/>
                                          </p:val>
                                        </p:tav>
                                      </p:tavLst>
                                    </p:anim>
                                    <p:anim calcmode="lin" valueType="num">
                                      <p:cBhvr additive="base">
                                        <p:cTn id="29" dur="500" fill="hold"/>
                                        <p:tgtEl>
                                          <p:spTgt spid="63"/>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57" grpId="0"/>
      <p:bldP spid="58" grpId="0"/>
      <p:bldP spid="60" grpId="0"/>
      <p:bldP spid="34" grpId="0"/>
      <p:bldP spid="35" grpId="0"/>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05755" y="705701"/>
            <a:ext cx="8590797" cy="694745"/>
          </a:xfrm>
        </p:spPr>
        <p:txBody>
          <a:bodyPr>
            <a:noAutofit/>
          </a:bodyPr>
          <a:lstStyle/>
          <a:p>
            <a:pPr>
              <a:lnSpc>
                <a:spcPct val="100000"/>
              </a:lnSpc>
            </a:pPr>
            <a:r>
              <a:rPr lang="en-US" dirty="0">
                <a:latin typeface="+mj-lt"/>
              </a:rPr>
              <a:t>Smart City Model Implementation</a:t>
            </a:r>
          </a:p>
        </p:txBody>
      </p:sp>
      <p:sp>
        <p:nvSpPr>
          <p:cNvPr id="8" name="Text Placeholder 7"/>
          <p:cNvSpPr>
            <a:spLocks noGrp="1"/>
          </p:cNvSpPr>
          <p:nvPr>
            <p:ph type="body" sz="quarter" idx="15"/>
          </p:nvPr>
        </p:nvSpPr>
        <p:spPr>
          <a:xfrm>
            <a:off x="1222375" y="5324600"/>
            <a:ext cx="2411779" cy="826040"/>
          </a:xfrm>
        </p:spPr>
        <p:txBody>
          <a:bodyPr/>
          <a:lstStyle/>
          <a:p>
            <a:pPr algn="ctr">
              <a:lnSpc>
                <a:spcPct val="100000"/>
              </a:lnSpc>
            </a:pPr>
            <a:r>
              <a:rPr lang="en-US" sz="1400" dirty="0">
                <a:latin typeface="+mn-lt"/>
              </a:rPr>
              <a:t>Paris is becoming smarter and carving its own path</a:t>
            </a:r>
          </a:p>
        </p:txBody>
      </p:sp>
      <p:sp>
        <p:nvSpPr>
          <p:cNvPr id="14" name="Freeform 6"/>
          <p:cNvSpPr>
            <a:spLocks/>
          </p:cNvSpPr>
          <p:nvPr/>
        </p:nvSpPr>
        <p:spPr bwMode="auto">
          <a:xfrm>
            <a:off x="3898900" y="1971676"/>
            <a:ext cx="1687513" cy="654050"/>
          </a:xfrm>
          <a:custGeom>
            <a:avLst/>
            <a:gdLst>
              <a:gd name="T0" fmla="*/ 772 w 1063"/>
              <a:gd name="T1" fmla="*/ 154 h 412"/>
              <a:gd name="T2" fmla="*/ 837 w 1063"/>
              <a:gd name="T3" fmla="*/ 158 h 412"/>
              <a:gd name="T4" fmla="*/ 901 w 1063"/>
              <a:gd name="T5" fmla="*/ 166 h 412"/>
              <a:gd name="T6" fmla="*/ 891 w 1063"/>
              <a:gd name="T7" fmla="*/ 220 h 412"/>
              <a:gd name="T8" fmla="*/ 1063 w 1063"/>
              <a:gd name="T9" fmla="*/ 140 h 412"/>
              <a:gd name="T10" fmla="*/ 930 w 1063"/>
              <a:gd name="T11" fmla="*/ 0 h 412"/>
              <a:gd name="T12" fmla="*/ 922 w 1063"/>
              <a:gd name="T13" fmla="*/ 47 h 412"/>
              <a:gd name="T14" fmla="*/ 849 w 1063"/>
              <a:gd name="T15" fmla="*/ 39 h 412"/>
              <a:gd name="T16" fmla="*/ 774 w 1063"/>
              <a:gd name="T17" fmla="*/ 35 h 412"/>
              <a:gd name="T18" fmla="*/ 663 w 1063"/>
              <a:gd name="T19" fmla="*/ 37 h 412"/>
              <a:gd name="T20" fmla="*/ 555 w 1063"/>
              <a:gd name="T21" fmla="*/ 51 h 412"/>
              <a:gd name="T22" fmla="*/ 452 w 1063"/>
              <a:gd name="T23" fmla="*/ 75 h 412"/>
              <a:gd name="T24" fmla="*/ 351 w 1063"/>
              <a:gd name="T25" fmla="*/ 107 h 412"/>
              <a:gd name="T26" fmla="*/ 256 w 1063"/>
              <a:gd name="T27" fmla="*/ 150 h 412"/>
              <a:gd name="T28" fmla="*/ 165 w 1063"/>
              <a:gd name="T29" fmla="*/ 200 h 412"/>
              <a:gd name="T30" fmla="*/ 79 w 1063"/>
              <a:gd name="T31" fmla="*/ 259 h 412"/>
              <a:gd name="T32" fmla="*/ 0 w 1063"/>
              <a:gd name="T33" fmla="*/ 325 h 412"/>
              <a:gd name="T34" fmla="*/ 81 w 1063"/>
              <a:gd name="T35" fmla="*/ 412 h 412"/>
              <a:gd name="T36" fmla="*/ 163 w 1063"/>
              <a:gd name="T37" fmla="*/ 347 h 412"/>
              <a:gd name="T38" fmla="*/ 250 w 1063"/>
              <a:gd name="T39" fmla="*/ 287 h 412"/>
              <a:gd name="T40" fmla="*/ 345 w 1063"/>
              <a:gd name="T41" fmla="*/ 240 h 412"/>
              <a:gd name="T42" fmla="*/ 444 w 1063"/>
              <a:gd name="T43" fmla="*/ 202 h 412"/>
              <a:gd name="T44" fmla="*/ 550 w 1063"/>
              <a:gd name="T45" fmla="*/ 174 h 412"/>
              <a:gd name="T46" fmla="*/ 659 w 1063"/>
              <a:gd name="T47" fmla="*/ 158 h 412"/>
              <a:gd name="T48" fmla="*/ 772 w 1063"/>
              <a:gd name="T49" fmla="*/ 15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3" h="412">
                <a:moveTo>
                  <a:pt x="772" y="154"/>
                </a:moveTo>
                <a:lnTo>
                  <a:pt x="837" y="158"/>
                </a:lnTo>
                <a:lnTo>
                  <a:pt x="901" y="166"/>
                </a:lnTo>
                <a:lnTo>
                  <a:pt x="891" y="220"/>
                </a:lnTo>
                <a:lnTo>
                  <a:pt x="1063" y="140"/>
                </a:lnTo>
                <a:lnTo>
                  <a:pt x="930" y="0"/>
                </a:lnTo>
                <a:lnTo>
                  <a:pt x="922" y="47"/>
                </a:lnTo>
                <a:lnTo>
                  <a:pt x="849" y="39"/>
                </a:lnTo>
                <a:lnTo>
                  <a:pt x="774" y="35"/>
                </a:lnTo>
                <a:lnTo>
                  <a:pt x="663" y="37"/>
                </a:lnTo>
                <a:lnTo>
                  <a:pt x="555" y="51"/>
                </a:lnTo>
                <a:lnTo>
                  <a:pt x="452" y="75"/>
                </a:lnTo>
                <a:lnTo>
                  <a:pt x="351" y="107"/>
                </a:lnTo>
                <a:lnTo>
                  <a:pt x="256" y="150"/>
                </a:lnTo>
                <a:lnTo>
                  <a:pt x="165" y="200"/>
                </a:lnTo>
                <a:lnTo>
                  <a:pt x="79" y="259"/>
                </a:lnTo>
                <a:lnTo>
                  <a:pt x="0" y="325"/>
                </a:lnTo>
                <a:lnTo>
                  <a:pt x="81" y="412"/>
                </a:lnTo>
                <a:lnTo>
                  <a:pt x="163" y="347"/>
                </a:lnTo>
                <a:lnTo>
                  <a:pt x="250" y="287"/>
                </a:lnTo>
                <a:lnTo>
                  <a:pt x="345" y="240"/>
                </a:lnTo>
                <a:lnTo>
                  <a:pt x="444" y="202"/>
                </a:lnTo>
                <a:lnTo>
                  <a:pt x="550" y="174"/>
                </a:lnTo>
                <a:lnTo>
                  <a:pt x="659" y="158"/>
                </a:lnTo>
                <a:lnTo>
                  <a:pt x="772" y="15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a:off x="1222375" y="2379663"/>
            <a:ext cx="2544763" cy="2547938"/>
          </a:xfrm>
          <a:custGeom>
            <a:avLst/>
            <a:gdLst>
              <a:gd name="T0" fmla="*/ 1244 w 1603"/>
              <a:gd name="T1" fmla="*/ 145 h 1605"/>
              <a:gd name="T2" fmla="*/ 1266 w 1603"/>
              <a:gd name="T3" fmla="*/ 145 h 1605"/>
              <a:gd name="T4" fmla="*/ 1398 w 1603"/>
              <a:gd name="T5" fmla="*/ 280 h 1605"/>
              <a:gd name="T6" fmla="*/ 1452 w 1603"/>
              <a:gd name="T7" fmla="*/ 474 h 1605"/>
              <a:gd name="T8" fmla="*/ 1529 w 1603"/>
              <a:gd name="T9" fmla="*/ 461 h 1605"/>
              <a:gd name="T10" fmla="*/ 1583 w 1603"/>
              <a:gd name="T11" fmla="*/ 643 h 1605"/>
              <a:gd name="T12" fmla="*/ 1529 w 1603"/>
              <a:gd name="T13" fmla="*/ 756 h 1605"/>
              <a:gd name="T14" fmla="*/ 1601 w 1603"/>
              <a:gd name="T15" fmla="*/ 865 h 1605"/>
              <a:gd name="T16" fmla="*/ 1561 w 1603"/>
              <a:gd name="T17" fmla="*/ 1052 h 1605"/>
              <a:gd name="T18" fmla="*/ 1490 w 1603"/>
              <a:gd name="T19" fmla="*/ 1046 h 1605"/>
              <a:gd name="T20" fmla="*/ 1462 w 1603"/>
              <a:gd name="T21" fmla="*/ 1250 h 1605"/>
              <a:gd name="T22" fmla="*/ 1341 w 1603"/>
              <a:gd name="T23" fmla="*/ 1397 h 1605"/>
              <a:gd name="T24" fmla="*/ 1319 w 1603"/>
              <a:gd name="T25" fmla="*/ 1397 h 1605"/>
              <a:gd name="T26" fmla="*/ 1148 w 1603"/>
              <a:gd name="T27" fmla="*/ 1516 h 1605"/>
              <a:gd name="T28" fmla="*/ 1139 w 1603"/>
              <a:gd name="T29" fmla="*/ 1533 h 1605"/>
              <a:gd name="T30" fmla="*/ 956 w 1603"/>
              <a:gd name="T31" fmla="*/ 1581 h 1605"/>
              <a:gd name="T32" fmla="*/ 760 w 1603"/>
              <a:gd name="T33" fmla="*/ 1531 h 1605"/>
              <a:gd name="T34" fmla="*/ 734 w 1603"/>
              <a:gd name="T35" fmla="*/ 1605 h 1605"/>
              <a:gd name="T36" fmla="*/ 547 w 1603"/>
              <a:gd name="T37" fmla="*/ 1559 h 1605"/>
              <a:gd name="T38" fmla="*/ 476 w 1603"/>
              <a:gd name="T39" fmla="*/ 1458 h 1605"/>
              <a:gd name="T40" fmla="*/ 347 w 1603"/>
              <a:gd name="T41" fmla="*/ 1464 h 1605"/>
              <a:gd name="T42" fmla="*/ 204 w 1603"/>
              <a:gd name="T43" fmla="*/ 1337 h 1605"/>
              <a:gd name="T44" fmla="*/ 246 w 1603"/>
              <a:gd name="T45" fmla="*/ 1278 h 1605"/>
              <a:gd name="T46" fmla="*/ 83 w 1603"/>
              <a:gd name="T47" fmla="*/ 1151 h 1605"/>
              <a:gd name="T48" fmla="*/ 18 w 1603"/>
              <a:gd name="T49" fmla="*/ 974 h 1605"/>
              <a:gd name="T50" fmla="*/ 28 w 1603"/>
              <a:gd name="T51" fmla="*/ 954 h 1605"/>
              <a:gd name="T52" fmla="*/ 10 w 1603"/>
              <a:gd name="T53" fmla="*/ 748 h 1605"/>
              <a:gd name="T54" fmla="*/ 0 w 1603"/>
              <a:gd name="T55" fmla="*/ 730 h 1605"/>
              <a:gd name="T56" fmla="*/ 50 w 1603"/>
              <a:gd name="T57" fmla="*/ 548 h 1605"/>
              <a:gd name="T58" fmla="*/ 190 w 1603"/>
              <a:gd name="T59" fmla="*/ 403 h 1605"/>
              <a:gd name="T60" fmla="*/ 141 w 1603"/>
              <a:gd name="T61" fmla="*/ 344 h 1605"/>
              <a:gd name="T62" fmla="*/ 272 w 1603"/>
              <a:gd name="T63" fmla="*/ 205 h 1605"/>
              <a:gd name="T64" fmla="*/ 397 w 1603"/>
              <a:gd name="T65" fmla="*/ 195 h 1605"/>
              <a:gd name="T66" fmla="*/ 454 w 1603"/>
              <a:gd name="T67" fmla="*/ 80 h 1605"/>
              <a:gd name="T68" fmla="*/ 637 w 1603"/>
              <a:gd name="T69" fmla="*/ 20 h 1605"/>
              <a:gd name="T70" fmla="*/ 666 w 1603"/>
              <a:gd name="T71" fmla="*/ 86 h 1605"/>
              <a:gd name="T72" fmla="*/ 859 w 1603"/>
              <a:gd name="T73" fmla="*/ 6 h 1605"/>
              <a:gd name="T74" fmla="*/ 1045 w 1603"/>
              <a:gd name="T75" fmla="*/ 40 h 1605"/>
              <a:gd name="T76" fmla="*/ 1057 w 1603"/>
              <a:gd name="T77" fmla="*/ 58 h 1605"/>
              <a:gd name="T78" fmla="*/ 1079 w 1603"/>
              <a:gd name="T79" fmla="*/ 282 h 1605"/>
              <a:gd name="T80" fmla="*/ 1299 w 1603"/>
              <a:gd name="T81" fmla="*/ 488 h 1605"/>
              <a:gd name="T82" fmla="*/ 1390 w 1603"/>
              <a:gd name="T83" fmla="*/ 774 h 1605"/>
              <a:gd name="T84" fmla="*/ 1321 w 1603"/>
              <a:gd name="T85" fmla="*/ 1081 h 1605"/>
              <a:gd name="T86" fmla="*/ 1117 w 1603"/>
              <a:gd name="T87" fmla="*/ 1301 h 1605"/>
              <a:gd name="T88" fmla="*/ 829 w 1603"/>
              <a:gd name="T89" fmla="*/ 1393 h 1605"/>
              <a:gd name="T90" fmla="*/ 524 w 1603"/>
              <a:gd name="T91" fmla="*/ 1323 h 1605"/>
              <a:gd name="T92" fmla="*/ 303 w 1603"/>
              <a:gd name="T93" fmla="*/ 1119 h 1605"/>
              <a:gd name="T94" fmla="*/ 212 w 1603"/>
              <a:gd name="T95" fmla="*/ 831 h 1605"/>
              <a:gd name="T96" fmla="*/ 282 w 1603"/>
              <a:gd name="T97" fmla="*/ 526 h 1605"/>
              <a:gd name="T98" fmla="*/ 486 w 1603"/>
              <a:gd name="T99" fmla="*/ 306 h 1605"/>
              <a:gd name="T100" fmla="*/ 774 w 1603"/>
              <a:gd name="T101" fmla="*/ 215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3" h="1605">
                <a:moveTo>
                  <a:pt x="1043" y="113"/>
                </a:moveTo>
                <a:lnTo>
                  <a:pt x="1125" y="149"/>
                </a:lnTo>
                <a:lnTo>
                  <a:pt x="1202" y="193"/>
                </a:lnTo>
                <a:lnTo>
                  <a:pt x="1244" y="145"/>
                </a:lnTo>
                <a:lnTo>
                  <a:pt x="1248" y="143"/>
                </a:lnTo>
                <a:lnTo>
                  <a:pt x="1254" y="141"/>
                </a:lnTo>
                <a:lnTo>
                  <a:pt x="1260" y="141"/>
                </a:lnTo>
                <a:lnTo>
                  <a:pt x="1266" y="145"/>
                </a:lnTo>
                <a:lnTo>
                  <a:pt x="1394" y="264"/>
                </a:lnTo>
                <a:lnTo>
                  <a:pt x="1398" y="268"/>
                </a:lnTo>
                <a:lnTo>
                  <a:pt x="1398" y="274"/>
                </a:lnTo>
                <a:lnTo>
                  <a:pt x="1398" y="280"/>
                </a:lnTo>
                <a:lnTo>
                  <a:pt x="1394" y="286"/>
                </a:lnTo>
                <a:lnTo>
                  <a:pt x="1355" y="328"/>
                </a:lnTo>
                <a:lnTo>
                  <a:pt x="1408" y="397"/>
                </a:lnTo>
                <a:lnTo>
                  <a:pt x="1452" y="474"/>
                </a:lnTo>
                <a:lnTo>
                  <a:pt x="1513" y="455"/>
                </a:lnTo>
                <a:lnTo>
                  <a:pt x="1519" y="455"/>
                </a:lnTo>
                <a:lnTo>
                  <a:pt x="1525" y="457"/>
                </a:lnTo>
                <a:lnTo>
                  <a:pt x="1529" y="461"/>
                </a:lnTo>
                <a:lnTo>
                  <a:pt x="1531" y="465"/>
                </a:lnTo>
                <a:lnTo>
                  <a:pt x="1585" y="633"/>
                </a:lnTo>
                <a:lnTo>
                  <a:pt x="1585" y="639"/>
                </a:lnTo>
                <a:lnTo>
                  <a:pt x="1583" y="643"/>
                </a:lnTo>
                <a:lnTo>
                  <a:pt x="1579" y="649"/>
                </a:lnTo>
                <a:lnTo>
                  <a:pt x="1575" y="651"/>
                </a:lnTo>
                <a:lnTo>
                  <a:pt x="1519" y="669"/>
                </a:lnTo>
                <a:lnTo>
                  <a:pt x="1529" y="756"/>
                </a:lnTo>
                <a:lnTo>
                  <a:pt x="1529" y="843"/>
                </a:lnTo>
                <a:lnTo>
                  <a:pt x="1591" y="857"/>
                </a:lnTo>
                <a:lnTo>
                  <a:pt x="1597" y="861"/>
                </a:lnTo>
                <a:lnTo>
                  <a:pt x="1601" y="865"/>
                </a:lnTo>
                <a:lnTo>
                  <a:pt x="1603" y="869"/>
                </a:lnTo>
                <a:lnTo>
                  <a:pt x="1603" y="875"/>
                </a:lnTo>
                <a:lnTo>
                  <a:pt x="1565" y="1048"/>
                </a:lnTo>
                <a:lnTo>
                  <a:pt x="1561" y="1052"/>
                </a:lnTo>
                <a:lnTo>
                  <a:pt x="1557" y="1055"/>
                </a:lnTo>
                <a:lnTo>
                  <a:pt x="1553" y="1057"/>
                </a:lnTo>
                <a:lnTo>
                  <a:pt x="1547" y="1057"/>
                </a:lnTo>
                <a:lnTo>
                  <a:pt x="1490" y="1046"/>
                </a:lnTo>
                <a:lnTo>
                  <a:pt x="1456" y="1127"/>
                </a:lnTo>
                <a:lnTo>
                  <a:pt x="1412" y="1202"/>
                </a:lnTo>
                <a:lnTo>
                  <a:pt x="1458" y="1246"/>
                </a:lnTo>
                <a:lnTo>
                  <a:pt x="1462" y="1250"/>
                </a:lnTo>
                <a:lnTo>
                  <a:pt x="1464" y="1256"/>
                </a:lnTo>
                <a:lnTo>
                  <a:pt x="1462" y="1262"/>
                </a:lnTo>
                <a:lnTo>
                  <a:pt x="1460" y="1266"/>
                </a:lnTo>
                <a:lnTo>
                  <a:pt x="1341" y="1397"/>
                </a:lnTo>
                <a:lnTo>
                  <a:pt x="1335" y="1399"/>
                </a:lnTo>
                <a:lnTo>
                  <a:pt x="1329" y="1401"/>
                </a:lnTo>
                <a:lnTo>
                  <a:pt x="1325" y="1401"/>
                </a:lnTo>
                <a:lnTo>
                  <a:pt x="1319" y="1397"/>
                </a:lnTo>
                <a:lnTo>
                  <a:pt x="1275" y="1357"/>
                </a:lnTo>
                <a:lnTo>
                  <a:pt x="1206" y="1410"/>
                </a:lnTo>
                <a:lnTo>
                  <a:pt x="1131" y="1454"/>
                </a:lnTo>
                <a:lnTo>
                  <a:pt x="1148" y="1516"/>
                </a:lnTo>
                <a:lnTo>
                  <a:pt x="1150" y="1522"/>
                </a:lnTo>
                <a:lnTo>
                  <a:pt x="1148" y="1525"/>
                </a:lnTo>
                <a:lnTo>
                  <a:pt x="1145" y="1531"/>
                </a:lnTo>
                <a:lnTo>
                  <a:pt x="1139" y="1533"/>
                </a:lnTo>
                <a:lnTo>
                  <a:pt x="972" y="1585"/>
                </a:lnTo>
                <a:lnTo>
                  <a:pt x="966" y="1587"/>
                </a:lnTo>
                <a:lnTo>
                  <a:pt x="960" y="1585"/>
                </a:lnTo>
                <a:lnTo>
                  <a:pt x="956" y="1581"/>
                </a:lnTo>
                <a:lnTo>
                  <a:pt x="952" y="1577"/>
                </a:lnTo>
                <a:lnTo>
                  <a:pt x="936" y="1522"/>
                </a:lnTo>
                <a:lnTo>
                  <a:pt x="849" y="1531"/>
                </a:lnTo>
                <a:lnTo>
                  <a:pt x="760" y="1531"/>
                </a:lnTo>
                <a:lnTo>
                  <a:pt x="746" y="1593"/>
                </a:lnTo>
                <a:lnTo>
                  <a:pt x="744" y="1599"/>
                </a:lnTo>
                <a:lnTo>
                  <a:pt x="740" y="1603"/>
                </a:lnTo>
                <a:lnTo>
                  <a:pt x="734" y="1605"/>
                </a:lnTo>
                <a:lnTo>
                  <a:pt x="728" y="1605"/>
                </a:lnTo>
                <a:lnTo>
                  <a:pt x="557" y="1567"/>
                </a:lnTo>
                <a:lnTo>
                  <a:pt x="551" y="1563"/>
                </a:lnTo>
                <a:lnTo>
                  <a:pt x="547" y="1559"/>
                </a:lnTo>
                <a:lnTo>
                  <a:pt x="545" y="1555"/>
                </a:lnTo>
                <a:lnTo>
                  <a:pt x="545" y="1549"/>
                </a:lnTo>
                <a:lnTo>
                  <a:pt x="559" y="1492"/>
                </a:lnTo>
                <a:lnTo>
                  <a:pt x="476" y="1458"/>
                </a:lnTo>
                <a:lnTo>
                  <a:pt x="401" y="1414"/>
                </a:lnTo>
                <a:lnTo>
                  <a:pt x="359" y="1460"/>
                </a:lnTo>
                <a:lnTo>
                  <a:pt x="353" y="1464"/>
                </a:lnTo>
                <a:lnTo>
                  <a:pt x="347" y="1464"/>
                </a:lnTo>
                <a:lnTo>
                  <a:pt x="343" y="1464"/>
                </a:lnTo>
                <a:lnTo>
                  <a:pt x="337" y="1460"/>
                </a:lnTo>
                <a:lnTo>
                  <a:pt x="208" y="1341"/>
                </a:lnTo>
                <a:lnTo>
                  <a:pt x="204" y="1337"/>
                </a:lnTo>
                <a:lnTo>
                  <a:pt x="204" y="1331"/>
                </a:lnTo>
                <a:lnTo>
                  <a:pt x="204" y="1325"/>
                </a:lnTo>
                <a:lnTo>
                  <a:pt x="208" y="1321"/>
                </a:lnTo>
                <a:lnTo>
                  <a:pt x="246" y="1278"/>
                </a:lnTo>
                <a:lnTo>
                  <a:pt x="194" y="1208"/>
                </a:lnTo>
                <a:lnTo>
                  <a:pt x="149" y="1133"/>
                </a:lnTo>
                <a:lnTo>
                  <a:pt x="89" y="1151"/>
                </a:lnTo>
                <a:lnTo>
                  <a:pt x="83" y="1151"/>
                </a:lnTo>
                <a:lnTo>
                  <a:pt x="77" y="1151"/>
                </a:lnTo>
                <a:lnTo>
                  <a:pt x="73" y="1147"/>
                </a:lnTo>
                <a:lnTo>
                  <a:pt x="71" y="1141"/>
                </a:lnTo>
                <a:lnTo>
                  <a:pt x="18" y="974"/>
                </a:lnTo>
                <a:lnTo>
                  <a:pt x="18" y="968"/>
                </a:lnTo>
                <a:lnTo>
                  <a:pt x="20" y="962"/>
                </a:lnTo>
                <a:lnTo>
                  <a:pt x="22" y="958"/>
                </a:lnTo>
                <a:lnTo>
                  <a:pt x="28" y="954"/>
                </a:lnTo>
                <a:lnTo>
                  <a:pt x="83" y="938"/>
                </a:lnTo>
                <a:lnTo>
                  <a:pt x="73" y="851"/>
                </a:lnTo>
                <a:lnTo>
                  <a:pt x="71" y="762"/>
                </a:lnTo>
                <a:lnTo>
                  <a:pt x="10" y="748"/>
                </a:lnTo>
                <a:lnTo>
                  <a:pt x="6" y="746"/>
                </a:lnTo>
                <a:lnTo>
                  <a:pt x="2" y="742"/>
                </a:lnTo>
                <a:lnTo>
                  <a:pt x="0" y="736"/>
                </a:lnTo>
                <a:lnTo>
                  <a:pt x="0" y="730"/>
                </a:lnTo>
                <a:lnTo>
                  <a:pt x="38" y="560"/>
                </a:lnTo>
                <a:lnTo>
                  <a:pt x="40" y="554"/>
                </a:lnTo>
                <a:lnTo>
                  <a:pt x="44" y="550"/>
                </a:lnTo>
                <a:lnTo>
                  <a:pt x="50" y="548"/>
                </a:lnTo>
                <a:lnTo>
                  <a:pt x="56" y="548"/>
                </a:lnTo>
                <a:lnTo>
                  <a:pt x="113" y="562"/>
                </a:lnTo>
                <a:lnTo>
                  <a:pt x="147" y="478"/>
                </a:lnTo>
                <a:lnTo>
                  <a:pt x="190" y="403"/>
                </a:lnTo>
                <a:lnTo>
                  <a:pt x="145" y="361"/>
                </a:lnTo>
                <a:lnTo>
                  <a:pt x="141" y="355"/>
                </a:lnTo>
                <a:lnTo>
                  <a:pt x="139" y="349"/>
                </a:lnTo>
                <a:lnTo>
                  <a:pt x="141" y="344"/>
                </a:lnTo>
                <a:lnTo>
                  <a:pt x="143" y="340"/>
                </a:lnTo>
                <a:lnTo>
                  <a:pt x="262" y="211"/>
                </a:lnTo>
                <a:lnTo>
                  <a:pt x="268" y="207"/>
                </a:lnTo>
                <a:lnTo>
                  <a:pt x="272" y="205"/>
                </a:lnTo>
                <a:lnTo>
                  <a:pt x="278" y="207"/>
                </a:lnTo>
                <a:lnTo>
                  <a:pt x="284" y="209"/>
                </a:lnTo>
                <a:lnTo>
                  <a:pt x="325" y="248"/>
                </a:lnTo>
                <a:lnTo>
                  <a:pt x="397" y="195"/>
                </a:lnTo>
                <a:lnTo>
                  <a:pt x="472" y="151"/>
                </a:lnTo>
                <a:lnTo>
                  <a:pt x="454" y="92"/>
                </a:lnTo>
                <a:lnTo>
                  <a:pt x="452" y="86"/>
                </a:lnTo>
                <a:lnTo>
                  <a:pt x="454" y="80"/>
                </a:lnTo>
                <a:lnTo>
                  <a:pt x="458" y="76"/>
                </a:lnTo>
                <a:lnTo>
                  <a:pt x="462" y="72"/>
                </a:lnTo>
                <a:lnTo>
                  <a:pt x="631" y="20"/>
                </a:lnTo>
                <a:lnTo>
                  <a:pt x="637" y="20"/>
                </a:lnTo>
                <a:lnTo>
                  <a:pt x="643" y="20"/>
                </a:lnTo>
                <a:lnTo>
                  <a:pt x="647" y="24"/>
                </a:lnTo>
                <a:lnTo>
                  <a:pt x="649" y="30"/>
                </a:lnTo>
                <a:lnTo>
                  <a:pt x="666" y="86"/>
                </a:lnTo>
                <a:lnTo>
                  <a:pt x="754" y="74"/>
                </a:lnTo>
                <a:lnTo>
                  <a:pt x="843" y="74"/>
                </a:lnTo>
                <a:lnTo>
                  <a:pt x="857" y="12"/>
                </a:lnTo>
                <a:lnTo>
                  <a:pt x="859" y="6"/>
                </a:lnTo>
                <a:lnTo>
                  <a:pt x="863" y="2"/>
                </a:lnTo>
                <a:lnTo>
                  <a:pt x="867" y="0"/>
                </a:lnTo>
                <a:lnTo>
                  <a:pt x="873" y="0"/>
                </a:lnTo>
                <a:lnTo>
                  <a:pt x="1045" y="40"/>
                </a:lnTo>
                <a:lnTo>
                  <a:pt x="1051" y="42"/>
                </a:lnTo>
                <a:lnTo>
                  <a:pt x="1055" y="46"/>
                </a:lnTo>
                <a:lnTo>
                  <a:pt x="1057" y="52"/>
                </a:lnTo>
                <a:lnTo>
                  <a:pt x="1057" y="58"/>
                </a:lnTo>
                <a:lnTo>
                  <a:pt x="1043" y="113"/>
                </a:lnTo>
                <a:close/>
                <a:moveTo>
                  <a:pt x="930" y="229"/>
                </a:moveTo>
                <a:lnTo>
                  <a:pt x="1008" y="250"/>
                </a:lnTo>
                <a:lnTo>
                  <a:pt x="1079" y="282"/>
                </a:lnTo>
                <a:lnTo>
                  <a:pt x="1145" y="324"/>
                </a:lnTo>
                <a:lnTo>
                  <a:pt x="1202" y="371"/>
                </a:lnTo>
                <a:lnTo>
                  <a:pt x="1256" y="427"/>
                </a:lnTo>
                <a:lnTo>
                  <a:pt x="1299" y="488"/>
                </a:lnTo>
                <a:lnTo>
                  <a:pt x="1335" y="554"/>
                </a:lnTo>
                <a:lnTo>
                  <a:pt x="1363" y="625"/>
                </a:lnTo>
                <a:lnTo>
                  <a:pt x="1381" y="699"/>
                </a:lnTo>
                <a:lnTo>
                  <a:pt x="1390" y="774"/>
                </a:lnTo>
                <a:lnTo>
                  <a:pt x="1389" y="853"/>
                </a:lnTo>
                <a:lnTo>
                  <a:pt x="1377" y="933"/>
                </a:lnTo>
                <a:lnTo>
                  <a:pt x="1353" y="1010"/>
                </a:lnTo>
                <a:lnTo>
                  <a:pt x="1321" y="1081"/>
                </a:lnTo>
                <a:lnTo>
                  <a:pt x="1281" y="1147"/>
                </a:lnTo>
                <a:lnTo>
                  <a:pt x="1232" y="1204"/>
                </a:lnTo>
                <a:lnTo>
                  <a:pt x="1178" y="1256"/>
                </a:lnTo>
                <a:lnTo>
                  <a:pt x="1117" y="1301"/>
                </a:lnTo>
                <a:lnTo>
                  <a:pt x="1051" y="1337"/>
                </a:lnTo>
                <a:lnTo>
                  <a:pt x="980" y="1365"/>
                </a:lnTo>
                <a:lnTo>
                  <a:pt x="906" y="1383"/>
                </a:lnTo>
                <a:lnTo>
                  <a:pt x="829" y="1393"/>
                </a:lnTo>
                <a:lnTo>
                  <a:pt x="752" y="1391"/>
                </a:lnTo>
                <a:lnTo>
                  <a:pt x="672" y="1379"/>
                </a:lnTo>
                <a:lnTo>
                  <a:pt x="595" y="1355"/>
                </a:lnTo>
                <a:lnTo>
                  <a:pt x="524" y="1323"/>
                </a:lnTo>
                <a:lnTo>
                  <a:pt x="458" y="1284"/>
                </a:lnTo>
                <a:lnTo>
                  <a:pt x="399" y="1234"/>
                </a:lnTo>
                <a:lnTo>
                  <a:pt x="347" y="1178"/>
                </a:lnTo>
                <a:lnTo>
                  <a:pt x="303" y="1119"/>
                </a:lnTo>
                <a:lnTo>
                  <a:pt x="268" y="1052"/>
                </a:lnTo>
                <a:lnTo>
                  <a:pt x="240" y="982"/>
                </a:lnTo>
                <a:lnTo>
                  <a:pt x="220" y="909"/>
                </a:lnTo>
                <a:lnTo>
                  <a:pt x="212" y="831"/>
                </a:lnTo>
                <a:lnTo>
                  <a:pt x="214" y="754"/>
                </a:lnTo>
                <a:lnTo>
                  <a:pt x="226" y="675"/>
                </a:lnTo>
                <a:lnTo>
                  <a:pt x="248" y="597"/>
                </a:lnTo>
                <a:lnTo>
                  <a:pt x="282" y="526"/>
                </a:lnTo>
                <a:lnTo>
                  <a:pt x="321" y="461"/>
                </a:lnTo>
                <a:lnTo>
                  <a:pt x="369" y="401"/>
                </a:lnTo>
                <a:lnTo>
                  <a:pt x="424" y="349"/>
                </a:lnTo>
                <a:lnTo>
                  <a:pt x="486" y="306"/>
                </a:lnTo>
                <a:lnTo>
                  <a:pt x="551" y="268"/>
                </a:lnTo>
                <a:lnTo>
                  <a:pt x="623" y="240"/>
                </a:lnTo>
                <a:lnTo>
                  <a:pt x="696" y="223"/>
                </a:lnTo>
                <a:lnTo>
                  <a:pt x="774" y="215"/>
                </a:lnTo>
                <a:lnTo>
                  <a:pt x="851" y="217"/>
                </a:lnTo>
                <a:lnTo>
                  <a:pt x="930" y="229"/>
                </a:lnTo>
                <a:close/>
              </a:path>
            </a:pathLst>
          </a:custGeom>
          <a:solidFill>
            <a:schemeClr val="accent5"/>
          </a:solidFill>
          <a:ln w="0">
            <a:noFill/>
            <a:prstDash val="solid"/>
            <a:round/>
            <a:headEnd/>
            <a:tailEnd/>
          </a:ln>
          <a:effectLst>
            <a:reflection blurRad="6350" stA="30000" endPos="15000" dist="508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p:nvSpPr>
        <p:spPr bwMode="auto">
          <a:xfrm>
            <a:off x="3789363" y="2532063"/>
            <a:ext cx="2546350" cy="2543175"/>
          </a:xfrm>
          <a:custGeom>
            <a:avLst/>
            <a:gdLst>
              <a:gd name="T0" fmla="*/ 1245 w 1604"/>
              <a:gd name="T1" fmla="*/ 144 h 1602"/>
              <a:gd name="T2" fmla="*/ 1267 w 1604"/>
              <a:gd name="T3" fmla="*/ 142 h 1602"/>
              <a:gd name="T4" fmla="*/ 1400 w 1604"/>
              <a:gd name="T5" fmla="*/ 277 h 1602"/>
              <a:gd name="T6" fmla="*/ 1454 w 1604"/>
              <a:gd name="T7" fmla="*/ 472 h 1602"/>
              <a:gd name="T8" fmla="*/ 1531 w 1604"/>
              <a:gd name="T9" fmla="*/ 458 h 1602"/>
              <a:gd name="T10" fmla="*/ 1585 w 1604"/>
              <a:gd name="T11" fmla="*/ 642 h 1602"/>
              <a:gd name="T12" fmla="*/ 1531 w 1604"/>
              <a:gd name="T13" fmla="*/ 753 h 1602"/>
              <a:gd name="T14" fmla="*/ 1602 w 1604"/>
              <a:gd name="T15" fmla="*/ 862 h 1602"/>
              <a:gd name="T16" fmla="*/ 1563 w 1604"/>
              <a:gd name="T17" fmla="*/ 1051 h 1602"/>
              <a:gd name="T18" fmla="*/ 1491 w 1604"/>
              <a:gd name="T19" fmla="*/ 1043 h 1602"/>
              <a:gd name="T20" fmla="*/ 1464 w 1604"/>
              <a:gd name="T21" fmla="*/ 1249 h 1602"/>
              <a:gd name="T22" fmla="*/ 1343 w 1604"/>
              <a:gd name="T23" fmla="*/ 1394 h 1602"/>
              <a:gd name="T24" fmla="*/ 1321 w 1604"/>
              <a:gd name="T25" fmla="*/ 1394 h 1602"/>
              <a:gd name="T26" fmla="*/ 1150 w 1604"/>
              <a:gd name="T27" fmla="*/ 1513 h 1602"/>
              <a:gd name="T28" fmla="*/ 1140 w 1604"/>
              <a:gd name="T29" fmla="*/ 1531 h 1602"/>
              <a:gd name="T30" fmla="*/ 958 w 1604"/>
              <a:gd name="T31" fmla="*/ 1578 h 1602"/>
              <a:gd name="T32" fmla="*/ 761 w 1604"/>
              <a:gd name="T33" fmla="*/ 1529 h 1602"/>
              <a:gd name="T34" fmla="*/ 736 w 1604"/>
              <a:gd name="T35" fmla="*/ 1602 h 1602"/>
              <a:gd name="T36" fmla="*/ 549 w 1604"/>
              <a:gd name="T37" fmla="*/ 1556 h 1602"/>
              <a:gd name="T38" fmla="*/ 478 w 1604"/>
              <a:gd name="T39" fmla="*/ 1455 h 1602"/>
              <a:gd name="T40" fmla="*/ 349 w 1604"/>
              <a:gd name="T41" fmla="*/ 1463 h 1602"/>
              <a:gd name="T42" fmla="*/ 206 w 1604"/>
              <a:gd name="T43" fmla="*/ 1334 h 1602"/>
              <a:gd name="T44" fmla="*/ 248 w 1604"/>
              <a:gd name="T45" fmla="*/ 1277 h 1602"/>
              <a:gd name="T46" fmla="*/ 85 w 1604"/>
              <a:gd name="T47" fmla="*/ 1150 h 1602"/>
              <a:gd name="T48" fmla="*/ 19 w 1604"/>
              <a:gd name="T49" fmla="*/ 971 h 1602"/>
              <a:gd name="T50" fmla="*/ 29 w 1604"/>
              <a:gd name="T51" fmla="*/ 952 h 1602"/>
              <a:gd name="T52" fmla="*/ 12 w 1604"/>
              <a:gd name="T53" fmla="*/ 745 h 1602"/>
              <a:gd name="T54" fmla="*/ 2 w 1604"/>
              <a:gd name="T55" fmla="*/ 727 h 1602"/>
              <a:gd name="T56" fmla="*/ 51 w 1604"/>
              <a:gd name="T57" fmla="*/ 545 h 1602"/>
              <a:gd name="T58" fmla="*/ 192 w 1604"/>
              <a:gd name="T59" fmla="*/ 400 h 1602"/>
              <a:gd name="T60" fmla="*/ 140 w 1604"/>
              <a:gd name="T61" fmla="*/ 343 h 1602"/>
              <a:gd name="T62" fmla="*/ 273 w 1604"/>
              <a:gd name="T63" fmla="*/ 204 h 1602"/>
              <a:gd name="T64" fmla="*/ 398 w 1604"/>
              <a:gd name="T65" fmla="*/ 194 h 1602"/>
              <a:gd name="T66" fmla="*/ 456 w 1604"/>
              <a:gd name="T67" fmla="*/ 77 h 1602"/>
              <a:gd name="T68" fmla="*/ 638 w 1604"/>
              <a:gd name="T69" fmla="*/ 17 h 1602"/>
              <a:gd name="T70" fmla="*/ 668 w 1604"/>
              <a:gd name="T71" fmla="*/ 83 h 1602"/>
              <a:gd name="T72" fmla="*/ 861 w 1604"/>
              <a:gd name="T73" fmla="*/ 6 h 1602"/>
              <a:gd name="T74" fmla="*/ 1047 w 1604"/>
              <a:gd name="T75" fmla="*/ 37 h 1602"/>
              <a:gd name="T76" fmla="*/ 1057 w 1604"/>
              <a:gd name="T77" fmla="*/ 55 h 1602"/>
              <a:gd name="T78" fmla="*/ 1081 w 1604"/>
              <a:gd name="T79" fmla="*/ 281 h 1602"/>
              <a:gd name="T80" fmla="*/ 1301 w 1604"/>
              <a:gd name="T81" fmla="*/ 486 h 1602"/>
              <a:gd name="T82" fmla="*/ 1392 w 1604"/>
              <a:gd name="T83" fmla="*/ 773 h 1602"/>
              <a:gd name="T84" fmla="*/ 1323 w 1604"/>
              <a:gd name="T85" fmla="*/ 1078 h 1602"/>
              <a:gd name="T86" fmla="*/ 1118 w 1604"/>
              <a:gd name="T87" fmla="*/ 1299 h 1602"/>
              <a:gd name="T88" fmla="*/ 831 w 1604"/>
              <a:gd name="T89" fmla="*/ 1390 h 1602"/>
              <a:gd name="T90" fmla="*/ 525 w 1604"/>
              <a:gd name="T91" fmla="*/ 1320 h 1602"/>
              <a:gd name="T92" fmla="*/ 305 w 1604"/>
              <a:gd name="T93" fmla="*/ 1116 h 1602"/>
              <a:gd name="T94" fmla="*/ 214 w 1604"/>
              <a:gd name="T95" fmla="*/ 829 h 1602"/>
              <a:gd name="T96" fmla="*/ 281 w 1604"/>
              <a:gd name="T97" fmla="*/ 523 h 1602"/>
              <a:gd name="T98" fmla="*/ 488 w 1604"/>
              <a:gd name="T99" fmla="*/ 303 h 1602"/>
              <a:gd name="T100" fmla="*/ 773 w 1604"/>
              <a:gd name="T101" fmla="*/ 212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4" h="1602">
                <a:moveTo>
                  <a:pt x="1045" y="113"/>
                </a:moveTo>
                <a:lnTo>
                  <a:pt x="1126" y="146"/>
                </a:lnTo>
                <a:lnTo>
                  <a:pt x="1202" y="190"/>
                </a:lnTo>
                <a:lnTo>
                  <a:pt x="1245" y="144"/>
                </a:lnTo>
                <a:lnTo>
                  <a:pt x="1249" y="140"/>
                </a:lnTo>
                <a:lnTo>
                  <a:pt x="1255" y="138"/>
                </a:lnTo>
                <a:lnTo>
                  <a:pt x="1261" y="140"/>
                </a:lnTo>
                <a:lnTo>
                  <a:pt x="1267" y="142"/>
                </a:lnTo>
                <a:lnTo>
                  <a:pt x="1396" y="261"/>
                </a:lnTo>
                <a:lnTo>
                  <a:pt x="1398" y="267"/>
                </a:lnTo>
                <a:lnTo>
                  <a:pt x="1400" y="271"/>
                </a:lnTo>
                <a:lnTo>
                  <a:pt x="1400" y="277"/>
                </a:lnTo>
                <a:lnTo>
                  <a:pt x="1396" y="283"/>
                </a:lnTo>
                <a:lnTo>
                  <a:pt x="1356" y="325"/>
                </a:lnTo>
                <a:lnTo>
                  <a:pt x="1410" y="396"/>
                </a:lnTo>
                <a:lnTo>
                  <a:pt x="1454" y="472"/>
                </a:lnTo>
                <a:lnTo>
                  <a:pt x="1515" y="454"/>
                </a:lnTo>
                <a:lnTo>
                  <a:pt x="1521" y="452"/>
                </a:lnTo>
                <a:lnTo>
                  <a:pt x="1525" y="454"/>
                </a:lnTo>
                <a:lnTo>
                  <a:pt x="1531" y="458"/>
                </a:lnTo>
                <a:lnTo>
                  <a:pt x="1533" y="462"/>
                </a:lnTo>
                <a:lnTo>
                  <a:pt x="1587" y="630"/>
                </a:lnTo>
                <a:lnTo>
                  <a:pt x="1587" y="636"/>
                </a:lnTo>
                <a:lnTo>
                  <a:pt x="1585" y="642"/>
                </a:lnTo>
                <a:lnTo>
                  <a:pt x="1581" y="646"/>
                </a:lnTo>
                <a:lnTo>
                  <a:pt x="1577" y="648"/>
                </a:lnTo>
                <a:lnTo>
                  <a:pt x="1521" y="666"/>
                </a:lnTo>
                <a:lnTo>
                  <a:pt x="1531" y="753"/>
                </a:lnTo>
                <a:lnTo>
                  <a:pt x="1531" y="842"/>
                </a:lnTo>
                <a:lnTo>
                  <a:pt x="1592" y="856"/>
                </a:lnTo>
                <a:lnTo>
                  <a:pt x="1598" y="858"/>
                </a:lnTo>
                <a:lnTo>
                  <a:pt x="1602" y="862"/>
                </a:lnTo>
                <a:lnTo>
                  <a:pt x="1604" y="868"/>
                </a:lnTo>
                <a:lnTo>
                  <a:pt x="1604" y="872"/>
                </a:lnTo>
                <a:lnTo>
                  <a:pt x="1567" y="1045"/>
                </a:lnTo>
                <a:lnTo>
                  <a:pt x="1563" y="1051"/>
                </a:lnTo>
                <a:lnTo>
                  <a:pt x="1559" y="1055"/>
                </a:lnTo>
                <a:lnTo>
                  <a:pt x="1555" y="1057"/>
                </a:lnTo>
                <a:lnTo>
                  <a:pt x="1549" y="1057"/>
                </a:lnTo>
                <a:lnTo>
                  <a:pt x="1491" y="1043"/>
                </a:lnTo>
                <a:lnTo>
                  <a:pt x="1458" y="1124"/>
                </a:lnTo>
                <a:lnTo>
                  <a:pt x="1414" y="1201"/>
                </a:lnTo>
                <a:lnTo>
                  <a:pt x="1460" y="1243"/>
                </a:lnTo>
                <a:lnTo>
                  <a:pt x="1464" y="1249"/>
                </a:lnTo>
                <a:lnTo>
                  <a:pt x="1466" y="1253"/>
                </a:lnTo>
                <a:lnTo>
                  <a:pt x="1464" y="1259"/>
                </a:lnTo>
                <a:lnTo>
                  <a:pt x="1462" y="1265"/>
                </a:lnTo>
                <a:lnTo>
                  <a:pt x="1343" y="1394"/>
                </a:lnTo>
                <a:lnTo>
                  <a:pt x="1337" y="1398"/>
                </a:lnTo>
                <a:lnTo>
                  <a:pt x="1331" y="1398"/>
                </a:lnTo>
                <a:lnTo>
                  <a:pt x="1325" y="1398"/>
                </a:lnTo>
                <a:lnTo>
                  <a:pt x="1321" y="1394"/>
                </a:lnTo>
                <a:lnTo>
                  <a:pt x="1277" y="1354"/>
                </a:lnTo>
                <a:lnTo>
                  <a:pt x="1208" y="1408"/>
                </a:lnTo>
                <a:lnTo>
                  <a:pt x="1132" y="1453"/>
                </a:lnTo>
                <a:lnTo>
                  <a:pt x="1150" y="1513"/>
                </a:lnTo>
                <a:lnTo>
                  <a:pt x="1150" y="1519"/>
                </a:lnTo>
                <a:lnTo>
                  <a:pt x="1150" y="1525"/>
                </a:lnTo>
                <a:lnTo>
                  <a:pt x="1146" y="1529"/>
                </a:lnTo>
                <a:lnTo>
                  <a:pt x="1140" y="1531"/>
                </a:lnTo>
                <a:lnTo>
                  <a:pt x="974" y="1584"/>
                </a:lnTo>
                <a:lnTo>
                  <a:pt x="968" y="1584"/>
                </a:lnTo>
                <a:lnTo>
                  <a:pt x="962" y="1582"/>
                </a:lnTo>
                <a:lnTo>
                  <a:pt x="958" y="1578"/>
                </a:lnTo>
                <a:lnTo>
                  <a:pt x="954" y="1574"/>
                </a:lnTo>
                <a:lnTo>
                  <a:pt x="938" y="1519"/>
                </a:lnTo>
                <a:lnTo>
                  <a:pt x="851" y="1529"/>
                </a:lnTo>
                <a:lnTo>
                  <a:pt x="761" y="1529"/>
                </a:lnTo>
                <a:lnTo>
                  <a:pt x="747" y="1590"/>
                </a:lnTo>
                <a:lnTo>
                  <a:pt x="745" y="1596"/>
                </a:lnTo>
                <a:lnTo>
                  <a:pt x="742" y="1600"/>
                </a:lnTo>
                <a:lnTo>
                  <a:pt x="736" y="1602"/>
                </a:lnTo>
                <a:lnTo>
                  <a:pt x="730" y="1602"/>
                </a:lnTo>
                <a:lnTo>
                  <a:pt x="559" y="1564"/>
                </a:lnTo>
                <a:lnTo>
                  <a:pt x="553" y="1562"/>
                </a:lnTo>
                <a:lnTo>
                  <a:pt x="549" y="1556"/>
                </a:lnTo>
                <a:lnTo>
                  <a:pt x="547" y="1552"/>
                </a:lnTo>
                <a:lnTo>
                  <a:pt x="547" y="1546"/>
                </a:lnTo>
                <a:lnTo>
                  <a:pt x="561" y="1489"/>
                </a:lnTo>
                <a:lnTo>
                  <a:pt x="478" y="1455"/>
                </a:lnTo>
                <a:lnTo>
                  <a:pt x="402" y="1412"/>
                </a:lnTo>
                <a:lnTo>
                  <a:pt x="361" y="1457"/>
                </a:lnTo>
                <a:lnTo>
                  <a:pt x="355" y="1461"/>
                </a:lnTo>
                <a:lnTo>
                  <a:pt x="349" y="1463"/>
                </a:lnTo>
                <a:lnTo>
                  <a:pt x="345" y="1461"/>
                </a:lnTo>
                <a:lnTo>
                  <a:pt x="339" y="1459"/>
                </a:lnTo>
                <a:lnTo>
                  <a:pt x="210" y="1340"/>
                </a:lnTo>
                <a:lnTo>
                  <a:pt x="206" y="1334"/>
                </a:lnTo>
                <a:lnTo>
                  <a:pt x="204" y="1328"/>
                </a:lnTo>
                <a:lnTo>
                  <a:pt x="206" y="1324"/>
                </a:lnTo>
                <a:lnTo>
                  <a:pt x="208" y="1318"/>
                </a:lnTo>
                <a:lnTo>
                  <a:pt x="248" y="1277"/>
                </a:lnTo>
                <a:lnTo>
                  <a:pt x="196" y="1205"/>
                </a:lnTo>
                <a:lnTo>
                  <a:pt x="150" y="1130"/>
                </a:lnTo>
                <a:lnTo>
                  <a:pt x="91" y="1148"/>
                </a:lnTo>
                <a:lnTo>
                  <a:pt x="85" y="1150"/>
                </a:lnTo>
                <a:lnTo>
                  <a:pt x="79" y="1148"/>
                </a:lnTo>
                <a:lnTo>
                  <a:pt x="75" y="1144"/>
                </a:lnTo>
                <a:lnTo>
                  <a:pt x="71" y="1138"/>
                </a:lnTo>
                <a:lnTo>
                  <a:pt x="19" y="971"/>
                </a:lnTo>
                <a:lnTo>
                  <a:pt x="19" y="965"/>
                </a:lnTo>
                <a:lnTo>
                  <a:pt x="21" y="959"/>
                </a:lnTo>
                <a:lnTo>
                  <a:pt x="23" y="956"/>
                </a:lnTo>
                <a:lnTo>
                  <a:pt x="29" y="952"/>
                </a:lnTo>
                <a:lnTo>
                  <a:pt x="85" y="936"/>
                </a:lnTo>
                <a:lnTo>
                  <a:pt x="73" y="848"/>
                </a:lnTo>
                <a:lnTo>
                  <a:pt x="73" y="759"/>
                </a:lnTo>
                <a:lnTo>
                  <a:pt x="12" y="745"/>
                </a:lnTo>
                <a:lnTo>
                  <a:pt x="6" y="743"/>
                </a:lnTo>
                <a:lnTo>
                  <a:pt x="4" y="739"/>
                </a:lnTo>
                <a:lnTo>
                  <a:pt x="0" y="733"/>
                </a:lnTo>
                <a:lnTo>
                  <a:pt x="2" y="727"/>
                </a:lnTo>
                <a:lnTo>
                  <a:pt x="39" y="557"/>
                </a:lnTo>
                <a:lnTo>
                  <a:pt x="41" y="551"/>
                </a:lnTo>
                <a:lnTo>
                  <a:pt x="45" y="547"/>
                </a:lnTo>
                <a:lnTo>
                  <a:pt x="51" y="545"/>
                </a:lnTo>
                <a:lnTo>
                  <a:pt x="57" y="545"/>
                </a:lnTo>
                <a:lnTo>
                  <a:pt x="115" y="559"/>
                </a:lnTo>
                <a:lnTo>
                  <a:pt x="148" y="476"/>
                </a:lnTo>
                <a:lnTo>
                  <a:pt x="192" y="400"/>
                </a:lnTo>
                <a:lnTo>
                  <a:pt x="144" y="359"/>
                </a:lnTo>
                <a:lnTo>
                  <a:pt x="142" y="353"/>
                </a:lnTo>
                <a:lnTo>
                  <a:pt x="140" y="349"/>
                </a:lnTo>
                <a:lnTo>
                  <a:pt x="140" y="343"/>
                </a:lnTo>
                <a:lnTo>
                  <a:pt x="144" y="337"/>
                </a:lnTo>
                <a:lnTo>
                  <a:pt x="263" y="208"/>
                </a:lnTo>
                <a:lnTo>
                  <a:pt x="267" y="204"/>
                </a:lnTo>
                <a:lnTo>
                  <a:pt x="273" y="204"/>
                </a:lnTo>
                <a:lnTo>
                  <a:pt x="279" y="204"/>
                </a:lnTo>
                <a:lnTo>
                  <a:pt x="285" y="208"/>
                </a:lnTo>
                <a:lnTo>
                  <a:pt x="327" y="246"/>
                </a:lnTo>
                <a:lnTo>
                  <a:pt x="398" y="194"/>
                </a:lnTo>
                <a:lnTo>
                  <a:pt x="474" y="148"/>
                </a:lnTo>
                <a:lnTo>
                  <a:pt x="454" y="89"/>
                </a:lnTo>
                <a:lnTo>
                  <a:pt x="454" y="83"/>
                </a:lnTo>
                <a:lnTo>
                  <a:pt x="456" y="77"/>
                </a:lnTo>
                <a:lnTo>
                  <a:pt x="460" y="73"/>
                </a:lnTo>
                <a:lnTo>
                  <a:pt x="464" y="71"/>
                </a:lnTo>
                <a:lnTo>
                  <a:pt x="632" y="17"/>
                </a:lnTo>
                <a:lnTo>
                  <a:pt x="638" y="17"/>
                </a:lnTo>
                <a:lnTo>
                  <a:pt x="644" y="19"/>
                </a:lnTo>
                <a:lnTo>
                  <a:pt x="648" y="21"/>
                </a:lnTo>
                <a:lnTo>
                  <a:pt x="650" y="27"/>
                </a:lnTo>
                <a:lnTo>
                  <a:pt x="668" y="83"/>
                </a:lnTo>
                <a:lnTo>
                  <a:pt x="755" y="73"/>
                </a:lnTo>
                <a:lnTo>
                  <a:pt x="843" y="71"/>
                </a:lnTo>
                <a:lnTo>
                  <a:pt x="857" y="10"/>
                </a:lnTo>
                <a:lnTo>
                  <a:pt x="861" y="6"/>
                </a:lnTo>
                <a:lnTo>
                  <a:pt x="864" y="2"/>
                </a:lnTo>
                <a:lnTo>
                  <a:pt x="868" y="0"/>
                </a:lnTo>
                <a:lnTo>
                  <a:pt x="874" y="0"/>
                </a:lnTo>
                <a:lnTo>
                  <a:pt x="1047" y="37"/>
                </a:lnTo>
                <a:lnTo>
                  <a:pt x="1051" y="39"/>
                </a:lnTo>
                <a:lnTo>
                  <a:pt x="1055" y="43"/>
                </a:lnTo>
                <a:lnTo>
                  <a:pt x="1057" y="49"/>
                </a:lnTo>
                <a:lnTo>
                  <a:pt x="1057" y="55"/>
                </a:lnTo>
                <a:lnTo>
                  <a:pt x="1045" y="113"/>
                </a:lnTo>
                <a:close/>
                <a:moveTo>
                  <a:pt x="932" y="226"/>
                </a:moveTo>
                <a:lnTo>
                  <a:pt x="1009" y="248"/>
                </a:lnTo>
                <a:lnTo>
                  <a:pt x="1081" y="281"/>
                </a:lnTo>
                <a:lnTo>
                  <a:pt x="1146" y="321"/>
                </a:lnTo>
                <a:lnTo>
                  <a:pt x="1204" y="369"/>
                </a:lnTo>
                <a:lnTo>
                  <a:pt x="1255" y="424"/>
                </a:lnTo>
                <a:lnTo>
                  <a:pt x="1301" y="486"/>
                </a:lnTo>
                <a:lnTo>
                  <a:pt x="1337" y="551"/>
                </a:lnTo>
                <a:lnTo>
                  <a:pt x="1364" y="622"/>
                </a:lnTo>
                <a:lnTo>
                  <a:pt x="1382" y="696"/>
                </a:lnTo>
                <a:lnTo>
                  <a:pt x="1392" y="773"/>
                </a:lnTo>
                <a:lnTo>
                  <a:pt x="1390" y="850"/>
                </a:lnTo>
                <a:lnTo>
                  <a:pt x="1378" y="930"/>
                </a:lnTo>
                <a:lnTo>
                  <a:pt x="1354" y="1007"/>
                </a:lnTo>
                <a:lnTo>
                  <a:pt x="1323" y="1078"/>
                </a:lnTo>
                <a:lnTo>
                  <a:pt x="1283" y="1144"/>
                </a:lnTo>
                <a:lnTo>
                  <a:pt x="1233" y="1201"/>
                </a:lnTo>
                <a:lnTo>
                  <a:pt x="1178" y="1255"/>
                </a:lnTo>
                <a:lnTo>
                  <a:pt x="1118" y="1299"/>
                </a:lnTo>
                <a:lnTo>
                  <a:pt x="1051" y="1334"/>
                </a:lnTo>
                <a:lnTo>
                  <a:pt x="982" y="1362"/>
                </a:lnTo>
                <a:lnTo>
                  <a:pt x="908" y="1380"/>
                </a:lnTo>
                <a:lnTo>
                  <a:pt x="831" y="1390"/>
                </a:lnTo>
                <a:lnTo>
                  <a:pt x="753" y="1388"/>
                </a:lnTo>
                <a:lnTo>
                  <a:pt x="674" y="1376"/>
                </a:lnTo>
                <a:lnTo>
                  <a:pt x="597" y="1352"/>
                </a:lnTo>
                <a:lnTo>
                  <a:pt x="525" y="1320"/>
                </a:lnTo>
                <a:lnTo>
                  <a:pt x="460" y="1281"/>
                </a:lnTo>
                <a:lnTo>
                  <a:pt x="400" y="1231"/>
                </a:lnTo>
                <a:lnTo>
                  <a:pt x="349" y="1178"/>
                </a:lnTo>
                <a:lnTo>
                  <a:pt x="305" y="1116"/>
                </a:lnTo>
                <a:lnTo>
                  <a:pt x="267" y="1051"/>
                </a:lnTo>
                <a:lnTo>
                  <a:pt x="242" y="979"/>
                </a:lnTo>
                <a:lnTo>
                  <a:pt x="222" y="906"/>
                </a:lnTo>
                <a:lnTo>
                  <a:pt x="214" y="829"/>
                </a:lnTo>
                <a:lnTo>
                  <a:pt x="216" y="751"/>
                </a:lnTo>
                <a:lnTo>
                  <a:pt x="228" y="672"/>
                </a:lnTo>
                <a:lnTo>
                  <a:pt x="250" y="595"/>
                </a:lnTo>
                <a:lnTo>
                  <a:pt x="281" y="523"/>
                </a:lnTo>
                <a:lnTo>
                  <a:pt x="323" y="458"/>
                </a:lnTo>
                <a:lnTo>
                  <a:pt x="371" y="398"/>
                </a:lnTo>
                <a:lnTo>
                  <a:pt x="426" y="347"/>
                </a:lnTo>
                <a:lnTo>
                  <a:pt x="488" y="303"/>
                </a:lnTo>
                <a:lnTo>
                  <a:pt x="553" y="267"/>
                </a:lnTo>
                <a:lnTo>
                  <a:pt x="624" y="240"/>
                </a:lnTo>
                <a:lnTo>
                  <a:pt x="698" y="220"/>
                </a:lnTo>
                <a:lnTo>
                  <a:pt x="773" y="212"/>
                </a:lnTo>
                <a:lnTo>
                  <a:pt x="853" y="214"/>
                </a:lnTo>
                <a:lnTo>
                  <a:pt x="932" y="226"/>
                </a:lnTo>
                <a:close/>
              </a:path>
            </a:pathLst>
          </a:custGeom>
          <a:solidFill>
            <a:schemeClr val="accent4"/>
          </a:solidFill>
          <a:ln w="0">
            <a:noFill/>
            <a:prstDash val="solid"/>
            <a:round/>
            <a:headEnd/>
            <a:tailEnd/>
          </a:ln>
          <a:effectLst>
            <a:reflection blurRad="6350" stA="30000" endPos="15000" dir="5400000" sy="-100000" algn="bl" rotWithShape="0"/>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noEditPoints="1"/>
          </p:cNvSpPr>
          <p:nvPr/>
        </p:nvSpPr>
        <p:spPr bwMode="auto">
          <a:xfrm>
            <a:off x="6075363" y="1350963"/>
            <a:ext cx="2547938" cy="2546350"/>
          </a:xfrm>
          <a:custGeom>
            <a:avLst/>
            <a:gdLst>
              <a:gd name="T0" fmla="*/ 1245 w 1605"/>
              <a:gd name="T1" fmla="*/ 145 h 1604"/>
              <a:gd name="T2" fmla="*/ 1265 w 1605"/>
              <a:gd name="T3" fmla="*/ 145 h 1604"/>
              <a:gd name="T4" fmla="*/ 1398 w 1605"/>
              <a:gd name="T5" fmla="*/ 280 h 1604"/>
              <a:gd name="T6" fmla="*/ 1454 w 1605"/>
              <a:gd name="T7" fmla="*/ 474 h 1604"/>
              <a:gd name="T8" fmla="*/ 1529 w 1605"/>
              <a:gd name="T9" fmla="*/ 460 h 1604"/>
              <a:gd name="T10" fmla="*/ 1585 w 1605"/>
              <a:gd name="T11" fmla="*/ 643 h 1604"/>
              <a:gd name="T12" fmla="*/ 1531 w 1605"/>
              <a:gd name="T13" fmla="*/ 756 h 1604"/>
              <a:gd name="T14" fmla="*/ 1603 w 1605"/>
              <a:gd name="T15" fmla="*/ 865 h 1604"/>
              <a:gd name="T16" fmla="*/ 1563 w 1605"/>
              <a:gd name="T17" fmla="*/ 1051 h 1604"/>
              <a:gd name="T18" fmla="*/ 1491 w 1605"/>
              <a:gd name="T19" fmla="*/ 1045 h 1604"/>
              <a:gd name="T20" fmla="*/ 1462 w 1605"/>
              <a:gd name="T21" fmla="*/ 1249 h 1604"/>
              <a:gd name="T22" fmla="*/ 1341 w 1605"/>
              <a:gd name="T23" fmla="*/ 1396 h 1604"/>
              <a:gd name="T24" fmla="*/ 1321 w 1605"/>
              <a:gd name="T25" fmla="*/ 1396 h 1604"/>
              <a:gd name="T26" fmla="*/ 1150 w 1605"/>
              <a:gd name="T27" fmla="*/ 1515 h 1604"/>
              <a:gd name="T28" fmla="*/ 1140 w 1605"/>
              <a:gd name="T29" fmla="*/ 1533 h 1604"/>
              <a:gd name="T30" fmla="*/ 956 w 1605"/>
              <a:gd name="T31" fmla="*/ 1581 h 1604"/>
              <a:gd name="T32" fmla="*/ 761 w 1605"/>
              <a:gd name="T33" fmla="*/ 1531 h 1604"/>
              <a:gd name="T34" fmla="*/ 736 w 1605"/>
              <a:gd name="T35" fmla="*/ 1604 h 1604"/>
              <a:gd name="T36" fmla="*/ 549 w 1605"/>
              <a:gd name="T37" fmla="*/ 1559 h 1604"/>
              <a:gd name="T38" fmla="*/ 478 w 1605"/>
              <a:gd name="T39" fmla="*/ 1458 h 1604"/>
              <a:gd name="T40" fmla="*/ 349 w 1605"/>
              <a:gd name="T41" fmla="*/ 1464 h 1604"/>
              <a:gd name="T42" fmla="*/ 206 w 1605"/>
              <a:gd name="T43" fmla="*/ 1337 h 1604"/>
              <a:gd name="T44" fmla="*/ 248 w 1605"/>
              <a:gd name="T45" fmla="*/ 1277 h 1604"/>
              <a:gd name="T46" fmla="*/ 83 w 1605"/>
              <a:gd name="T47" fmla="*/ 1150 h 1604"/>
              <a:gd name="T48" fmla="*/ 20 w 1605"/>
              <a:gd name="T49" fmla="*/ 974 h 1604"/>
              <a:gd name="T50" fmla="*/ 28 w 1605"/>
              <a:gd name="T51" fmla="*/ 954 h 1604"/>
              <a:gd name="T52" fmla="*/ 12 w 1605"/>
              <a:gd name="T53" fmla="*/ 748 h 1604"/>
              <a:gd name="T54" fmla="*/ 0 w 1605"/>
              <a:gd name="T55" fmla="*/ 730 h 1604"/>
              <a:gd name="T56" fmla="*/ 49 w 1605"/>
              <a:gd name="T57" fmla="*/ 547 h 1604"/>
              <a:gd name="T58" fmla="*/ 190 w 1605"/>
              <a:gd name="T59" fmla="*/ 403 h 1604"/>
              <a:gd name="T60" fmla="*/ 141 w 1605"/>
              <a:gd name="T61" fmla="*/ 343 h 1604"/>
              <a:gd name="T62" fmla="*/ 273 w 1605"/>
              <a:gd name="T63" fmla="*/ 204 h 1604"/>
              <a:gd name="T64" fmla="*/ 396 w 1605"/>
              <a:gd name="T65" fmla="*/ 194 h 1604"/>
              <a:gd name="T66" fmla="*/ 454 w 1605"/>
              <a:gd name="T67" fmla="*/ 79 h 1604"/>
              <a:gd name="T68" fmla="*/ 636 w 1605"/>
              <a:gd name="T69" fmla="*/ 20 h 1604"/>
              <a:gd name="T70" fmla="*/ 668 w 1605"/>
              <a:gd name="T71" fmla="*/ 85 h 1604"/>
              <a:gd name="T72" fmla="*/ 859 w 1605"/>
              <a:gd name="T73" fmla="*/ 6 h 1604"/>
              <a:gd name="T74" fmla="*/ 1045 w 1605"/>
              <a:gd name="T75" fmla="*/ 40 h 1604"/>
              <a:gd name="T76" fmla="*/ 1057 w 1605"/>
              <a:gd name="T77" fmla="*/ 57 h 1604"/>
              <a:gd name="T78" fmla="*/ 1079 w 1605"/>
              <a:gd name="T79" fmla="*/ 282 h 1604"/>
              <a:gd name="T80" fmla="*/ 1299 w 1605"/>
              <a:gd name="T81" fmla="*/ 488 h 1604"/>
              <a:gd name="T82" fmla="*/ 1390 w 1605"/>
              <a:gd name="T83" fmla="*/ 773 h 1604"/>
              <a:gd name="T84" fmla="*/ 1323 w 1605"/>
              <a:gd name="T85" fmla="*/ 1081 h 1604"/>
              <a:gd name="T86" fmla="*/ 1117 w 1605"/>
              <a:gd name="T87" fmla="*/ 1301 h 1604"/>
              <a:gd name="T88" fmla="*/ 831 w 1605"/>
              <a:gd name="T89" fmla="*/ 1392 h 1604"/>
              <a:gd name="T90" fmla="*/ 523 w 1605"/>
              <a:gd name="T91" fmla="*/ 1323 h 1604"/>
              <a:gd name="T92" fmla="*/ 303 w 1605"/>
              <a:gd name="T93" fmla="*/ 1118 h 1604"/>
              <a:gd name="T94" fmla="*/ 212 w 1605"/>
              <a:gd name="T95" fmla="*/ 831 h 1604"/>
              <a:gd name="T96" fmla="*/ 281 w 1605"/>
              <a:gd name="T97" fmla="*/ 525 h 1604"/>
              <a:gd name="T98" fmla="*/ 486 w 1605"/>
              <a:gd name="T99" fmla="*/ 305 h 1604"/>
              <a:gd name="T100" fmla="*/ 773 w 1605"/>
              <a:gd name="T101" fmla="*/ 214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5" h="1604">
                <a:moveTo>
                  <a:pt x="1045" y="113"/>
                </a:moveTo>
                <a:lnTo>
                  <a:pt x="1126" y="149"/>
                </a:lnTo>
                <a:lnTo>
                  <a:pt x="1202" y="192"/>
                </a:lnTo>
                <a:lnTo>
                  <a:pt x="1245" y="145"/>
                </a:lnTo>
                <a:lnTo>
                  <a:pt x="1249" y="143"/>
                </a:lnTo>
                <a:lnTo>
                  <a:pt x="1255" y="141"/>
                </a:lnTo>
                <a:lnTo>
                  <a:pt x="1261" y="141"/>
                </a:lnTo>
                <a:lnTo>
                  <a:pt x="1265" y="145"/>
                </a:lnTo>
                <a:lnTo>
                  <a:pt x="1394" y="264"/>
                </a:lnTo>
                <a:lnTo>
                  <a:pt x="1398" y="268"/>
                </a:lnTo>
                <a:lnTo>
                  <a:pt x="1400" y="274"/>
                </a:lnTo>
                <a:lnTo>
                  <a:pt x="1398" y="280"/>
                </a:lnTo>
                <a:lnTo>
                  <a:pt x="1396" y="284"/>
                </a:lnTo>
                <a:lnTo>
                  <a:pt x="1357" y="327"/>
                </a:lnTo>
                <a:lnTo>
                  <a:pt x="1410" y="397"/>
                </a:lnTo>
                <a:lnTo>
                  <a:pt x="1454" y="474"/>
                </a:lnTo>
                <a:lnTo>
                  <a:pt x="1513" y="454"/>
                </a:lnTo>
                <a:lnTo>
                  <a:pt x="1519" y="454"/>
                </a:lnTo>
                <a:lnTo>
                  <a:pt x="1525" y="456"/>
                </a:lnTo>
                <a:lnTo>
                  <a:pt x="1529" y="460"/>
                </a:lnTo>
                <a:lnTo>
                  <a:pt x="1533" y="464"/>
                </a:lnTo>
                <a:lnTo>
                  <a:pt x="1585" y="633"/>
                </a:lnTo>
                <a:lnTo>
                  <a:pt x="1585" y="639"/>
                </a:lnTo>
                <a:lnTo>
                  <a:pt x="1585" y="643"/>
                </a:lnTo>
                <a:lnTo>
                  <a:pt x="1581" y="648"/>
                </a:lnTo>
                <a:lnTo>
                  <a:pt x="1575" y="650"/>
                </a:lnTo>
                <a:lnTo>
                  <a:pt x="1519" y="668"/>
                </a:lnTo>
                <a:lnTo>
                  <a:pt x="1531" y="756"/>
                </a:lnTo>
                <a:lnTo>
                  <a:pt x="1531" y="843"/>
                </a:lnTo>
                <a:lnTo>
                  <a:pt x="1593" y="857"/>
                </a:lnTo>
                <a:lnTo>
                  <a:pt x="1599" y="859"/>
                </a:lnTo>
                <a:lnTo>
                  <a:pt x="1603" y="865"/>
                </a:lnTo>
                <a:lnTo>
                  <a:pt x="1605" y="869"/>
                </a:lnTo>
                <a:lnTo>
                  <a:pt x="1605" y="875"/>
                </a:lnTo>
                <a:lnTo>
                  <a:pt x="1565" y="1047"/>
                </a:lnTo>
                <a:lnTo>
                  <a:pt x="1563" y="1051"/>
                </a:lnTo>
                <a:lnTo>
                  <a:pt x="1559" y="1055"/>
                </a:lnTo>
                <a:lnTo>
                  <a:pt x="1553" y="1057"/>
                </a:lnTo>
                <a:lnTo>
                  <a:pt x="1547" y="1057"/>
                </a:lnTo>
                <a:lnTo>
                  <a:pt x="1491" y="1045"/>
                </a:lnTo>
                <a:lnTo>
                  <a:pt x="1456" y="1126"/>
                </a:lnTo>
                <a:lnTo>
                  <a:pt x="1412" y="1202"/>
                </a:lnTo>
                <a:lnTo>
                  <a:pt x="1460" y="1245"/>
                </a:lnTo>
                <a:lnTo>
                  <a:pt x="1462" y="1249"/>
                </a:lnTo>
                <a:lnTo>
                  <a:pt x="1464" y="1255"/>
                </a:lnTo>
                <a:lnTo>
                  <a:pt x="1464" y="1261"/>
                </a:lnTo>
                <a:lnTo>
                  <a:pt x="1460" y="1265"/>
                </a:lnTo>
                <a:lnTo>
                  <a:pt x="1341" y="1396"/>
                </a:lnTo>
                <a:lnTo>
                  <a:pt x="1337" y="1398"/>
                </a:lnTo>
                <a:lnTo>
                  <a:pt x="1331" y="1400"/>
                </a:lnTo>
                <a:lnTo>
                  <a:pt x="1325" y="1400"/>
                </a:lnTo>
                <a:lnTo>
                  <a:pt x="1321" y="1396"/>
                </a:lnTo>
                <a:lnTo>
                  <a:pt x="1277" y="1356"/>
                </a:lnTo>
                <a:lnTo>
                  <a:pt x="1208" y="1410"/>
                </a:lnTo>
                <a:lnTo>
                  <a:pt x="1130" y="1454"/>
                </a:lnTo>
                <a:lnTo>
                  <a:pt x="1150" y="1515"/>
                </a:lnTo>
                <a:lnTo>
                  <a:pt x="1150" y="1521"/>
                </a:lnTo>
                <a:lnTo>
                  <a:pt x="1148" y="1525"/>
                </a:lnTo>
                <a:lnTo>
                  <a:pt x="1144" y="1531"/>
                </a:lnTo>
                <a:lnTo>
                  <a:pt x="1140" y="1533"/>
                </a:lnTo>
                <a:lnTo>
                  <a:pt x="972" y="1584"/>
                </a:lnTo>
                <a:lnTo>
                  <a:pt x="966" y="1586"/>
                </a:lnTo>
                <a:lnTo>
                  <a:pt x="962" y="1584"/>
                </a:lnTo>
                <a:lnTo>
                  <a:pt x="956" y="1581"/>
                </a:lnTo>
                <a:lnTo>
                  <a:pt x="954" y="1575"/>
                </a:lnTo>
                <a:lnTo>
                  <a:pt x="936" y="1521"/>
                </a:lnTo>
                <a:lnTo>
                  <a:pt x="849" y="1531"/>
                </a:lnTo>
                <a:lnTo>
                  <a:pt x="761" y="1531"/>
                </a:lnTo>
                <a:lnTo>
                  <a:pt x="748" y="1592"/>
                </a:lnTo>
                <a:lnTo>
                  <a:pt x="744" y="1598"/>
                </a:lnTo>
                <a:lnTo>
                  <a:pt x="740" y="1602"/>
                </a:lnTo>
                <a:lnTo>
                  <a:pt x="736" y="1604"/>
                </a:lnTo>
                <a:lnTo>
                  <a:pt x="730" y="1604"/>
                </a:lnTo>
                <a:lnTo>
                  <a:pt x="557" y="1565"/>
                </a:lnTo>
                <a:lnTo>
                  <a:pt x="553" y="1563"/>
                </a:lnTo>
                <a:lnTo>
                  <a:pt x="549" y="1559"/>
                </a:lnTo>
                <a:lnTo>
                  <a:pt x="547" y="1553"/>
                </a:lnTo>
                <a:lnTo>
                  <a:pt x="547" y="1549"/>
                </a:lnTo>
                <a:lnTo>
                  <a:pt x="559" y="1491"/>
                </a:lnTo>
                <a:lnTo>
                  <a:pt x="478" y="1458"/>
                </a:lnTo>
                <a:lnTo>
                  <a:pt x="402" y="1414"/>
                </a:lnTo>
                <a:lnTo>
                  <a:pt x="359" y="1460"/>
                </a:lnTo>
                <a:lnTo>
                  <a:pt x="355" y="1464"/>
                </a:lnTo>
                <a:lnTo>
                  <a:pt x="349" y="1464"/>
                </a:lnTo>
                <a:lnTo>
                  <a:pt x="343" y="1464"/>
                </a:lnTo>
                <a:lnTo>
                  <a:pt x="339" y="1460"/>
                </a:lnTo>
                <a:lnTo>
                  <a:pt x="208" y="1341"/>
                </a:lnTo>
                <a:lnTo>
                  <a:pt x="206" y="1337"/>
                </a:lnTo>
                <a:lnTo>
                  <a:pt x="204" y="1331"/>
                </a:lnTo>
                <a:lnTo>
                  <a:pt x="204" y="1325"/>
                </a:lnTo>
                <a:lnTo>
                  <a:pt x="208" y="1321"/>
                </a:lnTo>
                <a:lnTo>
                  <a:pt x="248" y="1277"/>
                </a:lnTo>
                <a:lnTo>
                  <a:pt x="194" y="1208"/>
                </a:lnTo>
                <a:lnTo>
                  <a:pt x="151" y="1132"/>
                </a:lnTo>
                <a:lnTo>
                  <a:pt x="89" y="1150"/>
                </a:lnTo>
                <a:lnTo>
                  <a:pt x="83" y="1150"/>
                </a:lnTo>
                <a:lnTo>
                  <a:pt x="79" y="1148"/>
                </a:lnTo>
                <a:lnTo>
                  <a:pt x="73" y="1146"/>
                </a:lnTo>
                <a:lnTo>
                  <a:pt x="71" y="1140"/>
                </a:lnTo>
                <a:lnTo>
                  <a:pt x="20" y="974"/>
                </a:lnTo>
                <a:lnTo>
                  <a:pt x="18" y="968"/>
                </a:lnTo>
                <a:lnTo>
                  <a:pt x="20" y="962"/>
                </a:lnTo>
                <a:lnTo>
                  <a:pt x="24" y="958"/>
                </a:lnTo>
                <a:lnTo>
                  <a:pt x="28" y="954"/>
                </a:lnTo>
                <a:lnTo>
                  <a:pt x="83" y="936"/>
                </a:lnTo>
                <a:lnTo>
                  <a:pt x="73" y="851"/>
                </a:lnTo>
                <a:lnTo>
                  <a:pt x="73" y="761"/>
                </a:lnTo>
                <a:lnTo>
                  <a:pt x="12" y="748"/>
                </a:lnTo>
                <a:lnTo>
                  <a:pt x="6" y="746"/>
                </a:lnTo>
                <a:lnTo>
                  <a:pt x="2" y="742"/>
                </a:lnTo>
                <a:lnTo>
                  <a:pt x="0" y="736"/>
                </a:lnTo>
                <a:lnTo>
                  <a:pt x="0" y="730"/>
                </a:lnTo>
                <a:lnTo>
                  <a:pt x="39" y="559"/>
                </a:lnTo>
                <a:lnTo>
                  <a:pt x="41" y="553"/>
                </a:lnTo>
                <a:lnTo>
                  <a:pt x="45" y="549"/>
                </a:lnTo>
                <a:lnTo>
                  <a:pt x="49" y="547"/>
                </a:lnTo>
                <a:lnTo>
                  <a:pt x="55" y="547"/>
                </a:lnTo>
                <a:lnTo>
                  <a:pt x="113" y="559"/>
                </a:lnTo>
                <a:lnTo>
                  <a:pt x="147" y="478"/>
                </a:lnTo>
                <a:lnTo>
                  <a:pt x="190" y="403"/>
                </a:lnTo>
                <a:lnTo>
                  <a:pt x="145" y="359"/>
                </a:lnTo>
                <a:lnTo>
                  <a:pt x="141" y="355"/>
                </a:lnTo>
                <a:lnTo>
                  <a:pt x="141" y="349"/>
                </a:lnTo>
                <a:lnTo>
                  <a:pt x="141" y="343"/>
                </a:lnTo>
                <a:lnTo>
                  <a:pt x="145" y="339"/>
                </a:lnTo>
                <a:lnTo>
                  <a:pt x="264" y="210"/>
                </a:lnTo>
                <a:lnTo>
                  <a:pt x="268" y="206"/>
                </a:lnTo>
                <a:lnTo>
                  <a:pt x="273" y="204"/>
                </a:lnTo>
                <a:lnTo>
                  <a:pt x="279" y="206"/>
                </a:lnTo>
                <a:lnTo>
                  <a:pt x="283" y="208"/>
                </a:lnTo>
                <a:lnTo>
                  <a:pt x="327" y="248"/>
                </a:lnTo>
                <a:lnTo>
                  <a:pt x="396" y="194"/>
                </a:lnTo>
                <a:lnTo>
                  <a:pt x="472" y="151"/>
                </a:lnTo>
                <a:lnTo>
                  <a:pt x="454" y="91"/>
                </a:lnTo>
                <a:lnTo>
                  <a:pt x="454" y="85"/>
                </a:lnTo>
                <a:lnTo>
                  <a:pt x="454" y="79"/>
                </a:lnTo>
                <a:lnTo>
                  <a:pt x="458" y="75"/>
                </a:lnTo>
                <a:lnTo>
                  <a:pt x="464" y="71"/>
                </a:lnTo>
                <a:lnTo>
                  <a:pt x="631" y="20"/>
                </a:lnTo>
                <a:lnTo>
                  <a:pt x="636" y="20"/>
                </a:lnTo>
                <a:lnTo>
                  <a:pt x="642" y="20"/>
                </a:lnTo>
                <a:lnTo>
                  <a:pt x="646" y="24"/>
                </a:lnTo>
                <a:lnTo>
                  <a:pt x="650" y="30"/>
                </a:lnTo>
                <a:lnTo>
                  <a:pt x="668" y="85"/>
                </a:lnTo>
                <a:lnTo>
                  <a:pt x="754" y="73"/>
                </a:lnTo>
                <a:lnTo>
                  <a:pt x="843" y="73"/>
                </a:lnTo>
                <a:lnTo>
                  <a:pt x="857" y="12"/>
                </a:lnTo>
                <a:lnTo>
                  <a:pt x="859" y="6"/>
                </a:lnTo>
                <a:lnTo>
                  <a:pt x="863" y="2"/>
                </a:lnTo>
                <a:lnTo>
                  <a:pt x="869" y="0"/>
                </a:lnTo>
                <a:lnTo>
                  <a:pt x="875" y="0"/>
                </a:lnTo>
                <a:lnTo>
                  <a:pt x="1045" y="40"/>
                </a:lnTo>
                <a:lnTo>
                  <a:pt x="1051" y="42"/>
                </a:lnTo>
                <a:lnTo>
                  <a:pt x="1055" y="46"/>
                </a:lnTo>
                <a:lnTo>
                  <a:pt x="1057" y="52"/>
                </a:lnTo>
                <a:lnTo>
                  <a:pt x="1057" y="57"/>
                </a:lnTo>
                <a:lnTo>
                  <a:pt x="1045" y="113"/>
                </a:lnTo>
                <a:close/>
                <a:moveTo>
                  <a:pt x="930" y="228"/>
                </a:moveTo>
                <a:lnTo>
                  <a:pt x="1007" y="250"/>
                </a:lnTo>
                <a:lnTo>
                  <a:pt x="1079" y="282"/>
                </a:lnTo>
                <a:lnTo>
                  <a:pt x="1144" y="323"/>
                </a:lnTo>
                <a:lnTo>
                  <a:pt x="1204" y="371"/>
                </a:lnTo>
                <a:lnTo>
                  <a:pt x="1255" y="426"/>
                </a:lnTo>
                <a:lnTo>
                  <a:pt x="1299" y="488"/>
                </a:lnTo>
                <a:lnTo>
                  <a:pt x="1337" y="553"/>
                </a:lnTo>
                <a:lnTo>
                  <a:pt x="1364" y="625"/>
                </a:lnTo>
                <a:lnTo>
                  <a:pt x="1382" y="698"/>
                </a:lnTo>
                <a:lnTo>
                  <a:pt x="1390" y="773"/>
                </a:lnTo>
                <a:lnTo>
                  <a:pt x="1388" y="853"/>
                </a:lnTo>
                <a:lnTo>
                  <a:pt x="1376" y="932"/>
                </a:lnTo>
                <a:lnTo>
                  <a:pt x="1355" y="1009"/>
                </a:lnTo>
                <a:lnTo>
                  <a:pt x="1323" y="1081"/>
                </a:lnTo>
                <a:lnTo>
                  <a:pt x="1281" y="1146"/>
                </a:lnTo>
                <a:lnTo>
                  <a:pt x="1234" y="1204"/>
                </a:lnTo>
                <a:lnTo>
                  <a:pt x="1178" y="1255"/>
                </a:lnTo>
                <a:lnTo>
                  <a:pt x="1117" y="1301"/>
                </a:lnTo>
                <a:lnTo>
                  <a:pt x="1051" y="1337"/>
                </a:lnTo>
                <a:lnTo>
                  <a:pt x="980" y="1364"/>
                </a:lnTo>
                <a:lnTo>
                  <a:pt x="906" y="1382"/>
                </a:lnTo>
                <a:lnTo>
                  <a:pt x="831" y="1392"/>
                </a:lnTo>
                <a:lnTo>
                  <a:pt x="752" y="1390"/>
                </a:lnTo>
                <a:lnTo>
                  <a:pt x="672" y="1378"/>
                </a:lnTo>
                <a:lnTo>
                  <a:pt x="595" y="1354"/>
                </a:lnTo>
                <a:lnTo>
                  <a:pt x="523" y="1323"/>
                </a:lnTo>
                <a:lnTo>
                  <a:pt x="458" y="1281"/>
                </a:lnTo>
                <a:lnTo>
                  <a:pt x="400" y="1233"/>
                </a:lnTo>
                <a:lnTo>
                  <a:pt x="349" y="1178"/>
                </a:lnTo>
                <a:lnTo>
                  <a:pt x="303" y="1118"/>
                </a:lnTo>
                <a:lnTo>
                  <a:pt x="268" y="1051"/>
                </a:lnTo>
                <a:lnTo>
                  <a:pt x="240" y="982"/>
                </a:lnTo>
                <a:lnTo>
                  <a:pt x="222" y="908"/>
                </a:lnTo>
                <a:lnTo>
                  <a:pt x="212" y="831"/>
                </a:lnTo>
                <a:lnTo>
                  <a:pt x="214" y="752"/>
                </a:lnTo>
                <a:lnTo>
                  <a:pt x="226" y="674"/>
                </a:lnTo>
                <a:lnTo>
                  <a:pt x="250" y="597"/>
                </a:lnTo>
                <a:lnTo>
                  <a:pt x="281" y="525"/>
                </a:lnTo>
                <a:lnTo>
                  <a:pt x="323" y="460"/>
                </a:lnTo>
                <a:lnTo>
                  <a:pt x="371" y="401"/>
                </a:lnTo>
                <a:lnTo>
                  <a:pt x="426" y="349"/>
                </a:lnTo>
                <a:lnTo>
                  <a:pt x="486" y="305"/>
                </a:lnTo>
                <a:lnTo>
                  <a:pt x="553" y="268"/>
                </a:lnTo>
                <a:lnTo>
                  <a:pt x="623" y="240"/>
                </a:lnTo>
                <a:lnTo>
                  <a:pt x="696" y="222"/>
                </a:lnTo>
                <a:lnTo>
                  <a:pt x="773" y="214"/>
                </a:lnTo>
                <a:lnTo>
                  <a:pt x="853" y="216"/>
                </a:lnTo>
                <a:lnTo>
                  <a:pt x="930" y="228"/>
                </a:lnTo>
                <a:close/>
              </a:path>
            </a:pathLst>
          </a:custGeom>
          <a:solidFill>
            <a:schemeClr val="accent2"/>
          </a:solidFill>
          <a:ln w="0">
            <a:noFill/>
            <a:prstDash val="solid"/>
            <a:round/>
            <a:headEnd/>
            <a:tailEnd/>
          </a:ln>
          <a:effectLst>
            <a:reflection blurRad="114300" stA="30000" endPos="40000" dist="1270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noEditPoints="1"/>
          </p:cNvSpPr>
          <p:nvPr/>
        </p:nvSpPr>
        <p:spPr bwMode="auto">
          <a:xfrm>
            <a:off x="8461375" y="2206626"/>
            <a:ext cx="2547938" cy="2547938"/>
          </a:xfrm>
          <a:custGeom>
            <a:avLst/>
            <a:gdLst>
              <a:gd name="T0" fmla="*/ 1246 w 1605"/>
              <a:gd name="T1" fmla="*/ 145 h 1605"/>
              <a:gd name="T2" fmla="*/ 1266 w 1605"/>
              <a:gd name="T3" fmla="*/ 145 h 1605"/>
              <a:gd name="T4" fmla="*/ 1399 w 1605"/>
              <a:gd name="T5" fmla="*/ 280 h 1605"/>
              <a:gd name="T6" fmla="*/ 1454 w 1605"/>
              <a:gd name="T7" fmla="*/ 474 h 1605"/>
              <a:gd name="T8" fmla="*/ 1530 w 1605"/>
              <a:gd name="T9" fmla="*/ 458 h 1605"/>
              <a:gd name="T10" fmla="*/ 1585 w 1605"/>
              <a:gd name="T11" fmla="*/ 643 h 1605"/>
              <a:gd name="T12" fmla="*/ 1532 w 1605"/>
              <a:gd name="T13" fmla="*/ 754 h 1605"/>
              <a:gd name="T14" fmla="*/ 1603 w 1605"/>
              <a:gd name="T15" fmla="*/ 863 h 1605"/>
              <a:gd name="T16" fmla="*/ 1563 w 1605"/>
              <a:gd name="T17" fmla="*/ 1051 h 1605"/>
              <a:gd name="T18" fmla="*/ 1492 w 1605"/>
              <a:gd name="T19" fmla="*/ 1045 h 1605"/>
              <a:gd name="T20" fmla="*/ 1464 w 1605"/>
              <a:gd name="T21" fmla="*/ 1250 h 1605"/>
              <a:gd name="T22" fmla="*/ 1341 w 1605"/>
              <a:gd name="T23" fmla="*/ 1395 h 1605"/>
              <a:gd name="T24" fmla="*/ 1321 w 1605"/>
              <a:gd name="T25" fmla="*/ 1397 h 1605"/>
              <a:gd name="T26" fmla="*/ 1151 w 1605"/>
              <a:gd name="T27" fmla="*/ 1514 h 1605"/>
              <a:gd name="T28" fmla="*/ 1141 w 1605"/>
              <a:gd name="T29" fmla="*/ 1533 h 1605"/>
              <a:gd name="T30" fmla="*/ 956 w 1605"/>
              <a:gd name="T31" fmla="*/ 1581 h 1605"/>
              <a:gd name="T32" fmla="*/ 762 w 1605"/>
              <a:gd name="T33" fmla="*/ 1531 h 1605"/>
              <a:gd name="T34" fmla="*/ 736 w 1605"/>
              <a:gd name="T35" fmla="*/ 1605 h 1605"/>
              <a:gd name="T36" fmla="*/ 550 w 1605"/>
              <a:gd name="T37" fmla="*/ 1559 h 1605"/>
              <a:gd name="T38" fmla="*/ 478 w 1605"/>
              <a:gd name="T39" fmla="*/ 1456 h 1605"/>
              <a:gd name="T40" fmla="*/ 349 w 1605"/>
              <a:gd name="T41" fmla="*/ 1464 h 1605"/>
              <a:gd name="T42" fmla="*/ 207 w 1605"/>
              <a:gd name="T43" fmla="*/ 1337 h 1605"/>
              <a:gd name="T44" fmla="*/ 248 w 1605"/>
              <a:gd name="T45" fmla="*/ 1278 h 1605"/>
              <a:gd name="T46" fmla="*/ 86 w 1605"/>
              <a:gd name="T47" fmla="*/ 1151 h 1605"/>
              <a:gd name="T48" fmla="*/ 20 w 1605"/>
              <a:gd name="T49" fmla="*/ 972 h 1605"/>
              <a:gd name="T50" fmla="*/ 30 w 1605"/>
              <a:gd name="T51" fmla="*/ 954 h 1605"/>
              <a:gd name="T52" fmla="*/ 12 w 1605"/>
              <a:gd name="T53" fmla="*/ 748 h 1605"/>
              <a:gd name="T54" fmla="*/ 0 w 1605"/>
              <a:gd name="T55" fmla="*/ 730 h 1605"/>
              <a:gd name="T56" fmla="*/ 52 w 1605"/>
              <a:gd name="T57" fmla="*/ 548 h 1605"/>
              <a:gd name="T58" fmla="*/ 191 w 1605"/>
              <a:gd name="T59" fmla="*/ 403 h 1605"/>
              <a:gd name="T60" fmla="*/ 141 w 1605"/>
              <a:gd name="T61" fmla="*/ 343 h 1605"/>
              <a:gd name="T62" fmla="*/ 274 w 1605"/>
              <a:gd name="T63" fmla="*/ 205 h 1605"/>
              <a:gd name="T64" fmla="*/ 397 w 1605"/>
              <a:gd name="T65" fmla="*/ 195 h 1605"/>
              <a:gd name="T66" fmla="*/ 457 w 1605"/>
              <a:gd name="T67" fmla="*/ 80 h 1605"/>
              <a:gd name="T68" fmla="*/ 639 w 1605"/>
              <a:gd name="T69" fmla="*/ 18 h 1605"/>
              <a:gd name="T70" fmla="*/ 669 w 1605"/>
              <a:gd name="T71" fmla="*/ 86 h 1605"/>
              <a:gd name="T72" fmla="*/ 859 w 1605"/>
              <a:gd name="T73" fmla="*/ 6 h 1605"/>
              <a:gd name="T74" fmla="*/ 1046 w 1605"/>
              <a:gd name="T75" fmla="*/ 40 h 1605"/>
              <a:gd name="T76" fmla="*/ 1058 w 1605"/>
              <a:gd name="T77" fmla="*/ 58 h 1605"/>
              <a:gd name="T78" fmla="*/ 1079 w 1605"/>
              <a:gd name="T79" fmla="*/ 282 h 1605"/>
              <a:gd name="T80" fmla="*/ 1302 w 1605"/>
              <a:gd name="T81" fmla="*/ 486 h 1605"/>
              <a:gd name="T82" fmla="*/ 1391 w 1605"/>
              <a:gd name="T83" fmla="*/ 774 h 1605"/>
              <a:gd name="T84" fmla="*/ 1323 w 1605"/>
              <a:gd name="T85" fmla="*/ 1079 h 1605"/>
              <a:gd name="T86" fmla="*/ 1117 w 1605"/>
              <a:gd name="T87" fmla="*/ 1299 h 1605"/>
              <a:gd name="T88" fmla="*/ 831 w 1605"/>
              <a:gd name="T89" fmla="*/ 1391 h 1605"/>
              <a:gd name="T90" fmla="*/ 526 w 1605"/>
              <a:gd name="T91" fmla="*/ 1323 h 1605"/>
              <a:gd name="T92" fmla="*/ 304 w 1605"/>
              <a:gd name="T93" fmla="*/ 1117 h 1605"/>
              <a:gd name="T94" fmla="*/ 215 w 1605"/>
              <a:gd name="T95" fmla="*/ 831 h 1605"/>
              <a:gd name="T96" fmla="*/ 282 w 1605"/>
              <a:gd name="T97" fmla="*/ 526 h 1605"/>
              <a:gd name="T98" fmla="*/ 488 w 1605"/>
              <a:gd name="T99" fmla="*/ 304 h 1605"/>
              <a:gd name="T100" fmla="*/ 774 w 1605"/>
              <a:gd name="T101" fmla="*/ 213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5" h="1605">
                <a:moveTo>
                  <a:pt x="1046" y="113"/>
                </a:moveTo>
                <a:lnTo>
                  <a:pt x="1127" y="149"/>
                </a:lnTo>
                <a:lnTo>
                  <a:pt x="1202" y="191"/>
                </a:lnTo>
                <a:lnTo>
                  <a:pt x="1246" y="145"/>
                </a:lnTo>
                <a:lnTo>
                  <a:pt x="1250" y="141"/>
                </a:lnTo>
                <a:lnTo>
                  <a:pt x="1256" y="141"/>
                </a:lnTo>
                <a:lnTo>
                  <a:pt x="1262" y="141"/>
                </a:lnTo>
                <a:lnTo>
                  <a:pt x="1266" y="145"/>
                </a:lnTo>
                <a:lnTo>
                  <a:pt x="1395" y="264"/>
                </a:lnTo>
                <a:lnTo>
                  <a:pt x="1399" y="268"/>
                </a:lnTo>
                <a:lnTo>
                  <a:pt x="1401" y="274"/>
                </a:lnTo>
                <a:lnTo>
                  <a:pt x="1399" y="280"/>
                </a:lnTo>
                <a:lnTo>
                  <a:pt x="1397" y="284"/>
                </a:lnTo>
                <a:lnTo>
                  <a:pt x="1357" y="328"/>
                </a:lnTo>
                <a:lnTo>
                  <a:pt x="1411" y="397"/>
                </a:lnTo>
                <a:lnTo>
                  <a:pt x="1454" y="474"/>
                </a:lnTo>
                <a:lnTo>
                  <a:pt x="1514" y="455"/>
                </a:lnTo>
                <a:lnTo>
                  <a:pt x="1520" y="455"/>
                </a:lnTo>
                <a:lnTo>
                  <a:pt x="1526" y="457"/>
                </a:lnTo>
                <a:lnTo>
                  <a:pt x="1530" y="458"/>
                </a:lnTo>
                <a:lnTo>
                  <a:pt x="1534" y="464"/>
                </a:lnTo>
                <a:lnTo>
                  <a:pt x="1585" y="631"/>
                </a:lnTo>
                <a:lnTo>
                  <a:pt x="1587" y="637"/>
                </a:lnTo>
                <a:lnTo>
                  <a:pt x="1585" y="643"/>
                </a:lnTo>
                <a:lnTo>
                  <a:pt x="1581" y="647"/>
                </a:lnTo>
                <a:lnTo>
                  <a:pt x="1575" y="651"/>
                </a:lnTo>
                <a:lnTo>
                  <a:pt x="1520" y="669"/>
                </a:lnTo>
                <a:lnTo>
                  <a:pt x="1532" y="754"/>
                </a:lnTo>
                <a:lnTo>
                  <a:pt x="1532" y="843"/>
                </a:lnTo>
                <a:lnTo>
                  <a:pt x="1593" y="857"/>
                </a:lnTo>
                <a:lnTo>
                  <a:pt x="1599" y="859"/>
                </a:lnTo>
                <a:lnTo>
                  <a:pt x="1603" y="863"/>
                </a:lnTo>
                <a:lnTo>
                  <a:pt x="1605" y="869"/>
                </a:lnTo>
                <a:lnTo>
                  <a:pt x="1605" y="875"/>
                </a:lnTo>
                <a:lnTo>
                  <a:pt x="1565" y="1045"/>
                </a:lnTo>
                <a:lnTo>
                  <a:pt x="1563" y="1051"/>
                </a:lnTo>
                <a:lnTo>
                  <a:pt x="1559" y="1055"/>
                </a:lnTo>
                <a:lnTo>
                  <a:pt x="1554" y="1057"/>
                </a:lnTo>
                <a:lnTo>
                  <a:pt x="1548" y="1057"/>
                </a:lnTo>
                <a:lnTo>
                  <a:pt x="1492" y="1045"/>
                </a:lnTo>
                <a:lnTo>
                  <a:pt x="1456" y="1127"/>
                </a:lnTo>
                <a:lnTo>
                  <a:pt x="1415" y="1202"/>
                </a:lnTo>
                <a:lnTo>
                  <a:pt x="1460" y="1246"/>
                </a:lnTo>
                <a:lnTo>
                  <a:pt x="1464" y="1250"/>
                </a:lnTo>
                <a:lnTo>
                  <a:pt x="1464" y="1256"/>
                </a:lnTo>
                <a:lnTo>
                  <a:pt x="1464" y="1262"/>
                </a:lnTo>
                <a:lnTo>
                  <a:pt x="1460" y="1266"/>
                </a:lnTo>
                <a:lnTo>
                  <a:pt x="1341" y="1395"/>
                </a:lnTo>
                <a:lnTo>
                  <a:pt x="1337" y="1398"/>
                </a:lnTo>
                <a:lnTo>
                  <a:pt x="1331" y="1400"/>
                </a:lnTo>
                <a:lnTo>
                  <a:pt x="1325" y="1398"/>
                </a:lnTo>
                <a:lnTo>
                  <a:pt x="1321" y="1397"/>
                </a:lnTo>
                <a:lnTo>
                  <a:pt x="1278" y="1357"/>
                </a:lnTo>
                <a:lnTo>
                  <a:pt x="1208" y="1410"/>
                </a:lnTo>
                <a:lnTo>
                  <a:pt x="1131" y="1454"/>
                </a:lnTo>
                <a:lnTo>
                  <a:pt x="1151" y="1514"/>
                </a:lnTo>
                <a:lnTo>
                  <a:pt x="1151" y="1519"/>
                </a:lnTo>
                <a:lnTo>
                  <a:pt x="1149" y="1525"/>
                </a:lnTo>
                <a:lnTo>
                  <a:pt x="1147" y="1529"/>
                </a:lnTo>
                <a:lnTo>
                  <a:pt x="1141" y="1533"/>
                </a:lnTo>
                <a:lnTo>
                  <a:pt x="972" y="1585"/>
                </a:lnTo>
                <a:lnTo>
                  <a:pt x="966" y="1585"/>
                </a:lnTo>
                <a:lnTo>
                  <a:pt x="962" y="1585"/>
                </a:lnTo>
                <a:lnTo>
                  <a:pt x="956" y="1581"/>
                </a:lnTo>
                <a:lnTo>
                  <a:pt x="954" y="1575"/>
                </a:lnTo>
                <a:lnTo>
                  <a:pt x="937" y="1519"/>
                </a:lnTo>
                <a:lnTo>
                  <a:pt x="851" y="1531"/>
                </a:lnTo>
                <a:lnTo>
                  <a:pt x="762" y="1531"/>
                </a:lnTo>
                <a:lnTo>
                  <a:pt x="748" y="1593"/>
                </a:lnTo>
                <a:lnTo>
                  <a:pt x="746" y="1599"/>
                </a:lnTo>
                <a:lnTo>
                  <a:pt x="742" y="1603"/>
                </a:lnTo>
                <a:lnTo>
                  <a:pt x="736" y="1605"/>
                </a:lnTo>
                <a:lnTo>
                  <a:pt x="730" y="1605"/>
                </a:lnTo>
                <a:lnTo>
                  <a:pt x="560" y="1565"/>
                </a:lnTo>
                <a:lnTo>
                  <a:pt x="554" y="1563"/>
                </a:lnTo>
                <a:lnTo>
                  <a:pt x="550" y="1559"/>
                </a:lnTo>
                <a:lnTo>
                  <a:pt x="548" y="1553"/>
                </a:lnTo>
                <a:lnTo>
                  <a:pt x="548" y="1547"/>
                </a:lnTo>
                <a:lnTo>
                  <a:pt x="560" y="1492"/>
                </a:lnTo>
                <a:lnTo>
                  <a:pt x="478" y="1456"/>
                </a:lnTo>
                <a:lnTo>
                  <a:pt x="403" y="1412"/>
                </a:lnTo>
                <a:lnTo>
                  <a:pt x="359" y="1460"/>
                </a:lnTo>
                <a:lnTo>
                  <a:pt x="355" y="1462"/>
                </a:lnTo>
                <a:lnTo>
                  <a:pt x="349" y="1464"/>
                </a:lnTo>
                <a:lnTo>
                  <a:pt x="344" y="1464"/>
                </a:lnTo>
                <a:lnTo>
                  <a:pt x="340" y="1460"/>
                </a:lnTo>
                <a:lnTo>
                  <a:pt x="211" y="1341"/>
                </a:lnTo>
                <a:lnTo>
                  <a:pt x="207" y="1337"/>
                </a:lnTo>
                <a:lnTo>
                  <a:pt x="205" y="1331"/>
                </a:lnTo>
                <a:lnTo>
                  <a:pt x="207" y="1325"/>
                </a:lnTo>
                <a:lnTo>
                  <a:pt x="209" y="1321"/>
                </a:lnTo>
                <a:lnTo>
                  <a:pt x="248" y="1278"/>
                </a:lnTo>
                <a:lnTo>
                  <a:pt x="195" y="1208"/>
                </a:lnTo>
                <a:lnTo>
                  <a:pt x="151" y="1131"/>
                </a:lnTo>
                <a:lnTo>
                  <a:pt x="92" y="1151"/>
                </a:lnTo>
                <a:lnTo>
                  <a:pt x="86" y="1151"/>
                </a:lnTo>
                <a:lnTo>
                  <a:pt x="80" y="1149"/>
                </a:lnTo>
                <a:lnTo>
                  <a:pt x="76" y="1145"/>
                </a:lnTo>
                <a:lnTo>
                  <a:pt x="72" y="1141"/>
                </a:lnTo>
                <a:lnTo>
                  <a:pt x="20" y="972"/>
                </a:lnTo>
                <a:lnTo>
                  <a:pt x="18" y="966"/>
                </a:lnTo>
                <a:lnTo>
                  <a:pt x="20" y="962"/>
                </a:lnTo>
                <a:lnTo>
                  <a:pt x="24" y="956"/>
                </a:lnTo>
                <a:lnTo>
                  <a:pt x="30" y="954"/>
                </a:lnTo>
                <a:lnTo>
                  <a:pt x="86" y="936"/>
                </a:lnTo>
                <a:lnTo>
                  <a:pt x="74" y="849"/>
                </a:lnTo>
                <a:lnTo>
                  <a:pt x="74" y="762"/>
                </a:lnTo>
                <a:lnTo>
                  <a:pt x="12" y="748"/>
                </a:lnTo>
                <a:lnTo>
                  <a:pt x="6" y="746"/>
                </a:lnTo>
                <a:lnTo>
                  <a:pt x="2" y="740"/>
                </a:lnTo>
                <a:lnTo>
                  <a:pt x="0" y="736"/>
                </a:lnTo>
                <a:lnTo>
                  <a:pt x="0" y="730"/>
                </a:lnTo>
                <a:lnTo>
                  <a:pt x="40" y="558"/>
                </a:lnTo>
                <a:lnTo>
                  <a:pt x="42" y="554"/>
                </a:lnTo>
                <a:lnTo>
                  <a:pt x="46" y="550"/>
                </a:lnTo>
                <a:lnTo>
                  <a:pt x="52" y="548"/>
                </a:lnTo>
                <a:lnTo>
                  <a:pt x="58" y="548"/>
                </a:lnTo>
                <a:lnTo>
                  <a:pt x="113" y="560"/>
                </a:lnTo>
                <a:lnTo>
                  <a:pt x="149" y="478"/>
                </a:lnTo>
                <a:lnTo>
                  <a:pt x="191" y="403"/>
                </a:lnTo>
                <a:lnTo>
                  <a:pt x="145" y="359"/>
                </a:lnTo>
                <a:lnTo>
                  <a:pt x="141" y="355"/>
                </a:lnTo>
                <a:lnTo>
                  <a:pt x="141" y="349"/>
                </a:lnTo>
                <a:lnTo>
                  <a:pt x="141" y="343"/>
                </a:lnTo>
                <a:lnTo>
                  <a:pt x="145" y="339"/>
                </a:lnTo>
                <a:lnTo>
                  <a:pt x="264" y="209"/>
                </a:lnTo>
                <a:lnTo>
                  <a:pt x="268" y="207"/>
                </a:lnTo>
                <a:lnTo>
                  <a:pt x="274" y="205"/>
                </a:lnTo>
                <a:lnTo>
                  <a:pt x="280" y="207"/>
                </a:lnTo>
                <a:lnTo>
                  <a:pt x="284" y="209"/>
                </a:lnTo>
                <a:lnTo>
                  <a:pt x="328" y="248"/>
                </a:lnTo>
                <a:lnTo>
                  <a:pt x="397" y="195"/>
                </a:lnTo>
                <a:lnTo>
                  <a:pt x="474" y="151"/>
                </a:lnTo>
                <a:lnTo>
                  <a:pt x="455" y="90"/>
                </a:lnTo>
                <a:lnTo>
                  <a:pt x="455" y="84"/>
                </a:lnTo>
                <a:lnTo>
                  <a:pt x="457" y="80"/>
                </a:lnTo>
                <a:lnTo>
                  <a:pt x="459" y="74"/>
                </a:lnTo>
                <a:lnTo>
                  <a:pt x="465" y="72"/>
                </a:lnTo>
                <a:lnTo>
                  <a:pt x="633" y="20"/>
                </a:lnTo>
                <a:lnTo>
                  <a:pt x="639" y="18"/>
                </a:lnTo>
                <a:lnTo>
                  <a:pt x="643" y="20"/>
                </a:lnTo>
                <a:lnTo>
                  <a:pt x="649" y="24"/>
                </a:lnTo>
                <a:lnTo>
                  <a:pt x="651" y="30"/>
                </a:lnTo>
                <a:lnTo>
                  <a:pt x="669" y="86"/>
                </a:lnTo>
                <a:lnTo>
                  <a:pt x="754" y="74"/>
                </a:lnTo>
                <a:lnTo>
                  <a:pt x="843" y="74"/>
                </a:lnTo>
                <a:lnTo>
                  <a:pt x="857" y="12"/>
                </a:lnTo>
                <a:lnTo>
                  <a:pt x="859" y="6"/>
                </a:lnTo>
                <a:lnTo>
                  <a:pt x="863" y="2"/>
                </a:lnTo>
                <a:lnTo>
                  <a:pt x="869" y="0"/>
                </a:lnTo>
                <a:lnTo>
                  <a:pt x="875" y="0"/>
                </a:lnTo>
                <a:lnTo>
                  <a:pt x="1046" y="40"/>
                </a:lnTo>
                <a:lnTo>
                  <a:pt x="1052" y="42"/>
                </a:lnTo>
                <a:lnTo>
                  <a:pt x="1056" y="46"/>
                </a:lnTo>
                <a:lnTo>
                  <a:pt x="1058" y="52"/>
                </a:lnTo>
                <a:lnTo>
                  <a:pt x="1058" y="58"/>
                </a:lnTo>
                <a:lnTo>
                  <a:pt x="1046" y="113"/>
                </a:lnTo>
                <a:close/>
                <a:moveTo>
                  <a:pt x="933" y="226"/>
                </a:moveTo>
                <a:lnTo>
                  <a:pt x="1008" y="250"/>
                </a:lnTo>
                <a:lnTo>
                  <a:pt x="1079" y="282"/>
                </a:lnTo>
                <a:lnTo>
                  <a:pt x="1145" y="324"/>
                </a:lnTo>
                <a:lnTo>
                  <a:pt x="1204" y="371"/>
                </a:lnTo>
                <a:lnTo>
                  <a:pt x="1256" y="427"/>
                </a:lnTo>
                <a:lnTo>
                  <a:pt x="1302" y="486"/>
                </a:lnTo>
                <a:lnTo>
                  <a:pt x="1337" y="554"/>
                </a:lnTo>
                <a:lnTo>
                  <a:pt x="1365" y="623"/>
                </a:lnTo>
                <a:lnTo>
                  <a:pt x="1383" y="698"/>
                </a:lnTo>
                <a:lnTo>
                  <a:pt x="1391" y="774"/>
                </a:lnTo>
                <a:lnTo>
                  <a:pt x="1391" y="853"/>
                </a:lnTo>
                <a:lnTo>
                  <a:pt x="1377" y="932"/>
                </a:lnTo>
                <a:lnTo>
                  <a:pt x="1355" y="1008"/>
                </a:lnTo>
                <a:lnTo>
                  <a:pt x="1323" y="1079"/>
                </a:lnTo>
                <a:lnTo>
                  <a:pt x="1282" y="1145"/>
                </a:lnTo>
                <a:lnTo>
                  <a:pt x="1234" y="1204"/>
                </a:lnTo>
                <a:lnTo>
                  <a:pt x="1179" y="1256"/>
                </a:lnTo>
                <a:lnTo>
                  <a:pt x="1117" y="1299"/>
                </a:lnTo>
                <a:lnTo>
                  <a:pt x="1052" y="1337"/>
                </a:lnTo>
                <a:lnTo>
                  <a:pt x="982" y="1365"/>
                </a:lnTo>
                <a:lnTo>
                  <a:pt x="907" y="1383"/>
                </a:lnTo>
                <a:lnTo>
                  <a:pt x="831" y="1391"/>
                </a:lnTo>
                <a:lnTo>
                  <a:pt x="752" y="1391"/>
                </a:lnTo>
                <a:lnTo>
                  <a:pt x="673" y="1377"/>
                </a:lnTo>
                <a:lnTo>
                  <a:pt x="597" y="1355"/>
                </a:lnTo>
                <a:lnTo>
                  <a:pt x="526" y="1323"/>
                </a:lnTo>
                <a:lnTo>
                  <a:pt x="461" y="1281"/>
                </a:lnTo>
                <a:lnTo>
                  <a:pt x="401" y="1234"/>
                </a:lnTo>
                <a:lnTo>
                  <a:pt x="349" y="1178"/>
                </a:lnTo>
                <a:lnTo>
                  <a:pt x="304" y="1117"/>
                </a:lnTo>
                <a:lnTo>
                  <a:pt x="268" y="1051"/>
                </a:lnTo>
                <a:lnTo>
                  <a:pt x="240" y="980"/>
                </a:lnTo>
                <a:lnTo>
                  <a:pt x="223" y="907"/>
                </a:lnTo>
                <a:lnTo>
                  <a:pt x="215" y="831"/>
                </a:lnTo>
                <a:lnTo>
                  <a:pt x="215" y="752"/>
                </a:lnTo>
                <a:lnTo>
                  <a:pt x="228" y="673"/>
                </a:lnTo>
                <a:lnTo>
                  <a:pt x="250" y="597"/>
                </a:lnTo>
                <a:lnTo>
                  <a:pt x="282" y="526"/>
                </a:lnTo>
                <a:lnTo>
                  <a:pt x="324" y="460"/>
                </a:lnTo>
                <a:lnTo>
                  <a:pt x="371" y="401"/>
                </a:lnTo>
                <a:lnTo>
                  <a:pt x="427" y="349"/>
                </a:lnTo>
                <a:lnTo>
                  <a:pt x="488" y="304"/>
                </a:lnTo>
                <a:lnTo>
                  <a:pt x="554" y="268"/>
                </a:lnTo>
                <a:lnTo>
                  <a:pt x="623" y="240"/>
                </a:lnTo>
                <a:lnTo>
                  <a:pt x="699" y="222"/>
                </a:lnTo>
                <a:lnTo>
                  <a:pt x="774" y="213"/>
                </a:lnTo>
                <a:lnTo>
                  <a:pt x="853" y="215"/>
                </a:lnTo>
                <a:lnTo>
                  <a:pt x="933" y="226"/>
                </a:lnTo>
                <a:close/>
              </a:path>
            </a:pathLst>
          </a:custGeom>
          <a:solidFill>
            <a:schemeClr val="accent3"/>
          </a:solidFill>
          <a:ln w="0">
            <a:noFill/>
            <a:prstDash val="solid"/>
            <a:round/>
            <a:headEnd/>
            <a:tailEnd/>
          </a:ln>
          <a:effectLst>
            <a:reflection blurRad="6350" stA="20000" endPos="15000" dist="508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auto">
          <a:xfrm>
            <a:off x="1924050" y="2635251"/>
            <a:ext cx="742950" cy="742950"/>
          </a:xfrm>
          <a:custGeom>
            <a:avLst/>
            <a:gdLst>
              <a:gd name="T0" fmla="*/ 234 w 468"/>
              <a:gd name="T1" fmla="*/ 0 h 468"/>
              <a:gd name="T2" fmla="*/ 288 w 468"/>
              <a:gd name="T3" fmla="*/ 6 h 468"/>
              <a:gd name="T4" fmla="*/ 338 w 468"/>
              <a:gd name="T5" fmla="*/ 24 h 468"/>
              <a:gd name="T6" fmla="*/ 381 w 468"/>
              <a:gd name="T7" fmla="*/ 52 h 468"/>
              <a:gd name="T8" fmla="*/ 417 w 468"/>
              <a:gd name="T9" fmla="*/ 87 h 468"/>
              <a:gd name="T10" fmla="*/ 445 w 468"/>
              <a:gd name="T11" fmla="*/ 131 h 468"/>
              <a:gd name="T12" fmla="*/ 463 w 468"/>
              <a:gd name="T13" fmla="*/ 181 h 468"/>
              <a:gd name="T14" fmla="*/ 468 w 468"/>
              <a:gd name="T15" fmla="*/ 234 h 468"/>
              <a:gd name="T16" fmla="*/ 463 w 468"/>
              <a:gd name="T17" fmla="*/ 288 h 468"/>
              <a:gd name="T18" fmla="*/ 445 w 468"/>
              <a:gd name="T19" fmla="*/ 337 h 468"/>
              <a:gd name="T20" fmla="*/ 417 w 468"/>
              <a:gd name="T21" fmla="*/ 381 h 468"/>
              <a:gd name="T22" fmla="*/ 381 w 468"/>
              <a:gd name="T23" fmla="*/ 417 h 468"/>
              <a:gd name="T24" fmla="*/ 338 w 468"/>
              <a:gd name="T25" fmla="*/ 444 h 468"/>
              <a:gd name="T26" fmla="*/ 288 w 468"/>
              <a:gd name="T27" fmla="*/ 462 h 468"/>
              <a:gd name="T28" fmla="*/ 234 w 468"/>
              <a:gd name="T29" fmla="*/ 468 h 468"/>
              <a:gd name="T30" fmla="*/ 181 w 468"/>
              <a:gd name="T31" fmla="*/ 462 h 468"/>
              <a:gd name="T32" fmla="*/ 131 w 468"/>
              <a:gd name="T33" fmla="*/ 444 h 468"/>
              <a:gd name="T34" fmla="*/ 88 w 468"/>
              <a:gd name="T35" fmla="*/ 417 h 468"/>
              <a:gd name="T36" fmla="*/ 52 w 468"/>
              <a:gd name="T37" fmla="*/ 381 h 468"/>
              <a:gd name="T38" fmla="*/ 24 w 468"/>
              <a:gd name="T39" fmla="*/ 337 h 468"/>
              <a:gd name="T40" fmla="*/ 6 w 468"/>
              <a:gd name="T41" fmla="*/ 288 h 468"/>
              <a:gd name="T42" fmla="*/ 0 w 468"/>
              <a:gd name="T43" fmla="*/ 234 h 468"/>
              <a:gd name="T44" fmla="*/ 6 w 468"/>
              <a:gd name="T45" fmla="*/ 181 h 468"/>
              <a:gd name="T46" fmla="*/ 24 w 468"/>
              <a:gd name="T47" fmla="*/ 131 h 468"/>
              <a:gd name="T48" fmla="*/ 52 w 468"/>
              <a:gd name="T49" fmla="*/ 87 h 468"/>
              <a:gd name="T50" fmla="*/ 88 w 468"/>
              <a:gd name="T51" fmla="*/ 52 h 468"/>
              <a:gd name="T52" fmla="*/ 131 w 468"/>
              <a:gd name="T53" fmla="*/ 24 h 468"/>
              <a:gd name="T54" fmla="*/ 181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8" y="6"/>
                </a:lnTo>
                <a:lnTo>
                  <a:pt x="338" y="24"/>
                </a:lnTo>
                <a:lnTo>
                  <a:pt x="381" y="52"/>
                </a:lnTo>
                <a:lnTo>
                  <a:pt x="417" y="87"/>
                </a:lnTo>
                <a:lnTo>
                  <a:pt x="445" y="131"/>
                </a:lnTo>
                <a:lnTo>
                  <a:pt x="463" y="181"/>
                </a:lnTo>
                <a:lnTo>
                  <a:pt x="468" y="234"/>
                </a:lnTo>
                <a:lnTo>
                  <a:pt x="463" y="288"/>
                </a:lnTo>
                <a:lnTo>
                  <a:pt x="445" y="337"/>
                </a:lnTo>
                <a:lnTo>
                  <a:pt x="417" y="381"/>
                </a:lnTo>
                <a:lnTo>
                  <a:pt x="381" y="417"/>
                </a:lnTo>
                <a:lnTo>
                  <a:pt x="338" y="444"/>
                </a:lnTo>
                <a:lnTo>
                  <a:pt x="288" y="462"/>
                </a:lnTo>
                <a:lnTo>
                  <a:pt x="234" y="468"/>
                </a:lnTo>
                <a:lnTo>
                  <a:pt x="181" y="462"/>
                </a:lnTo>
                <a:lnTo>
                  <a:pt x="131" y="444"/>
                </a:lnTo>
                <a:lnTo>
                  <a:pt x="88" y="417"/>
                </a:lnTo>
                <a:lnTo>
                  <a:pt x="52" y="381"/>
                </a:lnTo>
                <a:lnTo>
                  <a:pt x="24" y="337"/>
                </a:lnTo>
                <a:lnTo>
                  <a:pt x="6" y="288"/>
                </a:lnTo>
                <a:lnTo>
                  <a:pt x="0" y="234"/>
                </a:lnTo>
                <a:lnTo>
                  <a:pt x="6" y="181"/>
                </a:lnTo>
                <a:lnTo>
                  <a:pt x="24" y="131"/>
                </a:lnTo>
                <a:lnTo>
                  <a:pt x="52" y="87"/>
                </a:lnTo>
                <a:lnTo>
                  <a:pt x="88" y="52"/>
                </a:lnTo>
                <a:lnTo>
                  <a:pt x="131" y="24"/>
                </a:lnTo>
                <a:lnTo>
                  <a:pt x="181" y="6"/>
                </a:lnTo>
                <a:lnTo>
                  <a:pt x="234"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5335588" y="3224213"/>
            <a:ext cx="742950" cy="742950"/>
          </a:xfrm>
          <a:custGeom>
            <a:avLst/>
            <a:gdLst>
              <a:gd name="T0" fmla="*/ 234 w 468"/>
              <a:gd name="T1" fmla="*/ 0 h 468"/>
              <a:gd name="T2" fmla="*/ 287 w 468"/>
              <a:gd name="T3" fmla="*/ 6 h 468"/>
              <a:gd name="T4" fmla="*/ 337 w 468"/>
              <a:gd name="T5" fmla="*/ 24 h 468"/>
              <a:gd name="T6" fmla="*/ 380 w 468"/>
              <a:gd name="T7" fmla="*/ 51 h 468"/>
              <a:gd name="T8" fmla="*/ 416 w 468"/>
              <a:gd name="T9" fmla="*/ 87 h 468"/>
              <a:gd name="T10" fmla="*/ 444 w 468"/>
              <a:gd name="T11" fmla="*/ 131 h 468"/>
              <a:gd name="T12" fmla="*/ 462 w 468"/>
              <a:gd name="T13" fmla="*/ 180 h 468"/>
              <a:gd name="T14" fmla="*/ 468 w 468"/>
              <a:gd name="T15" fmla="*/ 234 h 468"/>
              <a:gd name="T16" fmla="*/ 462 w 468"/>
              <a:gd name="T17" fmla="*/ 287 h 468"/>
              <a:gd name="T18" fmla="*/ 444 w 468"/>
              <a:gd name="T19" fmla="*/ 337 h 468"/>
              <a:gd name="T20" fmla="*/ 416 w 468"/>
              <a:gd name="T21" fmla="*/ 381 h 468"/>
              <a:gd name="T22" fmla="*/ 380 w 468"/>
              <a:gd name="T23" fmla="*/ 416 h 468"/>
              <a:gd name="T24" fmla="*/ 337 w 468"/>
              <a:gd name="T25" fmla="*/ 444 h 468"/>
              <a:gd name="T26" fmla="*/ 287 w 468"/>
              <a:gd name="T27" fmla="*/ 462 h 468"/>
              <a:gd name="T28" fmla="*/ 234 w 468"/>
              <a:gd name="T29" fmla="*/ 468 h 468"/>
              <a:gd name="T30" fmla="*/ 180 w 468"/>
              <a:gd name="T31" fmla="*/ 462 h 468"/>
              <a:gd name="T32" fmla="*/ 131 w 468"/>
              <a:gd name="T33" fmla="*/ 444 h 468"/>
              <a:gd name="T34" fmla="*/ 89 w 468"/>
              <a:gd name="T35" fmla="*/ 416 h 468"/>
              <a:gd name="T36" fmla="*/ 51 w 468"/>
              <a:gd name="T37" fmla="*/ 381 h 468"/>
              <a:gd name="T38" fmla="*/ 23 w 468"/>
              <a:gd name="T39" fmla="*/ 337 h 468"/>
              <a:gd name="T40" fmla="*/ 6 w 468"/>
              <a:gd name="T41" fmla="*/ 287 h 468"/>
              <a:gd name="T42" fmla="*/ 0 w 468"/>
              <a:gd name="T43" fmla="*/ 234 h 468"/>
              <a:gd name="T44" fmla="*/ 6 w 468"/>
              <a:gd name="T45" fmla="*/ 180 h 468"/>
              <a:gd name="T46" fmla="*/ 23 w 468"/>
              <a:gd name="T47" fmla="*/ 131 h 468"/>
              <a:gd name="T48" fmla="*/ 51 w 468"/>
              <a:gd name="T49" fmla="*/ 87 h 468"/>
              <a:gd name="T50" fmla="*/ 89 w 468"/>
              <a:gd name="T51" fmla="*/ 51 h 468"/>
              <a:gd name="T52" fmla="*/ 131 w 468"/>
              <a:gd name="T53" fmla="*/ 24 h 468"/>
              <a:gd name="T54" fmla="*/ 180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7" y="6"/>
                </a:lnTo>
                <a:lnTo>
                  <a:pt x="337" y="24"/>
                </a:lnTo>
                <a:lnTo>
                  <a:pt x="380" y="51"/>
                </a:lnTo>
                <a:lnTo>
                  <a:pt x="416" y="87"/>
                </a:lnTo>
                <a:lnTo>
                  <a:pt x="444" y="131"/>
                </a:lnTo>
                <a:lnTo>
                  <a:pt x="462" y="180"/>
                </a:lnTo>
                <a:lnTo>
                  <a:pt x="468" y="234"/>
                </a:lnTo>
                <a:lnTo>
                  <a:pt x="462" y="287"/>
                </a:lnTo>
                <a:lnTo>
                  <a:pt x="444" y="337"/>
                </a:lnTo>
                <a:lnTo>
                  <a:pt x="416" y="381"/>
                </a:lnTo>
                <a:lnTo>
                  <a:pt x="380" y="416"/>
                </a:lnTo>
                <a:lnTo>
                  <a:pt x="337" y="444"/>
                </a:lnTo>
                <a:lnTo>
                  <a:pt x="287" y="462"/>
                </a:lnTo>
                <a:lnTo>
                  <a:pt x="234" y="468"/>
                </a:lnTo>
                <a:lnTo>
                  <a:pt x="180" y="462"/>
                </a:lnTo>
                <a:lnTo>
                  <a:pt x="131" y="444"/>
                </a:lnTo>
                <a:lnTo>
                  <a:pt x="89" y="416"/>
                </a:lnTo>
                <a:lnTo>
                  <a:pt x="51" y="381"/>
                </a:lnTo>
                <a:lnTo>
                  <a:pt x="23" y="337"/>
                </a:lnTo>
                <a:lnTo>
                  <a:pt x="6" y="287"/>
                </a:lnTo>
                <a:lnTo>
                  <a:pt x="0" y="234"/>
                </a:lnTo>
                <a:lnTo>
                  <a:pt x="6" y="180"/>
                </a:lnTo>
                <a:lnTo>
                  <a:pt x="23" y="131"/>
                </a:lnTo>
                <a:lnTo>
                  <a:pt x="51" y="87"/>
                </a:lnTo>
                <a:lnTo>
                  <a:pt x="89" y="51"/>
                </a:lnTo>
                <a:lnTo>
                  <a:pt x="131" y="24"/>
                </a:lnTo>
                <a:lnTo>
                  <a:pt x="180" y="6"/>
                </a:lnTo>
                <a:lnTo>
                  <a:pt x="2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7077075" y="1562101"/>
            <a:ext cx="742950" cy="742950"/>
          </a:xfrm>
          <a:custGeom>
            <a:avLst/>
            <a:gdLst>
              <a:gd name="T0" fmla="*/ 234 w 468"/>
              <a:gd name="T1" fmla="*/ 0 h 468"/>
              <a:gd name="T2" fmla="*/ 287 w 468"/>
              <a:gd name="T3" fmla="*/ 6 h 468"/>
              <a:gd name="T4" fmla="*/ 337 w 468"/>
              <a:gd name="T5" fmla="*/ 24 h 468"/>
              <a:gd name="T6" fmla="*/ 380 w 468"/>
              <a:gd name="T7" fmla="*/ 51 h 468"/>
              <a:gd name="T8" fmla="*/ 416 w 468"/>
              <a:gd name="T9" fmla="*/ 87 h 468"/>
              <a:gd name="T10" fmla="*/ 444 w 468"/>
              <a:gd name="T11" fmla="*/ 131 h 468"/>
              <a:gd name="T12" fmla="*/ 462 w 468"/>
              <a:gd name="T13" fmla="*/ 180 h 468"/>
              <a:gd name="T14" fmla="*/ 468 w 468"/>
              <a:gd name="T15" fmla="*/ 234 h 468"/>
              <a:gd name="T16" fmla="*/ 462 w 468"/>
              <a:gd name="T17" fmla="*/ 287 h 468"/>
              <a:gd name="T18" fmla="*/ 444 w 468"/>
              <a:gd name="T19" fmla="*/ 337 h 468"/>
              <a:gd name="T20" fmla="*/ 416 w 468"/>
              <a:gd name="T21" fmla="*/ 381 h 468"/>
              <a:gd name="T22" fmla="*/ 380 w 468"/>
              <a:gd name="T23" fmla="*/ 416 h 468"/>
              <a:gd name="T24" fmla="*/ 337 w 468"/>
              <a:gd name="T25" fmla="*/ 444 h 468"/>
              <a:gd name="T26" fmla="*/ 287 w 468"/>
              <a:gd name="T27" fmla="*/ 462 h 468"/>
              <a:gd name="T28" fmla="*/ 234 w 468"/>
              <a:gd name="T29" fmla="*/ 468 h 468"/>
              <a:gd name="T30" fmla="*/ 180 w 468"/>
              <a:gd name="T31" fmla="*/ 462 h 468"/>
              <a:gd name="T32" fmla="*/ 130 w 468"/>
              <a:gd name="T33" fmla="*/ 444 h 468"/>
              <a:gd name="T34" fmla="*/ 87 w 468"/>
              <a:gd name="T35" fmla="*/ 416 h 468"/>
              <a:gd name="T36" fmla="*/ 51 w 468"/>
              <a:gd name="T37" fmla="*/ 381 h 468"/>
              <a:gd name="T38" fmla="*/ 23 w 468"/>
              <a:gd name="T39" fmla="*/ 337 h 468"/>
              <a:gd name="T40" fmla="*/ 5 w 468"/>
              <a:gd name="T41" fmla="*/ 287 h 468"/>
              <a:gd name="T42" fmla="*/ 0 w 468"/>
              <a:gd name="T43" fmla="*/ 234 h 468"/>
              <a:gd name="T44" fmla="*/ 5 w 468"/>
              <a:gd name="T45" fmla="*/ 180 h 468"/>
              <a:gd name="T46" fmla="*/ 23 w 468"/>
              <a:gd name="T47" fmla="*/ 131 h 468"/>
              <a:gd name="T48" fmla="*/ 51 w 468"/>
              <a:gd name="T49" fmla="*/ 87 h 468"/>
              <a:gd name="T50" fmla="*/ 87 w 468"/>
              <a:gd name="T51" fmla="*/ 51 h 468"/>
              <a:gd name="T52" fmla="*/ 130 w 468"/>
              <a:gd name="T53" fmla="*/ 24 h 468"/>
              <a:gd name="T54" fmla="*/ 180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7" y="6"/>
                </a:lnTo>
                <a:lnTo>
                  <a:pt x="337" y="24"/>
                </a:lnTo>
                <a:lnTo>
                  <a:pt x="380" y="51"/>
                </a:lnTo>
                <a:lnTo>
                  <a:pt x="416" y="87"/>
                </a:lnTo>
                <a:lnTo>
                  <a:pt x="444" y="131"/>
                </a:lnTo>
                <a:lnTo>
                  <a:pt x="462" y="180"/>
                </a:lnTo>
                <a:lnTo>
                  <a:pt x="468" y="234"/>
                </a:lnTo>
                <a:lnTo>
                  <a:pt x="462" y="287"/>
                </a:lnTo>
                <a:lnTo>
                  <a:pt x="444" y="337"/>
                </a:lnTo>
                <a:lnTo>
                  <a:pt x="416" y="381"/>
                </a:lnTo>
                <a:lnTo>
                  <a:pt x="380" y="416"/>
                </a:lnTo>
                <a:lnTo>
                  <a:pt x="337" y="444"/>
                </a:lnTo>
                <a:lnTo>
                  <a:pt x="287" y="462"/>
                </a:lnTo>
                <a:lnTo>
                  <a:pt x="234" y="468"/>
                </a:lnTo>
                <a:lnTo>
                  <a:pt x="180" y="462"/>
                </a:lnTo>
                <a:lnTo>
                  <a:pt x="130" y="444"/>
                </a:lnTo>
                <a:lnTo>
                  <a:pt x="87" y="416"/>
                </a:lnTo>
                <a:lnTo>
                  <a:pt x="51" y="381"/>
                </a:lnTo>
                <a:lnTo>
                  <a:pt x="23" y="337"/>
                </a:lnTo>
                <a:lnTo>
                  <a:pt x="5" y="287"/>
                </a:lnTo>
                <a:lnTo>
                  <a:pt x="0" y="234"/>
                </a:lnTo>
                <a:lnTo>
                  <a:pt x="5" y="180"/>
                </a:lnTo>
                <a:lnTo>
                  <a:pt x="23" y="131"/>
                </a:lnTo>
                <a:lnTo>
                  <a:pt x="51" y="87"/>
                </a:lnTo>
                <a:lnTo>
                  <a:pt x="87" y="51"/>
                </a:lnTo>
                <a:lnTo>
                  <a:pt x="130" y="24"/>
                </a:lnTo>
                <a:lnTo>
                  <a:pt x="180" y="6"/>
                </a:lnTo>
                <a:lnTo>
                  <a:pt x="23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2"/>
          <p:cNvSpPr>
            <a:spLocks/>
          </p:cNvSpPr>
          <p:nvPr/>
        </p:nvSpPr>
        <p:spPr bwMode="auto">
          <a:xfrm>
            <a:off x="9437688" y="3797301"/>
            <a:ext cx="742950" cy="742950"/>
          </a:xfrm>
          <a:custGeom>
            <a:avLst/>
            <a:gdLst>
              <a:gd name="T0" fmla="*/ 234 w 468"/>
              <a:gd name="T1" fmla="*/ 0 h 468"/>
              <a:gd name="T2" fmla="*/ 288 w 468"/>
              <a:gd name="T3" fmla="*/ 6 h 468"/>
              <a:gd name="T4" fmla="*/ 337 w 468"/>
              <a:gd name="T5" fmla="*/ 24 h 468"/>
              <a:gd name="T6" fmla="*/ 381 w 468"/>
              <a:gd name="T7" fmla="*/ 51 h 468"/>
              <a:gd name="T8" fmla="*/ 419 w 468"/>
              <a:gd name="T9" fmla="*/ 87 h 468"/>
              <a:gd name="T10" fmla="*/ 445 w 468"/>
              <a:gd name="T11" fmla="*/ 131 h 468"/>
              <a:gd name="T12" fmla="*/ 462 w 468"/>
              <a:gd name="T13" fmla="*/ 180 h 468"/>
              <a:gd name="T14" fmla="*/ 468 w 468"/>
              <a:gd name="T15" fmla="*/ 234 h 468"/>
              <a:gd name="T16" fmla="*/ 462 w 468"/>
              <a:gd name="T17" fmla="*/ 287 h 468"/>
              <a:gd name="T18" fmla="*/ 445 w 468"/>
              <a:gd name="T19" fmla="*/ 337 h 468"/>
              <a:gd name="T20" fmla="*/ 419 w 468"/>
              <a:gd name="T21" fmla="*/ 381 h 468"/>
              <a:gd name="T22" fmla="*/ 381 w 468"/>
              <a:gd name="T23" fmla="*/ 416 h 468"/>
              <a:gd name="T24" fmla="*/ 337 w 468"/>
              <a:gd name="T25" fmla="*/ 444 h 468"/>
              <a:gd name="T26" fmla="*/ 288 w 468"/>
              <a:gd name="T27" fmla="*/ 462 h 468"/>
              <a:gd name="T28" fmla="*/ 234 w 468"/>
              <a:gd name="T29" fmla="*/ 468 h 468"/>
              <a:gd name="T30" fmla="*/ 181 w 468"/>
              <a:gd name="T31" fmla="*/ 462 h 468"/>
              <a:gd name="T32" fmla="*/ 133 w 468"/>
              <a:gd name="T33" fmla="*/ 444 h 468"/>
              <a:gd name="T34" fmla="*/ 90 w 468"/>
              <a:gd name="T35" fmla="*/ 416 h 468"/>
              <a:gd name="T36" fmla="*/ 52 w 468"/>
              <a:gd name="T37" fmla="*/ 381 h 468"/>
              <a:gd name="T38" fmla="*/ 24 w 468"/>
              <a:gd name="T39" fmla="*/ 337 h 468"/>
              <a:gd name="T40" fmla="*/ 8 w 468"/>
              <a:gd name="T41" fmla="*/ 287 h 468"/>
              <a:gd name="T42" fmla="*/ 0 w 468"/>
              <a:gd name="T43" fmla="*/ 234 h 468"/>
              <a:gd name="T44" fmla="*/ 8 w 468"/>
              <a:gd name="T45" fmla="*/ 180 h 468"/>
              <a:gd name="T46" fmla="*/ 24 w 468"/>
              <a:gd name="T47" fmla="*/ 131 h 468"/>
              <a:gd name="T48" fmla="*/ 52 w 468"/>
              <a:gd name="T49" fmla="*/ 87 h 468"/>
              <a:gd name="T50" fmla="*/ 90 w 468"/>
              <a:gd name="T51" fmla="*/ 51 h 468"/>
              <a:gd name="T52" fmla="*/ 133 w 468"/>
              <a:gd name="T53" fmla="*/ 24 h 468"/>
              <a:gd name="T54" fmla="*/ 181 w 468"/>
              <a:gd name="T55" fmla="*/ 6 h 468"/>
              <a:gd name="T56" fmla="*/ 234 w 468"/>
              <a:gd name="T5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468">
                <a:moveTo>
                  <a:pt x="234" y="0"/>
                </a:moveTo>
                <a:lnTo>
                  <a:pt x="288" y="6"/>
                </a:lnTo>
                <a:lnTo>
                  <a:pt x="337" y="24"/>
                </a:lnTo>
                <a:lnTo>
                  <a:pt x="381" y="51"/>
                </a:lnTo>
                <a:lnTo>
                  <a:pt x="419" y="87"/>
                </a:lnTo>
                <a:lnTo>
                  <a:pt x="445" y="131"/>
                </a:lnTo>
                <a:lnTo>
                  <a:pt x="462" y="180"/>
                </a:lnTo>
                <a:lnTo>
                  <a:pt x="468" y="234"/>
                </a:lnTo>
                <a:lnTo>
                  <a:pt x="462" y="287"/>
                </a:lnTo>
                <a:lnTo>
                  <a:pt x="445" y="337"/>
                </a:lnTo>
                <a:lnTo>
                  <a:pt x="419" y="381"/>
                </a:lnTo>
                <a:lnTo>
                  <a:pt x="381" y="416"/>
                </a:lnTo>
                <a:lnTo>
                  <a:pt x="337" y="444"/>
                </a:lnTo>
                <a:lnTo>
                  <a:pt x="288" y="462"/>
                </a:lnTo>
                <a:lnTo>
                  <a:pt x="234" y="468"/>
                </a:lnTo>
                <a:lnTo>
                  <a:pt x="181" y="462"/>
                </a:lnTo>
                <a:lnTo>
                  <a:pt x="133" y="444"/>
                </a:lnTo>
                <a:lnTo>
                  <a:pt x="90" y="416"/>
                </a:lnTo>
                <a:lnTo>
                  <a:pt x="52" y="381"/>
                </a:lnTo>
                <a:lnTo>
                  <a:pt x="24" y="337"/>
                </a:lnTo>
                <a:lnTo>
                  <a:pt x="8" y="287"/>
                </a:lnTo>
                <a:lnTo>
                  <a:pt x="0" y="234"/>
                </a:lnTo>
                <a:lnTo>
                  <a:pt x="8" y="180"/>
                </a:lnTo>
                <a:lnTo>
                  <a:pt x="24" y="131"/>
                </a:lnTo>
                <a:lnTo>
                  <a:pt x="52" y="87"/>
                </a:lnTo>
                <a:lnTo>
                  <a:pt x="90" y="51"/>
                </a:lnTo>
                <a:lnTo>
                  <a:pt x="133" y="24"/>
                </a:lnTo>
                <a:lnTo>
                  <a:pt x="181" y="6"/>
                </a:lnTo>
                <a:lnTo>
                  <a:pt x="234"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a:off x="10574338" y="3467101"/>
            <a:ext cx="1020763" cy="1525588"/>
          </a:xfrm>
          <a:custGeom>
            <a:avLst/>
            <a:gdLst>
              <a:gd name="T0" fmla="*/ 449 w 643"/>
              <a:gd name="T1" fmla="*/ 275 h 961"/>
              <a:gd name="T2" fmla="*/ 465 w 643"/>
              <a:gd name="T3" fmla="*/ 210 h 961"/>
              <a:gd name="T4" fmla="*/ 476 w 643"/>
              <a:gd name="T5" fmla="*/ 146 h 961"/>
              <a:gd name="T6" fmla="*/ 421 w 643"/>
              <a:gd name="T7" fmla="*/ 140 h 961"/>
              <a:gd name="T8" fmla="*/ 548 w 643"/>
              <a:gd name="T9" fmla="*/ 0 h 961"/>
              <a:gd name="T10" fmla="*/ 643 w 643"/>
              <a:gd name="T11" fmla="*/ 166 h 961"/>
              <a:gd name="T12" fmla="*/ 595 w 643"/>
              <a:gd name="T13" fmla="*/ 160 h 961"/>
              <a:gd name="T14" fmla="*/ 582 w 643"/>
              <a:gd name="T15" fmla="*/ 234 h 961"/>
              <a:gd name="T16" fmla="*/ 564 w 643"/>
              <a:gd name="T17" fmla="*/ 307 h 961"/>
              <a:gd name="T18" fmla="*/ 530 w 643"/>
              <a:gd name="T19" fmla="*/ 412 h 961"/>
              <a:gd name="T20" fmla="*/ 484 w 643"/>
              <a:gd name="T21" fmla="*/ 509 h 961"/>
              <a:gd name="T22" fmla="*/ 433 w 643"/>
              <a:gd name="T23" fmla="*/ 603 h 961"/>
              <a:gd name="T24" fmla="*/ 371 w 643"/>
              <a:gd name="T25" fmla="*/ 688 h 961"/>
              <a:gd name="T26" fmla="*/ 304 w 643"/>
              <a:gd name="T27" fmla="*/ 767 h 961"/>
              <a:gd name="T28" fmla="*/ 228 w 643"/>
              <a:gd name="T29" fmla="*/ 840 h 961"/>
              <a:gd name="T30" fmla="*/ 147 w 643"/>
              <a:gd name="T31" fmla="*/ 904 h 961"/>
              <a:gd name="T32" fmla="*/ 62 w 643"/>
              <a:gd name="T33" fmla="*/ 961 h 961"/>
              <a:gd name="T34" fmla="*/ 0 w 643"/>
              <a:gd name="T35" fmla="*/ 858 h 961"/>
              <a:gd name="T36" fmla="*/ 78 w 643"/>
              <a:gd name="T37" fmla="*/ 807 h 961"/>
              <a:gd name="T38" fmla="*/ 149 w 643"/>
              <a:gd name="T39" fmla="*/ 749 h 961"/>
              <a:gd name="T40" fmla="*/ 217 w 643"/>
              <a:gd name="T41" fmla="*/ 686 h 961"/>
              <a:gd name="T42" fmla="*/ 278 w 643"/>
              <a:gd name="T43" fmla="*/ 614 h 961"/>
              <a:gd name="T44" fmla="*/ 332 w 643"/>
              <a:gd name="T45" fmla="*/ 539 h 961"/>
              <a:gd name="T46" fmla="*/ 379 w 643"/>
              <a:gd name="T47" fmla="*/ 456 h 961"/>
              <a:gd name="T48" fmla="*/ 419 w 643"/>
              <a:gd name="T49" fmla="*/ 368 h 961"/>
              <a:gd name="T50" fmla="*/ 449 w 643"/>
              <a:gd name="T51" fmla="*/ 27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3" h="961">
                <a:moveTo>
                  <a:pt x="449" y="275"/>
                </a:moveTo>
                <a:lnTo>
                  <a:pt x="465" y="210"/>
                </a:lnTo>
                <a:lnTo>
                  <a:pt x="476" y="146"/>
                </a:lnTo>
                <a:lnTo>
                  <a:pt x="421" y="140"/>
                </a:lnTo>
                <a:lnTo>
                  <a:pt x="548" y="0"/>
                </a:lnTo>
                <a:lnTo>
                  <a:pt x="643" y="166"/>
                </a:lnTo>
                <a:lnTo>
                  <a:pt x="595" y="160"/>
                </a:lnTo>
                <a:lnTo>
                  <a:pt x="582" y="234"/>
                </a:lnTo>
                <a:lnTo>
                  <a:pt x="564" y="307"/>
                </a:lnTo>
                <a:lnTo>
                  <a:pt x="530" y="412"/>
                </a:lnTo>
                <a:lnTo>
                  <a:pt x="484" y="509"/>
                </a:lnTo>
                <a:lnTo>
                  <a:pt x="433" y="603"/>
                </a:lnTo>
                <a:lnTo>
                  <a:pt x="371" y="688"/>
                </a:lnTo>
                <a:lnTo>
                  <a:pt x="304" y="767"/>
                </a:lnTo>
                <a:lnTo>
                  <a:pt x="228" y="840"/>
                </a:lnTo>
                <a:lnTo>
                  <a:pt x="147" y="904"/>
                </a:lnTo>
                <a:lnTo>
                  <a:pt x="62" y="961"/>
                </a:lnTo>
                <a:lnTo>
                  <a:pt x="0" y="858"/>
                </a:lnTo>
                <a:lnTo>
                  <a:pt x="78" y="807"/>
                </a:lnTo>
                <a:lnTo>
                  <a:pt x="149" y="749"/>
                </a:lnTo>
                <a:lnTo>
                  <a:pt x="217" y="686"/>
                </a:lnTo>
                <a:lnTo>
                  <a:pt x="278" y="614"/>
                </a:lnTo>
                <a:lnTo>
                  <a:pt x="332" y="539"/>
                </a:lnTo>
                <a:lnTo>
                  <a:pt x="379" y="456"/>
                </a:lnTo>
                <a:lnTo>
                  <a:pt x="419" y="368"/>
                </a:lnTo>
                <a:lnTo>
                  <a:pt x="449" y="275"/>
                </a:lnTo>
                <a:close/>
              </a:path>
            </a:pathLst>
          </a:custGeom>
          <a:solidFill>
            <a:schemeClr val="accent1"/>
          </a:solidFill>
          <a:ln w="0">
            <a:noFill/>
            <a:prstDash val="solid"/>
            <a:round/>
            <a:headEnd/>
            <a:tailEnd/>
          </a:ln>
          <a:effectLst>
            <a:reflection blurRad="6350" stA="20000" endPos="350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51" name="Text Placeholder 7"/>
          <p:cNvSpPr>
            <a:spLocks noGrp="1"/>
          </p:cNvSpPr>
          <p:nvPr>
            <p:ph type="body" sz="quarter" idx="15"/>
          </p:nvPr>
        </p:nvSpPr>
        <p:spPr>
          <a:xfrm>
            <a:off x="3898901" y="5529455"/>
            <a:ext cx="2296992" cy="826040"/>
          </a:xfrm>
        </p:spPr>
        <p:txBody>
          <a:bodyPr>
            <a:noAutofit/>
          </a:bodyPr>
          <a:lstStyle/>
          <a:p>
            <a:pPr marL="285750" indent="-285750" algn="ctr">
              <a:lnSpc>
                <a:spcPct val="100000"/>
              </a:lnSpc>
              <a:buFont typeface="Arial" panose="020B0604020202020204" pitchFamily="34" charset="0"/>
              <a:buChar char="•"/>
            </a:pPr>
            <a:r>
              <a:rPr lang="en-US" sz="1400" dirty="0">
                <a:latin typeface="+mn-lt"/>
              </a:rPr>
              <a:t>Improve services and quality</a:t>
            </a:r>
          </a:p>
          <a:p>
            <a:pPr marL="285750" indent="-285750" algn="ctr">
              <a:lnSpc>
                <a:spcPct val="100000"/>
              </a:lnSpc>
              <a:buFont typeface="Arial" panose="020B0604020202020204" pitchFamily="34" charset="0"/>
              <a:buChar char="•"/>
            </a:pPr>
            <a:r>
              <a:rPr lang="en-US" sz="1400" dirty="0">
                <a:latin typeface="+mn-lt"/>
              </a:rPr>
              <a:t>Improve Infrastructure</a:t>
            </a:r>
          </a:p>
        </p:txBody>
      </p:sp>
      <p:sp>
        <p:nvSpPr>
          <p:cNvPr id="52" name="Text Placeholder 7"/>
          <p:cNvSpPr>
            <a:spLocks noGrp="1"/>
          </p:cNvSpPr>
          <p:nvPr>
            <p:ph type="body" sz="quarter" idx="15"/>
          </p:nvPr>
        </p:nvSpPr>
        <p:spPr>
          <a:xfrm>
            <a:off x="8623300" y="5324599"/>
            <a:ext cx="2685831" cy="1170793"/>
          </a:xfrm>
        </p:spPr>
        <p:txBody>
          <a:bodyPr>
            <a:noAutofit/>
          </a:bodyPr>
          <a:lstStyle/>
          <a:p>
            <a:pPr algn="ctr">
              <a:lnSpc>
                <a:spcPct val="100000"/>
              </a:lnSpc>
            </a:pPr>
            <a:r>
              <a:rPr lang="en-US" sz="1400" dirty="0">
                <a:latin typeface="+mn-lt"/>
              </a:rPr>
              <a:t>Instant feedback to responsible personnel leading to quick, constant and efficient responses to mitigate problems</a:t>
            </a:r>
          </a:p>
        </p:txBody>
      </p:sp>
      <p:sp>
        <p:nvSpPr>
          <p:cNvPr id="53" name="Text Placeholder 7"/>
          <p:cNvSpPr>
            <a:spLocks noGrp="1"/>
          </p:cNvSpPr>
          <p:nvPr>
            <p:ph type="body" sz="quarter" idx="15"/>
          </p:nvPr>
        </p:nvSpPr>
        <p:spPr>
          <a:xfrm>
            <a:off x="6353788" y="4168776"/>
            <a:ext cx="2201433" cy="1057414"/>
          </a:xfrm>
        </p:spPr>
        <p:txBody>
          <a:bodyPr>
            <a:noAutofit/>
          </a:bodyPr>
          <a:lstStyle/>
          <a:p>
            <a:pPr marL="285750" indent="-285750" algn="ctr">
              <a:lnSpc>
                <a:spcPct val="100000"/>
              </a:lnSpc>
              <a:buFont typeface="Arial" panose="020B0604020202020204" pitchFamily="34" charset="0"/>
              <a:buChar char="•"/>
            </a:pPr>
            <a:r>
              <a:rPr lang="en-US" sz="1400" dirty="0">
                <a:latin typeface="+mn-lt"/>
              </a:rPr>
              <a:t>Implement Eco-Friendly Approaches</a:t>
            </a:r>
          </a:p>
          <a:p>
            <a:pPr marL="285750" indent="-285750" algn="ctr">
              <a:lnSpc>
                <a:spcPct val="100000"/>
              </a:lnSpc>
              <a:buFont typeface="Arial" panose="020B0604020202020204" pitchFamily="34" charset="0"/>
              <a:buChar char="•"/>
            </a:pPr>
            <a:r>
              <a:rPr lang="en-US" sz="1400" dirty="0">
                <a:latin typeface="+mn-lt"/>
              </a:rPr>
              <a:t>Utilize IoT Devices throughout Paris</a:t>
            </a:r>
          </a:p>
        </p:txBody>
      </p:sp>
      <p:sp>
        <p:nvSpPr>
          <p:cNvPr id="54" name="Rectangle 53"/>
          <p:cNvSpPr/>
          <p:nvPr/>
        </p:nvSpPr>
        <p:spPr>
          <a:xfrm>
            <a:off x="2023655" y="2779244"/>
            <a:ext cx="367408" cy="523220"/>
          </a:xfrm>
          <a:prstGeom prst="rect">
            <a:avLst/>
          </a:prstGeom>
        </p:spPr>
        <p:txBody>
          <a:bodyPr wrap="none">
            <a:spAutoFit/>
          </a:bodyPr>
          <a:lstStyle/>
          <a:p>
            <a:r>
              <a:rPr lang="en-US" sz="2800" dirty="0">
                <a:solidFill>
                  <a:schemeClr val="bg1"/>
                </a:solidFill>
                <a:latin typeface="linea-basic-10" panose="02000509000000000000" pitchFamily="49" charset="0"/>
              </a:rPr>
              <a:t>1</a:t>
            </a:r>
            <a:endParaRPr lang="en-US" sz="2800" dirty="0">
              <a:solidFill>
                <a:schemeClr val="bg1"/>
              </a:solidFill>
            </a:endParaRPr>
          </a:p>
        </p:txBody>
      </p:sp>
      <p:sp>
        <p:nvSpPr>
          <p:cNvPr id="57" name="Rectangle 56"/>
          <p:cNvSpPr/>
          <p:nvPr/>
        </p:nvSpPr>
        <p:spPr>
          <a:xfrm>
            <a:off x="5433606" y="3378201"/>
            <a:ext cx="543739" cy="523220"/>
          </a:xfrm>
          <a:prstGeom prst="rect">
            <a:avLst/>
          </a:prstGeom>
        </p:spPr>
        <p:txBody>
          <a:bodyPr wrap="none">
            <a:spAutoFit/>
          </a:bodyPr>
          <a:lstStyle/>
          <a:p>
            <a:r>
              <a:rPr lang="en-US" sz="2800" dirty="0">
                <a:solidFill>
                  <a:schemeClr val="bg1"/>
                </a:solidFill>
                <a:latin typeface="linea-software-10" panose="02000509000000000000" pitchFamily="49" charset="0"/>
              </a:rPr>
              <a:t>2</a:t>
            </a:r>
            <a:endParaRPr lang="en-US" sz="2800" dirty="0">
              <a:solidFill>
                <a:schemeClr val="bg1"/>
              </a:solidFill>
            </a:endParaRPr>
          </a:p>
        </p:txBody>
      </p:sp>
      <p:sp>
        <p:nvSpPr>
          <p:cNvPr id="58" name="Rectangle 57"/>
          <p:cNvSpPr/>
          <p:nvPr/>
        </p:nvSpPr>
        <p:spPr>
          <a:xfrm>
            <a:off x="7176680" y="1732357"/>
            <a:ext cx="367408" cy="523220"/>
          </a:xfrm>
          <a:prstGeom prst="rect">
            <a:avLst/>
          </a:prstGeom>
        </p:spPr>
        <p:txBody>
          <a:bodyPr wrap="none">
            <a:spAutoFit/>
          </a:bodyPr>
          <a:lstStyle/>
          <a:p>
            <a:r>
              <a:rPr lang="en-US" sz="2800" dirty="0">
                <a:solidFill>
                  <a:schemeClr val="bg1"/>
                </a:solidFill>
                <a:latin typeface="linea-basic-10" panose="02000509000000000000" pitchFamily="49" charset="0"/>
              </a:rPr>
              <a:t>3</a:t>
            </a:r>
            <a:endParaRPr lang="en-US" sz="2800" dirty="0">
              <a:solidFill>
                <a:schemeClr val="bg1"/>
              </a:solidFill>
            </a:endParaRPr>
          </a:p>
        </p:txBody>
      </p:sp>
      <p:sp>
        <p:nvSpPr>
          <p:cNvPr id="59" name="Rectangle 58"/>
          <p:cNvSpPr/>
          <p:nvPr/>
        </p:nvSpPr>
        <p:spPr>
          <a:xfrm>
            <a:off x="9531534" y="3925475"/>
            <a:ext cx="367408" cy="523220"/>
          </a:xfrm>
          <a:prstGeom prst="rect">
            <a:avLst/>
          </a:prstGeom>
        </p:spPr>
        <p:txBody>
          <a:bodyPr wrap="none">
            <a:spAutoFit/>
          </a:bodyPr>
          <a:lstStyle/>
          <a:p>
            <a:r>
              <a:rPr lang="en-US" sz="2800" dirty="0">
                <a:solidFill>
                  <a:schemeClr val="bg1"/>
                </a:solidFill>
                <a:latin typeface="linea-basic-10" panose="02000509000000000000" pitchFamily="49" charset="0"/>
              </a:rPr>
              <a:t>4</a:t>
            </a:r>
            <a:endParaRPr lang="en-US" sz="2800" dirty="0">
              <a:solidFill>
                <a:schemeClr val="bg1"/>
              </a:solidFill>
            </a:endParaRPr>
          </a:p>
        </p:txBody>
      </p:sp>
    </p:spTree>
    <p:extLst>
      <p:ext uri="{BB962C8B-B14F-4D97-AF65-F5344CB8AC3E}">
        <p14:creationId xmlns:p14="http://schemas.microsoft.com/office/powerpoint/2010/main" val="255828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54">
                                            <p:txEl>
                                              <p:pRg st="0" end="0"/>
                                            </p:txEl>
                                          </p:spTgt>
                                        </p:tgtEl>
                                        <p:attrNameLst>
                                          <p:attrName>style.visibility</p:attrName>
                                        </p:attrNameLst>
                                      </p:cBhvr>
                                      <p:to>
                                        <p:strVal val="visible"/>
                                      </p:to>
                                    </p:set>
                                    <p:animEffect transition="in" filter="fade">
                                      <p:cBhvr>
                                        <p:cTn id="17" dur="500"/>
                                        <p:tgtEl>
                                          <p:spTgt spid="5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xEl>
                                              <p:pRg st="0" end="0"/>
                                            </p:txEl>
                                          </p:spTgt>
                                        </p:tgtEl>
                                        <p:attrNameLst>
                                          <p:attrName>style.visibility</p:attrName>
                                        </p:attrNameLst>
                                      </p:cBhvr>
                                      <p:to>
                                        <p:strVal val="visible"/>
                                      </p:to>
                                    </p:set>
                                    <p:animEffect transition="in" filter="fade">
                                      <p:cBhvr>
                                        <p:cTn id="30" dur="500"/>
                                        <p:tgtEl>
                                          <p:spTgt spid="57">
                                            <p:txEl>
                                              <p:pRg st="0" end="0"/>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58">
                                            <p:txEl>
                                              <p:pRg st="0" end="0"/>
                                            </p:txEl>
                                          </p:spTgt>
                                        </p:tgtEl>
                                        <p:attrNameLst>
                                          <p:attrName>style.visibility</p:attrName>
                                        </p:attrNameLst>
                                      </p:cBhvr>
                                      <p:to>
                                        <p:strVal val="visible"/>
                                      </p:to>
                                    </p:set>
                                    <p:animEffect transition="in" filter="fade">
                                      <p:cBhvr>
                                        <p:cTn id="44" dur="500"/>
                                        <p:tgtEl>
                                          <p:spTgt spid="58">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nodeType="withEffect">
                                  <p:stCondLst>
                                    <p:cond delay="0"/>
                                  </p:stCondLst>
                                  <p:childTnLst>
                                    <p:set>
                                      <p:cBhvr>
                                        <p:cTn id="59" dur="1" fill="hold">
                                          <p:stCondLst>
                                            <p:cond delay="0"/>
                                          </p:stCondLst>
                                        </p:cTn>
                                        <p:tgtEl>
                                          <p:spTgt spid="59">
                                            <p:txEl>
                                              <p:pRg st="0" end="0"/>
                                            </p:txEl>
                                          </p:spTgt>
                                        </p:tgtEl>
                                        <p:attrNameLst>
                                          <p:attrName>style.visibility</p:attrName>
                                        </p:attrNameLst>
                                      </p:cBhvr>
                                      <p:to>
                                        <p:strVal val="visible"/>
                                      </p:to>
                                    </p:set>
                                    <p:animEffect transition="in" filter="fade">
                                      <p:cBhvr>
                                        <p:cTn id="60" dur="500"/>
                                        <p:tgtEl>
                                          <p:spTgt spid="59">
                                            <p:txEl>
                                              <p:pRg st="0" end="0"/>
                                            </p:txEl>
                                          </p:spTgt>
                                        </p:tgtEl>
                                      </p:cBhvr>
                                    </p:animEffect>
                                  </p:childTnLst>
                                </p:cTn>
                              </p:par>
                            </p:childTnLst>
                          </p:cTn>
                        </p:par>
                        <p:par>
                          <p:cTn id="61" fill="hold">
                            <p:stCondLst>
                              <p:cond delay="3000"/>
                            </p:stCondLst>
                            <p:childTnLst>
                              <p:par>
                                <p:cTn id="62" presetID="22" presetClass="entr" presetSubtype="4"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wipe(down)">
                                      <p:cBhvr>
                                        <p:cTn id="64" dur="500"/>
                                        <p:tgtEl>
                                          <p:spTgt spid="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4" grpId="0" animBg="1"/>
      <p:bldP spid="15" grpId="0" animBg="1"/>
      <p:bldP spid="16" grpId="0" animBg="1"/>
      <p:bldP spid="17" grpId="0" animBg="1"/>
      <p:bldP spid="18" grpId="0" animBg="1"/>
      <p:bldP spid="19" grpId="0" animBg="1"/>
      <p:bldP spid="22" grpId="0" animBg="1"/>
      <p:bldP spid="25" grpId="0" animBg="1"/>
      <p:bldP spid="40" grpId="0" animBg="1"/>
      <p:bldP spid="43" grpId="0" animBg="1"/>
      <p:bldP spid="51" grpId="0"/>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A5C9-2A20-6716-853C-1238A6398271}"/>
              </a:ext>
            </a:extLst>
          </p:cNvPr>
          <p:cNvSpPr>
            <a:spLocks noGrp="1"/>
          </p:cNvSpPr>
          <p:nvPr>
            <p:ph type="title"/>
          </p:nvPr>
        </p:nvSpPr>
        <p:spPr/>
        <p:txBody>
          <a:bodyPr/>
          <a:lstStyle/>
          <a:p>
            <a:r>
              <a:rPr lang="en-US" dirty="0"/>
              <a:t>Gap Analysis</a:t>
            </a:r>
          </a:p>
        </p:txBody>
      </p:sp>
      <p:pic>
        <p:nvPicPr>
          <p:cNvPr id="5" name="Content Placeholder 4">
            <a:extLst>
              <a:ext uri="{FF2B5EF4-FFF2-40B4-BE49-F238E27FC236}">
                <a16:creationId xmlns:a16="http://schemas.microsoft.com/office/drawing/2014/main" id="{61CEEAB4-99F0-B877-5B4D-18BF2ED880AD}"/>
              </a:ext>
            </a:extLst>
          </p:cNvPr>
          <p:cNvPicPr>
            <a:picLocks noGrp="1" noChangeAspect="1"/>
          </p:cNvPicPr>
          <p:nvPr>
            <p:ph idx="1"/>
          </p:nvPr>
        </p:nvPicPr>
        <p:blipFill>
          <a:blip r:embed="rId2"/>
          <a:srcRect/>
          <a:stretch/>
        </p:blipFill>
        <p:spPr>
          <a:xfrm>
            <a:off x="2935391" y="1428571"/>
            <a:ext cx="6321218" cy="5155062"/>
          </a:xfrm>
        </p:spPr>
      </p:pic>
    </p:spTree>
    <p:extLst>
      <p:ext uri="{BB962C8B-B14F-4D97-AF65-F5344CB8AC3E}">
        <p14:creationId xmlns:p14="http://schemas.microsoft.com/office/powerpoint/2010/main" val="862756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00452" y="106710"/>
            <a:ext cx="5951162" cy="644525"/>
          </a:xfrm>
        </p:spPr>
        <p:txBody>
          <a:bodyPr>
            <a:noAutofit/>
          </a:bodyPr>
          <a:lstStyle/>
          <a:p>
            <a:pPr>
              <a:lnSpc>
                <a:spcPct val="100000"/>
              </a:lnSpc>
            </a:pPr>
            <a:r>
              <a:rPr lang="en-US" dirty="0">
                <a:latin typeface="+mj-lt"/>
              </a:rPr>
              <a:t>Challenges</a:t>
            </a:r>
          </a:p>
        </p:txBody>
      </p:sp>
      <p:sp>
        <p:nvSpPr>
          <p:cNvPr id="8" name="Text Placeholder 7"/>
          <p:cNvSpPr>
            <a:spLocks noGrp="1"/>
          </p:cNvSpPr>
          <p:nvPr>
            <p:ph type="body" sz="quarter" idx="15"/>
          </p:nvPr>
        </p:nvSpPr>
        <p:spPr>
          <a:xfrm>
            <a:off x="194509" y="1029041"/>
            <a:ext cx="3159831" cy="346467"/>
          </a:xfrm>
        </p:spPr>
        <p:txBody>
          <a:bodyPr>
            <a:normAutofit/>
          </a:bodyPr>
          <a:lstStyle/>
          <a:p>
            <a:pPr>
              <a:lnSpc>
                <a:spcPct val="100000"/>
              </a:lnSpc>
            </a:pPr>
            <a:r>
              <a:rPr lang="en-US" sz="1600" b="1" dirty="0">
                <a:latin typeface="+mn-lt"/>
              </a:rPr>
              <a:t>Lack of Funds and Technology</a:t>
            </a:r>
          </a:p>
        </p:txBody>
      </p:sp>
      <p:grpSp>
        <p:nvGrpSpPr>
          <p:cNvPr id="98" name="Group 97"/>
          <p:cNvGrpSpPr/>
          <p:nvPr/>
        </p:nvGrpSpPr>
        <p:grpSpPr>
          <a:xfrm>
            <a:off x="5734051" y="3740553"/>
            <a:ext cx="2871788" cy="2503488"/>
            <a:chOff x="5734051" y="3421063"/>
            <a:chExt cx="2871788" cy="2503488"/>
          </a:xfrm>
        </p:grpSpPr>
        <p:sp>
          <p:nvSpPr>
            <p:cNvPr id="10" name="Freeform 6"/>
            <p:cNvSpPr>
              <a:spLocks noEditPoints="1"/>
            </p:cNvSpPr>
            <p:nvPr/>
          </p:nvSpPr>
          <p:spPr bwMode="auto">
            <a:xfrm>
              <a:off x="5734051" y="3421063"/>
              <a:ext cx="2871788" cy="2503488"/>
            </a:xfrm>
            <a:custGeom>
              <a:avLst/>
              <a:gdLst>
                <a:gd name="T0" fmla="*/ 3206 w 3618"/>
                <a:gd name="T1" fmla="*/ 194 h 3155"/>
                <a:gd name="T2" fmla="*/ 3426 w 3618"/>
                <a:gd name="T3" fmla="*/ 535 h 3155"/>
                <a:gd name="T4" fmla="*/ 3568 w 3618"/>
                <a:gd name="T5" fmla="*/ 922 h 3155"/>
                <a:gd name="T6" fmla="*/ 3618 w 3618"/>
                <a:gd name="T7" fmla="*/ 1346 h 3155"/>
                <a:gd name="T8" fmla="*/ 3564 w 3618"/>
                <a:gd name="T9" fmla="*/ 1779 h 3155"/>
                <a:gd name="T10" fmla="*/ 3417 w 3618"/>
                <a:gd name="T11" fmla="*/ 2175 h 3155"/>
                <a:gd name="T12" fmla="*/ 3183 w 3618"/>
                <a:gd name="T13" fmla="*/ 2522 h 3155"/>
                <a:gd name="T14" fmla="*/ 2876 w 3618"/>
                <a:gd name="T15" fmla="*/ 2806 h 3155"/>
                <a:gd name="T16" fmla="*/ 2512 w 3618"/>
                <a:gd name="T17" fmla="*/ 3011 h 3155"/>
                <a:gd name="T18" fmla="*/ 2102 w 3618"/>
                <a:gd name="T19" fmla="*/ 3130 h 3155"/>
                <a:gd name="T20" fmla="*/ 1659 w 3618"/>
                <a:gd name="T21" fmla="*/ 3149 h 3155"/>
                <a:gd name="T22" fmla="*/ 1236 w 3618"/>
                <a:gd name="T23" fmla="*/ 3063 h 3155"/>
                <a:gd name="T24" fmla="*/ 857 w 3618"/>
                <a:gd name="T25" fmla="*/ 2883 h 3155"/>
                <a:gd name="T26" fmla="*/ 529 w 3618"/>
                <a:gd name="T27" fmla="*/ 2624 h 3155"/>
                <a:gd name="T28" fmla="*/ 270 w 3618"/>
                <a:gd name="T29" fmla="*/ 2298 h 3155"/>
                <a:gd name="T30" fmla="*/ 92 w 3618"/>
                <a:gd name="T31" fmla="*/ 1917 h 3155"/>
                <a:gd name="T32" fmla="*/ 6 w 3618"/>
                <a:gd name="T33" fmla="*/ 1493 h 3155"/>
                <a:gd name="T34" fmla="*/ 21 w 3618"/>
                <a:gd name="T35" fmla="*/ 1060 h 3155"/>
                <a:gd name="T36" fmla="*/ 134 w 3618"/>
                <a:gd name="T37" fmla="*/ 660 h 3155"/>
                <a:gd name="T38" fmla="*/ 330 w 3618"/>
                <a:gd name="T39" fmla="*/ 303 h 3155"/>
                <a:gd name="T40" fmla="*/ 598 w 3618"/>
                <a:gd name="T41" fmla="*/ 0 h 3155"/>
                <a:gd name="T42" fmla="*/ 914 w 3618"/>
                <a:gd name="T43" fmla="*/ 228 h 3155"/>
                <a:gd name="T44" fmla="*/ 1274 w 3618"/>
                <a:gd name="T45" fmla="*/ 384 h 3155"/>
                <a:gd name="T46" fmla="*/ 1671 w 3618"/>
                <a:gd name="T47" fmla="*/ 458 h 3155"/>
                <a:gd name="T48" fmla="*/ 2083 w 3618"/>
                <a:gd name="T49" fmla="*/ 443 h 3155"/>
                <a:gd name="T50" fmla="*/ 2468 w 3618"/>
                <a:gd name="T51" fmla="*/ 340 h 3155"/>
                <a:gd name="T52" fmla="*/ 2815 w 3618"/>
                <a:gd name="T53" fmla="*/ 159 h 3155"/>
                <a:gd name="T54" fmla="*/ 1809 w 3618"/>
                <a:gd name="T55" fmla="*/ 577 h 3155"/>
                <a:gd name="T56" fmla="*/ 2087 w 3618"/>
                <a:gd name="T57" fmla="*/ 629 h 3155"/>
                <a:gd name="T58" fmla="*/ 2319 w 3618"/>
                <a:gd name="T59" fmla="*/ 771 h 3155"/>
                <a:gd name="T60" fmla="*/ 2487 w 3618"/>
                <a:gd name="T61" fmla="*/ 984 h 3155"/>
                <a:gd name="T62" fmla="*/ 2572 w 3618"/>
                <a:gd name="T63" fmla="*/ 1248 h 3155"/>
                <a:gd name="T64" fmla="*/ 2554 w 3618"/>
                <a:gd name="T65" fmla="*/ 1534 h 3155"/>
                <a:gd name="T66" fmla="*/ 2439 w 3618"/>
                <a:gd name="T67" fmla="*/ 1785 h 3155"/>
                <a:gd name="T68" fmla="*/ 2248 w 3618"/>
                <a:gd name="T69" fmla="*/ 1976 h 3155"/>
                <a:gd name="T70" fmla="*/ 1999 w 3618"/>
                <a:gd name="T71" fmla="*/ 2089 h 3155"/>
                <a:gd name="T72" fmla="*/ 1713 w 3618"/>
                <a:gd name="T73" fmla="*/ 2107 h 3155"/>
                <a:gd name="T74" fmla="*/ 1447 w 3618"/>
                <a:gd name="T75" fmla="*/ 2024 h 3155"/>
                <a:gd name="T76" fmla="*/ 1234 w 3618"/>
                <a:gd name="T77" fmla="*/ 1855 h 3155"/>
                <a:gd name="T78" fmla="*/ 1092 w 3618"/>
                <a:gd name="T79" fmla="*/ 1624 h 3155"/>
                <a:gd name="T80" fmla="*/ 1040 w 3618"/>
                <a:gd name="T81" fmla="*/ 1346 h 3155"/>
                <a:gd name="T82" fmla="*/ 1092 w 3618"/>
                <a:gd name="T83" fmla="*/ 1068 h 3155"/>
                <a:gd name="T84" fmla="*/ 1234 w 3618"/>
                <a:gd name="T85" fmla="*/ 834 h 3155"/>
                <a:gd name="T86" fmla="*/ 1447 w 3618"/>
                <a:gd name="T87" fmla="*/ 667 h 3155"/>
                <a:gd name="T88" fmla="*/ 1713 w 3618"/>
                <a:gd name="T89" fmla="*/ 583 h 3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18" h="3155">
                  <a:moveTo>
                    <a:pt x="3018" y="0"/>
                  </a:moveTo>
                  <a:lnTo>
                    <a:pt x="3116" y="94"/>
                  </a:lnTo>
                  <a:lnTo>
                    <a:pt x="3206" y="194"/>
                  </a:lnTo>
                  <a:lnTo>
                    <a:pt x="3286" y="303"/>
                  </a:lnTo>
                  <a:lnTo>
                    <a:pt x="3361" y="416"/>
                  </a:lnTo>
                  <a:lnTo>
                    <a:pt x="3426" y="535"/>
                  </a:lnTo>
                  <a:lnTo>
                    <a:pt x="3484" y="660"/>
                  </a:lnTo>
                  <a:lnTo>
                    <a:pt x="3530" y="788"/>
                  </a:lnTo>
                  <a:lnTo>
                    <a:pt x="3568" y="922"/>
                  </a:lnTo>
                  <a:lnTo>
                    <a:pt x="3595" y="1060"/>
                  </a:lnTo>
                  <a:lnTo>
                    <a:pt x="3612" y="1200"/>
                  </a:lnTo>
                  <a:lnTo>
                    <a:pt x="3618" y="1346"/>
                  </a:lnTo>
                  <a:lnTo>
                    <a:pt x="3612" y="1493"/>
                  </a:lnTo>
                  <a:lnTo>
                    <a:pt x="3595" y="1639"/>
                  </a:lnTo>
                  <a:lnTo>
                    <a:pt x="3564" y="1779"/>
                  </a:lnTo>
                  <a:lnTo>
                    <a:pt x="3526" y="1917"/>
                  </a:lnTo>
                  <a:lnTo>
                    <a:pt x="3476" y="2049"/>
                  </a:lnTo>
                  <a:lnTo>
                    <a:pt x="3417" y="2175"/>
                  </a:lnTo>
                  <a:lnTo>
                    <a:pt x="3346" y="2298"/>
                  </a:lnTo>
                  <a:lnTo>
                    <a:pt x="3269" y="2413"/>
                  </a:lnTo>
                  <a:lnTo>
                    <a:pt x="3183" y="2522"/>
                  </a:lnTo>
                  <a:lnTo>
                    <a:pt x="3087" y="2624"/>
                  </a:lnTo>
                  <a:lnTo>
                    <a:pt x="2986" y="2718"/>
                  </a:lnTo>
                  <a:lnTo>
                    <a:pt x="2876" y="2806"/>
                  </a:lnTo>
                  <a:lnTo>
                    <a:pt x="2761" y="2883"/>
                  </a:lnTo>
                  <a:lnTo>
                    <a:pt x="2641" y="2952"/>
                  </a:lnTo>
                  <a:lnTo>
                    <a:pt x="2512" y="3011"/>
                  </a:lnTo>
                  <a:lnTo>
                    <a:pt x="2380" y="3063"/>
                  </a:lnTo>
                  <a:lnTo>
                    <a:pt x="2244" y="3101"/>
                  </a:lnTo>
                  <a:lnTo>
                    <a:pt x="2102" y="3130"/>
                  </a:lnTo>
                  <a:lnTo>
                    <a:pt x="1957" y="3149"/>
                  </a:lnTo>
                  <a:lnTo>
                    <a:pt x="1809" y="3155"/>
                  </a:lnTo>
                  <a:lnTo>
                    <a:pt x="1659" y="3149"/>
                  </a:lnTo>
                  <a:lnTo>
                    <a:pt x="1516" y="3130"/>
                  </a:lnTo>
                  <a:lnTo>
                    <a:pt x="1374" y="3101"/>
                  </a:lnTo>
                  <a:lnTo>
                    <a:pt x="1236" y="3063"/>
                  </a:lnTo>
                  <a:lnTo>
                    <a:pt x="1104" y="3011"/>
                  </a:lnTo>
                  <a:lnTo>
                    <a:pt x="977" y="2952"/>
                  </a:lnTo>
                  <a:lnTo>
                    <a:pt x="857" y="2883"/>
                  </a:lnTo>
                  <a:lnTo>
                    <a:pt x="740" y="2806"/>
                  </a:lnTo>
                  <a:lnTo>
                    <a:pt x="630" y="2718"/>
                  </a:lnTo>
                  <a:lnTo>
                    <a:pt x="529" y="2624"/>
                  </a:lnTo>
                  <a:lnTo>
                    <a:pt x="435" y="2522"/>
                  </a:lnTo>
                  <a:lnTo>
                    <a:pt x="349" y="2413"/>
                  </a:lnTo>
                  <a:lnTo>
                    <a:pt x="270" y="2298"/>
                  </a:lnTo>
                  <a:lnTo>
                    <a:pt x="201" y="2175"/>
                  </a:lnTo>
                  <a:lnTo>
                    <a:pt x="142" y="2049"/>
                  </a:lnTo>
                  <a:lnTo>
                    <a:pt x="92" y="1917"/>
                  </a:lnTo>
                  <a:lnTo>
                    <a:pt x="52" y="1779"/>
                  </a:lnTo>
                  <a:lnTo>
                    <a:pt x="23" y="1639"/>
                  </a:lnTo>
                  <a:lnTo>
                    <a:pt x="6" y="1493"/>
                  </a:lnTo>
                  <a:lnTo>
                    <a:pt x="0" y="1346"/>
                  </a:lnTo>
                  <a:lnTo>
                    <a:pt x="6" y="1200"/>
                  </a:lnTo>
                  <a:lnTo>
                    <a:pt x="21" y="1060"/>
                  </a:lnTo>
                  <a:lnTo>
                    <a:pt x="50" y="922"/>
                  </a:lnTo>
                  <a:lnTo>
                    <a:pt x="86" y="788"/>
                  </a:lnTo>
                  <a:lnTo>
                    <a:pt x="134" y="660"/>
                  </a:lnTo>
                  <a:lnTo>
                    <a:pt x="192" y="535"/>
                  </a:lnTo>
                  <a:lnTo>
                    <a:pt x="257" y="416"/>
                  </a:lnTo>
                  <a:lnTo>
                    <a:pt x="330" y="303"/>
                  </a:lnTo>
                  <a:lnTo>
                    <a:pt x="412" y="194"/>
                  </a:lnTo>
                  <a:lnTo>
                    <a:pt x="502" y="94"/>
                  </a:lnTo>
                  <a:lnTo>
                    <a:pt x="598" y="0"/>
                  </a:lnTo>
                  <a:lnTo>
                    <a:pt x="697" y="83"/>
                  </a:lnTo>
                  <a:lnTo>
                    <a:pt x="803" y="159"/>
                  </a:lnTo>
                  <a:lnTo>
                    <a:pt x="914" y="228"/>
                  </a:lnTo>
                  <a:lnTo>
                    <a:pt x="1029" y="288"/>
                  </a:lnTo>
                  <a:lnTo>
                    <a:pt x="1150" y="340"/>
                  </a:lnTo>
                  <a:lnTo>
                    <a:pt x="1274" y="384"/>
                  </a:lnTo>
                  <a:lnTo>
                    <a:pt x="1403" y="418"/>
                  </a:lnTo>
                  <a:lnTo>
                    <a:pt x="1535" y="443"/>
                  </a:lnTo>
                  <a:lnTo>
                    <a:pt x="1671" y="458"/>
                  </a:lnTo>
                  <a:lnTo>
                    <a:pt x="1809" y="464"/>
                  </a:lnTo>
                  <a:lnTo>
                    <a:pt x="1947" y="458"/>
                  </a:lnTo>
                  <a:lnTo>
                    <a:pt x="2083" y="443"/>
                  </a:lnTo>
                  <a:lnTo>
                    <a:pt x="2215" y="418"/>
                  </a:lnTo>
                  <a:lnTo>
                    <a:pt x="2344" y="384"/>
                  </a:lnTo>
                  <a:lnTo>
                    <a:pt x="2468" y="340"/>
                  </a:lnTo>
                  <a:lnTo>
                    <a:pt x="2589" y="288"/>
                  </a:lnTo>
                  <a:lnTo>
                    <a:pt x="2704" y="228"/>
                  </a:lnTo>
                  <a:lnTo>
                    <a:pt x="2815" y="159"/>
                  </a:lnTo>
                  <a:lnTo>
                    <a:pt x="2919" y="83"/>
                  </a:lnTo>
                  <a:lnTo>
                    <a:pt x="3018" y="0"/>
                  </a:lnTo>
                  <a:close/>
                  <a:moveTo>
                    <a:pt x="1809" y="577"/>
                  </a:moveTo>
                  <a:lnTo>
                    <a:pt x="1905" y="583"/>
                  </a:lnTo>
                  <a:lnTo>
                    <a:pt x="1999" y="600"/>
                  </a:lnTo>
                  <a:lnTo>
                    <a:pt x="2087" y="629"/>
                  </a:lnTo>
                  <a:lnTo>
                    <a:pt x="2169" y="667"/>
                  </a:lnTo>
                  <a:lnTo>
                    <a:pt x="2248" y="713"/>
                  </a:lnTo>
                  <a:lnTo>
                    <a:pt x="2319" y="771"/>
                  </a:lnTo>
                  <a:lnTo>
                    <a:pt x="2384" y="834"/>
                  </a:lnTo>
                  <a:lnTo>
                    <a:pt x="2439" y="905"/>
                  </a:lnTo>
                  <a:lnTo>
                    <a:pt x="2487" y="984"/>
                  </a:lnTo>
                  <a:lnTo>
                    <a:pt x="2526" y="1068"/>
                  </a:lnTo>
                  <a:lnTo>
                    <a:pt x="2554" y="1156"/>
                  </a:lnTo>
                  <a:lnTo>
                    <a:pt x="2572" y="1248"/>
                  </a:lnTo>
                  <a:lnTo>
                    <a:pt x="2577" y="1346"/>
                  </a:lnTo>
                  <a:lnTo>
                    <a:pt x="2572" y="1442"/>
                  </a:lnTo>
                  <a:lnTo>
                    <a:pt x="2554" y="1534"/>
                  </a:lnTo>
                  <a:lnTo>
                    <a:pt x="2526" y="1624"/>
                  </a:lnTo>
                  <a:lnTo>
                    <a:pt x="2487" y="1706"/>
                  </a:lnTo>
                  <a:lnTo>
                    <a:pt x="2439" y="1785"/>
                  </a:lnTo>
                  <a:lnTo>
                    <a:pt x="2384" y="1855"/>
                  </a:lnTo>
                  <a:lnTo>
                    <a:pt x="2319" y="1919"/>
                  </a:lnTo>
                  <a:lnTo>
                    <a:pt x="2248" y="1976"/>
                  </a:lnTo>
                  <a:lnTo>
                    <a:pt x="2169" y="2024"/>
                  </a:lnTo>
                  <a:lnTo>
                    <a:pt x="2087" y="2062"/>
                  </a:lnTo>
                  <a:lnTo>
                    <a:pt x="1999" y="2089"/>
                  </a:lnTo>
                  <a:lnTo>
                    <a:pt x="1905" y="2107"/>
                  </a:lnTo>
                  <a:lnTo>
                    <a:pt x="1809" y="2114"/>
                  </a:lnTo>
                  <a:lnTo>
                    <a:pt x="1713" y="2107"/>
                  </a:lnTo>
                  <a:lnTo>
                    <a:pt x="1619" y="2089"/>
                  </a:lnTo>
                  <a:lnTo>
                    <a:pt x="1531" y="2062"/>
                  </a:lnTo>
                  <a:lnTo>
                    <a:pt x="1447" y="2024"/>
                  </a:lnTo>
                  <a:lnTo>
                    <a:pt x="1370" y="1976"/>
                  </a:lnTo>
                  <a:lnTo>
                    <a:pt x="1299" y="1919"/>
                  </a:lnTo>
                  <a:lnTo>
                    <a:pt x="1234" y="1855"/>
                  </a:lnTo>
                  <a:lnTo>
                    <a:pt x="1178" y="1785"/>
                  </a:lnTo>
                  <a:lnTo>
                    <a:pt x="1131" y="1706"/>
                  </a:lnTo>
                  <a:lnTo>
                    <a:pt x="1092" y="1624"/>
                  </a:lnTo>
                  <a:lnTo>
                    <a:pt x="1063" y="1534"/>
                  </a:lnTo>
                  <a:lnTo>
                    <a:pt x="1046" y="1442"/>
                  </a:lnTo>
                  <a:lnTo>
                    <a:pt x="1040" y="1346"/>
                  </a:lnTo>
                  <a:lnTo>
                    <a:pt x="1046" y="1248"/>
                  </a:lnTo>
                  <a:lnTo>
                    <a:pt x="1063" y="1156"/>
                  </a:lnTo>
                  <a:lnTo>
                    <a:pt x="1092" y="1068"/>
                  </a:lnTo>
                  <a:lnTo>
                    <a:pt x="1131" y="984"/>
                  </a:lnTo>
                  <a:lnTo>
                    <a:pt x="1178" y="905"/>
                  </a:lnTo>
                  <a:lnTo>
                    <a:pt x="1234" y="834"/>
                  </a:lnTo>
                  <a:lnTo>
                    <a:pt x="1299" y="771"/>
                  </a:lnTo>
                  <a:lnTo>
                    <a:pt x="1370" y="713"/>
                  </a:lnTo>
                  <a:lnTo>
                    <a:pt x="1447" y="667"/>
                  </a:lnTo>
                  <a:lnTo>
                    <a:pt x="1531" y="629"/>
                  </a:lnTo>
                  <a:lnTo>
                    <a:pt x="1619" y="600"/>
                  </a:lnTo>
                  <a:lnTo>
                    <a:pt x="1713" y="583"/>
                  </a:lnTo>
                  <a:lnTo>
                    <a:pt x="1809" y="57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7994651" y="4295776"/>
              <a:ext cx="611188" cy="385763"/>
            </a:xfrm>
            <a:custGeom>
              <a:avLst/>
              <a:gdLst>
                <a:gd name="T0" fmla="*/ 755 w 770"/>
                <a:gd name="T1" fmla="*/ 0 h 485"/>
                <a:gd name="T2" fmla="*/ 766 w 770"/>
                <a:gd name="T3" fmla="*/ 121 h 485"/>
                <a:gd name="T4" fmla="*/ 770 w 770"/>
                <a:gd name="T5" fmla="*/ 244 h 485"/>
                <a:gd name="T6" fmla="*/ 766 w 770"/>
                <a:gd name="T7" fmla="*/ 364 h 485"/>
                <a:gd name="T8" fmla="*/ 753 w 770"/>
                <a:gd name="T9" fmla="*/ 485 h 485"/>
                <a:gd name="T10" fmla="*/ 241 w 770"/>
                <a:gd name="T11" fmla="*/ 485 h 485"/>
                <a:gd name="T12" fmla="*/ 191 w 770"/>
                <a:gd name="T13" fmla="*/ 479 h 485"/>
                <a:gd name="T14" fmla="*/ 147 w 770"/>
                <a:gd name="T15" fmla="*/ 466 h 485"/>
                <a:gd name="T16" fmla="*/ 105 w 770"/>
                <a:gd name="T17" fmla="*/ 443 h 485"/>
                <a:gd name="T18" fmla="*/ 71 w 770"/>
                <a:gd name="T19" fmla="*/ 414 h 485"/>
                <a:gd name="T20" fmla="*/ 40 w 770"/>
                <a:gd name="T21" fmla="*/ 378 h 485"/>
                <a:gd name="T22" fmla="*/ 19 w 770"/>
                <a:gd name="T23" fmla="*/ 338 h 485"/>
                <a:gd name="T24" fmla="*/ 3 w 770"/>
                <a:gd name="T25" fmla="*/ 292 h 485"/>
                <a:gd name="T26" fmla="*/ 0 w 770"/>
                <a:gd name="T27" fmla="*/ 244 h 485"/>
                <a:gd name="T28" fmla="*/ 3 w 770"/>
                <a:gd name="T29" fmla="*/ 194 h 485"/>
                <a:gd name="T30" fmla="*/ 19 w 770"/>
                <a:gd name="T31" fmla="*/ 148 h 485"/>
                <a:gd name="T32" fmla="*/ 40 w 770"/>
                <a:gd name="T33" fmla="*/ 108 h 485"/>
                <a:gd name="T34" fmla="*/ 71 w 770"/>
                <a:gd name="T35" fmla="*/ 71 h 485"/>
                <a:gd name="T36" fmla="*/ 105 w 770"/>
                <a:gd name="T37" fmla="*/ 42 h 485"/>
                <a:gd name="T38" fmla="*/ 147 w 770"/>
                <a:gd name="T39" fmla="*/ 19 h 485"/>
                <a:gd name="T40" fmla="*/ 191 w 770"/>
                <a:gd name="T41" fmla="*/ 6 h 485"/>
                <a:gd name="T42" fmla="*/ 241 w 770"/>
                <a:gd name="T43" fmla="*/ 0 h 485"/>
                <a:gd name="T44" fmla="*/ 755 w 770"/>
                <a:gd name="T45"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0" h="485">
                  <a:moveTo>
                    <a:pt x="755" y="0"/>
                  </a:moveTo>
                  <a:lnTo>
                    <a:pt x="766" y="121"/>
                  </a:lnTo>
                  <a:lnTo>
                    <a:pt x="770" y="244"/>
                  </a:lnTo>
                  <a:lnTo>
                    <a:pt x="766" y="364"/>
                  </a:lnTo>
                  <a:lnTo>
                    <a:pt x="753" y="485"/>
                  </a:lnTo>
                  <a:lnTo>
                    <a:pt x="241" y="485"/>
                  </a:lnTo>
                  <a:lnTo>
                    <a:pt x="191" y="479"/>
                  </a:lnTo>
                  <a:lnTo>
                    <a:pt x="147" y="466"/>
                  </a:lnTo>
                  <a:lnTo>
                    <a:pt x="105" y="443"/>
                  </a:lnTo>
                  <a:lnTo>
                    <a:pt x="71" y="414"/>
                  </a:lnTo>
                  <a:lnTo>
                    <a:pt x="40" y="378"/>
                  </a:lnTo>
                  <a:lnTo>
                    <a:pt x="19" y="338"/>
                  </a:lnTo>
                  <a:lnTo>
                    <a:pt x="3" y="292"/>
                  </a:lnTo>
                  <a:lnTo>
                    <a:pt x="0" y="244"/>
                  </a:lnTo>
                  <a:lnTo>
                    <a:pt x="3" y="194"/>
                  </a:lnTo>
                  <a:lnTo>
                    <a:pt x="19" y="148"/>
                  </a:lnTo>
                  <a:lnTo>
                    <a:pt x="40" y="108"/>
                  </a:lnTo>
                  <a:lnTo>
                    <a:pt x="71" y="71"/>
                  </a:lnTo>
                  <a:lnTo>
                    <a:pt x="105" y="42"/>
                  </a:lnTo>
                  <a:lnTo>
                    <a:pt x="147" y="19"/>
                  </a:lnTo>
                  <a:lnTo>
                    <a:pt x="191" y="6"/>
                  </a:lnTo>
                  <a:lnTo>
                    <a:pt x="241" y="0"/>
                  </a:lnTo>
                  <a:lnTo>
                    <a:pt x="755"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6202363" y="3421063"/>
              <a:ext cx="1981200" cy="450850"/>
            </a:xfrm>
            <a:custGeom>
              <a:avLst/>
              <a:gdLst>
                <a:gd name="T0" fmla="*/ 2177 w 2495"/>
                <a:gd name="T1" fmla="*/ 313 h 568"/>
                <a:gd name="T2" fmla="*/ 1677 w 2495"/>
                <a:gd name="T3" fmla="*/ 520 h 568"/>
                <a:gd name="T4" fmla="*/ 1115 w 2495"/>
                <a:gd name="T5" fmla="*/ 560 h 568"/>
                <a:gd name="T6" fmla="*/ 611 w 2495"/>
                <a:gd name="T7" fmla="*/ 435 h 568"/>
                <a:gd name="T8" fmla="*/ 180 w 2495"/>
                <a:gd name="T9" fmla="*/ 179 h 568"/>
                <a:gd name="T10" fmla="*/ 42 w 2495"/>
                <a:gd name="T11" fmla="*/ 29 h 568"/>
                <a:gd name="T12" fmla="*/ 75 w 2495"/>
                <a:gd name="T13" fmla="*/ 58 h 568"/>
                <a:gd name="T14" fmla="*/ 109 w 2495"/>
                <a:gd name="T15" fmla="*/ 85 h 568"/>
                <a:gd name="T16" fmla="*/ 148 w 2495"/>
                <a:gd name="T17" fmla="*/ 113 h 568"/>
                <a:gd name="T18" fmla="*/ 201 w 2495"/>
                <a:gd name="T19" fmla="*/ 152 h 568"/>
                <a:gd name="T20" fmla="*/ 238 w 2495"/>
                <a:gd name="T21" fmla="*/ 175 h 568"/>
                <a:gd name="T22" fmla="*/ 274 w 2495"/>
                <a:gd name="T23" fmla="*/ 200 h 568"/>
                <a:gd name="T24" fmla="*/ 314 w 2495"/>
                <a:gd name="T25" fmla="*/ 223 h 568"/>
                <a:gd name="T26" fmla="*/ 376 w 2495"/>
                <a:gd name="T27" fmla="*/ 255 h 568"/>
                <a:gd name="T28" fmla="*/ 414 w 2495"/>
                <a:gd name="T29" fmla="*/ 276 h 568"/>
                <a:gd name="T30" fmla="*/ 452 w 2495"/>
                <a:gd name="T31" fmla="*/ 296 h 568"/>
                <a:gd name="T32" fmla="*/ 493 w 2495"/>
                <a:gd name="T33" fmla="*/ 313 h 568"/>
                <a:gd name="T34" fmla="*/ 539 w 2495"/>
                <a:gd name="T35" fmla="*/ 332 h 568"/>
                <a:gd name="T36" fmla="*/ 600 w 2495"/>
                <a:gd name="T37" fmla="*/ 357 h 568"/>
                <a:gd name="T38" fmla="*/ 642 w 2495"/>
                <a:gd name="T39" fmla="*/ 370 h 568"/>
                <a:gd name="T40" fmla="*/ 684 w 2495"/>
                <a:gd name="T41" fmla="*/ 384 h 568"/>
                <a:gd name="T42" fmla="*/ 728 w 2495"/>
                <a:gd name="T43" fmla="*/ 397 h 568"/>
                <a:gd name="T44" fmla="*/ 776 w 2495"/>
                <a:gd name="T45" fmla="*/ 411 h 568"/>
                <a:gd name="T46" fmla="*/ 820 w 2495"/>
                <a:gd name="T47" fmla="*/ 420 h 568"/>
                <a:gd name="T48" fmla="*/ 863 w 2495"/>
                <a:gd name="T49" fmla="*/ 430 h 568"/>
                <a:gd name="T50" fmla="*/ 907 w 2495"/>
                <a:gd name="T51" fmla="*/ 437 h 568"/>
                <a:gd name="T52" fmla="*/ 953 w 2495"/>
                <a:gd name="T53" fmla="*/ 445 h 568"/>
                <a:gd name="T54" fmla="*/ 983 w 2495"/>
                <a:gd name="T55" fmla="*/ 449 h 568"/>
                <a:gd name="T56" fmla="*/ 1035 w 2495"/>
                <a:gd name="T57" fmla="*/ 455 h 568"/>
                <a:gd name="T58" fmla="*/ 1081 w 2495"/>
                <a:gd name="T59" fmla="*/ 458 h 568"/>
                <a:gd name="T60" fmla="*/ 1127 w 2495"/>
                <a:gd name="T61" fmla="*/ 462 h 568"/>
                <a:gd name="T62" fmla="*/ 1173 w 2495"/>
                <a:gd name="T63" fmla="*/ 464 h 568"/>
                <a:gd name="T64" fmla="*/ 1259 w 2495"/>
                <a:gd name="T65" fmla="*/ 464 h 568"/>
                <a:gd name="T66" fmla="*/ 1340 w 2495"/>
                <a:gd name="T67" fmla="*/ 460 h 568"/>
                <a:gd name="T68" fmla="*/ 1422 w 2495"/>
                <a:gd name="T69" fmla="*/ 453 h 568"/>
                <a:gd name="T70" fmla="*/ 1503 w 2495"/>
                <a:gd name="T71" fmla="*/ 443 h 568"/>
                <a:gd name="T72" fmla="*/ 1583 w 2495"/>
                <a:gd name="T73" fmla="*/ 428 h 568"/>
                <a:gd name="T74" fmla="*/ 1662 w 2495"/>
                <a:gd name="T75" fmla="*/ 411 h 568"/>
                <a:gd name="T76" fmla="*/ 1736 w 2495"/>
                <a:gd name="T77" fmla="*/ 389 h 568"/>
                <a:gd name="T78" fmla="*/ 1809 w 2495"/>
                <a:gd name="T79" fmla="*/ 366 h 568"/>
                <a:gd name="T80" fmla="*/ 1884 w 2495"/>
                <a:gd name="T81" fmla="*/ 338 h 568"/>
                <a:gd name="T82" fmla="*/ 1957 w 2495"/>
                <a:gd name="T83" fmla="*/ 307 h 568"/>
                <a:gd name="T84" fmla="*/ 2028 w 2495"/>
                <a:gd name="T85" fmla="*/ 274 h 568"/>
                <a:gd name="T86" fmla="*/ 2095 w 2495"/>
                <a:gd name="T87" fmla="*/ 238 h 568"/>
                <a:gd name="T88" fmla="*/ 2160 w 2495"/>
                <a:gd name="T89" fmla="*/ 200 h 568"/>
                <a:gd name="T90" fmla="*/ 2227 w 2495"/>
                <a:gd name="T91" fmla="*/ 158 h 568"/>
                <a:gd name="T92" fmla="*/ 2290 w 2495"/>
                <a:gd name="T93" fmla="*/ 113 h 568"/>
                <a:gd name="T94" fmla="*/ 2353 w 2495"/>
                <a:gd name="T95" fmla="*/ 66 h 568"/>
                <a:gd name="T96" fmla="*/ 2413 w 2495"/>
                <a:gd name="T97" fmla="*/ 1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95" h="568">
                  <a:moveTo>
                    <a:pt x="2495" y="64"/>
                  </a:moveTo>
                  <a:lnTo>
                    <a:pt x="2396" y="154"/>
                  </a:lnTo>
                  <a:lnTo>
                    <a:pt x="2290" y="238"/>
                  </a:lnTo>
                  <a:lnTo>
                    <a:pt x="2177" y="313"/>
                  </a:lnTo>
                  <a:lnTo>
                    <a:pt x="2060" y="378"/>
                  </a:lnTo>
                  <a:lnTo>
                    <a:pt x="1936" y="435"/>
                  </a:lnTo>
                  <a:lnTo>
                    <a:pt x="1809" y="483"/>
                  </a:lnTo>
                  <a:lnTo>
                    <a:pt x="1677" y="520"/>
                  </a:lnTo>
                  <a:lnTo>
                    <a:pt x="1541" y="547"/>
                  </a:lnTo>
                  <a:lnTo>
                    <a:pt x="1401" y="564"/>
                  </a:lnTo>
                  <a:lnTo>
                    <a:pt x="1259" y="568"/>
                  </a:lnTo>
                  <a:lnTo>
                    <a:pt x="1115" y="560"/>
                  </a:lnTo>
                  <a:lnTo>
                    <a:pt x="983" y="543"/>
                  </a:lnTo>
                  <a:lnTo>
                    <a:pt x="855" y="516"/>
                  </a:lnTo>
                  <a:lnTo>
                    <a:pt x="732" y="481"/>
                  </a:lnTo>
                  <a:lnTo>
                    <a:pt x="611" y="435"/>
                  </a:lnTo>
                  <a:lnTo>
                    <a:pt x="496" y="384"/>
                  </a:lnTo>
                  <a:lnTo>
                    <a:pt x="385" y="322"/>
                  </a:lnTo>
                  <a:lnTo>
                    <a:pt x="280" y="255"/>
                  </a:lnTo>
                  <a:lnTo>
                    <a:pt x="180" y="179"/>
                  </a:lnTo>
                  <a:lnTo>
                    <a:pt x="86" y="96"/>
                  </a:lnTo>
                  <a:lnTo>
                    <a:pt x="0" y="8"/>
                  </a:lnTo>
                  <a:lnTo>
                    <a:pt x="8" y="0"/>
                  </a:lnTo>
                  <a:lnTo>
                    <a:pt x="42" y="29"/>
                  </a:lnTo>
                  <a:lnTo>
                    <a:pt x="44" y="31"/>
                  </a:lnTo>
                  <a:lnTo>
                    <a:pt x="60" y="44"/>
                  </a:lnTo>
                  <a:lnTo>
                    <a:pt x="61" y="46"/>
                  </a:lnTo>
                  <a:lnTo>
                    <a:pt x="75" y="58"/>
                  </a:lnTo>
                  <a:lnTo>
                    <a:pt x="79" y="60"/>
                  </a:lnTo>
                  <a:lnTo>
                    <a:pt x="92" y="71"/>
                  </a:lnTo>
                  <a:lnTo>
                    <a:pt x="96" y="73"/>
                  </a:lnTo>
                  <a:lnTo>
                    <a:pt x="109" y="85"/>
                  </a:lnTo>
                  <a:lnTo>
                    <a:pt x="113" y="87"/>
                  </a:lnTo>
                  <a:lnTo>
                    <a:pt x="129" y="98"/>
                  </a:lnTo>
                  <a:lnTo>
                    <a:pt x="130" y="100"/>
                  </a:lnTo>
                  <a:lnTo>
                    <a:pt x="148" y="113"/>
                  </a:lnTo>
                  <a:lnTo>
                    <a:pt x="148" y="113"/>
                  </a:lnTo>
                  <a:lnTo>
                    <a:pt x="184" y="140"/>
                  </a:lnTo>
                  <a:lnTo>
                    <a:pt x="184" y="140"/>
                  </a:lnTo>
                  <a:lnTo>
                    <a:pt x="201" y="152"/>
                  </a:lnTo>
                  <a:lnTo>
                    <a:pt x="205" y="154"/>
                  </a:lnTo>
                  <a:lnTo>
                    <a:pt x="221" y="163"/>
                  </a:lnTo>
                  <a:lnTo>
                    <a:pt x="224" y="167"/>
                  </a:lnTo>
                  <a:lnTo>
                    <a:pt x="238" y="175"/>
                  </a:lnTo>
                  <a:lnTo>
                    <a:pt x="244" y="179"/>
                  </a:lnTo>
                  <a:lnTo>
                    <a:pt x="257" y="186"/>
                  </a:lnTo>
                  <a:lnTo>
                    <a:pt x="261" y="190"/>
                  </a:lnTo>
                  <a:lnTo>
                    <a:pt x="274" y="200"/>
                  </a:lnTo>
                  <a:lnTo>
                    <a:pt x="280" y="202"/>
                  </a:lnTo>
                  <a:lnTo>
                    <a:pt x="293" y="211"/>
                  </a:lnTo>
                  <a:lnTo>
                    <a:pt x="299" y="213"/>
                  </a:lnTo>
                  <a:lnTo>
                    <a:pt x="314" y="223"/>
                  </a:lnTo>
                  <a:lnTo>
                    <a:pt x="316" y="225"/>
                  </a:lnTo>
                  <a:lnTo>
                    <a:pt x="336" y="234"/>
                  </a:lnTo>
                  <a:lnTo>
                    <a:pt x="336" y="234"/>
                  </a:lnTo>
                  <a:lnTo>
                    <a:pt x="376" y="255"/>
                  </a:lnTo>
                  <a:lnTo>
                    <a:pt x="378" y="257"/>
                  </a:lnTo>
                  <a:lnTo>
                    <a:pt x="395" y="267"/>
                  </a:lnTo>
                  <a:lnTo>
                    <a:pt x="399" y="269"/>
                  </a:lnTo>
                  <a:lnTo>
                    <a:pt x="414" y="276"/>
                  </a:lnTo>
                  <a:lnTo>
                    <a:pt x="420" y="278"/>
                  </a:lnTo>
                  <a:lnTo>
                    <a:pt x="433" y="286"/>
                  </a:lnTo>
                  <a:lnTo>
                    <a:pt x="439" y="288"/>
                  </a:lnTo>
                  <a:lnTo>
                    <a:pt x="452" y="296"/>
                  </a:lnTo>
                  <a:lnTo>
                    <a:pt x="458" y="297"/>
                  </a:lnTo>
                  <a:lnTo>
                    <a:pt x="473" y="303"/>
                  </a:lnTo>
                  <a:lnTo>
                    <a:pt x="479" y="307"/>
                  </a:lnTo>
                  <a:lnTo>
                    <a:pt x="493" y="313"/>
                  </a:lnTo>
                  <a:lnTo>
                    <a:pt x="498" y="315"/>
                  </a:lnTo>
                  <a:lnTo>
                    <a:pt x="514" y="322"/>
                  </a:lnTo>
                  <a:lnTo>
                    <a:pt x="519" y="324"/>
                  </a:lnTo>
                  <a:lnTo>
                    <a:pt x="539" y="332"/>
                  </a:lnTo>
                  <a:lnTo>
                    <a:pt x="539" y="332"/>
                  </a:lnTo>
                  <a:lnTo>
                    <a:pt x="581" y="349"/>
                  </a:lnTo>
                  <a:lnTo>
                    <a:pt x="585" y="351"/>
                  </a:lnTo>
                  <a:lnTo>
                    <a:pt x="600" y="357"/>
                  </a:lnTo>
                  <a:lnTo>
                    <a:pt x="608" y="359"/>
                  </a:lnTo>
                  <a:lnTo>
                    <a:pt x="621" y="363"/>
                  </a:lnTo>
                  <a:lnTo>
                    <a:pt x="629" y="366"/>
                  </a:lnTo>
                  <a:lnTo>
                    <a:pt x="642" y="370"/>
                  </a:lnTo>
                  <a:lnTo>
                    <a:pt x="650" y="372"/>
                  </a:lnTo>
                  <a:lnTo>
                    <a:pt x="663" y="378"/>
                  </a:lnTo>
                  <a:lnTo>
                    <a:pt x="671" y="380"/>
                  </a:lnTo>
                  <a:lnTo>
                    <a:pt x="684" y="384"/>
                  </a:lnTo>
                  <a:lnTo>
                    <a:pt x="692" y="386"/>
                  </a:lnTo>
                  <a:lnTo>
                    <a:pt x="707" y="391"/>
                  </a:lnTo>
                  <a:lnTo>
                    <a:pt x="713" y="393"/>
                  </a:lnTo>
                  <a:lnTo>
                    <a:pt x="728" y="397"/>
                  </a:lnTo>
                  <a:lnTo>
                    <a:pt x="734" y="399"/>
                  </a:lnTo>
                  <a:lnTo>
                    <a:pt x="753" y="405"/>
                  </a:lnTo>
                  <a:lnTo>
                    <a:pt x="755" y="405"/>
                  </a:lnTo>
                  <a:lnTo>
                    <a:pt x="776" y="411"/>
                  </a:lnTo>
                  <a:lnTo>
                    <a:pt x="782" y="411"/>
                  </a:lnTo>
                  <a:lnTo>
                    <a:pt x="797" y="414"/>
                  </a:lnTo>
                  <a:lnTo>
                    <a:pt x="805" y="416"/>
                  </a:lnTo>
                  <a:lnTo>
                    <a:pt x="820" y="420"/>
                  </a:lnTo>
                  <a:lnTo>
                    <a:pt x="828" y="422"/>
                  </a:lnTo>
                  <a:lnTo>
                    <a:pt x="841" y="426"/>
                  </a:lnTo>
                  <a:lnTo>
                    <a:pt x="849" y="426"/>
                  </a:lnTo>
                  <a:lnTo>
                    <a:pt x="863" y="430"/>
                  </a:lnTo>
                  <a:lnTo>
                    <a:pt x="872" y="432"/>
                  </a:lnTo>
                  <a:lnTo>
                    <a:pt x="886" y="434"/>
                  </a:lnTo>
                  <a:lnTo>
                    <a:pt x="895" y="435"/>
                  </a:lnTo>
                  <a:lnTo>
                    <a:pt x="907" y="437"/>
                  </a:lnTo>
                  <a:lnTo>
                    <a:pt x="916" y="439"/>
                  </a:lnTo>
                  <a:lnTo>
                    <a:pt x="930" y="441"/>
                  </a:lnTo>
                  <a:lnTo>
                    <a:pt x="939" y="443"/>
                  </a:lnTo>
                  <a:lnTo>
                    <a:pt x="953" y="445"/>
                  </a:lnTo>
                  <a:lnTo>
                    <a:pt x="960" y="447"/>
                  </a:lnTo>
                  <a:lnTo>
                    <a:pt x="979" y="449"/>
                  </a:lnTo>
                  <a:lnTo>
                    <a:pt x="981" y="449"/>
                  </a:lnTo>
                  <a:lnTo>
                    <a:pt x="983" y="449"/>
                  </a:lnTo>
                  <a:lnTo>
                    <a:pt x="1004" y="453"/>
                  </a:lnTo>
                  <a:lnTo>
                    <a:pt x="1012" y="453"/>
                  </a:lnTo>
                  <a:lnTo>
                    <a:pt x="1027" y="455"/>
                  </a:lnTo>
                  <a:lnTo>
                    <a:pt x="1035" y="455"/>
                  </a:lnTo>
                  <a:lnTo>
                    <a:pt x="1050" y="457"/>
                  </a:lnTo>
                  <a:lnTo>
                    <a:pt x="1058" y="457"/>
                  </a:lnTo>
                  <a:lnTo>
                    <a:pt x="1071" y="458"/>
                  </a:lnTo>
                  <a:lnTo>
                    <a:pt x="1081" y="458"/>
                  </a:lnTo>
                  <a:lnTo>
                    <a:pt x="1094" y="460"/>
                  </a:lnTo>
                  <a:lnTo>
                    <a:pt x="1104" y="460"/>
                  </a:lnTo>
                  <a:lnTo>
                    <a:pt x="1117" y="462"/>
                  </a:lnTo>
                  <a:lnTo>
                    <a:pt x="1127" y="462"/>
                  </a:lnTo>
                  <a:lnTo>
                    <a:pt x="1140" y="462"/>
                  </a:lnTo>
                  <a:lnTo>
                    <a:pt x="1150" y="462"/>
                  </a:lnTo>
                  <a:lnTo>
                    <a:pt x="1163" y="464"/>
                  </a:lnTo>
                  <a:lnTo>
                    <a:pt x="1173" y="464"/>
                  </a:lnTo>
                  <a:lnTo>
                    <a:pt x="1188" y="464"/>
                  </a:lnTo>
                  <a:lnTo>
                    <a:pt x="1196" y="464"/>
                  </a:lnTo>
                  <a:lnTo>
                    <a:pt x="1219" y="464"/>
                  </a:lnTo>
                  <a:lnTo>
                    <a:pt x="1259" y="464"/>
                  </a:lnTo>
                  <a:lnTo>
                    <a:pt x="1261" y="464"/>
                  </a:lnTo>
                  <a:lnTo>
                    <a:pt x="1299" y="462"/>
                  </a:lnTo>
                  <a:lnTo>
                    <a:pt x="1303" y="462"/>
                  </a:lnTo>
                  <a:lnTo>
                    <a:pt x="1340" y="460"/>
                  </a:lnTo>
                  <a:lnTo>
                    <a:pt x="1345" y="460"/>
                  </a:lnTo>
                  <a:lnTo>
                    <a:pt x="1382" y="457"/>
                  </a:lnTo>
                  <a:lnTo>
                    <a:pt x="1386" y="457"/>
                  </a:lnTo>
                  <a:lnTo>
                    <a:pt x="1422" y="453"/>
                  </a:lnTo>
                  <a:lnTo>
                    <a:pt x="1428" y="453"/>
                  </a:lnTo>
                  <a:lnTo>
                    <a:pt x="1462" y="449"/>
                  </a:lnTo>
                  <a:lnTo>
                    <a:pt x="1468" y="447"/>
                  </a:lnTo>
                  <a:lnTo>
                    <a:pt x="1503" y="443"/>
                  </a:lnTo>
                  <a:lnTo>
                    <a:pt x="1508" y="441"/>
                  </a:lnTo>
                  <a:lnTo>
                    <a:pt x="1543" y="435"/>
                  </a:lnTo>
                  <a:lnTo>
                    <a:pt x="1549" y="434"/>
                  </a:lnTo>
                  <a:lnTo>
                    <a:pt x="1583" y="428"/>
                  </a:lnTo>
                  <a:lnTo>
                    <a:pt x="1589" y="426"/>
                  </a:lnTo>
                  <a:lnTo>
                    <a:pt x="1621" y="420"/>
                  </a:lnTo>
                  <a:lnTo>
                    <a:pt x="1627" y="418"/>
                  </a:lnTo>
                  <a:lnTo>
                    <a:pt x="1662" y="411"/>
                  </a:lnTo>
                  <a:lnTo>
                    <a:pt x="1667" y="409"/>
                  </a:lnTo>
                  <a:lnTo>
                    <a:pt x="1698" y="401"/>
                  </a:lnTo>
                  <a:lnTo>
                    <a:pt x="1704" y="399"/>
                  </a:lnTo>
                  <a:lnTo>
                    <a:pt x="1736" y="389"/>
                  </a:lnTo>
                  <a:lnTo>
                    <a:pt x="1742" y="388"/>
                  </a:lnTo>
                  <a:lnTo>
                    <a:pt x="1773" y="378"/>
                  </a:lnTo>
                  <a:lnTo>
                    <a:pt x="1780" y="376"/>
                  </a:lnTo>
                  <a:lnTo>
                    <a:pt x="1809" y="366"/>
                  </a:lnTo>
                  <a:lnTo>
                    <a:pt x="1819" y="363"/>
                  </a:lnTo>
                  <a:lnTo>
                    <a:pt x="1846" y="353"/>
                  </a:lnTo>
                  <a:lnTo>
                    <a:pt x="1857" y="349"/>
                  </a:lnTo>
                  <a:lnTo>
                    <a:pt x="1884" y="338"/>
                  </a:lnTo>
                  <a:lnTo>
                    <a:pt x="1894" y="334"/>
                  </a:lnTo>
                  <a:lnTo>
                    <a:pt x="1920" y="322"/>
                  </a:lnTo>
                  <a:lnTo>
                    <a:pt x="1930" y="319"/>
                  </a:lnTo>
                  <a:lnTo>
                    <a:pt x="1957" y="307"/>
                  </a:lnTo>
                  <a:lnTo>
                    <a:pt x="1968" y="303"/>
                  </a:lnTo>
                  <a:lnTo>
                    <a:pt x="1993" y="292"/>
                  </a:lnTo>
                  <a:lnTo>
                    <a:pt x="2003" y="286"/>
                  </a:lnTo>
                  <a:lnTo>
                    <a:pt x="2028" y="274"/>
                  </a:lnTo>
                  <a:lnTo>
                    <a:pt x="2039" y="269"/>
                  </a:lnTo>
                  <a:lnTo>
                    <a:pt x="2062" y="257"/>
                  </a:lnTo>
                  <a:lnTo>
                    <a:pt x="2074" y="250"/>
                  </a:lnTo>
                  <a:lnTo>
                    <a:pt x="2095" y="238"/>
                  </a:lnTo>
                  <a:lnTo>
                    <a:pt x="2108" y="230"/>
                  </a:lnTo>
                  <a:lnTo>
                    <a:pt x="2127" y="221"/>
                  </a:lnTo>
                  <a:lnTo>
                    <a:pt x="2143" y="211"/>
                  </a:lnTo>
                  <a:lnTo>
                    <a:pt x="2160" y="200"/>
                  </a:lnTo>
                  <a:lnTo>
                    <a:pt x="2177" y="190"/>
                  </a:lnTo>
                  <a:lnTo>
                    <a:pt x="2192" y="181"/>
                  </a:lnTo>
                  <a:lnTo>
                    <a:pt x="2210" y="169"/>
                  </a:lnTo>
                  <a:lnTo>
                    <a:pt x="2227" y="158"/>
                  </a:lnTo>
                  <a:lnTo>
                    <a:pt x="2238" y="150"/>
                  </a:lnTo>
                  <a:lnTo>
                    <a:pt x="2258" y="136"/>
                  </a:lnTo>
                  <a:lnTo>
                    <a:pt x="2271" y="127"/>
                  </a:lnTo>
                  <a:lnTo>
                    <a:pt x="2290" y="113"/>
                  </a:lnTo>
                  <a:lnTo>
                    <a:pt x="2304" y="104"/>
                  </a:lnTo>
                  <a:lnTo>
                    <a:pt x="2323" y="89"/>
                  </a:lnTo>
                  <a:lnTo>
                    <a:pt x="2334" y="79"/>
                  </a:lnTo>
                  <a:lnTo>
                    <a:pt x="2353" y="66"/>
                  </a:lnTo>
                  <a:lnTo>
                    <a:pt x="2365" y="56"/>
                  </a:lnTo>
                  <a:lnTo>
                    <a:pt x="2384" y="39"/>
                  </a:lnTo>
                  <a:lnTo>
                    <a:pt x="2396" y="29"/>
                  </a:lnTo>
                  <a:lnTo>
                    <a:pt x="2413" y="14"/>
                  </a:lnTo>
                  <a:lnTo>
                    <a:pt x="2424" y="4"/>
                  </a:lnTo>
                  <a:lnTo>
                    <a:pt x="2428" y="0"/>
                  </a:lnTo>
                  <a:lnTo>
                    <a:pt x="2495" y="64"/>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p:cNvGrpSpPr/>
          <p:nvPr/>
        </p:nvGrpSpPr>
        <p:grpSpPr>
          <a:xfrm>
            <a:off x="3598863" y="1237066"/>
            <a:ext cx="2871788" cy="2503488"/>
            <a:chOff x="3598863" y="917576"/>
            <a:chExt cx="2871788" cy="2503488"/>
          </a:xfrm>
        </p:grpSpPr>
        <p:sp>
          <p:nvSpPr>
            <p:cNvPr id="13" name="Freeform 9"/>
            <p:cNvSpPr>
              <a:spLocks noEditPoints="1"/>
            </p:cNvSpPr>
            <p:nvPr/>
          </p:nvSpPr>
          <p:spPr bwMode="auto">
            <a:xfrm>
              <a:off x="3598863" y="917576"/>
              <a:ext cx="2871788" cy="2503488"/>
            </a:xfrm>
            <a:custGeom>
              <a:avLst/>
              <a:gdLst>
                <a:gd name="T0" fmla="*/ 2103 w 3618"/>
                <a:gd name="T1" fmla="*/ 23 h 3154"/>
                <a:gd name="T2" fmla="*/ 2515 w 3618"/>
                <a:gd name="T3" fmla="*/ 142 h 3154"/>
                <a:gd name="T4" fmla="*/ 2879 w 3618"/>
                <a:gd name="T5" fmla="*/ 349 h 3154"/>
                <a:gd name="T6" fmla="*/ 3183 w 3618"/>
                <a:gd name="T7" fmla="*/ 632 h 3154"/>
                <a:gd name="T8" fmla="*/ 3417 w 3618"/>
                <a:gd name="T9" fmla="*/ 977 h 3154"/>
                <a:gd name="T10" fmla="*/ 3567 w 3618"/>
                <a:gd name="T11" fmla="*/ 1374 h 3154"/>
                <a:gd name="T12" fmla="*/ 3618 w 3618"/>
                <a:gd name="T13" fmla="*/ 1809 h 3154"/>
                <a:gd name="T14" fmla="*/ 3569 w 3618"/>
                <a:gd name="T15" fmla="*/ 2233 h 3154"/>
                <a:gd name="T16" fmla="*/ 3429 w 3618"/>
                <a:gd name="T17" fmla="*/ 2620 h 3154"/>
                <a:gd name="T18" fmla="*/ 3206 w 3618"/>
                <a:gd name="T19" fmla="*/ 2959 h 3154"/>
                <a:gd name="T20" fmla="*/ 2921 w 3618"/>
                <a:gd name="T21" fmla="*/ 3070 h 3154"/>
                <a:gd name="T22" fmla="*/ 2589 w 3618"/>
                <a:gd name="T23" fmla="*/ 2865 h 3154"/>
                <a:gd name="T24" fmla="*/ 2216 w 3618"/>
                <a:gd name="T25" fmla="*/ 2735 h 3154"/>
                <a:gd name="T26" fmla="*/ 1809 w 3618"/>
                <a:gd name="T27" fmla="*/ 2691 h 3154"/>
                <a:gd name="T28" fmla="*/ 1403 w 3618"/>
                <a:gd name="T29" fmla="*/ 2735 h 3154"/>
                <a:gd name="T30" fmla="*/ 1029 w 3618"/>
                <a:gd name="T31" fmla="*/ 2865 h 3154"/>
                <a:gd name="T32" fmla="*/ 700 w 3618"/>
                <a:gd name="T33" fmla="*/ 3070 h 3154"/>
                <a:gd name="T34" fmla="*/ 414 w 3618"/>
                <a:gd name="T35" fmla="*/ 2959 h 3154"/>
                <a:gd name="T36" fmla="*/ 192 w 3618"/>
                <a:gd name="T37" fmla="*/ 2620 h 3154"/>
                <a:gd name="T38" fmla="*/ 50 w 3618"/>
                <a:gd name="T39" fmla="*/ 2233 h 3154"/>
                <a:gd name="T40" fmla="*/ 0 w 3618"/>
                <a:gd name="T41" fmla="*/ 1809 h 3154"/>
                <a:gd name="T42" fmla="*/ 54 w 3618"/>
                <a:gd name="T43" fmla="*/ 1374 h 3154"/>
                <a:gd name="T44" fmla="*/ 203 w 3618"/>
                <a:gd name="T45" fmla="*/ 977 h 3154"/>
                <a:gd name="T46" fmla="*/ 437 w 3618"/>
                <a:gd name="T47" fmla="*/ 632 h 3154"/>
                <a:gd name="T48" fmla="*/ 742 w 3618"/>
                <a:gd name="T49" fmla="*/ 349 h 3154"/>
                <a:gd name="T50" fmla="*/ 1106 w 3618"/>
                <a:gd name="T51" fmla="*/ 142 h 3154"/>
                <a:gd name="T52" fmla="*/ 1516 w 3618"/>
                <a:gd name="T53" fmla="*/ 23 h 3154"/>
                <a:gd name="T54" fmla="*/ 1809 w 3618"/>
                <a:gd name="T55" fmla="*/ 1041 h 3154"/>
                <a:gd name="T56" fmla="*/ 2087 w 3618"/>
                <a:gd name="T57" fmla="*/ 1092 h 3154"/>
                <a:gd name="T58" fmla="*/ 2321 w 3618"/>
                <a:gd name="T59" fmla="*/ 1234 h 3154"/>
                <a:gd name="T60" fmla="*/ 2488 w 3618"/>
                <a:gd name="T61" fmla="*/ 1449 h 3154"/>
                <a:gd name="T62" fmla="*/ 2572 w 3618"/>
                <a:gd name="T63" fmla="*/ 1713 h 3154"/>
                <a:gd name="T64" fmla="*/ 2555 w 3618"/>
                <a:gd name="T65" fmla="*/ 1999 h 3154"/>
                <a:gd name="T66" fmla="*/ 2440 w 3618"/>
                <a:gd name="T67" fmla="*/ 2248 h 3154"/>
                <a:gd name="T68" fmla="*/ 2248 w 3618"/>
                <a:gd name="T69" fmla="*/ 2440 h 3154"/>
                <a:gd name="T70" fmla="*/ 1999 w 3618"/>
                <a:gd name="T71" fmla="*/ 2555 h 3154"/>
                <a:gd name="T72" fmla="*/ 1714 w 3618"/>
                <a:gd name="T73" fmla="*/ 2572 h 3154"/>
                <a:gd name="T74" fmla="*/ 1449 w 3618"/>
                <a:gd name="T75" fmla="*/ 2488 h 3154"/>
                <a:gd name="T76" fmla="*/ 1236 w 3618"/>
                <a:gd name="T77" fmla="*/ 2319 h 3154"/>
                <a:gd name="T78" fmla="*/ 1093 w 3618"/>
                <a:gd name="T79" fmla="*/ 2087 h 3154"/>
                <a:gd name="T80" fmla="*/ 1041 w 3618"/>
                <a:gd name="T81" fmla="*/ 1809 h 3154"/>
                <a:gd name="T82" fmla="*/ 1093 w 3618"/>
                <a:gd name="T83" fmla="*/ 1531 h 3154"/>
                <a:gd name="T84" fmla="*/ 1236 w 3618"/>
                <a:gd name="T85" fmla="*/ 1299 h 3154"/>
                <a:gd name="T86" fmla="*/ 1449 w 3618"/>
                <a:gd name="T87" fmla="*/ 1131 h 3154"/>
                <a:gd name="T88" fmla="*/ 1714 w 3618"/>
                <a:gd name="T89" fmla="*/ 1046 h 3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18" h="3154">
                  <a:moveTo>
                    <a:pt x="1809" y="0"/>
                  </a:moveTo>
                  <a:lnTo>
                    <a:pt x="1959" y="6"/>
                  </a:lnTo>
                  <a:lnTo>
                    <a:pt x="2103" y="23"/>
                  </a:lnTo>
                  <a:lnTo>
                    <a:pt x="2244" y="52"/>
                  </a:lnTo>
                  <a:lnTo>
                    <a:pt x="2382" y="92"/>
                  </a:lnTo>
                  <a:lnTo>
                    <a:pt x="2515" y="142"/>
                  </a:lnTo>
                  <a:lnTo>
                    <a:pt x="2641" y="201"/>
                  </a:lnTo>
                  <a:lnTo>
                    <a:pt x="2764" y="270"/>
                  </a:lnTo>
                  <a:lnTo>
                    <a:pt x="2879" y="349"/>
                  </a:lnTo>
                  <a:lnTo>
                    <a:pt x="2988" y="435"/>
                  </a:lnTo>
                  <a:lnTo>
                    <a:pt x="3090" y="531"/>
                  </a:lnTo>
                  <a:lnTo>
                    <a:pt x="3183" y="632"/>
                  </a:lnTo>
                  <a:lnTo>
                    <a:pt x="3270" y="742"/>
                  </a:lnTo>
                  <a:lnTo>
                    <a:pt x="3348" y="857"/>
                  </a:lnTo>
                  <a:lnTo>
                    <a:pt x="3417" y="977"/>
                  </a:lnTo>
                  <a:lnTo>
                    <a:pt x="3477" y="1106"/>
                  </a:lnTo>
                  <a:lnTo>
                    <a:pt x="3526" y="1238"/>
                  </a:lnTo>
                  <a:lnTo>
                    <a:pt x="3567" y="1374"/>
                  </a:lnTo>
                  <a:lnTo>
                    <a:pt x="3595" y="1516"/>
                  </a:lnTo>
                  <a:lnTo>
                    <a:pt x="3613" y="1662"/>
                  </a:lnTo>
                  <a:lnTo>
                    <a:pt x="3618" y="1809"/>
                  </a:lnTo>
                  <a:lnTo>
                    <a:pt x="3613" y="1953"/>
                  </a:lnTo>
                  <a:lnTo>
                    <a:pt x="3597" y="2095"/>
                  </a:lnTo>
                  <a:lnTo>
                    <a:pt x="3569" y="2233"/>
                  </a:lnTo>
                  <a:lnTo>
                    <a:pt x="3532" y="2365"/>
                  </a:lnTo>
                  <a:lnTo>
                    <a:pt x="3484" y="2495"/>
                  </a:lnTo>
                  <a:lnTo>
                    <a:pt x="3429" y="2620"/>
                  </a:lnTo>
                  <a:lnTo>
                    <a:pt x="3362" y="2739"/>
                  </a:lnTo>
                  <a:lnTo>
                    <a:pt x="3289" y="2852"/>
                  </a:lnTo>
                  <a:lnTo>
                    <a:pt x="3206" y="2959"/>
                  </a:lnTo>
                  <a:lnTo>
                    <a:pt x="3116" y="3061"/>
                  </a:lnTo>
                  <a:lnTo>
                    <a:pt x="3021" y="3154"/>
                  </a:lnTo>
                  <a:lnTo>
                    <a:pt x="2921" y="3070"/>
                  </a:lnTo>
                  <a:lnTo>
                    <a:pt x="2815" y="2995"/>
                  </a:lnTo>
                  <a:lnTo>
                    <a:pt x="2704" y="2926"/>
                  </a:lnTo>
                  <a:lnTo>
                    <a:pt x="2589" y="2865"/>
                  </a:lnTo>
                  <a:lnTo>
                    <a:pt x="2469" y="2813"/>
                  </a:lnTo>
                  <a:lnTo>
                    <a:pt x="2344" y="2769"/>
                  </a:lnTo>
                  <a:lnTo>
                    <a:pt x="2216" y="2735"/>
                  </a:lnTo>
                  <a:lnTo>
                    <a:pt x="2083" y="2710"/>
                  </a:lnTo>
                  <a:lnTo>
                    <a:pt x="1947" y="2694"/>
                  </a:lnTo>
                  <a:lnTo>
                    <a:pt x="1809" y="2691"/>
                  </a:lnTo>
                  <a:lnTo>
                    <a:pt x="1671" y="2694"/>
                  </a:lnTo>
                  <a:lnTo>
                    <a:pt x="1535" y="2710"/>
                  </a:lnTo>
                  <a:lnTo>
                    <a:pt x="1403" y="2735"/>
                  </a:lnTo>
                  <a:lnTo>
                    <a:pt x="1275" y="2769"/>
                  </a:lnTo>
                  <a:lnTo>
                    <a:pt x="1150" y="2813"/>
                  </a:lnTo>
                  <a:lnTo>
                    <a:pt x="1029" y="2865"/>
                  </a:lnTo>
                  <a:lnTo>
                    <a:pt x="914" y="2926"/>
                  </a:lnTo>
                  <a:lnTo>
                    <a:pt x="803" y="2995"/>
                  </a:lnTo>
                  <a:lnTo>
                    <a:pt x="700" y="3070"/>
                  </a:lnTo>
                  <a:lnTo>
                    <a:pt x="600" y="3154"/>
                  </a:lnTo>
                  <a:lnTo>
                    <a:pt x="502" y="3061"/>
                  </a:lnTo>
                  <a:lnTo>
                    <a:pt x="414" y="2959"/>
                  </a:lnTo>
                  <a:lnTo>
                    <a:pt x="332" y="2852"/>
                  </a:lnTo>
                  <a:lnTo>
                    <a:pt x="257" y="2739"/>
                  </a:lnTo>
                  <a:lnTo>
                    <a:pt x="192" y="2620"/>
                  </a:lnTo>
                  <a:lnTo>
                    <a:pt x="134" y="2495"/>
                  </a:lnTo>
                  <a:lnTo>
                    <a:pt x="88" y="2365"/>
                  </a:lnTo>
                  <a:lnTo>
                    <a:pt x="50" y="2233"/>
                  </a:lnTo>
                  <a:lnTo>
                    <a:pt x="23" y="2095"/>
                  </a:lnTo>
                  <a:lnTo>
                    <a:pt x="6" y="1953"/>
                  </a:lnTo>
                  <a:lnTo>
                    <a:pt x="0" y="1809"/>
                  </a:lnTo>
                  <a:lnTo>
                    <a:pt x="6" y="1662"/>
                  </a:lnTo>
                  <a:lnTo>
                    <a:pt x="25" y="1516"/>
                  </a:lnTo>
                  <a:lnTo>
                    <a:pt x="54" y="1374"/>
                  </a:lnTo>
                  <a:lnTo>
                    <a:pt x="92" y="1238"/>
                  </a:lnTo>
                  <a:lnTo>
                    <a:pt x="142" y="1106"/>
                  </a:lnTo>
                  <a:lnTo>
                    <a:pt x="203" y="977"/>
                  </a:lnTo>
                  <a:lnTo>
                    <a:pt x="272" y="857"/>
                  </a:lnTo>
                  <a:lnTo>
                    <a:pt x="349" y="742"/>
                  </a:lnTo>
                  <a:lnTo>
                    <a:pt x="437" y="632"/>
                  </a:lnTo>
                  <a:lnTo>
                    <a:pt x="531" y="531"/>
                  </a:lnTo>
                  <a:lnTo>
                    <a:pt x="633" y="435"/>
                  </a:lnTo>
                  <a:lnTo>
                    <a:pt x="742" y="349"/>
                  </a:lnTo>
                  <a:lnTo>
                    <a:pt x="857" y="270"/>
                  </a:lnTo>
                  <a:lnTo>
                    <a:pt x="978" y="201"/>
                  </a:lnTo>
                  <a:lnTo>
                    <a:pt x="1106" y="142"/>
                  </a:lnTo>
                  <a:lnTo>
                    <a:pt x="1238" y="92"/>
                  </a:lnTo>
                  <a:lnTo>
                    <a:pt x="1374" y="52"/>
                  </a:lnTo>
                  <a:lnTo>
                    <a:pt x="1516" y="23"/>
                  </a:lnTo>
                  <a:lnTo>
                    <a:pt x="1662" y="6"/>
                  </a:lnTo>
                  <a:lnTo>
                    <a:pt x="1809" y="0"/>
                  </a:lnTo>
                  <a:close/>
                  <a:moveTo>
                    <a:pt x="1809" y="1041"/>
                  </a:moveTo>
                  <a:lnTo>
                    <a:pt x="1907" y="1046"/>
                  </a:lnTo>
                  <a:lnTo>
                    <a:pt x="1999" y="1064"/>
                  </a:lnTo>
                  <a:lnTo>
                    <a:pt x="2087" y="1092"/>
                  </a:lnTo>
                  <a:lnTo>
                    <a:pt x="2172" y="1131"/>
                  </a:lnTo>
                  <a:lnTo>
                    <a:pt x="2248" y="1179"/>
                  </a:lnTo>
                  <a:lnTo>
                    <a:pt x="2321" y="1234"/>
                  </a:lnTo>
                  <a:lnTo>
                    <a:pt x="2384" y="1299"/>
                  </a:lnTo>
                  <a:lnTo>
                    <a:pt x="2440" y="1370"/>
                  </a:lnTo>
                  <a:lnTo>
                    <a:pt x="2488" y="1449"/>
                  </a:lnTo>
                  <a:lnTo>
                    <a:pt x="2526" y="1531"/>
                  </a:lnTo>
                  <a:lnTo>
                    <a:pt x="2555" y="1619"/>
                  </a:lnTo>
                  <a:lnTo>
                    <a:pt x="2572" y="1713"/>
                  </a:lnTo>
                  <a:lnTo>
                    <a:pt x="2578" y="1809"/>
                  </a:lnTo>
                  <a:lnTo>
                    <a:pt x="2572" y="1905"/>
                  </a:lnTo>
                  <a:lnTo>
                    <a:pt x="2555" y="1999"/>
                  </a:lnTo>
                  <a:lnTo>
                    <a:pt x="2526" y="2087"/>
                  </a:lnTo>
                  <a:lnTo>
                    <a:pt x="2488" y="2171"/>
                  </a:lnTo>
                  <a:lnTo>
                    <a:pt x="2440" y="2248"/>
                  </a:lnTo>
                  <a:lnTo>
                    <a:pt x="2384" y="2319"/>
                  </a:lnTo>
                  <a:lnTo>
                    <a:pt x="2321" y="2384"/>
                  </a:lnTo>
                  <a:lnTo>
                    <a:pt x="2248" y="2440"/>
                  </a:lnTo>
                  <a:lnTo>
                    <a:pt x="2172" y="2488"/>
                  </a:lnTo>
                  <a:lnTo>
                    <a:pt x="2087" y="2526"/>
                  </a:lnTo>
                  <a:lnTo>
                    <a:pt x="1999" y="2555"/>
                  </a:lnTo>
                  <a:lnTo>
                    <a:pt x="1907" y="2572"/>
                  </a:lnTo>
                  <a:lnTo>
                    <a:pt x="1809" y="2578"/>
                  </a:lnTo>
                  <a:lnTo>
                    <a:pt x="1714" y="2572"/>
                  </a:lnTo>
                  <a:lnTo>
                    <a:pt x="1622" y="2555"/>
                  </a:lnTo>
                  <a:lnTo>
                    <a:pt x="1532" y="2526"/>
                  </a:lnTo>
                  <a:lnTo>
                    <a:pt x="1449" y="2488"/>
                  </a:lnTo>
                  <a:lnTo>
                    <a:pt x="1371" y="2440"/>
                  </a:lnTo>
                  <a:lnTo>
                    <a:pt x="1300" y="2384"/>
                  </a:lnTo>
                  <a:lnTo>
                    <a:pt x="1236" y="2319"/>
                  </a:lnTo>
                  <a:lnTo>
                    <a:pt x="1179" y="2248"/>
                  </a:lnTo>
                  <a:lnTo>
                    <a:pt x="1131" y="2171"/>
                  </a:lnTo>
                  <a:lnTo>
                    <a:pt x="1093" y="2087"/>
                  </a:lnTo>
                  <a:lnTo>
                    <a:pt x="1066" y="1999"/>
                  </a:lnTo>
                  <a:lnTo>
                    <a:pt x="1047" y="1905"/>
                  </a:lnTo>
                  <a:lnTo>
                    <a:pt x="1041" y="1809"/>
                  </a:lnTo>
                  <a:lnTo>
                    <a:pt x="1047" y="1713"/>
                  </a:lnTo>
                  <a:lnTo>
                    <a:pt x="1066" y="1619"/>
                  </a:lnTo>
                  <a:lnTo>
                    <a:pt x="1093" y="1531"/>
                  </a:lnTo>
                  <a:lnTo>
                    <a:pt x="1131" y="1449"/>
                  </a:lnTo>
                  <a:lnTo>
                    <a:pt x="1179" y="1370"/>
                  </a:lnTo>
                  <a:lnTo>
                    <a:pt x="1236" y="1299"/>
                  </a:lnTo>
                  <a:lnTo>
                    <a:pt x="1300" y="1234"/>
                  </a:lnTo>
                  <a:lnTo>
                    <a:pt x="1371" y="1179"/>
                  </a:lnTo>
                  <a:lnTo>
                    <a:pt x="1449" y="1131"/>
                  </a:lnTo>
                  <a:lnTo>
                    <a:pt x="1532" y="1092"/>
                  </a:lnTo>
                  <a:lnTo>
                    <a:pt x="1622" y="1064"/>
                  </a:lnTo>
                  <a:lnTo>
                    <a:pt x="1714" y="1046"/>
                  </a:lnTo>
                  <a:lnTo>
                    <a:pt x="1809" y="1041"/>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p:nvSpPr>
          <p:spPr bwMode="auto">
            <a:xfrm>
              <a:off x="4021138" y="2971801"/>
              <a:ext cx="1982788" cy="449263"/>
            </a:xfrm>
            <a:custGeom>
              <a:avLst/>
              <a:gdLst>
                <a:gd name="T0" fmla="*/ 1640 w 2497"/>
                <a:gd name="T1" fmla="*/ 50 h 567"/>
                <a:gd name="T2" fmla="*/ 2001 w 2497"/>
                <a:gd name="T3" fmla="*/ 184 h 567"/>
                <a:gd name="T4" fmla="*/ 2315 w 2497"/>
                <a:gd name="T5" fmla="*/ 387 h 567"/>
                <a:gd name="T6" fmla="*/ 2488 w 2497"/>
                <a:gd name="T7" fmla="*/ 567 h 567"/>
                <a:gd name="T8" fmla="*/ 2401 w 2497"/>
                <a:gd name="T9" fmla="*/ 495 h 567"/>
                <a:gd name="T10" fmla="*/ 2382 w 2497"/>
                <a:gd name="T11" fmla="*/ 481 h 567"/>
                <a:gd name="T12" fmla="*/ 2258 w 2497"/>
                <a:gd name="T13" fmla="*/ 391 h 567"/>
                <a:gd name="T14" fmla="*/ 2235 w 2497"/>
                <a:gd name="T15" fmla="*/ 378 h 567"/>
                <a:gd name="T16" fmla="*/ 2202 w 2497"/>
                <a:gd name="T17" fmla="*/ 357 h 567"/>
                <a:gd name="T18" fmla="*/ 2179 w 2497"/>
                <a:gd name="T19" fmla="*/ 343 h 567"/>
                <a:gd name="T20" fmla="*/ 2100 w 2497"/>
                <a:gd name="T21" fmla="*/ 301 h 567"/>
                <a:gd name="T22" fmla="*/ 2077 w 2497"/>
                <a:gd name="T23" fmla="*/ 290 h 567"/>
                <a:gd name="T24" fmla="*/ 2043 w 2497"/>
                <a:gd name="T25" fmla="*/ 272 h 567"/>
                <a:gd name="T26" fmla="*/ 2016 w 2497"/>
                <a:gd name="T27" fmla="*/ 261 h 567"/>
                <a:gd name="T28" fmla="*/ 1982 w 2497"/>
                <a:gd name="T29" fmla="*/ 245 h 567"/>
                <a:gd name="T30" fmla="*/ 1957 w 2497"/>
                <a:gd name="T31" fmla="*/ 234 h 567"/>
                <a:gd name="T32" fmla="*/ 1895 w 2497"/>
                <a:gd name="T33" fmla="*/ 211 h 567"/>
                <a:gd name="T34" fmla="*/ 1867 w 2497"/>
                <a:gd name="T35" fmla="*/ 201 h 567"/>
                <a:gd name="T36" fmla="*/ 1832 w 2497"/>
                <a:gd name="T37" fmla="*/ 190 h 567"/>
                <a:gd name="T38" fmla="*/ 1803 w 2497"/>
                <a:gd name="T39" fmla="*/ 180 h 567"/>
                <a:gd name="T40" fmla="*/ 1767 w 2497"/>
                <a:gd name="T41" fmla="*/ 171 h 567"/>
                <a:gd name="T42" fmla="*/ 1740 w 2497"/>
                <a:gd name="T43" fmla="*/ 163 h 567"/>
                <a:gd name="T44" fmla="*/ 1698 w 2497"/>
                <a:gd name="T45" fmla="*/ 152 h 567"/>
                <a:gd name="T46" fmla="*/ 1667 w 2497"/>
                <a:gd name="T47" fmla="*/ 146 h 567"/>
                <a:gd name="T48" fmla="*/ 1633 w 2497"/>
                <a:gd name="T49" fmla="*/ 138 h 567"/>
                <a:gd name="T50" fmla="*/ 1602 w 2497"/>
                <a:gd name="T51" fmla="*/ 132 h 567"/>
                <a:gd name="T52" fmla="*/ 1566 w 2497"/>
                <a:gd name="T53" fmla="*/ 127 h 567"/>
                <a:gd name="T54" fmla="*/ 1535 w 2497"/>
                <a:gd name="T55" fmla="*/ 121 h 567"/>
                <a:gd name="T56" fmla="*/ 1512 w 2497"/>
                <a:gd name="T57" fmla="*/ 119 h 567"/>
                <a:gd name="T58" fmla="*/ 1468 w 2497"/>
                <a:gd name="T59" fmla="*/ 113 h 567"/>
                <a:gd name="T60" fmla="*/ 1437 w 2497"/>
                <a:gd name="T61" fmla="*/ 109 h 567"/>
                <a:gd name="T62" fmla="*/ 1401 w 2497"/>
                <a:gd name="T63" fmla="*/ 107 h 567"/>
                <a:gd name="T64" fmla="*/ 1368 w 2497"/>
                <a:gd name="T65" fmla="*/ 106 h 567"/>
                <a:gd name="T66" fmla="*/ 1332 w 2497"/>
                <a:gd name="T67" fmla="*/ 104 h 567"/>
                <a:gd name="T68" fmla="*/ 1299 w 2497"/>
                <a:gd name="T69" fmla="*/ 104 h 567"/>
                <a:gd name="T70" fmla="*/ 1234 w 2497"/>
                <a:gd name="T71" fmla="*/ 104 h 567"/>
                <a:gd name="T72" fmla="*/ 1156 w 2497"/>
                <a:gd name="T73" fmla="*/ 107 h 567"/>
                <a:gd name="T74" fmla="*/ 1110 w 2497"/>
                <a:gd name="T75" fmla="*/ 111 h 567"/>
                <a:gd name="T76" fmla="*/ 1033 w 2497"/>
                <a:gd name="T77" fmla="*/ 119 h 567"/>
                <a:gd name="T78" fmla="*/ 987 w 2497"/>
                <a:gd name="T79" fmla="*/ 127 h 567"/>
                <a:gd name="T80" fmla="*/ 914 w 2497"/>
                <a:gd name="T81" fmla="*/ 140 h 567"/>
                <a:gd name="T82" fmla="*/ 866 w 2497"/>
                <a:gd name="T83" fmla="*/ 150 h 567"/>
                <a:gd name="T84" fmla="*/ 797 w 2497"/>
                <a:gd name="T85" fmla="*/ 167 h 567"/>
                <a:gd name="T86" fmla="*/ 753 w 2497"/>
                <a:gd name="T87" fmla="*/ 180 h 567"/>
                <a:gd name="T88" fmla="*/ 686 w 2497"/>
                <a:gd name="T89" fmla="*/ 201 h 567"/>
                <a:gd name="T90" fmla="*/ 640 w 2497"/>
                <a:gd name="T91" fmla="*/ 219 h 567"/>
                <a:gd name="T92" fmla="*/ 575 w 2497"/>
                <a:gd name="T93" fmla="*/ 244 h 567"/>
                <a:gd name="T94" fmla="*/ 527 w 2497"/>
                <a:gd name="T95" fmla="*/ 265 h 567"/>
                <a:gd name="T96" fmla="*/ 468 w 2497"/>
                <a:gd name="T97" fmla="*/ 293 h 567"/>
                <a:gd name="T98" fmla="*/ 422 w 2497"/>
                <a:gd name="T99" fmla="*/ 318 h 567"/>
                <a:gd name="T100" fmla="*/ 368 w 2497"/>
                <a:gd name="T101" fmla="*/ 347 h 567"/>
                <a:gd name="T102" fmla="*/ 318 w 2497"/>
                <a:gd name="T103" fmla="*/ 378 h 567"/>
                <a:gd name="T104" fmla="*/ 270 w 2497"/>
                <a:gd name="T105" fmla="*/ 408 h 567"/>
                <a:gd name="T106" fmla="*/ 224 w 2497"/>
                <a:gd name="T107" fmla="*/ 441 h 567"/>
                <a:gd name="T108" fmla="*/ 174 w 2497"/>
                <a:gd name="T109" fmla="*/ 477 h 567"/>
                <a:gd name="T110" fmla="*/ 130 w 2497"/>
                <a:gd name="T111" fmla="*/ 512 h 567"/>
                <a:gd name="T112" fmla="*/ 84 w 2497"/>
                <a:gd name="T113" fmla="*/ 552 h 567"/>
                <a:gd name="T114" fmla="*/ 0 w 2497"/>
                <a:gd name="T115" fmla="*/ 504 h 567"/>
                <a:gd name="T116" fmla="*/ 318 w 2497"/>
                <a:gd name="T117" fmla="*/ 255 h 567"/>
                <a:gd name="T118" fmla="*/ 686 w 2497"/>
                <a:gd name="T119" fmla="*/ 84 h 567"/>
                <a:gd name="T120" fmla="*/ 1094 w 2497"/>
                <a:gd name="T121" fmla="*/ 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97" h="567">
                  <a:moveTo>
                    <a:pt x="1380" y="8"/>
                  </a:moveTo>
                  <a:lnTo>
                    <a:pt x="1512" y="25"/>
                  </a:lnTo>
                  <a:lnTo>
                    <a:pt x="1640" y="50"/>
                  </a:lnTo>
                  <a:lnTo>
                    <a:pt x="1765" y="86"/>
                  </a:lnTo>
                  <a:lnTo>
                    <a:pt x="1884" y="130"/>
                  </a:lnTo>
                  <a:lnTo>
                    <a:pt x="2001" y="184"/>
                  </a:lnTo>
                  <a:lnTo>
                    <a:pt x="2110" y="244"/>
                  </a:lnTo>
                  <a:lnTo>
                    <a:pt x="2215" y="313"/>
                  </a:lnTo>
                  <a:lnTo>
                    <a:pt x="2315" y="387"/>
                  </a:lnTo>
                  <a:lnTo>
                    <a:pt x="2409" y="470"/>
                  </a:lnTo>
                  <a:lnTo>
                    <a:pt x="2497" y="558"/>
                  </a:lnTo>
                  <a:lnTo>
                    <a:pt x="2488" y="567"/>
                  </a:lnTo>
                  <a:lnTo>
                    <a:pt x="2419" y="508"/>
                  </a:lnTo>
                  <a:lnTo>
                    <a:pt x="2417" y="508"/>
                  </a:lnTo>
                  <a:lnTo>
                    <a:pt x="2401" y="495"/>
                  </a:lnTo>
                  <a:lnTo>
                    <a:pt x="2401" y="495"/>
                  </a:lnTo>
                  <a:lnTo>
                    <a:pt x="2384" y="481"/>
                  </a:lnTo>
                  <a:lnTo>
                    <a:pt x="2382" y="481"/>
                  </a:lnTo>
                  <a:lnTo>
                    <a:pt x="2275" y="403"/>
                  </a:lnTo>
                  <a:lnTo>
                    <a:pt x="2273" y="401"/>
                  </a:lnTo>
                  <a:lnTo>
                    <a:pt x="2258" y="391"/>
                  </a:lnTo>
                  <a:lnTo>
                    <a:pt x="2254" y="389"/>
                  </a:lnTo>
                  <a:lnTo>
                    <a:pt x="2238" y="380"/>
                  </a:lnTo>
                  <a:lnTo>
                    <a:pt x="2235" y="378"/>
                  </a:lnTo>
                  <a:lnTo>
                    <a:pt x="2221" y="368"/>
                  </a:lnTo>
                  <a:lnTo>
                    <a:pt x="2215" y="366"/>
                  </a:lnTo>
                  <a:lnTo>
                    <a:pt x="2202" y="357"/>
                  </a:lnTo>
                  <a:lnTo>
                    <a:pt x="2196" y="355"/>
                  </a:lnTo>
                  <a:lnTo>
                    <a:pt x="2181" y="345"/>
                  </a:lnTo>
                  <a:lnTo>
                    <a:pt x="2179" y="343"/>
                  </a:lnTo>
                  <a:lnTo>
                    <a:pt x="2120" y="311"/>
                  </a:lnTo>
                  <a:lnTo>
                    <a:pt x="2120" y="311"/>
                  </a:lnTo>
                  <a:lnTo>
                    <a:pt x="2100" y="301"/>
                  </a:lnTo>
                  <a:lnTo>
                    <a:pt x="2097" y="299"/>
                  </a:lnTo>
                  <a:lnTo>
                    <a:pt x="2081" y="291"/>
                  </a:lnTo>
                  <a:lnTo>
                    <a:pt x="2077" y="290"/>
                  </a:lnTo>
                  <a:lnTo>
                    <a:pt x="2062" y="282"/>
                  </a:lnTo>
                  <a:lnTo>
                    <a:pt x="2056" y="278"/>
                  </a:lnTo>
                  <a:lnTo>
                    <a:pt x="2043" y="272"/>
                  </a:lnTo>
                  <a:lnTo>
                    <a:pt x="2037" y="270"/>
                  </a:lnTo>
                  <a:lnTo>
                    <a:pt x="2022" y="263"/>
                  </a:lnTo>
                  <a:lnTo>
                    <a:pt x="2016" y="261"/>
                  </a:lnTo>
                  <a:lnTo>
                    <a:pt x="2003" y="255"/>
                  </a:lnTo>
                  <a:lnTo>
                    <a:pt x="1997" y="251"/>
                  </a:lnTo>
                  <a:lnTo>
                    <a:pt x="1982" y="245"/>
                  </a:lnTo>
                  <a:lnTo>
                    <a:pt x="1976" y="244"/>
                  </a:lnTo>
                  <a:lnTo>
                    <a:pt x="1959" y="236"/>
                  </a:lnTo>
                  <a:lnTo>
                    <a:pt x="1957" y="234"/>
                  </a:lnTo>
                  <a:lnTo>
                    <a:pt x="1915" y="219"/>
                  </a:lnTo>
                  <a:lnTo>
                    <a:pt x="1911" y="217"/>
                  </a:lnTo>
                  <a:lnTo>
                    <a:pt x="1895" y="211"/>
                  </a:lnTo>
                  <a:lnTo>
                    <a:pt x="1888" y="209"/>
                  </a:lnTo>
                  <a:lnTo>
                    <a:pt x="1874" y="203"/>
                  </a:lnTo>
                  <a:lnTo>
                    <a:pt x="1867" y="201"/>
                  </a:lnTo>
                  <a:lnTo>
                    <a:pt x="1853" y="198"/>
                  </a:lnTo>
                  <a:lnTo>
                    <a:pt x="1846" y="194"/>
                  </a:lnTo>
                  <a:lnTo>
                    <a:pt x="1832" y="190"/>
                  </a:lnTo>
                  <a:lnTo>
                    <a:pt x="1824" y="188"/>
                  </a:lnTo>
                  <a:lnTo>
                    <a:pt x="1813" y="184"/>
                  </a:lnTo>
                  <a:lnTo>
                    <a:pt x="1803" y="180"/>
                  </a:lnTo>
                  <a:lnTo>
                    <a:pt x="1790" y="176"/>
                  </a:lnTo>
                  <a:lnTo>
                    <a:pt x="1782" y="175"/>
                  </a:lnTo>
                  <a:lnTo>
                    <a:pt x="1767" y="171"/>
                  </a:lnTo>
                  <a:lnTo>
                    <a:pt x="1761" y="169"/>
                  </a:lnTo>
                  <a:lnTo>
                    <a:pt x="1744" y="163"/>
                  </a:lnTo>
                  <a:lnTo>
                    <a:pt x="1740" y="163"/>
                  </a:lnTo>
                  <a:lnTo>
                    <a:pt x="1719" y="157"/>
                  </a:lnTo>
                  <a:lnTo>
                    <a:pt x="1715" y="155"/>
                  </a:lnTo>
                  <a:lnTo>
                    <a:pt x="1698" y="152"/>
                  </a:lnTo>
                  <a:lnTo>
                    <a:pt x="1690" y="150"/>
                  </a:lnTo>
                  <a:lnTo>
                    <a:pt x="1677" y="148"/>
                  </a:lnTo>
                  <a:lnTo>
                    <a:pt x="1667" y="146"/>
                  </a:lnTo>
                  <a:lnTo>
                    <a:pt x="1654" y="142"/>
                  </a:lnTo>
                  <a:lnTo>
                    <a:pt x="1644" y="140"/>
                  </a:lnTo>
                  <a:lnTo>
                    <a:pt x="1633" y="138"/>
                  </a:lnTo>
                  <a:lnTo>
                    <a:pt x="1623" y="136"/>
                  </a:lnTo>
                  <a:lnTo>
                    <a:pt x="1610" y="134"/>
                  </a:lnTo>
                  <a:lnTo>
                    <a:pt x="1602" y="132"/>
                  </a:lnTo>
                  <a:lnTo>
                    <a:pt x="1589" y="129"/>
                  </a:lnTo>
                  <a:lnTo>
                    <a:pt x="1579" y="129"/>
                  </a:lnTo>
                  <a:lnTo>
                    <a:pt x="1566" y="127"/>
                  </a:lnTo>
                  <a:lnTo>
                    <a:pt x="1558" y="125"/>
                  </a:lnTo>
                  <a:lnTo>
                    <a:pt x="1543" y="123"/>
                  </a:lnTo>
                  <a:lnTo>
                    <a:pt x="1535" y="121"/>
                  </a:lnTo>
                  <a:lnTo>
                    <a:pt x="1518" y="119"/>
                  </a:lnTo>
                  <a:lnTo>
                    <a:pt x="1514" y="119"/>
                  </a:lnTo>
                  <a:lnTo>
                    <a:pt x="1512" y="119"/>
                  </a:lnTo>
                  <a:lnTo>
                    <a:pt x="1491" y="115"/>
                  </a:lnTo>
                  <a:lnTo>
                    <a:pt x="1483" y="115"/>
                  </a:lnTo>
                  <a:lnTo>
                    <a:pt x="1468" y="113"/>
                  </a:lnTo>
                  <a:lnTo>
                    <a:pt x="1460" y="111"/>
                  </a:lnTo>
                  <a:lnTo>
                    <a:pt x="1447" y="111"/>
                  </a:lnTo>
                  <a:lnTo>
                    <a:pt x="1437" y="109"/>
                  </a:lnTo>
                  <a:lnTo>
                    <a:pt x="1424" y="109"/>
                  </a:lnTo>
                  <a:lnTo>
                    <a:pt x="1414" y="107"/>
                  </a:lnTo>
                  <a:lnTo>
                    <a:pt x="1401" y="107"/>
                  </a:lnTo>
                  <a:lnTo>
                    <a:pt x="1391" y="106"/>
                  </a:lnTo>
                  <a:lnTo>
                    <a:pt x="1378" y="106"/>
                  </a:lnTo>
                  <a:lnTo>
                    <a:pt x="1368" y="106"/>
                  </a:lnTo>
                  <a:lnTo>
                    <a:pt x="1355" y="104"/>
                  </a:lnTo>
                  <a:lnTo>
                    <a:pt x="1345" y="104"/>
                  </a:lnTo>
                  <a:lnTo>
                    <a:pt x="1332" y="104"/>
                  </a:lnTo>
                  <a:lnTo>
                    <a:pt x="1322" y="104"/>
                  </a:lnTo>
                  <a:lnTo>
                    <a:pt x="1307" y="104"/>
                  </a:lnTo>
                  <a:lnTo>
                    <a:pt x="1299" y="104"/>
                  </a:lnTo>
                  <a:lnTo>
                    <a:pt x="1276" y="104"/>
                  </a:lnTo>
                  <a:lnTo>
                    <a:pt x="1236" y="104"/>
                  </a:lnTo>
                  <a:lnTo>
                    <a:pt x="1234" y="104"/>
                  </a:lnTo>
                  <a:lnTo>
                    <a:pt x="1196" y="104"/>
                  </a:lnTo>
                  <a:lnTo>
                    <a:pt x="1192" y="106"/>
                  </a:lnTo>
                  <a:lnTo>
                    <a:pt x="1156" y="107"/>
                  </a:lnTo>
                  <a:lnTo>
                    <a:pt x="1152" y="107"/>
                  </a:lnTo>
                  <a:lnTo>
                    <a:pt x="1115" y="109"/>
                  </a:lnTo>
                  <a:lnTo>
                    <a:pt x="1110" y="111"/>
                  </a:lnTo>
                  <a:lnTo>
                    <a:pt x="1075" y="113"/>
                  </a:lnTo>
                  <a:lnTo>
                    <a:pt x="1067" y="115"/>
                  </a:lnTo>
                  <a:lnTo>
                    <a:pt x="1033" y="119"/>
                  </a:lnTo>
                  <a:lnTo>
                    <a:pt x="1027" y="119"/>
                  </a:lnTo>
                  <a:lnTo>
                    <a:pt x="993" y="125"/>
                  </a:lnTo>
                  <a:lnTo>
                    <a:pt x="987" y="127"/>
                  </a:lnTo>
                  <a:lnTo>
                    <a:pt x="953" y="132"/>
                  </a:lnTo>
                  <a:lnTo>
                    <a:pt x="947" y="132"/>
                  </a:lnTo>
                  <a:lnTo>
                    <a:pt x="914" y="140"/>
                  </a:lnTo>
                  <a:lnTo>
                    <a:pt x="907" y="140"/>
                  </a:lnTo>
                  <a:lnTo>
                    <a:pt x="874" y="148"/>
                  </a:lnTo>
                  <a:lnTo>
                    <a:pt x="866" y="150"/>
                  </a:lnTo>
                  <a:lnTo>
                    <a:pt x="834" y="157"/>
                  </a:lnTo>
                  <a:lnTo>
                    <a:pt x="828" y="159"/>
                  </a:lnTo>
                  <a:lnTo>
                    <a:pt x="797" y="167"/>
                  </a:lnTo>
                  <a:lnTo>
                    <a:pt x="792" y="169"/>
                  </a:lnTo>
                  <a:lnTo>
                    <a:pt x="761" y="178"/>
                  </a:lnTo>
                  <a:lnTo>
                    <a:pt x="753" y="180"/>
                  </a:lnTo>
                  <a:lnTo>
                    <a:pt x="723" y="190"/>
                  </a:lnTo>
                  <a:lnTo>
                    <a:pt x="715" y="192"/>
                  </a:lnTo>
                  <a:lnTo>
                    <a:pt x="686" y="201"/>
                  </a:lnTo>
                  <a:lnTo>
                    <a:pt x="677" y="205"/>
                  </a:lnTo>
                  <a:lnTo>
                    <a:pt x="650" y="215"/>
                  </a:lnTo>
                  <a:lnTo>
                    <a:pt x="640" y="219"/>
                  </a:lnTo>
                  <a:lnTo>
                    <a:pt x="611" y="228"/>
                  </a:lnTo>
                  <a:lnTo>
                    <a:pt x="602" y="234"/>
                  </a:lnTo>
                  <a:lnTo>
                    <a:pt x="575" y="244"/>
                  </a:lnTo>
                  <a:lnTo>
                    <a:pt x="563" y="249"/>
                  </a:lnTo>
                  <a:lnTo>
                    <a:pt x="539" y="259"/>
                  </a:lnTo>
                  <a:lnTo>
                    <a:pt x="527" y="265"/>
                  </a:lnTo>
                  <a:lnTo>
                    <a:pt x="504" y="276"/>
                  </a:lnTo>
                  <a:lnTo>
                    <a:pt x="493" y="282"/>
                  </a:lnTo>
                  <a:lnTo>
                    <a:pt x="468" y="293"/>
                  </a:lnTo>
                  <a:lnTo>
                    <a:pt x="456" y="299"/>
                  </a:lnTo>
                  <a:lnTo>
                    <a:pt x="435" y="311"/>
                  </a:lnTo>
                  <a:lnTo>
                    <a:pt x="422" y="318"/>
                  </a:lnTo>
                  <a:lnTo>
                    <a:pt x="403" y="328"/>
                  </a:lnTo>
                  <a:lnTo>
                    <a:pt x="387" y="337"/>
                  </a:lnTo>
                  <a:lnTo>
                    <a:pt x="368" y="347"/>
                  </a:lnTo>
                  <a:lnTo>
                    <a:pt x="353" y="357"/>
                  </a:lnTo>
                  <a:lnTo>
                    <a:pt x="335" y="366"/>
                  </a:lnTo>
                  <a:lnTo>
                    <a:pt x="318" y="378"/>
                  </a:lnTo>
                  <a:lnTo>
                    <a:pt x="303" y="387"/>
                  </a:lnTo>
                  <a:lnTo>
                    <a:pt x="286" y="399"/>
                  </a:lnTo>
                  <a:lnTo>
                    <a:pt x="270" y="408"/>
                  </a:lnTo>
                  <a:lnTo>
                    <a:pt x="255" y="418"/>
                  </a:lnTo>
                  <a:lnTo>
                    <a:pt x="238" y="431"/>
                  </a:lnTo>
                  <a:lnTo>
                    <a:pt x="224" y="441"/>
                  </a:lnTo>
                  <a:lnTo>
                    <a:pt x="205" y="454"/>
                  </a:lnTo>
                  <a:lnTo>
                    <a:pt x="194" y="464"/>
                  </a:lnTo>
                  <a:lnTo>
                    <a:pt x="174" y="477"/>
                  </a:lnTo>
                  <a:lnTo>
                    <a:pt x="161" y="487"/>
                  </a:lnTo>
                  <a:lnTo>
                    <a:pt x="144" y="502"/>
                  </a:lnTo>
                  <a:lnTo>
                    <a:pt x="130" y="512"/>
                  </a:lnTo>
                  <a:lnTo>
                    <a:pt x="113" y="527"/>
                  </a:lnTo>
                  <a:lnTo>
                    <a:pt x="100" y="537"/>
                  </a:lnTo>
                  <a:lnTo>
                    <a:pt x="84" y="552"/>
                  </a:lnTo>
                  <a:lnTo>
                    <a:pt x="71" y="564"/>
                  </a:lnTo>
                  <a:lnTo>
                    <a:pt x="67" y="567"/>
                  </a:lnTo>
                  <a:lnTo>
                    <a:pt x="0" y="504"/>
                  </a:lnTo>
                  <a:lnTo>
                    <a:pt x="100" y="412"/>
                  </a:lnTo>
                  <a:lnTo>
                    <a:pt x="205" y="330"/>
                  </a:lnTo>
                  <a:lnTo>
                    <a:pt x="318" y="255"/>
                  </a:lnTo>
                  <a:lnTo>
                    <a:pt x="435" y="188"/>
                  </a:lnTo>
                  <a:lnTo>
                    <a:pt x="560" y="130"/>
                  </a:lnTo>
                  <a:lnTo>
                    <a:pt x="686" y="84"/>
                  </a:lnTo>
                  <a:lnTo>
                    <a:pt x="818" y="46"/>
                  </a:lnTo>
                  <a:lnTo>
                    <a:pt x="954" y="19"/>
                  </a:lnTo>
                  <a:lnTo>
                    <a:pt x="1094" y="4"/>
                  </a:lnTo>
                  <a:lnTo>
                    <a:pt x="1236" y="0"/>
                  </a:lnTo>
                  <a:lnTo>
                    <a:pt x="1380" y="8"/>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3598863" y="2174876"/>
              <a:ext cx="612775" cy="384175"/>
            </a:xfrm>
            <a:custGeom>
              <a:avLst/>
              <a:gdLst>
                <a:gd name="T0" fmla="*/ 18 w 773"/>
                <a:gd name="T1" fmla="*/ 0 h 485"/>
                <a:gd name="T2" fmla="*/ 4 w 773"/>
                <a:gd name="T3" fmla="*/ 121 h 485"/>
                <a:gd name="T4" fmla="*/ 0 w 773"/>
                <a:gd name="T5" fmla="*/ 241 h 485"/>
                <a:gd name="T6" fmla="*/ 4 w 773"/>
                <a:gd name="T7" fmla="*/ 364 h 485"/>
                <a:gd name="T8" fmla="*/ 18 w 773"/>
                <a:gd name="T9" fmla="*/ 485 h 485"/>
                <a:gd name="T10" fmla="*/ 529 w 773"/>
                <a:gd name="T11" fmla="*/ 485 h 485"/>
                <a:gd name="T12" fmla="*/ 579 w 773"/>
                <a:gd name="T13" fmla="*/ 479 h 485"/>
                <a:gd name="T14" fmla="*/ 623 w 773"/>
                <a:gd name="T15" fmla="*/ 466 h 485"/>
                <a:gd name="T16" fmla="*/ 665 w 773"/>
                <a:gd name="T17" fmla="*/ 443 h 485"/>
                <a:gd name="T18" fmla="*/ 702 w 773"/>
                <a:gd name="T19" fmla="*/ 414 h 485"/>
                <a:gd name="T20" fmla="*/ 730 w 773"/>
                <a:gd name="T21" fmla="*/ 378 h 485"/>
                <a:gd name="T22" fmla="*/ 753 w 773"/>
                <a:gd name="T23" fmla="*/ 337 h 485"/>
                <a:gd name="T24" fmla="*/ 767 w 773"/>
                <a:gd name="T25" fmla="*/ 291 h 485"/>
                <a:gd name="T26" fmla="*/ 773 w 773"/>
                <a:gd name="T27" fmla="*/ 241 h 485"/>
                <a:gd name="T28" fmla="*/ 767 w 773"/>
                <a:gd name="T29" fmla="*/ 194 h 485"/>
                <a:gd name="T30" fmla="*/ 753 w 773"/>
                <a:gd name="T31" fmla="*/ 148 h 485"/>
                <a:gd name="T32" fmla="*/ 730 w 773"/>
                <a:gd name="T33" fmla="*/ 107 h 485"/>
                <a:gd name="T34" fmla="*/ 702 w 773"/>
                <a:gd name="T35" fmla="*/ 71 h 485"/>
                <a:gd name="T36" fmla="*/ 665 w 773"/>
                <a:gd name="T37" fmla="*/ 42 h 485"/>
                <a:gd name="T38" fmla="*/ 623 w 773"/>
                <a:gd name="T39" fmla="*/ 19 h 485"/>
                <a:gd name="T40" fmla="*/ 579 w 773"/>
                <a:gd name="T41" fmla="*/ 6 h 485"/>
                <a:gd name="T42" fmla="*/ 529 w 773"/>
                <a:gd name="T43" fmla="*/ 0 h 485"/>
                <a:gd name="T44" fmla="*/ 18 w 773"/>
                <a:gd name="T45" fmla="*/ 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3" h="485">
                  <a:moveTo>
                    <a:pt x="18" y="0"/>
                  </a:moveTo>
                  <a:lnTo>
                    <a:pt x="4" y="121"/>
                  </a:lnTo>
                  <a:lnTo>
                    <a:pt x="0" y="241"/>
                  </a:lnTo>
                  <a:lnTo>
                    <a:pt x="4" y="364"/>
                  </a:lnTo>
                  <a:lnTo>
                    <a:pt x="18" y="485"/>
                  </a:lnTo>
                  <a:lnTo>
                    <a:pt x="529" y="485"/>
                  </a:lnTo>
                  <a:lnTo>
                    <a:pt x="579" y="479"/>
                  </a:lnTo>
                  <a:lnTo>
                    <a:pt x="623" y="466"/>
                  </a:lnTo>
                  <a:lnTo>
                    <a:pt x="665" y="443"/>
                  </a:lnTo>
                  <a:lnTo>
                    <a:pt x="702" y="414"/>
                  </a:lnTo>
                  <a:lnTo>
                    <a:pt x="730" y="378"/>
                  </a:lnTo>
                  <a:lnTo>
                    <a:pt x="753" y="337"/>
                  </a:lnTo>
                  <a:lnTo>
                    <a:pt x="767" y="291"/>
                  </a:lnTo>
                  <a:lnTo>
                    <a:pt x="773" y="241"/>
                  </a:lnTo>
                  <a:lnTo>
                    <a:pt x="767" y="194"/>
                  </a:lnTo>
                  <a:lnTo>
                    <a:pt x="753" y="148"/>
                  </a:lnTo>
                  <a:lnTo>
                    <a:pt x="730" y="107"/>
                  </a:lnTo>
                  <a:lnTo>
                    <a:pt x="702" y="71"/>
                  </a:lnTo>
                  <a:lnTo>
                    <a:pt x="665" y="42"/>
                  </a:lnTo>
                  <a:lnTo>
                    <a:pt x="623" y="19"/>
                  </a:lnTo>
                  <a:lnTo>
                    <a:pt x="579" y="6"/>
                  </a:lnTo>
                  <a:lnTo>
                    <a:pt x="529" y="0"/>
                  </a:lnTo>
                  <a:lnTo>
                    <a:pt x="18"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9" name="Group 98"/>
          <p:cNvGrpSpPr/>
          <p:nvPr/>
        </p:nvGrpSpPr>
        <p:grpSpPr>
          <a:xfrm>
            <a:off x="3598863" y="3372253"/>
            <a:ext cx="2503488" cy="2871788"/>
            <a:chOff x="3598863" y="3052763"/>
            <a:chExt cx="2503488" cy="2871788"/>
          </a:xfrm>
        </p:grpSpPr>
        <p:sp>
          <p:nvSpPr>
            <p:cNvPr id="16" name="Freeform 12"/>
            <p:cNvSpPr>
              <a:spLocks noEditPoints="1"/>
            </p:cNvSpPr>
            <p:nvPr/>
          </p:nvSpPr>
          <p:spPr bwMode="auto">
            <a:xfrm>
              <a:off x="3598863" y="3052763"/>
              <a:ext cx="2503488" cy="2871788"/>
            </a:xfrm>
            <a:custGeom>
              <a:avLst/>
              <a:gdLst>
                <a:gd name="T0" fmla="*/ 2095 w 3155"/>
                <a:gd name="T1" fmla="*/ 21 h 3618"/>
                <a:gd name="T2" fmla="*/ 2495 w 3155"/>
                <a:gd name="T3" fmla="*/ 134 h 3618"/>
                <a:gd name="T4" fmla="*/ 2852 w 3155"/>
                <a:gd name="T5" fmla="*/ 329 h 3618"/>
                <a:gd name="T6" fmla="*/ 3155 w 3155"/>
                <a:gd name="T7" fmla="*/ 598 h 3618"/>
                <a:gd name="T8" fmla="*/ 2927 w 3155"/>
                <a:gd name="T9" fmla="*/ 912 h 3618"/>
                <a:gd name="T10" fmla="*/ 2771 w 3155"/>
                <a:gd name="T11" fmla="*/ 1274 h 3618"/>
                <a:gd name="T12" fmla="*/ 2697 w 3155"/>
                <a:gd name="T13" fmla="*/ 1669 h 3618"/>
                <a:gd name="T14" fmla="*/ 2712 w 3155"/>
                <a:gd name="T15" fmla="*/ 2081 h 3618"/>
                <a:gd name="T16" fmla="*/ 2814 w 3155"/>
                <a:gd name="T17" fmla="*/ 2468 h 3618"/>
                <a:gd name="T18" fmla="*/ 2996 w 3155"/>
                <a:gd name="T19" fmla="*/ 2813 h 3618"/>
                <a:gd name="T20" fmla="*/ 3061 w 3155"/>
                <a:gd name="T21" fmla="*/ 3116 h 3618"/>
                <a:gd name="T22" fmla="*/ 2739 w 3155"/>
                <a:gd name="T23" fmla="*/ 3361 h 3618"/>
                <a:gd name="T24" fmla="*/ 2367 w 3155"/>
                <a:gd name="T25" fmla="*/ 3530 h 3618"/>
                <a:gd name="T26" fmla="*/ 1955 w 3155"/>
                <a:gd name="T27" fmla="*/ 3612 h 3618"/>
                <a:gd name="T28" fmla="*/ 1516 w 3155"/>
                <a:gd name="T29" fmla="*/ 3593 h 3618"/>
                <a:gd name="T30" fmla="*/ 1106 w 3155"/>
                <a:gd name="T31" fmla="*/ 3474 h 3618"/>
                <a:gd name="T32" fmla="*/ 742 w 3155"/>
                <a:gd name="T33" fmla="*/ 3269 h 3618"/>
                <a:gd name="T34" fmla="*/ 437 w 3155"/>
                <a:gd name="T35" fmla="*/ 2985 h 3618"/>
                <a:gd name="T36" fmla="*/ 203 w 3155"/>
                <a:gd name="T37" fmla="*/ 2638 h 3618"/>
                <a:gd name="T38" fmla="*/ 54 w 3155"/>
                <a:gd name="T39" fmla="*/ 2242 h 3618"/>
                <a:gd name="T40" fmla="*/ 0 w 3155"/>
                <a:gd name="T41" fmla="*/ 1809 h 3618"/>
                <a:gd name="T42" fmla="*/ 54 w 3155"/>
                <a:gd name="T43" fmla="*/ 1374 h 3618"/>
                <a:gd name="T44" fmla="*/ 203 w 3155"/>
                <a:gd name="T45" fmla="*/ 977 h 3618"/>
                <a:gd name="T46" fmla="*/ 437 w 3155"/>
                <a:gd name="T47" fmla="*/ 630 h 3618"/>
                <a:gd name="T48" fmla="*/ 742 w 3155"/>
                <a:gd name="T49" fmla="*/ 348 h 3618"/>
                <a:gd name="T50" fmla="*/ 1106 w 3155"/>
                <a:gd name="T51" fmla="*/ 141 h 3618"/>
                <a:gd name="T52" fmla="*/ 1516 w 3155"/>
                <a:gd name="T53" fmla="*/ 23 h 3618"/>
                <a:gd name="T54" fmla="*/ 1809 w 3155"/>
                <a:gd name="T55" fmla="*/ 1040 h 3618"/>
                <a:gd name="T56" fmla="*/ 2087 w 3155"/>
                <a:gd name="T57" fmla="*/ 1092 h 3618"/>
                <a:gd name="T58" fmla="*/ 2321 w 3155"/>
                <a:gd name="T59" fmla="*/ 1234 h 3618"/>
                <a:gd name="T60" fmla="*/ 2488 w 3155"/>
                <a:gd name="T61" fmla="*/ 1447 h 3618"/>
                <a:gd name="T62" fmla="*/ 2572 w 3155"/>
                <a:gd name="T63" fmla="*/ 1711 h 3618"/>
                <a:gd name="T64" fmla="*/ 2555 w 3155"/>
                <a:gd name="T65" fmla="*/ 1997 h 3618"/>
                <a:gd name="T66" fmla="*/ 2440 w 3155"/>
                <a:gd name="T67" fmla="*/ 2248 h 3618"/>
                <a:gd name="T68" fmla="*/ 2248 w 3155"/>
                <a:gd name="T69" fmla="*/ 2439 h 3618"/>
                <a:gd name="T70" fmla="*/ 1999 w 3155"/>
                <a:gd name="T71" fmla="*/ 2552 h 3618"/>
                <a:gd name="T72" fmla="*/ 1714 w 3155"/>
                <a:gd name="T73" fmla="*/ 2570 h 3618"/>
                <a:gd name="T74" fmla="*/ 1449 w 3155"/>
                <a:gd name="T75" fmla="*/ 2487 h 3618"/>
                <a:gd name="T76" fmla="*/ 1236 w 3155"/>
                <a:gd name="T77" fmla="*/ 2318 h 3618"/>
                <a:gd name="T78" fmla="*/ 1093 w 3155"/>
                <a:gd name="T79" fmla="*/ 2087 h 3618"/>
                <a:gd name="T80" fmla="*/ 1041 w 3155"/>
                <a:gd name="T81" fmla="*/ 1809 h 3618"/>
                <a:gd name="T82" fmla="*/ 1093 w 3155"/>
                <a:gd name="T83" fmla="*/ 1531 h 3618"/>
                <a:gd name="T84" fmla="*/ 1236 w 3155"/>
                <a:gd name="T85" fmla="*/ 1297 h 3618"/>
                <a:gd name="T86" fmla="*/ 1449 w 3155"/>
                <a:gd name="T87" fmla="*/ 1130 h 3618"/>
                <a:gd name="T88" fmla="*/ 1714 w 3155"/>
                <a:gd name="T89" fmla="*/ 1046 h 3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55" h="3618">
                  <a:moveTo>
                    <a:pt x="1809" y="0"/>
                  </a:moveTo>
                  <a:lnTo>
                    <a:pt x="1955" y="5"/>
                  </a:lnTo>
                  <a:lnTo>
                    <a:pt x="2095" y="21"/>
                  </a:lnTo>
                  <a:lnTo>
                    <a:pt x="2233" y="48"/>
                  </a:lnTo>
                  <a:lnTo>
                    <a:pt x="2367" y="86"/>
                  </a:lnTo>
                  <a:lnTo>
                    <a:pt x="2495" y="134"/>
                  </a:lnTo>
                  <a:lnTo>
                    <a:pt x="2620" y="189"/>
                  </a:lnTo>
                  <a:lnTo>
                    <a:pt x="2739" y="255"/>
                  </a:lnTo>
                  <a:lnTo>
                    <a:pt x="2852" y="329"/>
                  </a:lnTo>
                  <a:lnTo>
                    <a:pt x="2959" y="412"/>
                  </a:lnTo>
                  <a:lnTo>
                    <a:pt x="3061" y="502"/>
                  </a:lnTo>
                  <a:lnTo>
                    <a:pt x="3155" y="598"/>
                  </a:lnTo>
                  <a:lnTo>
                    <a:pt x="3072" y="697"/>
                  </a:lnTo>
                  <a:lnTo>
                    <a:pt x="2996" y="803"/>
                  </a:lnTo>
                  <a:lnTo>
                    <a:pt x="2927" y="912"/>
                  </a:lnTo>
                  <a:lnTo>
                    <a:pt x="2867" y="1029"/>
                  </a:lnTo>
                  <a:lnTo>
                    <a:pt x="2814" y="1149"/>
                  </a:lnTo>
                  <a:lnTo>
                    <a:pt x="2771" y="1274"/>
                  </a:lnTo>
                  <a:lnTo>
                    <a:pt x="2737" y="1402"/>
                  </a:lnTo>
                  <a:lnTo>
                    <a:pt x="2712" y="1535"/>
                  </a:lnTo>
                  <a:lnTo>
                    <a:pt x="2697" y="1669"/>
                  </a:lnTo>
                  <a:lnTo>
                    <a:pt x="2691" y="1809"/>
                  </a:lnTo>
                  <a:lnTo>
                    <a:pt x="2697" y="1947"/>
                  </a:lnTo>
                  <a:lnTo>
                    <a:pt x="2712" y="2081"/>
                  </a:lnTo>
                  <a:lnTo>
                    <a:pt x="2737" y="2213"/>
                  </a:lnTo>
                  <a:lnTo>
                    <a:pt x="2771" y="2343"/>
                  </a:lnTo>
                  <a:lnTo>
                    <a:pt x="2814" y="2468"/>
                  </a:lnTo>
                  <a:lnTo>
                    <a:pt x="2867" y="2587"/>
                  </a:lnTo>
                  <a:lnTo>
                    <a:pt x="2927" y="2704"/>
                  </a:lnTo>
                  <a:lnTo>
                    <a:pt x="2996" y="2813"/>
                  </a:lnTo>
                  <a:lnTo>
                    <a:pt x="3072" y="2918"/>
                  </a:lnTo>
                  <a:lnTo>
                    <a:pt x="3155" y="3018"/>
                  </a:lnTo>
                  <a:lnTo>
                    <a:pt x="3061" y="3116"/>
                  </a:lnTo>
                  <a:lnTo>
                    <a:pt x="2959" y="3204"/>
                  </a:lnTo>
                  <a:lnTo>
                    <a:pt x="2852" y="3286"/>
                  </a:lnTo>
                  <a:lnTo>
                    <a:pt x="2739" y="3361"/>
                  </a:lnTo>
                  <a:lnTo>
                    <a:pt x="2620" y="3426"/>
                  </a:lnTo>
                  <a:lnTo>
                    <a:pt x="2495" y="3482"/>
                  </a:lnTo>
                  <a:lnTo>
                    <a:pt x="2367" y="3530"/>
                  </a:lnTo>
                  <a:lnTo>
                    <a:pt x="2233" y="3568"/>
                  </a:lnTo>
                  <a:lnTo>
                    <a:pt x="2095" y="3595"/>
                  </a:lnTo>
                  <a:lnTo>
                    <a:pt x="1955" y="3612"/>
                  </a:lnTo>
                  <a:lnTo>
                    <a:pt x="1809" y="3618"/>
                  </a:lnTo>
                  <a:lnTo>
                    <a:pt x="1662" y="3612"/>
                  </a:lnTo>
                  <a:lnTo>
                    <a:pt x="1516" y="3593"/>
                  </a:lnTo>
                  <a:lnTo>
                    <a:pt x="1374" y="3564"/>
                  </a:lnTo>
                  <a:lnTo>
                    <a:pt x="1238" y="3526"/>
                  </a:lnTo>
                  <a:lnTo>
                    <a:pt x="1106" y="3474"/>
                  </a:lnTo>
                  <a:lnTo>
                    <a:pt x="978" y="3415"/>
                  </a:lnTo>
                  <a:lnTo>
                    <a:pt x="857" y="3346"/>
                  </a:lnTo>
                  <a:lnTo>
                    <a:pt x="742" y="3269"/>
                  </a:lnTo>
                  <a:lnTo>
                    <a:pt x="633" y="3181"/>
                  </a:lnTo>
                  <a:lnTo>
                    <a:pt x="531" y="3087"/>
                  </a:lnTo>
                  <a:lnTo>
                    <a:pt x="437" y="2985"/>
                  </a:lnTo>
                  <a:lnTo>
                    <a:pt x="349" y="2876"/>
                  </a:lnTo>
                  <a:lnTo>
                    <a:pt x="272" y="2761"/>
                  </a:lnTo>
                  <a:lnTo>
                    <a:pt x="203" y="2638"/>
                  </a:lnTo>
                  <a:lnTo>
                    <a:pt x="142" y="2512"/>
                  </a:lnTo>
                  <a:lnTo>
                    <a:pt x="92" y="2380"/>
                  </a:lnTo>
                  <a:lnTo>
                    <a:pt x="54" y="2242"/>
                  </a:lnTo>
                  <a:lnTo>
                    <a:pt x="25" y="2102"/>
                  </a:lnTo>
                  <a:lnTo>
                    <a:pt x="6" y="1956"/>
                  </a:lnTo>
                  <a:lnTo>
                    <a:pt x="0" y="1809"/>
                  </a:lnTo>
                  <a:lnTo>
                    <a:pt x="6" y="1659"/>
                  </a:lnTo>
                  <a:lnTo>
                    <a:pt x="25" y="1514"/>
                  </a:lnTo>
                  <a:lnTo>
                    <a:pt x="54" y="1374"/>
                  </a:lnTo>
                  <a:lnTo>
                    <a:pt x="92" y="1236"/>
                  </a:lnTo>
                  <a:lnTo>
                    <a:pt x="142" y="1103"/>
                  </a:lnTo>
                  <a:lnTo>
                    <a:pt x="203" y="977"/>
                  </a:lnTo>
                  <a:lnTo>
                    <a:pt x="272" y="854"/>
                  </a:lnTo>
                  <a:lnTo>
                    <a:pt x="349" y="739"/>
                  </a:lnTo>
                  <a:lnTo>
                    <a:pt x="437" y="630"/>
                  </a:lnTo>
                  <a:lnTo>
                    <a:pt x="531" y="529"/>
                  </a:lnTo>
                  <a:lnTo>
                    <a:pt x="633" y="435"/>
                  </a:lnTo>
                  <a:lnTo>
                    <a:pt x="742" y="348"/>
                  </a:lnTo>
                  <a:lnTo>
                    <a:pt x="857" y="270"/>
                  </a:lnTo>
                  <a:lnTo>
                    <a:pt x="978" y="201"/>
                  </a:lnTo>
                  <a:lnTo>
                    <a:pt x="1106" y="141"/>
                  </a:lnTo>
                  <a:lnTo>
                    <a:pt x="1238" y="92"/>
                  </a:lnTo>
                  <a:lnTo>
                    <a:pt x="1374" y="51"/>
                  </a:lnTo>
                  <a:lnTo>
                    <a:pt x="1516" y="23"/>
                  </a:lnTo>
                  <a:lnTo>
                    <a:pt x="1662" y="5"/>
                  </a:lnTo>
                  <a:lnTo>
                    <a:pt x="1809" y="0"/>
                  </a:lnTo>
                  <a:close/>
                  <a:moveTo>
                    <a:pt x="1809" y="1040"/>
                  </a:moveTo>
                  <a:lnTo>
                    <a:pt x="1907" y="1046"/>
                  </a:lnTo>
                  <a:lnTo>
                    <a:pt x="1999" y="1063"/>
                  </a:lnTo>
                  <a:lnTo>
                    <a:pt x="2087" y="1092"/>
                  </a:lnTo>
                  <a:lnTo>
                    <a:pt x="2172" y="1130"/>
                  </a:lnTo>
                  <a:lnTo>
                    <a:pt x="2248" y="1176"/>
                  </a:lnTo>
                  <a:lnTo>
                    <a:pt x="2321" y="1234"/>
                  </a:lnTo>
                  <a:lnTo>
                    <a:pt x="2384" y="1297"/>
                  </a:lnTo>
                  <a:lnTo>
                    <a:pt x="2440" y="1368"/>
                  </a:lnTo>
                  <a:lnTo>
                    <a:pt x="2488" y="1447"/>
                  </a:lnTo>
                  <a:lnTo>
                    <a:pt x="2526" y="1531"/>
                  </a:lnTo>
                  <a:lnTo>
                    <a:pt x="2555" y="1619"/>
                  </a:lnTo>
                  <a:lnTo>
                    <a:pt x="2572" y="1711"/>
                  </a:lnTo>
                  <a:lnTo>
                    <a:pt x="2578" y="1809"/>
                  </a:lnTo>
                  <a:lnTo>
                    <a:pt x="2572" y="1905"/>
                  </a:lnTo>
                  <a:lnTo>
                    <a:pt x="2555" y="1997"/>
                  </a:lnTo>
                  <a:lnTo>
                    <a:pt x="2526" y="2087"/>
                  </a:lnTo>
                  <a:lnTo>
                    <a:pt x="2488" y="2169"/>
                  </a:lnTo>
                  <a:lnTo>
                    <a:pt x="2440" y="2248"/>
                  </a:lnTo>
                  <a:lnTo>
                    <a:pt x="2384" y="2318"/>
                  </a:lnTo>
                  <a:lnTo>
                    <a:pt x="2321" y="2382"/>
                  </a:lnTo>
                  <a:lnTo>
                    <a:pt x="2248" y="2439"/>
                  </a:lnTo>
                  <a:lnTo>
                    <a:pt x="2172" y="2487"/>
                  </a:lnTo>
                  <a:lnTo>
                    <a:pt x="2087" y="2525"/>
                  </a:lnTo>
                  <a:lnTo>
                    <a:pt x="1999" y="2552"/>
                  </a:lnTo>
                  <a:lnTo>
                    <a:pt x="1907" y="2570"/>
                  </a:lnTo>
                  <a:lnTo>
                    <a:pt x="1809" y="2577"/>
                  </a:lnTo>
                  <a:lnTo>
                    <a:pt x="1714" y="2570"/>
                  </a:lnTo>
                  <a:lnTo>
                    <a:pt x="1622" y="2552"/>
                  </a:lnTo>
                  <a:lnTo>
                    <a:pt x="1532" y="2525"/>
                  </a:lnTo>
                  <a:lnTo>
                    <a:pt x="1449" y="2487"/>
                  </a:lnTo>
                  <a:lnTo>
                    <a:pt x="1371" y="2439"/>
                  </a:lnTo>
                  <a:lnTo>
                    <a:pt x="1300" y="2382"/>
                  </a:lnTo>
                  <a:lnTo>
                    <a:pt x="1236" y="2318"/>
                  </a:lnTo>
                  <a:lnTo>
                    <a:pt x="1179" y="2248"/>
                  </a:lnTo>
                  <a:lnTo>
                    <a:pt x="1131" y="2169"/>
                  </a:lnTo>
                  <a:lnTo>
                    <a:pt x="1093" y="2087"/>
                  </a:lnTo>
                  <a:lnTo>
                    <a:pt x="1066" y="1997"/>
                  </a:lnTo>
                  <a:lnTo>
                    <a:pt x="1047" y="1905"/>
                  </a:lnTo>
                  <a:lnTo>
                    <a:pt x="1041" y="1809"/>
                  </a:lnTo>
                  <a:lnTo>
                    <a:pt x="1047" y="1711"/>
                  </a:lnTo>
                  <a:lnTo>
                    <a:pt x="1066" y="1619"/>
                  </a:lnTo>
                  <a:lnTo>
                    <a:pt x="1093" y="1531"/>
                  </a:lnTo>
                  <a:lnTo>
                    <a:pt x="1131" y="1447"/>
                  </a:lnTo>
                  <a:lnTo>
                    <a:pt x="1179" y="1368"/>
                  </a:lnTo>
                  <a:lnTo>
                    <a:pt x="1236" y="1297"/>
                  </a:lnTo>
                  <a:lnTo>
                    <a:pt x="1300" y="1234"/>
                  </a:lnTo>
                  <a:lnTo>
                    <a:pt x="1371" y="1176"/>
                  </a:lnTo>
                  <a:lnTo>
                    <a:pt x="1449" y="1130"/>
                  </a:lnTo>
                  <a:lnTo>
                    <a:pt x="1532" y="1092"/>
                  </a:lnTo>
                  <a:lnTo>
                    <a:pt x="1622" y="1063"/>
                  </a:lnTo>
                  <a:lnTo>
                    <a:pt x="1714" y="1046"/>
                  </a:lnTo>
                  <a:lnTo>
                    <a:pt x="1809" y="104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p:nvSpPr>
          <p:spPr bwMode="auto">
            <a:xfrm>
              <a:off x="5651501" y="3519488"/>
              <a:ext cx="450850" cy="1982788"/>
            </a:xfrm>
            <a:custGeom>
              <a:avLst/>
              <a:gdLst>
                <a:gd name="T0" fmla="*/ 255 w 568"/>
                <a:gd name="T1" fmla="*/ 2179 h 2497"/>
                <a:gd name="T2" fmla="*/ 48 w 568"/>
                <a:gd name="T3" fmla="*/ 1677 h 2497"/>
                <a:gd name="T4" fmla="*/ 8 w 568"/>
                <a:gd name="T5" fmla="*/ 1117 h 2497"/>
                <a:gd name="T6" fmla="*/ 131 w 568"/>
                <a:gd name="T7" fmla="*/ 613 h 2497"/>
                <a:gd name="T8" fmla="*/ 389 w 568"/>
                <a:gd name="T9" fmla="*/ 182 h 2497"/>
                <a:gd name="T10" fmla="*/ 552 w 568"/>
                <a:gd name="T11" fmla="*/ 27 h 2497"/>
                <a:gd name="T12" fmla="*/ 526 w 568"/>
                <a:gd name="T13" fmla="*/ 59 h 2497"/>
                <a:gd name="T14" fmla="*/ 497 w 568"/>
                <a:gd name="T15" fmla="*/ 94 h 2497"/>
                <a:gd name="T16" fmla="*/ 470 w 568"/>
                <a:gd name="T17" fmla="*/ 128 h 2497"/>
                <a:gd name="T18" fmla="*/ 428 w 568"/>
                <a:gd name="T19" fmla="*/ 186 h 2497"/>
                <a:gd name="T20" fmla="*/ 405 w 568"/>
                <a:gd name="T21" fmla="*/ 220 h 2497"/>
                <a:gd name="T22" fmla="*/ 380 w 568"/>
                <a:gd name="T23" fmla="*/ 257 h 2497"/>
                <a:gd name="T24" fmla="*/ 359 w 568"/>
                <a:gd name="T25" fmla="*/ 293 h 2497"/>
                <a:gd name="T26" fmla="*/ 334 w 568"/>
                <a:gd name="T27" fmla="*/ 335 h 2497"/>
                <a:gd name="T28" fmla="*/ 301 w 568"/>
                <a:gd name="T29" fmla="*/ 395 h 2497"/>
                <a:gd name="T30" fmla="*/ 282 w 568"/>
                <a:gd name="T31" fmla="*/ 433 h 2497"/>
                <a:gd name="T32" fmla="*/ 265 w 568"/>
                <a:gd name="T33" fmla="*/ 473 h 2497"/>
                <a:gd name="T34" fmla="*/ 246 w 568"/>
                <a:gd name="T35" fmla="*/ 515 h 2497"/>
                <a:gd name="T36" fmla="*/ 219 w 568"/>
                <a:gd name="T37" fmla="*/ 581 h 2497"/>
                <a:gd name="T38" fmla="*/ 205 w 568"/>
                <a:gd name="T39" fmla="*/ 623 h 2497"/>
                <a:gd name="T40" fmla="*/ 190 w 568"/>
                <a:gd name="T41" fmla="*/ 663 h 2497"/>
                <a:gd name="T42" fmla="*/ 179 w 568"/>
                <a:gd name="T43" fmla="*/ 705 h 2497"/>
                <a:gd name="T44" fmla="*/ 163 w 568"/>
                <a:gd name="T45" fmla="*/ 753 h 2497"/>
                <a:gd name="T46" fmla="*/ 152 w 568"/>
                <a:gd name="T47" fmla="*/ 799 h 2497"/>
                <a:gd name="T48" fmla="*/ 142 w 568"/>
                <a:gd name="T49" fmla="*/ 843 h 2497"/>
                <a:gd name="T50" fmla="*/ 135 w 568"/>
                <a:gd name="T51" fmla="*/ 887 h 2497"/>
                <a:gd name="T52" fmla="*/ 127 w 568"/>
                <a:gd name="T53" fmla="*/ 931 h 2497"/>
                <a:gd name="T54" fmla="*/ 119 w 568"/>
                <a:gd name="T55" fmla="*/ 979 h 2497"/>
                <a:gd name="T56" fmla="*/ 115 w 568"/>
                <a:gd name="T57" fmla="*/ 1014 h 2497"/>
                <a:gd name="T58" fmla="*/ 110 w 568"/>
                <a:gd name="T59" fmla="*/ 1060 h 2497"/>
                <a:gd name="T60" fmla="*/ 108 w 568"/>
                <a:gd name="T61" fmla="*/ 1106 h 2497"/>
                <a:gd name="T62" fmla="*/ 104 w 568"/>
                <a:gd name="T63" fmla="*/ 1152 h 2497"/>
                <a:gd name="T64" fmla="*/ 104 w 568"/>
                <a:gd name="T65" fmla="*/ 1198 h 2497"/>
                <a:gd name="T66" fmla="*/ 106 w 568"/>
                <a:gd name="T67" fmla="*/ 1301 h 2497"/>
                <a:gd name="T68" fmla="*/ 112 w 568"/>
                <a:gd name="T69" fmla="*/ 1382 h 2497"/>
                <a:gd name="T70" fmla="*/ 119 w 568"/>
                <a:gd name="T71" fmla="*/ 1464 h 2497"/>
                <a:gd name="T72" fmla="*/ 133 w 568"/>
                <a:gd name="T73" fmla="*/ 1545 h 2497"/>
                <a:gd name="T74" fmla="*/ 148 w 568"/>
                <a:gd name="T75" fmla="*/ 1623 h 2497"/>
                <a:gd name="T76" fmla="*/ 167 w 568"/>
                <a:gd name="T77" fmla="*/ 1700 h 2497"/>
                <a:gd name="T78" fmla="*/ 190 w 568"/>
                <a:gd name="T79" fmla="*/ 1773 h 2497"/>
                <a:gd name="T80" fmla="*/ 215 w 568"/>
                <a:gd name="T81" fmla="*/ 1847 h 2497"/>
                <a:gd name="T82" fmla="*/ 246 w 568"/>
                <a:gd name="T83" fmla="*/ 1922 h 2497"/>
                <a:gd name="T84" fmla="*/ 276 w 568"/>
                <a:gd name="T85" fmla="*/ 1993 h 2497"/>
                <a:gd name="T86" fmla="*/ 311 w 568"/>
                <a:gd name="T87" fmla="*/ 2062 h 2497"/>
                <a:gd name="T88" fmla="*/ 347 w 568"/>
                <a:gd name="T89" fmla="*/ 2129 h 2497"/>
                <a:gd name="T90" fmla="*/ 388 w 568"/>
                <a:gd name="T91" fmla="*/ 2194 h 2497"/>
                <a:gd name="T92" fmla="*/ 432 w 568"/>
                <a:gd name="T93" fmla="*/ 2259 h 2497"/>
                <a:gd name="T94" fmla="*/ 480 w 568"/>
                <a:gd name="T95" fmla="*/ 2323 h 2497"/>
                <a:gd name="T96" fmla="*/ 527 w 568"/>
                <a:gd name="T97" fmla="*/ 2384 h 2497"/>
                <a:gd name="T98" fmla="*/ 568 w 568"/>
                <a:gd name="T99" fmla="*/ 243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2497">
                  <a:moveTo>
                    <a:pt x="504" y="2497"/>
                  </a:moveTo>
                  <a:lnTo>
                    <a:pt x="414" y="2397"/>
                  </a:lnTo>
                  <a:lnTo>
                    <a:pt x="330" y="2292"/>
                  </a:lnTo>
                  <a:lnTo>
                    <a:pt x="255" y="2179"/>
                  </a:lnTo>
                  <a:lnTo>
                    <a:pt x="188" y="2060"/>
                  </a:lnTo>
                  <a:lnTo>
                    <a:pt x="133" y="1937"/>
                  </a:lnTo>
                  <a:lnTo>
                    <a:pt x="85" y="1809"/>
                  </a:lnTo>
                  <a:lnTo>
                    <a:pt x="48" y="1677"/>
                  </a:lnTo>
                  <a:lnTo>
                    <a:pt x="22" y="1543"/>
                  </a:lnTo>
                  <a:lnTo>
                    <a:pt x="4" y="1403"/>
                  </a:lnTo>
                  <a:lnTo>
                    <a:pt x="0" y="1261"/>
                  </a:lnTo>
                  <a:lnTo>
                    <a:pt x="8" y="1117"/>
                  </a:lnTo>
                  <a:lnTo>
                    <a:pt x="25" y="985"/>
                  </a:lnTo>
                  <a:lnTo>
                    <a:pt x="52" y="857"/>
                  </a:lnTo>
                  <a:lnTo>
                    <a:pt x="87" y="732"/>
                  </a:lnTo>
                  <a:lnTo>
                    <a:pt x="131" y="613"/>
                  </a:lnTo>
                  <a:lnTo>
                    <a:pt x="184" y="496"/>
                  </a:lnTo>
                  <a:lnTo>
                    <a:pt x="246" y="387"/>
                  </a:lnTo>
                  <a:lnTo>
                    <a:pt x="313" y="282"/>
                  </a:lnTo>
                  <a:lnTo>
                    <a:pt x="389" y="182"/>
                  </a:lnTo>
                  <a:lnTo>
                    <a:pt x="472" y="88"/>
                  </a:lnTo>
                  <a:lnTo>
                    <a:pt x="558" y="0"/>
                  </a:lnTo>
                  <a:lnTo>
                    <a:pt x="568" y="10"/>
                  </a:lnTo>
                  <a:lnTo>
                    <a:pt x="552" y="27"/>
                  </a:lnTo>
                  <a:lnTo>
                    <a:pt x="550" y="29"/>
                  </a:lnTo>
                  <a:lnTo>
                    <a:pt x="539" y="44"/>
                  </a:lnTo>
                  <a:lnTo>
                    <a:pt x="535" y="48"/>
                  </a:lnTo>
                  <a:lnTo>
                    <a:pt x="526" y="59"/>
                  </a:lnTo>
                  <a:lnTo>
                    <a:pt x="520" y="65"/>
                  </a:lnTo>
                  <a:lnTo>
                    <a:pt x="510" y="77"/>
                  </a:lnTo>
                  <a:lnTo>
                    <a:pt x="506" y="80"/>
                  </a:lnTo>
                  <a:lnTo>
                    <a:pt x="497" y="94"/>
                  </a:lnTo>
                  <a:lnTo>
                    <a:pt x="493" y="98"/>
                  </a:lnTo>
                  <a:lnTo>
                    <a:pt x="483" y="111"/>
                  </a:lnTo>
                  <a:lnTo>
                    <a:pt x="480" y="115"/>
                  </a:lnTo>
                  <a:lnTo>
                    <a:pt x="470" y="128"/>
                  </a:lnTo>
                  <a:lnTo>
                    <a:pt x="468" y="132"/>
                  </a:lnTo>
                  <a:lnTo>
                    <a:pt x="457" y="148"/>
                  </a:lnTo>
                  <a:lnTo>
                    <a:pt x="455" y="149"/>
                  </a:lnTo>
                  <a:lnTo>
                    <a:pt x="428" y="186"/>
                  </a:lnTo>
                  <a:lnTo>
                    <a:pt x="428" y="186"/>
                  </a:lnTo>
                  <a:lnTo>
                    <a:pt x="416" y="203"/>
                  </a:lnTo>
                  <a:lnTo>
                    <a:pt x="412" y="207"/>
                  </a:lnTo>
                  <a:lnTo>
                    <a:pt x="405" y="220"/>
                  </a:lnTo>
                  <a:lnTo>
                    <a:pt x="401" y="226"/>
                  </a:lnTo>
                  <a:lnTo>
                    <a:pt x="393" y="240"/>
                  </a:lnTo>
                  <a:lnTo>
                    <a:pt x="389" y="245"/>
                  </a:lnTo>
                  <a:lnTo>
                    <a:pt x="380" y="257"/>
                  </a:lnTo>
                  <a:lnTo>
                    <a:pt x="378" y="263"/>
                  </a:lnTo>
                  <a:lnTo>
                    <a:pt x="370" y="276"/>
                  </a:lnTo>
                  <a:lnTo>
                    <a:pt x="366" y="282"/>
                  </a:lnTo>
                  <a:lnTo>
                    <a:pt x="359" y="293"/>
                  </a:lnTo>
                  <a:lnTo>
                    <a:pt x="355" y="301"/>
                  </a:lnTo>
                  <a:lnTo>
                    <a:pt x="347" y="314"/>
                  </a:lnTo>
                  <a:lnTo>
                    <a:pt x="343" y="318"/>
                  </a:lnTo>
                  <a:lnTo>
                    <a:pt x="334" y="335"/>
                  </a:lnTo>
                  <a:lnTo>
                    <a:pt x="334" y="337"/>
                  </a:lnTo>
                  <a:lnTo>
                    <a:pt x="313" y="376"/>
                  </a:lnTo>
                  <a:lnTo>
                    <a:pt x="311" y="379"/>
                  </a:lnTo>
                  <a:lnTo>
                    <a:pt x="301" y="395"/>
                  </a:lnTo>
                  <a:lnTo>
                    <a:pt x="299" y="402"/>
                  </a:lnTo>
                  <a:lnTo>
                    <a:pt x="292" y="414"/>
                  </a:lnTo>
                  <a:lnTo>
                    <a:pt x="290" y="422"/>
                  </a:lnTo>
                  <a:lnTo>
                    <a:pt x="282" y="433"/>
                  </a:lnTo>
                  <a:lnTo>
                    <a:pt x="280" y="441"/>
                  </a:lnTo>
                  <a:lnTo>
                    <a:pt x="273" y="454"/>
                  </a:lnTo>
                  <a:lnTo>
                    <a:pt x="271" y="460"/>
                  </a:lnTo>
                  <a:lnTo>
                    <a:pt x="265" y="473"/>
                  </a:lnTo>
                  <a:lnTo>
                    <a:pt x="261" y="481"/>
                  </a:lnTo>
                  <a:lnTo>
                    <a:pt x="255" y="494"/>
                  </a:lnTo>
                  <a:lnTo>
                    <a:pt x="251" y="500"/>
                  </a:lnTo>
                  <a:lnTo>
                    <a:pt x="246" y="515"/>
                  </a:lnTo>
                  <a:lnTo>
                    <a:pt x="244" y="521"/>
                  </a:lnTo>
                  <a:lnTo>
                    <a:pt x="236" y="537"/>
                  </a:lnTo>
                  <a:lnTo>
                    <a:pt x="236" y="540"/>
                  </a:lnTo>
                  <a:lnTo>
                    <a:pt x="219" y="581"/>
                  </a:lnTo>
                  <a:lnTo>
                    <a:pt x="217" y="588"/>
                  </a:lnTo>
                  <a:lnTo>
                    <a:pt x="211" y="602"/>
                  </a:lnTo>
                  <a:lnTo>
                    <a:pt x="209" y="609"/>
                  </a:lnTo>
                  <a:lnTo>
                    <a:pt x="205" y="623"/>
                  </a:lnTo>
                  <a:lnTo>
                    <a:pt x="202" y="630"/>
                  </a:lnTo>
                  <a:lnTo>
                    <a:pt x="198" y="642"/>
                  </a:lnTo>
                  <a:lnTo>
                    <a:pt x="194" y="652"/>
                  </a:lnTo>
                  <a:lnTo>
                    <a:pt x="190" y="663"/>
                  </a:lnTo>
                  <a:lnTo>
                    <a:pt x="188" y="673"/>
                  </a:lnTo>
                  <a:lnTo>
                    <a:pt x="184" y="684"/>
                  </a:lnTo>
                  <a:lnTo>
                    <a:pt x="181" y="694"/>
                  </a:lnTo>
                  <a:lnTo>
                    <a:pt x="179" y="705"/>
                  </a:lnTo>
                  <a:lnTo>
                    <a:pt x="175" y="715"/>
                  </a:lnTo>
                  <a:lnTo>
                    <a:pt x="171" y="728"/>
                  </a:lnTo>
                  <a:lnTo>
                    <a:pt x="169" y="736"/>
                  </a:lnTo>
                  <a:lnTo>
                    <a:pt x="163" y="753"/>
                  </a:lnTo>
                  <a:lnTo>
                    <a:pt x="163" y="757"/>
                  </a:lnTo>
                  <a:lnTo>
                    <a:pt x="158" y="778"/>
                  </a:lnTo>
                  <a:lnTo>
                    <a:pt x="158" y="782"/>
                  </a:lnTo>
                  <a:lnTo>
                    <a:pt x="152" y="799"/>
                  </a:lnTo>
                  <a:lnTo>
                    <a:pt x="152" y="807"/>
                  </a:lnTo>
                  <a:lnTo>
                    <a:pt x="148" y="820"/>
                  </a:lnTo>
                  <a:lnTo>
                    <a:pt x="146" y="830"/>
                  </a:lnTo>
                  <a:lnTo>
                    <a:pt x="142" y="843"/>
                  </a:lnTo>
                  <a:lnTo>
                    <a:pt x="140" y="853"/>
                  </a:lnTo>
                  <a:lnTo>
                    <a:pt x="138" y="864"/>
                  </a:lnTo>
                  <a:lnTo>
                    <a:pt x="136" y="874"/>
                  </a:lnTo>
                  <a:lnTo>
                    <a:pt x="135" y="887"/>
                  </a:lnTo>
                  <a:lnTo>
                    <a:pt x="133" y="895"/>
                  </a:lnTo>
                  <a:lnTo>
                    <a:pt x="131" y="908"/>
                  </a:lnTo>
                  <a:lnTo>
                    <a:pt x="129" y="918"/>
                  </a:lnTo>
                  <a:lnTo>
                    <a:pt x="127" y="931"/>
                  </a:lnTo>
                  <a:lnTo>
                    <a:pt x="125" y="939"/>
                  </a:lnTo>
                  <a:lnTo>
                    <a:pt x="123" y="954"/>
                  </a:lnTo>
                  <a:lnTo>
                    <a:pt x="121" y="962"/>
                  </a:lnTo>
                  <a:lnTo>
                    <a:pt x="119" y="979"/>
                  </a:lnTo>
                  <a:lnTo>
                    <a:pt x="119" y="983"/>
                  </a:lnTo>
                  <a:lnTo>
                    <a:pt x="119" y="983"/>
                  </a:lnTo>
                  <a:lnTo>
                    <a:pt x="115" y="1006"/>
                  </a:lnTo>
                  <a:lnTo>
                    <a:pt x="115" y="1014"/>
                  </a:lnTo>
                  <a:lnTo>
                    <a:pt x="113" y="1029"/>
                  </a:lnTo>
                  <a:lnTo>
                    <a:pt x="113" y="1037"/>
                  </a:lnTo>
                  <a:lnTo>
                    <a:pt x="112" y="1050"/>
                  </a:lnTo>
                  <a:lnTo>
                    <a:pt x="110" y="1060"/>
                  </a:lnTo>
                  <a:lnTo>
                    <a:pt x="110" y="1073"/>
                  </a:lnTo>
                  <a:lnTo>
                    <a:pt x="108" y="1083"/>
                  </a:lnTo>
                  <a:lnTo>
                    <a:pt x="108" y="1096"/>
                  </a:lnTo>
                  <a:lnTo>
                    <a:pt x="108" y="1106"/>
                  </a:lnTo>
                  <a:lnTo>
                    <a:pt x="106" y="1119"/>
                  </a:lnTo>
                  <a:lnTo>
                    <a:pt x="106" y="1129"/>
                  </a:lnTo>
                  <a:lnTo>
                    <a:pt x="106" y="1142"/>
                  </a:lnTo>
                  <a:lnTo>
                    <a:pt x="104" y="1152"/>
                  </a:lnTo>
                  <a:lnTo>
                    <a:pt x="104" y="1165"/>
                  </a:lnTo>
                  <a:lnTo>
                    <a:pt x="104" y="1175"/>
                  </a:lnTo>
                  <a:lnTo>
                    <a:pt x="104" y="1188"/>
                  </a:lnTo>
                  <a:lnTo>
                    <a:pt x="104" y="1198"/>
                  </a:lnTo>
                  <a:lnTo>
                    <a:pt x="104" y="1221"/>
                  </a:lnTo>
                  <a:lnTo>
                    <a:pt x="104" y="1261"/>
                  </a:lnTo>
                  <a:lnTo>
                    <a:pt x="104" y="1263"/>
                  </a:lnTo>
                  <a:lnTo>
                    <a:pt x="106" y="1301"/>
                  </a:lnTo>
                  <a:lnTo>
                    <a:pt x="106" y="1305"/>
                  </a:lnTo>
                  <a:lnTo>
                    <a:pt x="108" y="1341"/>
                  </a:lnTo>
                  <a:lnTo>
                    <a:pt x="108" y="1345"/>
                  </a:lnTo>
                  <a:lnTo>
                    <a:pt x="112" y="1382"/>
                  </a:lnTo>
                  <a:lnTo>
                    <a:pt x="112" y="1387"/>
                  </a:lnTo>
                  <a:lnTo>
                    <a:pt x="115" y="1422"/>
                  </a:lnTo>
                  <a:lnTo>
                    <a:pt x="115" y="1430"/>
                  </a:lnTo>
                  <a:lnTo>
                    <a:pt x="119" y="1464"/>
                  </a:lnTo>
                  <a:lnTo>
                    <a:pt x="121" y="1470"/>
                  </a:lnTo>
                  <a:lnTo>
                    <a:pt x="125" y="1504"/>
                  </a:lnTo>
                  <a:lnTo>
                    <a:pt x="127" y="1510"/>
                  </a:lnTo>
                  <a:lnTo>
                    <a:pt x="133" y="1545"/>
                  </a:lnTo>
                  <a:lnTo>
                    <a:pt x="135" y="1550"/>
                  </a:lnTo>
                  <a:lnTo>
                    <a:pt x="140" y="1583"/>
                  </a:lnTo>
                  <a:lnTo>
                    <a:pt x="142" y="1591"/>
                  </a:lnTo>
                  <a:lnTo>
                    <a:pt x="148" y="1623"/>
                  </a:lnTo>
                  <a:lnTo>
                    <a:pt x="150" y="1629"/>
                  </a:lnTo>
                  <a:lnTo>
                    <a:pt x="158" y="1663"/>
                  </a:lnTo>
                  <a:lnTo>
                    <a:pt x="159" y="1667"/>
                  </a:lnTo>
                  <a:lnTo>
                    <a:pt x="167" y="1700"/>
                  </a:lnTo>
                  <a:lnTo>
                    <a:pt x="169" y="1706"/>
                  </a:lnTo>
                  <a:lnTo>
                    <a:pt x="179" y="1736"/>
                  </a:lnTo>
                  <a:lnTo>
                    <a:pt x="181" y="1742"/>
                  </a:lnTo>
                  <a:lnTo>
                    <a:pt x="190" y="1773"/>
                  </a:lnTo>
                  <a:lnTo>
                    <a:pt x="192" y="1782"/>
                  </a:lnTo>
                  <a:lnTo>
                    <a:pt x="202" y="1811"/>
                  </a:lnTo>
                  <a:lnTo>
                    <a:pt x="205" y="1821"/>
                  </a:lnTo>
                  <a:lnTo>
                    <a:pt x="215" y="1847"/>
                  </a:lnTo>
                  <a:lnTo>
                    <a:pt x="219" y="1857"/>
                  </a:lnTo>
                  <a:lnTo>
                    <a:pt x="230" y="1886"/>
                  </a:lnTo>
                  <a:lnTo>
                    <a:pt x="234" y="1895"/>
                  </a:lnTo>
                  <a:lnTo>
                    <a:pt x="246" y="1922"/>
                  </a:lnTo>
                  <a:lnTo>
                    <a:pt x="250" y="1932"/>
                  </a:lnTo>
                  <a:lnTo>
                    <a:pt x="261" y="1959"/>
                  </a:lnTo>
                  <a:lnTo>
                    <a:pt x="265" y="1968"/>
                  </a:lnTo>
                  <a:lnTo>
                    <a:pt x="276" y="1993"/>
                  </a:lnTo>
                  <a:lnTo>
                    <a:pt x="282" y="2004"/>
                  </a:lnTo>
                  <a:lnTo>
                    <a:pt x="294" y="2029"/>
                  </a:lnTo>
                  <a:lnTo>
                    <a:pt x="299" y="2041"/>
                  </a:lnTo>
                  <a:lnTo>
                    <a:pt x="311" y="2062"/>
                  </a:lnTo>
                  <a:lnTo>
                    <a:pt x="319" y="2075"/>
                  </a:lnTo>
                  <a:lnTo>
                    <a:pt x="328" y="2095"/>
                  </a:lnTo>
                  <a:lnTo>
                    <a:pt x="338" y="2110"/>
                  </a:lnTo>
                  <a:lnTo>
                    <a:pt x="347" y="2129"/>
                  </a:lnTo>
                  <a:lnTo>
                    <a:pt x="357" y="2144"/>
                  </a:lnTo>
                  <a:lnTo>
                    <a:pt x="368" y="2162"/>
                  </a:lnTo>
                  <a:lnTo>
                    <a:pt x="378" y="2177"/>
                  </a:lnTo>
                  <a:lnTo>
                    <a:pt x="388" y="2194"/>
                  </a:lnTo>
                  <a:lnTo>
                    <a:pt x="399" y="2210"/>
                  </a:lnTo>
                  <a:lnTo>
                    <a:pt x="411" y="2227"/>
                  </a:lnTo>
                  <a:lnTo>
                    <a:pt x="420" y="2240"/>
                  </a:lnTo>
                  <a:lnTo>
                    <a:pt x="432" y="2259"/>
                  </a:lnTo>
                  <a:lnTo>
                    <a:pt x="441" y="2273"/>
                  </a:lnTo>
                  <a:lnTo>
                    <a:pt x="455" y="2292"/>
                  </a:lnTo>
                  <a:lnTo>
                    <a:pt x="464" y="2303"/>
                  </a:lnTo>
                  <a:lnTo>
                    <a:pt x="480" y="2323"/>
                  </a:lnTo>
                  <a:lnTo>
                    <a:pt x="489" y="2336"/>
                  </a:lnTo>
                  <a:lnTo>
                    <a:pt x="503" y="2353"/>
                  </a:lnTo>
                  <a:lnTo>
                    <a:pt x="512" y="2367"/>
                  </a:lnTo>
                  <a:lnTo>
                    <a:pt x="527" y="2384"/>
                  </a:lnTo>
                  <a:lnTo>
                    <a:pt x="539" y="2395"/>
                  </a:lnTo>
                  <a:lnTo>
                    <a:pt x="552" y="2413"/>
                  </a:lnTo>
                  <a:lnTo>
                    <a:pt x="564" y="2426"/>
                  </a:lnTo>
                  <a:lnTo>
                    <a:pt x="568" y="2430"/>
                  </a:lnTo>
                  <a:lnTo>
                    <a:pt x="504" y="2497"/>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4848226" y="5313181"/>
              <a:ext cx="385763" cy="611188"/>
            </a:xfrm>
            <a:custGeom>
              <a:avLst/>
              <a:gdLst>
                <a:gd name="T0" fmla="*/ 484 w 484"/>
                <a:gd name="T1" fmla="*/ 753 h 770"/>
                <a:gd name="T2" fmla="*/ 364 w 484"/>
                <a:gd name="T3" fmla="*/ 767 h 770"/>
                <a:gd name="T4" fmla="*/ 241 w 484"/>
                <a:gd name="T5" fmla="*/ 770 h 770"/>
                <a:gd name="T6" fmla="*/ 120 w 484"/>
                <a:gd name="T7" fmla="*/ 767 h 770"/>
                <a:gd name="T8" fmla="*/ 0 w 484"/>
                <a:gd name="T9" fmla="*/ 753 h 770"/>
                <a:gd name="T10" fmla="*/ 0 w 484"/>
                <a:gd name="T11" fmla="*/ 242 h 770"/>
                <a:gd name="T12" fmla="*/ 5 w 484"/>
                <a:gd name="T13" fmla="*/ 192 h 770"/>
                <a:gd name="T14" fmla="*/ 19 w 484"/>
                <a:gd name="T15" fmla="*/ 148 h 770"/>
                <a:gd name="T16" fmla="*/ 42 w 484"/>
                <a:gd name="T17" fmla="*/ 105 h 770"/>
                <a:gd name="T18" fmla="*/ 70 w 484"/>
                <a:gd name="T19" fmla="*/ 71 h 770"/>
                <a:gd name="T20" fmla="*/ 107 w 484"/>
                <a:gd name="T21" fmla="*/ 40 h 770"/>
                <a:gd name="T22" fmla="*/ 147 w 484"/>
                <a:gd name="T23" fmla="*/ 17 h 770"/>
                <a:gd name="T24" fmla="*/ 193 w 484"/>
                <a:gd name="T25" fmla="*/ 4 h 770"/>
                <a:gd name="T26" fmla="*/ 241 w 484"/>
                <a:gd name="T27" fmla="*/ 0 h 770"/>
                <a:gd name="T28" fmla="*/ 291 w 484"/>
                <a:gd name="T29" fmla="*/ 4 h 770"/>
                <a:gd name="T30" fmla="*/ 337 w 484"/>
                <a:gd name="T31" fmla="*/ 17 h 770"/>
                <a:gd name="T32" fmla="*/ 377 w 484"/>
                <a:gd name="T33" fmla="*/ 40 h 770"/>
                <a:gd name="T34" fmla="*/ 414 w 484"/>
                <a:gd name="T35" fmla="*/ 71 h 770"/>
                <a:gd name="T36" fmla="*/ 442 w 484"/>
                <a:gd name="T37" fmla="*/ 105 h 770"/>
                <a:gd name="T38" fmla="*/ 465 w 484"/>
                <a:gd name="T39" fmla="*/ 148 h 770"/>
                <a:gd name="T40" fmla="*/ 479 w 484"/>
                <a:gd name="T41" fmla="*/ 192 h 770"/>
                <a:gd name="T42" fmla="*/ 484 w 484"/>
                <a:gd name="T43" fmla="*/ 242 h 770"/>
                <a:gd name="T44" fmla="*/ 484 w 484"/>
                <a:gd name="T45" fmla="*/ 753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70">
                  <a:moveTo>
                    <a:pt x="484" y="753"/>
                  </a:moveTo>
                  <a:lnTo>
                    <a:pt x="364" y="767"/>
                  </a:lnTo>
                  <a:lnTo>
                    <a:pt x="241" y="770"/>
                  </a:lnTo>
                  <a:lnTo>
                    <a:pt x="120" y="767"/>
                  </a:lnTo>
                  <a:lnTo>
                    <a:pt x="0" y="753"/>
                  </a:lnTo>
                  <a:lnTo>
                    <a:pt x="0" y="242"/>
                  </a:lnTo>
                  <a:lnTo>
                    <a:pt x="5" y="192"/>
                  </a:lnTo>
                  <a:lnTo>
                    <a:pt x="19" y="148"/>
                  </a:lnTo>
                  <a:lnTo>
                    <a:pt x="42" y="105"/>
                  </a:lnTo>
                  <a:lnTo>
                    <a:pt x="70" y="71"/>
                  </a:lnTo>
                  <a:lnTo>
                    <a:pt x="107" y="40"/>
                  </a:lnTo>
                  <a:lnTo>
                    <a:pt x="147" y="17"/>
                  </a:lnTo>
                  <a:lnTo>
                    <a:pt x="193" y="4"/>
                  </a:lnTo>
                  <a:lnTo>
                    <a:pt x="241" y="0"/>
                  </a:lnTo>
                  <a:lnTo>
                    <a:pt x="291" y="4"/>
                  </a:lnTo>
                  <a:lnTo>
                    <a:pt x="337" y="17"/>
                  </a:lnTo>
                  <a:lnTo>
                    <a:pt x="377" y="40"/>
                  </a:lnTo>
                  <a:lnTo>
                    <a:pt x="414" y="71"/>
                  </a:lnTo>
                  <a:lnTo>
                    <a:pt x="442" y="105"/>
                  </a:lnTo>
                  <a:lnTo>
                    <a:pt x="465" y="148"/>
                  </a:lnTo>
                  <a:lnTo>
                    <a:pt x="479" y="192"/>
                  </a:lnTo>
                  <a:lnTo>
                    <a:pt x="484" y="242"/>
                  </a:lnTo>
                  <a:lnTo>
                    <a:pt x="484" y="753"/>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7" name="Group 96"/>
          <p:cNvGrpSpPr/>
          <p:nvPr/>
        </p:nvGrpSpPr>
        <p:grpSpPr>
          <a:xfrm>
            <a:off x="6102351" y="1237066"/>
            <a:ext cx="2503488" cy="2871788"/>
            <a:chOff x="6102351" y="917576"/>
            <a:chExt cx="2503488" cy="2871788"/>
          </a:xfrm>
        </p:grpSpPr>
        <p:sp>
          <p:nvSpPr>
            <p:cNvPr id="12" name="Freeform 8"/>
            <p:cNvSpPr>
              <a:spLocks noEditPoints="1"/>
            </p:cNvSpPr>
            <p:nvPr/>
          </p:nvSpPr>
          <p:spPr bwMode="auto">
            <a:xfrm>
              <a:off x="6102351" y="917576"/>
              <a:ext cx="2503488" cy="2871788"/>
            </a:xfrm>
            <a:custGeom>
              <a:avLst/>
              <a:gdLst>
                <a:gd name="T0" fmla="*/ 1638 w 3154"/>
                <a:gd name="T1" fmla="*/ 23 h 3618"/>
                <a:gd name="T2" fmla="*/ 2048 w 3154"/>
                <a:gd name="T3" fmla="*/ 142 h 3618"/>
                <a:gd name="T4" fmla="*/ 2412 w 3154"/>
                <a:gd name="T5" fmla="*/ 349 h 3618"/>
                <a:gd name="T6" fmla="*/ 2719 w 3154"/>
                <a:gd name="T7" fmla="*/ 632 h 3618"/>
                <a:gd name="T8" fmla="*/ 2953 w 3154"/>
                <a:gd name="T9" fmla="*/ 977 h 3618"/>
                <a:gd name="T10" fmla="*/ 3100 w 3154"/>
                <a:gd name="T11" fmla="*/ 1374 h 3618"/>
                <a:gd name="T12" fmla="*/ 3154 w 3154"/>
                <a:gd name="T13" fmla="*/ 1809 h 3618"/>
                <a:gd name="T14" fmla="*/ 3100 w 3154"/>
                <a:gd name="T15" fmla="*/ 2244 h 3618"/>
                <a:gd name="T16" fmla="*/ 2953 w 3154"/>
                <a:gd name="T17" fmla="*/ 2641 h 3618"/>
                <a:gd name="T18" fmla="*/ 2719 w 3154"/>
                <a:gd name="T19" fmla="*/ 2986 h 3618"/>
                <a:gd name="T20" fmla="*/ 2412 w 3154"/>
                <a:gd name="T21" fmla="*/ 3269 h 3618"/>
                <a:gd name="T22" fmla="*/ 2048 w 3154"/>
                <a:gd name="T23" fmla="*/ 3476 h 3618"/>
                <a:gd name="T24" fmla="*/ 1638 w 3154"/>
                <a:gd name="T25" fmla="*/ 3595 h 3618"/>
                <a:gd name="T26" fmla="*/ 1201 w 3154"/>
                <a:gd name="T27" fmla="*/ 3612 h 3618"/>
                <a:gd name="T28" fmla="*/ 787 w 3154"/>
                <a:gd name="T29" fmla="*/ 3532 h 3618"/>
                <a:gd name="T30" fmla="*/ 416 w 3154"/>
                <a:gd name="T31" fmla="*/ 3361 h 3618"/>
                <a:gd name="T32" fmla="*/ 94 w 3154"/>
                <a:gd name="T33" fmla="*/ 3116 h 3618"/>
                <a:gd name="T34" fmla="*/ 159 w 3154"/>
                <a:gd name="T35" fmla="*/ 2815 h 3618"/>
                <a:gd name="T36" fmla="*/ 341 w 3154"/>
                <a:gd name="T37" fmla="*/ 2468 h 3618"/>
                <a:gd name="T38" fmla="*/ 444 w 3154"/>
                <a:gd name="T39" fmla="*/ 2083 h 3618"/>
                <a:gd name="T40" fmla="*/ 460 w 3154"/>
                <a:gd name="T41" fmla="*/ 1671 h 3618"/>
                <a:gd name="T42" fmla="*/ 383 w 3154"/>
                <a:gd name="T43" fmla="*/ 1274 h 3618"/>
                <a:gd name="T44" fmla="*/ 228 w 3154"/>
                <a:gd name="T45" fmla="*/ 914 h 3618"/>
                <a:gd name="T46" fmla="*/ 0 w 3154"/>
                <a:gd name="T47" fmla="*/ 600 h 3618"/>
                <a:gd name="T48" fmla="*/ 302 w 3154"/>
                <a:gd name="T49" fmla="*/ 330 h 3618"/>
                <a:gd name="T50" fmla="*/ 659 w 3154"/>
                <a:gd name="T51" fmla="*/ 134 h 3618"/>
                <a:gd name="T52" fmla="*/ 1059 w 3154"/>
                <a:gd name="T53" fmla="*/ 23 h 3618"/>
                <a:gd name="T54" fmla="*/ 1345 w 3154"/>
                <a:gd name="T55" fmla="*/ 1041 h 3618"/>
                <a:gd name="T56" fmla="*/ 1623 w 3154"/>
                <a:gd name="T57" fmla="*/ 1092 h 3618"/>
                <a:gd name="T58" fmla="*/ 1855 w 3154"/>
                <a:gd name="T59" fmla="*/ 1234 h 3618"/>
                <a:gd name="T60" fmla="*/ 2023 w 3154"/>
                <a:gd name="T61" fmla="*/ 1449 h 3618"/>
                <a:gd name="T62" fmla="*/ 2108 w 3154"/>
                <a:gd name="T63" fmla="*/ 1713 h 3618"/>
                <a:gd name="T64" fmla="*/ 2090 w 3154"/>
                <a:gd name="T65" fmla="*/ 1999 h 3618"/>
                <a:gd name="T66" fmla="*/ 1975 w 3154"/>
                <a:gd name="T67" fmla="*/ 2248 h 3618"/>
                <a:gd name="T68" fmla="*/ 1784 w 3154"/>
                <a:gd name="T69" fmla="*/ 2440 h 3618"/>
                <a:gd name="T70" fmla="*/ 1535 w 3154"/>
                <a:gd name="T71" fmla="*/ 2555 h 3618"/>
                <a:gd name="T72" fmla="*/ 1249 w 3154"/>
                <a:gd name="T73" fmla="*/ 2572 h 3618"/>
                <a:gd name="T74" fmla="*/ 983 w 3154"/>
                <a:gd name="T75" fmla="*/ 2488 h 3618"/>
                <a:gd name="T76" fmla="*/ 770 w 3154"/>
                <a:gd name="T77" fmla="*/ 2319 h 3618"/>
                <a:gd name="T78" fmla="*/ 628 w 3154"/>
                <a:gd name="T79" fmla="*/ 2087 h 3618"/>
                <a:gd name="T80" fmla="*/ 576 w 3154"/>
                <a:gd name="T81" fmla="*/ 1809 h 3618"/>
                <a:gd name="T82" fmla="*/ 628 w 3154"/>
                <a:gd name="T83" fmla="*/ 1531 h 3618"/>
                <a:gd name="T84" fmla="*/ 770 w 3154"/>
                <a:gd name="T85" fmla="*/ 1299 h 3618"/>
                <a:gd name="T86" fmla="*/ 983 w 3154"/>
                <a:gd name="T87" fmla="*/ 1131 h 3618"/>
                <a:gd name="T88" fmla="*/ 1249 w 3154"/>
                <a:gd name="T89" fmla="*/ 1046 h 3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54" h="3618">
                  <a:moveTo>
                    <a:pt x="1345" y="0"/>
                  </a:moveTo>
                  <a:lnTo>
                    <a:pt x="1493" y="6"/>
                  </a:lnTo>
                  <a:lnTo>
                    <a:pt x="1638" y="23"/>
                  </a:lnTo>
                  <a:lnTo>
                    <a:pt x="1780" y="52"/>
                  </a:lnTo>
                  <a:lnTo>
                    <a:pt x="1916" y="92"/>
                  </a:lnTo>
                  <a:lnTo>
                    <a:pt x="2048" y="142"/>
                  </a:lnTo>
                  <a:lnTo>
                    <a:pt x="2177" y="201"/>
                  </a:lnTo>
                  <a:lnTo>
                    <a:pt x="2297" y="270"/>
                  </a:lnTo>
                  <a:lnTo>
                    <a:pt x="2412" y="349"/>
                  </a:lnTo>
                  <a:lnTo>
                    <a:pt x="2522" y="435"/>
                  </a:lnTo>
                  <a:lnTo>
                    <a:pt x="2623" y="531"/>
                  </a:lnTo>
                  <a:lnTo>
                    <a:pt x="2719" y="632"/>
                  </a:lnTo>
                  <a:lnTo>
                    <a:pt x="2805" y="742"/>
                  </a:lnTo>
                  <a:lnTo>
                    <a:pt x="2882" y="857"/>
                  </a:lnTo>
                  <a:lnTo>
                    <a:pt x="2953" y="977"/>
                  </a:lnTo>
                  <a:lnTo>
                    <a:pt x="3012" y="1106"/>
                  </a:lnTo>
                  <a:lnTo>
                    <a:pt x="3062" y="1238"/>
                  </a:lnTo>
                  <a:lnTo>
                    <a:pt x="3100" y="1374"/>
                  </a:lnTo>
                  <a:lnTo>
                    <a:pt x="3131" y="1516"/>
                  </a:lnTo>
                  <a:lnTo>
                    <a:pt x="3148" y="1662"/>
                  </a:lnTo>
                  <a:lnTo>
                    <a:pt x="3154" y="1809"/>
                  </a:lnTo>
                  <a:lnTo>
                    <a:pt x="3148" y="1957"/>
                  </a:lnTo>
                  <a:lnTo>
                    <a:pt x="3131" y="2102"/>
                  </a:lnTo>
                  <a:lnTo>
                    <a:pt x="3100" y="2244"/>
                  </a:lnTo>
                  <a:lnTo>
                    <a:pt x="3062" y="2380"/>
                  </a:lnTo>
                  <a:lnTo>
                    <a:pt x="3012" y="2514"/>
                  </a:lnTo>
                  <a:lnTo>
                    <a:pt x="2953" y="2641"/>
                  </a:lnTo>
                  <a:lnTo>
                    <a:pt x="2882" y="2762"/>
                  </a:lnTo>
                  <a:lnTo>
                    <a:pt x="2805" y="2878"/>
                  </a:lnTo>
                  <a:lnTo>
                    <a:pt x="2719" y="2986"/>
                  </a:lnTo>
                  <a:lnTo>
                    <a:pt x="2623" y="3089"/>
                  </a:lnTo>
                  <a:lnTo>
                    <a:pt x="2522" y="3183"/>
                  </a:lnTo>
                  <a:lnTo>
                    <a:pt x="2412" y="3269"/>
                  </a:lnTo>
                  <a:lnTo>
                    <a:pt x="2297" y="3348"/>
                  </a:lnTo>
                  <a:lnTo>
                    <a:pt x="2177" y="3417"/>
                  </a:lnTo>
                  <a:lnTo>
                    <a:pt x="2048" y="3476"/>
                  </a:lnTo>
                  <a:lnTo>
                    <a:pt x="1916" y="3526"/>
                  </a:lnTo>
                  <a:lnTo>
                    <a:pt x="1780" y="3566"/>
                  </a:lnTo>
                  <a:lnTo>
                    <a:pt x="1638" y="3595"/>
                  </a:lnTo>
                  <a:lnTo>
                    <a:pt x="1493" y="3612"/>
                  </a:lnTo>
                  <a:lnTo>
                    <a:pt x="1345" y="3618"/>
                  </a:lnTo>
                  <a:lnTo>
                    <a:pt x="1201" y="3612"/>
                  </a:lnTo>
                  <a:lnTo>
                    <a:pt x="1059" y="3595"/>
                  </a:lnTo>
                  <a:lnTo>
                    <a:pt x="921" y="3568"/>
                  </a:lnTo>
                  <a:lnTo>
                    <a:pt x="787" y="3532"/>
                  </a:lnTo>
                  <a:lnTo>
                    <a:pt x="659" y="3484"/>
                  </a:lnTo>
                  <a:lnTo>
                    <a:pt x="534" y="3427"/>
                  </a:lnTo>
                  <a:lnTo>
                    <a:pt x="416" y="3361"/>
                  </a:lnTo>
                  <a:lnTo>
                    <a:pt x="302" y="3289"/>
                  </a:lnTo>
                  <a:lnTo>
                    <a:pt x="195" y="3206"/>
                  </a:lnTo>
                  <a:lnTo>
                    <a:pt x="94" y="3116"/>
                  </a:lnTo>
                  <a:lnTo>
                    <a:pt x="0" y="3018"/>
                  </a:lnTo>
                  <a:lnTo>
                    <a:pt x="82" y="2921"/>
                  </a:lnTo>
                  <a:lnTo>
                    <a:pt x="159" y="2815"/>
                  </a:lnTo>
                  <a:lnTo>
                    <a:pt x="228" y="2704"/>
                  </a:lnTo>
                  <a:lnTo>
                    <a:pt x="287" y="2589"/>
                  </a:lnTo>
                  <a:lnTo>
                    <a:pt x="341" y="2468"/>
                  </a:lnTo>
                  <a:lnTo>
                    <a:pt x="383" y="2344"/>
                  </a:lnTo>
                  <a:lnTo>
                    <a:pt x="417" y="2215"/>
                  </a:lnTo>
                  <a:lnTo>
                    <a:pt x="444" y="2083"/>
                  </a:lnTo>
                  <a:lnTo>
                    <a:pt x="460" y="1947"/>
                  </a:lnTo>
                  <a:lnTo>
                    <a:pt x="463" y="1809"/>
                  </a:lnTo>
                  <a:lnTo>
                    <a:pt x="460" y="1671"/>
                  </a:lnTo>
                  <a:lnTo>
                    <a:pt x="444" y="1535"/>
                  </a:lnTo>
                  <a:lnTo>
                    <a:pt x="417" y="1403"/>
                  </a:lnTo>
                  <a:lnTo>
                    <a:pt x="383" y="1274"/>
                  </a:lnTo>
                  <a:lnTo>
                    <a:pt x="341" y="1150"/>
                  </a:lnTo>
                  <a:lnTo>
                    <a:pt x="287" y="1029"/>
                  </a:lnTo>
                  <a:lnTo>
                    <a:pt x="228" y="914"/>
                  </a:lnTo>
                  <a:lnTo>
                    <a:pt x="159" y="803"/>
                  </a:lnTo>
                  <a:lnTo>
                    <a:pt x="82" y="698"/>
                  </a:lnTo>
                  <a:lnTo>
                    <a:pt x="0" y="600"/>
                  </a:lnTo>
                  <a:lnTo>
                    <a:pt x="94" y="502"/>
                  </a:lnTo>
                  <a:lnTo>
                    <a:pt x="195" y="412"/>
                  </a:lnTo>
                  <a:lnTo>
                    <a:pt x="302" y="330"/>
                  </a:lnTo>
                  <a:lnTo>
                    <a:pt x="416" y="257"/>
                  </a:lnTo>
                  <a:lnTo>
                    <a:pt x="534" y="192"/>
                  </a:lnTo>
                  <a:lnTo>
                    <a:pt x="659" y="134"/>
                  </a:lnTo>
                  <a:lnTo>
                    <a:pt x="787" y="88"/>
                  </a:lnTo>
                  <a:lnTo>
                    <a:pt x="921" y="50"/>
                  </a:lnTo>
                  <a:lnTo>
                    <a:pt x="1059" y="23"/>
                  </a:lnTo>
                  <a:lnTo>
                    <a:pt x="1201" y="6"/>
                  </a:lnTo>
                  <a:lnTo>
                    <a:pt x="1345" y="0"/>
                  </a:lnTo>
                  <a:close/>
                  <a:moveTo>
                    <a:pt x="1345" y="1041"/>
                  </a:moveTo>
                  <a:lnTo>
                    <a:pt x="1441" y="1046"/>
                  </a:lnTo>
                  <a:lnTo>
                    <a:pt x="1535" y="1064"/>
                  </a:lnTo>
                  <a:lnTo>
                    <a:pt x="1623" y="1092"/>
                  </a:lnTo>
                  <a:lnTo>
                    <a:pt x="1705" y="1131"/>
                  </a:lnTo>
                  <a:lnTo>
                    <a:pt x="1784" y="1179"/>
                  </a:lnTo>
                  <a:lnTo>
                    <a:pt x="1855" y="1234"/>
                  </a:lnTo>
                  <a:lnTo>
                    <a:pt x="1920" y="1299"/>
                  </a:lnTo>
                  <a:lnTo>
                    <a:pt x="1975" y="1370"/>
                  </a:lnTo>
                  <a:lnTo>
                    <a:pt x="2023" y="1449"/>
                  </a:lnTo>
                  <a:lnTo>
                    <a:pt x="2062" y="1531"/>
                  </a:lnTo>
                  <a:lnTo>
                    <a:pt x="2090" y="1619"/>
                  </a:lnTo>
                  <a:lnTo>
                    <a:pt x="2108" y="1713"/>
                  </a:lnTo>
                  <a:lnTo>
                    <a:pt x="2113" y="1809"/>
                  </a:lnTo>
                  <a:lnTo>
                    <a:pt x="2108" y="1905"/>
                  </a:lnTo>
                  <a:lnTo>
                    <a:pt x="2090" y="1999"/>
                  </a:lnTo>
                  <a:lnTo>
                    <a:pt x="2062" y="2087"/>
                  </a:lnTo>
                  <a:lnTo>
                    <a:pt x="2023" y="2171"/>
                  </a:lnTo>
                  <a:lnTo>
                    <a:pt x="1975" y="2248"/>
                  </a:lnTo>
                  <a:lnTo>
                    <a:pt x="1920" y="2319"/>
                  </a:lnTo>
                  <a:lnTo>
                    <a:pt x="1855" y="2384"/>
                  </a:lnTo>
                  <a:lnTo>
                    <a:pt x="1784" y="2440"/>
                  </a:lnTo>
                  <a:lnTo>
                    <a:pt x="1705" y="2488"/>
                  </a:lnTo>
                  <a:lnTo>
                    <a:pt x="1623" y="2526"/>
                  </a:lnTo>
                  <a:lnTo>
                    <a:pt x="1535" y="2555"/>
                  </a:lnTo>
                  <a:lnTo>
                    <a:pt x="1441" y="2572"/>
                  </a:lnTo>
                  <a:lnTo>
                    <a:pt x="1345" y="2578"/>
                  </a:lnTo>
                  <a:lnTo>
                    <a:pt x="1249" y="2572"/>
                  </a:lnTo>
                  <a:lnTo>
                    <a:pt x="1155" y="2555"/>
                  </a:lnTo>
                  <a:lnTo>
                    <a:pt x="1067" y="2526"/>
                  </a:lnTo>
                  <a:lnTo>
                    <a:pt x="983" y="2488"/>
                  </a:lnTo>
                  <a:lnTo>
                    <a:pt x="906" y="2440"/>
                  </a:lnTo>
                  <a:lnTo>
                    <a:pt x="835" y="2384"/>
                  </a:lnTo>
                  <a:lnTo>
                    <a:pt x="770" y="2319"/>
                  </a:lnTo>
                  <a:lnTo>
                    <a:pt x="714" y="2248"/>
                  </a:lnTo>
                  <a:lnTo>
                    <a:pt x="667" y="2171"/>
                  </a:lnTo>
                  <a:lnTo>
                    <a:pt x="628" y="2087"/>
                  </a:lnTo>
                  <a:lnTo>
                    <a:pt x="599" y="1999"/>
                  </a:lnTo>
                  <a:lnTo>
                    <a:pt x="582" y="1905"/>
                  </a:lnTo>
                  <a:lnTo>
                    <a:pt x="576" y="1809"/>
                  </a:lnTo>
                  <a:lnTo>
                    <a:pt x="582" y="1713"/>
                  </a:lnTo>
                  <a:lnTo>
                    <a:pt x="599" y="1619"/>
                  </a:lnTo>
                  <a:lnTo>
                    <a:pt x="628" y="1531"/>
                  </a:lnTo>
                  <a:lnTo>
                    <a:pt x="667" y="1449"/>
                  </a:lnTo>
                  <a:lnTo>
                    <a:pt x="714" y="1370"/>
                  </a:lnTo>
                  <a:lnTo>
                    <a:pt x="770" y="1299"/>
                  </a:lnTo>
                  <a:lnTo>
                    <a:pt x="835" y="1234"/>
                  </a:lnTo>
                  <a:lnTo>
                    <a:pt x="906" y="1179"/>
                  </a:lnTo>
                  <a:lnTo>
                    <a:pt x="983" y="1131"/>
                  </a:lnTo>
                  <a:lnTo>
                    <a:pt x="1067" y="1092"/>
                  </a:lnTo>
                  <a:lnTo>
                    <a:pt x="1155" y="1064"/>
                  </a:lnTo>
                  <a:lnTo>
                    <a:pt x="1249" y="1046"/>
                  </a:lnTo>
                  <a:lnTo>
                    <a:pt x="1345" y="104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6102351" y="1339851"/>
              <a:ext cx="449263" cy="1981200"/>
            </a:xfrm>
            <a:custGeom>
              <a:avLst/>
              <a:gdLst>
                <a:gd name="T0" fmla="*/ 237 w 567"/>
                <a:gd name="T1" fmla="*/ 205 h 2495"/>
                <a:gd name="T2" fmla="*/ 435 w 567"/>
                <a:gd name="T3" fmla="*/ 557 h 2495"/>
                <a:gd name="T4" fmla="*/ 546 w 567"/>
                <a:gd name="T5" fmla="*/ 954 h 2495"/>
                <a:gd name="T6" fmla="*/ 559 w 567"/>
                <a:gd name="T7" fmla="*/ 1380 h 2495"/>
                <a:gd name="T8" fmla="*/ 481 w 567"/>
                <a:gd name="T9" fmla="*/ 1763 h 2495"/>
                <a:gd name="T10" fmla="*/ 322 w 567"/>
                <a:gd name="T11" fmla="*/ 2110 h 2495"/>
                <a:gd name="T12" fmla="*/ 97 w 567"/>
                <a:gd name="T13" fmla="*/ 2409 h 2495"/>
                <a:gd name="T14" fmla="*/ 59 w 567"/>
                <a:gd name="T15" fmla="*/ 2418 h 2495"/>
                <a:gd name="T16" fmla="*/ 164 w 567"/>
                <a:gd name="T17" fmla="*/ 2275 h 2495"/>
                <a:gd name="T18" fmla="*/ 178 w 567"/>
                <a:gd name="T19" fmla="*/ 2253 h 2495"/>
                <a:gd name="T20" fmla="*/ 199 w 567"/>
                <a:gd name="T21" fmla="*/ 2219 h 2495"/>
                <a:gd name="T22" fmla="*/ 212 w 567"/>
                <a:gd name="T23" fmla="*/ 2198 h 2495"/>
                <a:gd name="T24" fmla="*/ 266 w 567"/>
                <a:gd name="T25" fmla="*/ 2100 h 2495"/>
                <a:gd name="T26" fmla="*/ 278 w 567"/>
                <a:gd name="T27" fmla="*/ 2077 h 2495"/>
                <a:gd name="T28" fmla="*/ 295 w 567"/>
                <a:gd name="T29" fmla="*/ 2041 h 2495"/>
                <a:gd name="T30" fmla="*/ 306 w 567"/>
                <a:gd name="T31" fmla="*/ 2016 h 2495"/>
                <a:gd name="T32" fmla="*/ 322 w 567"/>
                <a:gd name="T33" fmla="*/ 1979 h 2495"/>
                <a:gd name="T34" fmla="*/ 331 w 567"/>
                <a:gd name="T35" fmla="*/ 1956 h 2495"/>
                <a:gd name="T36" fmla="*/ 356 w 567"/>
                <a:gd name="T37" fmla="*/ 1893 h 2495"/>
                <a:gd name="T38" fmla="*/ 366 w 567"/>
                <a:gd name="T39" fmla="*/ 1866 h 2495"/>
                <a:gd name="T40" fmla="*/ 377 w 567"/>
                <a:gd name="T41" fmla="*/ 1832 h 2495"/>
                <a:gd name="T42" fmla="*/ 387 w 567"/>
                <a:gd name="T43" fmla="*/ 1803 h 2495"/>
                <a:gd name="T44" fmla="*/ 396 w 567"/>
                <a:gd name="T45" fmla="*/ 1767 h 2495"/>
                <a:gd name="T46" fmla="*/ 404 w 567"/>
                <a:gd name="T47" fmla="*/ 1740 h 2495"/>
                <a:gd name="T48" fmla="*/ 416 w 567"/>
                <a:gd name="T49" fmla="*/ 1696 h 2495"/>
                <a:gd name="T50" fmla="*/ 421 w 567"/>
                <a:gd name="T51" fmla="*/ 1667 h 2495"/>
                <a:gd name="T52" fmla="*/ 429 w 567"/>
                <a:gd name="T53" fmla="*/ 1631 h 2495"/>
                <a:gd name="T54" fmla="*/ 435 w 567"/>
                <a:gd name="T55" fmla="*/ 1600 h 2495"/>
                <a:gd name="T56" fmla="*/ 440 w 567"/>
                <a:gd name="T57" fmla="*/ 1566 h 2495"/>
                <a:gd name="T58" fmla="*/ 446 w 567"/>
                <a:gd name="T59" fmla="*/ 1535 h 2495"/>
                <a:gd name="T60" fmla="*/ 448 w 567"/>
                <a:gd name="T61" fmla="*/ 1512 h 2495"/>
                <a:gd name="T62" fmla="*/ 454 w 567"/>
                <a:gd name="T63" fmla="*/ 1468 h 2495"/>
                <a:gd name="T64" fmla="*/ 458 w 567"/>
                <a:gd name="T65" fmla="*/ 1437 h 2495"/>
                <a:gd name="T66" fmla="*/ 460 w 567"/>
                <a:gd name="T67" fmla="*/ 1401 h 2495"/>
                <a:gd name="T68" fmla="*/ 462 w 567"/>
                <a:gd name="T69" fmla="*/ 1368 h 2495"/>
                <a:gd name="T70" fmla="*/ 463 w 567"/>
                <a:gd name="T71" fmla="*/ 1332 h 2495"/>
                <a:gd name="T72" fmla="*/ 463 w 567"/>
                <a:gd name="T73" fmla="*/ 1299 h 2495"/>
                <a:gd name="T74" fmla="*/ 463 w 567"/>
                <a:gd name="T75" fmla="*/ 1234 h 2495"/>
                <a:gd name="T76" fmla="*/ 460 w 567"/>
                <a:gd name="T77" fmla="*/ 1155 h 2495"/>
                <a:gd name="T78" fmla="*/ 456 w 567"/>
                <a:gd name="T79" fmla="*/ 1109 h 2495"/>
                <a:gd name="T80" fmla="*/ 448 w 567"/>
                <a:gd name="T81" fmla="*/ 1033 h 2495"/>
                <a:gd name="T82" fmla="*/ 440 w 567"/>
                <a:gd name="T83" fmla="*/ 987 h 2495"/>
                <a:gd name="T84" fmla="*/ 427 w 567"/>
                <a:gd name="T85" fmla="*/ 912 h 2495"/>
                <a:gd name="T86" fmla="*/ 417 w 567"/>
                <a:gd name="T87" fmla="*/ 866 h 2495"/>
                <a:gd name="T88" fmla="*/ 400 w 567"/>
                <a:gd name="T89" fmla="*/ 797 h 2495"/>
                <a:gd name="T90" fmla="*/ 387 w 567"/>
                <a:gd name="T91" fmla="*/ 753 h 2495"/>
                <a:gd name="T92" fmla="*/ 366 w 567"/>
                <a:gd name="T93" fmla="*/ 686 h 2495"/>
                <a:gd name="T94" fmla="*/ 348 w 567"/>
                <a:gd name="T95" fmla="*/ 638 h 2495"/>
                <a:gd name="T96" fmla="*/ 324 w 567"/>
                <a:gd name="T97" fmla="*/ 575 h 2495"/>
                <a:gd name="T98" fmla="*/ 302 w 567"/>
                <a:gd name="T99" fmla="*/ 527 h 2495"/>
                <a:gd name="T100" fmla="*/ 274 w 567"/>
                <a:gd name="T101" fmla="*/ 467 h 2495"/>
                <a:gd name="T102" fmla="*/ 249 w 567"/>
                <a:gd name="T103" fmla="*/ 420 h 2495"/>
                <a:gd name="T104" fmla="*/ 220 w 567"/>
                <a:gd name="T105" fmla="*/ 368 h 2495"/>
                <a:gd name="T106" fmla="*/ 189 w 567"/>
                <a:gd name="T107" fmla="*/ 318 h 2495"/>
                <a:gd name="T108" fmla="*/ 159 w 567"/>
                <a:gd name="T109" fmla="*/ 268 h 2495"/>
                <a:gd name="T110" fmla="*/ 126 w 567"/>
                <a:gd name="T111" fmla="*/ 224 h 2495"/>
                <a:gd name="T112" fmla="*/ 90 w 567"/>
                <a:gd name="T113" fmla="*/ 172 h 2495"/>
                <a:gd name="T114" fmla="*/ 55 w 567"/>
                <a:gd name="T115" fmla="*/ 130 h 2495"/>
                <a:gd name="T116" fmla="*/ 15 w 567"/>
                <a:gd name="T117" fmla="*/ 84 h 2495"/>
                <a:gd name="T118" fmla="*/ 63 w 567"/>
                <a:gd name="T119" fmla="*/ 0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7" h="2495">
                  <a:moveTo>
                    <a:pt x="63" y="0"/>
                  </a:moveTo>
                  <a:lnTo>
                    <a:pt x="155" y="99"/>
                  </a:lnTo>
                  <a:lnTo>
                    <a:pt x="237" y="205"/>
                  </a:lnTo>
                  <a:lnTo>
                    <a:pt x="312" y="318"/>
                  </a:lnTo>
                  <a:lnTo>
                    <a:pt x="379" y="435"/>
                  </a:lnTo>
                  <a:lnTo>
                    <a:pt x="435" y="557"/>
                  </a:lnTo>
                  <a:lnTo>
                    <a:pt x="483" y="686"/>
                  </a:lnTo>
                  <a:lnTo>
                    <a:pt x="521" y="818"/>
                  </a:lnTo>
                  <a:lnTo>
                    <a:pt x="546" y="954"/>
                  </a:lnTo>
                  <a:lnTo>
                    <a:pt x="563" y="1094"/>
                  </a:lnTo>
                  <a:lnTo>
                    <a:pt x="567" y="1236"/>
                  </a:lnTo>
                  <a:lnTo>
                    <a:pt x="559" y="1380"/>
                  </a:lnTo>
                  <a:lnTo>
                    <a:pt x="542" y="1512"/>
                  </a:lnTo>
                  <a:lnTo>
                    <a:pt x="517" y="1640"/>
                  </a:lnTo>
                  <a:lnTo>
                    <a:pt x="481" y="1763"/>
                  </a:lnTo>
                  <a:lnTo>
                    <a:pt x="437" y="1884"/>
                  </a:lnTo>
                  <a:lnTo>
                    <a:pt x="383" y="1999"/>
                  </a:lnTo>
                  <a:lnTo>
                    <a:pt x="322" y="2110"/>
                  </a:lnTo>
                  <a:lnTo>
                    <a:pt x="255" y="2215"/>
                  </a:lnTo>
                  <a:lnTo>
                    <a:pt x="178" y="2315"/>
                  </a:lnTo>
                  <a:lnTo>
                    <a:pt x="97" y="2409"/>
                  </a:lnTo>
                  <a:lnTo>
                    <a:pt x="7" y="2495"/>
                  </a:lnTo>
                  <a:lnTo>
                    <a:pt x="0" y="2485"/>
                  </a:lnTo>
                  <a:lnTo>
                    <a:pt x="59" y="2418"/>
                  </a:lnTo>
                  <a:lnTo>
                    <a:pt x="59" y="2416"/>
                  </a:lnTo>
                  <a:lnTo>
                    <a:pt x="113" y="2347"/>
                  </a:lnTo>
                  <a:lnTo>
                    <a:pt x="164" y="2275"/>
                  </a:lnTo>
                  <a:lnTo>
                    <a:pt x="164" y="2273"/>
                  </a:lnTo>
                  <a:lnTo>
                    <a:pt x="176" y="2255"/>
                  </a:lnTo>
                  <a:lnTo>
                    <a:pt x="178" y="2253"/>
                  </a:lnTo>
                  <a:lnTo>
                    <a:pt x="187" y="2238"/>
                  </a:lnTo>
                  <a:lnTo>
                    <a:pt x="189" y="2234"/>
                  </a:lnTo>
                  <a:lnTo>
                    <a:pt x="199" y="2219"/>
                  </a:lnTo>
                  <a:lnTo>
                    <a:pt x="201" y="2215"/>
                  </a:lnTo>
                  <a:lnTo>
                    <a:pt x="210" y="2200"/>
                  </a:lnTo>
                  <a:lnTo>
                    <a:pt x="212" y="2198"/>
                  </a:lnTo>
                  <a:lnTo>
                    <a:pt x="222" y="2179"/>
                  </a:lnTo>
                  <a:lnTo>
                    <a:pt x="224" y="2179"/>
                  </a:lnTo>
                  <a:lnTo>
                    <a:pt x="266" y="2100"/>
                  </a:lnTo>
                  <a:lnTo>
                    <a:pt x="268" y="2096"/>
                  </a:lnTo>
                  <a:lnTo>
                    <a:pt x="276" y="2081"/>
                  </a:lnTo>
                  <a:lnTo>
                    <a:pt x="278" y="2077"/>
                  </a:lnTo>
                  <a:lnTo>
                    <a:pt x="285" y="2062"/>
                  </a:lnTo>
                  <a:lnTo>
                    <a:pt x="287" y="2056"/>
                  </a:lnTo>
                  <a:lnTo>
                    <a:pt x="295" y="2041"/>
                  </a:lnTo>
                  <a:lnTo>
                    <a:pt x="297" y="2037"/>
                  </a:lnTo>
                  <a:lnTo>
                    <a:pt x="304" y="2022"/>
                  </a:lnTo>
                  <a:lnTo>
                    <a:pt x="306" y="2016"/>
                  </a:lnTo>
                  <a:lnTo>
                    <a:pt x="312" y="2001"/>
                  </a:lnTo>
                  <a:lnTo>
                    <a:pt x="316" y="1997"/>
                  </a:lnTo>
                  <a:lnTo>
                    <a:pt x="322" y="1979"/>
                  </a:lnTo>
                  <a:lnTo>
                    <a:pt x="324" y="1976"/>
                  </a:lnTo>
                  <a:lnTo>
                    <a:pt x="331" y="1956"/>
                  </a:lnTo>
                  <a:lnTo>
                    <a:pt x="331" y="1956"/>
                  </a:lnTo>
                  <a:lnTo>
                    <a:pt x="348" y="1914"/>
                  </a:lnTo>
                  <a:lnTo>
                    <a:pt x="350" y="1910"/>
                  </a:lnTo>
                  <a:lnTo>
                    <a:pt x="356" y="1893"/>
                  </a:lnTo>
                  <a:lnTo>
                    <a:pt x="358" y="1887"/>
                  </a:lnTo>
                  <a:lnTo>
                    <a:pt x="364" y="1874"/>
                  </a:lnTo>
                  <a:lnTo>
                    <a:pt x="366" y="1866"/>
                  </a:lnTo>
                  <a:lnTo>
                    <a:pt x="370" y="1853"/>
                  </a:lnTo>
                  <a:lnTo>
                    <a:pt x="373" y="1845"/>
                  </a:lnTo>
                  <a:lnTo>
                    <a:pt x="377" y="1832"/>
                  </a:lnTo>
                  <a:lnTo>
                    <a:pt x="379" y="1824"/>
                  </a:lnTo>
                  <a:lnTo>
                    <a:pt x="383" y="1811"/>
                  </a:lnTo>
                  <a:lnTo>
                    <a:pt x="387" y="1803"/>
                  </a:lnTo>
                  <a:lnTo>
                    <a:pt x="391" y="1788"/>
                  </a:lnTo>
                  <a:lnTo>
                    <a:pt x="393" y="1782"/>
                  </a:lnTo>
                  <a:lnTo>
                    <a:pt x="396" y="1767"/>
                  </a:lnTo>
                  <a:lnTo>
                    <a:pt x="398" y="1761"/>
                  </a:lnTo>
                  <a:lnTo>
                    <a:pt x="404" y="1742"/>
                  </a:lnTo>
                  <a:lnTo>
                    <a:pt x="404" y="1740"/>
                  </a:lnTo>
                  <a:lnTo>
                    <a:pt x="410" y="1717"/>
                  </a:lnTo>
                  <a:lnTo>
                    <a:pt x="410" y="1715"/>
                  </a:lnTo>
                  <a:lnTo>
                    <a:pt x="416" y="1696"/>
                  </a:lnTo>
                  <a:lnTo>
                    <a:pt x="417" y="1690"/>
                  </a:lnTo>
                  <a:lnTo>
                    <a:pt x="419" y="1675"/>
                  </a:lnTo>
                  <a:lnTo>
                    <a:pt x="421" y="1667"/>
                  </a:lnTo>
                  <a:lnTo>
                    <a:pt x="425" y="1654"/>
                  </a:lnTo>
                  <a:lnTo>
                    <a:pt x="427" y="1644"/>
                  </a:lnTo>
                  <a:lnTo>
                    <a:pt x="429" y="1631"/>
                  </a:lnTo>
                  <a:lnTo>
                    <a:pt x="431" y="1623"/>
                  </a:lnTo>
                  <a:lnTo>
                    <a:pt x="433" y="1610"/>
                  </a:lnTo>
                  <a:lnTo>
                    <a:pt x="435" y="1600"/>
                  </a:lnTo>
                  <a:lnTo>
                    <a:pt x="437" y="1588"/>
                  </a:lnTo>
                  <a:lnTo>
                    <a:pt x="439" y="1579"/>
                  </a:lnTo>
                  <a:lnTo>
                    <a:pt x="440" y="1566"/>
                  </a:lnTo>
                  <a:lnTo>
                    <a:pt x="442" y="1556"/>
                  </a:lnTo>
                  <a:lnTo>
                    <a:pt x="444" y="1543"/>
                  </a:lnTo>
                  <a:lnTo>
                    <a:pt x="446" y="1535"/>
                  </a:lnTo>
                  <a:lnTo>
                    <a:pt x="448" y="1516"/>
                  </a:lnTo>
                  <a:lnTo>
                    <a:pt x="448" y="1512"/>
                  </a:lnTo>
                  <a:lnTo>
                    <a:pt x="448" y="1512"/>
                  </a:lnTo>
                  <a:lnTo>
                    <a:pt x="452" y="1491"/>
                  </a:lnTo>
                  <a:lnTo>
                    <a:pt x="452" y="1483"/>
                  </a:lnTo>
                  <a:lnTo>
                    <a:pt x="454" y="1468"/>
                  </a:lnTo>
                  <a:lnTo>
                    <a:pt x="456" y="1460"/>
                  </a:lnTo>
                  <a:lnTo>
                    <a:pt x="456" y="1445"/>
                  </a:lnTo>
                  <a:lnTo>
                    <a:pt x="458" y="1437"/>
                  </a:lnTo>
                  <a:lnTo>
                    <a:pt x="458" y="1424"/>
                  </a:lnTo>
                  <a:lnTo>
                    <a:pt x="460" y="1414"/>
                  </a:lnTo>
                  <a:lnTo>
                    <a:pt x="460" y="1401"/>
                  </a:lnTo>
                  <a:lnTo>
                    <a:pt x="460" y="1391"/>
                  </a:lnTo>
                  <a:lnTo>
                    <a:pt x="462" y="1378"/>
                  </a:lnTo>
                  <a:lnTo>
                    <a:pt x="462" y="1368"/>
                  </a:lnTo>
                  <a:lnTo>
                    <a:pt x="462" y="1355"/>
                  </a:lnTo>
                  <a:lnTo>
                    <a:pt x="463" y="1345"/>
                  </a:lnTo>
                  <a:lnTo>
                    <a:pt x="463" y="1332"/>
                  </a:lnTo>
                  <a:lnTo>
                    <a:pt x="463" y="1322"/>
                  </a:lnTo>
                  <a:lnTo>
                    <a:pt x="463" y="1307"/>
                  </a:lnTo>
                  <a:lnTo>
                    <a:pt x="463" y="1299"/>
                  </a:lnTo>
                  <a:lnTo>
                    <a:pt x="463" y="1276"/>
                  </a:lnTo>
                  <a:lnTo>
                    <a:pt x="463" y="1236"/>
                  </a:lnTo>
                  <a:lnTo>
                    <a:pt x="463" y="1234"/>
                  </a:lnTo>
                  <a:lnTo>
                    <a:pt x="462" y="1196"/>
                  </a:lnTo>
                  <a:lnTo>
                    <a:pt x="462" y="1192"/>
                  </a:lnTo>
                  <a:lnTo>
                    <a:pt x="460" y="1155"/>
                  </a:lnTo>
                  <a:lnTo>
                    <a:pt x="460" y="1150"/>
                  </a:lnTo>
                  <a:lnTo>
                    <a:pt x="458" y="1113"/>
                  </a:lnTo>
                  <a:lnTo>
                    <a:pt x="456" y="1109"/>
                  </a:lnTo>
                  <a:lnTo>
                    <a:pt x="452" y="1073"/>
                  </a:lnTo>
                  <a:lnTo>
                    <a:pt x="452" y="1067"/>
                  </a:lnTo>
                  <a:lnTo>
                    <a:pt x="448" y="1033"/>
                  </a:lnTo>
                  <a:lnTo>
                    <a:pt x="446" y="1027"/>
                  </a:lnTo>
                  <a:lnTo>
                    <a:pt x="442" y="993"/>
                  </a:lnTo>
                  <a:lnTo>
                    <a:pt x="440" y="987"/>
                  </a:lnTo>
                  <a:lnTo>
                    <a:pt x="435" y="952"/>
                  </a:lnTo>
                  <a:lnTo>
                    <a:pt x="435" y="947"/>
                  </a:lnTo>
                  <a:lnTo>
                    <a:pt x="427" y="912"/>
                  </a:lnTo>
                  <a:lnTo>
                    <a:pt x="427" y="906"/>
                  </a:lnTo>
                  <a:lnTo>
                    <a:pt x="419" y="874"/>
                  </a:lnTo>
                  <a:lnTo>
                    <a:pt x="417" y="866"/>
                  </a:lnTo>
                  <a:lnTo>
                    <a:pt x="410" y="833"/>
                  </a:lnTo>
                  <a:lnTo>
                    <a:pt x="408" y="828"/>
                  </a:lnTo>
                  <a:lnTo>
                    <a:pt x="400" y="797"/>
                  </a:lnTo>
                  <a:lnTo>
                    <a:pt x="398" y="789"/>
                  </a:lnTo>
                  <a:lnTo>
                    <a:pt x="389" y="759"/>
                  </a:lnTo>
                  <a:lnTo>
                    <a:pt x="387" y="753"/>
                  </a:lnTo>
                  <a:lnTo>
                    <a:pt x="377" y="722"/>
                  </a:lnTo>
                  <a:lnTo>
                    <a:pt x="375" y="715"/>
                  </a:lnTo>
                  <a:lnTo>
                    <a:pt x="366" y="686"/>
                  </a:lnTo>
                  <a:lnTo>
                    <a:pt x="362" y="676"/>
                  </a:lnTo>
                  <a:lnTo>
                    <a:pt x="352" y="648"/>
                  </a:lnTo>
                  <a:lnTo>
                    <a:pt x="348" y="638"/>
                  </a:lnTo>
                  <a:lnTo>
                    <a:pt x="337" y="611"/>
                  </a:lnTo>
                  <a:lnTo>
                    <a:pt x="333" y="602"/>
                  </a:lnTo>
                  <a:lnTo>
                    <a:pt x="324" y="575"/>
                  </a:lnTo>
                  <a:lnTo>
                    <a:pt x="318" y="565"/>
                  </a:lnTo>
                  <a:lnTo>
                    <a:pt x="306" y="538"/>
                  </a:lnTo>
                  <a:lnTo>
                    <a:pt x="302" y="527"/>
                  </a:lnTo>
                  <a:lnTo>
                    <a:pt x="291" y="502"/>
                  </a:lnTo>
                  <a:lnTo>
                    <a:pt x="285" y="492"/>
                  </a:lnTo>
                  <a:lnTo>
                    <a:pt x="274" y="467"/>
                  </a:lnTo>
                  <a:lnTo>
                    <a:pt x="268" y="456"/>
                  </a:lnTo>
                  <a:lnTo>
                    <a:pt x="256" y="433"/>
                  </a:lnTo>
                  <a:lnTo>
                    <a:pt x="249" y="420"/>
                  </a:lnTo>
                  <a:lnTo>
                    <a:pt x="239" y="400"/>
                  </a:lnTo>
                  <a:lnTo>
                    <a:pt x="230" y="385"/>
                  </a:lnTo>
                  <a:lnTo>
                    <a:pt x="220" y="368"/>
                  </a:lnTo>
                  <a:lnTo>
                    <a:pt x="210" y="352"/>
                  </a:lnTo>
                  <a:lnTo>
                    <a:pt x="201" y="335"/>
                  </a:lnTo>
                  <a:lnTo>
                    <a:pt x="189" y="318"/>
                  </a:lnTo>
                  <a:lnTo>
                    <a:pt x="180" y="303"/>
                  </a:lnTo>
                  <a:lnTo>
                    <a:pt x="170" y="285"/>
                  </a:lnTo>
                  <a:lnTo>
                    <a:pt x="159" y="268"/>
                  </a:lnTo>
                  <a:lnTo>
                    <a:pt x="149" y="255"/>
                  </a:lnTo>
                  <a:lnTo>
                    <a:pt x="136" y="236"/>
                  </a:lnTo>
                  <a:lnTo>
                    <a:pt x="126" y="224"/>
                  </a:lnTo>
                  <a:lnTo>
                    <a:pt x="113" y="205"/>
                  </a:lnTo>
                  <a:lnTo>
                    <a:pt x="103" y="191"/>
                  </a:lnTo>
                  <a:lnTo>
                    <a:pt x="90" y="172"/>
                  </a:lnTo>
                  <a:lnTo>
                    <a:pt x="80" y="161"/>
                  </a:lnTo>
                  <a:lnTo>
                    <a:pt x="65" y="142"/>
                  </a:lnTo>
                  <a:lnTo>
                    <a:pt x="55" y="130"/>
                  </a:lnTo>
                  <a:lnTo>
                    <a:pt x="40" y="111"/>
                  </a:lnTo>
                  <a:lnTo>
                    <a:pt x="30" y="99"/>
                  </a:lnTo>
                  <a:lnTo>
                    <a:pt x="15" y="84"/>
                  </a:lnTo>
                  <a:lnTo>
                    <a:pt x="3" y="71"/>
                  </a:lnTo>
                  <a:lnTo>
                    <a:pt x="0" y="67"/>
                  </a:lnTo>
                  <a:lnTo>
                    <a:pt x="63"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6959696" y="923926"/>
              <a:ext cx="384175" cy="611188"/>
            </a:xfrm>
            <a:custGeom>
              <a:avLst/>
              <a:gdLst>
                <a:gd name="T0" fmla="*/ 485 w 485"/>
                <a:gd name="T1" fmla="*/ 17 h 770"/>
                <a:gd name="T2" fmla="*/ 364 w 485"/>
                <a:gd name="T3" fmla="*/ 4 h 770"/>
                <a:gd name="T4" fmla="*/ 243 w 485"/>
                <a:gd name="T5" fmla="*/ 0 h 770"/>
                <a:gd name="T6" fmla="*/ 121 w 485"/>
                <a:gd name="T7" fmla="*/ 4 h 770"/>
                <a:gd name="T8" fmla="*/ 0 w 485"/>
                <a:gd name="T9" fmla="*/ 17 h 770"/>
                <a:gd name="T10" fmla="*/ 0 w 485"/>
                <a:gd name="T11" fmla="*/ 529 h 770"/>
                <a:gd name="T12" fmla="*/ 6 w 485"/>
                <a:gd name="T13" fmla="*/ 578 h 770"/>
                <a:gd name="T14" fmla="*/ 19 w 485"/>
                <a:gd name="T15" fmla="*/ 623 h 770"/>
                <a:gd name="T16" fmla="*/ 42 w 485"/>
                <a:gd name="T17" fmla="*/ 665 h 770"/>
                <a:gd name="T18" fmla="*/ 71 w 485"/>
                <a:gd name="T19" fmla="*/ 699 h 770"/>
                <a:gd name="T20" fmla="*/ 107 w 485"/>
                <a:gd name="T21" fmla="*/ 730 h 770"/>
                <a:gd name="T22" fmla="*/ 147 w 485"/>
                <a:gd name="T23" fmla="*/ 753 h 770"/>
                <a:gd name="T24" fmla="*/ 193 w 485"/>
                <a:gd name="T25" fmla="*/ 766 h 770"/>
                <a:gd name="T26" fmla="*/ 243 w 485"/>
                <a:gd name="T27" fmla="*/ 770 h 770"/>
                <a:gd name="T28" fmla="*/ 291 w 485"/>
                <a:gd name="T29" fmla="*/ 766 h 770"/>
                <a:gd name="T30" fmla="*/ 337 w 485"/>
                <a:gd name="T31" fmla="*/ 753 h 770"/>
                <a:gd name="T32" fmla="*/ 377 w 485"/>
                <a:gd name="T33" fmla="*/ 730 h 770"/>
                <a:gd name="T34" fmla="*/ 414 w 485"/>
                <a:gd name="T35" fmla="*/ 699 h 770"/>
                <a:gd name="T36" fmla="*/ 443 w 485"/>
                <a:gd name="T37" fmla="*/ 665 h 770"/>
                <a:gd name="T38" fmla="*/ 466 w 485"/>
                <a:gd name="T39" fmla="*/ 623 h 770"/>
                <a:gd name="T40" fmla="*/ 479 w 485"/>
                <a:gd name="T41" fmla="*/ 578 h 770"/>
                <a:gd name="T42" fmla="*/ 485 w 485"/>
                <a:gd name="T43" fmla="*/ 529 h 770"/>
                <a:gd name="T44" fmla="*/ 485 w 485"/>
                <a:gd name="T45" fmla="*/ 1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5" h="770">
                  <a:moveTo>
                    <a:pt x="485" y="17"/>
                  </a:moveTo>
                  <a:lnTo>
                    <a:pt x="364" y="4"/>
                  </a:lnTo>
                  <a:lnTo>
                    <a:pt x="243" y="0"/>
                  </a:lnTo>
                  <a:lnTo>
                    <a:pt x="121" y="4"/>
                  </a:lnTo>
                  <a:lnTo>
                    <a:pt x="0" y="17"/>
                  </a:lnTo>
                  <a:lnTo>
                    <a:pt x="0" y="529"/>
                  </a:lnTo>
                  <a:lnTo>
                    <a:pt x="6" y="578"/>
                  </a:lnTo>
                  <a:lnTo>
                    <a:pt x="19" y="623"/>
                  </a:lnTo>
                  <a:lnTo>
                    <a:pt x="42" y="665"/>
                  </a:lnTo>
                  <a:lnTo>
                    <a:pt x="71" y="699"/>
                  </a:lnTo>
                  <a:lnTo>
                    <a:pt x="107" y="730"/>
                  </a:lnTo>
                  <a:lnTo>
                    <a:pt x="147" y="753"/>
                  </a:lnTo>
                  <a:lnTo>
                    <a:pt x="193" y="766"/>
                  </a:lnTo>
                  <a:lnTo>
                    <a:pt x="243" y="770"/>
                  </a:lnTo>
                  <a:lnTo>
                    <a:pt x="291" y="766"/>
                  </a:lnTo>
                  <a:lnTo>
                    <a:pt x="337" y="753"/>
                  </a:lnTo>
                  <a:lnTo>
                    <a:pt x="377" y="730"/>
                  </a:lnTo>
                  <a:lnTo>
                    <a:pt x="414" y="699"/>
                  </a:lnTo>
                  <a:lnTo>
                    <a:pt x="443" y="665"/>
                  </a:lnTo>
                  <a:lnTo>
                    <a:pt x="466" y="623"/>
                  </a:lnTo>
                  <a:lnTo>
                    <a:pt x="479" y="578"/>
                  </a:lnTo>
                  <a:lnTo>
                    <a:pt x="485" y="529"/>
                  </a:lnTo>
                  <a:lnTo>
                    <a:pt x="485" y="17"/>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 name="Text Placeholder 6"/>
          <p:cNvSpPr>
            <a:spLocks noGrp="1"/>
          </p:cNvSpPr>
          <p:nvPr>
            <p:ph type="body" sz="quarter" idx="14"/>
          </p:nvPr>
        </p:nvSpPr>
        <p:spPr>
          <a:xfrm>
            <a:off x="6910919" y="1306072"/>
            <a:ext cx="502453" cy="345618"/>
          </a:xfrm>
          <a:noFill/>
        </p:spPr>
        <p:txBody>
          <a:bodyPr>
            <a:normAutofit fontScale="77500" lnSpcReduction="20000"/>
          </a:bodyPr>
          <a:lstStyle/>
          <a:p>
            <a:pPr algn="ctr">
              <a:lnSpc>
                <a:spcPct val="120000"/>
              </a:lnSpc>
            </a:pPr>
            <a:r>
              <a:rPr lang="en-US" sz="2000" dirty="0">
                <a:solidFill>
                  <a:schemeClr val="accent5"/>
                </a:solidFill>
                <a:latin typeface="+mn-lt"/>
              </a:rPr>
              <a:t>02</a:t>
            </a:r>
          </a:p>
        </p:txBody>
      </p:sp>
      <p:sp>
        <p:nvSpPr>
          <p:cNvPr id="105" name="Text Placeholder 6"/>
          <p:cNvSpPr>
            <a:spLocks noGrp="1"/>
          </p:cNvSpPr>
          <p:nvPr>
            <p:ph type="body" sz="quarter" idx="14"/>
          </p:nvPr>
        </p:nvSpPr>
        <p:spPr>
          <a:xfrm>
            <a:off x="4783530" y="5725523"/>
            <a:ext cx="502453" cy="345618"/>
          </a:xfrm>
          <a:noFill/>
        </p:spPr>
        <p:txBody>
          <a:bodyPr>
            <a:normAutofit fontScale="77500" lnSpcReduction="20000"/>
          </a:bodyPr>
          <a:lstStyle/>
          <a:p>
            <a:pPr algn="ctr">
              <a:lnSpc>
                <a:spcPct val="120000"/>
              </a:lnSpc>
            </a:pPr>
            <a:r>
              <a:rPr lang="en-US" sz="2000" dirty="0">
                <a:solidFill>
                  <a:schemeClr val="accent3"/>
                </a:solidFill>
                <a:latin typeface="+mn-lt"/>
              </a:rPr>
              <a:t>03</a:t>
            </a:r>
          </a:p>
        </p:txBody>
      </p:sp>
      <p:sp>
        <p:nvSpPr>
          <p:cNvPr id="106" name="Text Placeholder 6"/>
          <p:cNvSpPr>
            <a:spLocks noGrp="1"/>
          </p:cNvSpPr>
          <p:nvPr>
            <p:ph type="body" sz="quarter" idx="14"/>
          </p:nvPr>
        </p:nvSpPr>
        <p:spPr>
          <a:xfrm>
            <a:off x="3637748" y="2462731"/>
            <a:ext cx="502453" cy="420457"/>
          </a:xfrm>
          <a:noFill/>
        </p:spPr>
        <p:txBody>
          <a:bodyPr/>
          <a:lstStyle/>
          <a:p>
            <a:pPr algn="ctr">
              <a:lnSpc>
                <a:spcPct val="100000"/>
              </a:lnSpc>
            </a:pPr>
            <a:r>
              <a:rPr lang="en-US" sz="2000" dirty="0">
                <a:solidFill>
                  <a:schemeClr val="accent2"/>
                </a:solidFill>
                <a:latin typeface="+mn-lt"/>
              </a:rPr>
              <a:t>01</a:t>
            </a:r>
          </a:p>
        </p:txBody>
      </p:sp>
      <p:sp>
        <p:nvSpPr>
          <p:cNvPr id="107" name="Text Placeholder 6"/>
          <p:cNvSpPr>
            <a:spLocks noGrp="1"/>
          </p:cNvSpPr>
          <p:nvPr>
            <p:ph type="body" sz="quarter" idx="14"/>
          </p:nvPr>
        </p:nvSpPr>
        <p:spPr>
          <a:xfrm>
            <a:off x="8049018" y="4608726"/>
            <a:ext cx="502453" cy="420457"/>
          </a:xfrm>
          <a:noFill/>
        </p:spPr>
        <p:txBody>
          <a:bodyPr/>
          <a:lstStyle/>
          <a:p>
            <a:pPr algn="ctr">
              <a:lnSpc>
                <a:spcPct val="100000"/>
              </a:lnSpc>
            </a:pPr>
            <a:r>
              <a:rPr lang="en-US" sz="2000" dirty="0">
                <a:solidFill>
                  <a:schemeClr val="accent1"/>
                </a:solidFill>
                <a:latin typeface="+mn-lt"/>
              </a:rPr>
              <a:t>04</a:t>
            </a:r>
          </a:p>
        </p:txBody>
      </p:sp>
      <p:sp>
        <p:nvSpPr>
          <p:cNvPr id="167" name="Text Placeholder 7"/>
          <p:cNvSpPr>
            <a:spLocks noGrp="1"/>
          </p:cNvSpPr>
          <p:nvPr>
            <p:ph type="body" sz="quarter" idx="15"/>
          </p:nvPr>
        </p:nvSpPr>
        <p:spPr>
          <a:xfrm>
            <a:off x="126205" y="3694489"/>
            <a:ext cx="3304341" cy="367543"/>
          </a:xfrm>
        </p:spPr>
        <p:txBody>
          <a:bodyPr>
            <a:normAutofit/>
          </a:bodyPr>
          <a:lstStyle/>
          <a:p>
            <a:pPr>
              <a:lnSpc>
                <a:spcPct val="100000"/>
              </a:lnSpc>
            </a:pPr>
            <a:r>
              <a:rPr lang="en-US" sz="1600" b="1" dirty="0">
                <a:latin typeface="+mn-lt"/>
              </a:rPr>
              <a:t>Lack of Infrastructure &amp; Labor</a:t>
            </a:r>
          </a:p>
        </p:txBody>
      </p:sp>
      <p:sp>
        <p:nvSpPr>
          <p:cNvPr id="168" name="Text Placeholder 7"/>
          <p:cNvSpPr>
            <a:spLocks noGrp="1"/>
          </p:cNvSpPr>
          <p:nvPr>
            <p:ph type="body" sz="quarter" idx="15"/>
          </p:nvPr>
        </p:nvSpPr>
        <p:spPr>
          <a:xfrm>
            <a:off x="8837662" y="1029041"/>
            <a:ext cx="2871788" cy="338075"/>
          </a:xfrm>
        </p:spPr>
        <p:txBody>
          <a:bodyPr/>
          <a:lstStyle/>
          <a:p>
            <a:pPr>
              <a:lnSpc>
                <a:spcPct val="100000"/>
              </a:lnSpc>
            </a:pPr>
            <a:r>
              <a:rPr lang="en-US" sz="1600" b="1" dirty="0">
                <a:latin typeface="+mn-lt"/>
              </a:rPr>
              <a:t>Governance</a:t>
            </a:r>
          </a:p>
        </p:txBody>
      </p:sp>
      <p:sp>
        <p:nvSpPr>
          <p:cNvPr id="169" name="Text Placeholder 7"/>
          <p:cNvSpPr>
            <a:spLocks noGrp="1"/>
          </p:cNvSpPr>
          <p:nvPr>
            <p:ph type="body" sz="quarter" idx="15"/>
          </p:nvPr>
        </p:nvSpPr>
        <p:spPr>
          <a:xfrm>
            <a:off x="8974139" y="3838978"/>
            <a:ext cx="2871788" cy="644525"/>
          </a:xfrm>
        </p:spPr>
        <p:txBody>
          <a:bodyPr>
            <a:normAutofit/>
          </a:bodyPr>
          <a:lstStyle/>
          <a:p>
            <a:pPr>
              <a:lnSpc>
                <a:spcPct val="100000"/>
              </a:lnSpc>
            </a:pPr>
            <a:r>
              <a:rPr lang="en-US" sz="1600" b="1" dirty="0">
                <a:latin typeface="+mn-lt"/>
              </a:rPr>
              <a:t>Privacy and Security Risks</a:t>
            </a:r>
          </a:p>
        </p:txBody>
      </p:sp>
      <p:sp>
        <p:nvSpPr>
          <p:cNvPr id="22" name="TextBox 21">
            <a:extLst>
              <a:ext uri="{FF2B5EF4-FFF2-40B4-BE49-F238E27FC236}">
                <a16:creationId xmlns:a16="http://schemas.microsoft.com/office/drawing/2014/main" id="{47E31EBA-1973-EC02-0BC6-8D8355BA9E2A}"/>
              </a:ext>
            </a:extLst>
          </p:cNvPr>
          <p:cNvSpPr txBox="1"/>
          <p:nvPr/>
        </p:nvSpPr>
        <p:spPr>
          <a:xfrm>
            <a:off x="56007" y="1380798"/>
            <a:ext cx="3666907"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Connectivity</a:t>
            </a:r>
          </a:p>
          <a:p>
            <a:pPr marL="285750" indent="-285750">
              <a:buFont typeface="Arial" panose="020B0604020202020204" pitchFamily="34" charset="0"/>
              <a:buChar char="•"/>
            </a:pPr>
            <a:r>
              <a:rPr lang="en-US" sz="1400" dirty="0"/>
              <a:t>Not enough coverage to support smart city applications</a:t>
            </a:r>
          </a:p>
          <a:p>
            <a:pPr marL="285750" indent="-285750">
              <a:buFont typeface="Arial" panose="020B0604020202020204" pitchFamily="34" charset="0"/>
              <a:buChar char="•"/>
            </a:pPr>
            <a:endParaRPr lang="en-US" sz="1400" dirty="0"/>
          </a:p>
          <a:p>
            <a:pPr marL="285750" indent="-285750">
              <a:buFont typeface="Wingdings" pitchFamily="2" charset="2"/>
              <a:buChar char="à"/>
            </a:pPr>
            <a:r>
              <a:rPr lang="en-US" sz="1400" dirty="0"/>
              <a:t>project could be more than unachievable</a:t>
            </a:r>
          </a:p>
          <a:p>
            <a:pPr marL="285750" indent="-285750">
              <a:buFont typeface="Wingdings" pitchFamily="2" charset="2"/>
              <a:buChar char="à"/>
            </a:pPr>
            <a:r>
              <a:rPr lang="en-US" sz="1400" dirty="0"/>
              <a:t>This will allow services to be joined up and ongoing improvements to be made as demand increases.</a:t>
            </a:r>
          </a:p>
        </p:txBody>
      </p:sp>
      <p:sp>
        <p:nvSpPr>
          <p:cNvPr id="23" name="TextBox 22">
            <a:extLst>
              <a:ext uri="{FF2B5EF4-FFF2-40B4-BE49-F238E27FC236}">
                <a16:creationId xmlns:a16="http://schemas.microsoft.com/office/drawing/2014/main" id="{1559E831-F32F-4C7D-F068-E2D3A7D39BF4}"/>
              </a:ext>
            </a:extLst>
          </p:cNvPr>
          <p:cNvSpPr txBox="1"/>
          <p:nvPr/>
        </p:nvSpPr>
        <p:spPr>
          <a:xfrm>
            <a:off x="8551471" y="1380798"/>
            <a:ext cx="3584522" cy="2677656"/>
          </a:xfrm>
          <a:prstGeom prst="rect">
            <a:avLst/>
          </a:prstGeom>
          <a:noFill/>
        </p:spPr>
        <p:txBody>
          <a:bodyPr wrap="square" rtlCol="0">
            <a:spAutoFit/>
          </a:bodyPr>
          <a:lstStyle/>
          <a:p>
            <a:pPr marL="171450" indent="-171450">
              <a:buFont typeface="Arial" panose="020B0604020202020204" pitchFamily="34" charset="0"/>
              <a:buChar char="•"/>
            </a:pPr>
            <a:r>
              <a:rPr lang="en-US" sz="1400" dirty="0"/>
              <a:t>Implementation involves a long series of legislative and policy agreements</a:t>
            </a:r>
          </a:p>
          <a:p>
            <a:pPr marL="171450" indent="-171450">
              <a:buFont typeface="Arial" panose="020B0604020202020204" pitchFamily="34" charset="0"/>
              <a:buChar char="•"/>
            </a:pPr>
            <a:r>
              <a:rPr lang="en-US" sz="1400" dirty="0"/>
              <a:t>Added layer due to private or associative actors collaborating to finance projects</a:t>
            </a:r>
          </a:p>
          <a:p>
            <a:pPr marL="171450" indent="-171450">
              <a:buFont typeface="Arial" panose="020B0604020202020204" pitchFamily="34" charset="0"/>
              <a:buChar char="•"/>
            </a:pPr>
            <a:r>
              <a:rPr lang="en-US" sz="1400" dirty="0"/>
              <a:t>Each city has a different culture and operation, so it is necessary to adapt.</a:t>
            </a:r>
          </a:p>
          <a:p>
            <a:pPr marL="171450" indent="-171450">
              <a:buFont typeface="Arial" panose="020B0604020202020204" pitchFamily="34" charset="0"/>
              <a:buChar char="•"/>
            </a:pPr>
            <a:endParaRPr lang="en-US" sz="1400" dirty="0"/>
          </a:p>
          <a:p>
            <a:r>
              <a:rPr lang="en-US" sz="1400" dirty="0">
                <a:sym typeface="Wingdings" pitchFamily="2" charset="2"/>
              </a:rPr>
              <a:t> Not </a:t>
            </a:r>
            <a:r>
              <a:rPr lang="en-US" sz="1400" dirty="0"/>
              <a:t>always possible to rely on other proven smart city projects to act as a model for the success of others.</a:t>
            </a:r>
          </a:p>
          <a:p>
            <a:endParaRPr lang="en-US" sz="1400" dirty="0"/>
          </a:p>
        </p:txBody>
      </p:sp>
      <p:sp>
        <p:nvSpPr>
          <p:cNvPr id="24" name="TextBox 23">
            <a:extLst>
              <a:ext uri="{FF2B5EF4-FFF2-40B4-BE49-F238E27FC236}">
                <a16:creationId xmlns:a16="http://schemas.microsoft.com/office/drawing/2014/main" id="{205F11AB-09C0-AF11-8284-2D458AB38F62}"/>
              </a:ext>
            </a:extLst>
          </p:cNvPr>
          <p:cNvSpPr txBox="1"/>
          <p:nvPr/>
        </p:nvSpPr>
        <p:spPr>
          <a:xfrm>
            <a:off x="56007" y="4064597"/>
            <a:ext cx="3542857"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Urban infrastructure plays a crucial role in Smart City projects</a:t>
            </a:r>
          </a:p>
          <a:p>
            <a:pPr marL="285750" indent="-285750">
              <a:buFont typeface="Arial" panose="020B0604020202020204" pitchFamily="34" charset="0"/>
              <a:buChar char="•"/>
            </a:pPr>
            <a:r>
              <a:rPr lang="en-US" sz="1400" dirty="0"/>
              <a:t>Depending on the existing infrastructure in i.e., energy, water and transportation systems, a project may be formulated requiring investment time</a:t>
            </a:r>
          </a:p>
          <a:p>
            <a:pPr marL="285750" indent="-285750">
              <a:buFont typeface="Arial" panose="020B0604020202020204" pitchFamily="34" charset="0"/>
              <a:buChar char="•"/>
            </a:pPr>
            <a:r>
              <a:rPr lang="en-US" sz="1400" dirty="0"/>
              <a:t>Skilled labor is needed to transform urban infrastructure into Smart infrastructure </a:t>
            </a:r>
            <a:r>
              <a:rPr lang="en-US" sz="1400" dirty="0">
                <a:sym typeface="Wingdings" pitchFamily="2" charset="2"/>
              </a:rPr>
              <a:t></a:t>
            </a:r>
            <a:r>
              <a:rPr lang="en-US" sz="1400" dirty="0"/>
              <a:t> requires more time and investment.</a:t>
            </a:r>
          </a:p>
        </p:txBody>
      </p:sp>
      <p:sp>
        <p:nvSpPr>
          <p:cNvPr id="25" name="TextBox 24">
            <a:extLst>
              <a:ext uri="{FF2B5EF4-FFF2-40B4-BE49-F238E27FC236}">
                <a16:creationId xmlns:a16="http://schemas.microsoft.com/office/drawing/2014/main" id="{AB4E0224-6F35-6DC6-6569-254EF05DE7D5}"/>
              </a:ext>
            </a:extLst>
          </p:cNvPr>
          <p:cNvSpPr txBox="1"/>
          <p:nvPr/>
        </p:nvSpPr>
        <p:spPr>
          <a:xfrm>
            <a:off x="8837662" y="4191402"/>
            <a:ext cx="2871788" cy="13486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Availability</a:t>
            </a:r>
          </a:p>
          <a:p>
            <a:pPr marL="285750" indent="-285750">
              <a:lnSpc>
                <a:spcPct val="150000"/>
              </a:lnSpc>
              <a:buFont typeface="Arial" panose="020B0604020202020204" pitchFamily="34" charset="0"/>
              <a:buChar char="•"/>
            </a:pPr>
            <a:r>
              <a:rPr lang="en-US" sz="1400" dirty="0"/>
              <a:t>Integrity</a:t>
            </a:r>
          </a:p>
          <a:p>
            <a:pPr marL="285750" indent="-285750">
              <a:lnSpc>
                <a:spcPct val="150000"/>
              </a:lnSpc>
              <a:buFont typeface="Arial" panose="020B0604020202020204" pitchFamily="34" charset="0"/>
              <a:buChar char="•"/>
            </a:pPr>
            <a:r>
              <a:rPr lang="en-US" sz="1400" dirty="0"/>
              <a:t>Confidentiality</a:t>
            </a:r>
          </a:p>
          <a:p>
            <a:pPr marL="285750" indent="-285750">
              <a:lnSpc>
                <a:spcPct val="150000"/>
              </a:lnSpc>
              <a:buFont typeface="Arial" panose="020B0604020202020204" pitchFamily="34" charset="0"/>
              <a:buChar char="•"/>
            </a:pPr>
            <a:r>
              <a:rPr lang="en-US" sz="1400" dirty="0"/>
              <a:t>Accountability</a:t>
            </a:r>
          </a:p>
        </p:txBody>
      </p:sp>
    </p:spTree>
    <p:extLst>
      <p:ext uri="{BB962C8B-B14F-4D97-AF65-F5344CB8AC3E}">
        <p14:creationId xmlns:p14="http://schemas.microsoft.com/office/powerpoint/2010/main" val="351911798"/>
      </p:ext>
    </p:extLst>
  </p:cSld>
  <p:clrMapOvr>
    <a:masterClrMapping/>
  </p:clrMapOvr>
  <mc:AlternateContent xmlns:mc="http://schemas.openxmlformats.org/markup-compatibility/2006">
    <mc:Choice xmlns:p14="http://schemas.microsoft.com/office/powerpoint/2010/main" Requires="p14">
      <p:transition spd="med" p14:dur="700">
        <p:push/>
      </p:transition>
    </mc:Choice>
    <mc:Fallback>
      <p:transition spd="med">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6">
                                            <p:txEl>
                                              <p:pRg st="0" end="0"/>
                                            </p:txEl>
                                          </p:spTgt>
                                        </p:tgtEl>
                                        <p:attrNameLst>
                                          <p:attrName>style.visibility</p:attrName>
                                        </p:attrNameLst>
                                      </p:cBhvr>
                                      <p:to>
                                        <p:strVal val="visible"/>
                                      </p:to>
                                    </p:set>
                                    <p:animEffect transition="in" filter="fade">
                                      <p:cBhvr>
                                        <p:cTn id="14" dur="500"/>
                                        <p:tgtEl>
                                          <p:spTgt spid="106">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4">
                                            <p:txEl>
                                              <p:pRg st="0" end="0"/>
                                            </p:txEl>
                                          </p:spTgt>
                                        </p:tgtEl>
                                        <p:attrNameLst>
                                          <p:attrName>style.visibility</p:attrName>
                                        </p:attrNameLst>
                                      </p:cBhvr>
                                      <p:to>
                                        <p:strVal val="visible"/>
                                      </p:to>
                                    </p:set>
                                    <p:animEffect transition="in" filter="fade">
                                      <p:cBhvr>
                                        <p:cTn id="24" dur="500"/>
                                        <p:tgtEl>
                                          <p:spTgt spid="104">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fade">
                                      <p:cBhvr>
                                        <p:cTn id="31" dur="500"/>
                                        <p:tgtEl>
                                          <p:spTgt spid="1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5">
                                            <p:txEl>
                                              <p:pRg st="0" end="0"/>
                                            </p:txEl>
                                          </p:spTgt>
                                        </p:tgtEl>
                                        <p:attrNameLst>
                                          <p:attrName>style.visibility</p:attrName>
                                        </p:attrNameLst>
                                      </p:cBhvr>
                                      <p:to>
                                        <p:strVal val="visible"/>
                                      </p:to>
                                    </p:set>
                                    <p:animEffect transition="in" filter="fade">
                                      <p:cBhvr>
                                        <p:cTn id="37" dur="500"/>
                                        <p:tgtEl>
                                          <p:spTgt spid="105">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500"/>
                                        <p:tgtEl>
                                          <p:spTgt spid="99"/>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67"/>
                                        </p:tgtEl>
                                        <p:attrNameLst>
                                          <p:attrName>style.visibility</p:attrName>
                                        </p:attrNameLst>
                                      </p:cBhvr>
                                      <p:to>
                                        <p:strVal val="visible"/>
                                      </p:to>
                                    </p:set>
                                    <p:animEffect transition="in" filter="fade">
                                      <p:cBhvr>
                                        <p:cTn id="44" dur="500"/>
                                        <p:tgtEl>
                                          <p:spTgt spid="16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7">
                                            <p:txEl>
                                              <p:pRg st="0" end="0"/>
                                            </p:txEl>
                                          </p:spTgt>
                                        </p:tgtEl>
                                        <p:attrNameLst>
                                          <p:attrName>style.visibility</p:attrName>
                                        </p:attrNameLst>
                                      </p:cBhvr>
                                      <p:to>
                                        <p:strVal val="visible"/>
                                      </p:to>
                                    </p:set>
                                    <p:animEffect transition="in" filter="fade">
                                      <p:cBhvr>
                                        <p:cTn id="54" dur="500"/>
                                        <p:tgtEl>
                                          <p:spTgt spid="107">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69"/>
                                        </p:tgtEl>
                                        <p:attrNameLst>
                                          <p:attrName>style.visibility</p:attrName>
                                        </p:attrNameLst>
                                      </p:cBhvr>
                                      <p:to>
                                        <p:strVal val="visible"/>
                                      </p:to>
                                    </p:set>
                                    <p:animEffect transition="in" filter="fade">
                                      <p:cBhvr>
                                        <p:cTn id="58" dur="500"/>
                                        <p:tgtEl>
                                          <p:spTgt spid="16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104" grpId="0" build="p"/>
      <p:bldP spid="105" grpId="0" build="p"/>
      <p:bldP spid="106" grpId="0" build="p"/>
      <p:bldP spid="107" grpId="0" build="p"/>
      <p:bldP spid="167" grpId="0"/>
      <p:bldP spid="168" grpId="0"/>
      <p:bldP spid="169"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a:lnSpc>
                <a:spcPct val="100000"/>
              </a:lnSpc>
            </a:pPr>
            <a:r>
              <a:rPr lang="en-US" dirty="0">
                <a:latin typeface="+mj-lt"/>
              </a:rPr>
              <a:t>Waste Management</a:t>
            </a:r>
          </a:p>
        </p:txBody>
      </p:sp>
      <p:sp>
        <p:nvSpPr>
          <p:cNvPr id="4" name="Text Placeholder 3"/>
          <p:cNvSpPr>
            <a:spLocks noGrp="1"/>
          </p:cNvSpPr>
          <p:nvPr>
            <p:ph type="body" sz="quarter" idx="14"/>
          </p:nvPr>
        </p:nvSpPr>
        <p:spPr>
          <a:xfrm>
            <a:off x="605755" y="4814505"/>
            <a:ext cx="2435619" cy="397641"/>
          </a:xfrm>
        </p:spPr>
        <p:txBody>
          <a:bodyPr>
            <a:noAutofit/>
          </a:bodyPr>
          <a:lstStyle/>
          <a:p>
            <a:pPr>
              <a:lnSpc>
                <a:spcPct val="120000"/>
              </a:lnSpc>
            </a:pPr>
            <a:r>
              <a:rPr lang="en-US" sz="2000" dirty="0">
                <a:solidFill>
                  <a:schemeClr val="accent1"/>
                </a:solidFill>
                <a:latin typeface="+mj-lt"/>
              </a:rPr>
              <a:t>Context</a:t>
            </a:r>
          </a:p>
        </p:txBody>
      </p:sp>
      <p:sp>
        <p:nvSpPr>
          <p:cNvPr id="5" name="Text Placeholder 4"/>
          <p:cNvSpPr>
            <a:spLocks noGrp="1"/>
          </p:cNvSpPr>
          <p:nvPr>
            <p:ph type="body" sz="quarter" idx="15"/>
          </p:nvPr>
        </p:nvSpPr>
        <p:spPr>
          <a:xfrm>
            <a:off x="97972" y="2080599"/>
            <a:ext cx="3492954" cy="2733905"/>
          </a:xfrm>
        </p:spPr>
        <p:txBody>
          <a:bodyPr>
            <a:noAutofit/>
          </a:bodyPr>
          <a:lstStyle/>
          <a:p>
            <a:pPr marL="171450" indent="-171450">
              <a:lnSpc>
                <a:spcPct val="100000"/>
              </a:lnSpc>
              <a:buFont typeface="Wingdings" panose="05000000000000000000" pitchFamily="2" charset="2"/>
              <a:buChar char="§"/>
            </a:pPr>
            <a:r>
              <a:rPr lang="en-US" sz="1400" dirty="0">
                <a:latin typeface="+mn-lt"/>
              </a:rPr>
              <a:t>Dog waste management has become an increasing concern in the Paris city. Almost on any street, you are likely to find abandoned dog waste by owners thus increasing cleanliness costs and becomes a source of untidiness.</a:t>
            </a:r>
            <a:br>
              <a:rPr lang="en-US" sz="1400" dirty="0">
                <a:latin typeface="+mn-lt"/>
              </a:rPr>
            </a:br>
            <a:endParaRPr lang="en-US" sz="1400" dirty="0">
              <a:latin typeface="+mn-lt"/>
            </a:endParaRPr>
          </a:p>
          <a:p>
            <a:pPr marL="171450" indent="-171450">
              <a:lnSpc>
                <a:spcPct val="100000"/>
              </a:lnSpc>
              <a:buFont typeface="Wingdings" panose="05000000000000000000" pitchFamily="2" charset="2"/>
              <a:buChar char="§"/>
            </a:pPr>
            <a:r>
              <a:rPr lang="en-US" sz="1400" dirty="0">
                <a:latin typeface="+mn-lt"/>
              </a:rPr>
              <a:t>Parisians and other city dwellers as seen by statistics are preferring pets. This increase should be coupled with civic responsibility by owners including waste management</a:t>
            </a:r>
          </a:p>
        </p:txBody>
      </p:sp>
      <p:grpSp>
        <p:nvGrpSpPr>
          <p:cNvPr id="11" name="Group 10"/>
          <p:cNvGrpSpPr/>
          <p:nvPr/>
        </p:nvGrpSpPr>
        <p:grpSpPr>
          <a:xfrm>
            <a:off x="4565651" y="3836988"/>
            <a:ext cx="1193800" cy="2225675"/>
            <a:chOff x="4565651" y="3836988"/>
            <a:chExt cx="1193800" cy="2225675"/>
          </a:xfrm>
        </p:grpSpPr>
        <p:sp>
          <p:nvSpPr>
            <p:cNvPr id="14" name="Freeform 6"/>
            <p:cNvSpPr>
              <a:spLocks/>
            </p:cNvSpPr>
            <p:nvPr/>
          </p:nvSpPr>
          <p:spPr bwMode="auto">
            <a:xfrm>
              <a:off x="5676901" y="3836988"/>
              <a:ext cx="82550" cy="788988"/>
            </a:xfrm>
            <a:custGeom>
              <a:avLst/>
              <a:gdLst>
                <a:gd name="T0" fmla="*/ 0 w 52"/>
                <a:gd name="T1" fmla="*/ 0 h 497"/>
                <a:gd name="T2" fmla="*/ 52 w 52"/>
                <a:gd name="T3" fmla="*/ 142 h 497"/>
                <a:gd name="T4" fmla="*/ 52 w 52"/>
                <a:gd name="T5" fmla="*/ 497 h 497"/>
                <a:gd name="T6" fmla="*/ 0 w 52"/>
                <a:gd name="T7" fmla="*/ 444 h 497"/>
                <a:gd name="T8" fmla="*/ 0 w 52"/>
                <a:gd name="T9" fmla="*/ 0 h 497"/>
              </a:gdLst>
              <a:ahLst/>
              <a:cxnLst>
                <a:cxn ang="0">
                  <a:pos x="T0" y="T1"/>
                </a:cxn>
                <a:cxn ang="0">
                  <a:pos x="T2" y="T3"/>
                </a:cxn>
                <a:cxn ang="0">
                  <a:pos x="T4" y="T5"/>
                </a:cxn>
                <a:cxn ang="0">
                  <a:pos x="T6" y="T7"/>
                </a:cxn>
                <a:cxn ang="0">
                  <a:pos x="T8" y="T9"/>
                </a:cxn>
              </a:cxnLst>
              <a:rect l="0" t="0" r="r" b="b"/>
              <a:pathLst>
                <a:path w="52" h="497">
                  <a:moveTo>
                    <a:pt x="0" y="0"/>
                  </a:moveTo>
                  <a:lnTo>
                    <a:pt x="52" y="142"/>
                  </a:lnTo>
                  <a:lnTo>
                    <a:pt x="52" y="497"/>
                  </a:lnTo>
                  <a:lnTo>
                    <a:pt x="0" y="444"/>
                  </a:lnTo>
                  <a:lnTo>
                    <a:pt x="0" y="0"/>
                  </a:lnTo>
                  <a:close/>
                </a:path>
              </a:pathLst>
            </a:cu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5268913" y="4541838"/>
              <a:ext cx="490538" cy="409575"/>
            </a:xfrm>
            <a:custGeom>
              <a:avLst/>
              <a:gdLst>
                <a:gd name="T0" fmla="*/ 257 w 309"/>
                <a:gd name="T1" fmla="*/ 0 h 258"/>
                <a:gd name="T2" fmla="*/ 309 w 309"/>
                <a:gd name="T3" fmla="*/ 53 h 258"/>
                <a:gd name="T4" fmla="*/ 103 w 309"/>
                <a:gd name="T5" fmla="*/ 258 h 258"/>
                <a:gd name="T6" fmla="*/ 0 w 309"/>
                <a:gd name="T7" fmla="*/ 256 h 258"/>
                <a:gd name="T8" fmla="*/ 257 w 309"/>
                <a:gd name="T9" fmla="*/ 0 h 258"/>
              </a:gdLst>
              <a:ahLst/>
              <a:cxnLst>
                <a:cxn ang="0">
                  <a:pos x="T0" y="T1"/>
                </a:cxn>
                <a:cxn ang="0">
                  <a:pos x="T2" y="T3"/>
                </a:cxn>
                <a:cxn ang="0">
                  <a:pos x="T4" y="T5"/>
                </a:cxn>
                <a:cxn ang="0">
                  <a:pos x="T6" y="T7"/>
                </a:cxn>
                <a:cxn ang="0">
                  <a:pos x="T8" y="T9"/>
                </a:cxn>
              </a:cxnLst>
              <a:rect l="0" t="0" r="r" b="b"/>
              <a:pathLst>
                <a:path w="309" h="258">
                  <a:moveTo>
                    <a:pt x="257" y="0"/>
                  </a:moveTo>
                  <a:lnTo>
                    <a:pt x="309" y="53"/>
                  </a:lnTo>
                  <a:lnTo>
                    <a:pt x="103" y="258"/>
                  </a:lnTo>
                  <a:lnTo>
                    <a:pt x="0" y="256"/>
                  </a:lnTo>
                  <a:lnTo>
                    <a:pt x="257"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5268913" y="4948238"/>
              <a:ext cx="490538" cy="409575"/>
            </a:xfrm>
            <a:custGeom>
              <a:avLst/>
              <a:gdLst>
                <a:gd name="T0" fmla="*/ 0 w 309"/>
                <a:gd name="T1" fmla="*/ 0 h 258"/>
                <a:gd name="T2" fmla="*/ 103 w 309"/>
                <a:gd name="T3" fmla="*/ 2 h 258"/>
                <a:gd name="T4" fmla="*/ 309 w 309"/>
                <a:gd name="T5" fmla="*/ 208 h 258"/>
                <a:gd name="T6" fmla="*/ 257 w 309"/>
                <a:gd name="T7" fmla="*/ 258 h 258"/>
                <a:gd name="T8" fmla="*/ 0 w 309"/>
                <a:gd name="T9" fmla="*/ 0 h 258"/>
              </a:gdLst>
              <a:ahLst/>
              <a:cxnLst>
                <a:cxn ang="0">
                  <a:pos x="T0" y="T1"/>
                </a:cxn>
                <a:cxn ang="0">
                  <a:pos x="T2" y="T3"/>
                </a:cxn>
                <a:cxn ang="0">
                  <a:pos x="T4" y="T5"/>
                </a:cxn>
                <a:cxn ang="0">
                  <a:pos x="T6" y="T7"/>
                </a:cxn>
                <a:cxn ang="0">
                  <a:pos x="T8" y="T9"/>
                </a:cxn>
              </a:cxnLst>
              <a:rect l="0" t="0" r="r" b="b"/>
              <a:pathLst>
                <a:path w="309" h="258">
                  <a:moveTo>
                    <a:pt x="0" y="0"/>
                  </a:moveTo>
                  <a:lnTo>
                    <a:pt x="103" y="2"/>
                  </a:lnTo>
                  <a:lnTo>
                    <a:pt x="309" y="208"/>
                  </a:lnTo>
                  <a:lnTo>
                    <a:pt x="257" y="258"/>
                  </a:lnTo>
                  <a:lnTo>
                    <a:pt x="0"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5676901" y="5278438"/>
              <a:ext cx="82550" cy="784225"/>
            </a:xfrm>
            <a:custGeom>
              <a:avLst/>
              <a:gdLst>
                <a:gd name="T0" fmla="*/ 0 w 52"/>
                <a:gd name="T1" fmla="*/ 50 h 494"/>
                <a:gd name="T2" fmla="*/ 52 w 52"/>
                <a:gd name="T3" fmla="*/ 0 h 494"/>
                <a:gd name="T4" fmla="*/ 52 w 52"/>
                <a:gd name="T5" fmla="*/ 356 h 494"/>
                <a:gd name="T6" fmla="*/ 0 w 52"/>
                <a:gd name="T7" fmla="*/ 494 h 494"/>
                <a:gd name="T8" fmla="*/ 0 w 52"/>
                <a:gd name="T9" fmla="*/ 50 h 494"/>
              </a:gdLst>
              <a:ahLst/>
              <a:cxnLst>
                <a:cxn ang="0">
                  <a:pos x="T0" y="T1"/>
                </a:cxn>
                <a:cxn ang="0">
                  <a:pos x="T2" y="T3"/>
                </a:cxn>
                <a:cxn ang="0">
                  <a:pos x="T4" y="T5"/>
                </a:cxn>
                <a:cxn ang="0">
                  <a:pos x="T6" y="T7"/>
                </a:cxn>
                <a:cxn ang="0">
                  <a:pos x="T8" y="T9"/>
                </a:cxn>
              </a:cxnLst>
              <a:rect l="0" t="0" r="r" b="b"/>
              <a:pathLst>
                <a:path w="52" h="494">
                  <a:moveTo>
                    <a:pt x="0" y="50"/>
                  </a:moveTo>
                  <a:lnTo>
                    <a:pt x="52" y="0"/>
                  </a:lnTo>
                  <a:lnTo>
                    <a:pt x="52" y="356"/>
                  </a:lnTo>
                  <a:lnTo>
                    <a:pt x="0" y="494"/>
                  </a:lnTo>
                  <a:lnTo>
                    <a:pt x="0" y="50"/>
                  </a:lnTo>
                  <a:close/>
                </a:path>
              </a:pathLst>
            </a:cu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4565651" y="3836988"/>
              <a:ext cx="1111250" cy="2225675"/>
            </a:xfrm>
            <a:custGeom>
              <a:avLst/>
              <a:gdLst>
                <a:gd name="T0" fmla="*/ 700 w 700"/>
                <a:gd name="T1" fmla="*/ 1402 h 1402"/>
                <a:gd name="T2" fmla="*/ 0 w 700"/>
                <a:gd name="T3" fmla="*/ 700 h 1402"/>
                <a:gd name="T4" fmla="*/ 700 w 700"/>
                <a:gd name="T5" fmla="*/ 0 h 1402"/>
                <a:gd name="T6" fmla="*/ 700 w 700"/>
                <a:gd name="T7" fmla="*/ 444 h 1402"/>
                <a:gd name="T8" fmla="*/ 443 w 700"/>
                <a:gd name="T9" fmla="*/ 700 h 1402"/>
                <a:gd name="T10" fmla="*/ 700 w 700"/>
                <a:gd name="T11" fmla="*/ 958 h 1402"/>
                <a:gd name="T12" fmla="*/ 700 w 700"/>
                <a:gd name="T13" fmla="*/ 1402 h 1402"/>
              </a:gdLst>
              <a:ahLst/>
              <a:cxnLst>
                <a:cxn ang="0">
                  <a:pos x="T0" y="T1"/>
                </a:cxn>
                <a:cxn ang="0">
                  <a:pos x="T2" y="T3"/>
                </a:cxn>
                <a:cxn ang="0">
                  <a:pos x="T4" y="T5"/>
                </a:cxn>
                <a:cxn ang="0">
                  <a:pos x="T6" y="T7"/>
                </a:cxn>
                <a:cxn ang="0">
                  <a:pos x="T8" y="T9"/>
                </a:cxn>
                <a:cxn ang="0">
                  <a:pos x="T10" y="T11"/>
                </a:cxn>
                <a:cxn ang="0">
                  <a:pos x="T12" y="T13"/>
                </a:cxn>
              </a:cxnLst>
              <a:rect l="0" t="0" r="r" b="b"/>
              <a:pathLst>
                <a:path w="700" h="1402">
                  <a:moveTo>
                    <a:pt x="700" y="1402"/>
                  </a:moveTo>
                  <a:lnTo>
                    <a:pt x="0" y="700"/>
                  </a:lnTo>
                  <a:lnTo>
                    <a:pt x="700" y="0"/>
                  </a:lnTo>
                  <a:lnTo>
                    <a:pt x="700" y="444"/>
                  </a:lnTo>
                  <a:lnTo>
                    <a:pt x="443" y="700"/>
                  </a:lnTo>
                  <a:lnTo>
                    <a:pt x="700" y="958"/>
                  </a:lnTo>
                  <a:lnTo>
                    <a:pt x="700" y="140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72238" y="1625601"/>
            <a:ext cx="1192213" cy="2225675"/>
            <a:chOff x="6472238" y="1625601"/>
            <a:chExt cx="1192213" cy="2225675"/>
          </a:xfrm>
        </p:grpSpPr>
        <p:sp>
          <p:nvSpPr>
            <p:cNvPr id="19" name="Freeform 11"/>
            <p:cNvSpPr>
              <a:spLocks/>
            </p:cNvSpPr>
            <p:nvPr/>
          </p:nvSpPr>
          <p:spPr bwMode="auto">
            <a:xfrm>
              <a:off x="6472238" y="3060701"/>
              <a:ext cx="79375" cy="790575"/>
            </a:xfrm>
            <a:custGeom>
              <a:avLst/>
              <a:gdLst>
                <a:gd name="T0" fmla="*/ 50 w 50"/>
                <a:gd name="T1" fmla="*/ 498 h 498"/>
                <a:gd name="T2" fmla="*/ 0 w 50"/>
                <a:gd name="T3" fmla="*/ 355 h 498"/>
                <a:gd name="T4" fmla="*/ 0 w 50"/>
                <a:gd name="T5" fmla="*/ 0 h 498"/>
                <a:gd name="T6" fmla="*/ 50 w 50"/>
                <a:gd name="T7" fmla="*/ 54 h 498"/>
                <a:gd name="T8" fmla="*/ 50 w 50"/>
                <a:gd name="T9" fmla="*/ 498 h 498"/>
              </a:gdLst>
              <a:ahLst/>
              <a:cxnLst>
                <a:cxn ang="0">
                  <a:pos x="T0" y="T1"/>
                </a:cxn>
                <a:cxn ang="0">
                  <a:pos x="T2" y="T3"/>
                </a:cxn>
                <a:cxn ang="0">
                  <a:pos x="T4" y="T5"/>
                </a:cxn>
                <a:cxn ang="0">
                  <a:pos x="T6" y="T7"/>
                </a:cxn>
                <a:cxn ang="0">
                  <a:pos x="T8" y="T9"/>
                </a:cxn>
              </a:cxnLst>
              <a:rect l="0" t="0" r="r" b="b"/>
              <a:pathLst>
                <a:path w="50" h="498">
                  <a:moveTo>
                    <a:pt x="50" y="498"/>
                  </a:moveTo>
                  <a:lnTo>
                    <a:pt x="0" y="355"/>
                  </a:lnTo>
                  <a:lnTo>
                    <a:pt x="0" y="0"/>
                  </a:lnTo>
                  <a:lnTo>
                    <a:pt x="50" y="54"/>
                  </a:lnTo>
                  <a:lnTo>
                    <a:pt x="50" y="498"/>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auto">
            <a:xfrm>
              <a:off x="6472238" y="2733676"/>
              <a:ext cx="487363" cy="412750"/>
            </a:xfrm>
            <a:custGeom>
              <a:avLst/>
              <a:gdLst>
                <a:gd name="T0" fmla="*/ 50 w 307"/>
                <a:gd name="T1" fmla="*/ 260 h 260"/>
                <a:gd name="T2" fmla="*/ 0 w 307"/>
                <a:gd name="T3" fmla="*/ 206 h 260"/>
                <a:gd name="T4" fmla="*/ 205 w 307"/>
                <a:gd name="T5" fmla="*/ 0 h 260"/>
                <a:gd name="T6" fmla="*/ 307 w 307"/>
                <a:gd name="T7" fmla="*/ 2 h 260"/>
                <a:gd name="T8" fmla="*/ 50 w 307"/>
                <a:gd name="T9" fmla="*/ 260 h 260"/>
              </a:gdLst>
              <a:ahLst/>
              <a:cxnLst>
                <a:cxn ang="0">
                  <a:pos x="T0" y="T1"/>
                </a:cxn>
                <a:cxn ang="0">
                  <a:pos x="T2" y="T3"/>
                </a:cxn>
                <a:cxn ang="0">
                  <a:pos x="T4" y="T5"/>
                </a:cxn>
                <a:cxn ang="0">
                  <a:pos x="T6" y="T7"/>
                </a:cxn>
                <a:cxn ang="0">
                  <a:pos x="T8" y="T9"/>
                </a:cxn>
              </a:cxnLst>
              <a:rect l="0" t="0" r="r" b="b"/>
              <a:pathLst>
                <a:path w="307" h="260">
                  <a:moveTo>
                    <a:pt x="50" y="260"/>
                  </a:moveTo>
                  <a:lnTo>
                    <a:pt x="0" y="206"/>
                  </a:lnTo>
                  <a:lnTo>
                    <a:pt x="205" y="0"/>
                  </a:lnTo>
                  <a:lnTo>
                    <a:pt x="307" y="2"/>
                  </a:lnTo>
                  <a:lnTo>
                    <a:pt x="50" y="26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p:nvSpPr>
          <p:spPr bwMode="auto">
            <a:xfrm>
              <a:off x="6472238" y="2328863"/>
              <a:ext cx="487363" cy="407988"/>
            </a:xfrm>
            <a:custGeom>
              <a:avLst/>
              <a:gdLst>
                <a:gd name="T0" fmla="*/ 307 w 307"/>
                <a:gd name="T1" fmla="*/ 257 h 257"/>
                <a:gd name="T2" fmla="*/ 205 w 307"/>
                <a:gd name="T3" fmla="*/ 255 h 257"/>
                <a:gd name="T4" fmla="*/ 0 w 307"/>
                <a:gd name="T5" fmla="*/ 50 h 257"/>
                <a:gd name="T6" fmla="*/ 50 w 307"/>
                <a:gd name="T7" fmla="*/ 0 h 257"/>
                <a:gd name="T8" fmla="*/ 307 w 307"/>
                <a:gd name="T9" fmla="*/ 257 h 257"/>
              </a:gdLst>
              <a:ahLst/>
              <a:cxnLst>
                <a:cxn ang="0">
                  <a:pos x="T0" y="T1"/>
                </a:cxn>
                <a:cxn ang="0">
                  <a:pos x="T2" y="T3"/>
                </a:cxn>
                <a:cxn ang="0">
                  <a:pos x="T4" y="T5"/>
                </a:cxn>
                <a:cxn ang="0">
                  <a:pos x="T6" y="T7"/>
                </a:cxn>
                <a:cxn ang="0">
                  <a:pos x="T8" y="T9"/>
                </a:cxn>
              </a:cxnLst>
              <a:rect l="0" t="0" r="r" b="b"/>
              <a:pathLst>
                <a:path w="307" h="257">
                  <a:moveTo>
                    <a:pt x="307" y="257"/>
                  </a:moveTo>
                  <a:lnTo>
                    <a:pt x="205" y="255"/>
                  </a:lnTo>
                  <a:lnTo>
                    <a:pt x="0" y="50"/>
                  </a:lnTo>
                  <a:lnTo>
                    <a:pt x="50" y="0"/>
                  </a:lnTo>
                  <a:lnTo>
                    <a:pt x="307" y="257"/>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6472238" y="1625601"/>
              <a:ext cx="79375" cy="782638"/>
            </a:xfrm>
            <a:custGeom>
              <a:avLst/>
              <a:gdLst>
                <a:gd name="T0" fmla="*/ 50 w 50"/>
                <a:gd name="T1" fmla="*/ 443 h 493"/>
                <a:gd name="T2" fmla="*/ 0 w 50"/>
                <a:gd name="T3" fmla="*/ 493 h 493"/>
                <a:gd name="T4" fmla="*/ 0 w 50"/>
                <a:gd name="T5" fmla="*/ 138 h 493"/>
                <a:gd name="T6" fmla="*/ 50 w 50"/>
                <a:gd name="T7" fmla="*/ 0 h 493"/>
                <a:gd name="T8" fmla="*/ 50 w 50"/>
                <a:gd name="T9" fmla="*/ 443 h 493"/>
              </a:gdLst>
              <a:ahLst/>
              <a:cxnLst>
                <a:cxn ang="0">
                  <a:pos x="T0" y="T1"/>
                </a:cxn>
                <a:cxn ang="0">
                  <a:pos x="T2" y="T3"/>
                </a:cxn>
                <a:cxn ang="0">
                  <a:pos x="T4" y="T5"/>
                </a:cxn>
                <a:cxn ang="0">
                  <a:pos x="T6" y="T7"/>
                </a:cxn>
                <a:cxn ang="0">
                  <a:pos x="T8" y="T9"/>
                </a:cxn>
              </a:cxnLst>
              <a:rect l="0" t="0" r="r" b="b"/>
              <a:pathLst>
                <a:path w="50" h="493">
                  <a:moveTo>
                    <a:pt x="50" y="443"/>
                  </a:moveTo>
                  <a:lnTo>
                    <a:pt x="0" y="493"/>
                  </a:lnTo>
                  <a:lnTo>
                    <a:pt x="0" y="138"/>
                  </a:lnTo>
                  <a:lnTo>
                    <a:pt x="50" y="0"/>
                  </a:lnTo>
                  <a:lnTo>
                    <a:pt x="50" y="443"/>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6551613" y="1625601"/>
              <a:ext cx="1112838" cy="2225675"/>
            </a:xfrm>
            <a:custGeom>
              <a:avLst/>
              <a:gdLst>
                <a:gd name="T0" fmla="*/ 0 w 701"/>
                <a:gd name="T1" fmla="*/ 0 h 1402"/>
                <a:gd name="T2" fmla="*/ 701 w 701"/>
                <a:gd name="T3" fmla="*/ 700 h 1402"/>
                <a:gd name="T4" fmla="*/ 0 w 701"/>
                <a:gd name="T5" fmla="*/ 1402 h 1402"/>
                <a:gd name="T6" fmla="*/ 0 w 701"/>
                <a:gd name="T7" fmla="*/ 958 h 1402"/>
                <a:gd name="T8" fmla="*/ 257 w 701"/>
                <a:gd name="T9" fmla="*/ 700 h 1402"/>
                <a:gd name="T10" fmla="*/ 0 w 701"/>
                <a:gd name="T11" fmla="*/ 443 h 1402"/>
                <a:gd name="T12" fmla="*/ 0 w 701"/>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701" h="1402">
                  <a:moveTo>
                    <a:pt x="0" y="0"/>
                  </a:moveTo>
                  <a:lnTo>
                    <a:pt x="701" y="700"/>
                  </a:lnTo>
                  <a:lnTo>
                    <a:pt x="0" y="1402"/>
                  </a:lnTo>
                  <a:lnTo>
                    <a:pt x="0" y="958"/>
                  </a:lnTo>
                  <a:lnTo>
                    <a:pt x="257" y="700"/>
                  </a:lnTo>
                  <a:lnTo>
                    <a:pt x="0" y="443"/>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4641851" y="2351088"/>
            <a:ext cx="1938338" cy="1211263"/>
            <a:chOff x="4641851" y="2351088"/>
            <a:chExt cx="1938338" cy="1211263"/>
          </a:xfrm>
          <a:solidFill>
            <a:schemeClr val="bg1">
              <a:lumMod val="65000"/>
            </a:schemeClr>
          </a:solidFill>
        </p:grpSpPr>
        <p:sp>
          <p:nvSpPr>
            <p:cNvPr id="24" name="Freeform 16"/>
            <p:cNvSpPr>
              <a:spLocks/>
            </p:cNvSpPr>
            <p:nvPr/>
          </p:nvSpPr>
          <p:spPr bwMode="auto">
            <a:xfrm>
              <a:off x="5476876" y="2535238"/>
              <a:ext cx="1103313" cy="965200"/>
            </a:xfrm>
            <a:custGeom>
              <a:avLst/>
              <a:gdLst>
                <a:gd name="T0" fmla="*/ 0 w 695"/>
                <a:gd name="T1" fmla="*/ 608 h 608"/>
                <a:gd name="T2" fmla="*/ 347 w 695"/>
                <a:gd name="T3" fmla="*/ 0 h 608"/>
                <a:gd name="T4" fmla="*/ 695 w 695"/>
                <a:gd name="T5" fmla="*/ 608 h 608"/>
                <a:gd name="T6" fmla="*/ 0 w 695"/>
                <a:gd name="T7" fmla="*/ 608 h 608"/>
              </a:gdLst>
              <a:ahLst/>
              <a:cxnLst>
                <a:cxn ang="0">
                  <a:pos x="T0" y="T1"/>
                </a:cxn>
                <a:cxn ang="0">
                  <a:pos x="T2" y="T3"/>
                </a:cxn>
                <a:cxn ang="0">
                  <a:pos x="T4" y="T5"/>
                </a:cxn>
                <a:cxn ang="0">
                  <a:pos x="T6" y="T7"/>
                </a:cxn>
              </a:cxnLst>
              <a:rect l="0" t="0" r="r" b="b"/>
              <a:pathLst>
                <a:path w="695" h="608">
                  <a:moveTo>
                    <a:pt x="0" y="608"/>
                  </a:moveTo>
                  <a:lnTo>
                    <a:pt x="347" y="0"/>
                  </a:lnTo>
                  <a:lnTo>
                    <a:pt x="695" y="608"/>
                  </a:lnTo>
                  <a:lnTo>
                    <a:pt x="0" y="608"/>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5894388" y="2535238"/>
              <a:ext cx="242888" cy="361950"/>
            </a:xfrm>
            <a:custGeom>
              <a:avLst/>
              <a:gdLst>
                <a:gd name="T0" fmla="*/ 0 w 153"/>
                <a:gd name="T1" fmla="*/ 149 h 228"/>
                <a:gd name="T2" fmla="*/ 84 w 153"/>
                <a:gd name="T3" fmla="*/ 0 h 228"/>
                <a:gd name="T4" fmla="*/ 153 w 153"/>
                <a:gd name="T5" fmla="*/ 119 h 228"/>
                <a:gd name="T6" fmla="*/ 143 w 153"/>
                <a:gd name="T7" fmla="*/ 187 h 228"/>
                <a:gd name="T8" fmla="*/ 112 w 153"/>
                <a:gd name="T9" fmla="*/ 105 h 228"/>
                <a:gd name="T10" fmla="*/ 75 w 153"/>
                <a:gd name="T11" fmla="*/ 228 h 228"/>
                <a:gd name="T12" fmla="*/ 46 w 153"/>
                <a:gd name="T13" fmla="*/ 133 h 228"/>
                <a:gd name="T14" fmla="*/ 25 w 153"/>
                <a:gd name="T15" fmla="*/ 203 h 228"/>
                <a:gd name="T16" fmla="*/ 0 w 153"/>
                <a:gd name="T1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28">
                  <a:moveTo>
                    <a:pt x="0" y="149"/>
                  </a:moveTo>
                  <a:lnTo>
                    <a:pt x="84" y="0"/>
                  </a:lnTo>
                  <a:lnTo>
                    <a:pt x="153" y="119"/>
                  </a:lnTo>
                  <a:lnTo>
                    <a:pt x="143" y="187"/>
                  </a:lnTo>
                  <a:lnTo>
                    <a:pt x="112" y="105"/>
                  </a:lnTo>
                  <a:lnTo>
                    <a:pt x="75" y="228"/>
                  </a:lnTo>
                  <a:lnTo>
                    <a:pt x="46" y="133"/>
                  </a:lnTo>
                  <a:lnTo>
                    <a:pt x="25" y="203"/>
                  </a:lnTo>
                  <a:lnTo>
                    <a:pt x="0" y="149"/>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auto">
            <a:xfrm>
              <a:off x="4641851" y="2351088"/>
              <a:ext cx="1670050" cy="1211263"/>
            </a:xfrm>
            <a:custGeom>
              <a:avLst/>
              <a:gdLst>
                <a:gd name="T0" fmla="*/ 0 w 1052"/>
                <a:gd name="T1" fmla="*/ 763 h 763"/>
                <a:gd name="T2" fmla="*/ 526 w 1052"/>
                <a:gd name="T3" fmla="*/ 0 h 763"/>
                <a:gd name="T4" fmla="*/ 1052 w 1052"/>
                <a:gd name="T5" fmla="*/ 763 h 763"/>
                <a:gd name="T6" fmla="*/ 0 w 1052"/>
                <a:gd name="T7" fmla="*/ 763 h 763"/>
              </a:gdLst>
              <a:ahLst/>
              <a:cxnLst>
                <a:cxn ang="0">
                  <a:pos x="T0" y="T1"/>
                </a:cxn>
                <a:cxn ang="0">
                  <a:pos x="T2" y="T3"/>
                </a:cxn>
                <a:cxn ang="0">
                  <a:pos x="T4" y="T5"/>
                </a:cxn>
                <a:cxn ang="0">
                  <a:pos x="T6" y="T7"/>
                </a:cxn>
              </a:cxnLst>
              <a:rect l="0" t="0" r="r" b="b"/>
              <a:pathLst>
                <a:path w="1052" h="763">
                  <a:moveTo>
                    <a:pt x="0" y="763"/>
                  </a:moveTo>
                  <a:lnTo>
                    <a:pt x="526" y="0"/>
                  </a:lnTo>
                  <a:lnTo>
                    <a:pt x="1052" y="763"/>
                  </a:lnTo>
                  <a:lnTo>
                    <a:pt x="0" y="763"/>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
            <p:cNvSpPr>
              <a:spLocks/>
            </p:cNvSpPr>
            <p:nvPr/>
          </p:nvSpPr>
          <p:spPr bwMode="auto">
            <a:xfrm>
              <a:off x="5272088" y="2351088"/>
              <a:ext cx="368300" cy="452438"/>
            </a:xfrm>
            <a:custGeom>
              <a:avLst/>
              <a:gdLst>
                <a:gd name="T0" fmla="*/ 0 w 232"/>
                <a:gd name="T1" fmla="*/ 187 h 285"/>
                <a:gd name="T2" fmla="*/ 129 w 232"/>
                <a:gd name="T3" fmla="*/ 0 h 285"/>
                <a:gd name="T4" fmla="*/ 232 w 232"/>
                <a:gd name="T5" fmla="*/ 149 h 285"/>
                <a:gd name="T6" fmla="*/ 198 w 232"/>
                <a:gd name="T7" fmla="*/ 229 h 285"/>
                <a:gd name="T8" fmla="*/ 152 w 232"/>
                <a:gd name="T9" fmla="*/ 130 h 285"/>
                <a:gd name="T10" fmla="*/ 115 w 232"/>
                <a:gd name="T11" fmla="*/ 285 h 285"/>
                <a:gd name="T12" fmla="*/ 89 w 232"/>
                <a:gd name="T13" fmla="*/ 193 h 285"/>
                <a:gd name="T14" fmla="*/ 63 w 232"/>
                <a:gd name="T15" fmla="*/ 285 h 285"/>
                <a:gd name="T16" fmla="*/ 0 w 232"/>
                <a:gd name="T17" fmla="*/ 18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85">
                  <a:moveTo>
                    <a:pt x="0" y="187"/>
                  </a:moveTo>
                  <a:lnTo>
                    <a:pt x="129" y="0"/>
                  </a:lnTo>
                  <a:lnTo>
                    <a:pt x="232" y="149"/>
                  </a:lnTo>
                  <a:lnTo>
                    <a:pt x="198" y="229"/>
                  </a:lnTo>
                  <a:lnTo>
                    <a:pt x="152" y="130"/>
                  </a:lnTo>
                  <a:lnTo>
                    <a:pt x="115" y="285"/>
                  </a:lnTo>
                  <a:lnTo>
                    <a:pt x="89" y="193"/>
                  </a:lnTo>
                  <a:lnTo>
                    <a:pt x="63" y="285"/>
                  </a:lnTo>
                  <a:lnTo>
                    <a:pt x="0" y="187"/>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3667126" y="3130551"/>
            <a:ext cx="4957763" cy="1400175"/>
            <a:chOff x="3667126" y="3130551"/>
            <a:chExt cx="4957763" cy="1400175"/>
          </a:xfrm>
        </p:grpSpPr>
        <p:sp>
          <p:nvSpPr>
            <p:cNvPr id="29" name="Freeform 21"/>
            <p:cNvSpPr>
              <a:spLocks/>
            </p:cNvSpPr>
            <p:nvPr/>
          </p:nvSpPr>
          <p:spPr bwMode="auto">
            <a:xfrm>
              <a:off x="3667126" y="3130551"/>
              <a:ext cx="4957763" cy="1268413"/>
            </a:xfrm>
            <a:custGeom>
              <a:avLst/>
              <a:gdLst>
                <a:gd name="T0" fmla="*/ 0 w 3123"/>
                <a:gd name="T1" fmla="*/ 399 h 799"/>
                <a:gd name="T2" fmla="*/ 1562 w 3123"/>
                <a:gd name="T3" fmla="*/ 0 h 799"/>
                <a:gd name="T4" fmla="*/ 3123 w 3123"/>
                <a:gd name="T5" fmla="*/ 399 h 799"/>
                <a:gd name="T6" fmla="*/ 1562 w 3123"/>
                <a:gd name="T7" fmla="*/ 799 h 799"/>
                <a:gd name="T8" fmla="*/ 0 w 3123"/>
                <a:gd name="T9" fmla="*/ 399 h 799"/>
              </a:gdLst>
              <a:ahLst/>
              <a:cxnLst>
                <a:cxn ang="0">
                  <a:pos x="T0" y="T1"/>
                </a:cxn>
                <a:cxn ang="0">
                  <a:pos x="T2" y="T3"/>
                </a:cxn>
                <a:cxn ang="0">
                  <a:pos x="T4" y="T5"/>
                </a:cxn>
                <a:cxn ang="0">
                  <a:pos x="T6" y="T7"/>
                </a:cxn>
                <a:cxn ang="0">
                  <a:pos x="T8" y="T9"/>
                </a:cxn>
              </a:cxnLst>
              <a:rect l="0" t="0" r="r" b="b"/>
              <a:pathLst>
                <a:path w="3123" h="799">
                  <a:moveTo>
                    <a:pt x="0" y="399"/>
                  </a:moveTo>
                  <a:lnTo>
                    <a:pt x="1562" y="0"/>
                  </a:lnTo>
                  <a:lnTo>
                    <a:pt x="3123" y="399"/>
                  </a:lnTo>
                  <a:lnTo>
                    <a:pt x="1562" y="799"/>
                  </a:lnTo>
                  <a:lnTo>
                    <a:pt x="0" y="399"/>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3667126" y="3763963"/>
              <a:ext cx="4957763" cy="766763"/>
              <a:chOff x="3667126" y="3763963"/>
              <a:chExt cx="4957763" cy="766763"/>
            </a:xfrm>
          </p:grpSpPr>
          <p:sp>
            <p:nvSpPr>
              <p:cNvPr id="28" name="Freeform 20"/>
              <p:cNvSpPr>
                <a:spLocks/>
              </p:cNvSpPr>
              <p:nvPr/>
            </p:nvSpPr>
            <p:spPr bwMode="auto">
              <a:xfrm>
                <a:off x="3667126" y="3765551"/>
                <a:ext cx="4957763" cy="765175"/>
              </a:xfrm>
              <a:custGeom>
                <a:avLst/>
                <a:gdLst>
                  <a:gd name="T0" fmla="*/ 0 w 3123"/>
                  <a:gd name="T1" fmla="*/ 81 h 482"/>
                  <a:gd name="T2" fmla="*/ 1 w 3123"/>
                  <a:gd name="T3" fmla="*/ 0 h 482"/>
                  <a:gd name="T4" fmla="*/ 3123 w 3123"/>
                  <a:gd name="T5" fmla="*/ 0 h 482"/>
                  <a:gd name="T6" fmla="*/ 3123 w 3123"/>
                  <a:gd name="T7" fmla="*/ 81 h 482"/>
                  <a:gd name="T8" fmla="*/ 1562 w 3123"/>
                  <a:gd name="T9" fmla="*/ 482 h 482"/>
                  <a:gd name="T10" fmla="*/ 0 w 3123"/>
                  <a:gd name="T11" fmla="*/ 81 h 482"/>
                </a:gdLst>
                <a:ahLst/>
                <a:cxnLst>
                  <a:cxn ang="0">
                    <a:pos x="T0" y="T1"/>
                  </a:cxn>
                  <a:cxn ang="0">
                    <a:pos x="T2" y="T3"/>
                  </a:cxn>
                  <a:cxn ang="0">
                    <a:pos x="T4" y="T5"/>
                  </a:cxn>
                  <a:cxn ang="0">
                    <a:pos x="T6" y="T7"/>
                  </a:cxn>
                  <a:cxn ang="0">
                    <a:pos x="T8" y="T9"/>
                  </a:cxn>
                  <a:cxn ang="0">
                    <a:pos x="T10" y="T11"/>
                  </a:cxn>
                </a:cxnLst>
                <a:rect l="0" t="0" r="r" b="b"/>
                <a:pathLst>
                  <a:path w="3123" h="482">
                    <a:moveTo>
                      <a:pt x="0" y="81"/>
                    </a:moveTo>
                    <a:lnTo>
                      <a:pt x="1" y="0"/>
                    </a:lnTo>
                    <a:lnTo>
                      <a:pt x="3123" y="0"/>
                    </a:lnTo>
                    <a:lnTo>
                      <a:pt x="3123" y="81"/>
                    </a:lnTo>
                    <a:lnTo>
                      <a:pt x="1562" y="482"/>
                    </a:lnTo>
                    <a:lnTo>
                      <a:pt x="0" y="8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3667126" y="3763963"/>
                <a:ext cx="4957763" cy="635000"/>
              </a:xfrm>
              <a:custGeom>
                <a:avLst/>
                <a:gdLst>
                  <a:gd name="T0" fmla="*/ 0 w 3123"/>
                  <a:gd name="T1" fmla="*/ 0 h 400"/>
                  <a:gd name="T2" fmla="*/ 3123 w 3123"/>
                  <a:gd name="T3" fmla="*/ 0 h 400"/>
                  <a:gd name="T4" fmla="*/ 1562 w 3123"/>
                  <a:gd name="T5" fmla="*/ 400 h 400"/>
                  <a:gd name="T6" fmla="*/ 0 w 3123"/>
                  <a:gd name="T7" fmla="*/ 0 h 400"/>
                </a:gdLst>
                <a:ahLst/>
                <a:cxnLst>
                  <a:cxn ang="0">
                    <a:pos x="T0" y="T1"/>
                  </a:cxn>
                  <a:cxn ang="0">
                    <a:pos x="T2" y="T3"/>
                  </a:cxn>
                  <a:cxn ang="0">
                    <a:pos x="T4" y="T5"/>
                  </a:cxn>
                  <a:cxn ang="0">
                    <a:pos x="T6" y="T7"/>
                  </a:cxn>
                </a:cxnLst>
                <a:rect l="0" t="0" r="r" b="b"/>
                <a:pathLst>
                  <a:path w="3123" h="400">
                    <a:moveTo>
                      <a:pt x="0" y="0"/>
                    </a:moveTo>
                    <a:lnTo>
                      <a:pt x="3123" y="0"/>
                    </a:lnTo>
                    <a:lnTo>
                      <a:pt x="1562" y="400"/>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1" name="Freeform 23"/>
          <p:cNvSpPr>
            <a:spLocks/>
          </p:cNvSpPr>
          <p:nvPr/>
        </p:nvSpPr>
        <p:spPr bwMode="auto">
          <a:xfrm>
            <a:off x="4121151" y="3054351"/>
            <a:ext cx="3046413" cy="709613"/>
          </a:xfrm>
          <a:custGeom>
            <a:avLst/>
            <a:gdLst>
              <a:gd name="T0" fmla="*/ 959 w 1919"/>
              <a:gd name="T1" fmla="*/ 0 h 447"/>
              <a:gd name="T2" fmla="*/ 1042 w 1919"/>
              <a:gd name="T3" fmla="*/ 2 h 447"/>
              <a:gd name="T4" fmla="*/ 1123 w 1919"/>
              <a:gd name="T5" fmla="*/ 7 h 447"/>
              <a:gd name="T6" fmla="*/ 1202 w 1919"/>
              <a:gd name="T7" fmla="*/ 17 h 447"/>
              <a:gd name="T8" fmla="*/ 1279 w 1919"/>
              <a:gd name="T9" fmla="*/ 30 h 447"/>
              <a:gd name="T10" fmla="*/ 1353 w 1919"/>
              <a:gd name="T11" fmla="*/ 47 h 447"/>
              <a:gd name="T12" fmla="*/ 1424 w 1919"/>
              <a:gd name="T13" fmla="*/ 66 h 447"/>
              <a:gd name="T14" fmla="*/ 1492 w 1919"/>
              <a:gd name="T15" fmla="*/ 89 h 447"/>
              <a:gd name="T16" fmla="*/ 1556 w 1919"/>
              <a:gd name="T17" fmla="*/ 114 h 447"/>
              <a:gd name="T18" fmla="*/ 1615 w 1919"/>
              <a:gd name="T19" fmla="*/ 143 h 447"/>
              <a:gd name="T20" fmla="*/ 1671 w 1919"/>
              <a:gd name="T21" fmla="*/ 173 h 447"/>
              <a:gd name="T22" fmla="*/ 1722 w 1919"/>
              <a:gd name="T23" fmla="*/ 207 h 447"/>
              <a:gd name="T24" fmla="*/ 1768 w 1919"/>
              <a:gd name="T25" fmla="*/ 242 h 447"/>
              <a:gd name="T26" fmla="*/ 1810 w 1919"/>
              <a:gd name="T27" fmla="*/ 280 h 447"/>
              <a:gd name="T28" fmla="*/ 1845 w 1919"/>
              <a:gd name="T29" fmla="*/ 319 h 447"/>
              <a:gd name="T30" fmla="*/ 1876 w 1919"/>
              <a:gd name="T31" fmla="*/ 361 h 447"/>
              <a:gd name="T32" fmla="*/ 1900 w 1919"/>
              <a:gd name="T33" fmla="*/ 403 h 447"/>
              <a:gd name="T34" fmla="*/ 1919 w 1919"/>
              <a:gd name="T35" fmla="*/ 447 h 447"/>
              <a:gd name="T36" fmla="*/ 0 w 1919"/>
              <a:gd name="T37" fmla="*/ 447 h 447"/>
              <a:gd name="T38" fmla="*/ 18 w 1919"/>
              <a:gd name="T39" fmla="*/ 403 h 447"/>
              <a:gd name="T40" fmla="*/ 42 w 1919"/>
              <a:gd name="T41" fmla="*/ 361 h 447"/>
              <a:gd name="T42" fmla="*/ 73 w 1919"/>
              <a:gd name="T43" fmla="*/ 319 h 447"/>
              <a:gd name="T44" fmla="*/ 108 w 1919"/>
              <a:gd name="T45" fmla="*/ 280 h 447"/>
              <a:gd name="T46" fmla="*/ 150 w 1919"/>
              <a:gd name="T47" fmla="*/ 242 h 447"/>
              <a:gd name="T48" fmla="*/ 196 w 1919"/>
              <a:gd name="T49" fmla="*/ 207 h 447"/>
              <a:gd name="T50" fmla="*/ 247 w 1919"/>
              <a:gd name="T51" fmla="*/ 173 h 447"/>
              <a:gd name="T52" fmla="*/ 303 w 1919"/>
              <a:gd name="T53" fmla="*/ 143 h 447"/>
              <a:gd name="T54" fmla="*/ 362 w 1919"/>
              <a:gd name="T55" fmla="*/ 114 h 447"/>
              <a:gd name="T56" fmla="*/ 426 w 1919"/>
              <a:gd name="T57" fmla="*/ 89 h 447"/>
              <a:gd name="T58" fmla="*/ 494 w 1919"/>
              <a:gd name="T59" fmla="*/ 66 h 447"/>
              <a:gd name="T60" fmla="*/ 565 w 1919"/>
              <a:gd name="T61" fmla="*/ 47 h 447"/>
              <a:gd name="T62" fmla="*/ 639 w 1919"/>
              <a:gd name="T63" fmla="*/ 30 h 447"/>
              <a:gd name="T64" fmla="*/ 716 w 1919"/>
              <a:gd name="T65" fmla="*/ 17 h 447"/>
              <a:gd name="T66" fmla="*/ 795 w 1919"/>
              <a:gd name="T67" fmla="*/ 7 h 447"/>
              <a:gd name="T68" fmla="*/ 876 w 1919"/>
              <a:gd name="T69" fmla="*/ 2 h 447"/>
              <a:gd name="T70" fmla="*/ 959 w 1919"/>
              <a:gd name="T7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19" h="447">
                <a:moveTo>
                  <a:pt x="959" y="0"/>
                </a:moveTo>
                <a:lnTo>
                  <a:pt x="1042" y="2"/>
                </a:lnTo>
                <a:lnTo>
                  <a:pt x="1123" y="7"/>
                </a:lnTo>
                <a:lnTo>
                  <a:pt x="1202" y="17"/>
                </a:lnTo>
                <a:lnTo>
                  <a:pt x="1279" y="30"/>
                </a:lnTo>
                <a:lnTo>
                  <a:pt x="1353" y="47"/>
                </a:lnTo>
                <a:lnTo>
                  <a:pt x="1424" y="66"/>
                </a:lnTo>
                <a:lnTo>
                  <a:pt x="1492" y="89"/>
                </a:lnTo>
                <a:lnTo>
                  <a:pt x="1556" y="114"/>
                </a:lnTo>
                <a:lnTo>
                  <a:pt x="1615" y="143"/>
                </a:lnTo>
                <a:lnTo>
                  <a:pt x="1671" y="173"/>
                </a:lnTo>
                <a:lnTo>
                  <a:pt x="1722" y="207"/>
                </a:lnTo>
                <a:lnTo>
                  <a:pt x="1768" y="242"/>
                </a:lnTo>
                <a:lnTo>
                  <a:pt x="1810" y="280"/>
                </a:lnTo>
                <a:lnTo>
                  <a:pt x="1845" y="319"/>
                </a:lnTo>
                <a:lnTo>
                  <a:pt x="1876" y="361"/>
                </a:lnTo>
                <a:lnTo>
                  <a:pt x="1900" y="403"/>
                </a:lnTo>
                <a:lnTo>
                  <a:pt x="1919" y="447"/>
                </a:lnTo>
                <a:lnTo>
                  <a:pt x="0" y="447"/>
                </a:lnTo>
                <a:lnTo>
                  <a:pt x="18" y="403"/>
                </a:lnTo>
                <a:lnTo>
                  <a:pt x="42" y="361"/>
                </a:lnTo>
                <a:lnTo>
                  <a:pt x="73" y="319"/>
                </a:lnTo>
                <a:lnTo>
                  <a:pt x="108" y="280"/>
                </a:lnTo>
                <a:lnTo>
                  <a:pt x="150" y="242"/>
                </a:lnTo>
                <a:lnTo>
                  <a:pt x="196" y="207"/>
                </a:lnTo>
                <a:lnTo>
                  <a:pt x="247" y="173"/>
                </a:lnTo>
                <a:lnTo>
                  <a:pt x="303" y="143"/>
                </a:lnTo>
                <a:lnTo>
                  <a:pt x="362" y="114"/>
                </a:lnTo>
                <a:lnTo>
                  <a:pt x="426" y="89"/>
                </a:lnTo>
                <a:lnTo>
                  <a:pt x="494" y="66"/>
                </a:lnTo>
                <a:lnTo>
                  <a:pt x="565" y="47"/>
                </a:lnTo>
                <a:lnTo>
                  <a:pt x="639" y="30"/>
                </a:lnTo>
                <a:lnTo>
                  <a:pt x="716" y="17"/>
                </a:lnTo>
                <a:lnTo>
                  <a:pt x="795" y="7"/>
                </a:lnTo>
                <a:lnTo>
                  <a:pt x="876" y="2"/>
                </a:lnTo>
                <a:lnTo>
                  <a:pt x="959"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4"/>
          <p:cNvSpPr>
            <a:spLocks/>
          </p:cNvSpPr>
          <p:nvPr/>
        </p:nvSpPr>
        <p:spPr bwMode="auto">
          <a:xfrm>
            <a:off x="5319713" y="3259138"/>
            <a:ext cx="2811463" cy="504825"/>
          </a:xfrm>
          <a:custGeom>
            <a:avLst/>
            <a:gdLst>
              <a:gd name="T0" fmla="*/ 885 w 1771"/>
              <a:gd name="T1" fmla="*/ 0 h 318"/>
              <a:gd name="T2" fmla="*/ 968 w 1771"/>
              <a:gd name="T3" fmla="*/ 2 h 318"/>
              <a:gd name="T4" fmla="*/ 1049 w 1771"/>
              <a:gd name="T5" fmla="*/ 8 h 318"/>
              <a:gd name="T6" fmla="*/ 1129 w 1771"/>
              <a:gd name="T7" fmla="*/ 17 h 318"/>
              <a:gd name="T8" fmla="*/ 1205 w 1771"/>
              <a:gd name="T9" fmla="*/ 30 h 318"/>
              <a:gd name="T10" fmla="*/ 1279 w 1771"/>
              <a:gd name="T11" fmla="*/ 47 h 318"/>
              <a:gd name="T12" fmla="*/ 1350 w 1771"/>
              <a:gd name="T13" fmla="*/ 66 h 318"/>
              <a:gd name="T14" fmla="*/ 1418 w 1771"/>
              <a:gd name="T15" fmla="*/ 89 h 318"/>
              <a:gd name="T16" fmla="*/ 1480 w 1771"/>
              <a:gd name="T17" fmla="*/ 114 h 318"/>
              <a:gd name="T18" fmla="*/ 1540 w 1771"/>
              <a:gd name="T19" fmla="*/ 142 h 318"/>
              <a:gd name="T20" fmla="*/ 1596 w 1771"/>
              <a:gd name="T21" fmla="*/ 173 h 318"/>
              <a:gd name="T22" fmla="*/ 1647 w 1771"/>
              <a:gd name="T23" fmla="*/ 206 h 318"/>
              <a:gd name="T24" fmla="*/ 1694 w 1771"/>
              <a:gd name="T25" fmla="*/ 241 h 318"/>
              <a:gd name="T26" fmla="*/ 1735 w 1771"/>
              <a:gd name="T27" fmla="*/ 280 h 318"/>
              <a:gd name="T28" fmla="*/ 1771 w 1771"/>
              <a:gd name="T29" fmla="*/ 318 h 318"/>
              <a:gd name="T30" fmla="*/ 0 w 1771"/>
              <a:gd name="T31" fmla="*/ 318 h 318"/>
              <a:gd name="T32" fmla="*/ 36 w 1771"/>
              <a:gd name="T33" fmla="*/ 280 h 318"/>
              <a:gd name="T34" fmla="*/ 77 w 1771"/>
              <a:gd name="T35" fmla="*/ 241 h 318"/>
              <a:gd name="T36" fmla="*/ 124 w 1771"/>
              <a:gd name="T37" fmla="*/ 206 h 318"/>
              <a:gd name="T38" fmla="*/ 175 w 1771"/>
              <a:gd name="T39" fmla="*/ 173 h 318"/>
              <a:gd name="T40" fmla="*/ 231 w 1771"/>
              <a:gd name="T41" fmla="*/ 142 h 318"/>
              <a:gd name="T42" fmla="*/ 290 w 1771"/>
              <a:gd name="T43" fmla="*/ 114 h 318"/>
              <a:gd name="T44" fmla="*/ 353 w 1771"/>
              <a:gd name="T45" fmla="*/ 89 h 318"/>
              <a:gd name="T46" fmla="*/ 421 w 1771"/>
              <a:gd name="T47" fmla="*/ 66 h 318"/>
              <a:gd name="T48" fmla="*/ 492 w 1771"/>
              <a:gd name="T49" fmla="*/ 47 h 318"/>
              <a:gd name="T50" fmla="*/ 566 w 1771"/>
              <a:gd name="T51" fmla="*/ 30 h 318"/>
              <a:gd name="T52" fmla="*/ 642 w 1771"/>
              <a:gd name="T53" fmla="*/ 17 h 318"/>
              <a:gd name="T54" fmla="*/ 721 w 1771"/>
              <a:gd name="T55" fmla="*/ 8 h 318"/>
              <a:gd name="T56" fmla="*/ 803 w 1771"/>
              <a:gd name="T57" fmla="*/ 2 h 318"/>
              <a:gd name="T58" fmla="*/ 885 w 1771"/>
              <a:gd name="T59"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1" h="318">
                <a:moveTo>
                  <a:pt x="885" y="0"/>
                </a:moveTo>
                <a:lnTo>
                  <a:pt x="968" y="2"/>
                </a:lnTo>
                <a:lnTo>
                  <a:pt x="1049" y="8"/>
                </a:lnTo>
                <a:lnTo>
                  <a:pt x="1129" y="17"/>
                </a:lnTo>
                <a:lnTo>
                  <a:pt x="1205" y="30"/>
                </a:lnTo>
                <a:lnTo>
                  <a:pt x="1279" y="47"/>
                </a:lnTo>
                <a:lnTo>
                  <a:pt x="1350" y="66"/>
                </a:lnTo>
                <a:lnTo>
                  <a:pt x="1418" y="89"/>
                </a:lnTo>
                <a:lnTo>
                  <a:pt x="1480" y="114"/>
                </a:lnTo>
                <a:lnTo>
                  <a:pt x="1540" y="142"/>
                </a:lnTo>
                <a:lnTo>
                  <a:pt x="1596" y="173"/>
                </a:lnTo>
                <a:lnTo>
                  <a:pt x="1647" y="206"/>
                </a:lnTo>
                <a:lnTo>
                  <a:pt x="1694" y="241"/>
                </a:lnTo>
                <a:lnTo>
                  <a:pt x="1735" y="280"/>
                </a:lnTo>
                <a:lnTo>
                  <a:pt x="1771" y="318"/>
                </a:lnTo>
                <a:lnTo>
                  <a:pt x="0" y="318"/>
                </a:lnTo>
                <a:lnTo>
                  <a:pt x="36" y="280"/>
                </a:lnTo>
                <a:lnTo>
                  <a:pt x="77" y="241"/>
                </a:lnTo>
                <a:lnTo>
                  <a:pt x="124" y="206"/>
                </a:lnTo>
                <a:lnTo>
                  <a:pt x="175" y="173"/>
                </a:lnTo>
                <a:lnTo>
                  <a:pt x="231" y="142"/>
                </a:lnTo>
                <a:lnTo>
                  <a:pt x="290" y="114"/>
                </a:lnTo>
                <a:lnTo>
                  <a:pt x="353" y="89"/>
                </a:lnTo>
                <a:lnTo>
                  <a:pt x="421" y="66"/>
                </a:lnTo>
                <a:lnTo>
                  <a:pt x="492" y="47"/>
                </a:lnTo>
                <a:lnTo>
                  <a:pt x="566" y="30"/>
                </a:lnTo>
                <a:lnTo>
                  <a:pt x="642" y="17"/>
                </a:lnTo>
                <a:lnTo>
                  <a:pt x="721" y="8"/>
                </a:lnTo>
                <a:lnTo>
                  <a:pt x="803" y="2"/>
                </a:lnTo>
                <a:lnTo>
                  <a:pt x="885"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5"/>
          <p:cNvSpPr>
            <a:spLocks/>
          </p:cNvSpPr>
          <p:nvPr/>
        </p:nvSpPr>
        <p:spPr bwMode="auto">
          <a:xfrm>
            <a:off x="3681413" y="3303588"/>
            <a:ext cx="2735263" cy="460375"/>
          </a:xfrm>
          <a:custGeom>
            <a:avLst/>
            <a:gdLst>
              <a:gd name="T0" fmla="*/ 861 w 1723"/>
              <a:gd name="T1" fmla="*/ 0 h 290"/>
              <a:gd name="T2" fmla="*/ 947 w 1723"/>
              <a:gd name="T3" fmla="*/ 1 h 290"/>
              <a:gd name="T4" fmla="*/ 1030 w 1723"/>
              <a:gd name="T5" fmla="*/ 7 h 290"/>
              <a:gd name="T6" fmla="*/ 1110 w 1723"/>
              <a:gd name="T7" fmla="*/ 17 h 290"/>
              <a:gd name="T8" fmla="*/ 1188 w 1723"/>
              <a:gd name="T9" fmla="*/ 31 h 290"/>
              <a:gd name="T10" fmla="*/ 1264 w 1723"/>
              <a:gd name="T11" fmla="*/ 48 h 290"/>
              <a:gd name="T12" fmla="*/ 1335 w 1723"/>
              <a:gd name="T13" fmla="*/ 68 h 290"/>
              <a:gd name="T14" fmla="*/ 1404 w 1723"/>
              <a:gd name="T15" fmla="*/ 93 h 290"/>
              <a:gd name="T16" fmla="*/ 1469 w 1723"/>
              <a:gd name="T17" fmla="*/ 118 h 290"/>
              <a:gd name="T18" fmla="*/ 1528 w 1723"/>
              <a:gd name="T19" fmla="*/ 148 h 290"/>
              <a:gd name="T20" fmla="*/ 1585 w 1723"/>
              <a:gd name="T21" fmla="*/ 180 h 290"/>
              <a:gd name="T22" fmla="*/ 1636 w 1723"/>
              <a:gd name="T23" fmla="*/ 214 h 290"/>
              <a:gd name="T24" fmla="*/ 1682 w 1723"/>
              <a:gd name="T25" fmla="*/ 252 h 290"/>
              <a:gd name="T26" fmla="*/ 1723 w 1723"/>
              <a:gd name="T27" fmla="*/ 290 h 290"/>
              <a:gd name="T28" fmla="*/ 0 w 1723"/>
              <a:gd name="T29" fmla="*/ 290 h 290"/>
              <a:gd name="T30" fmla="*/ 41 w 1723"/>
              <a:gd name="T31" fmla="*/ 252 h 290"/>
              <a:gd name="T32" fmla="*/ 87 w 1723"/>
              <a:gd name="T33" fmla="*/ 214 h 290"/>
              <a:gd name="T34" fmla="*/ 138 w 1723"/>
              <a:gd name="T35" fmla="*/ 180 h 290"/>
              <a:gd name="T36" fmla="*/ 193 w 1723"/>
              <a:gd name="T37" fmla="*/ 148 h 290"/>
              <a:gd name="T38" fmla="*/ 254 w 1723"/>
              <a:gd name="T39" fmla="*/ 118 h 290"/>
              <a:gd name="T40" fmla="*/ 318 w 1723"/>
              <a:gd name="T41" fmla="*/ 93 h 290"/>
              <a:gd name="T42" fmla="*/ 388 w 1723"/>
              <a:gd name="T43" fmla="*/ 68 h 290"/>
              <a:gd name="T44" fmla="*/ 459 w 1723"/>
              <a:gd name="T45" fmla="*/ 48 h 290"/>
              <a:gd name="T46" fmla="*/ 534 w 1723"/>
              <a:gd name="T47" fmla="*/ 31 h 290"/>
              <a:gd name="T48" fmla="*/ 613 w 1723"/>
              <a:gd name="T49" fmla="*/ 17 h 290"/>
              <a:gd name="T50" fmla="*/ 693 w 1723"/>
              <a:gd name="T51" fmla="*/ 7 h 290"/>
              <a:gd name="T52" fmla="*/ 776 w 1723"/>
              <a:gd name="T53" fmla="*/ 1 h 290"/>
              <a:gd name="T54" fmla="*/ 861 w 1723"/>
              <a:gd name="T55"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23" h="290">
                <a:moveTo>
                  <a:pt x="861" y="0"/>
                </a:moveTo>
                <a:lnTo>
                  <a:pt x="947" y="1"/>
                </a:lnTo>
                <a:lnTo>
                  <a:pt x="1030" y="7"/>
                </a:lnTo>
                <a:lnTo>
                  <a:pt x="1110" y="17"/>
                </a:lnTo>
                <a:lnTo>
                  <a:pt x="1188" y="31"/>
                </a:lnTo>
                <a:lnTo>
                  <a:pt x="1264" y="48"/>
                </a:lnTo>
                <a:lnTo>
                  <a:pt x="1335" y="68"/>
                </a:lnTo>
                <a:lnTo>
                  <a:pt x="1404" y="93"/>
                </a:lnTo>
                <a:lnTo>
                  <a:pt x="1469" y="118"/>
                </a:lnTo>
                <a:lnTo>
                  <a:pt x="1528" y="148"/>
                </a:lnTo>
                <a:lnTo>
                  <a:pt x="1585" y="180"/>
                </a:lnTo>
                <a:lnTo>
                  <a:pt x="1636" y="214"/>
                </a:lnTo>
                <a:lnTo>
                  <a:pt x="1682" y="252"/>
                </a:lnTo>
                <a:lnTo>
                  <a:pt x="1723" y="290"/>
                </a:lnTo>
                <a:lnTo>
                  <a:pt x="0" y="290"/>
                </a:lnTo>
                <a:lnTo>
                  <a:pt x="41" y="252"/>
                </a:lnTo>
                <a:lnTo>
                  <a:pt x="87" y="214"/>
                </a:lnTo>
                <a:lnTo>
                  <a:pt x="138" y="180"/>
                </a:lnTo>
                <a:lnTo>
                  <a:pt x="193" y="148"/>
                </a:lnTo>
                <a:lnTo>
                  <a:pt x="254" y="118"/>
                </a:lnTo>
                <a:lnTo>
                  <a:pt x="318" y="93"/>
                </a:lnTo>
                <a:lnTo>
                  <a:pt x="388" y="68"/>
                </a:lnTo>
                <a:lnTo>
                  <a:pt x="459" y="48"/>
                </a:lnTo>
                <a:lnTo>
                  <a:pt x="534" y="31"/>
                </a:lnTo>
                <a:lnTo>
                  <a:pt x="613" y="17"/>
                </a:lnTo>
                <a:lnTo>
                  <a:pt x="693" y="7"/>
                </a:lnTo>
                <a:lnTo>
                  <a:pt x="776" y="1"/>
                </a:lnTo>
                <a:lnTo>
                  <a:pt x="861" y="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4911726" y="3048001"/>
            <a:ext cx="915988" cy="712788"/>
            <a:chOff x="4911726" y="3048001"/>
            <a:chExt cx="915988" cy="712788"/>
          </a:xfrm>
        </p:grpSpPr>
        <p:sp>
          <p:nvSpPr>
            <p:cNvPr id="34" name="Rectangle 26"/>
            <p:cNvSpPr>
              <a:spLocks noChangeArrowheads="1"/>
            </p:cNvSpPr>
            <p:nvPr/>
          </p:nvSpPr>
          <p:spPr bwMode="auto">
            <a:xfrm>
              <a:off x="5600701" y="3092451"/>
              <a:ext cx="58738" cy="150813"/>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7"/>
            <p:cNvSpPr>
              <a:spLocks/>
            </p:cNvSpPr>
            <p:nvPr/>
          </p:nvSpPr>
          <p:spPr bwMode="auto">
            <a:xfrm>
              <a:off x="5046663" y="3079751"/>
              <a:ext cx="646113" cy="644525"/>
            </a:xfrm>
            <a:custGeom>
              <a:avLst/>
              <a:gdLst>
                <a:gd name="T0" fmla="*/ 204 w 407"/>
                <a:gd name="T1" fmla="*/ 0 h 406"/>
                <a:gd name="T2" fmla="*/ 407 w 407"/>
                <a:gd name="T3" fmla="*/ 129 h 406"/>
                <a:gd name="T4" fmla="*/ 407 w 407"/>
                <a:gd name="T5" fmla="*/ 406 h 406"/>
                <a:gd name="T6" fmla="*/ 0 w 407"/>
                <a:gd name="T7" fmla="*/ 406 h 406"/>
                <a:gd name="T8" fmla="*/ 0 w 407"/>
                <a:gd name="T9" fmla="*/ 126 h 406"/>
                <a:gd name="T10" fmla="*/ 204 w 407"/>
                <a:gd name="T11" fmla="*/ 0 h 406"/>
              </a:gdLst>
              <a:ahLst/>
              <a:cxnLst>
                <a:cxn ang="0">
                  <a:pos x="T0" y="T1"/>
                </a:cxn>
                <a:cxn ang="0">
                  <a:pos x="T2" y="T3"/>
                </a:cxn>
                <a:cxn ang="0">
                  <a:pos x="T4" y="T5"/>
                </a:cxn>
                <a:cxn ang="0">
                  <a:pos x="T6" y="T7"/>
                </a:cxn>
                <a:cxn ang="0">
                  <a:pos x="T8" y="T9"/>
                </a:cxn>
                <a:cxn ang="0">
                  <a:pos x="T10" y="T11"/>
                </a:cxn>
              </a:cxnLst>
              <a:rect l="0" t="0" r="r" b="b"/>
              <a:pathLst>
                <a:path w="407" h="406">
                  <a:moveTo>
                    <a:pt x="204" y="0"/>
                  </a:moveTo>
                  <a:lnTo>
                    <a:pt x="407" y="129"/>
                  </a:lnTo>
                  <a:lnTo>
                    <a:pt x="407" y="406"/>
                  </a:lnTo>
                  <a:lnTo>
                    <a:pt x="0" y="406"/>
                  </a:lnTo>
                  <a:lnTo>
                    <a:pt x="0" y="126"/>
                  </a:lnTo>
                  <a:lnTo>
                    <a:pt x="20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8"/>
            <p:cNvSpPr>
              <a:spLocks/>
            </p:cNvSpPr>
            <p:nvPr/>
          </p:nvSpPr>
          <p:spPr bwMode="auto">
            <a:xfrm>
              <a:off x="4911726" y="3048001"/>
              <a:ext cx="915988" cy="327025"/>
            </a:xfrm>
            <a:custGeom>
              <a:avLst/>
              <a:gdLst>
                <a:gd name="T0" fmla="*/ 0 w 577"/>
                <a:gd name="T1" fmla="*/ 185 h 206"/>
                <a:gd name="T2" fmla="*/ 289 w 577"/>
                <a:gd name="T3" fmla="*/ 0 h 206"/>
                <a:gd name="T4" fmla="*/ 577 w 577"/>
                <a:gd name="T5" fmla="*/ 185 h 206"/>
                <a:gd name="T6" fmla="*/ 547 w 577"/>
                <a:gd name="T7" fmla="*/ 206 h 206"/>
                <a:gd name="T8" fmla="*/ 289 w 577"/>
                <a:gd name="T9" fmla="*/ 39 h 206"/>
                <a:gd name="T10" fmla="*/ 30 w 577"/>
                <a:gd name="T11" fmla="*/ 206 h 206"/>
                <a:gd name="T12" fmla="*/ 0 w 577"/>
                <a:gd name="T13" fmla="*/ 185 h 206"/>
              </a:gdLst>
              <a:ahLst/>
              <a:cxnLst>
                <a:cxn ang="0">
                  <a:pos x="T0" y="T1"/>
                </a:cxn>
                <a:cxn ang="0">
                  <a:pos x="T2" y="T3"/>
                </a:cxn>
                <a:cxn ang="0">
                  <a:pos x="T4" y="T5"/>
                </a:cxn>
                <a:cxn ang="0">
                  <a:pos x="T6" y="T7"/>
                </a:cxn>
                <a:cxn ang="0">
                  <a:pos x="T8" y="T9"/>
                </a:cxn>
                <a:cxn ang="0">
                  <a:pos x="T10" y="T11"/>
                </a:cxn>
                <a:cxn ang="0">
                  <a:pos x="T12" y="T13"/>
                </a:cxn>
              </a:cxnLst>
              <a:rect l="0" t="0" r="r" b="b"/>
              <a:pathLst>
                <a:path w="577" h="206">
                  <a:moveTo>
                    <a:pt x="0" y="185"/>
                  </a:moveTo>
                  <a:lnTo>
                    <a:pt x="289" y="0"/>
                  </a:lnTo>
                  <a:lnTo>
                    <a:pt x="577" y="185"/>
                  </a:lnTo>
                  <a:lnTo>
                    <a:pt x="547" y="206"/>
                  </a:lnTo>
                  <a:lnTo>
                    <a:pt x="289" y="39"/>
                  </a:lnTo>
                  <a:lnTo>
                    <a:pt x="30" y="206"/>
                  </a:lnTo>
                  <a:lnTo>
                    <a:pt x="0" y="18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29"/>
            <p:cNvSpPr>
              <a:spLocks noChangeArrowheads="1"/>
            </p:cNvSpPr>
            <p:nvPr/>
          </p:nvSpPr>
          <p:spPr bwMode="auto">
            <a:xfrm>
              <a:off x="5014913" y="3711576"/>
              <a:ext cx="709613" cy="49213"/>
            </a:xfrm>
            <a:prstGeom prst="rect">
              <a:avLst/>
            </a:prstGeom>
            <a:solidFill>
              <a:srgbClr val="33333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0"/>
            <p:cNvSpPr>
              <a:spLocks noChangeArrowheads="1"/>
            </p:cNvSpPr>
            <p:nvPr/>
          </p:nvSpPr>
          <p:spPr bwMode="auto">
            <a:xfrm>
              <a:off x="5133976" y="3352801"/>
              <a:ext cx="190500" cy="212725"/>
            </a:xfrm>
            <a:prstGeom prst="rect">
              <a:avLst/>
            </a:prstGeom>
            <a:solidFill>
              <a:schemeClr val="bg1">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1"/>
            <p:cNvSpPr>
              <a:spLocks noChangeArrowheads="1"/>
            </p:cNvSpPr>
            <p:nvPr/>
          </p:nvSpPr>
          <p:spPr bwMode="auto">
            <a:xfrm>
              <a:off x="5153026" y="3367088"/>
              <a:ext cx="155575" cy="50800"/>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2"/>
            <p:cNvSpPr>
              <a:spLocks noChangeArrowheads="1"/>
            </p:cNvSpPr>
            <p:nvPr/>
          </p:nvSpPr>
          <p:spPr bwMode="auto">
            <a:xfrm>
              <a:off x="5153026" y="3433763"/>
              <a:ext cx="66675"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3"/>
            <p:cNvSpPr>
              <a:spLocks noChangeArrowheads="1"/>
            </p:cNvSpPr>
            <p:nvPr/>
          </p:nvSpPr>
          <p:spPr bwMode="auto">
            <a:xfrm>
              <a:off x="5240338" y="3433763"/>
              <a:ext cx="68263"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4"/>
            <p:cNvSpPr>
              <a:spLocks noChangeArrowheads="1"/>
            </p:cNvSpPr>
            <p:nvPr/>
          </p:nvSpPr>
          <p:spPr bwMode="auto">
            <a:xfrm>
              <a:off x="5414963" y="3352801"/>
              <a:ext cx="192088" cy="212725"/>
            </a:xfrm>
            <a:prstGeom prst="rect">
              <a:avLst/>
            </a:prstGeom>
            <a:solidFill>
              <a:schemeClr val="bg1">
                <a:lumMod val="7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5"/>
            <p:cNvSpPr>
              <a:spLocks noChangeArrowheads="1"/>
            </p:cNvSpPr>
            <p:nvPr/>
          </p:nvSpPr>
          <p:spPr bwMode="auto">
            <a:xfrm>
              <a:off x="5432426" y="3367088"/>
              <a:ext cx="155575" cy="50800"/>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6"/>
            <p:cNvSpPr>
              <a:spLocks noChangeArrowheads="1"/>
            </p:cNvSpPr>
            <p:nvPr/>
          </p:nvSpPr>
          <p:spPr bwMode="auto">
            <a:xfrm>
              <a:off x="5432426" y="3433763"/>
              <a:ext cx="68263"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7"/>
            <p:cNvSpPr>
              <a:spLocks noChangeArrowheads="1"/>
            </p:cNvSpPr>
            <p:nvPr/>
          </p:nvSpPr>
          <p:spPr bwMode="auto">
            <a:xfrm>
              <a:off x="5519738" y="3433763"/>
              <a:ext cx="69850" cy="117475"/>
            </a:xfrm>
            <a:prstGeom prst="rect">
              <a:avLst/>
            </a:prstGeom>
            <a:solidFill>
              <a:schemeClr val="tx1">
                <a:lumMod val="65000"/>
                <a:lumOff val="35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4516438" y="3200401"/>
            <a:ext cx="3005138" cy="563562"/>
            <a:chOff x="4516438" y="3200401"/>
            <a:chExt cx="3005138" cy="563562"/>
          </a:xfrm>
        </p:grpSpPr>
        <p:sp>
          <p:nvSpPr>
            <p:cNvPr id="46" name="Rectangle 38"/>
            <p:cNvSpPr>
              <a:spLocks noChangeArrowheads="1"/>
            </p:cNvSpPr>
            <p:nvPr/>
          </p:nvSpPr>
          <p:spPr bwMode="auto">
            <a:xfrm>
              <a:off x="6127751" y="3554413"/>
              <a:ext cx="41275"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9"/>
            <p:cNvSpPr>
              <a:spLocks/>
            </p:cNvSpPr>
            <p:nvPr/>
          </p:nvSpPr>
          <p:spPr bwMode="auto">
            <a:xfrm>
              <a:off x="5949951" y="3330576"/>
              <a:ext cx="407988" cy="338138"/>
            </a:xfrm>
            <a:custGeom>
              <a:avLst/>
              <a:gdLst>
                <a:gd name="T0" fmla="*/ 22 w 257"/>
                <a:gd name="T1" fmla="*/ 185 h 213"/>
                <a:gd name="T2" fmla="*/ 4 w 257"/>
                <a:gd name="T3" fmla="*/ 164 h 213"/>
                <a:gd name="T4" fmla="*/ 0 w 257"/>
                <a:gd name="T5" fmla="*/ 142 h 213"/>
                <a:gd name="T6" fmla="*/ 7 w 257"/>
                <a:gd name="T7" fmla="*/ 125 h 213"/>
                <a:gd name="T8" fmla="*/ 13 w 257"/>
                <a:gd name="T9" fmla="*/ 117 h 213"/>
                <a:gd name="T10" fmla="*/ 10 w 257"/>
                <a:gd name="T11" fmla="*/ 102 h 213"/>
                <a:gd name="T12" fmla="*/ 9 w 257"/>
                <a:gd name="T13" fmla="*/ 82 h 213"/>
                <a:gd name="T14" fmla="*/ 18 w 257"/>
                <a:gd name="T15" fmla="*/ 64 h 213"/>
                <a:gd name="T16" fmla="*/ 31 w 257"/>
                <a:gd name="T17" fmla="*/ 54 h 213"/>
                <a:gd name="T18" fmla="*/ 33 w 257"/>
                <a:gd name="T19" fmla="*/ 48 h 213"/>
                <a:gd name="T20" fmla="*/ 35 w 257"/>
                <a:gd name="T21" fmla="*/ 40 h 213"/>
                <a:gd name="T22" fmla="*/ 44 w 257"/>
                <a:gd name="T23" fmla="*/ 34 h 213"/>
                <a:gd name="T24" fmla="*/ 66 w 257"/>
                <a:gd name="T25" fmla="*/ 30 h 213"/>
                <a:gd name="T26" fmla="*/ 90 w 257"/>
                <a:gd name="T27" fmla="*/ 29 h 213"/>
                <a:gd name="T28" fmla="*/ 94 w 257"/>
                <a:gd name="T29" fmla="*/ 22 h 213"/>
                <a:gd name="T30" fmla="*/ 95 w 257"/>
                <a:gd name="T31" fmla="*/ 13 h 213"/>
                <a:gd name="T32" fmla="*/ 102 w 257"/>
                <a:gd name="T33" fmla="*/ 3 h 213"/>
                <a:gd name="T34" fmla="*/ 122 w 257"/>
                <a:gd name="T35" fmla="*/ 0 h 213"/>
                <a:gd name="T36" fmla="*/ 149 w 257"/>
                <a:gd name="T37" fmla="*/ 0 h 213"/>
                <a:gd name="T38" fmla="*/ 162 w 257"/>
                <a:gd name="T39" fmla="*/ 3 h 213"/>
                <a:gd name="T40" fmla="*/ 174 w 257"/>
                <a:gd name="T41" fmla="*/ 12 h 213"/>
                <a:gd name="T42" fmla="*/ 193 w 257"/>
                <a:gd name="T43" fmla="*/ 30 h 213"/>
                <a:gd name="T44" fmla="*/ 198 w 257"/>
                <a:gd name="T45" fmla="*/ 35 h 213"/>
                <a:gd name="T46" fmla="*/ 200 w 257"/>
                <a:gd name="T47" fmla="*/ 39 h 213"/>
                <a:gd name="T48" fmla="*/ 208 w 257"/>
                <a:gd name="T49" fmla="*/ 48 h 213"/>
                <a:gd name="T50" fmla="*/ 220 w 257"/>
                <a:gd name="T51" fmla="*/ 59 h 213"/>
                <a:gd name="T52" fmla="*/ 226 w 257"/>
                <a:gd name="T53" fmla="*/ 69 h 213"/>
                <a:gd name="T54" fmla="*/ 244 w 257"/>
                <a:gd name="T55" fmla="*/ 86 h 213"/>
                <a:gd name="T56" fmla="*/ 252 w 257"/>
                <a:gd name="T57" fmla="*/ 103 h 213"/>
                <a:gd name="T58" fmla="*/ 255 w 257"/>
                <a:gd name="T59" fmla="*/ 128 h 213"/>
                <a:gd name="T60" fmla="*/ 257 w 257"/>
                <a:gd name="T61" fmla="*/ 150 h 213"/>
                <a:gd name="T62" fmla="*/ 251 w 257"/>
                <a:gd name="T63" fmla="*/ 167 h 213"/>
                <a:gd name="T64" fmla="*/ 235 w 257"/>
                <a:gd name="T65" fmla="*/ 180 h 213"/>
                <a:gd name="T66" fmla="*/ 218 w 257"/>
                <a:gd name="T67" fmla="*/ 195 h 213"/>
                <a:gd name="T68" fmla="*/ 204 w 257"/>
                <a:gd name="T69" fmla="*/ 200 h 213"/>
                <a:gd name="T70" fmla="*/ 181 w 257"/>
                <a:gd name="T71" fmla="*/ 202 h 213"/>
                <a:gd name="T72" fmla="*/ 158 w 257"/>
                <a:gd name="T73" fmla="*/ 204 h 213"/>
                <a:gd name="T74" fmla="*/ 137 w 257"/>
                <a:gd name="T75" fmla="*/ 211 h 213"/>
                <a:gd name="T76" fmla="*/ 115 w 257"/>
                <a:gd name="T77" fmla="*/ 213 h 213"/>
                <a:gd name="T78" fmla="*/ 99 w 257"/>
                <a:gd name="T79" fmla="*/ 209 h 213"/>
                <a:gd name="T80" fmla="*/ 82 w 257"/>
                <a:gd name="T81" fmla="*/ 205 h 213"/>
                <a:gd name="T82" fmla="*/ 70 w 257"/>
                <a:gd name="T83" fmla="*/ 204 h 213"/>
                <a:gd name="T84" fmla="*/ 56 w 257"/>
                <a:gd name="T85" fmla="*/ 198 h 213"/>
                <a:gd name="T86" fmla="*/ 40 w 257"/>
                <a:gd name="T8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13">
                  <a:moveTo>
                    <a:pt x="34" y="191"/>
                  </a:moveTo>
                  <a:lnTo>
                    <a:pt x="22" y="185"/>
                  </a:lnTo>
                  <a:lnTo>
                    <a:pt x="12" y="175"/>
                  </a:lnTo>
                  <a:lnTo>
                    <a:pt x="4" y="164"/>
                  </a:lnTo>
                  <a:lnTo>
                    <a:pt x="0" y="153"/>
                  </a:lnTo>
                  <a:lnTo>
                    <a:pt x="0" y="142"/>
                  </a:lnTo>
                  <a:lnTo>
                    <a:pt x="1" y="132"/>
                  </a:lnTo>
                  <a:lnTo>
                    <a:pt x="7" y="125"/>
                  </a:lnTo>
                  <a:lnTo>
                    <a:pt x="13" y="122"/>
                  </a:lnTo>
                  <a:lnTo>
                    <a:pt x="13" y="117"/>
                  </a:lnTo>
                  <a:lnTo>
                    <a:pt x="12" y="111"/>
                  </a:lnTo>
                  <a:lnTo>
                    <a:pt x="10" y="102"/>
                  </a:lnTo>
                  <a:lnTo>
                    <a:pt x="9" y="93"/>
                  </a:lnTo>
                  <a:lnTo>
                    <a:pt x="9" y="82"/>
                  </a:lnTo>
                  <a:lnTo>
                    <a:pt x="12" y="72"/>
                  </a:lnTo>
                  <a:lnTo>
                    <a:pt x="18" y="64"/>
                  </a:lnTo>
                  <a:lnTo>
                    <a:pt x="29" y="56"/>
                  </a:lnTo>
                  <a:lnTo>
                    <a:pt x="31" y="54"/>
                  </a:lnTo>
                  <a:lnTo>
                    <a:pt x="32" y="52"/>
                  </a:lnTo>
                  <a:lnTo>
                    <a:pt x="33" y="48"/>
                  </a:lnTo>
                  <a:lnTo>
                    <a:pt x="33" y="45"/>
                  </a:lnTo>
                  <a:lnTo>
                    <a:pt x="35" y="40"/>
                  </a:lnTo>
                  <a:lnTo>
                    <a:pt x="39" y="37"/>
                  </a:lnTo>
                  <a:lnTo>
                    <a:pt x="44" y="34"/>
                  </a:lnTo>
                  <a:lnTo>
                    <a:pt x="54" y="31"/>
                  </a:lnTo>
                  <a:lnTo>
                    <a:pt x="66" y="30"/>
                  </a:lnTo>
                  <a:lnTo>
                    <a:pt x="85" y="30"/>
                  </a:lnTo>
                  <a:lnTo>
                    <a:pt x="90" y="29"/>
                  </a:lnTo>
                  <a:lnTo>
                    <a:pt x="93" y="26"/>
                  </a:lnTo>
                  <a:lnTo>
                    <a:pt x="94" y="22"/>
                  </a:lnTo>
                  <a:lnTo>
                    <a:pt x="94" y="17"/>
                  </a:lnTo>
                  <a:lnTo>
                    <a:pt x="95" y="13"/>
                  </a:lnTo>
                  <a:lnTo>
                    <a:pt x="97" y="7"/>
                  </a:lnTo>
                  <a:lnTo>
                    <a:pt x="102" y="3"/>
                  </a:lnTo>
                  <a:lnTo>
                    <a:pt x="109" y="1"/>
                  </a:lnTo>
                  <a:lnTo>
                    <a:pt x="122" y="0"/>
                  </a:lnTo>
                  <a:lnTo>
                    <a:pt x="137" y="0"/>
                  </a:lnTo>
                  <a:lnTo>
                    <a:pt x="149" y="0"/>
                  </a:lnTo>
                  <a:lnTo>
                    <a:pt x="156" y="1"/>
                  </a:lnTo>
                  <a:lnTo>
                    <a:pt x="162" y="3"/>
                  </a:lnTo>
                  <a:lnTo>
                    <a:pt x="168" y="6"/>
                  </a:lnTo>
                  <a:lnTo>
                    <a:pt x="174" y="12"/>
                  </a:lnTo>
                  <a:lnTo>
                    <a:pt x="182" y="19"/>
                  </a:lnTo>
                  <a:lnTo>
                    <a:pt x="193" y="30"/>
                  </a:lnTo>
                  <a:lnTo>
                    <a:pt x="197" y="33"/>
                  </a:lnTo>
                  <a:lnTo>
                    <a:pt x="198" y="35"/>
                  </a:lnTo>
                  <a:lnTo>
                    <a:pt x="199" y="37"/>
                  </a:lnTo>
                  <a:lnTo>
                    <a:pt x="200" y="39"/>
                  </a:lnTo>
                  <a:lnTo>
                    <a:pt x="203" y="44"/>
                  </a:lnTo>
                  <a:lnTo>
                    <a:pt x="208" y="48"/>
                  </a:lnTo>
                  <a:lnTo>
                    <a:pt x="217" y="55"/>
                  </a:lnTo>
                  <a:lnTo>
                    <a:pt x="220" y="59"/>
                  </a:lnTo>
                  <a:lnTo>
                    <a:pt x="222" y="63"/>
                  </a:lnTo>
                  <a:lnTo>
                    <a:pt x="226" y="69"/>
                  </a:lnTo>
                  <a:lnTo>
                    <a:pt x="233" y="77"/>
                  </a:lnTo>
                  <a:lnTo>
                    <a:pt x="244" y="86"/>
                  </a:lnTo>
                  <a:lnTo>
                    <a:pt x="249" y="94"/>
                  </a:lnTo>
                  <a:lnTo>
                    <a:pt x="252" y="103"/>
                  </a:lnTo>
                  <a:lnTo>
                    <a:pt x="254" y="115"/>
                  </a:lnTo>
                  <a:lnTo>
                    <a:pt x="255" y="128"/>
                  </a:lnTo>
                  <a:lnTo>
                    <a:pt x="256" y="140"/>
                  </a:lnTo>
                  <a:lnTo>
                    <a:pt x="257" y="150"/>
                  </a:lnTo>
                  <a:lnTo>
                    <a:pt x="256" y="160"/>
                  </a:lnTo>
                  <a:lnTo>
                    <a:pt x="251" y="167"/>
                  </a:lnTo>
                  <a:lnTo>
                    <a:pt x="244" y="174"/>
                  </a:lnTo>
                  <a:lnTo>
                    <a:pt x="235" y="180"/>
                  </a:lnTo>
                  <a:lnTo>
                    <a:pt x="226" y="187"/>
                  </a:lnTo>
                  <a:lnTo>
                    <a:pt x="218" y="195"/>
                  </a:lnTo>
                  <a:lnTo>
                    <a:pt x="214" y="197"/>
                  </a:lnTo>
                  <a:lnTo>
                    <a:pt x="204" y="200"/>
                  </a:lnTo>
                  <a:lnTo>
                    <a:pt x="192" y="201"/>
                  </a:lnTo>
                  <a:lnTo>
                    <a:pt x="181" y="202"/>
                  </a:lnTo>
                  <a:lnTo>
                    <a:pt x="168" y="203"/>
                  </a:lnTo>
                  <a:lnTo>
                    <a:pt x="158" y="204"/>
                  </a:lnTo>
                  <a:lnTo>
                    <a:pt x="151" y="205"/>
                  </a:lnTo>
                  <a:lnTo>
                    <a:pt x="137" y="211"/>
                  </a:lnTo>
                  <a:lnTo>
                    <a:pt x="125" y="213"/>
                  </a:lnTo>
                  <a:lnTo>
                    <a:pt x="115" y="213"/>
                  </a:lnTo>
                  <a:lnTo>
                    <a:pt x="107" y="211"/>
                  </a:lnTo>
                  <a:lnTo>
                    <a:pt x="99" y="209"/>
                  </a:lnTo>
                  <a:lnTo>
                    <a:pt x="91" y="207"/>
                  </a:lnTo>
                  <a:lnTo>
                    <a:pt x="82" y="205"/>
                  </a:lnTo>
                  <a:lnTo>
                    <a:pt x="73" y="204"/>
                  </a:lnTo>
                  <a:lnTo>
                    <a:pt x="70" y="204"/>
                  </a:lnTo>
                  <a:lnTo>
                    <a:pt x="63" y="202"/>
                  </a:lnTo>
                  <a:lnTo>
                    <a:pt x="56" y="198"/>
                  </a:lnTo>
                  <a:lnTo>
                    <a:pt x="46" y="195"/>
                  </a:lnTo>
                  <a:lnTo>
                    <a:pt x="40" y="192"/>
                  </a:lnTo>
                  <a:lnTo>
                    <a:pt x="34" y="191"/>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0"/>
            <p:cNvSpPr>
              <a:spLocks noChangeArrowheads="1"/>
            </p:cNvSpPr>
            <p:nvPr/>
          </p:nvSpPr>
          <p:spPr bwMode="auto">
            <a:xfrm>
              <a:off x="4635501" y="3554413"/>
              <a:ext cx="19050" cy="209550"/>
            </a:xfrm>
            <a:prstGeom prst="rect">
              <a:avLst/>
            </a:prstGeom>
            <a:solidFill>
              <a:srgbClr val="19191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1"/>
            <p:cNvSpPr>
              <a:spLocks/>
            </p:cNvSpPr>
            <p:nvPr/>
          </p:nvSpPr>
          <p:spPr bwMode="auto">
            <a:xfrm>
              <a:off x="4516438" y="3473451"/>
              <a:ext cx="268288" cy="233363"/>
            </a:xfrm>
            <a:custGeom>
              <a:avLst/>
              <a:gdLst>
                <a:gd name="T0" fmla="*/ 37 w 169"/>
                <a:gd name="T1" fmla="*/ 132 h 147"/>
                <a:gd name="T2" fmla="*/ 23 w 169"/>
                <a:gd name="T3" fmla="*/ 131 h 147"/>
                <a:gd name="T4" fmla="*/ 8 w 169"/>
                <a:gd name="T5" fmla="*/ 126 h 147"/>
                <a:gd name="T6" fmla="*/ 0 w 169"/>
                <a:gd name="T7" fmla="*/ 115 h 147"/>
                <a:gd name="T8" fmla="*/ 6 w 169"/>
                <a:gd name="T9" fmla="*/ 100 h 147"/>
                <a:gd name="T10" fmla="*/ 8 w 169"/>
                <a:gd name="T11" fmla="*/ 97 h 147"/>
                <a:gd name="T12" fmla="*/ 6 w 169"/>
                <a:gd name="T13" fmla="*/ 92 h 147"/>
                <a:gd name="T14" fmla="*/ 1 w 169"/>
                <a:gd name="T15" fmla="*/ 81 h 147"/>
                <a:gd name="T16" fmla="*/ 0 w 169"/>
                <a:gd name="T17" fmla="*/ 63 h 147"/>
                <a:gd name="T18" fmla="*/ 5 w 169"/>
                <a:gd name="T19" fmla="*/ 44 h 147"/>
                <a:gd name="T20" fmla="*/ 12 w 169"/>
                <a:gd name="T21" fmla="*/ 38 h 147"/>
                <a:gd name="T22" fmla="*/ 13 w 169"/>
                <a:gd name="T23" fmla="*/ 31 h 147"/>
                <a:gd name="T24" fmla="*/ 14 w 169"/>
                <a:gd name="T25" fmla="*/ 24 h 147"/>
                <a:gd name="T26" fmla="*/ 26 w 169"/>
                <a:gd name="T27" fmla="*/ 19 h 147"/>
                <a:gd name="T28" fmla="*/ 41 w 169"/>
                <a:gd name="T29" fmla="*/ 17 h 147"/>
                <a:gd name="T30" fmla="*/ 45 w 169"/>
                <a:gd name="T31" fmla="*/ 11 h 147"/>
                <a:gd name="T32" fmla="*/ 56 w 169"/>
                <a:gd name="T33" fmla="*/ 5 h 147"/>
                <a:gd name="T34" fmla="*/ 77 w 169"/>
                <a:gd name="T35" fmla="*/ 1 h 147"/>
                <a:gd name="T36" fmla="*/ 104 w 169"/>
                <a:gd name="T37" fmla="*/ 0 h 147"/>
                <a:gd name="T38" fmla="*/ 123 w 169"/>
                <a:gd name="T39" fmla="*/ 1 h 147"/>
                <a:gd name="T40" fmla="*/ 136 w 169"/>
                <a:gd name="T41" fmla="*/ 9 h 147"/>
                <a:gd name="T42" fmla="*/ 140 w 169"/>
                <a:gd name="T43" fmla="*/ 29 h 147"/>
                <a:gd name="T44" fmla="*/ 153 w 169"/>
                <a:gd name="T45" fmla="*/ 56 h 147"/>
                <a:gd name="T46" fmla="*/ 166 w 169"/>
                <a:gd name="T47" fmla="*/ 80 h 147"/>
                <a:gd name="T48" fmla="*/ 168 w 169"/>
                <a:gd name="T49" fmla="*/ 90 h 147"/>
                <a:gd name="T50" fmla="*/ 165 w 169"/>
                <a:gd name="T51" fmla="*/ 92 h 147"/>
                <a:gd name="T52" fmla="*/ 161 w 169"/>
                <a:gd name="T53" fmla="*/ 99 h 147"/>
                <a:gd name="T54" fmla="*/ 160 w 169"/>
                <a:gd name="T55" fmla="*/ 113 h 147"/>
                <a:gd name="T56" fmla="*/ 150 w 169"/>
                <a:gd name="T57" fmla="*/ 118 h 147"/>
                <a:gd name="T58" fmla="*/ 136 w 169"/>
                <a:gd name="T59" fmla="*/ 122 h 147"/>
                <a:gd name="T60" fmla="*/ 131 w 169"/>
                <a:gd name="T61" fmla="*/ 132 h 147"/>
                <a:gd name="T62" fmla="*/ 124 w 169"/>
                <a:gd name="T63" fmla="*/ 144 h 147"/>
                <a:gd name="T64" fmla="*/ 107 w 169"/>
                <a:gd name="T65" fmla="*/ 147 h 147"/>
                <a:gd name="T66" fmla="*/ 90 w 169"/>
                <a:gd name="T67" fmla="*/ 143 h 147"/>
                <a:gd name="T68" fmla="*/ 65 w 169"/>
                <a:gd name="T69" fmla="*/ 135 h 147"/>
                <a:gd name="T70" fmla="*/ 41 w 169"/>
                <a:gd name="T71" fmla="*/ 1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9" h="147">
                  <a:moveTo>
                    <a:pt x="41" y="133"/>
                  </a:moveTo>
                  <a:lnTo>
                    <a:pt x="37" y="132"/>
                  </a:lnTo>
                  <a:lnTo>
                    <a:pt x="30" y="132"/>
                  </a:lnTo>
                  <a:lnTo>
                    <a:pt x="23" y="131"/>
                  </a:lnTo>
                  <a:lnTo>
                    <a:pt x="14" y="129"/>
                  </a:lnTo>
                  <a:lnTo>
                    <a:pt x="8" y="126"/>
                  </a:lnTo>
                  <a:lnTo>
                    <a:pt x="2" y="121"/>
                  </a:lnTo>
                  <a:lnTo>
                    <a:pt x="0" y="115"/>
                  </a:lnTo>
                  <a:lnTo>
                    <a:pt x="2" y="105"/>
                  </a:lnTo>
                  <a:lnTo>
                    <a:pt x="6" y="100"/>
                  </a:lnTo>
                  <a:lnTo>
                    <a:pt x="7" y="98"/>
                  </a:lnTo>
                  <a:lnTo>
                    <a:pt x="8" y="97"/>
                  </a:lnTo>
                  <a:lnTo>
                    <a:pt x="8" y="96"/>
                  </a:lnTo>
                  <a:lnTo>
                    <a:pt x="6" y="92"/>
                  </a:lnTo>
                  <a:lnTo>
                    <a:pt x="2" y="85"/>
                  </a:lnTo>
                  <a:lnTo>
                    <a:pt x="1" y="81"/>
                  </a:lnTo>
                  <a:lnTo>
                    <a:pt x="0" y="72"/>
                  </a:lnTo>
                  <a:lnTo>
                    <a:pt x="0" y="63"/>
                  </a:lnTo>
                  <a:lnTo>
                    <a:pt x="1" y="53"/>
                  </a:lnTo>
                  <a:lnTo>
                    <a:pt x="5" y="44"/>
                  </a:lnTo>
                  <a:lnTo>
                    <a:pt x="9" y="40"/>
                  </a:lnTo>
                  <a:lnTo>
                    <a:pt x="12" y="38"/>
                  </a:lnTo>
                  <a:lnTo>
                    <a:pt x="13" y="35"/>
                  </a:lnTo>
                  <a:lnTo>
                    <a:pt x="13" y="31"/>
                  </a:lnTo>
                  <a:lnTo>
                    <a:pt x="13" y="27"/>
                  </a:lnTo>
                  <a:lnTo>
                    <a:pt x="14" y="24"/>
                  </a:lnTo>
                  <a:lnTo>
                    <a:pt x="18" y="21"/>
                  </a:lnTo>
                  <a:lnTo>
                    <a:pt x="26" y="19"/>
                  </a:lnTo>
                  <a:lnTo>
                    <a:pt x="39" y="18"/>
                  </a:lnTo>
                  <a:lnTo>
                    <a:pt x="41" y="17"/>
                  </a:lnTo>
                  <a:lnTo>
                    <a:pt x="43" y="15"/>
                  </a:lnTo>
                  <a:lnTo>
                    <a:pt x="45" y="11"/>
                  </a:lnTo>
                  <a:lnTo>
                    <a:pt x="49" y="8"/>
                  </a:lnTo>
                  <a:lnTo>
                    <a:pt x="56" y="5"/>
                  </a:lnTo>
                  <a:lnTo>
                    <a:pt x="64" y="3"/>
                  </a:lnTo>
                  <a:lnTo>
                    <a:pt x="77" y="1"/>
                  </a:lnTo>
                  <a:lnTo>
                    <a:pt x="94" y="0"/>
                  </a:lnTo>
                  <a:lnTo>
                    <a:pt x="104" y="0"/>
                  </a:lnTo>
                  <a:lnTo>
                    <a:pt x="115" y="0"/>
                  </a:lnTo>
                  <a:lnTo>
                    <a:pt x="123" y="1"/>
                  </a:lnTo>
                  <a:lnTo>
                    <a:pt x="131" y="4"/>
                  </a:lnTo>
                  <a:lnTo>
                    <a:pt x="136" y="9"/>
                  </a:lnTo>
                  <a:lnTo>
                    <a:pt x="138" y="17"/>
                  </a:lnTo>
                  <a:lnTo>
                    <a:pt x="140" y="29"/>
                  </a:lnTo>
                  <a:lnTo>
                    <a:pt x="145" y="43"/>
                  </a:lnTo>
                  <a:lnTo>
                    <a:pt x="153" y="56"/>
                  </a:lnTo>
                  <a:lnTo>
                    <a:pt x="160" y="69"/>
                  </a:lnTo>
                  <a:lnTo>
                    <a:pt x="166" y="80"/>
                  </a:lnTo>
                  <a:lnTo>
                    <a:pt x="169" y="87"/>
                  </a:lnTo>
                  <a:lnTo>
                    <a:pt x="168" y="90"/>
                  </a:lnTo>
                  <a:lnTo>
                    <a:pt x="167" y="92"/>
                  </a:lnTo>
                  <a:lnTo>
                    <a:pt x="165" y="92"/>
                  </a:lnTo>
                  <a:lnTo>
                    <a:pt x="164" y="95"/>
                  </a:lnTo>
                  <a:lnTo>
                    <a:pt x="161" y="99"/>
                  </a:lnTo>
                  <a:lnTo>
                    <a:pt x="161" y="106"/>
                  </a:lnTo>
                  <a:lnTo>
                    <a:pt x="160" y="113"/>
                  </a:lnTo>
                  <a:lnTo>
                    <a:pt x="156" y="116"/>
                  </a:lnTo>
                  <a:lnTo>
                    <a:pt x="150" y="118"/>
                  </a:lnTo>
                  <a:lnTo>
                    <a:pt x="142" y="120"/>
                  </a:lnTo>
                  <a:lnTo>
                    <a:pt x="136" y="122"/>
                  </a:lnTo>
                  <a:lnTo>
                    <a:pt x="132" y="126"/>
                  </a:lnTo>
                  <a:lnTo>
                    <a:pt x="131" y="132"/>
                  </a:lnTo>
                  <a:lnTo>
                    <a:pt x="128" y="138"/>
                  </a:lnTo>
                  <a:lnTo>
                    <a:pt x="124" y="144"/>
                  </a:lnTo>
                  <a:lnTo>
                    <a:pt x="117" y="146"/>
                  </a:lnTo>
                  <a:lnTo>
                    <a:pt x="107" y="147"/>
                  </a:lnTo>
                  <a:lnTo>
                    <a:pt x="98" y="146"/>
                  </a:lnTo>
                  <a:lnTo>
                    <a:pt x="90" y="143"/>
                  </a:lnTo>
                  <a:lnTo>
                    <a:pt x="77" y="137"/>
                  </a:lnTo>
                  <a:lnTo>
                    <a:pt x="65" y="135"/>
                  </a:lnTo>
                  <a:lnTo>
                    <a:pt x="54" y="134"/>
                  </a:lnTo>
                  <a:lnTo>
                    <a:pt x="41" y="133"/>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2"/>
            <p:cNvSpPr>
              <a:spLocks noChangeArrowheads="1"/>
            </p:cNvSpPr>
            <p:nvPr/>
          </p:nvSpPr>
          <p:spPr bwMode="auto">
            <a:xfrm>
              <a:off x="6542088" y="3554413"/>
              <a:ext cx="39688"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3"/>
            <p:cNvSpPr>
              <a:spLocks/>
            </p:cNvSpPr>
            <p:nvPr/>
          </p:nvSpPr>
          <p:spPr bwMode="auto">
            <a:xfrm>
              <a:off x="6459538" y="3200401"/>
              <a:ext cx="201613" cy="498475"/>
            </a:xfrm>
            <a:custGeom>
              <a:avLst/>
              <a:gdLst>
                <a:gd name="T0" fmla="*/ 0 w 127"/>
                <a:gd name="T1" fmla="*/ 314 h 314"/>
                <a:gd name="T2" fmla="*/ 63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3"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4"/>
            <p:cNvSpPr>
              <a:spLocks/>
            </p:cNvSpPr>
            <p:nvPr/>
          </p:nvSpPr>
          <p:spPr bwMode="auto">
            <a:xfrm>
              <a:off x="6459538" y="3200401"/>
              <a:ext cx="104775" cy="498475"/>
            </a:xfrm>
            <a:custGeom>
              <a:avLst/>
              <a:gdLst>
                <a:gd name="T0" fmla="*/ 0 w 66"/>
                <a:gd name="T1" fmla="*/ 314 h 314"/>
                <a:gd name="T2" fmla="*/ 63 w 66"/>
                <a:gd name="T3" fmla="*/ 0 h 314"/>
                <a:gd name="T4" fmla="*/ 66 w 66"/>
                <a:gd name="T5" fmla="*/ 314 h 314"/>
                <a:gd name="T6" fmla="*/ 0 w 66"/>
                <a:gd name="T7" fmla="*/ 314 h 314"/>
              </a:gdLst>
              <a:ahLst/>
              <a:cxnLst>
                <a:cxn ang="0">
                  <a:pos x="T0" y="T1"/>
                </a:cxn>
                <a:cxn ang="0">
                  <a:pos x="T2" y="T3"/>
                </a:cxn>
                <a:cxn ang="0">
                  <a:pos x="T4" y="T5"/>
                </a:cxn>
                <a:cxn ang="0">
                  <a:pos x="T6" y="T7"/>
                </a:cxn>
              </a:cxnLst>
              <a:rect l="0" t="0" r="r" b="b"/>
              <a:pathLst>
                <a:path w="66" h="314">
                  <a:moveTo>
                    <a:pt x="0" y="314"/>
                  </a:moveTo>
                  <a:lnTo>
                    <a:pt x="63" y="0"/>
                  </a:lnTo>
                  <a:lnTo>
                    <a:pt x="66"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5"/>
            <p:cNvSpPr>
              <a:spLocks noChangeArrowheads="1"/>
            </p:cNvSpPr>
            <p:nvPr/>
          </p:nvSpPr>
          <p:spPr bwMode="auto">
            <a:xfrm>
              <a:off x="7112001" y="3554413"/>
              <a:ext cx="41275"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6"/>
            <p:cNvSpPr>
              <a:spLocks noChangeArrowheads="1"/>
            </p:cNvSpPr>
            <p:nvPr/>
          </p:nvSpPr>
          <p:spPr bwMode="auto">
            <a:xfrm>
              <a:off x="7400926" y="3554413"/>
              <a:ext cx="39688"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7"/>
            <p:cNvSpPr>
              <a:spLocks/>
            </p:cNvSpPr>
            <p:nvPr/>
          </p:nvSpPr>
          <p:spPr bwMode="auto">
            <a:xfrm>
              <a:off x="7032626" y="3200401"/>
              <a:ext cx="201613" cy="498475"/>
            </a:xfrm>
            <a:custGeom>
              <a:avLst/>
              <a:gdLst>
                <a:gd name="T0" fmla="*/ 0 w 127"/>
                <a:gd name="T1" fmla="*/ 314 h 314"/>
                <a:gd name="T2" fmla="*/ 63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3"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48"/>
            <p:cNvSpPr>
              <a:spLocks/>
            </p:cNvSpPr>
            <p:nvPr/>
          </p:nvSpPr>
          <p:spPr bwMode="auto">
            <a:xfrm>
              <a:off x="7032626" y="3200401"/>
              <a:ext cx="103188" cy="498475"/>
            </a:xfrm>
            <a:custGeom>
              <a:avLst/>
              <a:gdLst>
                <a:gd name="T0" fmla="*/ 0 w 65"/>
                <a:gd name="T1" fmla="*/ 314 h 314"/>
                <a:gd name="T2" fmla="*/ 63 w 65"/>
                <a:gd name="T3" fmla="*/ 0 h 314"/>
                <a:gd name="T4" fmla="*/ 65 w 65"/>
                <a:gd name="T5" fmla="*/ 314 h 314"/>
                <a:gd name="T6" fmla="*/ 0 w 65"/>
                <a:gd name="T7" fmla="*/ 314 h 314"/>
              </a:gdLst>
              <a:ahLst/>
              <a:cxnLst>
                <a:cxn ang="0">
                  <a:pos x="T0" y="T1"/>
                </a:cxn>
                <a:cxn ang="0">
                  <a:pos x="T2" y="T3"/>
                </a:cxn>
                <a:cxn ang="0">
                  <a:pos x="T4" y="T5"/>
                </a:cxn>
                <a:cxn ang="0">
                  <a:pos x="T6" y="T7"/>
                </a:cxn>
              </a:cxnLst>
              <a:rect l="0" t="0" r="r" b="b"/>
              <a:pathLst>
                <a:path w="65" h="314">
                  <a:moveTo>
                    <a:pt x="0" y="314"/>
                  </a:moveTo>
                  <a:lnTo>
                    <a:pt x="63" y="0"/>
                  </a:lnTo>
                  <a:lnTo>
                    <a:pt x="65"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p:cNvSpPr>
            <p:nvPr/>
          </p:nvSpPr>
          <p:spPr bwMode="auto">
            <a:xfrm>
              <a:off x="7319963" y="3200401"/>
              <a:ext cx="201613" cy="498475"/>
            </a:xfrm>
            <a:custGeom>
              <a:avLst/>
              <a:gdLst>
                <a:gd name="T0" fmla="*/ 0 w 127"/>
                <a:gd name="T1" fmla="*/ 314 h 314"/>
                <a:gd name="T2" fmla="*/ 64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4"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0"/>
            <p:cNvSpPr>
              <a:spLocks/>
            </p:cNvSpPr>
            <p:nvPr/>
          </p:nvSpPr>
          <p:spPr bwMode="auto">
            <a:xfrm>
              <a:off x="7319963" y="3200401"/>
              <a:ext cx="103188" cy="498475"/>
            </a:xfrm>
            <a:custGeom>
              <a:avLst/>
              <a:gdLst>
                <a:gd name="T0" fmla="*/ 0 w 65"/>
                <a:gd name="T1" fmla="*/ 314 h 314"/>
                <a:gd name="T2" fmla="*/ 64 w 65"/>
                <a:gd name="T3" fmla="*/ 0 h 314"/>
                <a:gd name="T4" fmla="*/ 65 w 65"/>
                <a:gd name="T5" fmla="*/ 314 h 314"/>
                <a:gd name="T6" fmla="*/ 0 w 65"/>
                <a:gd name="T7" fmla="*/ 314 h 314"/>
              </a:gdLst>
              <a:ahLst/>
              <a:cxnLst>
                <a:cxn ang="0">
                  <a:pos x="T0" y="T1"/>
                </a:cxn>
                <a:cxn ang="0">
                  <a:pos x="T2" y="T3"/>
                </a:cxn>
                <a:cxn ang="0">
                  <a:pos x="T4" y="T5"/>
                </a:cxn>
                <a:cxn ang="0">
                  <a:pos x="T6" y="T7"/>
                </a:cxn>
              </a:cxnLst>
              <a:rect l="0" t="0" r="r" b="b"/>
              <a:pathLst>
                <a:path w="65" h="314">
                  <a:moveTo>
                    <a:pt x="0" y="314"/>
                  </a:moveTo>
                  <a:lnTo>
                    <a:pt x="64" y="0"/>
                  </a:lnTo>
                  <a:lnTo>
                    <a:pt x="65"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1"/>
            <p:cNvSpPr>
              <a:spLocks noChangeArrowheads="1"/>
            </p:cNvSpPr>
            <p:nvPr/>
          </p:nvSpPr>
          <p:spPr bwMode="auto">
            <a:xfrm>
              <a:off x="6826251" y="3554413"/>
              <a:ext cx="41275" cy="209550"/>
            </a:xfrm>
            <a:prstGeom prst="rect">
              <a:avLst/>
            </a:prstGeom>
            <a:solidFill>
              <a:schemeClr val="tx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2"/>
            <p:cNvSpPr>
              <a:spLocks/>
            </p:cNvSpPr>
            <p:nvPr/>
          </p:nvSpPr>
          <p:spPr bwMode="auto">
            <a:xfrm>
              <a:off x="6746876" y="3200401"/>
              <a:ext cx="201613" cy="498475"/>
            </a:xfrm>
            <a:custGeom>
              <a:avLst/>
              <a:gdLst>
                <a:gd name="T0" fmla="*/ 0 w 127"/>
                <a:gd name="T1" fmla="*/ 314 h 314"/>
                <a:gd name="T2" fmla="*/ 63 w 127"/>
                <a:gd name="T3" fmla="*/ 0 h 314"/>
                <a:gd name="T4" fmla="*/ 127 w 127"/>
                <a:gd name="T5" fmla="*/ 314 h 314"/>
                <a:gd name="T6" fmla="*/ 0 w 127"/>
                <a:gd name="T7" fmla="*/ 314 h 314"/>
              </a:gdLst>
              <a:ahLst/>
              <a:cxnLst>
                <a:cxn ang="0">
                  <a:pos x="T0" y="T1"/>
                </a:cxn>
                <a:cxn ang="0">
                  <a:pos x="T2" y="T3"/>
                </a:cxn>
                <a:cxn ang="0">
                  <a:pos x="T4" y="T5"/>
                </a:cxn>
                <a:cxn ang="0">
                  <a:pos x="T6" y="T7"/>
                </a:cxn>
              </a:cxnLst>
              <a:rect l="0" t="0" r="r" b="b"/>
              <a:pathLst>
                <a:path w="127" h="314">
                  <a:moveTo>
                    <a:pt x="0" y="314"/>
                  </a:moveTo>
                  <a:lnTo>
                    <a:pt x="63" y="0"/>
                  </a:lnTo>
                  <a:lnTo>
                    <a:pt x="127"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3"/>
            <p:cNvSpPr>
              <a:spLocks/>
            </p:cNvSpPr>
            <p:nvPr/>
          </p:nvSpPr>
          <p:spPr bwMode="auto">
            <a:xfrm>
              <a:off x="6746876" y="3200401"/>
              <a:ext cx="103188" cy="498475"/>
            </a:xfrm>
            <a:custGeom>
              <a:avLst/>
              <a:gdLst>
                <a:gd name="T0" fmla="*/ 0 w 65"/>
                <a:gd name="T1" fmla="*/ 314 h 314"/>
                <a:gd name="T2" fmla="*/ 63 w 65"/>
                <a:gd name="T3" fmla="*/ 0 h 314"/>
                <a:gd name="T4" fmla="*/ 65 w 65"/>
                <a:gd name="T5" fmla="*/ 314 h 314"/>
                <a:gd name="T6" fmla="*/ 0 w 65"/>
                <a:gd name="T7" fmla="*/ 314 h 314"/>
              </a:gdLst>
              <a:ahLst/>
              <a:cxnLst>
                <a:cxn ang="0">
                  <a:pos x="T0" y="T1"/>
                </a:cxn>
                <a:cxn ang="0">
                  <a:pos x="T2" y="T3"/>
                </a:cxn>
                <a:cxn ang="0">
                  <a:pos x="T4" y="T5"/>
                </a:cxn>
                <a:cxn ang="0">
                  <a:pos x="T6" y="T7"/>
                </a:cxn>
              </a:cxnLst>
              <a:rect l="0" t="0" r="r" b="b"/>
              <a:pathLst>
                <a:path w="65" h="314">
                  <a:moveTo>
                    <a:pt x="0" y="314"/>
                  </a:moveTo>
                  <a:lnTo>
                    <a:pt x="63" y="0"/>
                  </a:lnTo>
                  <a:lnTo>
                    <a:pt x="65" y="314"/>
                  </a:lnTo>
                  <a:lnTo>
                    <a:pt x="0" y="314"/>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Freeform 54"/>
          <p:cNvSpPr>
            <a:spLocks noEditPoints="1"/>
          </p:cNvSpPr>
          <p:nvPr/>
        </p:nvSpPr>
        <p:spPr bwMode="auto">
          <a:xfrm>
            <a:off x="3302001" y="4895851"/>
            <a:ext cx="1030288" cy="117475"/>
          </a:xfrm>
          <a:custGeom>
            <a:avLst/>
            <a:gdLst>
              <a:gd name="T0" fmla="*/ 74 w 649"/>
              <a:gd name="T1" fmla="*/ 31 h 74"/>
              <a:gd name="T2" fmla="*/ 74 w 649"/>
              <a:gd name="T3" fmla="*/ 43 h 74"/>
              <a:gd name="T4" fmla="*/ 649 w 649"/>
              <a:gd name="T5" fmla="*/ 43 h 74"/>
              <a:gd name="T6" fmla="*/ 649 w 649"/>
              <a:gd name="T7" fmla="*/ 31 h 74"/>
              <a:gd name="T8" fmla="*/ 634 w 649"/>
              <a:gd name="T9" fmla="*/ 43 h 74"/>
              <a:gd name="T10" fmla="*/ 634 w 649"/>
              <a:gd name="T11" fmla="*/ 31 h 74"/>
              <a:gd name="T12" fmla="*/ 599 w 649"/>
              <a:gd name="T13" fmla="*/ 43 h 74"/>
              <a:gd name="T14" fmla="*/ 586 w 649"/>
              <a:gd name="T15" fmla="*/ 31 h 74"/>
              <a:gd name="T16" fmla="*/ 574 w 649"/>
              <a:gd name="T17" fmla="*/ 31 h 74"/>
              <a:gd name="T18" fmla="*/ 563 w 649"/>
              <a:gd name="T19" fmla="*/ 43 h 74"/>
              <a:gd name="T20" fmla="*/ 563 w 649"/>
              <a:gd name="T21" fmla="*/ 31 h 74"/>
              <a:gd name="T22" fmla="*/ 526 w 649"/>
              <a:gd name="T23" fmla="*/ 43 h 74"/>
              <a:gd name="T24" fmla="*/ 514 w 649"/>
              <a:gd name="T25" fmla="*/ 31 h 74"/>
              <a:gd name="T26" fmla="*/ 503 w 649"/>
              <a:gd name="T27" fmla="*/ 31 h 74"/>
              <a:gd name="T28" fmla="*/ 490 w 649"/>
              <a:gd name="T29" fmla="*/ 43 h 74"/>
              <a:gd name="T30" fmla="*/ 490 w 649"/>
              <a:gd name="T31" fmla="*/ 31 h 74"/>
              <a:gd name="T32" fmla="*/ 455 w 649"/>
              <a:gd name="T33" fmla="*/ 43 h 74"/>
              <a:gd name="T34" fmla="*/ 442 w 649"/>
              <a:gd name="T35" fmla="*/ 31 h 74"/>
              <a:gd name="T36" fmla="*/ 430 w 649"/>
              <a:gd name="T37" fmla="*/ 31 h 74"/>
              <a:gd name="T38" fmla="*/ 418 w 649"/>
              <a:gd name="T39" fmla="*/ 43 h 74"/>
              <a:gd name="T40" fmla="*/ 418 w 649"/>
              <a:gd name="T41" fmla="*/ 31 h 74"/>
              <a:gd name="T42" fmla="*/ 382 w 649"/>
              <a:gd name="T43" fmla="*/ 43 h 74"/>
              <a:gd name="T44" fmla="*/ 370 w 649"/>
              <a:gd name="T45" fmla="*/ 31 h 74"/>
              <a:gd name="T46" fmla="*/ 359 w 649"/>
              <a:gd name="T47" fmla="*/ 31 h 74"/>
              <a:gd name="T48" fmla="*/ 346 w 649"/>
              <a:gd name="T49" fmla="*/ 43 h 74"/>
              <a:gd name="T50" fmla="*/ 346 w 649"/>
              <a:gd name="T51" fmla="*/ 31 h 74"/>
              <a:gd name="T52" fmla="*/ 311 w 649"/>
              <a:gd name="T53" fmla="*/ 43 h 74"/>
              <a:gd name="T54" fmla="*/ 298 w 649"/>
              <a:gd name="T55" fmla="*/ 31 h 74"/>
              <a:gd name="T56" fmla="*/ 286 w 649"/>
              <a:gd name="T57" fmla="*/ 31 h 74"/>
              <a:gd name="T58" fmla="*/ 274 w 649"/>
              <a:gd name="T59" fmla="*/ 43 h 74"/>
              <a:gd name="T60" fmla="*/ 274 w 649"/>
              <a:gd name="T61" fmla="*/ 31 h 74"/>
              <a:gd name="T62" fmla="*/ 238 w 649"/>
              <a:gd name="T63" fmla="*/ 43 h 74"/>
              <a:gd name="T64" fmla="*/ 226 w 649"/>
              <a:gd name="T65" fmla="*/ 31 h 74"/>
              <a:gd name="T66" fmla="*/ 215 w 649"/>
              <a:gd name="T67" fmla="*/ 31 h 74"/>
              <a:gd name="T68" fmla="*/ 202 w 649"/>
              <a:gd name="T69" fmla="*/ 43 h 74"/>
              <a:gd name="T70" fmla="*/ 202 w 649"/>
              <a:gd name="T71" fmla="*/ 31 h 74"/>
              <a:gd name="T72" fmla="*/ 167 w 649"/>
              <a:gd name="T73" fmla="*/ 43 h 74"/>
              <a:gd name="T74" fmla="*/ 154 w 649"/>
              <a:gd name="T75" fmla="*/ 31 h 74"/>
              <a:gd name="T76" fmla="*/ 142 w 649"/>
              <a:gd name="T77" fmla="*/ 31 h 74"/>
              <a:gd name="T78" fmla="*/ 130 w 649"/>
              <a:gd name="T79" fmla="*/ 43 h 74"/>
              <a:gd name="T80" fmla="*/ 130 w 649"/>
              <a:gd name="T81" fmla="*/ 31 h 74"/>
              <a:gd name="T82" fmla="*/ 94 w 649"/>
              <a:gd name="T83"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9" h="74">
                <a:moveTo>
                  <a:pt x="0" y="36"/>
                </a:moveTo>
                <a:lnTo>
                  <a:pt x="74" y="0"/>
                </a:lnTo>
                <a:lnTo>
                  <a:pt x="74" y="31"/>
                </a:lnTo>
                <a:lnTo>
                  <a:pt x="82" y="31"/>
                </a:lnTo>
                <a:lnTo>
                  <a:pt x="82" y="43"/>
                </a:lnTo>
                <a:lnTo>
                  <a:pt x="74" y="43"/>
                </a:lnTo>
                <a:lnTo>
                  <a:pt x="74" y="74"/>
                </a:lnTo>
                <a:lnTo>
                  <a:pt x="0" y="36"/>
                </a:lnTo>
                <a:close/>
                <a:moveTo>
                  <a:pt x="649" y="43"/>
                </a:moveTo>
                <a:lnTo>
                  <a:pt x="647" y="43"/>
                </a:lnTo>
                <a:lnTo>
                  <a:pt x="647" y="31"/>
                </a:lnTo>
                <a:lnTo>
                  <a:pt x="649" y="31"/>
                </a:lnTo>
                <a:lnTo>
                  <a:pt x="649" y="43"/>
                </a:lnTo>
                <a:close/>
                <a:moveTo>
                  <a:pt x="634" y="31"/>
                </a:moveTo>
                <a:lnTo>
                  <a:pt x="634" y="43"/>
                </a:lnTo>
                <a:lnTo>
                  <a:pt x="622" y="43"/>
                </a:lnTo>
                <a:lnTo>
                  <a:pt x="622" y="31"/>
                </a:lnTo>
                <a:lnTo>
                  <a:pt x="634" y="31"/>
                </a:lnTo>
                <a:close/>
                <a:moveTo>
                  <a:pt x="611" y="31"/>
                </a:moveTo>
                <a:lnTo>
                  <a:pt x="611" y="43"/>
                </a:lnTo>
                <a:lnTo>
                  <a:pt x="599" y="43"/>
                </a:lnTo>
                <a:lnTo>
                  <a:pt x="599" y="31"/>
                </a:lnTo>
                <a:lnTo>
                  <a:pt x="611" y="31"/>
                </a:lnTo>
                <a:close/>
                <a:moveTo>
                  <a:pt x="586" y="31"/>
                </a:moveTo>
                <a:lnTo>
                  <a:pt x="586" y="43"/>
                </a:lnTo>
                <a:lnTo>
                  <a:pt x="574" y="43"/>
                </a:lnTo>
                <a:lnTo>
                  <a:pt x="574" y="31"/>
                </a:lnTo>
                <a:lnTo>
                  <a:pt x="586" y="31"/>
                </a:lnTo>
                <a:close/>
                <a:moveTo>
                  <a:pt x="563" y="31"/>
                </a:moveTo>
                <a:lnTo>
                  <a:pt x="563" y="43"/>
                </a:lnTo>
                <a:lnTo>
                  <a:pt x="551" y="43"/>
                </a:lnTo>
                <a:lnTo>
                  <a:pt x="551" y="31"/>
                </a:lnTo>
                <a:lnTo>
                  <a:pt x="563" y="31"/>
                </a:lnTo>
                <a:close/>
                <a:moveTo>
                  <a:pt x="538" y="31"/>
                </a:moveTo>
                <a:lnTo>
                  <a:pt x="538" y="43"/>
                </a:lnTo>
                <a:lnTo>
                  <a:pt x="526" y="43"/>
                </a:lnTo>
                <a:lnTo>
                  <a:pt x="526" y="31"/>
                </a:lnTo>
                <a:lnTo>
                  <a:pt x="538" y="31"/>
                </a:lnTo>
                <a:close/>
                <a:moveTo>
                  <a:pt x="514" y="31"/>
                </a:moveTo>
                <a:lnTo>
                  <a:pt x="514" y="43"/>
                </a:lnTo>
                <a:lnTo>
                  <a:pt x="503" y="43"/>
                </a:lnTo>
                <a:lnTo>
                  <a:pt x="503" y="31"/>
                </a:lnTo>
                <a:lnTo>
                  <a:pt x="514" y="31"/>
                </a:lnTo>
                <a:close/>
                <a:moveTo>
                  <a:pt x="490" y="31"/>
                </a:moveTo>
                <a:lnTo>
                  <a:pt x="490" y="43"/>
                </a:lnTo>
                <a:lnTo>
                  <a:pt x="478" y="43"/>
                </a:lnTo>
                <a:lnTo>
                  <a:pt x="478" y="31"/>
                </a:lnTo>
                <a:lnTo>
                  <a:pt x="490" y="31"/>
                </a:lnTo>
                <a:close/>
                <a:moveTo>
                  <a:pt x="466" y="31"/>
                </a:moveTo>
                <a:lnTo>
                  <a:pt x="466" y="43"/>
                </a:lnTo>
                <a:lnTo>
                  <a:pt x="455" y="43"/>
                </a:lnTo>
                <a:lnTo>
                  <a:pt x="455" y="31"/>
                </a:lnTo>
                <a:lnTo>
                  <a:pt x="466" y="31"/>
                </a:lnTo>
                <a:close/>
                <a:moveTo>
                  <a:pt x="442" y="31"/>
                </a:moveTo>
                <a:lnTo>
                  <a:pt x="442" y="43"/>
                </a:lnTo>
                <a:lnTo>
                  <a:pt x="430" y="43"/>
                </a:lnTo>
                <a:lnTo>
                  <a:pt x="430" y="31"/>
                </a:lnTo>
                <a:lnTo>
                  <a:pt x="442" y="31"/>
                </a:lnTo>
                <a:close/>
                <a:moveTo>
                  <a:pt x="418" y="31"/>
                </a:moveTo>
                <a:lnTo>
                  <a:pt x="418" y="43"/>
                </a:lnTo>
                <a:lnTo>
                  <a:pt x="407" y="43"/>
                </a:lnTo>
                <a:lnTo>
                  <a:pt x="407" y="31"/>
                </a:lnTo>
                <a:lnTo>
                  <a:pt x="418" y="31"/>
                </a:lnTo>
                <a:close/>
                <a:moveTo>
                  <a:pt x="394" y="31"/>
                </a:moveTo>
                <a:lnTo>
                  <a:pt x="394" y="43"/>
                </a:lnTo>
                <a:lnTo>
                  <a:pt x="382" y="43"/>
                </a:lnTo>
                <a:lnTo>
                  <a:pt x="382" y="31"/>
                </a:lnTo>
                <a:lnTo>
                  <a:pt x="394" y="31"/>
                </a:lnTo>
                <a:close/>
                <a:moveTo>
                  <a:pt x="370" y="31"/>
                </a:moveTo>
                <a:lnTo>
                  <a:pt x="370" y="43"/>
                </a:lnTo>
                <a:lnTo>
                  <a:pt x="359" y="43"/>
                </a:lnTo>
                <a:lnTo>
                  <a:pt x="359" y="31"/>
                </a:lnTo>
                <a:lnTo>
                  <a:pt x="370" y="31"/>
                </a:lnTo>
                <a:close/>
                <a:moveTo>
                  <a:pt x="346" y="31"/>
                </a:moveTo>
                <a:lnTo>
                  <a:pt x="346" y="43"/>
                </a:lnTo>
                <a:lnTo>
                  <a:pt x="334" y="43"/>
                </a:lnTo>
                <a:lnTo>
                  <a:pt x="334" y="31"/>
                </a:lnTo>
                <a:lnTo>
                  <a:pt x="346" y="31"/>
                </a:lnTo>
                <a:close/>
                <a:moveTo>
                  <a:pt x="322" y="31"/>
                </a:moveTo>
                <a:lnTo>
                  <a:pt x="322" y="43"/>
                </a:lnTo>
                <a:lnTo>
                  <a:pt x="311" y="43"/>
                </a:lnTo>
                <a:lnTo>
                  <a:pt x="311" y="31"/>
                </a:lnTo>
                <a:lnTo>
                  <a:pt x="322" y="31"/>
                </a:lnTo>
                <a:close/>
                <a:moveTo>
                  <a:pt x="298" y="31"/>
                </a:moveTo>
                <a:lnTo>
                  <a:pt x="298" y="43"/>
                </a:lnTo>
                <a:lnTo>
                  <a:pt x="286" y="43"/>
                </a:lnTo>
                <a:lnTo>
                  <a:pt x="286" y="31"/>
                </a:lnTo>
                <a:lnTo>
                  <a:pt x="298" y="31"/>
                </a:lnTo>
                <a:close/>
                <a:moveTo>
                  <a:pt x="274" y="31"/>
                </a:moveTo>
                <a:lnTo>
                  <a:pt x="274" y="43"/>
                </a:lnTo>
                <a:lnTo>
                  <a:pt x="263" y="43"/>
                </a:lnTo>
                <a:lnTo>
                  <a:pt x="263" y="31"/>
                </a:lnTo>
                <a:lnTo>
                  <a:pt x="274" y="31"/>
                </a:lnTo>
                <a:close/>
                <a:moveTo>
                  <a:pt x="250" y="31"/>
                </a:moveTo>
                <a:lnTo>
                  <a:pt x="250" y="43"/>
                </a:lnTo>
                <a:lnTo>
                  <a:pt x="238" y="43"/>
                </a:lnTo>
                <a:lnTo>
                  <a:pt x="238" y="31"/>
                </a:lnTo>
                <a:lnTo>
                  <a:pt x="250" y="31"/>
                </a:lnTo>
                <a:close/>
                <a:moveTo>
                  <a:pt x="226" y="31"/>
                </a:moveTo>
                <a:lnTo>
                  <a:pt x="226" y="43"/>
                </a:lnTo>
                <a:lnTo>
                  <a:pt x="215" y="43"/>
                </a:lnTo>
                <a:lnTo>
                  <a:pt x="215" y="31"/>
                </a:lnTo>
                <a:lnTo>
                  <a:pt x="226" y="31"/>
                </a:lnTo>
                <a:close/>
                <a:moveTo>
                  <a:pt x="202" y="31"/>
                </a:moveTo>
                <a:lnTo>
                  <a:pt x="202" y="43"/>
                </a:lnTo>
                <a:lnTo>
                  <a:pt x="190" y="43"/>
                </a:lnTo>
                <a:lnTo>
                  <a:pt x="190" y="31"/>
                </a:lnTo>
                <a:lnTo>
                  <a:pt x="202" y="31"/>
                </a:lnTo>
                <a:close/>
                <a:moveTo>
                  <a:pt x="178" y="31"/>
                </a:moveTo>
                <a:lnTo>
                  <a:pt x="178" y="43"/>
                </a:lnTo>
                <a:lnTo>
                  <a:pt x="167" y="43"/>
                </a:lnTo>
                <a:lnTo>
                  <a:pt x="167" y="31"/>
                </a:lnTo>
                <a:lnTo>
                  <a:pt x="178" y="31"/>
                </a:lnTo>
                <a:close/>
                <a:moveTo>
                  <a:pt x="154" y="31"/>
                </a:moveTo>
                <a:lnTo>
                  <a:pt x="154" y="43"/>
                </a:lnTo>
                <a:lnTo>
                  <a:pt x="142" y="43"/>
                </a:lnTo>
                <a:lnTo>
                  <a:pt x="142" y="31"/>
                </a:lnTo>
                <a:lnTo>
                  <a:pt x="154" y="31"/>
                </a:lnTo>
                <a:close/>
                <a:moveTo>
                  <a:pt x="130" y="31"/>
                </a:moveTo>
                <a:lnTo>
                  <a:pt x="130" y="43"/>
                </a:lnTo>
                <a:lnTo>
                  <a:pt x="119" y="43"/>
                </a:lnTo>
                <a:lnTo>
                  <a:pt x="119" y="31"/>
                </a:lnTo>
                <a:lnTo>
                  <a:pt x="130" y="31"/>
                </a:lnTo>
                <a:close/>
                <a:moveTo>
                  <a:pt x="106" y="31"/>
                </a:moveTo>
                <a:lnTo>
                  <a:pt x="106" y="43"/>
                </a:lnTo>
                <a:lnTo>
                  <a:pt x="94" y="43"/>
                </a:lnTo>
                <a:lnTo>
                  <a:pt x="94" y="31"/>
                </a:lnTo>
                <a:lnTo>
                  <a:pt x="106" y="3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5"/>
          <p:cNvSpPr>
            <a:spLocks noEditPoints="1"/>
          </p:cNvSpPr>
          <p:nvPr/>
        </p:nvSpPr>
        <p:spPr bwMode="auto">
          <a:xfrm>
            <a:off x="7854951" y="2668588"/>
            <a:ext cx="1030288" cy="115888"/>
          </a:xfrm>
          <a:custGeom>
            <a:avLst/>
            <a:gdLst>
              <a:gd name="T0" fmla="*/ 13 w 649"/>
              <a:gd name="T1" fmla="*/ 42 h 73"/>
              <a:gd name="T2" fmla="*/ 0 w 649"/>
              <a:gd name="T3" fmla="*/ 30 h 73"/>
              <a:gd name="T4" fmla="*/ 649 w 649"/>
              <a:gd name="T5" fmla="*/ 37 h 73"/>
              <a:gd name="T6" fmla="*/ 575 w 649"/>
              <a:gd name="T7" fmla="*/ 0 h 73"/>
              <a:gd name="T8" fmla="*/ 564 w 649"/>
              <a:gd name="T9" fmla="*/ 30 h 73"/>
              <a:gd name="T10" fmla="*/ 553 w 649"/>
              <a:gd name="T11" fmla="*/ 42 h 73"/>
              <a:gd name="T12" fmla="*/ 564 w 649"/>
              <a:gd name="T13" fmla="*/ 30 h 73"/>
              <a:gd name="T14" fmla="*/ 541 w 649"/>
              <a:gd name="T15" fmla="*/ 42 h 73"/>
              <a:gd name="T16" fmla="*/ 528 w 649"/>
              <a:gd name="T17" fmla="*/ 30 h 73"/>
              <a:gd name="T18" fmla="*/ 516 w 649"/>
              <a:gd name="T19" fmla="*/ 30 h 73"/>
              <a:gd name="T20" fmla="*/ 505 w 649"/>
              <a:gd name="T21" fmla="*/ 42 h 73"/>
              <a:gd name="T22" fmla="*/ 516 w 649"/>
              <a:gd name="T23" fmla="*/ 30 h 73"/>
              <a:gd name="T24" fmla="*/ 493 w 649"/>
              <a:gd name="T25" fmla="*/ 42 h 73"/>
              <a:gd name="T26" fmla="*/ 480 w 649"/>
              <a:gd name="T27" fmla="*/ 30 h 73"/>
              <a:gd name="T28" fmla="*/ 468 w 649"/>
              <a:gd name="T29" fmla="*/ 30 h 73"/>
              <a:gd name="T30" fmla="*/ 457 w 649"/>
              <a:gd name="T31" fmla="*/ 42 h 73"/>
              <a:gd name="T32" fmla="*/ 468 w 649"/>
              <a:gd name="T33" fmla="*/ 30 h 73"/>
              <a:gd name="T34" fmla="*/ 445 w 649"/>
              <a:gd name="T35" fmla="*/ 42 h 73"/>
              <a:gd name="T36" fmla="*/ 432 w 649"/>
              <a:gd name="T37" fmla="*/ 30 h 73"/>
              <a:gd name="T38" fmla="*/ 420 w 649"/>
              <a:gd name="T39" fmla="*/ 30 h 73"/>
              <a:gd name="T40" fmla="*/ 409 w 649"/>
              <a:gd name="T41" fmla="*/ 42 h 73"/>
              <a:gd name="T42" fmla="*/ 420 w 649"/>
              <a:gd name="T43" fmla="*/ 30 h 73"/>
              <a:gd name="T44" fmla="*/ 397 w 649"/>
              <a:gd name="T45" fmla="*/ 42 h 73"/>
              <a:gd name="T46" fmla="*/ 384 w 649"/>
              <a:gd name="T47" fmla="*/ 30 h 73"/>
              <a:gd name="T48" fmla="*/ 372 w 649"/>
              <a:gd name="T49" fmla="*/ 30 h 73"/>
              <a:gd name="T50" fmla="*/ 361 w 649"/>
              <a:gd name="T51" fmla="*/ 42 h 73"/>
              <a:gd name="T52" fmla="*/ 372 w 649"/>
              <a:gd name="T53" fmla="*/ 30 h 73"/>
              <a:gd name="T54" fmla="*/ 349 w 649"/>
              <a:gd name="T55" fmla="*/ 42 h 73"/>
              <a:gd name="T56" fmla="*/ 336 w 649"/>
              <a:gd name="T57" fmla="*/ 30 h 73"/>
              <a:gd name="T58" fmla="*/ 324 w 649"/>
              <a:gd name="T59" fmla="*/ 30 h 73"/>
              <a:gd name="T60" fmla="*/ 313 w 649"/>
              <a:gd name="T61" fmla="*/ 42 h 73"/>
              <a:gd name="T62" fmla="*/ 324 w 649"/>
              <a:gd name="T63" fmla="*/ 30 h 73"/>
              <a:gd name="T64" fmla="*/ 301 w 649"/>
              <a:gd name="T65" fmla="*/ 42 h 73"/>
              <a:gd name="T66" fmla="*/ 288 w 649"/>
              <a:gd name="T67" fmla="*/ 30 h 73"/>
              <a:gd name="T68" fmla="*/ 276 w 649"/>
              <a:gd name="T69" fmla="*/ 30 h 73"/>
              <a:gd name="T70" fmla="*/ 265 w 649"/>
              <a:gd name="T71" fmla="*/ 42 h 73"/>
              <a:gd name="T72" fmla="*/ 276 w 649"/>
              <a:gd name="T73" fmla="*/ 30 h 73"/>
              <a:gd name="T74" fmla="*/ 253 w 649"/>
              <a:gd name="T75" fmla="*/ 42 h 73"/>
              <a:gd name="T76" fmla="*/ 240 w 649"/>
              <a:gd name="T77" fmla="*/ 30 h 73"/>
              <a:gd name="T78" fmla="*/ 228 w 649"/>
              <a:gd name="T79" fmla="*/ 30 h 73"/>
              <a:gd name="T80" fmla="*/ 216 w 649"/>
              <a:gd name="T81" fmla="*/ 42 h 73"/>
              <a:gd name="T82" fmla="*/ 228 w 649"/>
              <a:gd name="T83" fmla="*/ 30 h 73"/>
              <a:gd name="T84" fmla="*/ 205 w 649"/>
              <a:gd name="T85" fmla="*/ 42 h 73"/>
              <a:gd name="T86" fmla="*/ 192 w 649"/>
              <a:gd name="T87" fmla="*/ 30 h 73"/>
              <a:gd name="T88" fmla="*/ 180 w 649"/>
              <a:gd name="T89" fmla="*/ 30 h 73"/>
              <a:gd name="T90" fmla="*/ 168 w 649"/>
              <a:gd name="T91" fmla="*/ 42 h 73"/>
              <a:gd name="T92" fmla="*/ 180 w 649"/>
              <a:gd name="T93" fmla="*/ 30 h 73"/>
              <a:gd name="T94" fmla="*/ 157 w 649"/>
              <a:gd name="T95" fmla="*/ 42 h 73"/>
              <a:gd name="T96" fmla="*/ 144 w 649"/>
              <a:gd name="T97" fmla="*/ 30 h 73"/>
              <a:gd name="T98" fmla="*/ 132 w 649"/>
              <a:gd name="T99" fmla="*/ 30 h 73"/>
              <a:gd name="T100" fmla="*/ 120 w 649"/>
              <a:gd name="T101" fmla="*/ 42 h 73"/>
              <a:gd name="T102" fmla="*/ 132 w 649"/>
              <a:gd name="T103" fmla="*/ 30 h 73"/>
              <a:gd name="T104" fmla="*/ 109 w 649"/>
              <a:gd name="T105" fmla="*/ 42 h 73"/>
              <a:gd name="T106" fmla="*/ 96 w 649"/>
              <a:gd name="T107" fmla="*/ 30 h 73"/>
              <a:gd name="T108" fmla="*/ 84 w 649"/>
              <a:gd name="T109" fmla="*/ 30 h 73"/>
              <a:gd name="T110" fmla="*/ 72 w 649"/>
              <a:gd name="T111" fmla="*/ 42 h 73"/>
              <a:gd name="T112" fmla="*/ 84 w 649"/>
              <a:gd name="T113" fmla="*/ 30 h 73"/>
              <a:gd name="T114" fmla="*/ 61 w 649"/>
              <a:gd name="T115" fmla="*/ 42 h 73"/>
              <a:gd name="T116" fmla="*/ 48 w 649"/>
              <a:gd name="T117" fmla="*/ 30 h 73"/>
              <a:gd name="T118" fmla="*/ 36 w 649"/>
              <a:gd name="T119" fmla="*/ 30 h 73"/>
              <a:gd name="T120" fmla="*/ 24 w 649"/>
              <a:gd name="T121" fmla="*/ 42 h 73"/>
              <a:gd name="T122" fmla="*/ 36 w 649"/>
              <a:gd name="T12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9" h="73">
                <a:moveTo>
                  <a:pt x="13" y="30"/>
                </a:moveTo>
                <a:lnTo>
                  <a:pt x="13" y="42"/>
                </a:lnTo>
                <a:lnTo>
                  <a:pt x="0" y="42"/>
                </a:lnTo>
                <a:lnTo>
                  <a:pt x="0" y="30"/>
                </a:lnTo>
                <a:lnTo>
                  <a:pt x="13" y="30"/>
                </a:lnTo>
                <a:close/>
                <a:moveTo>
                  <a:pt x="649" y="37"/>
                </a:moveTo>
                <a:lnTo>
                  <a:pt x="575" y="73"/>
                </a:lnTo>
                <a:lnTo>
                  <a:pt x="575" y="0"/>
                </a:lnTo>
                <a:lnTo>
                  <a:pt x="649" y="37"/>
                </a:lnTo>
                <a:close/>
                <a:moveTo>
                  <a:pt x="564" y="30"/>
                </a:moveTo>
                <a:lnTo>
                  <a:pt x="564" y="42"/>
                </a:lnTo>
                <a:lnTo>
                  <a:pt x="553" y="42"/>
                </a:lnTo>
                <a:lnTo>
                  <a:pt x="553" y="30"/>
                </a:lnTo>
                <a:lnTo>
                  <a:pt x="564" y="30"/>
                </a:lnTo>
                <a:close/>
                <a:moveTo>
                  <a:pt x="541" y="30"/>
                </a:moveTo>
                <a:lnTo>
                  <a:pt x="541" y="42"/>
                </a:lnTo>
                <a:lnTo>
                  <a:pt x="528" y="42"/>
                </a:lnTo>
                <a:lnTo>
                  <a:pt x="528" y="30"/>
                </a:lnTo>
                <a:lnTo>
                  <a:pt x="541" y="30"/>
                </a:lnTo>
                <a:close/>
                <a:moveTo>
                  <a:pt x="516" y="30"/>
                </a:moveTo>
                <a:lnTo>
                  <a:pt x="516" y="42"/>
                </a:lnTo>
                <a:lnTo>
                  <a:pt x="505" y="42"/>
                </a:lnTo>
                <a:lnTo>
                  <a:pt x="505" y="30"/>
                </a:lnTo>
                <a:lnTo>
                  <a:pt x="516" y="30"/>
                </a:lnTo>
                <a:close/>
                <a:moveTo>
                  <a:pt x="493" y="30"/>
                </a:moveTo>
                <a:lnTo>
                  <a:pt x="493" y="42"/>
                </a:lnTo>
                <a:lnTo>
                  <a:pt x="480" y="42"/>
                </a:lnTo>
                <a:lnTo>
                  <a:pt x="480" y="30"/>
                </a:lnTo>
                <a:lnTo>
                  <a:pt x="493" y="30"/>
                </a:lnTo>
                <a:close/>
                <a:moveTo>
                  <a:pt x="468" y="30"/>
                </a:moveTo>
                <a:lnTo>
                  <a:pt x="468" y="42"/>
                </a:lnTo>
                <a:lnTo>
                  <a:pt x="457" y="42"/>
                </a:lnTo>
                <a:lnTo>
                  <a:pt x="457" y="30"/>
                </a:lnTo>
                <a:lnTo>
                  <a:pt x="468" y="30"/>
                </a:lnTo>
                <a:close/>
                <a:moveTo>
                  <a:pt x="445" y="30"/>
                </a:moveTo>
                <a:lnTo>
                  <a:pt x="445" y="42"/>
                </a:lnTo>
                <a:lnTo>
                  <a:pt x="432" y="42"/>
                </a:lnTo>
                <a:lnTo>
                  <a:pt x="432" y="30"/>
                </a:lnTo>
                <a:lnTo>
                  <a:pt x="445" y="30"/>
                </a:lnTo>
                <a:close/>
                <a:moveTo>
                  <a:pt x="420" y="30"/>
                </a:moveTo>
                <a:lnTo>
                  <a:pt x="420" y="42"/>
                </a:lnTo>
                <a:lnTo>
                  <a:pt x="409" y="42"/>
                </a:lnTo>
                <a:lnTo>
                  <a:pt x="409" y="30"/>
                </a:lnTo>
                <a:lnTo>
                  <a:pt x="420" y="30"/>
                </a:lnTo>
                <a:close/>
                <a:moveTo>
                  <a:pt x="397" y="30"/>
                </a:moveTo>
                <a:lnTo>
                  <a:pt x="397" y="42"/>
                </a:lnTo>
                <a:lnTo>
                  <a:pt x="384" y="42"/>
                </a:lnTo>
                <a:lnTo>
                  <a:pt x="384" y="30"/>
                </a:lnTo>
                <a:lnTo>
                  <a:pt x="397" y="30"/>
                </a:lnTo>
                <a:close/>
                <a:moveTo>
                  <a:pt x="372" y="30"/>
                </a:moveTo>
                <a:lnTo>
                  <a:pt x="372" y="42"/>
                </a:lnTo>
                <a:lnTo>
                  <a:pt x="361" y="42"/>
                </a:lnTo>
                <a:lnTo>
                  <a:pt x="361" y="30"/>
                </a:lnTo>
                <a:lnTo>
                  <a:pt x="372" y="30"/>
                </a:lnTo>
                <a:close/>
                <a:moveTo>
                  <a:pt x="349" y="30"/>
                </a:moveTo>
                <a:lnTo>
                  <a:pt x="349" y="42"/>
                </a:lnTo>
                <a:lnTo>
                  <a:pt x="336" y="42"/>
                </a:lnTo>
                <a:lnTo>
                  <a:pt x="336" y="30"/>
                </a:lnTo>
                <a:lnTo>
                  <a:pt x="349" y="30"/>
                </a:lnTo>
                <a:close/>
                <a:moveTo>
                  <a:pt x="324" y="30"/>
                </a:moveTo>
                <a:lnTo>
                  <a:pt x="324" y="42"/>
                </a:lnTo>
                <a:lnTo>
                  <a:pt x="313" y="42"/>
                </a:lnTo>
                <a:lnTo>
                  <a:pt x="313" y="30"/>
                </a:lnTo>
                <a:lnTo>
                  <a:pt x="324" y="30"/>
                </a:lnTo>
                <a:close/>
                <a:moveTo>
                  <a:pt x="301" y="30"/>
                </a:moveTo>
                <a:lnTo>
                  <a:pt x="301" y="42"/>
                </a:lnTo>
                <a:lnTo>
                  <a:pt x="288" y="42"/>
                </a:lnTo>
                <a:lnTo>
                  <a:pt x="288" y="30"/>
                </a:lnTo>
                <a:lnTo>
                  <a:pt x="301" y="30"/>
                </a:lnTo>
                <a:close/>
                <a:moveTo>
                  <a:pt x="276" y="30"/>
                </a:moveTo>
                <a:lnTo>
                  <a:pt x="276" y="42"/>
                </a:lnTo>
                <a:lnTo>
                  <a:pt x="265" y="42"/>
                </a:lnTo>
                <a:lnTo>
                  <a:pt x="265" y="30"/>
                </a:lnTo>
                <a:lnTo>
                  <a:pt x="276" y="30"/>
                </a:lnTo>
                <a:close/>
                <a:moveTo>
                  <a:pt x="253" y="30"/>
                </a:moveTo>
                <a:lnTo>
                  <a:pt x="253" y="42"/>
                </a:lnTo>
                <a:lnTo>
                  <a:pt x="240" y="42"/>
                </a:lnTo>
                <a:lnTo>
                  <a:pt x="240" y="30"/>
                </a:lnTo>
                <a:lnTo>
                  <a:pt x="253" y="30"/>
                </a:lnTo>
                <a:close/>
                <a:moveTo>
                  <a:pt x="228" y="30"/>
                </a:moveTo>
                <a:lnTo>
                  <a:pt x="228" y="42"/>
                </a:lnTo>
                <a:lnTo>
                  <a:pt x="216" y="42"/>
                </a:lnTo>
                <a:lnTo>
                  <a:pt x="216" y="30"/>
                </a:lnTo>
                <a:lnTo>
                  <a:pt x="228" y="30"/>
                </a:lnTo>
                <a:close/>
                <a:moveTo>
                  <a:pt x="205" y="30"/>
                </a:moveTo>
                <a:lnTo>
                  <a:pt x="205" y="42"/>
                </a:lnTo>
                <a:lnTo>
                  <a:pt x="192" y="42"/>
                </a:lnTo>
                <a:lnTo>
                  <a:pt x="192" y="30"/>
                </a:lnTo>
                <a:lnTo>
                  <a:pt x="205" y="30"/>
                </a:lnTo>
                <a:close/>
                <a:moveTo>
                  <a:pt x="180" y="30"/>
                </a:moveTo>
                <a:lnTo>
                  <a:pt x="180" y="42"/>
                </a:lnTo>
                <a:lnTo>
                  <a:pt x="168" y="42"/>
                </a:lnTo>
                <a:lnTo>
                  <a:pt x="168" y="30"/>
                </a:lnTo>
                <a:lnTo>
                  <a:pt x="180" y="30"/>
                </a:lnTo>
                <a:close/>
                <a:moveTo>
                  <a:pt x="157" y="30"/>
                </a:moveTo>
                <a:lnTo>
                  <a:pt x="157" y="42"/>
                </a:lnTo>
                <a:lnTo>
                  <a:pt x="144" y="42"/>
                </a:lnTo>
                <a:lnTo>
                  <a:pt x="144" y="30"/>
                </a:lnTo>
                <a:lnTo>
                  <a:pt x="157" y="30"/>
                </a:lnTo>
                <a:close/>
                <a:moveTo>
                  <a:pt x="132" y="30"/>
                </a:moveTo>
                <a:lnTo>
                  <a:pt x="132" y="42"/>
                </a:lnTo>
                <a:lnTo>
                  <a:pt x="120" y="42"/>
                </a:lnTo>
                <a:lnTo>
                  <a:pt x="120" y="30"/>
                </a:lnTo>
                <a:lnTo>
                  <a:pt x="132" y="30"/>
                </a:lnTo>
                <a:close/>
                <a:moveTo>
                  <a:pt x="109" y="30"/>
                </a:moveTo>
                <a:lnTo>
                  <a:pt x="109" y="42"/>
                </a:lnTo>
                <a:lnTo>
                  <a:pt x="96" y="42"/>
                </a:lnTo>
                <a:lnTo>
                  <a:pt x="96" y="30"/>
                </a:lnTo>
                <a:lnTo>
                  <a:pt x="109" y="30"/>
                </a:lnTo>
                <a:close/>
                <a:moveTo>
                  <a:pt x="84" y="30"/>
                </a:moveTo>
                <a:lnTo>
                  <a:pt x="84" y="42"/>
                </a:lnTo>
                <a:lnTo>
                  <a:pt x="72" y="42"/>
                </a:lnTo>
                <a:lnTo>
                  <a:pt x="72" y="30"/>
                </a:lnTo>
                <a:lnTo>
                  <a:pt x="84" y="30"/>
                </a:lnTo>
                <a:close/>
                <a:moveTo>
                  <a:pt x="61" y="30"/>
                </a:moveTo>
                <a:lnTo>
                  <a:pt x="61" y="42"/>
                </a:lnTo>
                <a:lnTo>
                  <a:pt x="48" y="42"/>
                </a:lnTo>
                <a:lnTo>
                  <a:pt x="48" y="30"/>
                </a:lnTo>
                <a:lnTo>
                  <a:pt x="61" y="30"/>
                </a:lnTo>
                <a:close/>
                <a:moveTo>
                  <a:pt x="36" y="30"/>
                </a:moveTo>
                <a:lnTo>
                  <a:pt x="36" y="42"/>
                </a:lnTo>
                <a:lnTo>
                  <a:pt x="24" y="42"/>
                </a:lnTo>
                <a:lnTo>
                  <a:pt x="24" y="30"/>
                </a:lnTo>
                <a:lnTo>
                  <a:pt x="36" y="3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Text Placeholder 3"/>
          <p:cNvSpPr>
            <a:spLocks noGrp="1"/>
          </p:cNvSpPr>
          <p:nvPr>
            <p:ph type="body" sz="quarter" idx="14"/>
          </p:nvPr>
        </p:nvSpPr>
        <p:spPr>
          <a:xfrm>
            <a:off x="9075739" y="2569455"/>
            <a:ext cx="2490067" cy="397641"/>
          </a:xfrm>
        </p:spPr>
        <p:txBody>
          <a:bodyPr>
            <a:noAutofit/>
          </a:bodyPr>
          <a:lstStyle/>
          <a:p>
            <a:pPr algn="r">
              <a:lnSpc>
                <a:spcPct val="120000"/>
              </a:lnSpc>
            </a:pPr>
            <a:r>
              <a:rPr lang="en-US" sz="2000" dirty="0">
                <a:solidFill>
                  <a:schemeClr val="accent3"/>
                </a:solidFill>
                <a:latin typeface="+mj-lt"/>
              </a:rPr>
              <a:t>Remediations</a:t>
            </a:r>
          </a:p>
        </p:txBody>
      </p:sp>
      <p:sp>
        <p:nvSpPr>
          <p:cNvPr id="65" name="Text Placeholder 4"/>
          <p:cNvSpPr>
            <a:spLocks noGrp="1"/>
          </p:cNvSpPr>
          <p:nvPr>
            <p:ph type="body" sz="quarter" idx="15"/>
          </p:nvPr>
        </p:nvSpPr>
        <p:spPr>
          <a:xfrm>
            <a:off x="8637589" y="2969599"/>
            <a:ext cx="3425110" cy="3093063"/>
          </a:xfrm>
        </p:spPr>
        <p:txBody>
          <a:bodyPr>
            <a:noAutofit/>
          </a:bodyPr>
          <a:lstStyle/>
          <a:p>
            <a:r>
              <a:rPr lang="en-US" sz="1400" b="1" dirty="0">
                <a:latin typeface="+mn-lt"/>
              </a:rPr>
              <a:t>How can this be managed better ?</a:t>
            </a:r>
            <a:endParaRPr lang="en-US" sz="1400" dirty="0">
              <a:latin typeface="+mn-lt"/>
            </a:endParaRPr>
          </a:p>
          <a:p>
            <a:pPr marL="285750" indent="-285750">
              <a:buFont typeface="Arial" panose="020B0604020202020204" pitchFamily="34" charset="0"/>
              <a:buChar char="•"/>
            </a:pPr>
            <a:r>
              <a:rPr lang="en-US" sz="1400" dirty="0">
                <a:latin typeface="+mn-lt"/>
              </a:rPr>
              <a:t>Education</a:t>
            </a:r>
          </a:p>
          <a:p>
            <a:pPr marL="285750" indent="-285750">
              <a:buFont typeface="Arial" panose="020B0604020202020204" pitchFamily="34" charset="0"/>
              <a:buChar char="•"/>
            </a:pPr>
            <a:r>
              <a:rPr lang="en-US" sz="1400" dirty="0">
                <a:latin typeface="+mn-lt"/>
              </a:rPr>
              <a:t>Taxation</a:t>
            </a:r>
          </a:p>
          <a:p>
            <a:pPr marL="285750" indent="-285750">
              <a:buFont typeface="Arial" panose="020B0604020202020204" pitchFamily="34" charset="0"/>
              <a:buChar char="•"/>
            </a:pPr>
            <a:r>
              <a:rPr lang="en-US" sz="1400" dirty="0">
                <a:latin typeface="+mn-lt"/>
              </a:rPr>
              <a:t>Introduction of waste bins</a:t>
            </a:r>
            <a:br>
              <a:rPr lang="en-US" sz="1400" dirty="0">
                <a:latin typeface="+mn-lt"/>
              </a:rPr>
            </a:br>
            <a:endParaRPr lang="en-US" sz="1400" dirty="0">
              <a:latin typeface="+mn-lt"/>
            </a:endParaRPr>
          </a:p>
          <a:p>
            <a:r>
              <a:rPr lang="en-US" sz="1400" dirty="0">
                <a:latin typeface="+mn-lt"/>
                <a:sym typeface="Wingdings" pitchFamily="2" charset="2"/>
              </a:rPr>
              <a:t> I</a:t>
            </a:r>
            <a:r>
              <a:rPr lang="en-US" sz="1400" dirty="0">
                <a:latin typeface="+mn-lt"/>
              </a:rPr>
              <a:t>nvolve the local municipal authorities, owners, business community, etc.</a:t>
            </a:r>
            <a:br>
              <a:rPr lang="en-US" sz="1400" dirty="0">
                <a:latin typeface="+mn-lt"/>
              </a:rPr>
            </a:br>
            <a:endParaRPr lang="en-US" sz="1400" dirty="0">
              <a:latin typeface="+mn-lt"/>
            </a:endParaRPr>
          </a:p>
          <a:p>
            <a:r>
              <a:rPr lang="en-US" sz="1400" dirty="0">
                <a:latin typeface="+mn-lt"/>
                <a:sym typeface="Wingdings" pitchFamily="2" charset="2"/>
              </a:rPr>
              <a:t> </a:t>
            </a:r>
            <a:r>
              <a:rPr lang="en-US" sz="1400" dirty="0">
                <a:latin typeface="+mn-lt"/>
              </a:rPr>
              <a:t>The reason behind this is to ensure a safe and clean environment</a:t>
            </a:r>
          </a:p>
          <a:p>
            <a:r>
              <a:rPr lang="en-US" sz="1400" dirty="0">
                <a:latin typeface="+mn-lt"/>
              </a:rPr>
              <a:t>Nature of knowledge: Incremental</a:t>
            </a:r>
            <a:br>
              <a:rPr lang="en-US" sz="1400" dirty="0">
                <a:latin typeface="+mn-lt"/>
              </a:rPr>
            </a:br>
            <a:endParaRPr lang="en-US" sz="1400" dirty="0">
              <a:latin typeface="+mn-lt"/>
            </a:endParaRPr>
          </a:p>
          <a:p>
            <a:r>
              <a:rPr lang="en-US" sz="1400" b="1" dirty="0">
                <a:latin typeface="+mn-lt"/>
              </a:rPr>
              <a:t>How to measure effectiveness:</a:t>
            </a:r>
            <a:endParaRPr lang="en-US" sz="1400" dirty="0">
              <a:latin typeface="+mn-lt"/>
            </a:endParaRPr>
          </a:p>
          <a:p>
            <a:r>
              <a:rPr lang="en-US" sz="1400" dirty="0">
                <a:latin typeface="+mn-lt"/>
              </a:rPr>
              <a:t>By checking street cleanliness</a:t>
            </a:r>
          </a:p>
        </p:txBody>
      </p:sp>
      <p:sp>
        <p:nvSpPr>
          <p:cNvPr id="7" name="TextBox 6">
            <a:extLst>
              <a:ext uri="{FF2B5EF4-FFF2-40B4-BE49-F238E27FC236}">
                <a16:creationId xmlns:a16="http://schemas.microsoft.com/office/drawing/2014/main" id="{BBA29476-AE95-D790-CD54-37BADE6F79DD}"/>
              </a:ext>
            </a:extLst>
          </p:cNvPr>
          <p:cNvSpPr txBox="1"/>
          <p:nvPr/>
        </p:nvSpPr>
        <p:spPr>
          <a:xfrm>
            <a:off x="1018544" y="1208310"/>
            <a:ext cx="4045659" cy="369332"/>
          </a:xfrm>
          <a:prstGeom prst="rect">
            <a:avLst/>
          </a:prstGeom>
          <a:noFill/>
        </p:spPr>
        <p:txBody>
          <a:bodyPr wrap="none" rtlCol="0">
            <a:spAutoFit/>
          </a:bodyPr>
          <a:lstStyle/>
          <a:p>
            <a:r>
              <a:rPr lang="en-US" dirty="0"/>
              <a:t>Dog Waste Management Case Study</a:t>
            </a:r>
          </a:p>
        </p:txBody>
      </p:sp>
    </p:spTree>
    <p:extLst>
      <p:ext uri="{BB962C8B-B14F-4D97-AF65-F5344CB8AC3E}">
        <p14:creationId xmlns:p14="http://schemas.microsoft.com/office/powerpoint/2010/main" val="4168111681"/>
      </p:ext>
    </p:extLst>
  </p:cSld>
  <p:clrMapOvr>
    <a:masterClrMapping/>
  </p:clrMapOvr>
  <mc:AlternateContent xmlns:mc="http://schemas.openxmlformats.org/markup-compatibility/2006">
    <mc:Choice xmlns:p14="http://schemas.microsoft.com/office/powerpoint/2010/main" Requires="p14">
      <p:transition spd="med" p14:dur="700">
        <p:push dir="r"/>
      </p:transition>
    </mc:Choice>
    <mc:Fallback>
      <p:transition spd="med">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anim calcmode="lin" valueType="num">
                                      <p:cBhvr>
                                        <p:cTn id="16" dur="250" fill="hold"/>
                                        <p:tgtEl>
                                          <p:spTgt spid="10"/>
                                        </p:tgtEl>
                                        <p:attrNameLst>
                                          <p:attrName>ppt_x</p:attrName>
                                        </p:attrNameLst>
                                      </p:cBhvr>
                                      <p:tavLst>
                                        <p:tav tm="0">
                                          <p:val>
                                            <p:strVal val="#ppt_x"/>
                                          </p:val>
                                        </p:tav>
                                        <p:tav tm="100000">
                                          <p:val>
                                            <p:strVal val="#ppt_x"/>
                                          </p:val>
                                        </p:tav>
                                      </p:tavLst>
                                    </p:anim>
                                    <p:anim calcmode="lin" valueType="num">
                                      <p:cBhvr>
                                        <p:cTn id="17" dur="250" fill="hold"/>
                                        <p:tgtEl>
                                          <p:spTgt spid="10"/>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anim calcmode="lin" valueType="num">
                                      <p:cBhvr>
                                        <p:cTn id="21" dur="500" fill="hold"/>
                                        <p:tgtEl>
                                          <p:spTgt spid="33"/>
                                        </p:tgtEl>
                                        <p:attrNameLst>
                                          <p:attrName>ppt_x</p:attrName>
                                        </p:attrNameLst>
                                      </p:cBhvr>
                                      <p:tavLst>
                                        <p:tav tm="0">
                                          <p:val>
                                            <p:strVal val="#ppt_x"/>
                                          </p:val>
                                        </p:tav>
                                        <p:tav tm="100000">
                                          <p:val>
                                            <p:strVal val="#ppt_x"/>
                                          </p:val>
                                        </p:tav>
                                      </p:tavLst>
                                    </p:anim>
                                    <p:anim calcmode="lin" valueType="num">
                                      <p:cBhvr>
                                        <p:cTn id="22" dur="500" fill="hold"/>
                                        <p:tgtEl>
                                          <p:spTgt spid="3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anim calcmode="lin" valueType="num">
                                      <p:cBhvr>
                                        <p:cTn id="26" dur="500" fill="hold"/>
                                        <p:tgtEl>
                                          <p:spTgt spid="32"/>
                                        </p:tgtEl>
                                        <p:attrNameLst>
                                          <p:attrName>ppt_x</p:attrName>
                                        </p:attrNameLst>
                                      </p:cBhvr>
                                      <p:tavLst>
                                        <p:tav tm="0">
                                          <p:val>
                                            <p:strVal val="#ppt_x"/>
                                          </p:val>
                                        </p:tav>
                                        <p:tav tm="100000">
                                          <p:val>
                                            <p:strVal val="#ppt_x"/>
                                          </p:val>
                                        </p:tav>
                                      </p:tavLst>
                                    </p:anim>
                                    <p:anim calcmode="lin" valueType="num">
                                      <p:cBhvr>
                                        <p:cTn id="27" dur="500" fill="hold"/>
                                        <p:tgtEl>
                                          <p:spTgt spid="3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anim calcmode="lin" valueType="num">
                                      <p:cBhvr>
                                        <p:cTn id="31" dur="500" fill="hold"/>
                                        <p:tgtEl>
                                          <p:spTgt spid="31"/>
                                        </p:tgtEl>
                                        <p:attrNameLst>
                                          <p:attrName>ppt_x</p:attrName>
                                        </p:attrNameLst>
                                      </p:cBhvr>
                                      <p:tavLst>
                                        <p:tav tm="0">
                                          <p:val>
                                            <p:strVal val="#ppt_x"/>
                                          </p:val>
                                        </p:tav>
                                        <p:tav tm="100000">
                                          <p:val>
                                            <p:strVal val="#ppt_x"/>
                                          </p:val>
                                        </p:tav>
                                      </p:tavLst>
                                    </p:anim>
                                    <p:anim calcmode="lin" valueType="num">
                                      <p:cBhvr>
                                        <p:cTn id="32" dur="500" fill="hold"/>
                                        <p:tgtEl>
                                          <p:spTgt spid="31"/>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7"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anim calcmode="lin" valueType="num">
                                      <p:cBhvr>
                                        <p:cTn id="39" dur="500" fill="hold"/>
                                        <p:tgtEl>
                                          <p:spTgt spid="8"/>
                                        </p:tgtEl>
                                        <p:attrNameLst>
                                          <p:attrName>ppt_x</p:attrName>
                                        </p:attrNameLst>
                                      </p:cBhvr>
                                      <p:tavLst>
                                        <p:tav tm="0">
                                          <p:val>
                                            <p:strVal val="#ppt_x"/>
                                          </p:val>
                                        </p:tav>
                                        <p:tav tm="100000">
                                          <p:val>
                                            <p:strVal val="#ppt_x"/>
                                          </p:val>
                                        </p:tav>
                                      </p:tavLst>
                                    </p:anim>
                                    <p:anim calcmode="lin" valueType="num">
                                      <p:cBhvr>
                                        <p:cTn id="40" dur="5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1500"/>
                            </p:stCondLst>
                            <p:childTnLst>
                              <p:par>
                                <p:cTn id="50" presetID="22" presetClass="entr" presetSubtype="4"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right)">
                                      <p:cBhvr>
                                        <p:cTn id="56" dur="500"/>
                                        <p:tgtEl>
                                          <p:spTgt spid="62"/>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wipe(right)">
                                      <p:cBhvr>
                                        <p:cTn id="60" dur="500"/>
                                        <p:tgtEl>
                                          <p:spTgt spid="4">
                                            <p:txEl>
                                              <p:pRg st="0" end="0"/>
                                            </p:txEl>
                                          </p:spTgt>
                                        </p:tgtEl>
                                      </p:cBhvr>
                                    </p:animEffect>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3500"/>
                            </p:stCondLst>
                            <p:childTnLst>
                              <p:par>
                                <p:cTn id="66" presetID="22" presetClass="entr" presetSubtype="8"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par>
                          <p:cTn id="69" fill="hold">
                            <p:stCondLst>
                              <p:cond delay="4000"/>
                            </p:stCondLst>
                            <p:childTnLst>
                              <p:par>
                                <p:cTn id="70" presetID="22" presetClass="entr" presetSubtype="8" fill="hold" nodeType="afterEffect">
                                  <p:stCondLst>
                                    <p:cond delay="0"/>
                                  </p:stCondLst>
                                  <p:childTnLst>
                                    <p:set>
                                      <p:cBhvr>
                                        <p:cTn id="71" dur="1" fill="hold">
                                          <p:stCondLst>
                                            <p:cond delay="0"/>
                                          </p:stCondLst>
                                        </p:cTn>
                                        <p:tgtEl>
                                          <p:spTgt spid="64">
                                            <p:txEl>
                                              <p:pRg st="0" end="0"/>
                                            </p:txEl>
                                          </p:spTgt>
                                        </p:tgtEl>
                                        <p:attrNameLst>
                                          <p:attrName>style.visibility</p:attrName>
                                        </p:attrNameLst>
                                      </p:cBhvr>
                                      <p:to>
                                        <p:strVal val="visible"/>
                                      </p:to>
                                    </p:set>
                                    <p:animEffect transition="in" filter="wipe(left)">
                                      <p:cBhvr>
                                        <p:cTn id="72" dur="500"/>
                                        <p:tgtEl>
                                          <p:spTgt spid="64">
                                            <p:txEl>
                                              <p:pRg st="0" end="0"/>
                                            </p:txEl>
                                          </p:spTgt>
                                        </p:tgtEl>
                                      </p:cBhvr>
                                    </p:animEffect>
                                  </p:childTnLst>
                                </p:cTn>
                              </p:par>
                            </p:childTnLst>
                          </p:cTn>
                        </p:par>
                        <p:par>
                          <p:cTn id="73" fill="hold">
                            <p:stCondLst>
                              <p:cond delay="4500"/>
                            </p:stCondLst>
                            <p:childTnLst>
                              <p:par>
                                <p:cTn id="74" presetID="22" presetClass="entr" presetSubtype="1" fill="hold" grpId="0" nodeType="after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wipe(up)">
                                      <p:cBhvr>
                                        <p:cTn id="7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31" grpId="0" animBg="1"/>
      <p:bldP spid="32" grpId="0" animBg="1"/>
      <p:bldP spid="33" grpId="0" animBg="1"/>
      <p:bldP spid="62" grpId="0" animBg="1"/>
      <p:bldP spid="63" grpId="0" animBg="1"/>
      <p:bldP spid="6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605755" y="705701"/>
            <a:ext cx="5550111" cy="644525"/>
          </a:xfrm>
        </p:spPr>
        <p:txBody>
          <a:bodyPr>
            <a:noAutofit/>
          </a:bodyPr>
          <a:lstStyle/>
          <a:p>
            <a:pPr>
              <a:lnSpc>
                <a:spcPct val="100000"/>
              </a:lnSpc>
            </a:pPr>
            <a:r>
              <a:rPr lang="en-US" dirty="0">
                <a:latin typeface="+mj-lt"/>
              </a:rPr>
              <a:t>Essential Technologies</a:t>
            </a:r>
          </a:p>
        </p:txBody>
      </p:sp>
      <p:sp>
        <p:nvSpPr>
          <p:cNvPr id="7" name="Text Placeholder 6"/>
          <p:cNvSpPr>
            <a:spLocks noGrp="1"/>
          </p:cNvSpPr>
          <p:nvPr>
            <p:ph type="body" sz="quarter" idx="14"/>
          </p:nvPr>
        </p:nvSpPr>
        <p:spPr>
          <a:xfrm>
            <a:off x="651416" y="1660307"/>
            <a:ext cx="3076035" cy="397641"/>
          </a:xfrm>
        </p:spPr>
        <p:txBody>
          <a:bodyPr>
            <a:noAutofit/>
          </a:bodyPr>
          <a:lstStyle/>
          <a:p>
            <a:pPr>
              <a:lnSpc>
                <a:spcPct val="120000"/>
              </a:lnSpc>
            </a:pPr>
            <a:r>
              <a:rPr lang="en-US" sz="2000" b="1" dirty="0">
                <a:latin typeface="+mn-lt"/>
              </a:rPr>
              <a:t>Internet of Things (IoT)</a:t>
            </a:r>
          </a:p>
        </p:txBody>
      </p:sp>
      <p:sp>
        <p:nvSpPr>
          <p:cNvPr id="8" name="Text Placeholder 7"/>
          <p:cNvSpPr>
            <a:spLocks noGrp="1"/>
          </p:cNvSpPr>
          <p:nvPr>
            <p:ph type="body" sz="quarter" idx="15"/>
          </p:nvPr>
        </p:nvSpPr>
        <p:spPr>
          <a:xfrm>
            <a:off x="0" y="2122233"/>
            <a:ext cx="4116388" cy="2144967"/>
          </a:xfrm>
        </p:spPr>
        <p:txBody>
          <a:bodyPr>
            <a:noAutofit/>
          </a:bodyPr>
          <a:lstStyle/>
          <a:p>
            <a:pPr marL="171450" indent="-171450">
              <a:lnSpc>
                <a:spcPct val="100000"/>
              </a:lnSpc>
              <a:buFont typeface="Wingdings" panose="05000000000000000000" pitchFamily="2" charset="2"/>
              <a:buChar char="ü"/>
            </a:pPr>
            <a:r>
              <a:rPr lang="en-US" sz="1400" dirty="0">
                <a:latin typeface="+mn-lt"/>
              </a:rPr>
              <a:t>Collect data through sensors</a:t>
            </a:r>
          </a:p>
          <a:p>
            <a:pPr marL="171450" indent="-171450">
              <a:lnSpc>
                <a:spcPct val="100000"/>
              </a:lnSpc>
              <a:buFont typeface="Wingdings" panose="05000000000000000000" pitchFamily="2" charset="2"/>
              <a:buChar char="ü"/>
            </a:pPr>
            <a:r>
              <a:rPr lang="en-US" sz="1400" dirty="0">
                <a:latin typeface="+mn-lt"/>
              </a:rPr>
              <a:t>Connected devices and intelligent networks to analyze the data</a:t>
            </a:r>
          </a:p>
          <a:p>
            <a:pPr marL="171450" indent="-171450">
              <a:lnSpc>
                <a:spcPct val="100000"/>
              </a:lnSpc>
              <a:buFont typeface="Wingdings" panose="05000000000000000000" pitchFamily="2" charset="2"/>
              <a:buChar char="ü"/>
            </a:pPr>
            <a:r>
              <a:rPr lang="en-US" sz="1400" dirty="0">
                <a:latin typeface="+mn-lt"/>
              </a:rPr>
              <a:t>Obtain valuable information to improve urban services, sustainability, safety, mobility and transparency of the city</a:t>
            </a:r>
          </a:p>
          <a:p>
            <a:pPr>
              <a:lnSpc>
                <a:spcPct val="100000"/>
              </a:lnSpc>
            </a:pPr>
            <a:r>
              <a:rPr lang="en-US" sz="1600" dirty="0">
                <a:latin typeface="+mn-lt"/>
                <a:sym typeface="Wingdings" pitchFamily="2" charset="2"/>
              </a:rPr>
              <a:t> </a:t>
            </a:r>
            <a:r>
              <a:rPr lang="en-US" sz="1400" dirty="0">
                <a:latin typeface="+mn-lt"/>
              </a:rPr>
              <a:t>IoT is acting in the cities, mainly, in three areas: transport and urban mobility, energy and urban maintenance.</a:t>
            </a:r>
            <a:endParaRPr lang="en-US" sz="2800" dirty="0">
              <a:latin typeface="+mn-lt"/>
            </a:endParaRPr>
          </a:p>
        </p:txBody>
      </p:sp>
      <p:sp>
        <p:nvSpPr>
          <p:cNvPr id="12" name="AutoShape 3"/>
          <p:cNvSpPr>
            <a:spLocks noChangeAspect="1" noChangeArrowheads="1" noTextEdit="1"/>
          </p:cNvSpPr>
          <p:nvPr/>
        </p:nvSpPr>
        <p:spPr bwMode="auto">
          <a:xfrm>
            <a:off x="4129088" y="1701800"/>
            <a:ext cx="39338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6"/>
          <p:cNvSpPr>
            <a:spLocks noChangeArrowheads="1"/>
          </p:cNvSpPr>
          <p:nvPr/>
        </p:nvSpPr>
        <p:spPr bwMode="auto">
          <a:xfrm>
            <a:off x="4983163" y="4086225"/>
            <a:ext cx="1533525" cy="1535113"/>
          </a:xfrm>
          <a:prstGeom prst="rect">
            <a:avLst/>
          </a:prstGeom>
          <a:gradFill flip="none" rotWithShape="1">
            <a:gsLst>
              <a:gs pos="0">
                <a:schemeClr val="accent1">
                  <a:lumMod val="75000"/>
                </a:schemeClr>
              </a:gs>
              <a:gs pos="100000">
                <a:schemeClr val="accent1"/>
              </a:gs>
            </a:gsLst>
            <a:path path="circle">
              <a:fillToRect l="100000" b="100000"/>
            </a:path>
            <a:tileRect t="-100000" r="-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p:nvSpPr>
        <p:spPr bwMode="auto">
          <a:xfrm>
            <a:off x="4138613" y="2549525"/>
            <a:ext cx="1533525" cy="1536700"/>
          </a:xfrm>
          <a:prstGeom prst="rect">
            <a:avLst/>
          </a:prstGeom>
          <a:gradFill flip="none" rotWithShape="1">
            <a:gsLst>
              <a:gs pos="0">
                <a:schemeClr val="accent5">
                  <a:lumMod val="75000"/>
                </a:schemeClr>
              </a:gs>
              <a:gs pos="100000">
                <a:schemeClr val="accent5"/>
              </a:gs>
            </a:gsLst>
            <a:path path="circle">
              <a:fillToRect l="100000" t="100000"/>
            </a:path>
            <a:tileRect r="-100000" b="-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8"/>
          <p:cNvSpPr>
            <a:spLocks noChangeArrowheads="1"/>
          </p:cNvSpPr>
          <p:nvPr/>
        </p:nvSpPr>
        <p:spPr bwMode="auto">
          <a:xfrm>
            <a:off x="5672138" y="1704975"/>
            <a:ext cx="1536700" cy="1536700"/>
          </a:xfrm>
          <a:prstGeom prst="rect">
            <a:avLst/>
          </a:prstGeom>
          <a:gradFill flip="none" rotWithShape="1">
            <a:gsLst>
              <a:gs pos="0">
                <a:schemeClr val="accent2">
                  <a:lumMod val="75000"/>
                </a:schemeClr>
              </a:gs>
              <a:gs pos="100000">
                <a:schemeClr val="accent2"/>
              </a:gs>
            </a:gsLst>
            <a:path path="circle">
              <a:fillToRect t="100000" r="100000"/>
            </a:path>
            <a:tileRect l="-100000" b="-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5672138" y="1704975"/>
            <a:ext cx="1536700" cy="1536700"/>
          </a:xfrm>
          <a:custGeom>
            <a:avLst/>
            <a:gdLst>
              <a:gd name="T0" fmla="*/ 0 w 1934"/>
              <a:gd name="T1" fmla="*/ 1934 h 1934"/>
              <a:gd name="T2" fmla="*/ 0 w 1934"/>
              <a:gd name="T3" fmla="*/ 0 h 1934"/>
              <a:gd name="T4" fmla="*/ 100 w 1934"/>
              <a:gd name="T5" fmla="*/ 1847 h 1934"/>
              <a:gd name="T6" fmla="*/ 1934 w 1934"/>
              <a:gd name="T7" fmla="*/ 1934 h 1934"/>
              <a:gd name="T8" fmla="*/ 0 w 1934"/>
              <a:gd name="T9" fmla="*/ 1934 h 1934"/>
            </a:gdLst>
            <a:ahLst/>
            <a:cxnLst>
              <a:cxn ang="0">
                <a:pos x="T0" y="T1"/>
              </a:cxn>
              <a:cxn ang="0">
                <a:pos x="T2" y="T3"/>
              </a:cxn>
              <a:cxn ang="0">
                <a:pos x="T4" y="T5"/>
              </a:cxn>
              <a:cxn ang="0">
                <a:pos x="T6" y="T7"/>
              </a:cxn>
              <a:cxn ang="0">
                <a:pos x="T8" y="T9"/>
              </a:cxn>
            </a:cxnLst>
            <a:rect l="0" t="0" r="r" b="b"/>
            <a:pathLst>
              <a:path w="1934" h="1934">
                <a:moveTo>
                  <a:pt x="0" y="1934"/>
                </a:moveTo>
                <a:lnTo>
                  <a:pt x="0" y="0"/>
                </a:lnTo>
                <a:lnTo>
                  <a:pt x="100" y="1847"/>
                </a:lnTo>
                <a:lnTo>
                  <a:pt x="1934" y="1934"/>
                </a:lnTo>
                <a:lnTo>
                  <a:pt x="0" y="1934"/>
                </a:lnTo>
                <a:close/>
              </a:path>
            </a:pathLst>
          </a:custGeom>
          <a:gradFill flip="none" rotWithShape="1">
            <a:gsLst>
              <a:gs pos="0">
                <a:schemeClr val="accent2">
                  <a:lumMod val="50000"/>
                </a:schemeClr>
              </a:gs>
              <a:gs pos="41000">
                <a:schemeClr val="accent2">
                  <a:lumMod val="75000"/>
                </a:schemeClr>
              </a:gs>
              <a:gs pos="100000">
                <a:schemeClr val="accent2"/>
              </a:gs>
            </a:gsLst>
            <a:lin ang="189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6516688" y="3241675"/>
            <a:ext cx="1533525" cy="1535113"/>
          </a:xfrm>
          <a:prstGeom prst="rect">
            <a:avLst/>
          </a:prstGeom>
          <a:gradFill flip="none" rotWithShape="1">
            <a:gsLst>
              <a:gs pos="0">
                <a:schemeClr val="accent4">
                  <a:lumMod val="75000"/>
                </a:schemeClr>
              </a:gs>
              <a:gs pos="100000">
                <a:schemeClr val="accent4"/>
              </a:gs>
            </a:gsLst>
            <a:path path="circle">
              <a:fillToRect r="100000" b="100000"/>
            </a:path>
            <a:tileRect l="-100000" t="-100000"/>
          </a:gra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6516688" y="3241675"/>
            <a:ext cx="1533525" cy="1535113"/>
          </a:xfrm>
          <a:custGeom>
            <a:avLst/>
            <a:gdLst>
              <a:gd name="T0" fmla="*/ 0 w 1933"/>
              <a:gd name="T1" fmla="*/ 0 h 1935"/>
              <a:gd name="T2" fmla="*/ 1933 w 1933"/>
              <a:gd name="T3" fmla="*/ 0 h 1935"/>
              <a:gd name="T4" fmla="*/ 87 w 1933"/>
              <a:gd name="T5" fmla="*/ 99 h 1935"/>
              <a:gd name="T6" fmla="*/ 0 w 1933"/>
              <a:gd name="T7" fmla="*/ 1935 h 1935"/>
              <a:gd name="T8" fmla="*/ 0 w 1933"/>
              <a:gd name="T9" fmla="*/ 0 h 1935"/>
            </a:gdLst>
            <a:ahLst/>
            <a:cxnLst>
              <a:cxn ang="0">
                <a:pos x="T0" y="T1"/>
              </a:cxn>
              <a:cxn ang="0">
                <a:pos x="T2" y="T3"/>
              </a:cxn>
              <a:cxn ang="0">
                <a:pos x="T4" y="T5"/>
              </a:cxn>
              <a:cxn ang="0">
                <a:pos x="T6" y="T7"/>
              </a:cxn>
              <a:cxn ang="0">
                <a:pos x="T8" y="T9"/>
              </a:cxn>
            </a:cxnLst>
            <a:rect l="0" t="0" r="r" b="b"/>
            <a:pathLst>
              <a:path w="1933" h="1935">
                <a:moveTo>
                  <a:pt x="0" y="0"/>
                </a:moveTo>
                <a:lnTo>
                  <a:pt x="1933" y="0"/>
                </a:lnTo>
                <a:lnTo>
                  <a:pt x="87" y="99"/>
                </a:lnTo>
                <a:lnTo>
                  <a:pt x="0" y="1935"/>
                </a:lnTo>
                <a:lnTo>
                  <a:pt x="0" y="0"/>
                </a:lnTo>
                <a:close/>
              </a:path>
            </a:pathLst>
          </a:custGeom>
          <a:gradFill>
            <a:gsLst>
              <a:gs pos="0">
                <a:schemeClr val="accent4">
                  <a:lumMod val="50000"/>
                </a:schemeClr>
              </a:gs>
              <a:gs pos="41000">
                <a:schemeClr val="accent4">
                  <a:lumMod val="75000"/>
                </a:schemeClr>
              </a:gs>
              <a:gs pos="100000">
                <a:schemeClr val="accent4"/>
              </a:gs>
            </a:gsLst>
            <a:lin ang="162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3"/>
          <p:cNvSpPr>
            <a:spLocks/>
          </p:cNvSpPr>
          <p:nvPr/>
        </p:nvSpPr>
        <p:spPr bwMode="auto">
          <a:xfrm>
            <a:off x="4983163" y="4086225"/>
            <a:ext cx="1533525" cy="1535113"/>
          </a:xfrm>
          <a:custGeom>
            <a:avLst/>
            <a:gdLst>
              <a:gd name="T0" fmla="*/ 1933 w 1933"/>
              <a:gd name="T1" fmla="*/ 0 h 1935"/>
              <a:gd name="T2" fmla="*/ 1933 w 1933"/>
              <a:gd name="T3" fmla="*/ 1935 h 1935"/>
              <a:gd name="T4" fmla="*/ 1834 w 1933"/>
              <a:gd name="T5" fmla="*/ 88 h 1935"/>
              <a:gd name="T6" fmla="*/ 0 w 1933"/>
              <a:gd name="T7" fmla="*/ 0 h 1935"/>
              <a:gd name="T8" fmla="*/ 1933 w 1933"/>
              <a:gd name="T9" fmla="*/ 0 h 1935"/>
            </a:gdLst>
            <a:ahLst/>
            <a:cxnLst>
              <a:cxn ang="0">
                <a:pos x="T0" y="T1"/>
              </a:cxn>
              <a:cxn ang="0">
                <a:pos x="T2" y="T3"/>
              </a:cxn>
              <a:cxn ang="0">
                <a:pos x="T4" y="T5"/>
              </a:cxn>
              <a:cxn ang="0">
                <a:pos x="T6" y="T7"/>
              </a:cxn>
              <a:cxn ang="0">
                <a:pos x="T8" y="T9"/>
              </a:cxn>
            </a:cxnLst>
            <a:rect l="0" t="0" r="r" b="b"/>
            <a:pathLst>
              <a:path w="1933" h="1935">
                <a:moveTo>
                  <a:pt x="1933" y="0"/>
                </a:moveTo>
                <a:lnTo>
                  <a:pt x="1933" y="1935"/>
                </a:lnTo>
                <a:lnTo>
                  <a:pt x="1834" y="88"/>
                </a:lnTo>
                <a:lnTo>
                  <a:pt x="0" y="0"/>
                </a:lnTo>
                <a:lnTo>
                  <a:pt x="1933" y="0"/>
                </a:lnTo>
                <a:close/>
              </a:path>
            </a:pathLst>
          </a:custGeom>
          <a:gradFill>
            <a:gsLst>
              <a:gs pos="0">
                <a:schemeClr val="accent1">
                  <a:lumMod val="50000"/>
                </a:schemeClr>
              </a:gs>
              <a:gs pos="41000">
                <a:schemeClr val="accent1">
                  <a:lumMod val="75000"/>
                </a:schemeClr>
              </a:gs>
              <a:gs pos="100000">
                <a:schemeClr val="accent1"/>
              </a:gs>
            </a:gsLst>
            <a:lin ang="108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4"/>
          <p:cNvSpPr>
            <a:spLocks/>
          </p:cNvSpPr>
          <p:nvPr/>
        </p:nvSpPr>
        <p:spPr bwMode="auto">
          <a:xfrm>
            <a:off x="4138613" y="2549525"/>
            <a:ext cx="1533525" cy="1536700"/>
          </a:xfrm>
          <a:custGeom>
            <a:avLst/>
            <a:gdLst>
              <a:gd name="T0" fmla="*/ 1933 w 1933"/>
              <a:gd name="T1" fmla="*/ 1934 h 1934"/>
              <a:gd name="T2" fmla="*/ 0 w 1933"/>
              <a:gd name="T3" fmla="*/ 1934 h 1934"/>
              <a:gd name="T4" fmla="*/ 1847 w 1933"/>
              <a:gd name="T5" fmla="*/ 1835 h 1934"/>
              <a:gd name="T6" fmla="*/ 1933 w 1933"/>
              <a:gd name="T7" fmla="*/ 0 h 1934"/>
              <a:gd name="T8" fmla="*/ 1933 w 1933"/>
              <a:gd name="T9" fmla="*/ 1934 h 1934"/>
            </a:gdLst>
            <a:ahLst/>
            <a:cxnLst>
              <a:cxn ang="0">
                <a:pos x="T0" y="T1"/>
              </a:cxn>
              <a:cxn ang="0">
                <a:pos x="T2" y="T3"/>
              </a:cxn>
              <a:cxn ang="0">
                <a:pos x="T4" y="T5"/>
              </a:cxn>
              <a:cxn ang="0">
                <a:pos x="T6" y="T7"/>
              </a:cxn>
              <a:cxn ang="0">
                <a:pos x="T8" y="T9"/>
              </a:cxn>
            </a:cxnLst>
            <a:rect l="0" t="0" r="r" b="b"/>
            <a:pathLst>
              <a:path w="1933" h="1934">
                <a:moveTo>
                  <a:pt x="1933" y="1934"/>
                </a:moveTo>
                <a:lnTo>
                  <a:pt x="0" y="1934"/>
                </a:lnTo>
                <a:lnTo>
                  <a:pt x="1847" y="1835"/>
                </a:lnTo>
                <a:lnTo>
                  <a:pt x="1933" y="0"/>
                </a:lnTo>
                <a:lnTo>
                  <a:pt x="1933" y="1934"/>
                </a:lnTo>
                <a:close/>
              </a:path>
            </a:pathLst>
          </a:custGeom>
          <a:gradFill>
            <a:gsLst>
              <a:gs pos="0">
                <a:schemeClr val="accent5">
                  <a:lumMod val="50000"/>
                </a:schemeClr>
              </a:gs>
              <a:gs pos="41000">
                <a:schemeClr val="accent5">
                  <a:lumMod val="75000"/>
                </a:schemeClr>
              </a:gs>
              <a:gs pos="100000">
                <a:schemeClr val="accent5"/>
              </a:gs>
            </a:gsLst>
            <a:lin ang="126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Text Placeholder 6"/>
          <p:cNvSpPr txBox="1">
            <a:spLocks/>
          </p:cNvSpPr>
          <p:nvPr/>
        </p:nvSpPr>
        <p:spPr>
          <a:xfrm>
            <a:off x="8464550" y="1465115"/>
            <a:ext cx="3076035" cy="397641"/>
          </a:xfrm>
          <a:prstGeom prst="rect">
            <a:avLst/>
          </a:prstGeom>
        </p:spPr>
        <p:txBody>
          <a:bodyPr/>
          <a:lstStyle>
            <a:lvl1pPr marL="0" indent="0" algn="l" defTabSz="914400" rtl="0" eaLnBrk="1" latinLnBrk="0" hangingPunct="1">
              <a:lnSpc>
                <a:spcPts val="2400"/>
              </a:lnSpc>
              <a:spcBef>
                <a:spcPts val="400"/>
              </a:spcBef>
              <a:buFontTx/>
              <a:buNone/>
              <a:defRPr sz="3000" kern="1200">
                <a:solidFill>
                  <a:schemeClr val="tx1"/>
                </a:solidFill>
                <a:latin typeface="Bebas Neue" panose="020B0000000000000000" pitchFamily="34" charset="0"/>
                <a:ea typeface="+mn-ea"/>
                <a:cs typeface="+mn-cs"/>
              </a:defRPr>
            </a:lvl1pPr>
            <a:lvl2pPr marL="4572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2pPr>
            <a:lvl3pPr marL="9144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3pPr>
            <a:lvl4pPr marL="13716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4pPr>
            <a:lvl5pPr marL="18288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latin typeface="+mn-lt"/>
              </a:rPr>
              <a:t>Artificial Intelligence</a:t>
            </a:r>
          </a:p>
        </p:txBody>
      </p:sp>
      <p:sp>
        <p:nvSpPr>
          <p:cNvPr id="38" name="Text Placeholder 7"/>
          <p:cNvSpPr txBox="1">
            <a:spLocks/>
          </p:cNvSpPr>
          <p:nvPr/>
        </p:nvSpPr>
        <p:spPr>
          <a:xfrm>
            <a:off x="8072438" y="1890563"/>
            <a:ext cx="4021591" cy="2268162"/>
          </a:xfrm>
          <a:prstGeom prst="rect">
            <a:avLst/>
          </a:prstGeom>
        </p:spPr>
        <p:txBody>
          <a:bodyPr/>
          <a:lstStyle>
            <a:lvl1pPr marL="0" indent="0" algn="l" defTabSz="914400" rtl="0" eaLnBrk="1" latinLnBrk="0" hangingPunct="1">
              <a:lnSpc>
                <a:spcPts val="1500"/>
              </a:lnSpc>
              <a:spcBef>
                <a:spcPts val="0"/>
              </a:spcBef>
              <a:buFontTx/>
              <a:buNone/>
              <a:defRPr sz="110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Wingdings" panose="05000000000000000000" pitchFamily="2" charset="2"/>
              <a:buChar char="ü"/>
            </a:pPr>
            <a:r>
              <a:rPr lang="en-US" sz="1400" dirty="0">
                <a:latin typeface="+mn-lt"/>
              </a:rPr>
              <a:t>AI measurement and monitoring will be the big players in the IoT market for smart cities</a:t>
            </a:r>
          </a:p>
          <a:p>
            <a:pPr marL="171450" indent="-171450">
              <a:lnSpc>
                <a:spcPct val="100000"/>
              </a:lnSpc>
              <a:buFont typeface="Wingdings" panose="05000000000000000000" pitchFamily="2" charset="2"/>
              <a:buChar char="ü"/>
            </a:pPr>
            <a:r>
              <a:rPr lang="en-US" sz="1400" b="1" dirty="0">
                <a:latin typeface="+mn-lt"/>
              </a:rPr>
              <a:t>Preventive maintenance</a:t>
            </a:r>
            <a:r>
              <a:rPr lang="en-US" sz="1400" dirty="0">
                <a:latin typeface="+mn-lt"/>
              </a:rPr>
              <a:t> is one of the main functions of this technology and one of the most important benefits</a:t>
            </a:r>
          </a:p>
          <a:p>
            <a:pPr marL="171450" indent="-171450">
              <a:lnSpc>
                <a:spcPct val="100000"/>
              </a:lnSpc>
              <a:buFont typeface="Wingdings" panose="05000000000000000000" pitchFamily="2" charset="2"/>
              <a:buChar char="ü"/>
            </a:pPr>
            <a:r>
              <a:rPr lang="en-US" sz="1400" b="1" dirty="0">
                <a:latin typeface="+mn-lt"/>
              </a:rPr>
              <a:t>Traffic management and improving the safety of citizens</a:t>
            </a:r>
            <a:r>
              <a:rPr lang="en-US" sz="1400" dirty="0">
                <a:latin typeface="+mn-lt"/>
              </a:rPr>
              <a:t> on the roads is another function of AI in smart cities. </a:t>
            </a:r>
          </a:p>
          <a:p>
            <a:pPr marL="171450" indent="-171450">
              <a:lnSpc>
                <a:spcPct val="100000"/>
              </a:lnSpc>
              <a:buFont typeface="Wingdings" panose="05000000000000000000" pitchFamily="2" charset="2"/>
              <a:buChar char="ü"/>
            </a:pPr>
            <a:r>
              <a:rPr lang="en-US" sz="1400" dirty="0">
                <a:latin typeface="+mn-lt"/>
              </a:rPr>
              <a:t>AI-powered security cameras are being used that go beyond video surveillance functions</a:t>
            </a:r>
          </a:p>
        </p:txBody>
      </p:sp>
      <p:sp>
        <p:nvSpPr>
          <p:cNvPr id="39" name="Text Placeholder 6"/>
          <p:cNvSpPr txBox="1">
            <a:spLocks/>
          </p:cNvSpPr>
          <p:nvPr/>
        </p:nvSpPr>
        <p:spPr>
          <a:xfrm>
            <a:off x="814388" y="4158725"/>
            <a:ext cx="3471862" cy="599835"/>
          </a:xfrm>
          <a:prstGeom prst="rect">
            <a:avLst/>
          </a:prstGeom>
        </p:spPr>
        <p:txBody>
          <a:bodyPr/>
          <a:lstStyle>
            <a:lvl1pPr marL="0" indent="0" algn="l" defTabSz="914400" rtl="0" eaLnBrk="1" latinLnBrk="0" hangingPunct="1">
              <a:lnSpc>
                <a:spcPts val="2400"/>
              </a:lnSpc>
              <a:spcBef>
                <a:spcPts val="400"/>
              </a:spcBef>
              <a:buFontTx/>
              <a:buNone/>
              <a:defRPr sz="3000" kern="1200">
                <a:solidFill>
                  <a:schemeClr val="tx1"/>
                </a:solidFill>
                <a:latin typeface="Bebas Neue" panose="020B0000000000000000" pitchFamily="34" charset="0"/>
                <a:ea typeface="+mn-ea"/>
                <a:cs typeface="+mn-cs"/>
              </a:defRPr>
            </a:lvl1pPr>
            <a:lvl2pPr marL="4572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2pPr>
            <a:lvl3pPr marL="9144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3pPr>
            <a:lvl4pPr marL="13716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4pPr>
            <a:lvl5pPr marL="18288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latin typeface="+mn-lt"/>
              </a:rPr>
              <a:t>Blockchain</a:t>
            </a:r>
          </a:p>
        </p:txBody>
      </p:sp>
      <p:sp>
        <p:nvSpPr>
          <p:cNvPr id="40" name="Text Placeholder 7"/>
          <p:cNvSpPr txBox="1">
            <a:spLocks/>
          </p:cNvSpPr>
          <p:nvPr/>
        </p:nvSpPr>
        <p:spPr>
          <a:xfrm>
            <a:off x="117475" y="4556366"/>
            <a:ext cx="4726668" cy="2144967"/>
          </a:xfrm>
          <a:prstGeom prst="rect">
            <a:avLst/>
          </a:prstGeom>
        </p:spPr>
        <p:txBody>
          <a:bodyPr/>
          <a:lstStyle>
            <a:lvl1pPr marL="0" indent="0" algn="l" defTabSz="914400" rtl="0" eaLnBrk="1" latinLnBrk="0" hangingPunct="1">
              <a:lnSpc>
                <a:spcPts val="1500"/>
              </a:lnSpc>
              <a:spcBef>
                <a:spcPts val="0"/>
              </a:spcBef>
              <a:buFontTx/>
              <a:buNone/>
              <a:defRPr sz="110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Wingdings" panose="05000000000000000000" pitchFamily="2" charset="2"/>
              <a:buChar char="ü"/>
            </a:pPr>
            <a:r>
              <a:rPr lang="en-US" sz="1400" dirty="0">
                <a:latin typeface="+mn-lt"/>
              </a:rPr>
              <a:t>Technology that would allow cities to overcome challenge such as: participation, transparency, sustainability, competitiveness, corruption and fraud.</a:t>
            </a:r>
          </a:p>
          <a:p>
            <a:pPr marL="171450" indent="-171450">
              <a:lnSpc>
                <a:spcPct val="100000"/>
              </a:lnSpc>
              <a:buFont typeface="Wingdings" panose="05000000000000000000" pitchFamily="2" charset="2"/>
              <a:buChar char="ü"/>
            </a:pPr>
            <a:r>
              <a:rPr lang="en-US" sz="1400" dirty="0">
                <a:latin typeface="+mn-lt"/>
              </a:rPr>
              <a:t>Fast growing technology and trend: the value of this technology will exceed 16B EUR in 2024 globally</a:t>
            </a:r>
          </a:p>
          <a:p>
            <a:pPr marL="171450" indent="-171450">
              <a:lnSpc>
                <a:spcPct val="100000"/>
              </a:lnSpc>
              <a:buFont typeface="Wingdings" panose="05000000000000000000" pitchFamily="2" charset="2"/>
              <a:buChar char="ü"/>
            </a:pPr>
            <a:r>
              <a:rPr lang="en-US" sz="1400" dirty="0">
                <a:latin typeface="+mn-lt"/>
              </a:rPr>
              <a:t>With Blockchain </a:t>
            </a:r>
            <a:r>
              <a:rPr lang="en-US" sz="1400" dirty="0">
                <a:latin typeface="+mn-lt"/>
                <a:sym typeface="Wingdings" pitchFamily="2" charset="2"/>
              </a:rPr>
              <a:t> </a:t>
            </a:r>
            <a:r>
              <a:rPr lang="en-US" sz="1400" dirty="0">
                <a:latin typeface="+mn-lt"/>
              </a:rPr>
              <a:t>provide a neutral, accessible and secure information base to prevent corruption and establish the necessary transparency in public administration</a:t>
            </a:r>
          </a:p>
        </p:txBody>
      </p:sp>
      <p:sp>
        <p:nvSpPr>
          <p:cNvPr id="41" name="Text Placeholder 6"/>
          <p:cNvSpPr txBox="1">
            <a:spLocks/>
          </p:cNvSpPr>
          <p:nvPr/>
        </p:nvSpPr>
        <p:spPr>
          <a:xfrm>
            <a:off x="8464550" y="4158725"/>
            <a:ext cx="3076035" cy="397641"/>
          </a:xfrm>
          <a:prstGeom prst="rect">
            <a:avLst/>
          </a:prstGeom>
        </p:spPr>
        <p:txBody>
          <a:bodyPr/>
          <a:lstStyle>
            <a:lvl1pPr marL="0" indent="0" algn="l" defTabSz="914400" rtl="0" eaLnBrk="1" latinLnBrk="0" hangingPunct="1">
              <a:lnSpc>
                <a:spcPts val="2400"/>
              </a:lnSpc>
              <a:spcBef>
                <a:spcPts val="400"/>
              </a:spcBef>
              <a:buFontTx/>
              <a:buNone/>
              <a:defRPr sz="3000" kern="1200">
                <a:solidFill>
                  <a:schemeClr val="tx1"/>
                </a:solidFill>
                <a:latin typeface="Bebas Neue" panose="020B0000000000000000" pitchFamily="34" charset="0"/>
                <a:ea typeface="+mn-ea"/>
                <a:cs typeface="+mn-cs"/>
              </a:defRPr>
            </a:lvl1pPr>
            <a:lvl2pPr marL="4572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2pPr>
            <a:lvl3pPr marL="9144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3pPr>
            <a:lvl4pPr marL="13716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4pPr>
            <a:lvl5pPr marL="1828800" indent="0" algn="l" defTabSz="914400" rtl="0" eaLnBrk="1" latinLnBrk="0" hangingPunct="1">
              <a:lnSpc>
                <a:spcPct val="90000"/>
              </a:lnSpc>
              <a:spcBef>
                <a:spcPts val="500"/>
              </a:spcBef>
              <a:buFontTx/>
              <a:buNone/>
              <a:defRPr sz="3000" kern="1200">
                <a:solidFill>
                  <a:schemeClr val="tx1"/>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latin typeface="+mn-lt"/>
              </a:rPr>
              <a:t>Geospatial Technology</a:t>
            </a:r>
          </a:p>
        </p:txBody>
      </p:sp>
      <p:sp>
        <p:nvSpPr>
          <p:cNvPr id="42" name="Text Placeholder 7"/>
          <p:cNvSpPr txBox="1">
            <a:spLocks/>
          </p:cNvSpPr>
          <p:nvPr/>
        </p:nvSpPr>
        <p:spPr>
          <a:xfrm>
            <a:off x="7968343" y="4557869"/>
            <a:ext cx="4223657" cy="2300131"/>
          </a:xfrm>
          <a:prstGeom prst="rect">
            <a:avLst/>
          </a:prstGeom>
        </p:spPr>
        <p:txBody>
          <a:bodyPr/>
          <a:lstStyle>
            <a:lvl1pPr marL="0" indent="0" algn="l" defTabSz="914400" rtl="0" eaLnBrk="1" latinLnBrk="0" hangingPunct="1">
              <a:lnSpc>
                <a:spcPts val="1500"/>
              </a:lnSpc>
              <a:spcBef>
                <a:spcPts val="0"/>
              </a:spcBef>
              <a:buFontTx/>
              <a:buNone/>
              <a:defRPr sz="1100" kern="1200">
                <a:solidFill>
                  <a:schemeClr val="tx1"/>
                </a:solidFill>
                <a:latin typeface="Source Sans Pro" panose="020B0503030403020204" pitchFamily="34" charset="0"/>
                <a:ea typeface="+mn-ea"/>
                <a:cs typeface="+mn-cs"/>
              </a:defRPr>
            </a:lvl1pPr>
            <a:lvl2pPr marL="4572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2pPr>
            <a:lvl3pPr marL="9144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Wingdings" panose="05000000000000000000" pitchFamily="2" charset="2"/>
              <a:buChar char="ü"/>
            </a:pPr>
            <a:r>
              <a:rPr lang="en-US" sz="1400" dirty="0">
                <a:latin typeface="+mn-lt"/>
              </a:rPr>
              <a:t> Makes urban environments </a:t>
            </a:r>
            <a:r>
              <a:rPr lang="en-US" sz="1400" b="1" dirty="0">
                <a:latin typeface="+mn-lt"/>
              </a:rPr>
              <a:t>more accessible and environmentally friendly</a:t>
            </a:r>
          </a:p>
          <a:p>
            <a:pPr marL="171450" indent="-171450">
              <a:lnSpc>
                <a:spcPct val="100000"/>
              </a:lnSpc>
              <a:buFont typeface="Wingdings" panose="05000000000000000000" pitchFamily="2" charset="2"/>
              <a:buChar char="ü"/>
            </a:pPr>
            <a:r>
              <a:rPr lang="en-US" sz="1400" dirty="0">
                <a:latin typeface="+mn-lt"/>
              </a:rPr>
              <a:t>Detects disasters that affect the ecosystem</a:t>
            </a:r>
          </a:p>
          <a:p>
            <a:pPr marL="171450" indent="-171450">
              <a:lnSpc>
                <a:spcPct val="100000"/>
              </a:lnSpc>
              <a:buFont typeface="Wingdings" panose="05000000000000000000" pitchFamily="2" charset="2"/>
              <a:buChar char="ü"/>
            </a:pPr>
            <a:r>
              <a:rPr lang="en-US" sz="1400" dirty="0">
                <a:latin typeface="+mn-lt"/>
              </a:rPr>
              <a:t>Reacts to citizens’ demand by offering solutions in transport, power plants, water supply networks, civil protection or public centers, etc.</a:t>
            </a:r>
          </a:p>
          <a:p>
            <a:pPr marL="171450" indent="-171450">
              <a:lnSpc>
                <a:spcPct val="100000"/>
              </a:lnSpc>
              <a:buFont typeface="Wingdings" panose="05000000000000000000" pitchFamily="2" charset="2"/>
              <a:buChar char="ü"/>
            </a:pPr>
            <a:r>
              <a:rPr lang="en-US" sz="1400" dirty="0">
                <a:latin typeface="+mn-lt"/>
              </a:rPr>
              <a:t>Easier for public administrations to make better decisions in the environmental management of their cities</a:t>
            </a:r>
          </a:p>
        </p:txBody>
      </p:sp>
    </p:spTree>
    <p:extLst>
      <p:ext uri="{BB962C8B-B14F-4D97-AF65-F5344CB8AC3E}">
        <p14:creationId xmlns:p14="http://schemas.microsoft.com/office/powerpoint/2010/main" val="4164210423"/>
      </p:ext>
    </p:extLst>
  </p:cSld>
  <p:clrMapOvr>
    <a:masterClrMapping/>
  </p:clrMapOvr>
  <mc:AlternateContent xmlns:mc="http://schemas.openxmlformats.org/markup-compatibility/2006">
    <mc:Choice xmlns:p14="http://schemas.microsoft.com/office/powerpoint/2010/main" Requires="p14">
      <p:transition spd="med" p14:dur="700">
        <p:split dir="in"/>
      </p:transition>
    </mc:Choice>
    <mc:Fallback>
      <p:transition spd="med">
        <p:spli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3500"/>
                            </p:stCondLst>
                            <p:childTnLst>
                              <p:par>
                                <p:cTn id="63" presetID="53" presetClass="entr" presetSubtype="16"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animEffect transition="in" filter="fade">
                                      <p:cBhvr>
                                        <p:cTn id="67" dur="500"/>
                                        <p:tgtEl>
                                          <p:spTgt spid="1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 calcmode="lin" valueType="num">
                                      <p:cBhvr>
                                        <p:cTn id="70" dur="500" fill="hold"/>
                                        <p:tgtEl>
                                          <p:spTgt spid="30"/>
                                        </p:tgtEl>
                                        <p:attrNameLst>
                                          <p:attrName>ppt_w</p:attrName>
                                        </p:attrNameLst>
                                      </p:cBhvr>
                                      <p:tavLst>
                                        <p:tav tm="0">
                                          <p:val>
                                            <p:fltVal val="0"/>
                                          </p:val>
                                        </p:tav>
                                        <p:tav tm="100000">
                                          <p:val>
                                            <p:strVal val="#ppt_w"/>
                                          </p:val>
                                        </p:tav>
                                      </p:tavLst>
                                    </p:anim>
                                    <p:anim calcmode="lin" valueType="num">
                                      <p:cBhvr>
                                        <p:cTn id="71" dur="500" fill="hold"/>
                                        <p:tgtEl>
                                          <p:spTgt spid="30"/>
                                        </p:tgtEl>
                                        <p:attrNameLst>
                                          <p:attrName>ppt_h</p:attrName>
                                        </p:attrNameLst>
                                      </p:cBhvr>
                                      <p:tavLst>
                                        <p:tav tm="0">
                                          <p:val>
                                            <p:fltVal val="0"/>
                                          </p:val>
                                        </p:tav>
                                        <p:tav tm="100000">
                                          <p:val>
                                            <p:strVal val="#ppt_h"/>
                                          </p:val>
                                        </p:tav>
                                      </p:tavLst>
                                    </p:anim>
                                    <p:animEffect transition="in" filter="fade">
                                      <p:cBhvr>
                                        <p:cTn id="72" dur="500"/>
                                        <p:tgtEl>
                                          <p:spTgt spid="30"/>
                                        </p:tgtEl>
                                      </p:cBhvr>
                                    </p:animEffect>
                                  </p:childTnLst>
                                </p:cTn>
                              </p:par>
                            </p:childTnLst>
                          </p:cTn>
                        </p:par>
                        <p:par>
                          <p:cTn id="73" fill="hold">
                            <p:stCondLst>
                              <p:cond delay="4000"/>
                            </p:stCondLst>
                            <p:childTnLst>
                              <p:par>
                                <p:cTn id="74" presetID="22" presetClass="entr" presetSubtype="8"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p:bldP spid="14" grpId="0" animBg="1"/>
      <p:bldP spid="15" grpId="0" animBg="1"/>
      <p:bldP spid="16" grpId="0" animBg="1"/>
      <p:bldP spid="17" grpId="0" animBg="1"/>
      <p:bldP spid="18" grpId="0" animBg="1"/>
      <p:bldP spid="30" grpId="0" animBg="1"/>
      <p:bldP spid="31" grpId="0" animBg="1"/>
      <p:bldP spid="32" grpId="0" animBg="1"/>
      <p:bldP spid="37" grpId="0"/>
      <p:bldP spid="38" grpId="0"/>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41611" y="300558"/>
            <a:ext cx="3909097" cy="644525"/>
          </a:xfrm>
        </p:spPr>
        <p:txBody>
          <a:bodyPr/>
          <a:lstStyle/>
          <a:p>
            <a:r>
              <a:rPr lang="en-US" b="1" dirty="0">
                <a:latin typeface="+mj-lt"/>
              </a:rPr>
              <a:t>Conclusion</a:t>
            </a:r>
          </a:p>
        </p:txBody>
      </p:sp>
      <p:sp>
        <p:nvSpPr>
          <p:cNvPr id="17" name="Rectangle 6"/>
          <p:cNvSpPr>
            <a:spLocks noChangeArrowheads="1"/>
          </p:cNvSpPr>
          <p:nvPr/>
        </p:nvSpPr>
        <p:spPr bwMode="auto">
          <a:xfrm>
            <a:off x="0" y="3465513"/>
            <a:ext cx="12192000" cy="3432175"/>
          </a:xfrm>
          <a:prstGeom prst="rect">
            <a:avLst/>
          </a:prstGeom>
          <a:solidFill>
            <a:srgbClr val="CCCCCC"/>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ectangle 7"/>
          <p:cNvSpPr>
            <a:spLocks noChangeArrowheads="1"/>
          </p:cNvSpPr>
          <p:nvPr/>
        </p:nvSpPr>
        <p:spPr bwMode="auto">
          <a:xfrm>
            <a:off x="0" y="3465513"/>
            <a:ext cx="12192000" cy="1238250"/>
          </a:xfrm>
          <a:prstGeom prst="rect">
            <a:avLst/>
          </a:prstGeom>
          <a:solidFill>
            <a:srgbClr val="B3B3B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
          <p:cNvGrpSpPr/>
          <p:nvPr/>
        </p:nvGrpSpPr>
        <p:grpSpPr>
          <a:xfrm>
            <a:off x="2921455" y="2108239"/>
            <a:ext cx="2038350" cy="2789237"/>
            <a:chOff x="4275138" y="2152651"/>
            <a:chExt cx="2038350" cy="2789237"/>
          </a:xfrm>
        </p:grpSpPr>
        <p:sp>
          <p:nvSpPr>
            <p:cNvPr id="32" name="Freeform 12"/>
            <p:cNvSpPr>
              <a:spLocks/>
            </p:cNvSpPr>
            <p:nvPr/>
          </p:nvSpPr>
          <p:spPr bwMode="auto">
            <a:xfrm>
              <a:off x="4352925" y="2152651"/>
              <a:ext cx="1938338" cy="1312863"/>
            </a:xfrm>
            <a:custGeom>
              <a:avLst/>
              <a:gdLst>
                <a:gd name="T0" fmla="*/ 9 w 1221"/>
                <a:gd name="T1" fmla="*/ 783 h 827"/>
                <a:gd name="T2" fmla="*/ 155 w 1221"/>
                <a:gd name="T3" fmla="*/ 505 h 827"/>
                <a:gd name="T4" fmla="*/ 293 w 1221"/>
                <a:gd name="T5" fmla="*/ 447 h 827"/>
                <a:gd name="T6" fmla="*/ 372 w 1221"/>
                <a:gd name="T7" fmla="*/ 300 h 827"/>
                <a:gd name="T8" fmla="*/ 425 w 1221"/>
                <a:gd name="T9" fmla="*/ 186 h 827"/>
                <a:gd name="T10" fmla="*/ 621 w 1221"/>
                <a:gd name="T11" fmla="*/ 198 h 827"/>
                <a:gd name="T12" fmla="*/ 695 w 1221"/>
                <a:gd name="T13" fmla="*/ 42 h 827"/>
                <a:gd name="T14" fmla="*/ 763 w 1221"/>
                <a:gd name="T15" fmla="*/ 0 h 827"/>
                <a:gd name="T16" fmla="*/ 770 w 1221"/>
                <a:gd name="T17" fmla="*/ 2 h 827"/>
                <a:gd name="T18" fmla="*/ 781 w 1221"/>
                <a:gd name="T19" fmla="*/ 4 h 827"/>
                <a:gd name="T20" fmla="*/ 800 w 1221"/>
                <a:gd name="T21" fmla="*/ 9 h 827"/>
                <a:gd name="T22" fmla="*/ 819 w 1221"/>
                <a:gd name="T23" fmla="*/ 16 h 827"/>
                <a:gd name="T24" fmla="*/ 833 w 1221"/>
                <a:gd name="T25" fmla="*/ 23 h 827"/>
                <a:gd name="T26" fmla="*/ 844 w 1221"/>
                <a:gd name="T27" fmla="*/ 30 h 827"/>
                <a:gd name="T28" fmla="*/ 849 w 1221"/>
                <a:gd name="T29" fmla="*/ 42 h 827"/>
                <a:gd name="T30" fmla="*/ 858 w 1221"/>
                <a:gd name="T31" fmla="*/ 60 h 827"/>
                <a:gd name="T32" fmla="*/ 872 w 1221"/>
                <a:gd name="T33" fmla="*/ 86 h 827"/>
                <a:gd name="T34" fmla="*/ 889 w 1221"/>
                <a:gd name="T35" fmla="*/ 116 h 827"/>
                <a:gd name="T36" fmla="*/ 905 w 1221"/>
                <a:gd name="T37" fmla="*/ 151 h 827"/>
                <a:gd name="T38" fmla="*/ 923 w 1221"/>
                <a:gd name="T39" fmla="*/ 184 h 827"/>
                <a:gd name="T40" fmla="*/ 940 w 1221"/>
                <a:gd name="T41" fmla="*/ 217 h 827"/>
                <a:gd name="T42" fmla="*/ 956 w 1221"/>
                <a:gd name="T43" fmla="*/ 247 h 827"/>
                <a:gd name="T44" fmla="*/ 968 w 1221"/>
                <a:gd name="T45" fmla="*/ 270 h 827"/>
                <a:gd name="T46" fmla="*/ 975 w 1221"/>
                <a:gd name="T47" fmla="*/ 286 h 827"/>
                <a:gd name="T48" fmla="*/ 979 w 1221"/>
                <a:gd name="T49" fmla="*/ 291 h 827"/>
                <a:gd name="T50" fmla="*/ 1096 w 1221"/>
                <a:gd name="T51" fmla="*/ 519 h 827"/>
                <a:gd name="T52" fmla="*/ 1189 w 1221"/>
                <a:gd name="T53" fmla="*/ 540 h 827"/>
                <a:gd name="T54" fmla="*/ 1221 w 1221"/>
                <a:gd name="T55" fmla="*/ 827 h 827"/>
                <a:gd name="T56" fmla="*/ 0 w 1221"/>
                <a:gd name="T57" fmla="*/ 827 h 827"/>
                <a:gd name="T58" fmla="*/ 4 w 1221"/>
                <a:gd name="T59" fmla="*/ 813 h 827"/>
                <a:gd name="T60" fmla="*/ 7 w 1221"/>
                <a:gd name="T61" fmla="*/ 797 h 827"/>
                <a:gd name="T62" fmla="*/ 9 w 1221"/>
                <a:gd name="T63" fmla="*/ 787 h 827"/>
                <a:gd name="T64" fmla="*/ 9 w 1221"/>
                <a:gd name="T65" fmla="*/ 783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1" h="827">
                  <a:moveTo>
                    <a:pt x="9" y="783"/>
                  </a:moveTo>
                  <a:lnTo>
                    <a:pt x="155" y="505"/>
                  </a:lnTo>
                  <a:lnTo>
                    <a:pt x="293" y="447"/>
                  </a:lnTo>
                  <a:lnTo>
                    <a:pt x="372" y="300"/>
                  </a:lnTo>
                  <a:lnTo>
                    <a:pt x="425" y="186"/>
                  </a:lnTo>
                  <a:lnTo>
                    <a:pt x="621" y="198"/>
                  </a:lnTo>
                  <a:lnTo>
                    <a:pt x="695" y="42"/>
                  </a:lnTo>
                  <a:lnTo>
                    <a:pt x="763" y="0"/>
                  </a:lnTo>
                  <a:lnTo>
                    <a:pt x="770" y="2"/>
                  </a:lnTo>
                  <a:lnTo>
                    <a:pt x="781" y="4"/>
                  </a:lnTo>
                  <a:lnTo>
                    <a:pt x="800" y="9"/>
                  </a:lnTo>
                  <a:lnTo>
                    <a:pt x="819" y="16"/>
                  </a:lnTo>
                  <a:lnTo>
                    <a:pt x="833" y="23"/>
                  </a:lnTo>
                  <a:lnTo>
                    <a:pt x="844" y="30"/>
                  </a:lnTo>
                  <a:lnTo>
                    <a:pt x="849" y="42"/>
                  </a:lnTo>
                  <a:lnTo>
                    <a:pt x="858" y="60"/>
                  </a:lnTo>
                  <a:lnTo>
                    <a:pt x="872" y="86"/>
                  </a:lnTo>
                  <a:lnTo>
                    <a:pt x="889" y="116"/>
                  </a:lnTo>
                  <a:lnTo>
                    <a:pt x="905" y="151"/>
                  </a:lnTo>
                  <a:lnTo>
                    <a:pt x="923" y="184"/>
                  </a:lnTo>
                  <a:lnTo>
                    <a:pt x="940" y="217"/>
                  </a:lnTo>
                  <a:lnTo>
                    <a:pt x="956" y="247"/>
                  </a:lnTo>
                  <a:lnTo>
                    <a:pt x="968" y="270"/>
                  </a:lnTo>
                  <a:lnTo>
                    <a:pt x="975" y="286"/>
                  </a:lnTo>
                  <a:lnTo>
                    <a:pt x="979" y="291"/>
                  </a:lnTo>
                  <a:lnTo>
                    <a:pt x="1096" y="519"/>
                  </a:lnTo>
                  <a:lnTo>
                    <a:pt x="1189" y="540"/>
                  </a:lnTo>
                  <a:lnTo>
                    <a:pt x="1221" y="827"/>
                  </a:lnTo>
                  <a:lnTo>
                    <a:pt x="0" y="827"/>
                  </a:lnTo>
                  <a:lnTo>
                    <a:pt x="4" y="813"/>
                  </a:lnTo>
                  <a:lnTo>
                    <a:pt x="7" y="797"/>
                  </a:lnTo>
                  <a:lnTo>
                    <a:pt x="9" y="787"/>
                  </a:lnTo>
                  <a:lnTo>
                    <a:pt x="9" y="783"/>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noEditPoints="1"/>
            </p:cNvSpPr>
            <p:nvPr/>
          </p:nvSpPr>
          <p:spPr bwMode="auto">
            <a:xfrm>
              <a:off x="4352925" y="2214563"/>
              <a:ext cx="1743075" cy="1250950"/>
            </a:xfrm>
            <a:custGeom>
              <a:avLst/>
              <a:gdLst>
                <a:gd name="T0" fmla="*/ 9 w 1098"/>
                <a:gd name="T1" fmla="*/ 744 h 788"/>
                <a:gd name="T2" fmla="*/ 153 w 1098"/>
                <a:gd name="T3" fmla="*/ 469 h 788"/>
                <a:gd name="T4" fmla="*/ 256 w 1098"/>
                <a:gd name="T5" fmla="*/ 534 h 788"/>
                <a:gd name="T6" fmla="*/ 344 w 1098"/>
                <a:gd name="T7" fmla="*/ 618 h 788"/>
                <a:gd name="T8" fmla="*/ 470 w 1098"/>
                <a:gd name="T9" fmla="*/ 646 h 788"/>
                <a:gd name="T10" fmla="*/ 577 w 1098"/>
                <a:gd name="T11" fmla="*/ 688 h 788"/>
                <a:gd name="T12" fmla="*/ 500 w 1098"/>
                <a:gd name="T13" fmla="*/ 688 h 788"/>
                <a:gd name="T14" fmla="*/ 374 w 1098"/>
                <a:gd name="T15" fmla="*/ 660 h 788"/>
                <a:gd name="T16" fmla="*/ 249 w 1098"/>
                <a:gd name="T17" fmla="*/ 737 h 788"/>
                <a:gd name="T18" fmla="*/ 235 w 1098"/>
                <a:gd name="T19" fmla="*/ 788 h 788"/>
                <a:gd name="T20" fmla="*/ 0 w 1098"/>
                <a:gd name="T21" fmla="*/ 788 h 788"/>
                <a:gd name="T22" fmla="*/ 4 w 1098"/>
                <a:gd name="T23" fmla="*/ 774 h 788"/>
                <a:gd name="T24" fmla="*/ 7 w 1098"/>
                <a:gd name="T25" fmla="*/ 758 h 788"/>
                <a:gd name="T26" fmla="*/ 9 w 1098"/>
                <a:gd name="T27" fmla="*/ 748 h 788"/>
                <a:gd name="T28" fmla="*/ 9 w 1098"/>
                <a:gd name="T29" fmla="*/ 744 h 788"/>
                <a:gd name="T30" fmla="*/ 290 w 1098"/>
                <a:gd name="T31" fmla="*/ 410 h 788"/>
                <a:gd name="T32" fmla="*/ 293 w 1098"/>
                <a:gd name="T33" fmla="*/ 408 h 788"/>
                <a:gd name="T34" fmla="*/ 372 w 1098"/>
                <a:gd name="T35" fmla="*/ 261 h 788"/>
                <a:gd name="T36" fmla="*/ 425 w 1098"/>
                <a:gd name="T37" fmla="*/ 147 h 788"/>
                <a:gd name="T38" fmla="*/ 428 w 1098"/>
                <a:gd name="T39" fmla="*/ 150 h 788"/>
                <a:gd name="T40" fmla="*/ 479 w 1098"/>
                <a:gd name="T41" fmla="*/ 240 h 788"/>
                <a:gd name="T42" fmla="*/ 463 w 1098"/>
                <a:gd name="T43" fmla="*/ 338 h 788"/>
                <a:gd name="T44" fmla="*/ 565 w 1098"/>
                <a:gd name="T45" fmla="*/ 236 h 788"/>
                <a:gd name="T46" fmla="*/ 598 w 1098"/>
                <a:gd name="T47" fmla="*/ 301 h 788"/>
                <a:gd name="T48" fmla="*/ 563 w 1098"/>
                <a:gd name="T49" fmla="*/ 313 h 788"/>
                <a:gd name="T50" fmla="*/ 521 w 1098"/>
                <a:gd name="T51" fmla="*/ 329 h 788"/>
                <a:gd name="T52" fmla="*/ 514 w 1098"/>
                <a:gd name="T53" fmla="*/ 408 h 788"/>
                <a:gd name="T54" fmla="*/ 514 w 1098"/>
                <a:gd name="T55" fmla="*/ 476 h 788"/>
                <a:gd name="T56" fmla="*/ 616 w 1098"/>
                <a:gd name="T57" fmla="*/ 438 h 788"/>
                <a:gd name="T58" fmla="*/ 665 w 1098"/>
                <a:gd name="T59" fmla="*/ 480 h 788"/>
                <a:gd name="T60" fmla="*/ 640 w 1098"/>
                <a:gd name="T61" fmla="*/ 583 h 788"/>
                <a:gd name="T62" fmla="*/ 642 w 1098"/>
                <a:gd name="T63" fmla="*/ 655 h 788"/>
                <a:gd name="T64" fmla="*/ 570 w 1098"/>
                <a:gd name="T65" fmla="*/ 560 h 788"/>
                <a:gd name="T66" fmla="*/ 488 w 1098"/>
                <a:gd name="T67" fmla="*/ 536 h 788"/>
                <a:gd name="T68" fmla="*/ 290 w 1098"/>
                <a:gd name="T69" fmla="*/ 410 h 788"/>
                <a:gd name="T70" fmla="*/ 626 w 1098"/>
                <a:gd name="T71" fmla="*/ 150 h 788"/>
                <a:gd name="T72" fmla="*/ 695 w 1098"/>
                <a:gd name="T73" fmla="*/ 3 h 788"/>
                <a:gd name="T74" fmla="*/ 698 w 1098"/>
                <a:gd name="T75" fmla="*/ 0 h 788"/>
                <a:gd name="T76" fmla="*/ 700 w 1098"/>
                <a:gd name="T77" fmla="*/ 3 h 788"/>
                <a:gd name="T78" fmla="*/ 700 w 1098"/>
                <a:gd name="T79" fmla="*/ 5 h 788"/>
                <a:gd name="T80" fmla="*/ 700 w 1098"/>
                <a:gd name="T81" fmla="*/ 5 h 788"/>
                <a:gd name="T82" fmla="*/ 756 w 1098"/>
                <a:gd name="T83" fmla="*/ 40 h 788"/>
                <a:gd name="T84" fmla="*/ 779 w 1098"/>
                <a:gd name="T85" fmla="*/ 96 h 788"/>
                <a:gd name="T86" fmla="*/ 754 w 1098"/>
                <a:gd name="T87" fmla="*/ 226 h 788"/>
                <a:gd name="T88" fmla="*/ 814 w 1098"/>
                <a:gd name="T89" fmla="*/ 264 h 788"/>
                <a:gd name="T90" fmla="*/ 868 w 1098"/>
                <a:gd name="T91" fmla="*/ 334 h 788"/>
                <a:gd name="T92" fmla="*/ 837 w 1098"/>
                <a:gd name="T93" fmla="*/ 445 h 788"/>
                <a:gd name="T94" fmla="*/ 747 w 1098"/>
                <a:gd name="T95" fmla="*/ 732 h 788"/>
                <a:gd name="T96" fmla="*/ 781 w 1098"/>
                <a:gd name="T97" fmla="*/ 455 h 788"/>
                <a:gd name="T98" fmla="*/ 726 w 1098"/>
                <a:gd name="T99" fmla="*/ 406 h 788"/>
                <a:gd name="T100" fmla="*/ 670 w 1098"/>
                <a:gd name="T101" fmla="*/ 315 h 788"/>
                <a:gd name="T102" fmla="*/ 672 w 1098"/>
                <a:gd name="T103" fmla="*/ 261 h 788"/>
                <a:gd name="T104" fmla="*/ 626 w 1098"/>
                <a:gd name="T105" fmla="*/ 150 h 788"/>
                <a:gd name="T106" fmla="*/ 1037 w 1098"/>
                <a:gd name="T107" fmla="*/ 525 h 788"/>
                <a:gd name="T108" fmla="*/ 826 w 1098"/>
                <a:gd name="T109" fmla="*/ 660 h 788"/>
                <a:gd name="T110" fmla="*/ 993 w 1098"/>
                <a:gd name="T111" fmla="*/ 667 h 788"/>
                <a:gd name="T112" fmla="*/ 1098 w 1098"/>
                <a:gd name="T113" fmla="*/ 592 h 788"/>
                <a:gd name="T114" fmla="*/ 1086 w 1098"/>
                <a:gd name="T115" fmla="*/ 532 h 788"/>
                <a:gd name="T116" fmla="*/ 1082 w 1098"/>
                <a:gd name="T117" fmla="*/ 532 h 788"/>
                <a:gd name="T118" fmla="*/ 1070 w 1098"/>
                <a:gd name="T119" fmla="*/ 529 h 788"/>
                <a:gd name="T120" fmla="*/ 1056 w 1098"/>
                <a:gd name="T121" fmla="*/ 527 h 788"/>
                <a:gd name="T122" fmla="*/ 1044 w 1098"/>
                <a:gd name="T123" fmla="*/ 525 h 788"/>
                <a:gd name="T124" fmla="*/ 1037 w 1098"/>
                <a:gd name="T125" fmla="*/ 52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788">
                  <a:moveTo>
                    <a:pt x="9" y="744"/>
                  </a:moveTo>
                  <a:lnTo>
                    <a:pt x="153" y="469"/>
                  </a:lnTo>
                  <a:lnTo>
                    <a:pt x="256" y="534"/>
                  </a:lnTo>
                  <a:lnTo>
                    <a:pt x="344" y="618"/>
                  </a:lnTo>
                  <a:lnTo>
                    <a:pt x="470" y="646"/>
                  </a:lnTo>
                  <a:lnTo>
                    <a:pt x="577" y="688"/>
                  </a:lnTo>
                  <a:lnTo>
                    <a:pt x="500" y="688"/>
                  </a:lnTo>
                  <a:lnTo>
                    <a:pt x="374" y="660"/>
                  </a:lnTo>
                  <a:lnTo>
                    <a:pt x="249" y="737"/>
                  </a:lnTo>
                  <a:lnTo>
                    <a:pt x="235" y="788"/>
                  </a:lnTo>
                  <a:lnTo>
                    <a:pt x="0" y="788"/>
                  </a:lnTo>
                  <a:lnTo>
                    <a:pt x="4" y="774"/>
                  </a:lnTo>
                  <a:lnTo>
                    <a:pt x="7" y="758"/>
                  </a:lnTo>
                  <a:lnTo>
                    <a:pt x="9" y="748"/>
                  </a:lnTo>
                  <a:lnTo>
                    <a:pt x="9" y="744"/>
                  </a:lnTo>
                  <a:close/>
                  <a:moveTo>
                    <a:pt x="290" y="410"/>
                  </a:moveTo>
                  <a:lnTo>
                    <a:pt x="293" y="408"/>
                  </a:lnTo>
                  <a:lnTo>
                    <a:pt x="372" y="261"/>
                  </a:lnTo>
                  <a:lnTo>
                    <a:pt x="425" y="147"/>
                  </a:lnTo>
                  <a:lnTo>
                    <a:pt x="428" y="150"/>
                  </a:lnTo>
                  <a:lnTo>
                    <a:pt x="479" y="240"/>
                  </a:lnTo>
                  <a:lnTo>
                    <a:pt x="463" y="338"/>
                  </a:lnTo>
                  <a:lnTo>
                    <a:pt x="565" y="236"/>
                  </a:lnTo>
                  <a:lnTo>
                    <a:pt x="598" y="301"/>
                  </a:lnTo>
                  <a:lnTo>
                    <a:pt x="563" y="313"/>
                  </a:lnTo>
                  <a:lnTo>
                    <a:pt x="521" y="329"/>
                  </a:lnTo>
                  <a:lnTo>
                    <a:pt x="514" y="408"/>
                  </a:lnTo>
                  <a:lnTo>
                    <a:pt x="514" y="476"/>
                  </a:lnTo>
                  <a:lnTo>
                    <a:pt x="616" y="438"/>
                  </a:lnTo>
                  <a:lnTo>
                    <a:pt x="665" y="480"/>
                  </a:lnTo>
                  <a:lnTo>
                    <a:pt x="640" y="583"/>
                  </a:lnTo>
                  <a:lnTo>
                    <a:pt x="642" y="655"/>
                  </a:lnTo>
                  <a:lnTo>
                    <a:pt x="570" y="560"/>
                  </a:lnTo>
                  <a:lnTo>
                    <a:pt x="488" y="536"/>
                  </a:lnTo>
                  <a:lnTo>
                    <a:pt x="290" y="410"/>
                  </a:lnTo>
                  <a:close/>
                  <a:moveTo>
                    <a:pt x="626" y="150"/>
                  </a:moveTo>
                  <a:lnTo>
                    <a:pt x="695" y="3"/>
                  </a:lnTo>
                  <a:lnTo>
                    <a:pt x="698" y="0"/>
                  </a:lnTo>
                  <a:lnTo>
                    <a:pt x="700" y="3"/>
                  </a:lnTo>
                  <a:lnTo>
                    <a:pt x="700" y="5"/>
                  </a:lnTo>
                  <a:lnTo>
                    <a:pt x="700" y="5"/>
                  </a:lnTo>
                  <a:lnTo>
                    <a:pt x="756" y="40"/>
                  </a:lnTo>
                  <a:lnTo>
                    <a:pt x="779" y="96"/>
                  </a:lnTo>
                  <a:lnTo>
                    <a:pt x="754" y="226"/>
                  </a:lnTo>
                  <a:lnTo>
                    <a:pt x="814" y="264"/>
                  </a:lnTo>
                  <a:lnTo>
                    <a:pt x="868" y="334"/>
                  </a:lnTo>
                  <a:lnTo>
                    <a:pt x="837" y="445"/>
                  </a:lnTo>
                  <a:lnTo>
                    <a:pt x="747" y="732"/>
                  </a:lnTo>
                  <a:lnTo>
                    <a:pt x="781" y="455"/>
                  </a:lnTo>
                  <a:lnTo>
                    <a:pt x="726" y="406"/>
                  </a:lnTo>
                  <a:lnTo>
                    <a:pt x="670" y="315"/>
                  </a:lnTo>
                  <a:lnTo>
                    <a:pt x="672" y="261"/>
                  </a:lnTo>
                  <a:lnTo>
                    <a:pt x="626" y="150"/>
                  </a:lnTo>
                  <a:close/>
                  <a:moveTo>
                    <a:pt x="1037" y="525"/>
                  </a:moveTo>
                  <a:lnTo>
                    <a:pt x="826" y="660"/>
                  </a:lnTo>
                  <a:lnTo>
                    <a:pt x="993" y="667"/>
                  </a:lnTo>
                  <a:lnTo>
                    <a:pt x="1098" y="592"/>
                  </a:lnTo>
                  <a:lnTo>
                    <a:pt x="1086" y="532"/>
                  </a:lnTo>
                  <a:lnTo>
                    <a:pt x="1082" y="532"/>
                  </a:lnTo>
                  <a:lnTo>
                    <a:pt x="1070" y="529"/>
                  </a:lnTo>
                  <a:lnTo>
                    <a:pt x="1056" y="527"/>
                  </a:lnTo>
                  <a:lnTo>
                    <a:pt x="1044" y="525"/>
                  </a:lnTo>
                  <a:lnTo>
                    <a:pt x="1037" y="52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4"/>
            <p:cNvSpPr>
              <a:spLocks/>
            </p:cNvSpPr>
            <p:nvPr/>
          </p:nvSpPr>
          <p:spPr bwMode="auto">
            <a:xfrm>
              <a:off x="4275138" y="3465513"/>
              <a:ext cx="2038350" cy="1476375"/>
            </a:xfrm>
            <a:custGeom>
              <a:avLst/>
              <a:gdLst>
                <a:gd name="T0" fmla="*/ 1270 w 1284"/>
                <a:gd name="T1" fmla="*/ 0 h 930"/>
                <a:gd name="T2" fmla="*/ 1284 w 1284"/>
                <a:gd name="T3" fmla="*/ 95 h 930"/>
                <a:gd name="T4" fmla="*/ 1114 w 1284"/>
                <a:gd name="T5" fmla="*/ 533 h 930"/>
                <a:gd name="T6" fmla="*/ 989 w 1284"/>
                <a:gd name="T7" fmla="*/ 704 h 930"/>
                <a:gd name="T8" fmla="*/ 947 w 1284"/>
                <a:gd name="T9" fmla="*/ 850 h 930"/>
                <a:gd name="T10" fmla="*/ 1024 w 1284"/>
                <a:gd name="T11" fmla="*/ 913 h 930"/>
                <a:gd name="T12" fmla="*/ 817 w 1284"/>
                <a:gd name="T13" fmla="*/ 930 h 930"/>
                <a:gd name="T14" fmla="*/ 656 w 1284"/>
                <a:gd name="T15" fmla="*/ 867 h 930"/>
                <a:gd name="T16" fmla="*/ 656 w 1284"/>
                <a:gd name="T17" fmla="*/ 750 h 930"/>
                <a:gd name="T18" fmla="*/ 312 w 1284"/>
                <a:gd name="T19" fmla="*/ 645 h 930"/>
                <a:gd name="T20" fmla="*/ 116 w 1284"/>
                <a:gd name="T21" fmla="*/ 405 h 930"/>
                <a:gd name="T22" fmla="*/ 0 w 1284"/>
                <a:gd name="T23" fmla="*/ 226 h 930"/>
                <a:gd name="T24" fmla="*/ 214 w 1284"/>
                <a:gd name="T25" fmla="*/ 200 h 930"/>
                <a:gd name="T26" fmla="*/ 137 w 1284"/>
                <a:gd name="T27" fmla="*/ 47 h 930"/>
                <a:gd name="T28" fmla="*/ 42 w 1284"/>
                <a:gd name="T29" fmla="*/ 26 h 930"/>
                <a:gd name="T30" fmla="*/ 42 w 1284"/>
                <a:gd name="T31" fmla="*/ 23 h 930"/>
                <a:gd name="T32" fmla="*/ 42 w 1284"/>
                <a:gd name="T33" fmla="*/ 21 h 930"/>
                <a:gd name="T34" fmla="*/ 44 w 1284"/>
                <a:gd name="T35" fmla="*/ 14 h 930"/>
                <a:gd name="T36" fmla="*/ 46 w 1284"/>
                <a:gd name="T37" fmla="*/ 9 h 930"/>
                <a:gd name="T38" fmla="*/ 49 w 1284"/>
                <a:gd name="T39" fmla="*/ 0 h 930"/>
                <a:gd name="T40" fmla="*/ 1270 w 1284"/>
                <a:gd name="T41"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4" h="930">
                  <a:moveTo>
                    <a:pt x="1270" y="0"/>
                  </a:moveTo>
                  <a:lnTo>
                    <a:pt x="1284" y="95"/>
                  </a:lnTo>
                  <a:lnTo>
                    <a:pt x="1114" y="533"/>
                  </a:lnTo>
                  <a:lnTo>
                    <a:pt x="989" y="704"/>
                  </a:lnTo>
                  <a:lnTo>
                    <a:pt x="947" y="850"/>
                  </a:lnTo>
                  <a:lnTo>
                    <a:pt x="1024" y="913"/>
                  </a:lnTo>
                  <a:lnTo>
                    <a:pt x="817" y="930"/>
                  </a:lnTo>
                  <a:lnTo>
                    <a:pt x="656" y="867"/>
                  </a:lnTo>
                  <a:lnTo>
                    <a:pt x="656" y="750"/>
                  </a:lnTo>
                  <a:lnTo>
                    <a:pt x="312" y="645"/>
                  </a:lnTo>
                  <a:lnTo>
                    <a:pt x="116" y="405"/>
                  </a:lnTo>
                  <a:lnTo>
                    <a:pt x="0" y="226"/>
                  </a:lnTo>
                  <a:lnTo>
                    <a:pt x="214" y="200"/>
                  </a:lnTo>
                  <a:lnTo>
                    <a:pt x="137" y="47"/>
                  </a:lnTo>
                  <a:lnTo>
                    <a:pt x="42" y="26"/>
                  </a:lnTo>
                  <a:lnTo>
                    <a:pt x="42" y="23"/>
                  </a:lnTo>
                  <a:lnTo>
                    <a:pt x="42" y="21"/>
                  </a:lnTo>
                  <a:lnTo>
                    <a:pt x="44" y="14"/>
                  </a:lnTo>
                  <a:lnTo>
                    <a:pt x="46" y="9"/>
                  </a:lnTo>
                  <a:lnTo>
                    <a:pt x="49" y="0"/>
                  </a:lnTo>
                  <a:lnTo>
                    <a:pt x="1270" y="0"/>
                  </a:lnTo>
                  <a:close/>
                </a:path>
              </a:pathLst>
            </a:custGeom>
            <a:solidFill>
              <a:schemeClr val="accent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5"/>
            <p:cNvSpPr>
              <a:spLocks noEditPoints="1"/>
            </p:cNvSpPr>
            <p:nvPr/>
          </p:nvSpPr>
          <p:spPr bwMode="auto">
            <a:xfrm>
              <a:off x="4275138" y="3579813"/>
              <a:ext cx="1695450" cy="1146175"/>
            </a:xfrm>
            <a:custGeom>
              <a:avLst/>
              <a:gdLst>
                <a:gd name="T0" fmla="*/ 270 w 1068"/>
                <a:gd name="T1" fmla="*/ 522 h 722"/>
                <a:gd name="T2" fmla="*/ 116 w 1068"/>
                <a:gd name="T3" fmla="*/ 333 h 722"/>
                <a:gd name="T4" fmla="*/ 0 w 1068"/>
                <a:gd name="T5" fmla="*/ 154 h 722"/>
                <a:gd name="T6" fmla="*/ 7 w 1068"/>
                <a:gd name="T7" fmla="*/ 154 h 722"/>
                <a:gd name="T8" fmla="*/ 281 w 1068"/>
                <a:gd name="T9" fmla="*/ 245 h 722"/>
                <a:gd name="T10" fmla="*/ 332 w 1068"/>
                <a:gd name="T11" fmla="*/ 385 h 722"/>
                <a:gd name="T12" fmla="*/ 433 w 1068"/>
                <a:gd name="T13" fmla="*/ 333 h 722"/>
                <a:gd name="T14" fmla="*/ 537 w 1068"/>
                <a:gd name="T15" fmla="*/ 284 h 722"/>
                <a:gd name="T16" fmla="*/ 658 w 1068"/>
                <a:gd name="T17" fmla="*/ 308 h 722"/>
                <a:gd name="T18" fmla="*/ 621 w 1068"/>
                <a:gd name="T19" fmla="*/ 361 h 722"/>
                <a:gd name="T20" fmla="*/ 526 w 1068"/>
                <a:gd name="T21" fmla="*/ 403 h 722"/>
                <a:gd name="T22" fmla="*/ 488 w 1068"/>
                <a:gd name="T23" fmla="*/ 494 h 722"/>
                <a:gd name="T24" fmla="*/ 351 w 1068"/>
                <a:gd name="T25" fmla="*/ 464 h 722"/>
                <a:gd name="T26" fmla="*/ 370 w 1068"/>
                <a:gd name="T27" fmla="*/ 485 h 722"/>
                <a:gd name="T28" fmla="*/ 270 w 1068"/>
                <a:gd name="T29" fmla="*/ 522 h 722"/>
                <a:gd name="T30" fmla="*/ 204 w 1068"/>
                <a:gd name="T31" fmla="*/ 128 h 722"/>
                <a:gd name="T32" fmla="*/ 214 w 1068"/>
                <a:gd name="T33" fmla="*/ 128 h 722"/>
                <a:gd name="T34" fmla="*/ 288 w 1068"/>
                <a:gd name="T35" fmla="*/ 0 h 722"/>
                <a:gd name="T36" fmla="*/ 495 w 1068"/>
                <a:gd name="T37" fmla="*/ 91 h 722"/>
                <a:gd name="T38" fmla="*/ 682 w 1068"/>
                <a:gd name="T39" fmla="*/ 61 h 722"/>
                <a:gd name="T40" fmla="*/ 744 w 1068"/>
                <a:gd name="T41" fmla="*/ 121 h 722"/>
                <a:gd name="T42" fmla="*/ 765 w 1068"/>
                <a:gd name="T43" fmla="*/ 173 h 722"/>
                <a:gd name="T44" fmla="*/ 479 w 1068"/>
                <a:gd name="T45" fmla="*/ 201 h 722"/>
                <a:gd name="T46" fmla="*/ 204 w 1068"/>
                <a:gd name="T47" fmla="*/ 128 h 722"/>
                <a:gd name="T48" fmla="*/ 851 w 1068"/>
                <a:gd name="T49" fmla="*/ 261 h 722"/>
                <a:gd name="T50" fmla="*/ 945 w 1068"/>
                <a:gd name="T51" fmla="*/ 79 h 722"/>
                <a:gd name="T52" fmla="*/ 1068 w 1068"/>
                <a:gd name="T53" fmla="*/ 61 h 722"/>
                <a:gd name="T54" fmla="*/ 938 w 1068"/>
                <a:gd name="T55" fmla="*/ 319 h 722"/>
                <a:gd name="T56" fmla="*/ 889 w 1068"/>
                <a:gd name="T57" fmla="*/ 508 h 722"/>
                <a:gd name="T58" fmla="*/ 777 w 1068"/>
                <a:gd name="T59" fmla="*/ 562 h 722"/>
                <a:gd name="T60" fmla="*/ 817 w 1068"/>
                <a:gd name="T61" fmla="*/ 722 h 722"/>
                <a:gd name="T62" fmla="*/ 677 w 1068"/>
                <a:gd name="T63" fmla="*/ 592 h 722"/>
                <a:gd name="T64" fmla="*/ 682 w 1068"/>
                <a:gd name="T65" fmla="*/ 590 h 722"/>
                <a:gd name="T66" fmla="*/ 691 w 1068"/>
                <a:gd name="T67" fmla="*/ 578 h 722"/>
                <a:gd name="T68" fmla="*/ 705 w 1068"/>
                <a:gd name="T69" fmla="*/ 562 h 722"/>
                <a:gd name="T70" fmla="*/ 721 w 1068"/>
                <a:gd name="T71" fmla="*/ 545 h 722"/>
                <a:gd name="T72" fmla="*/ 735 w 1068"/>
                <a:gd name="T73" fmla="*/ 529 h 722"/>
                <a:gd name="T74" fmla="*/ 747 w 1068"/>
                <a:gd name="T75" fmla="*/ 515 h 722"/>
                <a:gd name="T76" fmla="*/ 754 w 1068"/>
                <a:gd name="T77" fmla="*/ 508 h 722"/>
                <a:gd name="T78" fmla="*/ 754 w 1068"/>
                <a:gd name="T79" fmla="*/ 501 h 722"/>
                <a:gd name="T80" fmla="*/ 749 w 1068"/>
                <a:gd name="T81" fmla="*/ 485 h 722"/>
                <a:gd name="T82" fmla="*/ 742 w 1068"/>
                <a:gd name="T83" fmla="*/ 466 h 722"/>
                <a:gd name="T84" fmla="*/ 733 w 1068"/>
                <a:gd name="T85" fmla="*/ 445 h 722"/>
                <a:gd name="T86" fmla="*/ 723 w 1068"/>
                <a:gd name="T87" fmla="*/ 424 h 722"/>
                <a:gd name="T88" fmla="*/ 716 w 1068"/>
                <a:gd name="T89" fmla="*/ 406 h 722"/>
                <a:gd name="T90" fmla="*/ 709 w 1068"/>
                <a:gd name="T91" fmla="*/ 392 h 722"/>
                <a:gd name="T92" fmla="*/ 707 w 1068"/>
                <a:gd name="T93" fmla="*/ 387 h 722"/>
                <a:gd name="T94" fmla="*/ 900 w 1068"/>
                <a:gd name="T95" fmla="*/ 329 h 722"/>
                <a:gd name="T96" fmla="*/ 898 w 1068"/>
                <a:gd name="T97" fmla="*/ 326 h 722"/>
                <a:gd name="T98" fmla="*/ 891 w 1068"/>
                <a:gd name="T99" fmla="*/ 315 h 722"/>
                <a:gd name="T100" fmla="*/ 879 w 1068"/>
                <a:gd name="T101" fmla="*/ 301 h 722"/>
                <a:gd name="T102" fmla="*/ 870 w 1068"/>
                <a:gd name="T103" fmla="*/ 287 h 722"/>
                <a:gd name="T104" fmla="*/ 861 w 1068"/>
                <a:gd name="T105" fmla="*/ 273 h 722"/>
                <a:gd name="T106" fmla="*/ 854 w 1068"/>
                <a:gd name="T107" fmla="*/ 263 h 722"/>
                <a:gd name="T108" fmla="*/ 851 w 1068"/>
                <a:gd name="T109" fmla="*/ 26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68" h="722">
                  <a:moveTo>
                    <a:pt x="270" y="522"/>
                  </a:moveTo>
                  <a:lnTo>
                    <a:pt x="116" y="333"/>
                  </a:lnTo>
                  <a:lnTo>
                    <a:pt x="0" y="154"/>
                  </a:lnTo>
                  <a:lnTo>
                    <a:pt x="7" y="154"/>
                  </a:lnTo>
                  <a:lnTo>
                    <a:pt x="281" y="245"/>
                  </a:lnTo>
                  <a:lnTo>
                    <a:pt x="332" y="385"/>
                  </a:lnTo>
                  <a:lnTo>
                    <a:pt x="433" y="333"/>
                  </a:lnTo>
                  <a:lnTo>
                    <a:pt x="537" y="284"/>
                  </a:lnTo>
                  <a:lnTo>
                    <a:pt x="658" y="308"/>
                  </a:lnTo>
                  <a:lnTo>
                    <a:pt x="621" y="361"/>
                  </a:lnTo>
                  <a:lnTo>
                    <a:pt x="526" y="403"/>
                  </a:lnTo>
                  <a:lnTo>
                    <a:pt x="488" y="494"/>
                  </a:lnTo>
                  <a:lnTo>
                    <a:pt x="351" y="464"/>
                  </a:lnTo>
                  <a:lnTo>
                    <a:pt x="370" y="485"/>
                  </a:lnTo>
                  <a:lnTo>
                    <a:pt x="270" y="522"/>
                  </a:lnTo>
                  <a:close/>
                  <a:moveTo>
                    <a:pt x="204" y="128"/>
                  </a:moveTo>
                  <a:lnTo>
                    <a:pt x="214" y="128"/>
                  </a:lnTo>
                  <a:lnTo>
                    <a:pt x="288" y="0"/>
                  </a:lnTo>
                  <a:lnTo>
                    <a:pt x="495" y="91"/>
                  </a:lnTo>
                  <a:lnTo>
                    <a:pt x="682" y="61"/>
                  </a:lnTo>
                  <a:lnTo>
                    <a:pt x="744" y="121"/>
                  </a:lnTo>
                  <a:lnTo>
                    <a:pt x="765" y="173"/>
                  </a:lnTo>
                  <a:lnTo>
                    <a:pt x="479" y="201"/>
                  </a:lnTo>
                  <a:lnTo>
                    <a:pt x="204" y="128"/>
                  </a:lnTo>
                  <a:close/>
                  <a:moveTo>
                    <a:pt x="851" y="261"/>
                  </a:moveTo>
                  <a:lnTo>
                    <a:pt x="945" y="79"/>
                  </a:lnTo>
                  <a:lnTo>
                    <a:pt x="1068" y="61"/>
                  </a:lnTo>
                  <a:lnTo>
                    <a:pt x="938" y="319"/>
                  </a:lnTo>
                  <a:lnTo>
                    <a:pt x="889" y="508"/>
                  </a:lnTo>
                  <a:lnTo>
                    <a:pt x="777" y="562"/>
                  </a:lnTo>
                  <a:lnTo>
                    <a:pt x="817" y="722"/>
                  </a:lnTo>
                  <a:lnTo>
                    <a:pt x="677" y="592"/>
                  </a:lnTo>
                  <a:lnTo>
                    <a:pt x="682" y="590"/>
                  </a:lnTo>
                  <a:lnTo>
                    <a:pt x="691" y="578"/>
                  </a:lnTo>
                  <a:lnTo>
                    <a:pt x="705" y="562"/>
                  </a:lnTo>
                  <a:lnTo>
                    <a:pt x="721" y="545"/>
                  </a:lnTo>
                  <a:lnTo>
                    <a:pt x="735" y="529"/>
                  </a:lnTo>
                  <a:lnTo>
                    <a:pt x="747" y="515"/>
                  </a:lnTo>
                  <a:lnTo>
                    <a:pt x="754" y="508"/>
                  </a:lnTo>
                  <a:lnTo>
                    <a:pt x="754" y="501"/>
                  </a:lnTo>
                  <a:lnTo>
                    <a:pt x="749" y="485"/>
                  </a:lnTo>
                  <a:lnTo>
                    <a:pt x="742" y="466"/>
                  </a:lnTo>
                  <a:lnTo>
                    <a:pt x="733" y="445"/>
                  </a:lnTo>
                  <a:lnTo>
                    <a:pt x="723" y="424"/>
                  </a:lnTo>
                  <a:lnTo>
                    <a:pt x="716" y="406"/>
                  </a:lnTo>
                  <a:lnTo>
                    <a:pt x="709" y="392"/>
                  </a:lnTo>
                  <a:lnTo>
                    <a:pt x="707" y="387"/>
                  </a:lnTo>
                  <a:lnTo>
                    <a:pt x="900" y="329"/>
                  </a:lnTo>
                  <a:lnTo>
                    <a:pt x="898" y="326"/>
                  </a:lnTo>
                  <a:lnTo>
                    <a:pt x="891" y="315"/>
                  </a:lnTo>
                  <a:lnTo>
                    <a:pt x="879" y="301"/>
                  </a:lnTo>
                  <a:lnTo>
                    <a:pt x="870" y="287"/>
                  </a:lnTo>
                  <a:lnTo>
                    <a:pt x="861" y="273"/>
                  </a:lnTo>
                  <a:lnTo>
                    <a:pt x="854" y="263"/>
                  </a:lnTo>
                  <a:lnTo>
                    <a:pt x="851" y="261"/>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0" name="Text Placeholder 3"/>
          <p:cNvSpPr>
            <a:spLocks noGrp="1"/>
          </p:cNvSpPr>
          <p:nvPr>
            <p:ph type="body" sz="quarter" idx="15"/>
          </p:nvPr>
        </p:nvSpPr>
        <p:spPr>
          <a:xfrm>
            <a:off x="3332965" y="5420380"/>
            <a:ext cx="7196557" cy="1238250"/>
          </a:xfrm>
        </p:spPr>
        <p:txBody>
          <a:bodyPr>
            <a:noAutofit/>
          </a:bodyPr>
          <a:lstStyle/>
          <a:p>
            <a:pPr marL="171450" indent="-171450">
              <a:lnSpc>
                <a:spcPct val="150000"/>
              </a:lnSpc>
              <a:buFont typeface="Arial" panose="020B0604020202020204" pitchFamily="34" charset="0"/>
              <a:buChar char="•"/>
            </a:pPr>
            <a:r>
              <a:rPr lang="en-US" sz="1200" dirty="0">
                <a:latin typeface="+mn-lt"/>
              </a:rPr>
              <a:t>Major privacy and Security Risks</a:t>
            </a:r>
          </a:p>
          <a:p>
            <a:pPr marL="171450" indent="-171450">
              <a:lnSpc>
                <a:spcPct val="150000"/>
              </a:lnSpc>
              <a:buFont typeface="Arial" panose="020B0604020202020204" pitchFamily="34" charset="0"/>
              <a:buChar char="•"/>
            </a:pPr>
            <a:r>
              <a:rPr lang="en-US" sz="1200" dirty="0">
                <a:latin typeface="+mn-lt"/>
              </a:rPr>
              <a:t>Lots of new technologies and systems are to be implemented all over the city</a:t>
            </a:r>
          </a:p>
          <a:p>
            <a:pPr marL="171450" indent="-171450">
              <a:lnSpc>
                <a:spcPct val="150000"/>
              </a:lnSpc>
              <a:buFont typeface="Arial" panose="020B0604020202020204" pitchFamily="34" charset="0"/>
              <a:buChar char="•"/>
            </a:pPr>
            <a:r>
              <a:rPr lang="en-US" sz="1200" dirty="0">
                <a:latin typeface="+mn-lt"/>
              </a:rPr>
              <a:t>Shift towards eco-friendliness… by wasting more material and using more energy sources ?</a:t>
            </a:r>
          </a:p>
          <a:p>
            <a:pPr marL="171450" indent="-171450">
              <a:lnSpc>
                <a:spcPct val="150000"/>
              </a:lnSpc>
              <a:buFont typeface="Arial" panose="020B0604020202020204" pitchFamily="34" charset="0"/>
              <a:buChar char="•"/>
            </a:pPr>
            <a:r>
              <a:rPr lang="en-US" sz="1200" dirty="0">
                <a:latin typeface="+mn-lt"/>
              </a:rPr>
              <a:t>The intent to be PROACTIVE instead of REACTIVE </a:t>
            </a:r>
            <a:r>
              <a:rPr lang="en-US" sz="1200" dirty="0">
                <a:latin typeface="+mn-lt"/>
                <a:sym typeface="Wingdings" pitchFamily="2" charset="2"/>
              </a:rPr>
              <a:t> Disaster Management is essential</a:t>
            </a:r>
            <a:endParaRPr lang="en-US" sz="1200" dirty="0">
              <a:latin typeface="+mn-lt"/>
            </a:endParaRPr>
          </a:p>
        </p:txBody>
      </p:sp>
      <p:sp>
        <p:nvSpPr>
          <p:cNvPr id="161" name="Text Placeholder 7"/>
          <p:cNvSpPr>
            <a:spLocks noGrp="1"/>
          </p:cNvSpPr>
          <p:nvPr>
            <p:ph type="body" sz="quarter" idx="14"/>
          </p:nvPr>
        </p:nvSpPr>
        <p:spPr>
          <a:xfrm>
            <a:off x="3390204" y="5006374"/>
            <a:ext cx="4915596" cy="530014"/>
          </a:xfrm>
        </p:spPr>
        <p:txBody>
          <a:bodyPr>
            <a:noAutofit/>
          </a:bodyPr>
          <a:lstStyle/>
          <a:p>
            <a:r>
              <a:rPr lang="en-US" sz="1600" dirty="0">
                <a:latin typeface="+mj-lt"/>
              </a:rPr>
              <a:t>Underlying Consequences to be Considered</a:t>
            </a:r>
          </a:p>
        </p:txBody>
      </p:sp>
      <p:grpSp>
        <p:nvGrpSpPr>
          <p:cNvPr id="8" name="Group 7"/>
          <p:cNvGrpSpPr/>
          <p:nvPr/>
        </p:nvGrpSpPr>
        <p:grpSpPr>
          <a:xfrm>
            <a:off x="3137786" y="4103394"/>
            <a:ext cx="252418" cy="1178550"/>
            <a:chOff x="4495800" y="4168776"/>
            <a:chExt cx="252418" cy="1178550"/>
          </a:xfrm>
          <a:solidFill>
            <a:srgbClr val="FFC000"/>
          </a:solidFill>
        </p:grpSpPr>
        <p:sp>
          <p:nvSpPr>
            <p:cNvPr id="67" name="Freeform 22"/>
            <p:cNvSpPr>
              <a:spLocks/>
            </p:cNvSpPr>
            <p:nvPr/>
          </p:nvSpPr>
          <p:spPr bwMode="auto">
            <a:xfrm>
              <a:off x="4495800" y="4168776"/>
              <a:ext cx="141288" cy="1135063"/>
            </a:xfrm>
            <a:custGeom>
              <a:avLst/>
              <a:gdLst>
                <a:gd name="T0" fmla="*/ 0 w 89"/>
                <a:gd name="T1" fmla="*/ 0 h 715"/>
                <a:gd name="T2" fmla="*/ 0 w 89"/>
                <a:gd name="T3" fmla="*/ 715 h 715"/>
                <a:gd name="T4" fmla="*/ 89 w 89"/>
                <a:gd name="T5" fmla="*/ 715 h 715"/>
              </a:gdLst>
              <a:ahLst/>
              <a:cxnLst>
                <a:cxn ang="0">
                  <a:pos x="T0" y="T1"/>
                </a:cxn>
                <a:cxn ang="0">
                  <a:pos x="T2" y="T3"/>
                </a:cxn>
                <a:cxn ang="0">
                  <a:pos x="T4" y="T5"/>
                </a:cxn>
              </a:cxnLst>
              <a:rect l="0" t="0" r="r" b="b"/>
              <a:pathLst>
                <a:path w="89" h="715">
                  <a:moveTo>
                    <a:pt x="0" y="0"/>
                  </a:moveTo>
                  <a:lnTo>
                    <a:pt x="0" y="715"/>
                  </a:lnTo>
                  <a:lnTo>
                    <a:pt x="89" y="715"/>
                  </a:lnTo>
                </a:path>
              </a:pathLst>
            </a:custGeom>
            <a:noFill/>
            <a:ln w="11113">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a:xfrm flipV="1">
              <a:off x="4606931" y="5183150"/>
              <a:ext cx="141287" cy="164176"/>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70681B6-8FC4-C09D-7717-E911E010A9C4}"/>
              </a:ext>
            </a:extLst>
          </p:cNvPr>
          <p:cNvGrpSpPr/>
          <p:nvPr/>
        </p:nvGrpSpPr>
        <p:grpSpPr>
          <a:xfrm rot="10800000">
            <a:off x="3408397" y="1088571"/>
            <a:ext cx="560008" cy="1350070"/>
            <a:chOff x="4495800" y="4168776"/>
            <a:chExt cx="149164" cy="1178552"/>
          </a:xfrm>
          <a:solidFill>
            <a:srgbClr val="FFC000"/>
          </a:solidFill>
        </p:grpSpPr>
        <p:sp>
          <p:nvSpPr>
            <p:cNvPr id="25" name="Freeform 22">
              <a:extLst>
                <a:ext uri="{FF2B5EF4-FFF2-40B4-BE49-F238E27FC236}">
                  <a16:creationId xmlns:a16="http://schemas.microsoft.com/office/drawing/2014/main" id="{3A9EAE7D-897A-AC48-FDB4-9CAB08341AA1}"/>
                </a:ext>
              </a:extLst>
            </p:cNvPr>
            <p:cNvSpPr>
              <a:spLocks/>
            </p:cNvSpPr>
            <p:nvPr/>
          </p:nvSpPr>
          <p:spPr bwMode="auto">
            <a:xfrm>
              <a:off x="4495800" y="4168776"/>
              <a:ext cx="141288" cy="1135063"/>
            </a:xfrm>
            <a:custGeom>
              <a:avLst/>
              <a:gdLst>
                <a:gd name="T0" fmla="*/ 0 w 89"/>
                <a:gd name="T1" fmla="*/ 0 h 715"/>
                <a:gd name="T2" fmla="*/ 0 w 89"/>
                <a:gd name="T3" fmla="*/ 715 h 715"/>
                <a:gd name="T4" fmla="*/ 89 w 89"/>
                <a:gd name="T5" fmla="*/ 715 h 715"/>
              </a:gdLst>
              <a:ahLst/>
              <a:cxnLst>
                <a:cxn ang="0">
                  <a:pos x="T0" y="T1"/>
                </a:cxn>
                <a:cxn ang="0">
                  <a:pos x="T2" y="T3"/>
                </a:cxn>
                <a:cxn ang="0">
                  <a:pos x="T4" y="T5"/>
                </a:cxn>
              </a:cxnLst>
              <a:rect l="0" t="0" r="r" b="b"/>
              <a:pathLst>
                <a:path w="89" h="715">
                  <a:moveTo>
                    <a:pt x="0" y="0"/>
                  </a:moveTo>
                  <a:lnTo>
                    <a:pt x="0" y="715"/>
                  </a:lnTo>
                  <a:lnTo>
                    <a:pt x="89" y="715"/>
                  </a:lnTo>
                </a:path>
              </a:pathLst>
            </a:custGeom>
            <a:solidFill>
              <a:srgbClr val="FFFFFF"/>
            </a:solidFill>
            <a:ln w="11113">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Oval 25">
              <a:extLst>
                <a:ext uri="{FF2B5EF4-FFF2-40B4-BE49-F238E27FC236}">
                  <a16:creationId xmlns:a16="http://schemas.microsoft.com/office/drawing/2014/main" id="{AF1712EC-3467-641C-24AB-4D175579BB22}"/>
                </a:ext>
              </a:extLst>
            </p:cNvPr>
            <p:cNvSpPr/>
            <p:nvPr/>
          </p:nvSpPr>
          <p:spPr>
            <a:xfrm flipV="1">
              <a:off x="4606933" y="5248945"/>
              <a:ext cx="38031" cy="98383"/>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 Placeholder 3">
            <a:extLst>
              <a:ext uri="{FF2B5EF4-FFF2-40B4-BE49-F238E27FC236}">
                <a16:creationId xmlns:a16="http://schemas.microsoft.com/office/drawing/2014/main" id="{62260EC3-2871-ED9D-BABC-713A15B0A614}"/>
              </a:ext>
            </a:extLst>
          </p:cNvPr>
          <p:cNvSpPr txBox="1">
            <a:spLocks/>
          </p:cNvSpPr>
          <p:nvPr/>
        </p:nvSpPr>
        <p:spPr>
          <a:xfrm>
            <a:off x="118663" y="1315541"/>
            <a:ext cx="3289734" cy="2465760"/>
          </a:xfrm>
          <a:prstGeom prst="rect">
            <a:avLst/>
          </a:prstGeom>
        </p:spPr>
        <p:txBody>
          <a:bodyPr vert="horz" lIns="91440" tIns="45720" rIns="91440" bIns="45720" rtlCol="0">
            <a:noAutofit/>
          </a:bodyPr>
          <a:lstStyle>
            <a:lvl1pPr marL="0" indent="0" algn="l" defTabSz="914400" rtl="0" eaLnBrk="1" latinLnBrk="0" hangingPunct="1">
              <a:lnSpc>
                <a:spcPts val="1500"/>
              </a:lnSpc>
              <a:spcBef>
                <a:spcPts val="0"/>
              </a:spcBef>
              <a:spcAft>
                <a:spcPts val="400"/>
              </a:spcAft>
              <a:buClrTx/>
              <a:buFontTx/>
              <a:buNone/>
              <a:defRPr sz="1100" kern="1200">
                <a:solidFill>
                  <a:schemeClr val="tx1">
                    <a:lumMod val="85000"/>
                    <a:lumOff val="15000"/>
                  </a:schemeClr>
                </a:solidFill>
                <a:latin typeface="Source Sans Pro" panose="020B0503030403020204" pitchFamily="34" charset="0"/>
                <a:ea typeface="+mn-ea"/>
                <a:cs typeface="+mn-cs"/>
              </a:defRPr>
            </a:lvl1pPr>
            <a:lvl2pPr marL="457200" indent="0" algn="l" defTabSz="914400" rtl="0" eaLnBrk="1" latinLnBrk="0" hangingPunct="1">
              <a:lnSpc>
                <a:spcPct val="110000"/>
              </a:lnSpc>
              <a:spcBef>
                <a:spcPts val="400"/>
              </a:spcBef>
              <a:spcAft>
                <a:spcPts val="400"/>
              </a:spcAft>
              <a:buClrTx/>
              <a:buFontTx/>
              <a:buNone/>
              <a:defRPr sz="1200" i="1" kern="1200">
                <a:solidFill>
                  <a:schemeClr val="tx1">
                    <a:lumMod val="85000"/>
                    <a:lumOff val="15000"/>
                  </a:schemeClr>
                </a:solidFill>
                <a:latin typeface="Source Sans Pro" panose="020B0503030403020204" pitchFamily="34" charset="0"/>
                <a:ea typeface="+mn-ea"/>
                <a:cs typeface="+mn-cs"/>
              </a:defRPr>
            </a:lvl2pPr>
            <a:lvl3pPr marL="914400" indent="0" algn="l" defTabSz="914400" rtl="0" eaLnBrk="1" latinLnBrk="0" hangingPunct="1">
              <a:lnSpc>
                <a:spcPct val="110000"/>
              </a:lnSpc>
              <a:spcBef>
                <a:spcPts val="400"/>
              </a:spcBef>
              <a:spcAft>
                <a:spcPts val="400"/>
              </a:spcAft>
              <a:buClrTx/>
              <a:buFontTx/>
              <a:buNone/>
              <a:defRPr sz="1200" kern="1200">
                <a:solidFill>
                  <a:schemeClr val="tx1">
                    <a:lumMod val="85000"/>
                    <a:lumOff val="15000"/>
                  </a:schemeClr>
                </a:solidFill>
                <a:latin typeface="Source Sans Pro" panose="020B0503030403020204" pitchFamily="34" charset="0"/>
                <a:ea typeface="+mn-ea"/>
                <a:cs typeface="+mn-cs"/>
              </a:defRPr>
            </a:lvl3pPr>
            <a:lvl4pPr marL="1371600" indent="0" algn="l" defTabSz="914400" rtl="0" eaLnBrk="1" latinLnBrk="0" hangingPunct="1">
              <a:lnSpc>
                <a:spcPct val="110000"/>
              </a:lnSpc>
              <a:spcBef>
                <a:spcPts val="400"/>
              </a:spcBef>
              <a:spcAft>
                <a:spcPts val="400"/>
              </a:spcAft>
              <a:buClrTx/>
              <a:buFontTx/>
              <a:buNone/>
              <a:defRPr sz="1200" i="1" kern="1200">
                <a:solidFill>
                  <a:schemeClr val="tx1">
                    <a:lumMod val="85000"/>
                    <a:lumOff val="15000"/>
                  </a:schemeClr>
                </a:solidFill>
                <a:latin typeface="Source Sans Pro" panose="020B0503030403020204" pitchFamily="34" charset="0"/>
                <a:ea typeface="+mn-ea"/>
                <a:cs typeface="+mn-cs"/>
              </a:defRPr>
            </a:lvl4pPr>
            <a:lvl5pPr marL="1828800" indent="0" algn="l" defTabSz="914400" rtl="0" eaLnBrk="1" latinLnBrk="0" hangingPunct="1">
              <a:lnSpc>
                <a:spcPct val="110000"/>
              </a:lnSpc>
              <a:spcBef>
                <a:spcPts val="400"/>
              </a:spcBef>
              <a:spcAft>
                <a:spcPts val="400"/>
              </a:spcAft>
              <a:buClrTx/>
              <a:buFontTx/>
              <a:buNone/>
              <a:defRPr sz="1200" kern="1200">
                <a:solidFill>
                  <a:schemeClr val="tx1">
                    <a:lumMod val="85000"/>
                    <a:lumOff val="15000"/>
                  </a:schemeClr>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en-US" sz="1200" dirty="0">
                <a:latin typeface="+mn-lt"/>
              </a:rPr>
              <a:t>Processes are fast, automated and everything is connected and accessible</a:t>
            </a:r>
          </a:p>
          <a:p>
            <a:pPr marL="171450" indent="-171450">
              <a:lnSpc>
                <a:spcPct val="150000"/>
              </a:lnSpc>
              <a:buFont typeface="Arial" panose="020B0604020202020204" pitchFamily="34" charset="0"/>
              <a:buChar char="•"/>
            </a:pPr>
            <a:r>
              <a:rPr lang="en-US" sz="1200" dirty="0">
                <a:latin typeface="+mn-lt"/>
              </a:rPr>
              <a:t>Better resources and services management and operability</a:t>
            </a:r>
          </a:p>
          <a:p>
            <a:pPr marL="171450" indent="-171450">
              <a:lnSpc>
                <a:spcPct val="150000"/>
              </a:lnSpc>
              <a:buFont typeface="Arial" panose="020B0604020202020204" pitchFamily="34" charset="0"/>
              <a:buChar char="•"/>
            </a:pPr>
            <a:r>
              <a:rPr lang="en-US" sz="1200" dirty="0">
                <a:latin typeface="+mn-lt"/>
              </a:rPr>
              <a:t>Move towards eco-friendliness</a:t>
            </a:r>
          </a:p>
          <a:p>
            <a:pPr marL="171450" indent="-171450">
              <a:lnSpc>
                <a:spcPct val="150000"/>
              </a:lnSpc>
              <a:buFont typeface="Arial" panose="020B0604020202020204" pitchFamily="34" charset="0"/>
              <a:buChar char="•"/>
            </a:pPr>
            <a:r>
              <a:rPr lang="en-US" sz="1200" dirty="0">
                <a:latin typeface="+mn-lt"/>
              </a:rPr>
              <a:t>Reducing congestions, traffic and improving transportation</a:t>
            </a:r>
          </a:p>
        </p:txBody>
      </p:sp>
      <p:sp>
        <p:nvSpPr>
          <p:cNvPr id="35" name="Text Placeholder 7">
            <a:extLst>
              <a:ext uri="{FF2B5EF4-FFF2-40B4-BE49-F238E27FC236}">
                <a16:creationId xmlns:a16="http://schemas.microsoft.com/office/drawing/2014/main" id="{A8929333-659F-5AF0-B5AF-76266E55CE34}"/>
              </a:ext>
            </a:extLst>
          </p:cNvPr>
          <p:cNvSpPr txBox="1">
            <a:spLocks/>
          </p:cNvSpPr>
          <p:nvPr/>
        </p:nvSpPr>
        <p:spPr>
          <a:xfrm>
            <a:off x="207115" y="921444"/>
            <a:ext cx="3289734" cy="530014"/>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400"/>
              </a:spcBef>
              <a:spcAft>
                <a:spcPts val="400"/>
              </a:spcAft>
              <a:buClrTx/>
              <a:buFontTx/>
              <a:buNone/>
              <a:defRPr sz="3000" kern="1200">
                <a:solidFill>
                  <a:schemeClr val="tx1">
                    <a:lumMod val="85000"/>
                    <a:lumOff val="15000"/>
                  </a:schemeClr>
                </a:solidFill>
                <a:latin typeface="Bebas Neue" panose="020B0000000000000000" pitchFamily="34" charset="0"/>
                <a:ea typeface="+mn-ea"/>
                <a:cs typeface="+mn-cs"/>
              </a:defRPr>
            </a:lvl1pPr>
            <a:lvl2pPr marL="457200" indent="0" algn="l" defTabSz="914400" rtl="0" eaLnBrk="1" latinLnBrk="0" hangingPunct="1">
              <a:lnSpc>
                <a:spcPct val="110000"/>
              </a:lnSpc>
              <a:spcBef>
                <a:spcPts val="400"/>
              </a:spcBef>
              <a:spcAft>
                <a:spcPts val="400"/>
              </a:spcAft>
              <a:buClrTx/>
              <a:buFontTx/>
              <a:buNone/>
              <a:defRPr sz="3000" i="1" kern="1200">
                <a:solidFill>
                  <a:schemeClr val="tx1">
                    <a:lumMod val="85000"/>
                    <a:lumOff val="15000"/>
                  </a:schemeClr>
                </a:solidFill>
                <a:latin typeface="Bebas Neue" panose="020B0000000000000000" pitchFamily="34" charset="0"/>
                <a:ea typeface="+mn-ea"/>
                <a:cs typeface="+mn-cs"/>
              </a:defRPr>
            </a:lvl2pPr>
            <a:lvl3pPr marL="914400" indent="0" algn="l" defTabSz="914400" rtl="0" eaLnBrk="1" latinLnBrk="0" hangingPunct="1">
              <a:lnSpc>
                <a:spcPct val="110000"/>
              </a:lnSpc>
              <a:spcBef>
                <a:spcPts val="400"/>
              </a:spcBef>
              <a:spcAft>
                <a:spcPts val="400"/>
              </a:spcAft>
              <a:buClrTx/>
              <a:buFontTx/>
              <a:buNone/>
              <a:defRPr sz="3000" kern="1200">
                <a:solidFill>
                  <a:schemeClr val="tx1">
                    <a:lumMod val="85000"/>
                    <a:lumOff val="15000"/>
                  </a:schemeClr>
                </a:solidFill>
                <a:latin typeface="Bebas Neue" panose="020B0000000000000000" pitchFamily="34" charset="0"/>
                <a:ea typeface="+mn-ea"/>
                <a:cs typeface="+mn-cs"/>
              </a:defRPr>
            </a:lvl3pPr>
            <a:lvl4pPr marL="1371600" indent="0" algn="l" defTabSz="914400" rtl="0" eaLnBrk="1" latinLnBrk="0" hangingPunct="1">
              <a:lnSpc>
                <a:spcPct val="110000"/>
              </a:lnSpc>
              <a:spcBef>
                <a:spcPts val="400"/>
              </a:spcBef>
              <a:spcAft>
                <a:spcPts val="400"/>
              </a:spcAft>
              <a:buClrTx/>
              <a:buFontTx/>
              <a:buNone/>
              <a:defRPr sz="3000" i="1" kern="1200">
                <a:solidFill>
                  <a:schemeClr val="tx1">
                    <a:lumMod val="85000"/>
                    <a:lumOff val="15000"/>
                  </a:schemeClr>
                </a:solidFill>
                <a:latin typeface="Bebas Neue" panose="020B0000000000000000" pitchFamily="34" charset="0"/>
                <a:ea typeface="+mn-ea"/>
                <a:cs typeface="+mn-cs"/>
              </a:defRPr>
            </a:lvl4pPr>
            <a:lvl5pPr marL="1828800" indent="0" algn="l" defTabSz="914400" rtl="0" eaLnBrk="1" latinLnBrk="0" hangingPunct="1">
              <a:lnSpc>
                <a:spcPct val="110000"/>
              </a:lnSpc>
              <a:spcBef>
                <a:spcPts val="400"/>
              </a:spcBef>
              <a:spcAft>
                <a:spcPts val="400"/>
              </a:spcAft>
              <a:buClrTx/>
              <a:buFontTx/>
              <a:buNone/>
              <a:defRPr sz="3000" kern="1200">
                <a:solidFill>
                  <a:schemeClr val="tx1">
                    <a:lumMod val="85000"/>
                    <a:lumOff val="15000"/>
                  </a:schemeClr>
                </a:solidFill>
                <a:latin typeface="Bebas Neue" panose="020B00000000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mj-lt"/>
              </a:rPr>
              <a:t>Apparent Beneficial Outcomes</a:t>
            </a:r>
          </a:p>
        </p:txBody>
      </p:sp>
      <p:pic>
        <p:nvPicPr>
          <p:cNvPr id="4098" name="Picture 2">
            <a:extLst>
              <a:ext uri="{FF2B5EF4-FFF2-40B4-BE49-F238E27FC236}">
                <a16:creationId xmlns:a16="http://schemas.microsoft.com/office/drawing/2014/main" id="{64C79D2F-A04B-C0CD-A39F-A9F32CE5B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394" y="300558"/>
            <a:ext cx="6740854" cy="3791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28139B-19D3-F3F0-8237-ECAE2CCB8CF8}"/>
              </a:ext>
            </a:extLst>
          </p:cNvPr>
          <p:cNvSpPr txBox="1"/>
          <p:nvPr/>
        </p:nvSpPr>
        <p:spPr>
          <a:xfrm>
            <a:off x="4158343" y="10885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8500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wipe(left)">
                                      <p:cBhvr>
                                        <p:cTn id="28" dur="500"/>
                                        <p:tgtEl>
                                          <p:spTgt spid="35">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500"/>
                                        <p:tgtEl>
                                          <p:spTgt spid="409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childTnLst>
                          </p:cTn>
                        </p:par>
                        <p:par>
                          <p:cTn id="35" fill="hold">
                            <p:stCondLst>
                              <p:cond delay="2500"/>
                            </p:stCondLst>
                            <p:childTnLst>
                              <p:par>
                                <p:cTn id="36" presetID="22" presetClass="entr" presetSubtype="1"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61">
                                            <p:txEl>
                                              <p:pRg st="0" end="0"/>
                                            </p:txEl>
                                          </p:spTgt>
                                        </p:tgtEl>
                                        <p:attrNameLst>
                                          <p:attrName>style.visibility</p:attrName>
                                        </p:attrNameLst>
                                      </p:cBhvr>
                                      <p:to>
                                        <p:strVal val="visible"/>
                                      </p:to>
                                    </p:set>
                                    <p:animEffect transition="in" filter="wipe(left)">
                                      <p:cBhvr>
                                        <p:cTn id="42" dur="500"/>
                                        <p:tgtEl>
                                          <p:spTgt spid="161">
                                            <p:txEl>
                                              <p:pRg st="0" end="0"/>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60"/>
                                        </p:tgtEl>
                                        <p:attrNameLst>
                                          <p:attrName>style.visibility</p:attrName>
                                        </p:attrNameLst>
                                      </p:cBhvr>
                                      <p:to>
                                        <p:strVal val="visible"/>
                                      </p:to>
                                    </p:set>
                                    <p:animEffect transition="in" filter="wipe(down)">
                                      <p:cBhvr>
                                        <p:cTn id="45"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animBg="1"/>
      <p:bldP spid="18" grpId="0" animBg="1"/>
      <p:bldP spid="160" grpId="0"/>
      <p:bldP spid="161" grpId="0" build="p"/>
      <p:bldP spid="34" grpId="0"/>
      <p:bldP spid="35" grpId="0" build="p"/>
    </p:bldLst>
  </p:timing>
</p:sld>
</file>

<file path=ppt/theme/theme1.xml><?xml version="1.0" encoding="utf-8"?>
<a:theme xmlns:a="http://schemas.openxmlformats.org/drawingml/2006/main" name="Shapes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1110</TotalTime>
  <Words>771</Words>
  <Application>Microsoft Macintosh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Aharoni</vt:lpstr>
      <vt:lpstr>Arial</vt:lpstr>
      <vt:lpstr>Avenir Next LT Pro</vt:lpstr>
      <vt:lpstr>Bebas Neue</vt:lpstr>
      <vt:lpstr>Calibri</vt:lpstr>
      <vt:lpstr>linea-basic-10</vt:lpstr>
      <vt:lpstr>linea-software-10</vt:lpstr>
      <vt:lpstr>Source Sans Pro</vt:lpstr>
      <vt:lpstr>Wingdings</vt:lpstr>
      <vt:lpstr>ShapesVTI</vt:lpstr>
      <vt:lpstr>Smart Cities: Paris Model</vt:lpstr>
      <vt:lpstr>PowerPoint Presentation</vt:lpstr>
      <vt:lpstr>PowerPoint Presentation</vt:lpstr>
      <vt:lpstr>Gap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Paris Model</dc:title>
  <dc:creator>Rawad Bassil</dc:creator>
  <cp:lastModifiedBy>Rawad Bassil</cp:lastModifiedBy>
  <cp:revision>21</cp:revision>
  <dcterms:created xsi:type="dcterms:W3CDTF">2022-06-13T13:54:34Z</dcterms:created>
  <dcterms:modified xsi:type="dcterms:W3CDTF">2022-06-14T08:25:22Z</dcterms:modified>
</cp:coreProperties>
</file>