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63"/>
  </p:notesMasterIdLst>
  <p:handoutMasterIdLst>
    <p:handoutMasterId r:id="rId64"/>
  </p:handoutMasterIdLst>
  <p:sldIdLst>
    <p:sldId id="343" r:id="rId2"/>
    <p:sldId id="593" r:id="rId3"/>
    <p:sldId id="1005" r:id="rId4"/>
    <p:sldId id="898" r:id="rId5"/>
    <p:sldId id="597" r:id="rId6"/>
    <p:sldId id="598" r:id="rId7"/>
    <p:sldId id="599" r:id="rId8"/>
    <p:sldId id="959" r:id="rId9"/>
    <p:sldId id="988" r:id="rId10"/>
    <p:sldId id="838" r:id="rId11"/>
    <p:sldId id="1013" r:id="rId12"/>
    <p:sldId id="1017" r:id="rId13"/>
    <p:sldId id="1019" r:id="rId14"/>
    <p:sldId id="1020" r:id="rId15"/>
    <p:sldId id="1021" r:id="rId16"/>
    <p:sldId id="1037" r:id="rId17"/>
    <p:sldId id="1022" r:id="rId18"/>
    <p:sldId id="1023" r:id="rId19"/>
    <p:sldId id="1031" r:id="rId20"/>
    <p:sldId id="1024" r:id="rId21"/>
    <p:sldId id="1025" r:id="rId22"/>
    <p:sldId id="1009" r:id="rId23"/>
    <p:sldId id="1006" r:id="rId24"/>
    <p:sldId id="1034" r:id="rId25"/>
    <p:sldId id="613" r:id="rId26"/>
    <p:sldId id="875" r:id="rId27"/>
    <p:sldId id="614" r:id="rId28"/>
    <p:sldId id="777" r:id="rId29"/>
    <p:sldId id="612" r:id="rId30"/>
    <p:sldId id="615" r:id="rId31"/>
    <p:sldId id="1026" r:id="rId32"/>
    <p:sldId id="840" r:id="rId33"/>
    <p:sldId id="867" r:id="rId34"/>
    <p:sldId id="608" r:id="rId35"/>
    <p:sldId id="611" r:id="rId36"/>
    <p:sldId id="904" r:id="rId37"/>
    <p:sldId id="961" r:id="rId38"/>
    <p:sldId id="824" r:id="rId39"/>
    <p:sldId id="610" r:id="rId40"/>
    <p:sldId id="841" r:id="rId41"/>
    <p:sldId id="822" r:id="rId42"/>
    <p:sldId id="989" r:id="rId43"/>
    <p:sldId id="1015" r:id="rId44"/>
    <p:sldId id="1016" r:id="rId45"/>
    <p:sldId id="1027" r:id="rId46"/>
    <p:sldId id="1028" r:id="rId47"/>
    <p:sldId id="1029" r:id="rId48"/>
    <p:sldId id="1036" r:id="rId49"/>
    <p:sldId id="963" r:id="rId50"/>
    <p:sldId id="622" r:id="rId51"/>
    <p:sldId id="624" r:id="rId52"/>
    <p:sldId id="625" r:id="rId53"/>
    <p:sldId id="1035" r:id="rId54"/>
    <p:sldId id="627" r:id="rId55"/>
    <p:sldId id="629" r:id="rId56"/>
    <p:sldId id="628" r:id="rId57"/>
    <p:sldId id="630" r:id="rId58"/>
    <p:sldId id="631" r:id="rId59"/>
    <p:sldId id="975" r:id="rId60"/>
    <p:sldId id="1010" r:id="rId61"/>
    <p:sldId id="1011" r:id="rId62"/>
  </p:sldIdLst>
  <p:sldSz cx="9144000" cy="6858000" type="screen4x3"/>
  <p:notesSz cx="7102475" cy="10234613"/>
  <p:defaultTextStyle>
    <a:defPPr>
      <a:defRPr lang="en-US"/>
    </a:defPPr>
    <a:lvl1pPr algn="l" rtl="0" eaLnBrk="0" fontAlgn="base" hangingPunct="0">
      <a:spcBef>
        <a:spcPct val="0"/>
      </a:spcBef>
      <a:spcAft>
        <a:spcPct val="0"/>
      </a:spcAft>
      <a:defRPr sz="2400" b="1" kern="1200">
        <a:solidFill>
          <a:schemeClr val="tx2"/>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2"/>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2"/>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2"/>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2"/>
        </a:solidFill>
        <a:latin typeface="Times New Roman" pitchFamily="18" charset="0"/>
        <a:ea typeface="+mn-ea"/>
        <a:cs typeface="+mn-cs"/>
      </a:defRPr>
    </a:lvl5pPr>
    <a:lvl6pPr marL="2286000" algn="l" defTabSz="914400" rtl="0" eaLnBrk="1" latinLnBrk="0" hangingPunct="1">
      <a:defRPr sz="2400" b="1" kern="1200">
        <a:solidFill>
          <a:schemeClr val="tx2"/>
        </a:solidFill>
        <a:latin typeface="Times New Roman" pitchFamily="18" charset="0"/>
        <a:ea typeface="+mn-ea"/>
        <a:cs typeface="+mn-cs"/>
      </a:defRPr>
    </a:lvl6pPr>
    <a:lvl7pPr marL="2743200" algn="l" defTabSz="914400" rtl="0" eaLnBrk="1" latinLnBrk="0" hangingPunct="1">
      <a:defRPr sz="2400" b="1" kern="1200">
        <a:solidFill>
          <a:schemeClr val="tx2"/>
        </a:solidFill>
        <a:latin typeface="Times New Roman" pitchFamily="18" charset="0"/>
        <a:ea typeface="+mn-ea"/>
        <a:cs typeface="+mn-cs"/>
      </a:defRPr>
    </a:lvl7pPr>
    <a:lvl8pPr marL="3200400" algn="l" defTabSz="914400" rtl="0" eaLnBrk="1" latinLnBrk="0" hangingPunct="1">
      <a:defRPr sz="2400" b="1" kern="1200">
        <a:solidFill>
          <a:schemeClr val="tx2"/>
        </a:solidFill>
        <a:latin typeface="Times New Roman" pitchFamily="18" charset="0"/>
        <a:ea typeface="+mn-ea"/>
        <a:cs typeface="+mn-cs"/>
      </a:defRPr>
    </a:lvl8pPr>
    <a:lvl9pPr marL="3657600" algn="l" defTabSz="914400" rtl="0" eaLnBrk="1" latinLnBrk="0" hangingPunct="1">
      <a:defRPr sz="2400" b="1" kern="1200">
        <a:solidFill>
          <a:schemeClr val="tx2"/>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382">
          <p15:clr>
            <a:srgbClr val="A4A3A4"/>
          </p15:clr>
        </p15:guide>
        <p15:guide id="2" pos="292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00"/>
    <a:srgbClr val="BADFFE"/>
    <a:srgbClr val="0033CC"/>
    <a:srgbClr val="FF33CC"/>
    <a:srgbClr val="FFD5FA"/>
    <a:srgbClr val="00CC99"/>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24" autoAdjust="0"/>
    <p:restoredTop sz="94684" autoAdjust="0"/>
  </p:normalViewPr>
  <p:slideViewPr>
    <p:cSldViewPr>
      <p:cViewPr varScale="1">
        <p:scale>
          <a:sx n="75" d="100"/>
          <a:sy n="75" d="100"/>
        </p:scale>
        <p:origin x="1036" y="40"/>
      </p:cViewPr>
      <p:guideLst>
        <p:guide orient="horz" pos="2160"/>
        <p:guide pos="2880"/>
      </p:guideLst>
    </p:cSldViewPr>
  </p:slideViewPr>
  <p:outlineViewPr>
    <p:cViewPr>
      <p:scale>
        <a:sx n="33" d="100"/>
        <a:sy n="33" d="100"/>
      </p:scale>
      <p:origin x="0" y="18656"/>
    </p:cViewPr>
  </p:outlineViewPr>
  <p:notesTextViewPr>
    <p:cViewPr>
      <p:scale>
        <a:sx n="125" d="100"/>
        <a:sy n="125" d="100"/>
      </p:scale>
      <p:origin x="0" y="0"/>
    </p:cViewPr>
  </p:notesTextViewPr>
  <p:sorterViewPr>
    <p:cViewPr varScale="1">
      <p:scale>
        <a:sx n="1" d="1"/>
        <a:sy n="1" d="1"/>
      </p:scale>
      <p:origin x="0" y="-1440"/>
    </p:cViewPr>
  </p:sorterViewPr>
  <p:notesViewPr>
    <p:cSldViewPr>
      <p:cViewPr varScale="1">
        <p:scale>
          <a:sx n="59" d="100"/>
          <a:sy n="59" d="100"/>
        </p:scale>
        <p:origin x="-1618" y="-76"/>
      </p:cViewPr>
      <p:guideLst>
        <p:guide orient="horz" pos="2382"/>
        <p:guide pos="292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1588"/>
            <a:ext cx="3078163" cy="512763"/>
          </a:xfrm>
          <a:prstGeom prst="rect">
            <a:avLst/>
          </a:prstGeom>
          <a:noFill/>
          <a:ln w="9525">
            <a:noFill/>
            <a:miter lim="800000"/>
            <a:headEnd/>
            <a:tailEnd/>
          </a:ln>
          <a:effectLst/>
        </p:spPr>
        <p:txBody>
          <a:bodyPr vert="horz" wrap="square" lIns="19545" tIns="0" rIns="19545" bIns="0" numCol="1" anchor="t" anchorCtr="0" compatLnSpc="1">
            <a:prstTxWarp prst="textNoShape">
              <a:avLst/>
            </a:prstTxWarp>
          </a:bodyPr>
          <a:lstStyle>
            <a:lvl1pPr defTabSz="974725">
              <a:defRPr sz="1000" b="0" i="1">
                <a:solidFill>
                  <a:schemeClr val="tx1"/>
                </a:solidFill>
                <a:latin typeface="Arial Narrow" pitchFamily="34" charset="0"/>
              </a:defRPr>
            </a:lvl1pPr>
          </a:lstStyle>
          <a:p>
            <a:pPr>
              <a:defRPr/>
            </a:pPr>
            <a:endParaRPr lang="en-US"/>
          </a:p>
        </p:txBody>
      </p:sp>
      <p:sp>
        <p:nvSpPr>
          <p:cNvPr id="2051" name="Rectangle 3"/>
          <p:cNvSpPr>
            <a:spLocks noGrp="1" noChangeArrowheads="1"/>
          </p:cNvSpPr>
          <p:nvPr>
            <p:ph type="dt" idx="1"/>
          </p:nvPr>
        </p:nvSpPr>
        <p:spPr bwMode="auto">
          <a:xfrm>
            <a:off x="4024313" y="-1588"/>
            <a:ext cx="3078162" cy="512763"/>
          </a:xfrm>
          <a:prstGeom prst="rect">
            <a:avLst/>
          </a:prstGeom>
          <a:noFill/>
          <a:ln w="9525">
            <a:noFill/>
            <a:miter lim="800000"/>
            <a:headEnd/>
            <a:tailEnd/>
          </a:ln>
          <a:effectLst/>
        </p:spPr>
        <p:txBody>
          <a:bodyPr vert="horz" wrap="square" lIns="19545" tIns="0" rIns="19545" bIns="0" numCol="1" anchor="t" anchorCtr="0" compatLnSpc="1">
            <a:prstTxWarp prst="textNoShape">
              <a:avLst/>
            </a:prstTxWarp>
          </a:bodyPr>
          <a:lstStyle>
            <a:lvl1pPr algn="r" defTabSz="974725">
              <a:defRPr sz="1000" b="0" i="1">
                <a:solidFill>
                  <a:schemeClr val="tx1"/>
                </a:solidFill>
                <a:latin typeface="Arial Narrow" pitchFamily="34" charset="0"/>
              </a:defRPr>
            </a:lvl1pPr>
          </a:lstStyle>
          <a:p>
            <a:pPr>
              <a:defRPr/>
            </a:pPr>
            <a:endParaRPr lang="en-US"/>
          </a:p>
        </p:txBody>
      </p:sp>
      <p:sp>
        <p:nvSpPr>
          <p:cNvPr id="207876" name="Rectangle 4"/>
          <p:cNvSpPr>
            <a:spLocks noGrp="1" noRot="1" noChangeAspect="1" noChangeArrowheads="1" noTextEdit="1"/>
          </p:cNvSpPr>
          <p:nvPr>
            <p:ph type="sldImg" idx="2"/>
          </p:nvPr>
        </p:nvSpPr>
        <p:spPr bwMode="auto">
          <a:xfrm>
            <a:off x="1001713" y="773113"/>
            <a:ext cx="5100637" cy="3825875"/>
          </a:xfrm>
          <a:prstGeom prst="rect">
            <a:avLst/>
          </a:prstGeom>
          <a:noFill/>
          <a:ln w="12700">
            <a:solidFill>
              <a:schemeClr val="tx1"/>
            </a:solidFill>
            <a:miter lim="800000"/>
            <a:headEnd/>
            <a:tailEnd/>
          </a:ln>
        </p:spPr>
      </p:sp>
      <p:sp>
        <p:nvSpPr>
          <p:cNvPr id="2053" name="Rectangle 5"/>
          <p:cNvSpPr>
            <a:spLocks noGrp="1" noChangeArrowheads="1"/>
          </p:cNvSpPr>
          <p:nvPr>
            <p:ph type="body" sz="quarter" idx="3"/>
          </p:nvPr>
        </p:nvSpPr>
        <p:spPr bwMode="auto">
          <a:xfrm>
            <a:off x="947738" y="4860925"/>
            <a:ext cx="5207000" cy="4605338"/>
          </a:xfrm>
          <a:prstGeom prst="rect">
            <a:avLst/>
          </a:prstGeom>
          <a:noFill/>
          <a:ln w="9525">
            <a:noFill/>
            <a:miter lim="800000"/>
            <a:headEnd/>
            <a:tailEnd/>
          </a:ln>
          <a:effectLst/>
        </p:spPr>
        <p:txBody>
          <a:bodyPr vert="horz" wrap="square" lIns="96097" tIns="48863" rIns="96097" bIns="4886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4" name="Rectangle 6"/>
          <p:cNvSpPr>
            <a:spLocks noGrp="1" noChangeArrowheads="1"/>
          </p:cNvSpPr>
          <p:nvPr>
            <p:ph type="ftr" sz="quarter" idx="4"/>
          </p:nvPr>
        </p:nvSpPr>
        <p:spPr bwMode="auto">
          <a:xfrm>
            <a:off x="0" y="9721850"/>
            <a:ext cx="3078163" cy="512763"/>
          </a:xfrm>
          <a:prstGeom prst="rect">
            <a:avLst/>
          </a:prstGeom>
          <a:noFill/>
          <a:ln w="9525">
            <a:noFill/>
            <a:miter lim="800000"/>
            <a:headEnd/>
            <a:tailEnd/>
          </a:ln>
          <a:effectLst/>
        </p:spPr>
        <p:txBody>
          <a:bodyPr vert="horz" wrap="square" lIns="19545" tIns="0" rIns="19545" bIns="0" numCol="1" anchor="b" anchorCtr="0" compatLnSpc="1">
            <a:prstTxWarp prst="textNoShape">
              <a:avLst/>
            </a:prstTxWarp>
          </a:bodyPr>
          <a:lstStyle>
            <a:lvl1pPr defTabSz="974725">
              <a:defRPr sz="1000" b="0" i="1">
                <a:solidFill>
                  <a:schemeClr val="tx1"/>
                </a:solidFill>
                <a:latin typeface="Arial Narrow" pitchFamily="34" charset="0"/>
              </a:defRPr>
            </a:lvl1pPr>
          </a:lstStyle>
          <a:p>
            <a:pPr>
              <a:defRPr/>
            </a:pPr>
            <a:endParaRPr lang="en-US"/>
          </a:p>
        </p:txBody>
      </p:sp>
      <p:sp>
        <p:nvSpPr>
          <p:cNvPr id="2055" name="Rectangle 7"/>
          <p:cNvSpPr>
            <a:spLocks noGrp="1" noChangeArrowheads="1"/>
          </p:cNvSpPr>
          <p:nvPr>
            <p:ph type="sldNum" sz="quarter" idx="5"/>
          </p:nvPr>
        </p:nvSpPr>
        <p:spPr bwMode="auto">
          <a:xfrm>
            <a:off x="4024313" y="9721850"/>
            <a:ext cx="3078162" cy="512763"/>
          </a:xfrm>
          <a:prstGeom prst="rect">
            <a:avLst/>
          </a:prstGeom>
          <a:noFill/>
          <a:ln w="9525">
            <a:noFill/>
            <a:miter lim="800000"/>
            <a:headEnd/>
            <a:tailEnd/>
          </a:ln>
          <a:effectLst/>
        </p:spPr>
        <p:txBody>
          <a:bodyPr vert="horz" wrap="square" lIns="19545" tIns="0" rIns="19545" bIns="0" numCol="1" anchor="b" anchorCtr="0" compatLnSpc="1">
            <a:prstTxWarp prst="textNoShape">
              <a:avLst/>
            </a:prstTxWarp>
          </a:bodyPr>
          <a:lstStyle>
            <a:lvl1pPr algn="r" defTabSz="974725">
              <a:defRPr sz="1000" b="0" i="1">
                <a:solidFill>
                  <a:schemeClr val="tx1"/>
                </a:solidFill>
                <a:latin typeface="Arial Narrow" pitchFamily="34" charset="0"/>
              </a:defRPr>
            </a:lvl1pPr>
          </a:lstStyle>
          <a:p>
            <a:pPr>
              <a:defRPr/>
            </a:pPr>
            <a:fld id="{14459AE8-12A7-4847-A2A0-4975A1F95F3B}" type="slidenum">
              <a:rPr lang="en-US"/>
              <a:pPr>
                <a:defRPr/>
              </a:pPr>
              <a:t>‹N°›</a:t>
            </a:fld>
            <a:endParaRPr lang="en-US"/>
          </a:p>
        </p:txBody>
      </p:sp>
    </p:spTree>
  </p:cSld>
  <p:clrMap bg1="lt1" tx1="dk1" bg2="lt2" tx2="dk2" accent1="accent1" accent2="accent2" accent3="accent3" accent4="accent4" accent5="accent5" accent6="accent6" hlink="hlink" folHlink="folHlink"/>
  <p:notesStyle>
    <a:lvl1pPr algn="l" defTabSz="949325"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65138" algn="l" defTabSz="949325"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31863" algn="l" defTabSz="949325"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97000" algn="l" defTabSz="949325"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62138" algn="l" defTabSz="949325"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p:spPr>
        <p:txBody>
          <a:bodyPr/>
          <a:lstStyle/>
          <a:p>
            <a:fld id="{C6BEAD47-E0C7-4AD1-AC9B-886E6BA99433}" type="slidenum">
              <a:rPr lang="en-US" smtClean="0"/>
              <a:pPr/>
              <a:t>2</a:t>
            </a:fld>
            <a:endParaRPr lang="en-US" smtClean="0"/>
          </a:p>
        </p:txBody>
      </p:sp>
      <p:sp>
        <p:nvSpPr>
          <p:cNvPr id="208899" name="Rectangle 2"/>
          <p:cNvSpPr>
            <a:spLocks noGrp="1" noRot="1" noChangeAspect="1" noChangeArrowheads="1" noTextEdit="1"/>
          </p:cNvSpPr>
          <p:nvPr>
            <p:ph type="sldImg"/>
          </p:nvPr>
        </p:nvSpPr>
        <p:spPr>
          <a:xfrm>
            <a:off x="1001713" y="774700"/>
            <a:ext cx="5099050" cy="3824288"/>
          </a:xfrm>
          <a:ln/>
        </p:spPr>
      </p:sp>
      <p:sp>
        <p:nvSpPr>
          <p:cNvPr id="208900" name="Rectangle 3"/>
          <p:cNvSpPr>
            <a:spLocks noGrp="1" noChangeArrowheads="1"/>
          </p:cNvSpPr>
          <p:nvPr>
            <p:ph type="body" idx="1"/>
          </p:nvPr>
        </p:nvSpPr>
        <p:spPr>
          <a:noFill/>
          <a:ln/>
        </p:spPr>
        <p:txBody>
          <a:bodyPr/>
          <a:lstStyle/>
          <a:p>
            <a:endParaRPr lang="fr-FR"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p:spPr>
        <p:txBody>
          <a:bodyPr/>
          <a:lstStyle/>
          <a:p>
            <a:fld id="{9CC86238-EF3E-4485-9A79-6ECF819C28DC}" type="slidenum">
              <a:rPr lang="en-US" smtClean="0"/>
              <a:pPr/>
              <a:t>26</a:t>
            </a:fld>
            <a:endParaRPr lang="en-US" smtClean="0"/>
          </a:p>
        </p:txBody>
      </p:sp>
      <p:sp>
        <p:nvSpPr>
          <p:cNvPr id="220163" name="Rectangle 2"/>
          <p:cNvSpPr>
            <a:spLocks noGrp="1" noRot="1" noChangeAspect="1" noChangeArrowheads="1" noTextEdit="1"/>
          </p:cNvSpPr>
          <p:nvPr>
            <p:ph type="sldImg"/>
          </p:nvPr>
        </p:nvSpPr>
        <p:spPr>
          <a:xfrm>
            <a:off x="1001713" y="774700"/>
            <a:ext cx="5099050" cy="3824288"/>
          </a:xfrm>
          <a:ln/>
        </p:spPr>
      </p:sp>
      <p:sp>
        <p:nvSpPr>
          <p:cNvPr id="220164" name="Rectangle 3"/>
          <p:cNvSpPr>
            <a:spLocks noGrp="1" noChangeArrowheads="1"/>
          </p:cNvSpPr>
          <p:nvPr>
            <p:ph type="body" idx="1"/>
          </p:nvPr>
        </p:nvSpPr>
        <p:spPr>
          <a:noFill/>
          <a:ln/>
        </p:spPr>
        <p:txBody>
          <a:bodyPr/>
          <a:lstStyle/>
          <a:p>
            <a:endParaRPr lang="fr-FR"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p:spPr>
        <p:txBody>
          <a:bodyPr/>
          <a:lstStyle/>
          <a:p>
            <a:fld id="{C24861A2-24C1-453F-B816-25C772887D83}" type="slidenum">
              <a:rPr lang="en-US" smtClean="0"/>
              <a:pPr/>
              <a:t>27</a:t>
            </a:fld>
            <a:endParaRPr lang="en-US" smtClean="0"/>
          </a:p>
        </p:txBody>
      </p:sp>
      <p:sp>
        <p:nvSpPr>
          <p:cNvPr id="221187" name="Rectangle 2"/>
          <p:cNvSpPr>
            <a:spLocks noGrp="1" noRot="1" noChangeAspect="1" noChangeArrowheads="1" noTextEdit="1"/>
          </p:cNvSpPr>
          <p:nvPr>
            <p:ph type="sldImg"/>
          </p:nvPr>
        </p:nvSpPr>
        <p:spPr>
          <a:xfrm>
            <a:off x="1001713" y="774700"/>
            <a:ext cx="5099050" cy="3824288"/>
          </a:xfrm>
          <a:ln/>
        </p:spPr>
      </p:sp>
      <p:sp>
        <p:nvSpPr>
          <p:cNvPr id="221188" name="Rectangle 3"/>
          <p:cNvSpPr>
            <a:spLocks noGrp="1" noChangeArrowheads="1"/>
          </p:cNvSpPr>
          <p:nvPr>
            <p:ph type="body" idx="1"/>
          </p:nvPr>
        </p:nvSpPr>
        <p:spPr>
          <a:noFill/>
          <a:ln/>
        </p:spPr>
        <p:txBody>
          <a:bodyPr/>
          <a:lstStyle/>
          <a:p>
            <a:endParaRPr lang="fr-FR"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a:noFill/>
        </p:spPr>
        <p:txBody>
          <a:bodyPr/>
          <a:lstStyle/>
          <a:p>
            <a:fld id="{7EE4FE31-E8D3-4CDD-A283-E416EA4CCBB5}" type="slidenum">
              <a:rPr lang="en-US" smtClean="0"/>
              <a:pPr/>
              <a:t>29</a:t>
            </a:fld>
            <a:endParaRPr lang="en-US" smtClean="0"/>
          </a:p>
        </p:txBody>
      </p:sp>
      <p:sp>
        <p:nvSpPr>
          <p:cNvPr id="222211" name="Rectangle 2"/>
          <p:cNvSpPr>
            <a:spLocks noGrp="1" noRot="1" noChangeAspect="1" noChangeArrowheads="1" noTextEdit="1"/>
          </p:cNvSpPr>
          <p:nvPr>
            <p:ph type="sldImg"/>
          </p:nvPr>
        </p:nvSpPr>
        <p:spPr>
          <a:xfrm>
            <a:off x="1001713" y="774700"/>
            <a:ext cx="5099050" cy="3824288"/>
          </a:xfrm>
          <a:ln/>
        </p:spPr>
      </p:sp>
      <p:sp>
        <p:nvSpPr>
          <p:cNvPr id="222212" name="Rectangle 3"/>
          <p:cNvSpPr>
            <a:spLocks noGrp="1" noChangeArrowheads="1"/>
          </p:cNvSpPr>
          <p:nvPr>
            <p:ph type="body" idx="1"/>
          </p:nvPr>
        </p:nvSpPr>
        <p:spPr>
          <a:noFill/>
          <a:ln/>
        </p:spPr>
        <p:txBody>
          <a:bodyPr/>
          <a:lstStyle/>
          <a:p>
            <a:endParaRPr lang="fr-FR"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a:spLocks noGrp="1" noChangeArrowheads="1"/>
          </p:cNvSpPr>
          <p:nvPr>
            <p:ph type="sldNum" sz="quarter" idx="5"/>
          </p:nvPr>
        </p:nvSpPr>
        <p:spPr>
          <a:noFill/>
        </p:spPr>
        <p:txBody>
          <a:bodyPr/>
          <a:lstStyle/>
          <a:p>
            <a:fld id="{D593FC1C-1E1F-4FF3-B6BA-92CBAF76C221}" type="slidenum">
              <a:rPr lang="en-US" smtClean="0"/>
              <a:pPr/>
              <a:t>30</a:t>
            </a:fld>
            <a:endParaRPr lang="en-US" smtClean="0"/>
          </a:p>
        </p:txBody>
      </p:sp>
      <p:sp>
        <p:nvSpPr>
          <p:cNvPr id="223235" name="Rectangle 2"/>
          <p:cNvSpPr>
            <a:spLocks noGrp="1" noRot="1" noChangeAspect="1" noChangeArrowheads="1" noTextEdit="1"/>
          </p:cNvSpPr>
          <p:nvPr>
            <p:ph type="sldImg"/>
          </p:nvPr>
        </p:nvSpPr>
        <p:spPr>
          <a:xfrm>
            <a:off x="1001713" y="774700"/>
            <a:ext cx="5099050" cy="3824288"/>
          </a:xfrm>
          <a:ln/>
        </p:spPr>
      </p:sp>
      <p:sp>
        <p:nvSpPr>
          <p:cNvPr id="223236" name="Rectangle 3"/>
          <p:cNvSpPr>
            <a:spLocks noGrp="1" noChangeArrowheads="1"/>
          </p:cNvSpPr>
          <p:nvPr>
            <p:ph type="body" idx="1"/>
          </p:nvPr>
        </p:nvSpPr>
        <p:spPr>
          <a:noFill/>
          <a:ln/>
        </p:spPr>
        <p:txBody>
          <a:bodyPr/>
          <a:lstStyle/>
          <a:p>
            <a:endParaRPr lang="fr-FR"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a:noFill/>
        </p:spPr>
        <p:txBody>
          <a:bodyPr/>
          <a:lstStyle/>
          <a:p>
            <a:fld id="{0403979C-6216-45EC-BCFF-296A7289153D}" type="slidenum">
              <a:rPr lang="en-US" smtClean="0"/>
              <a:pPr/>
              <a:t>32</a:t>
            </a:fld>
            <a:endParaRPr lang="en-US" smtClean="0"/>
          </a:p>
        </p:txBody>
      </p:sp>
      <p:sp>
        <p:nvSpPr>
          <p:cNvPr id="224259" name="Rectangle 2"/>
          <p:cNvSpPr>
            <a:spLocks noGrp="1" noRot="1" noChangeAspect="1" noChangeArrowheads="1" noTextEdit="1"/>
          </p:cNvSpPr>
          <p:nvPr>
            <p:ph type="sldImg"/>
          </p:nvPr>
        </p:nvSpPr>
        <p:spPr>
          <a:xfrm>
            <a:off x="1001713" y="774700"/>
            <a:ext cx="5099050" cy="3824288"/>
          </a:xfrm>
          <a:ln/>
        </p:spPr>
      </p:sp>
      <p:sp>
        <p:nvSpPr>
          <p:cNvPr id="224260" name="Rectangle 3"/>
          <p:cNvSpPr>
            <a:spLocks noGrp="1" noChangeArrowheads="1"/>
          </p:cNvSpPr>
          <p:nvPr>
            <p:ph type="body" idx="1"/>
          </p:nvPr>
        </p:nvSpPr>
        <p:spPr>
          <a:xfrm>
            <a:off x="942975" y="4865688"/>
            <a:ext cx="5216525" cy="4600575"/>
          </a:xfrm>
          <a:noFill/>
          <a:ln/>
        </p:spPr>
        <p:txBody>
          <a:bodyPr/>
          <a:lstStyle/>
          <a:p>
            <a:r>
              <a:rPr lang="fr-FR" smtClean="0"/>
              <a:t>AI  community worked a lot on </a:t>
            </a:r>
          </a:p>
          <a:p>
            <a:r>
              <a:rPr lang="fr-FR" smtClean="0"/>
              <a:t>We have applied these approaches and technics to difficult industrial problem solving and we have understood and evolved throug this experience</a:t>
            </a:r>
          </a:p>
          <a:p>
            <a:r>
              <a:rPr lang="fr-FR" smtClean="0"/>
              <a:t>ES, CBR, MAS, CP..</a:t>
            </a:r>
          </a:p>
          <a:p>
            <a:endParaRPr lang="fr-FR" smtClean="0"/>
          </a:p>
          <a:p>
            <a:r>
              <a:rPr lang="fr-FR" smtClean="0"/>
              <a:t>Marketing, has tried different approaches, as customer retention, customer satisfaction and now they innovate with customer. One of french banks Paribas has initialised a forum on actual problems and all participants contibute to creation of new products ans services. BI is now amplified by Internet information access.</a:t>
            </a:r>
          </a:p>
          <a:p>
            <a:endParaRPr lang="fr-FR" smtClean="0"/>
          </a:p>
          <a:p>
            <a:r>
              <a:rPr lang="fr-FR" smtClean="0"/>
              <a:t>Last week I participated in a world congres on HR. More and more they are talking not about HR management but about capacity mgt</a:t>
            </a:r>
          </a:p>
          <a:p>
            <a:endParaRPr lang="fr-FR" smtClean="0"/>
          </a:p>
          <a:p>
            <a:r>
              <a:rPr lang="fr-FR" smtClean="0"/>
              <a:t>Classic IT has invented </a:t>
            </a:r>
          </a:p>
          <a:p>
            <a:r>
              <a:rPr lang="fr-FR" smtClean="0"/>
              <a:t>quality - strategy understanding</a:t>
            </a:r>
          </a:p>
          <a:p>
            <a:endParaRPr lang="fr-FR" smtClean="0"/>
          </a:p>
          <a:p>
            <a:endParaRPr lang="fr-FR"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a:spLocks noGrp="1" noChangeArrowheads="1"/>
          </p:cNvSpPr>
          <p:nvPr>
            <p:ph type="sldNum" sz="quarter" idx="5"/>
          </p:nvPr>
        </p:nvSpPr>
        <p:spPr>
          <a:noFill/>
        </p:spPr>
        <p:txBody>
          <a:bodyPr/>
          <a:lstStyle/>
          <a:p>
            <a:fld id="{D0D29935-2B99-4DF3-9D67-8D23DBD8201D}" type="slidenum">
              <a:rPr lang="en-US" smtClean="0"/>
              <a:pPr/>
              <a:t>33</a:t>
            </a:fld>
            <a:endParaRPr lang="en-US" smtClean="0"/>
          </a:p>
        </p:txBody>
      </p:sp>
      <p:sp>
        <p:nvSpPr>
          <p:cNvPr id="225283" name="Rectangle 2"/>
          <p:cNvSpPr>
            <a:spLocks noGrp="1" noRot="1" noChangeAspect="1" noChangeArrowheads="1" noTextEdit="1"/>
          </p:cNvSpPr>
          <p:nvPr>
            <p:ph type="sldImg"/>
          </p:nvPr>
        </p:nvSpPr>
        <p:spPr>
          <a:xfrm>
            <a:off x="1003300" y="774700"/>
            <a:ext cx="5100638" cy="3825875"/>
          </a:xfrm>
          <a:ln/>
        </p:spPr>
      </p:sp>
      <p:sp>
        <p:nvSpPr>
          <p:cNvPr id="225284" name="Rectangle 3"/>
          <p:cNvSpPr>
            <a:spLocks noGrp="1" noChangeArrowheads="1"/>
          </p:cNvSpPr>
          <p:nvPr>
            <p:ph type="body" idx="1"/>
          </p:nvPr>
        </p:nvSpPr>
        <p:spPr>
          <a:xfrm>
            <a:off x="946150" y="4865688"/>
            <a:ext cx="5210175" cy="4600575"/>
          </a:xfrm>
          <a:noFill/>
          <a:ln/>
        </p:spPr>
        <p:txBody>
          <a:bodyPr/>
          <a:lstStyle/>
          <a:p>
            <a:endParaRPr lang="fr-FR"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p:spPr>
        <p:txBody>
          <a:bodyPr/>
          <a:lstStyle/>
          <a:p>
            <a:fld id="{9B1309D9-3FEF-4600-8E85-97D339522999}" type="slidenum">
              <a:rPr lang="en-US" smtClean="0"/>
              <a:pPr/>
              <a:t>34</a:t>
            </a:fld>
            <a:endParaRPr lang="en-US" smtClean="0"/>
          </a:p>
        </p:txBody>
      </p:sp>
      <p:sp>
        <p:nvSpPr>
          <p:cNvPr id="226307" name="Rectangle 2"/>
          <p:cNvSpPr>
            <a:spLocks noGrp="1" noRot="1" noChangeAspect="1" noChangeArrowheads="1" noTextEdit="1"/>
          </p:cNvSpPr>
          <p:nvPr>
            <p:ph type="sldImg"/>
          </p:nvPr>
        </p:nvSpPr>
        <p:spPr>
          <a:xfrm>
            <a:off x="1001713" y="774700"/>
            <a:ext cx="5099050" cy="3824288"/>
          </a:xfrm>
          <a:ln/>
        </p:spPr>
      </p:sp>
      <p:sp>
        <p:nvSpPr>
          <p:cNvPr id="226308" name="Rectangle 3"/>
          <p:cNvSpPr>
            <a:spLocks noGrp="1" noChangeArrowheads="1"/>
          </p:cNvSpPr>
          <p:nvPr>
            <p:ph type="body" idx="1"/>
          </p:nvPr>
        </p:nvSpPr>
        <p:spPr>
          <a:xfrm>
            <a:off x="942975" y="4865688"/>
            <a:ext cx="5216525" cy="4600575"/>
          </a:xfrm>
          <a:noFill/>
          <a:ln/>
        </p:spPr>
        <p:txBody>
          <a:bodyPr/>
          <a:lstStyle/>
          <a:p>
            <a:r>
              <a:rPr lang="fr-FR" smtClean="0"/>
              <a:t>AI  community worked a lot on </a:t>
            </a:r>
          </a:p>
          <a:p>
            <a:r>
              <a:rPr lang="fr-FR" smtClean="0"/>
              <a:t>We have applied these approaches and technics to difficult industrial problem solving and we have understood and evolved throug this experience</a:t>
            </a:r>
          </a:p>
          <a:p>
            <a:r>
              <a:rPr lang="fr-FR" smtClean="0"/>
              <a:t>ES, CBR, MAS, CP..</a:t>
            </a:r>
          </a:p>
          <a:p>
            <a:endParaRPr lang="fr-FR" smtClean="0"/>
          </a:p>
          <a:p>
            <a:r>
              <a:rPr lang="fr-FR" smtClean="0"/>
              <a:t>Marketing, has tried different approaches, as customer retention, customer satisfaction and now they innovate with customer. One of french banks Paribas has initialised a forum on actual problems and all participants contibute to creation of new products ans services. BI is now amplified by Internet information access.</a:t>
            </a:r>
          </a:p>
          <a:p>
            <a:endParaRPr lang="fr-FR" smtClean="0"/>
          </a:p>
          <a:p>
            <a:r>
              <a:rPr lang="fr-FR" smtClean="0"/>
              <a:t>Last week I participated in a world congres on HR. More and more they are talking not about HR management but about capacity mgt</a:t>
            </a:r>
          </a:p>
          <a:p>
            <a:endParaRPr lang="fr-FR" smtClean="0"/>
          </a:p>
          <a:p>
            <a:r>
              <a:rPr lang="fr-FR" smtClean="0"/>
              <a:t>Classic IT has invented </a:t>
            </a:r>
          </a:p>
          <a:p>
            <a:r>
              <a:rPr lang="fr-FR" smtClean="0"/>
              <a:t>quality - strategy understanding</a:t>
            </a:r>
          </a:p>
          <a:p>
            <a:endParaRPr lang="fr-FR" smtClean="0"/>
          </a:p>
          <a:p>
            <a:endParaRPr lang="fr-FR"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p:spPr>
        <p:txBody>
          <a:bodyPr/>
          <a:lstStyle/>
          <a:p>
            <a:fld id="{353D15E4-B577-4239-B665-21A649C56A9D}" type="slidenum">
              <a:rPr lang="en-US" smtClean="0"/>
              <a:pPr/>
              <a:t>35</a:t>
            </a:fld>
            <a:endParaRPr lang="en-US" smtClean="0"/>
          </a:p>
        </p:txBody>
      </p:sp>
      <p:sp>
        <p:nvSpPr>
          <p:cNvPr id="227331" name="Rectangle 2"/>
          <p:cNvSpPr>
            <a:spLocks noGrp="1" noRot="1" noChangeAspect="1" noChangeArrowheads="1" noTextEdit="1"/>
          </p:cNvSpPr>
          <p:nvPr>
            <p:ph type="sldImg"/>
          </p:nvPr>
        </p:nvSpPr>
        <p:spPr>
          <a:xfrm>
            <a:off x="1001713" y="774700"/>
            <a:ext cx="5099050" cy="3824288"/>
          </a:xfrm>
          <a:ln/>
        </p:spPr>
      </p:sp>
      <p:sp>
        <p:nvSpPr>
          <p:cNvPr id="227332" name="Rectangle 3"/>
          <p:cNvSpPr>
            <a:spLocks noGrp="1" noChangeArrowheads="1"/>
          </p:cNvSpPr>
          <p:nvPr>
            <p:ph type="body" idx="1"/>
          </p:nvPr>
        </p:nvSpPr>
        <p:spPr>
          <a:noFill/>
          <a:ln/>
        </p:spPr>
        <p:txBody>
          <a:bodyPr/>
          <a:lstStyle/>
          <a:p>
            <a:endParaRPr lang="fr-FR"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p:spPr>
        <p:txBody>
          <a:bodyPr/>
          <a:lstStyle/>
          <a:p>
            <a:fld id="{6E170BF0-3E51-4404-B5D5-A2C281EEBBA4}" type="slidenum">
              <a:rPr lang="en-US" smtClean="0"/>
              <a:pPr/>
              <a:t>38</a:t>
            </a:fld>
            <a:endParaRPr lang="en-US" smtClean="0"/>
          </a:p>
        </p:txBody>
      </p:sp>
      <p:sp>
        <p:nvSpPr>
          <p:cNvPr id="228355" name="Rectangle 2"/>
          <p:cNvSpPr>
            <a:spLocks noGrp="1" noRot="1" noChangeAspect="1" noChangeArrowheads="1" noTextEdit="1"/>
          </p:cNvSpPr>
          <p:nvPr>
            <p:ph type="sldImg"/>
          </p:nvPr>
        </p:nvSpPr>
        <p:spPr>
          <a:xfrm>
            <a:off x="1001713" y="774700"/>
            <a:ext cx="5099050" cy="3824288"/>
          </a:xfrm>
          <a:ln/>
        </p:spPr>
      </p:sp>
      <p:sp>
        <p:nvSpPr>
          <p:cNvPr id="228356" name="Rectangle 3"/>
          <p:cNvSpPr>
            <a:spLocks noGrp="1" noChangeArrowheads="1"/>
          </p:cNvSpPr>
          <p:nvPr>
            <p:ph type="body" idx="1"/>
          </p:nvPr>
        </p:nvSpPr>
        <p:spPr>
          <a:xfrm>
            <a:off x="944563" y="4862513"/>
            <a:ext cx="5213350" cy="4603750"/>
          </a:xfrm>
          <a:noFill/>
          <a:ln/>
        </p:spPr>
        <p:txBody>
          <a:bodyPr/>
          <a:lstStyle/>
          <a:p>
            <a:endParaRPr lang="fr-FR" smtClean="0"/>
          </a:p>
          <a:p>
            <a:endParaRPr lang="fr-FR" smtClean="0"/>
          </a:p>
          <a:p>
            <a:r>
              <a:rPr lang="fr-FR" smtClean="0"/>
              <a:t>Classic IT has invented </a:t>
            </a:r>
          </a:p>
          <a:p>
            <a:r>
              <a:rPr lang="fr-FR" smtClean="0"/>
              <a:t>quality - strategy understanding</a:t>
            </a:r>
          </a:p>
          <a:p>
            <a:endParaRPr lang="fr-FR" smtClean="0"/>
          </a:p>
          <a:p>
            <a:endParaRPr lang="fr-FR"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p:cNvSpPr>
            <a:spLocks noGrp="1" noChangeArrowheads="1"/>
          </p:cNvSpPr>
          <p:nvPr>
            <p:ph type="sldNum" sz="quarter" idx="5"/>
          </p:nvPr>
        </p:nvSpPr>
        <p:spPr>
          <a:noFill/>
        </p:spPr>
        <p:txBody>
          <a:bodyPr/>
          <a:lstStyle/>
          <a:p>
            <a:fld id="{AC5B8E09-F7F0-4457-A93D-0170A53D3870}" type="slidenum">
              <a:rPr lang="en-US" smtClean="0"/>
              <a:pPr/>
              <a:t>39</a:t>
            </a:fld>
            <a:endParaRPr lang="en-US" smtClean="0"/>
          </a:p>
        </p:txBody>
      </p:sp>
      <p:sp>
        <p:nvSpPr>
          <p:cNvPr id="229379" name="Rectangle 2"/>
          <p:cNvSpPr>
            <a:spLocks noGrp="1" noRot="1" noChangeAspect="1" noChangeArrowheads="1" noTextEdit="1"/>
          </p:cNvSpPr>
          <p:nvPr>
            <p:ph type="sldImg"/>
          </p:nvPr>
        </p:nvSpPr>
        <p:spPr>
          <a:xfrm>
            <a:off x="1001713" y="774700"/>
            <a:ext cx="5099050" cy="3824288"/>
          </a:xfrm>
          <a:ln/>
        </p:spPr>
      </p:sp>
      <p:sp>
        <p:nvSpPr>
          <p:cNvPr id="229380" name="Rectangle 3"/>
          <p:cNvSpPr>
            <a:spLocks noGrp="1" noChangeArrowheads="1"/>
          </p:cNvSpPr>
          <p:nvPr>
            <p:ph type="body" idx="1"/>
          </p:nvPr>
        </p:nvSpPr>
        <p:spPr>
          <a:xfrm>
            <a:off x="942975" y="4864100"/>
            <a:ext cx="5216525" cy="4602163"/>
          </a:xfrm>
          <a:noFill/>
          <a:ln/>
        </p:spPr>
        <p:txBody>
          <a:bodyPr/>
          <a:lstStyle/>
          <a:p>
            <a:r>
              <a:rPr lang="fr-FR" smtClean="0"/>
              <a:t>AI  community worked a lot on </a:t>
            </a:r>
          </a:p>
          <a:p>
            <a:r>
              <a:rPr lang="fr-FR" smtClean="0"/>
              <a:t>We have applied these approaches and technics to difficult industrial problem solving and we have understood and evolved throug this experience</a:t>
            </a:r>
          </a:p>
          <a:p>
            <a:r>
              <a:rPr lang="fr-FR" smtClean="0"/>
              <a:t>ES, CBR, MAS, CP..</a:t>
            </a:r>
          </a:p>
          <a:p>
            <a:endParaRPr lang="fr-FR" smtClean="0"/>
          </a:p>
          <a:p>
            <a:r>
              <a:rPr lang="fr-FR" smtClean="0"/>
              <a:t>Marketing, has tried different approaches, as customer retention, customer satisfaction and now they innovate with customer. One of french banks Paribas has initialised a forum on actual problems and all participants contibute to creation of new products ans services. BI is now amplified by Internet information access.</a:t>
            </a:r>
          </a:p>
          <a:p>
            <a:endParaRPr lang="fr-FR" smtClean="0"/>
          </a:p>
          <a:p>
            <a:r>
              <a:rPr lang="fr-FR" smtClean="0"/>
              <a:t>Last week I participated in a world congres on HR. More and more they are talking not about HR management but about capacity mgt</a:t>
            </a:r>
          </a:p>
          <a:p>
            <a:endParaRPr lang="fr-FR" smtClean="0"/>
          </a:p>
          <a:p>
            <a:r>
              <a:rPr lang="fr-FR" smtClean="0"/>
              <a:t>Classic IT has invented </a:t>
            </a:r>
          </a:p>
          <a:p>
            <a:r>
              <a:rPr lang="fr-FR" smtClean="0"/>
              <a:t>quality - strategy understanding</a:t>
            </a:r>
          </a:p>
          <a:p>
            <a:endParaRPr lang="fr-FR" smtClean="0"/>
          </a:p>
          <a:p>
            <a:endParaRPr lang="fr-F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p:spPr>
        <p:txBody>
          <a:bodyPr/>
          <a:lstStyle/>
          <a:p>
            <a:fld id="{2CD3D276-2A0F-4858-82DD-7F842BB17D6F}" type="slidenum">
              <a:rPr lang="en-US" smtClean="0"/>
              <a:pPr/>
              <a:t>4</a:t>
            </a:fld>
            <a:endParaRPr lang="en-US" smtClean="0"/>
          </a:p>
        </p:txBody>
      </p:sp>
      <p:sp>
        <p:nvSpPr>
          <p:cNvPr id="209923" name="Rectangle 2"/>
          <p:cNvSpPr>
            <a:spLocks noGrp="1" noRot="1" noChangeAspect="1" noChangeArrowheads="1" noTextEdit="1"/>
          </p:cNvSpPr>
          <p:nvPr>
            <p:ph type="sldImg"/>
          </p:nvPr>
        </p:nvSpPr>
        <p:spPr>
          <a:xfrm>
            <a:off x="1001713" y="774700"/>
            <a:ext cx="5099050" cy="3824288"/>
          </a:xfrm>
          <a:ln/>
        </p:spPr>
      </p:sp>
      <p:sp>
        <p:nvSpPr>
          <p:cNvPr id="209924" name="Rectangle 3"/>
          <p:cNvSpPr>
            <a:spLocks noGrp="1" noChangeArrowheads="1"/>
          </p:cNvSpPr>
          <p:nvPr>
            <p:ph type="body" idx="1"/>
          </p:nvPr>
        </p:nvSpPr>
        <p:spPr>
          <a:noFill/>
          <a:ln/>
        </p:spPr>
        <p:txBody>
          <a:bodyPr/>
          <a:lstStyle/>
          <a:p>
            <a:endParaRPr lang="fr-FR"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a:spLocks noGrp="1" noChangeArrowheads="1"/>
          </p:cNvSpPr>
          <p:nvPr>
            <p:ph type="sldNum" sz="quarter" idx="5"/>
          </p:nvPr>
        </p:nvSpPr>
        <p:spPr>
          <a:noFill/>
        </p:spPr>
        <p:txBody>
          <a:bodyPr/>
          <a:lstStyle/>
          <a:p>
            <a:fld id="{351CE4FB-6368-4A73-BD8E-BDE111B63216}" type="slidenum">
              <a:rPr lang="en-US" smtClean="0"/>
              <a:pPr/>
              <a:t>40</a:t>
            </a:fld>
            <a:endParaRPr lang="en-US" smtClean="0"/>
          </a:p>
        </p:txBody>
      </p:sp>
      <p:sp>
        <p:nvSpPr>
          <p:cNvPr id="230403" name="Rectangle 2"/>
          <p:cNvSpPr>
            <a:spLocks noGrp="1" noRot="1" noChangeAspect="1" noChangeArrowheads="1" noTextEdit="1"/>
          </p:cNvSpPr>
          <p:nvPr>
            <p:ph type="sldImg"/>
          </p:nvPr>
        </p:nvSpPr>
        <p:spPr>
          <a:xfrm>
            <a:off x="1001713" y="774700"/>
            <a:ext cx="5099050" cy="3824288"/>
          </a:xfrm>
          <a:ln/>
        </p:spPr>
      </p:sp>
      <p:sp>
        <p:nvSpPr>
          <p:cNvPr id="230404" name="Rectangle 3"/>
          <p:cNvSpPr>
            <a:spLocks noGrp="1" noChangeArrowheads="1"/>
          </p:cNvSpPr>
          <p:nvPr>
            <p:ph type="body" idx="1"/>
          </p:nvPr>
        </p:nvSpPr>
        <p:spPr>
          <a:xfrm>
            <a:off x="942975" y="4864100"/>
            <a:ext cx="5216525" cy="4602163"/>
          </a:xfrm>
          <a:noFill/>
          <a:ln/>
        </p:spPr>
        <p:txBody>
          <a:bodyPr/>
          <a:lstStyle/>
          <a:p>
            <a:r>
              <a:rPr lang="fr-FR" smtClean="0"/>
              <a:t>AI  community worked a lot on </a:t>
            </a:r>
          </a:p>
          <a:p>
            <a:r>
              <a:rPr lang="fr-FR" smtClean="0"/>
              <a:t>We have applied these approaches and technics to difficult industrial problem solving and we have understood and evolved throug this experience</a:t>
            </a:r>
          </a:p>
          <a:p>
            <a:r>
              <a:rPr lang="fr-FR" smtClean="0"/>
              <a:t>ES, CBR, MAS, CP..</a:t>
            </a:r>
          </a:p>
          <a:p>
            <a:endParaRPr lang="fr-FR" smtClean="0"/>
          </a:p>
          <a:p>
            <a:r>
              <a:rPr lang="fr-FR" smtClean="0"/>
              <a:t>Marketing, has tried different approaches, as customer retention, customer satisfaction and now they innovate with customer. One of french banks Paribas has initialised a forum on actual problems and all participants contibute to creation of new products ans services. BI is now amplified by Internet information access.</a:t>
            </a:r>
          </a:p>
          <a:p>
            <a:endParaRPr lang="fr-FR" smtClean="0"/>
          </a:p>
          <a:p>
            <a:r>
              <a:rPr lang="fr-FR" smtClean="0"/>
              <a:t>Last week I participated in a world congres on HR. More and more they are talking not about HR management but about capacity mgt</a:t>
            </a:r>
          </a:p>
          <a:p>
            <a:endParaRPr lang="fr-FR" smtClean="0"/>
          </a:p>
          <a:p>
            <a:r>
              <a:rPr lang="fr-FR" smtClean="0"/>
              <a:t>Classic IT has invented </a:t>
            </a:r>
          </a:p>
          <a:p>
            <a:r>
              <a:rPr lang="fr-FR" smtClean="0"/>
              <a:t>quality - strategy understanding</a:t>
            </a:r>
          </a:p>
          <a:p>
            <a:endParaRPr lang="fr-FR" smtClean="0"/>
          </a:p>
          <a:p>
            <a:endParaRPr lang="fr-FR"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a:spLocks noGrp="1" noChangeArrowheads="1"/>
          </p:cNvSpPr>
          <p:nvPr>
            <p:ph type="sldNum" sz="quarter" idx="5"/>
          </p:nvPr>
        </p:nvSpPr>
        <p:spPr>
          <a:noFill/>
        </p:spPr>
        <p:txBody>
          <a:bodyPr/>
          <a:lstStyle/>
          <a:p>
            <a:fld id="{F6BBD7AA-6F73-4597-8BEE-D1E1C51B405C}" type="slidenum">
              <a:rPr lang="en-US" smtClean="0"/>
              <a:pPr/>
              <a:t>45</a:t>
            </a:fld>
            <a:endParaRPr lang="en-US" smtClean="0"/>
          </a:p>
        </p:txBody>
      </p:sp>
      <p:sp>
        <p:nvSpPr>
          <p:cNvPr id="242691" name="Rectangle 2"/>
          <p:cNvSpPr>
            <a:spLocks noGrp="1" noRot="1" noChangeAspect="1" noChangeArrowheads="1" noTextEdit="1"/>
          </p:cNvSpPr>
          <p:nvPr>
            <p:ph type="sldImg"/>
          </p:nvPr>
        </p:nvSpPr>
        <p:spPr>
          <a:xfrm>
            <a:off x="1001713" y="774700"/>
            <a:ext cx="5099050" cy="3824288"/>
          </a:xfrm>
          <a:ln/>
        </p:spPr>
      </p:sp>
      <p:sp>
        <p:nvSpPr>
          <p:cNvPr id="242692" name="Rectangle 3"/>
          <p:cNvSpPr>
            <a:spLocks noGrp="1" noChangeArrowheads="1"/>
          </p:cNvSpPr>
          <p:nvPr>
            <p:ph type="body" idx="1"/>
          </p:nvPr>
        </p:nvSpPr>
        <p:spPr>
          <a:noFill/>
          <a:ln/>
        </p:spPr>
        <p:txBody>
          <a:bodyPr/>
          <a:lstStyle/>
          <a:p>
            <a:endParaRPr lang="fr-FR" smtClean="0"/>
          </a:p>
        </p:txBody>
      </p:sp>
    </p:spTree>
    <p:extLst>
      <p:ext uri="{BB962C8B-B14F-4D97-AF65-F5344CB8AC3E}">
        <p14:creationId xmlns:p14="http://schemas.microsoft.com/office/powerpoint/2010/main" val="23551094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p:cNvSpPr>
            <a:spLocks noGrp="1" noChangeArrowheads="1"/>
          </p:cNvSpPr>
          <p:nvPr>
            <p:ph type="sldNum" sz="quarter" idx="5"/>
          </p:nvPr>
        </p:nvSpPr>
        <p:spPr>
          <a:noFill/>
        </p:spPr>
        <p:txBody>
          <a:bodyPr/>
          <a:lstStyle/>
          <a:p>
            <a:fld id="{A3EAA12A-249A-431A-9FD0-A0E65BE54AE8}" type="slidenum">
              <a:rPr lang="en-US" smtClean="0"/>
              <a:pPr/>
              <a:t>46</a:t>
            </a:fld>
            <a:endParaRPr lang="en-US" smtClean="0"/>
          </a:p>
        </p:txBody>
      </p:sp>
      <p:sp>
        <p:nvSpPr>
          <p:cNvPr id="243715" name="Rectangle 2"/>
          <p:cNvSpPr>
            <a:spLocks noGrp="1" noRot="1" noChangeAspect="1" noChangeArrowheads="1" noTextEdit="1"/>
          </p:cNvSpPr>
          <p:nvPr>
            <p:ph type="sldImg"/>
          </p:nvPr>
        </p:nvSpPr>
        <p:spPr>
          <a:xfrm>
            <a:off x="1001713" y="774700"/>
            <a:ext cx="5099050" cy="3824288"/>
          </a:xfrm>
          <a:ln/>
        </p:spPr>
      </p:sp>
      <p:sp>
        <p:nvSpPr>
          <p:cNvPr id="243716" name="Rectangle 3"/>
          <p:cNvSpPr>
            <a:spLocks noGrp="1" noChangeArrowheads="1"/>
          </p:cNvSpPr>
          <p:nvPr>
            <p:ph type="body" idx="1"/>
          </p:nvPr>
        </p:nvSpPr>
        <p:spPr>
          <a:noFill/>
          <a:ln/>
        </p:spPr>
        <p:txBody>
          <a:bodyPr/>
          <a:lstStyle/>
          <a:p>
            <a:endParaRPr lang="fr-FR" smtClean="0"/>
          </a:p>
        </p:txBody>
      </p:sp>
    </p:spTree>
    <p:extLst>
      <p:ext uri="{BB962C8B-B14F-4D97-AF65-F5344CB8AC3E}">
        <p14:creationId xmlns:p14="http://schemas.microsoft.com/office/powerpoint/2010/main" val="39776806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p:spPr>
        <p:txBody>
          <a:bodyPr/>
          <a:lstStyle/>
          <a:p>
            <a:fld id="{5E0AA05D-B5C7-4C1E-BA0D-FBB4A534E9C4}" type="slidenum">
              <a:rPr lang="en-US" smtClean="0"/>
              <a:pPr/>
              <a:t>50</a:t>
            </a:fld>
            <a:endParaRPr lang="en-US" smtClean="0"/>
          </a:p>
        </p:txBody>
      </p:sp>
      <p:sp>
        <p:nvSpPr>
          <p:cNvPr id="233475" name="Rectangle 2"/>
          <p:cNvSpPr>
            <a:spLocks noGrp="1" noRot="1" noChangeAspect="1" noChangeArrowheads="1" noTextEdit="1"/>
          </p:cNvSpPr>
          <p:nvPr>
            <p:ph type="sldImg"/>
          </p:nvPr>
        </p:nvSpPr>
        <p:spPr>
          <a:xfrm>
            <a:off x="1004888" y="774700"/>
            <a:ext cx="5094287" cy="3821113"/>
          </a:xfrm>
          <a:ln/>
        </p:spPr>
      </p:sp>
      <p:sp>
        <p:nvSpPr>
          <p:cNvPr id="233476" name="Rectangle 3"/>
          <p:cNvSpPr>
            <a:spLocks noGrp="1" noChangeArrowheads="1"/>
          </p:cNvSpPr>
          <p:nvPr>
            <p:ph type="body" idx="1"/>
          </p:nvPr>
        </p:nvSpPr>
        <p:spPr>
          <a:xfrm>
            <a:off x="947738" y="4860925"/>
            <a:ext cx="5207000" cy="4603750"/>
          </a:xfrm>
          <a:noFill/>
          <a:ln/>
        </p:spPr>
        <p:txBody>
          <a:bodyPr/>
          <a:lstStyle/>
          <a:p>
            <a:r>
              <a:rPr lang="fr-FR" smtClean="0"/>
              <a:t>90% des connaissances sont tacites et se trouvent dans les tetes, pas facile à mettre en commun et à traiter en automatique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p:cNvSpPr>
            <a:spLocks noGrp="1" noChangeArrowheads="1"/>
          </p:cNvSpPr>
          <p:nvPr>
            <p:ph type="sldNum" sz="quarter" idx="5"/>
          </p:nvPr>
        </p:nvSpPr>
        <p:spPr>
          <a:noFill/>
        </p:spPr>
        <p:txBody>
          <a:bodyPr/>
          <a:lstStyle/>
          <a:p>
            <a:fld id="{B79FBEEB-84D0-499E-8178-9BF716F14D6C}" type="slidenum">
              <a:rPr lang="en-US" smtClean="0"/>
              <a:pPr/>
              <a:t>51</a:t>
            </a:fld>
            <a:endParaRPr lang="en-US" smtClean="0"/>
          </a:p>
        </p:txBody>
      </p:sp>
      <p:sp>
        <p:nvSpPr>
          <p:cNvPr id="234499" name="Rectangle 2"/>
          <p:cNvSpPr>
            <a:spLocks noGrp="1" noRot="1" noChangeAspect="1" noChangeArrowheads="1" noTextEdit="1"/>
          </p:cNvSpPr>
          <p:nvPr>
            <p:ph type="sldImg"/>
          </p:nvPr>
        </p:nvSpPr>
        <p:spPr>
          <a:xfrm>
            <a:off x="1001713" y="774700"/>
            <a:ext cx="5100637" cy="3825875"/>
          </a:xfrm>
          <a:ln/>
        </p:spPr>
      </p:sp>
      <p:sp>
        <p:nvSpPr>
          <p:cNvPr id="234500" name="Rectangle 3"/>
          <p:cNvSpPr>
            <a:spLocks noGrp="1" noChangeArrowheads="1"/>
          </p:cNvSpPr>
          <p:nvPr>
            <p:ph type="body" idx="1"/>
          </p:nvPr>
        </p:nvSpPr>
        <p:spPr>
          <a:xfrm>
            <a:off x="946150" y="4865688"/>
            <a:ext cx="5210175" cy="4600575"/>
          </a:xfrm>
          <a:noFill/>
          <a:ln/>
        </p:spPr>
        <p:txBody>
          <a:bodyPr/>
          <a:lstStyle/>
          <a:p>
            <a:r>
              <a:rPr lang="en-GB" smtClean="0"/>
              <a:t> The problem they ask for was an on-line help desk  system. they wanted to give an added value on line for selected customers and got $ for this service.</a:t>
            </a:r>
          </a:p>
          <a:p>
            <a:r>
              <a:rPr lang="en-GB" smtClean="0"/>
              <a:t>Several years ago, they have bought 3 others companies</a:t>
            </a:r>
          </a:p>
          <a:p>
            <a:r>
              <a:rPr lang="en-GB" smtClean="0"/>
              <a:t>still different enterprise culture, Telemecanique, Square D, Modicon</a:t>
            </a:r>
          </a:p>
          <a:p>
            <a:r>
              <a:rPr lang="en-GB" smtClean="0"/>
              <a:t>We have begun to work on one type of equipment sold wolrdwide.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a:noFill/>
        </p:spPr>
        <p:txBody>
          <a:bodyPr/>
          <a:lstStyle/>
          <a:p>
            <a:fld id="{F19EAECB-08C6-461B-A3F7-C9D36376A728}" type="slidenum">
              <a:rPr lang="en-US" smtClean="0"/>
              <a:pPr/>
              <a:t>52</a:t>
            </a:fld>
            <a:endParaRPr lang="en-US" smtClean="0"/>
          </a:p>
        </p:txBody>
      </p:sp>
      <p:sp>
        <p:nvSpPr>
          <p:cNvPr id="235523" name="Rectangle 2"/>
          <p:cNvSpPr>
            <a:spLocks noGrp="1" noRot="1" noChangeAspect="1" noChangeArrowheads="1" noTextEdit="1"/>
          </p:cNvSpPr>
          <p:nvPr>
            <p:ph type="sldImg"/>
          </p:nvPr>
        </p:nvSpPr>
        <p:spPr>
          <a:xfrm>
            <a:off x="1001713" y="774700"/>
            <a:ext cx="5100637" cy="3825875"/>
          </a:xfrm>
          <a:ln/>
        </p:spPr>
      </p:sp>
      <p:sp>
        <p:nvSpPr>
          <p:cNvPr id="235524" name="Rectangle 3"/>
          <p:cNvSpPr>
            <a:spLocks noGrp="1" noChangeArrowheads="1"/>
          </p:cNvSpPr>
          <p:nvPr>
            <p:ph type="body" idx="1"/>
          </p:nvPr>
        </p:nvSpPr>
        <p:spPr>
          <a:xfrm>
            <a:off x="946150" y="4865688"/>
            <a:ext cx="5210175" cy="4600575"/>
          </a:xfrm>
          <a:noFill/>
          <a:ln/>
        </p:spPr>
        <p:txBody>
          <a:bodyPr/>
          <a:lstStyle/>
          <a:p>
            <a:endParaRPr lang="en-GB"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p:spPr>
        <p:txBody>
          <a:bodyPr/>
          <a:lstStyle/>
          <a:p>
            <a:fld id="{D44DAA3A-E96A-4C91-BC88-0AFBD1B19493}" type="slidenum">
              <a:rPr lang="en-US" smtClean="0"/>
              <a:pPr/>
              <a:t>54</a:t>
            </a:fld>
            <a:endParaRPr lang="en-US" smtClean="0"/>
          </a:p>
        </p:txBody>
      </p:sp>
      <p:sp>
        <p:nvSpPr>
          <p:cNvPr id="237571" name="Rectangle 2"/>
          <p:cNvSpPr>
            <a:spLocks noGrp="1" noRot="1" noChangeAspect="1" noChangeArrowheads="1" noTextEdit="1"/>
          </p:cNvSpPr>
          <p:nvPr>
            <p:ph type="sldImg"/>
          </p:nvPr>
        </p:nvSpPr>
        <p:spPr>
          <a:xfrm>
            <a:off x="1001713" y="774700"/>
            <a:ext cx="5100637" cy="3825875"/>
          </a:xfrm>
          <a:ln/>
        </p:spPr>
      </p:sp>
      <p:sp>
        <p:nvSpPr>
          <p:cNvPr id="237572" name="Rectangle 3"/>
          <p:cNvSpPr>
            <a:spLocks noGrp="1" noChangeArrowheads="1"/>
          </p:cNvSpPr>
          <p:nvPr>
            <p:ph type="body" idx="1"/>
          </p:nvPr>
        </p:nvSpPr>
        <p:spPr>
          <a:xfrm>
            <a:off x="946150" y="4865688"/>
            <a:ext cx="5210175" cy="4600575"/>
          </a:xfrm>
          <a:noFill/>
          <a:ln/>
        </p:spPr>
        <p:txBody>
          <a:bodyPr/>
          <a:lstStyle/>
          <a:p>
            <a:r>
              <a:rPr lang="en-GB" smtClean="0"/>
              <a:t>We have begun to solve one problem and we have discovered others.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a:noFill/>
        </p:spPr>
        <p:txBody>
          <a:bodyPr/>
          <a:lstStyle/>
          <a:p>
            <a:fld id="{CED309F9-91A3-4854-A739-7CB9FEF08E2B}" type="slidenum">
              <a:rPr lang="en-US" smtClean="0"/>
              <a:pPr/>
              <a:t>55</a:t>
            </a:fld>
            <a:endParaRPr lang="en-US" smtClean="0"/>
          </a:p>
        </p:txBody>
      </p:sp>
      <p:sp>
        <p:nvSpPr>
          <p:cNvPr id="238595" name="Rectangle 2"/>
          <p:cNvSpPr>
            <a:spLocks noGrp="1" noRot="1" noChangeAspect="1" noChangeArrowheads="1" noTextEdit="1"/>
          </p:cNvSpPr>
          <p:nvPr>
            <p:ph type="sldImg"/>
          </p:nvPr>
        </p:nvSpPr>
        <p:spPr>
          <a:xfrm>
            <a:off x="1001713" y="774700"/>
            <a:ext cx="5100637" cy="3825875"/>
          </a:xfrm>
          <a:ln/>
        </p:spPr>
      </p:sp>
      <p:sp>
        <p:nvSpPr>
          <p:cNvPr id="238596" name="Rectangle 3"/>
          <p:cNvSpPr>
            <a:spLocks noGrp="1" noChangeArrowheads="1"/>
          </p:cNvSpPr>
          <p:nvPr>
            <p:ph type="body" idx="1"/>
          </p:nvPr>
        </p:nvSpPr>
        <p:spPr>
          <a:xfrm>
            <a:off x="946150" y="4865688"/>
            <a:ext cx="5210175" cy="4600575"/>
          </a:xfrm>
          <a:noFill/>
          <a:ln/>
        </p:spPr>
        <p:txBody>
          <a:bodyPr/>
          <a:lstStyle/>
          <a:p>
            <a:r>
              <a:rPr lang="en-GB" smtClean="0"/>
              <a:t>most important </a:t>
            </a:r>
          </a:p>
          <a:p>
            <a:r>
              <a:rPr lang="en-GB" smtClean="0"/>
              <a:t>help desk, but we have discovered other needs global experience base, customer satisfaction</a:t>
            </a:r>
          </a:p>
          <a:p>
            <a:r>
              <a:rPr lang="en-GB" smtClean="0"/>
              <a:t>5 similar projets in the world</a:t>
            </a:r>
          </a:p>
          <a:p>
            <a:endParaRPr lang="en-GB" smtClean="0"/>
          </a:p>
          <a:p>
            <a:r>
              <a:rPr lang="en-GB" smtClean="0"/>
              <a:t>Glossary for all involved,We had not spent time on glossary definition, it is build progressively.</a:t>
            </a:r>
          </a:p>
          <a:p>
            <a:r>
              <a:rPr lang="en-GB" smtClean="0"/>
              <a:t>Tool was already choosen by CEO, than we have spent time to adapt problem to the tool.</a:t>
            </a:r>
          </a:p>
          <a:p>
            <a:r>
              <a:rPr lang="en-GB" smtClean="0"/>
              <a:t>Sharing power problems - involved teams come from different departements and have different hierarchy. We have solved by temporary detachement for project. All new taem has a common goal to build collective experience</a:t>
            </a:r>
          </a:p>
          <a:p>
            <a:r>
              <a:rPr lang="en-GB" smtClean="0"/>
              <a:t>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a:spLocks noGrp="1" noChangeArrowheads="1"/>
          </p:cNvSpPr>
          <p:nvPr>
            <p:ph type="sldNum" sz="quarter" idx="5"/>
          </p:nvPr>
        </p:nvSpPr>
        <p:spPr>
          <a:noFill/>
        </p:spPr>
        <p:txBody>
          <a:bodyPr/>
          <a:lstStyle/>
          <a:p>
            <a:fld id="{E7F9A2DE-3791-4A35-B601-A8303C657B7A}" type="slidenum">
              <a:rPr lang="en-US" smtClean="0"/>
              <a:pPr/>
              <a:t>56</a:t>
            </a:fld>
            <a:endParaRPr lang="en-US" smtClean="0"/>
          </a:p>
        </p:txBody>
      </p:sp>
      <p:sp>
        <p:nvSpPr>
          <p:cNvPr id="239619" name="Rectangle 2"/>
          <p:cNvSpPr>
            <a:spLocks noGrp="1" noRot="1" noChangeAspect="1" noChangeArrowheads="1" noTextEdit="1"/>
          </p:cNvSpPr>
          <p:nvPr>
            <p:ph type="sldImg"/>
          </p:nvPr>
        </p:nvSpPr>
        <p:spPr>
          <a:xfrm>
            <a:off x="1001713" y="774700"/>
            <a:ext cx="5099050" cy="3824288"/>
          </a:xfrm>
          <a:ln/>
        </p:spPr>
      </p:sp>
      <p:sp>
        <p:nvSpPr>
          <p:cNvPr id="239620" name="Rectangle 3"/>
          <p:cNvSpPr>
            <a:spLocks noGrp="1" noChangeArrowheads="1"/>
          </p:cNvSpPr>
          <p:nvPr>
            <p:ph type="body" idx="1"/>
          </p:nvPr>
        </p:nvSpPr>
        <p:spPr>
          <a:noFill/>
          <a:ln/>
        </p:spPr>
        <p:txBody>
          <a:bodyPr/>
          <a:lstStyle/>
          <a:p>
            <a:endParaRPr lang="fr-FR"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p:spPr>
        <p:txBody>
          <a:bodyPr/>
          <a:lstStyle/>
          <a:p>
            <a:fld id="{CD277471-047C-4FBC-AFD1-20AF94E84779}" type="slidenum">
              <a:rPr lang="en-US" smtClean="0"/>
              <a:pPr/>
              <a:t>57</a:t>
            </a:fld>
            <a:endParaRPr lang="en-US" smtClean="0"/>
          </a:p>
        </p:txBody>
      </p:sp>
      <p:sp>
        <p:nvSpPr>
          <p:cNvPr id="240643" name="Rectangle 2"/>
          <p:cNvSpPr>
            <a:spLocks noGrp="1" noRot="1" noChangeAspect="1" noChangeArrowheads="1" noTextEdit="1"/>
          </p:cNvSpPr>
          <p:nvPr>
            <p:ph type="sldImg"/>
          </p:nvPr>
        </p:nvSpPr>
        <p:spPr>
          <a:xfrm>
            <a:off x="1001713" y="774700"/>
            <a:ext cx="5100637" cy="3825875"/>
          </a:xfrm>
          <a:ln/>
        </p:spPr>
      </p:sp>
      <p:sp>
        <p:nvSpPr>
          <p:cNvPr id="240644" name="Rectangle 3"/>
          <p:cNvSpPr>
            <a:spLocks noGrp="1" noChangeArrowheads="1"/>
          </p:cNvSpPr>
          <p:nvPr>
            <p:ph type="body" idx="1"/>
          </p:nvPr>
        </p:nvSpPr>
        <p:spPr>
          <a:xfrm>
            <a:off x="946150" y="4865688"/>
            <a:ext cx="5210175" cy="4600575"/>
          </a:xfrm>
          <a:noFill/>
          <a:ln/>
        </p:spPr>
        <p:txBody>
          <a:bodyPr/>
          <a:lstStyle/>
          <a:p>
            <a:r>
              <a:rPr lang="en-GB" smtClean="0"/>
              <a:t>temporary attachement people having common goal are able to work together without hierarchy.</a:t>
            </a:r>
          </a:p>
          <a:p>
            <a:r>
              <a:rPr lang="en-GB" smtClean="0"/>
              <a:t>different languages - easy translation </a:t>
            </a:r>
          </a:p>
          <a:p>
            <a:r>
              <a:rPr lang="en-GB" smtClean="0"/>
              <a:t>communication by design or english and translation country by country</a:t>
            </a:r>
          </a:p>
          <a:p>
            <a:r>
              <a:rPr lang="en-GB" smtClean="0"/>
              <a:t>cultures italian customer wants  to see his technician</a:t>
            </a:r>
          </a:p>
          <a:p>
            <a:endParaRPr lang="en-GB" smtClean="0"/>
          </a:p>
          <a:p>
            <a:r>
              <a:rPr lang="en-GB" smtClean="0"/>
              <a:t>ETB, 3 main components of GKM</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p:spPr>
        <p:txBody>
          <a:bodyPr/>
          <a:lstStyle/>
          <a:p>
            <a:fld id="{37CC2244-BC6D-4D4C-A98A-82CE708723C1}" type="slidenum">
              <a:rPr lang="en-US" smtClean="0"/>
              <a:pPr/>
              <a:t>5</a:t>
            </a:fld>
            <a:endParaRPr lang="en-US" smtClean="0"/>
          </a:p>
        </p:txBody>
      </p:sp>
      <p:sp>
        <p:nvSpPr>
          <p:cNvPr id="210947" name="Rectangle 2"/>
          <p:cNvSpPr>
            <a:spLocks noGrp="1" noRot="1" noChangeAspect="1" noChangeArrowheads="1" noTextEdit="1"/>
          </p:cNvSpPr>
          <p:nvPr>
            <p:ph type="sldImg"/>
          </p:nvPr>
        </p:nvSpPr>
        <p:spPr>
          <a:xfrm>
            <a:off x="995363" y="768350"/>
            <a:ext cx="5118100" cy="3838575"/>
          </a:xfrm>
          <a:ln/>
        </p:spPr>
      </p:sp>
      <p:sp>
        <p:nvSpPr>
          <p:cNvPr id="210948" name="Rectangle 3"/>
          <p:cNvSpPr>
            <a:spLocks noGrp="1" noChangeArrowheads="1"/>
          </p:cNvSpPr>
          <p:nvPr>
            <p:ph type="body" idx="1"/>
          </p:nvPr>
        </p:nvSpPr>
        <p:spPr>
          <a:xfrm>
            <a:off x="947738" y="4865688"/>
            <a:ext cx="5207000" cy="4600575"/>
          </a:xfrm>
          <a:noFill/>
          <a:ln/>
        </p:spPr>
        <p:txBody>
          <a:bodyPr/>
          <a:lstStyle/>
          <a:p>
            <a:endParaRPr lang="fr-FR" smtClean="0"/>
          </a:p>
          <a:p>
            <a:r>
              <a:rPr lang="fr-FR" smtClean="0"/>
              <a:t>Classement des fichiers Semantique du bureau, pdv</a:t>
            </a:r>
          </a:p>
          <a:p>
            <a:r>
              <a:rPr lang="fr-FR" smtClean="0"/>
              <a:t>Superposer KADS, KOOL, charem, cbr</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a:noFill/>
        </p:spPr>
        <p:txBody>
          <a:bodyPr/>
          <a:lstStyle/>
          <a:p>
            <a:fld id="{DD0D1CFF-6823-42A5-90EA-99F26F1F4C75}" type="slidenum">
              <a:rPr lang="en-US" smtClean="0"/>
              <a:pPr/>
              <a:t>58</a:t>
            </a:fld>
            <a:endParaRPr lang="en-US" smtClean="0"/>
          </a:p>
        </p:txBody>
      </p:sp>
      <p:sp>
        <p:nvSpPr>
          <p:cNvPr id="241667" name="Rectangle 2"/>
          <p:cNvSpPr>
            <a:spLocks noGrp="1" noRot="1" noChangeAspect="1" noChangeArrowheads="1" noTextEdit="1"/>
          </p:cNvSpPr>
          <p:nvPr>
            <p:ph type="sldImg"/>
          </p:nvPr>
        </p:nvSpPr>
        <p:spPr>
          <a:xfrm>
            <a:off x="1001713" y="774700"/>
            <a:ext cx="5100637" cy="3825875"/>
          </a:xfrm>
          <a:ln/>
        </p:spPr>
      </p:sp>
      <p:sp>
        <p:nvSpPr>
          <p:cNvPr id="241668" name="Rectangle 3"/>
          <p:cNvSpPr>
            <a:spLocks noGrp="1" noChangeArrowheads="1"/>
          </p:cNvSpPr>
          <p:nvPr>
            <p:ph type="body" idx="1"/>
          </p:nvPr>
        </p:nvSpPr>
        <p:spPr>
          <a:xfrm>
            <a:off x="946150" y="4865688"/>
            <a:ext cx="5210175" cy="4600575"/>
          </a:xfrm>
          <a:noFill/>
          <a:ln/>
        </p:spPr>
        <p:txBody>
          <a:bodyPr/>
          <a:lstStyle/>
          <a:p>
            <a:r>
              <a:rPr lang="en-GB" smtClean="0"/>
              <a:t>temporary attachement people having common goal are able to work together without hierarchy.</a:t>
            </a:r>
          </a:p>
          <a:p>
            <a:r>
              <a:rPr lang="en-GB" smtClean="0"/>
              <a:t>different languages - easy translation </a:t>
            </a:r>
          </a:p>
          <a:p>
            <a:r>
              <a:rPr lang="en-GB" smtClean="0"/>
              <a:t>communication by design or english and translation country by country</a:t>
            </a:r>
          </a:p>
          <a:p>
            <a:r>
              <a:rPr lang="en-GB" smtClean="0"/>
              <a:t>cultures italian customer wants  to see his technician</a:t>
            </a:r>
          </a:p>
          <a:p>
            <a:endParaRPr lang="en-GB" smtClean="0"/>
          </a:p>
          <a:p>
            <a:r>
              <a:rPr lang="en-GB" smtClean="0"/>
              <a:t>ETB, 3 main components of GKM</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p:spPr>
        <p:txBody>
          <a:bodyPr/>
          <a:lstStyle/>
          <a:p>
            <a:fld id="{4F3DB4DD-B7DF-4B48-94A0-1E984B7F9014}" type="slidenum">
              <a:rPr lang="en-US" smtClean="0"/>
              <a:pPr/>
              <a:t>6</a:t>
            </a:fld>
            <a:endParaRPr lang="en-US" smtClean="0"/>
          </a:p>
        </p:txBody>
      </p:sp>
      <p:sp>
        <p:nvSpPr>
          <p:cNvPr id="211971" name="Rectangle 2"/>
          <p:cNvSpPr>
            <a:spLocks noGrp="1" noRot="1" noChangeAspect="1" noChangeArrowheads="1" noTextEdit="1"/>
          </p:cNvSpPr>
          <p:nvPr>
            <p:ph type="sldImg"/>
          </p:nvPr>
        </p:nvSpPr>
        <p:spPr>
          <a:xfrm>
            <a:off x="1001713" y="774700"/>
            <a:ext cx="5099050" cy="3824288"/>
          </a:xfrm>
          <a:ln/>
        </p:spPr>
      </p:sp>
      <p:sp>
        <p:nvSpPr>
          <p:cNvPr id="211972" name="Rectangle 3"/>
          <p:cNvSpPr>
            <a:spLocks noGrp="1" noChangeArrowheads="1"/>
          </p:cNvSpPr>
          <p:nvPr>
            <p:ph type="body" idx="1"/>
          </p:nvPr>
        </p:nvSpPr>
        <p:spPr>
          <a:noFill/>
          <a:ln/>
        </p:spPr>
        <p:txBody>
          <a:bodyPr/>
          <a:lstStyle/>
          <a:p>
            <a:endParaRPr lang="fr-FR"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a:noFill/>
        </p:spPr>
        <p:txBody>
          <a:bodyPr/>
          <a:lstStyle/>
          <a:p>
            <a:fld id="{D399D29B-5FCA-457E-8CA0-C749E001292F}" type="slidenum">
              <a:rPr lang="en-US" smtClean="0"/>
              <a:pPr/>
              <a:t>7</a:t>
            </a:fld>
            <a:endParaRPr lang="en-US" smtClean="0"/>
          </a:p>
        </p:txBody>
      </p:sp>
      <p:sp>
        <p:nvSpPr>
          <p:cNvPr id="212995" name="Rectangle 2"/>
          <p:cNvSpPr>
            <a:spLocks noGrp="1" noRot="1" noChangeAspect="1" noChangeArrowheads="1" noTextEdit="1"/>
          </p:cNvSpPr>
          <p:nvPr>
            <p:ph type="sldImg"/>
          </p:nvPr>
        </p:nvSpPr>
        <p:spPr>
          <a:xfrm>
            <a:off x="995363" y="768350"/>
            <a:ext cx="5118100" cy="3838575"/>
          </a:xfrm>
          <a:ln/>
        </p:spPr>
      </p:sp>
      <p:sp>
        <p:nvSpPr>
          <p:cNvPr id="212996" name="Rectangle 3"/>
          <p:cNvSpPr>
            <a:spLocks noGrp="1" noChangeArrowheads="1"/>
          </p:cNvSpPr>
          <p:nvPr>
            <p:ph type="body" idx="1"/>
          </p:nvPr>
        </p:nvSpPr>
        <p:spPr>
          <a:xfrm>
            <a:off x="947738" y="4865688"/>
            <a:ext cx="5207000" cy="4600575"/>
          </a:xfrm>
          <a:noFill/>
          <a:ln/>
        </p:spPr>
        <p:txBody>
          <a:bodyPr/>
          <a:lstStyle/>
          <a:p>
            <a:endParaRPr lang="fr-FR" smtClean="0"/>
          </a:p>
          <a:p>
            <a:r>
              <a:rPr lang="fr-FR" smtClean="0"/>
              <a:t>Classement des fichiers Semantique du bureau, pdv</a:t>
            </a:r>
          </a:p>
          <a:p>
            <a:r>
              <a:rPr lang="fr-FR" smtClean="0"/>
              <a:t>Superposer KADS, KOOL, charem, cbr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Espace réservé de l'image des diapositives 1"/>
          <p:cNvSpPr>
            <a:spLocks noGrp="1" noRot="1" noChangeAspect="1" noTextEdit="1"/>
          </p:cNvSpPr>
          <p:nvPr>
            <p:ph type="sldImg"/>
          </p:nvPr>
        </p:nvSpPr>
        <p:spPr>
          <a:ln/>
        </p:spPr>
      </p:sp>
      <p:sp>
        <p:nvSpPr>
          <p:cNvPr id="216067" name="Espace réservé des commentaires 2"/>
          <p:cNvSpPr>
            <a:spLocks noGrp="1"/>
          </p:cNvSpPr>
          <p:nvPr>
            <p:ph type="body" idx="1"/>
          </p:nvPr>
        </p:nvSpPr>
        <p:spPr>
          <a:noFill/>
          <a:ln/>
        </p:spPr>
        <p:txBody>
          <a:bodyPr/>
          <a:lstStyle/>
          <a:p>
            <a:endParaRPr lang="en-GB" smtClean="0"/>
          </a:p>
        </p:txBody>
      </p:sp>
      <p:sp>
        <p:nvSpPr>
          <p:cNvPr id="216068" name="Espace réservé du numéro de diapositive 3"/>
          <p:cNvSpPr>
            <a:spLocks noGrp="1"/>
          </p:cNvSpPr>
          <p:nvPr>
            <p:ph type="sldNum" sz="quarter" idx="5"/>
          </p:nvPr>
        </p:nvSpPr>
        <p:spPr>
          <a:noFill/>
        </p:spPr>
        <p:txBody>
          <a:bodyPr/>
          <a:lstStyle/>
          <a:p>
            <a:fld id="{5D082876-9CBA-41C4-8C8B-0BA5841EECA6}" type="slidenum">
              <a:rPr lang="en-US" smtClean="0"/>
              <a:pPr/>
              <a:t>8</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p:spPr>
        <p:txBody>
          <a:bodyPr/>
          <a:lstStyle/>
          <a:p>
            <a:fld id="{C6BEAD47-E0C7-4AD1-AC9B-886E6BA99433}" type="slidenum">
              <a:rPr lang="en-US" smtClean="0"/>
              <a:pPr/>
              <a:t>22</a:t>
            </a:fld>
            <a:endParaRPr lang="en-US" smtClean="0"/>
          </a:p>
        </p:txBody>
      </p:sp>
      <p:sp>
        <p:nvSpPr>
          <p:cNvPr id="208899" name="Rectangle 2"/>
          <p:cNvSpPr>
            <a:spLocks noGrp="1" noRot="1" noChangeAspect="1" noChangeArrowheads="1" noTextEdit="1"/>
          </p:cNvSpPr>
          <p:nvPr>
            <p:ph type="sldImg"/>
          </p:nvPr>
        </p:nvSpPr>
        <p:spPr>
          <a:xfrm>
            <a:off x="1001713" y="774700"/>
            <a:ext cx="5099050" cy="3824288"/>
          </a:xfrm>
          <a:ln/>
        </p:spPr>
      </p:sp>
      <p:sp>
        <p:nvSpPr>
          <p:cNvPr id="208900" name="Rectangle 3"/>
          <p:cNvSpPr>
            <a:spLocks noGrp="1" noChangeArrowheads="1"/>
          </p:cNvSpPr>
          <p:nvPr>
            <p:ph type="body" idx="1"/>
          </p:nvPr>
        </p:nvSpPr>
        <p:spPr>
          <a:noFill/>
          <a:ln/>
        </p:spPr>
        <p:txBody>
          <a:bodyPr/>
          <a:lstStyle/>
          <a:p>
            <a:endParaRPr lang="fr-FR"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p:spPr>
        <p:txBody>
          <a:bodyPr/>
          <a:lstStyle/>
          <a:p>
            <a:fld id="{4F3DB4DD-B7DF-4B48-94A0-1E984B7F9014}" type="slidenum">
              <a:rPr lang="en-US" smtClean="0"/>
              <a:pPr/>
              <a:t>24</a:t>
            </a:fld>
            <a:endParaRPr lang="en-US" smtClean="0"/>
          </a:p>
        </p:txBody>
      </p:sp>
      <p:sp>
        <p:nvSpPr>
          <p:cNvPr id="211971" name="Rectangle 2"/>
          <p:cNvSpPr>
            <a:spLocks noGrp="1" noRot="1" noChangeAspect="1" noChangeArrowheads="1" noTextEdit="1"/>
          </p:cNvSpPr>
          <p:nvPr>
            <p:ph type="sldImg"/>
          </p:nvPr>
        </p:nvSpPr>
        <p:spPr>
          <a:xfrm>
            <a:off x="1001713" y="774700"/>
            <a:ext cx="5099050" cy="3824288"/>
          </a:xfrm>
          <a:ln/>
        </p:spPr>
      </p:sp>
      <p:sp>
        <p:nvSpPr>
          <p:cNvPr id="211972" name="Rectangle 3"/>
          <p:cNvSpPr>
            <a:spLocks noGrp="1" noChangeArrowheads="1"/>
          </p:cNvSpPr>
          <p:nvPr>
            <p:ph type="body" idx="1"/>
          </p:nvPr>
        </p:nvSpPr>
        <p:spPr>
          <a:noFill/>
          <a:ln/>
        </p:spPr>
        <p:txBody>
          <a:bodyPr/>
          <a:lstStyle/>
          <a:p>
            <a:endParaRPr lang="fr-FR" smtClean="0"/>
          </a:p>
        </p:txBody>
      </p:sp>
    </p:spTree>
    <p:extLst>
      <p:ext uri="{BB962C8B-B14F-4D97-AF65-F5344CB8AC3E}">
        <p14:creationId xmlns:p14="http://schemas.microsoft.com/office/powerpoint/2010/main" val="2797213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a:noFill/>
        </p:spPr>
        <p:txBody>
          <a:bodyPr/>
          <a:lstStyle/>
          <a:p>
            <a:fld id="{DAE139A5-EE7D-48BB-9211-F3B7DC067216}" type="slidenum">
              <a:rPr lang="en-US" smtClean="0"/>
              <a:pPr/>
              <a:t>25</a:t>
            </a:fld>
            <a:endParaRPr lang="en-US" smtClean="0"/>
          </a:p>
        </p:txBody>
      </p:sp>
      <p:sp>
        <p:nvSpPr>
          <p:cNvPr id="219139" name="Rectangle 2"/>
          <p:cNvSpPr>
            <a:spLocks noGrp="1" noRot="1" noChangeAspect="1" noChangeArrowheads="1" noTextEdit="1"/>
          </p:cNvSpPr>
          <p:nvPr>
            <p:ph type="sldImg"/>
          </p:nvPr>
        </p:nvSpPr>
        <p:spPr>
          <a:xfrm>
            <a:off x="1001713" y="774700"/>
            <a:ext cx="5099050" cy="3824288"/>
          </a:xfrm>
          <a:ln/>
        </p:spPr>
      </p:sp>
      <p:sp>
        <p:nvSpPr>
          <p:cNvPr id="219140" name="Rectangle 3"/>
          <p:cNvSpPr>
            <a:spLocks noGrp="1" noChangeArrowheads="1"/>
          </p:cNvSpPr>
          <p:nvPr>
            <p:ph type="body" idx="1"/>
          </p:nvPr>
        </p:nvSpPr>
        <p:spPr>
          <a:noFill/>
          <a:ln/>
        </p:spPr>
        <p:txBody>
          <a:bodyPr/>
          <a:lstStyle/>
          <a:p>
            <a:endParaRPr lang="fr-FR"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en-GB"/>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en-GB"/>
          </a:p>
        </p:txBody>
      </p:sp>
      <p:sp>
        <p:nvSpPr>
          <p:cNvPr id="4" name="Espace réservé de la date 3"/>
          <p:cNvSpPr>
            <a:spLocks noGrp="1"/>
          </p:cNvSpPr>
          <p:nvPr>
            <p:ph type="dt" sz="half" idx="10"/>
          </p:nvPr>
        </p:nvSpPr>
        <p:spPr>
          <a:xfrm>
            <a:off x="1547813" y="6400800"/>
            <a:ext cx="1905000" cy="457200"/>
          </a:xfrm>
          <a:prstGeom prst="rect">
            <a:avLst/>
          </a:prstGeom>
        </p:spPr>
        <p:txBody>
          <a:bodyPr/>
          <a:lstStyle>
            <a:lvl1pPr>
              <a:defRPr/>
            </a:lvl1pPr>
          </a:lstStyle>
          <a:p>
            <a:pPr>
              <a:defRPr/>
            </a:pPr>
            <a:endParaRPr lang="en-US"/>
          </a:p>
        </p:txBody>
      </p:sp>
      <p:sp>
        <p:nvSpPr>
          <p:cNvPr id="5" name="Espace réservé du pied de page 4"/>
          <p:cNvSpPr>
            <a:spLocks noGrp="1"/>
          </p:cNvSpPr>
          <p:nvPr>
            <p:ph type="ftr" sz="quarter" idx="11"/>
          </p:nvPr>
        </p:nvSpPr>
        <p:spPr/>
        <p:txBody>
          <a:bodyPr/>
          <a:lstStyle>
            <a:lvl1pPr>
              <a:defRPr/>
            </a:lvl1pPr>
          </a:lstStyle>
          <a:p>
            <a:pPr>
              <a:defRPr/>
            </a:pPr>
            <a:r>
              <a:rPr lang="en-US" smtClean="0"/>
              <a:t>EPITA'2022 Spring/EML</a:t>
            </a:r>
            <a:endParaRPr lang="en-US"/>
          </a:p>
        </p:txBody>
      </p:sp>
      <p:sp>
        <p:nvSpPr>
          <p:cNvPr id="6" name="Espace réservé du numéro de diapositive 5"/>
          <p:cNvSpPr>
            <a:spLocks noGrp="1"/>
          </p:cNvSpPr>
          <p:nvPr>
            <p:ph type="sldNum" sz="quarter" idx="12"/>
          </p:nvPr>
        </p:nvSpPr>
        <p:spPr/>
        <p:txBody>
          <a:bodyPr/>
          <a:lstStyle>
            <a:lvl1pPr>
              <a:defRPr/>
            </a:lvl1pPr>
          </a:lstStyle>
          <a:p>
            <a:pPr>
              <a:defRPr/>
            </a:pPr>
            <a:fld id="{F5BB2BF4-18D1-4535-91A4-C777C9A4033E}" type="slidenum">
              <a:rPr lang="en-US"/>
              <a:pPr>
                <a:defRPr/>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GB"/>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
        <p:nvSpPr>
          <p:cNvPr id="4" name="Espace réservé de la date 3"/>
          <p:cNvSpPr>
            <a:spLocks noGrp="1"/>
          </p:cNvSpPr>
          <p:nvPr>
            <p:ph type="dt" sz="half" idx="10"/>
          </p:nvPr>
        </p:nvSpPr>
        <p:spPr>
          <a:xfrm>
            <a:off x="1547813" y="6400800"/>
            <a:ext cx="1905000" cy="457200"/>
          </a:xfrm>
          <a:prstGeom prst="rect">
            <a:avLst/>
          </a:prstGeom>
        </p:spPr>
        <p:txBody>
          <a:bodyPr/>
          <a:lstStyle>
            <a:lvl1pPr>
              <a:defRPr/>
            </a:lvl1pPr>
          </a:lstStyle>
          <a:p>
            <a:pPr>
              <a:defRPr/>
            </a:pPr>
            <a:endParaRPr lang="en-US"/>
          </a:p>
        </p:txBody>
      </p:sp>
      <p:sp>
        <p:nvSpPr>
          <p:cNvPr id="5" name="Espace réservé du pied de page 4"/>
          <p:cNvSpPr>
            <a:spLocks noGrp="1"/>
          </p:cNvSpPr>
          <p:nvPr>
            <p:ph type="ftr" sz="quarter" idx="11"/>
          </p:nvPr>
        </p:nvSpPr>
        <p:spPr/>
        <p:txBody>
          <a:bodyPr/>
          <a:lstStyle>
            <a:lvl1pPr>
              <a:defRPr/>
            </a:lvl1pPr>
          </a:lstStyle>
          <a:p>
            <a:pPr>
              <a:defRPr/>
            </a:pPr>
            <a:r>
              <a:rPr lang="en-US" smtClean="0"/>
              <a:t>EPITA'2022 Spring/EML</a:t>
            </a:r>
            <a:endParaRPr lang="en-US"/>
          </a:p>
        </p:txBody>
      </p:sp>
      <p:sp>
        <p:nvSpPr>
          <p:cNvPr id="6" name="Espace réservé du numéro de diapositive 5"/>
          <p:cNvSpPr>
            <a:spLocks noGrp="1"/>
          </p:cNvSpPr>
          <p:nvPr>
            <p:ph type="sldNum" sz="quarter" idx="12"/>
          </p:nvPr>
        </p:nvSpPr>
        <p:spPr/>
        <p:txBody>
          <a:bodyPr/>
          <a:lstStyle>
            <a:lvl1pPr>
              <a:defRPr/>
            </a:lvl1pPr>
          </a:lstStyle>
          <a:p>
            <a:pPr>
              <a:defRPr/>
            </a:pPr>
            <a:fld id="{FA23F16F-21C9-43D7-A1FB-9038A3277A5B}" type="slidenum">
              <a:rPr lang="en-US"/>
              <a:pPr>
                <a:defRPr/>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289800" y="285750"/>
            <a:ext cx="1854200" cy="6276975"/>
          </a:xfrm>
        </p:spPr>
        <p:txBody>
          <a:bodyPr vert="eaVert"/>
          <a:lstStyle/>
          <a:p>
            <a:r>
              <a:rPr lang="fr-FR" smtClean="0"/>
              <a:t>Cliquez pour modifier le style du titre</a:t>
            </a:r>
            <a:endParaRPr lang="en-GB"/>
          </a:p>
        </p:txBody>
      </p:sp>
      <p:sp>
        <p:nvSpPr>
          <p:cNvPr id="3" name="Espace réservé du texte vertical 2"/>
          <p:cNvSpPr>
            <a:spLocks noGrp="1"/>
          </p:cNvSpPr>
          <p:nvPr>
            <p:ph type="body" orient="vert" idx="1"/>
          </p:nvPr>
        </p:nvSpPr>
        <p:spPr>
          <a:xfrm>
            <a:off x="1725613" y="285750"/>
            <a:ext cx="5411787" cy="627697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
        <p:nvSpPr>
          <p:cNvPr id="4" name="Espace réservé de la date 3"/>
          <p:cNvSpPr>
            <a:spLocks noGrp="1"/>
          </p:cNvSpPr>
          <p:nvPr>
            <p:ph type="dt" sz="half" idx="10"/>
          </p:nvPr>
        </p:nvSpPr>
        <p:spPr>
          <a:xfrm>
            <a:off x="1547813" y="6400800"/>
            <a:ext cx="1905000" cy="457200"/>
          </a:xfrm>
          <a:prstGeom prst="rect">
            <a:avLst/>
          </a:prstGeom>
        </p:spPr>
        <p:txBody>
          <a:bodyPr/>
          <a:lstStyle>
            <a:lvl1pPr>
              <a:defRPr/>
            </a:lvl1pPr>
          </a:lstStyle>
          <a:p>
            <a:pPr>
              <a:defRPr/>
            </a:pPr>
            <a:endParaRPr lang="en-US"/>
          </a:p>
        </p:txBody>
      </p:sp>
      <p:sp>
        <p:nvSpPr>
          <p:cNvPr id="5" name="Espace réservé du pied de page 4"/>
          <p:cNvSpPr>
            <a:spLocks noGrp="1"/>
          </p:cNvSpPr>
          <p:nvPr>
            <p:ph type="ftr" sz="quarter" idx="11"/>
          </p:nvPr>
        </p:nvSpPr>
        <p:spPr/>
        <p:txBody>
          <a:bodyPr/>
          <a:lstStyle>
            <a:lvl1pPr>
              <a:defRPr/>
            </a:lvl1pPr>
          </a:lstStyle>
          <a:p>
            <a:pPr>
              <a:defRPr/>
            </a:pPr>
            <a:r>
              <a:rPr lang="en-US" smtClean="0"/>
              <a:t>EPITA'2022 Spring/EML</a:t>
            </a:r>
            <a:endParaRPr lang="en-US"/>
          </a:p>
        </p:txBody>
      </p:sp>
      <p:sp>
        <p:nvSpPr>
          <p:cNvPr id="6" name="Espace réservé du numéro de diapositive 5"/>
          <p:cNvSpPr>
            <a:spLocks noGrp="1"/>
          </p:cNvSpPr>
          <p:nvPr>
            <p:ph type="sldNum" sz="quarter" idx="12"/>
          </p:nvPr>
        </p:nvSpPr>
        <p:spPr/>
        <p:txBody>
          <a:bodyPr/>
          <a:lstStyle>
            <a:lvl1pPr>
              <a:defRPr/>
            </a:lvl1pPr>
          </a:lstStyle>
          <a:p>
            <a:pPr>
              <a:defRPr/>
            </a:pPr>
            <a:fld id="{C68074A1-A52F-4F6A-9211-8C892DB0CF48}" type="slidenum">
              <a:rPr lang="en-US"/>
              <a:pPr>
                <a:defRPr/>
              </a:pPr>
              <a:t>‹N°›</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re. Contenu et texte">
    <p:spTree>
      <p:nvGrpSpPr>
        <p:cNvPr id="1" name=""/>
        <p:cNvGrpSpPr/>
        <p:nvPr/>
      </p:nvGrpSpPr>
      <p:grpSpPr>
        <a:xfrm>
          <a:off x="0" y="0"/>
          <a:ext cx="0" cy="0"/>
          <a:chOff x="0" y="0"/>
          <a:chExt cx="0" cy="0"/>
        </a:xfrm>
      </p:grpSpPr>
      <p:sp>
        <p:nvSpPr>
          <p:cNvPr id="2" name="Titre 1"/>
          <p:cNvSpPr>
            <a:spLocks noGrp="1"/>
          </p:cNvSpPr>
          <p:nvPr>
            <p:ph type="title"/>
          </p:nvPr>
        </p:nvSpPr>
        <p:spPr>
          <a:xfrm>
            <a:off x="1725613" y="285750"/>
            <a:ext cx="7243762" cy="1058863"/>
          </a:xfrm>
        </p:spPr>
        <p:txBody>
          <a:bodyPr/>
          <a:lstStyle/>
          <a:p>
            <a:r>
              <a:rPr lang="fr-FR" smtClean="0"/>
              <a:t>Cliquez pour modifier le style du titre</a:t>
            </a:r>
            <a:endParaRPr lang="en-GB"/>
          </a:p>
        </p:txBody>
      </p:sp>
      <p:sp>
        <p:nvSpPr>
          <p:cNvPr id="3" name="Espace réservé du contenu 2"/>
          <p:cNvSpPr>
            <a:spLocks noGrp="1"/>
          </p:cNvSpPr>
          <p:nvPr>
            <p:ph sz="half" idx="1"/>
          </p:nvPr>
        </p:nvSpPr>
        <p:spPr>
          <a:xfrm>
            <a:off x="1924050" y="1628775"/>
            <a:ext cx="3533775" cy="493395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
        <p:nvSpPr>
          <p:cNvPr id="4" name="Espace réservé du texte 3"/>
          <p:cNvSpPr>
            <a:spLocks noGrp="1"/>
          </p:cNvSpPr>
          <p:nvPr>
            <p:ph type="body" sz="half" idx="2"/>
          </p:nvPr>
        </p:nvSpPr>
        <p:spPr>
          <a:xfrm>
            <a:off x="5610225" y="1628775"/>
            <a:ext cx="3533775" cy="493395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
        <p:nvSpPr>
          <p:cNvPr id="5" name="Espace réservé de la date 4"/>
          <p:cNvSpPr>
            <a:spLocks noGrp="1"/>
          </p:cNvSpPr>
          <p:nvPr>
            <p:ph type="dt" sz="half" idx="10"/>
          </p:nvPr>
        </p:nvSpPr>
        <p:spPr>
          <a:xfrm>
            <a:off x="1547813" y="6400800"/>
            <a:ext cx="1905000" cy="457200"/>
          </a:xfrm>
          <a:prstGeom prst="rect">
            <a:avLst/>
          </a:prstGeom>
        </p:spPr>
        <p:txBody>
          <a:bodyPr/>
          <a:lstStyle>
            <a:lvl1pPr>
              <a:defRPr/>
            </a:lvl1pPr>
          </a:lstStyle>
          <a:p>
            <a:pPr>
              <a:defRPr/>
            </a:pPr>
            <a:endParaRPr lang="en-US"/>
          </a:p>
        </p:txBody>
      </p:sp>
      <p:sp>
        <p:nvSpPr>
          <p:cNvPr id="6" name="Espace réservé du pied de page 5"/>
          <p:cNvSpPr>
            <a:spLocks noGrp="1"/>
          </p:cNvSpPr>
          <p:nvPr>
            <p:ph type="ftr" sz="quarter" idx="11"/>
          </p:nvPr>
        </p:nvSpPr>
        <p:spPr/>
        <p:txBody>
          <a:bodyPr/>
          <a:lstStyle>
            <a:lvl1pPr>
              <a:defRPr/>
            </a:lvl1pPr>
          </a:lstStyle>
          <a:p>
            <a:pPr>
              <a:defRPr/>
            </a:pPr>
            <a:r>
              <a:rPr lang="en-US" smtClean="0"/>
              <a:t>EPITA'2022 Spring/EML</a:t>
            </a:r>
            <a:endParaRPr lang="en-US"/>
          </a:p>
        </p:txBody>
      </p:sp>
      <p:sp>
        <p:nvSpPr>
          <p:cNvPr id="7" name="Espace réservé du numéro de diapositive 6"/>
          <p:cNvSpPr>
            <a:spLocks noGrp="1"/>
          </p:cNvSpPr>
          <p:nvPr>
            <p:ph type="sldNum" sz="quarter" idx="12"/>
          </p:nvPr>
        </p:nvSpPr>
        <p:spPr/>
        <p:txBody>
          <a:bodyPr/>
          <a:lstStyle>
            <a:lvl1pPr>
              <a:defRPr/>
            </a:lvl1pPr>
          </a:lstStyle>
          <a:p>
            <a:pPr>
              <a:defRPr/>
            </a:pPr>
            <a:fld id="{25B18C41-28F6-4089-AC2B-0645840D8377}" type="slidenum">
              <a:rPr lang="en-US"/>
              <a:pPr>
                <a:defRPr/>
              </a:pPr>
              <a:t>‹N°›</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re. Text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725613" y="285750"/>
            <a:ext cx="7243762" cy="1058863"/>
          </a:xfrm>
        </p:spPr>
        <p:txBody>
          <a:bodyPr/>
          <a:lstStyle/>
          <a:p>
            <a:r>
              <a:rPr lang="fr-FR" smtClean="0"/>
              <a:t>Cliquez pour modifier le style du titre</a:t>
            </a:r>
            <a:endParaRPr lang="en-GB"/>
          </a:p>
        </p:txBody>
      </p:sp>
      <p:sp>
        <p:nvSpPr>
          <p:cNvPr id="3" name="Espace réservé du texte 2"/>
          <p:cNvSpPr>
            <a:spLocks noGrp="1"/>
          </p:cNvSpPr>
          <p:nvPr>
            <p:ph type="body" sz="half" idx="1"/>
          </p:nvPr>
        </p:nvSpPr>
        <p:spPr>
          <a:xfrm>
            <a:off x="1924050" y="1628775"/>
            <a:ext cx="3533775" cy="493395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
        <p:nvSpPr>
          <p:cNvPr id="4" name="Espace réservé du contenu 3"/>
          <p:cNvSpPr>
            <a:spLocks noGrp="1"/>
          </p:cNvSpPr>
          <p:nvPr>
            <p:ph sz="half" idx="2"/>
          </p:nvPr>
        </p:nvSpPr>
        <p:spPr>
          <a:xfrm>
            <a:off x="5610225" y="1628775"/>
            <a:ext cx="3533775" cy="493395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
        <p:nvSpPr>
          <p:cNvPr id="5" name="Espace réservé de la date 4"/>
          <p:cNvSpPr>
            <a:spLocks noGrp="1"/>
          </p:cNvSpPr>
          <p:nvPr>
            <p:ph type="dt" sz="half" idx="10"/>
          </p:nvPr>
        </p:nvSpPr>
        <p:spPr>
          <a:xfrm>
            <a:off x="1547813" y="6400800"/>
            <a:ext cx="1905000" cy="457200"/>
          </a:xfrm>
          <a:prstGeom prst="rect">
            <a:avLst/>
          </a:prstGeom>
        </p:spPr>
        <p:txBody>
          <a:bodyPr/>
          <a:lstStyle>
            <a:lvl1pPr>
              <a:defRPr/>
            </a:lvl1pPr>
          </a:lstStyle>
          <a:p>
            <a:pPr>
              <a:defRPr/>
            </a:pPr>
            <a:endParaRPr lang="en-US"/>
          </a:p>
        </p:txBody>
      </p:sp>
      <p:sp>
        <p:nvSpPr>
          <p:cNvPr id="6" name="Espace réservé du pied de page 5"/>
          <p:cNvSpPr>
            <a:spLocks noGrp="1"/>
          </p:cNvSpPr>
          <p:nvPr>
            <p:ph type="ftr" sz="quarter" idx="11"/>
          </p:nvPr>
        </p:nvSpPr>
        <p:spPr/>
        <p:txBody>
          <a:bodyPr/>
          <a:lstStyle>
            <a:lvl1pPr>
              <a:defRPr/>
            </a:lvl1pPr>
          </a:lstStyle>
          <a:p>
            <a:pPr>
              <a:defRPr/>
            </a:pPr>
            <a:r>
              <a:rPr lang="en-US" smtClean="0"/>
              <a:t>EPITA'2022 Spring/EML</a:t>
            </a:r>
            <a:endParaRPr lang="en-US"/>
          </a:p>
        </p:txBody>
      </p:sp>
      <p:sp>
        <p:nvSpPr>
          <p:cNvPr id="7" name="Espace réservé du numéro de diapositive 6"/>
          <p:cNvSpPr>
            <a:spLocks noGrp="1"/>
          </p:cNvSpPr>
          <p:nvPr>
            <p:ph type="sldNum" sz="quarter" idx="12"/>
          </p:nvPr>
        </p:nvSpPr>
        <p:spPr/>
        <p:txBody>
          <a:bodyPr/>
          <a:lstStyle>
            <a:lvl1pPr>
              <a:defRPr/>
            </a:lvl1pPr>
          </a:lstStyle>
          <a:p>
            <a:pPr>
              <a:defRPr/>
            </a:pPr>
            <a:fld id="{DDA49AC9-A95C-47C2-9E6B-383B5130C778}" type="slidenum">
              <a:rPr lang="en-US"/>
              <a:pPr>
                <a:defRPr/>
              </a:pPr>
              <a:t>‹N°›</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reserve="1">
  <p:cSld name="Titre et diagramme">
    <p:spTree>
      <p:nvGrpSpPr>
        <p:cNvPr id="1" name=""/>
        <p:cNvGrpSpPr/>
        <p:nvPr/>
      </p:nvGrpSpPr>
      <p:grpSpPr>
        <a:xfrm>
          <a:off x="0" y="0"/>
          <a:ext cx="0" cy="0"/>
          <a:chOff x="0" y="0"/>
          <a:chExt cx="0" cy="0"/>
        </a:xfrm>
      </p:grpSpPr>
      <p:sp>
        <p:nvSpPr>
          <p:cNvPr id="2" name="Titre 1"/>
          <p:cNvSpPr>
            <a:spLocks noGrp="1"/>
          </p:cNvSpPr>
          <p:nvPr>
            <p:ph type="title"/>
          </p:nvPr>
        </p:nvSpPr>
        <p:spPr>
          <a:xfrm>
            <a:off x="1725613" y="285750"/>
            <a:ext cx="7243762" cy="1058863"/>
          </a:xfrm>
        </p:spPr>
        <p:txBody>
          <a:bodyPr/>
          <a:lstStyle/>
          <a:p>
            <a:r>
              <a:rPr lang="fr-FR" smtClean="0"/>
              <a:t>Cliquez pour modifier le style du titre</a:t>
            </a:r>
            <a:endParaRPr lang="en-GB"/>
          </a:p>
        </p:txBody>
      </p:sp>
      <p:sp>
        <p:nvSpPr>
          <p:cNvPr id="3" name="Espace réservé du graphique 2"/>
          <p:cNvSpPr>
            <a:spLocks noGrp="1"/>
          </p:cNvSpPr>
          <p:nvPr>
            <p:ph type="chart" idx="1"/>
          </p:nvPr>
        </p:nvSpPr>
        <p:spPr>
          <a:xfrm>
            <a:off x="1924050" y="1628775"/>
            <a:ext cx="7219950" cy="4933950"/>
          </a:xfrm>
        </p:spPr>
        <p:txBody>
          <a:bodyPr/>
          <a:lstStyle/>
          <a:p>
            <a:pPr lvl="0"/>
            <a:endParaRPr lang="en-GB" noProof="0" smtClean="0"/>
          </a:p>
        </p:txBody>
      </p:sp>
      <p:sp>
        <p:nvSpPr>
          <p:cNvPr id="4" name="Espace réservé de la date 3"/>
          <p:cNvSpPr>
            <a:spLocks noGrp="1"/>
          </p:cNvSpPr>
          <p:nvPr>
            <p:ph type="dt" sz="half" idx="10"/>
          </p:nvPr>
        </p:nvSpPr>
        <p:spPr>
          <a:xfrm>
            <a:off x="1547813" y="6400800"/>
            <a:ext cx="1905000" cy="457200"/>
          </a:xfrm>
          <a:prstGeom prst="rect">
            <a:avLst/>
          </a:prstGeom>
        </p:spPr>
        <p:txBody>
          <a:bodyPr/>
          <a:lstStyle>
            <a:lvl1pPr>
              <a:defRPr/>
            </a:lvl1pPr>
          </a:lstStyle>
          <a:p>
            <a:pPr>
              <a:defRPr/>
            </a:pPr>
            <a:endParaRPr lang="en-US"/>
          </a:p>
        </p:txBody>
      </p:sp>
      <p:sp>
        <p:nvSpPr>
          <p:cNvPr id="5" name="Espace réservé du pied de page 4"/>
          <p:cNvSpPr>
            <a:spLocks noGrp="1"/>
          </p:cNvSpPr>
          <p:nvPr>
            <p:ph type="ftr" sz="quarter" idx="11"/>
          </p:nvPr>
        </p:nvSpPr>
        <p:spPr/>
        <p:txBody>
          <a:bodyPr/>
          <a:lstStyle>
            <a:lvl1pPr>
              <a:defRPr/>
            </a:lvl1pPr>
          </a:lstStyle>
          <a:p>
            <a:pPr>
              <a:defRPr/>
            </a:pPr>
            <a:r>
              <a:rPr lang="en-US" smtClean="0"/>
              <a:t>EPITA'2022 Spring/EML</a:t>
            </a:r>
            <a:endParaRPr lang="en-US"/>
          </a:p>
        </p:txBody>
      </p:sp>
      <p:sp>
        <p:nvSpPr>
          <p:cNvPr id="6" name="Espace réservé du numéro de diapositive 5"/>
          <p:cNvSpPr>
            <a:spLocks noGrp="1"/>
          </p:cNvSpPr>
          <p:nvPr>
            <p:ph type="sldNum" sz="quarter" idx="12"/>
          </p:nvPr>
        </p:nvSpPr>
        <p:spPr/>
        <p:txBody>
          <a:bodyPr/>
          <a:lstStyle>
            <a:lvl1pPr>
              <a:defRPr/>
            </a:lvl1pPr>
          </a:lstStyle>
          <a:p>
            <a:pPr>
              <a:defRPr/>
            </a:pPr>
            <a:fld id="{84B4918B-0850-420C-B1AE-198F943AAB2E}" type="slidenum">
              <a:rPr lang="en-US"/>
              <a:pPr>
                <a:defRPr/>
              </a:pPr>
              <a:t>‹N°›</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itre et tableau">
    <p:spTree>
      <p:nvGrpSpPr>
        <p:cNvPr id="1" name=""/>
        <p:cNvGrpSpPr/>
        <p:nvPr/>
      </p:nvGrpSpPr>
      <p:grpSpPr>
        <a:xfrm>
          <a:off x="0" y="0"/>
          <a:ext cx="0" cy="0"/>
          <a:chOff x="0" y="0"/>
          <a:chExt cx="0" cy="0"/>
        </a:xfrm>
      </p:grpSpPr>
      <p:sp>
        <p:nvSpPr>
          <p:cNvPr id="2" name="Titre 1"/>
          <p:cNvSpPr>
            <a:spLocks noGrp="1"/>
          </p:cNvSpPr>
          <p:nvPr>
            <p:ph type="title"/>
          </p:nvPr>
        </p:nvSpPr>
        <p:spPr>
          <a:xfrm>
            <a:off x="1725613" y="285750"/>
            <a:ext cx="7243762" cy="1058863"/>
          </a:xfrm>
        </p:spPr>
        <p:txBody>
          <a:bodyPr/>
          <a:lstStyle/>
          <a:p>
            <a:r>
              <a:rPr lang="fr-FR" smtClean="0"/>
              <a:t>Cliquez pour modifier le style du titre</a:t>
            </a:r>
            <a:endParaRPr lang="en-GB"/>
          </a:p>
        </p:txBody>
      </p:sp>
      <p:sp>
        <p:nvSpPr>
          <p:cNvPr id="3" name="Espace réservé du tableau 2"/>
          <p:cNvSpPr>
            <a:spLocks noGrp="1"/>
          </p:cNvSpPr>
          <p:nvPr>
            <p:ph type="tbl" idx="1"/>
          </p:nvPr>
        </p:nvSpPr>
        <p:spPr>
          <a:xfrm>
            <a:off x="1924050" y="1628775"/>
            <a:ext cx="7219950" cy="4933950"/>
          </a:xfrm>
        </p:spPr>
        <p:txBody>
          <a:bodyPr/>
          <a:lstStyle/>
          <a:p>
            <a:pPr lvl="0"/>
            <a:endParaRPr lang="en-GB" noProof="0" smtClean="0"/>
          </a:p>
        </p:txBody>
      </p:sp>
      <p:sp>
        <p:nvSpPr>
          <p:cNvPr id="4" name="Espace réservé de la date 3"/>
          <p:cNvSpPr>
            <a:spLocks noGrp="1"/>
          </p:cNvSpPr>
          <p:nvPr>
            <p:ph type="dt" sz="half" idx="10"/>
          </p:nvPr>
        </p:nvSpPr>
        <p:spPr>
          <a:xfrm>
            <a:off x="1547813" y="6400800"/>
            <a:ext cx="1905000" cy="457200"/>
          </a:xfrm>
          <a:prstGeom prst="rect">
            <a:avLst/>
          </a:prstGeom>
        </p:spPr>
        <p:txBody>
          <a:bodyPr/>
          <a:lstStyle>
            <a:lvl1pPr>
              <a:defRPr/>
            </a:lvl1pPr>
          </a:lstStyle>
          <a:p>
            <a:pPr>
              <a:defRPr/>
            </a:pPr>
            <a:endParaRPr lang="en-US"/>
          </a:p>
        </p:txBody>
      </p:sp>
      <p:sp>
        <p:nvSpPr>
          <p:cNvPr id="5" name="Espace réservé du pied de page 4"/>
          <p:cNvSpPr>
            <a:spLocks noGrp="1"/>
          </p:cNvSpPr>
          <p:nvPr>
            <p:ph type="ftr" sz="quarter" idx="11"/>
          </p:nvPr>
        </p:nvSpPr>
        <p:spPr/>
        <p:txBody>
          <a:bodyPr/>
          <a:lstStyle>
            <a:lvl1pPr>
              <a:defRPr/>
            </a:lvl1pPr>
          </a:lstStyle>
          <a:p>
            <a:pPr>
              <a:defRPr/>
            </a:pPr>
            <a:r>
              <a:rPr lang="en-US" smtClean="0"/>
              <a:t>EPITA'2022 Spring/EML</a:t>
            </a:r>
            <a:endParaRPr lang="en-US"/>
          </a:p>
        </p:txBody>
      </p:sp>
      <p:sp>
        <p:nvSpPr>
          <p:cNvPr id="6" name="Espace réservé du numéro de diapositive 5"/>
          <p:cNvSpPr>
            <a:spLocks noGrp="1"/>
          </p:cNvSpPr>
          <p:nvPr>
            <p:ph type="sldNum" sz="quarter" idx="12"/>
          </p:nvPr>
        </p:nvSpPr>
        <p:spPr/>
        <p:txBody>
          <a:bodyPr/>
          <a:lstStyle>
            <a:lvl1pPr>
              <a:defRPr/>
            </a:lvl1pPr>
          </a:lstStyle>
          <a:p>
            <a:pPr>
              <a:defRPr/>
            </a:pPr>
            <a:fld id="{86A4443B-7728-46B9-A7A0-A69A65E956D0}" type="slidenum">
              <a:rPr lang="en-US"/>
              <a:pPr>
                <a:defRPr/>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GB"/>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
        <p:nvSpPr>
          <p:cNvPr id="4" name="Espace réservé de la date 3"/>
          <p:cNvSpPr>
            <a:spLocks noGrp="1"/>
          </p:cNvSpPr>
          <p:nvPr>
            <p:ph type="dt" sz="half" idx="10"/>
          </p:nvPr>
        </p:nvSpPr>
        <p:spPr>
          <a:xfrm>
            <a:off x="1547813" y="6400800"/>
            <a:ext cx="1905000" cy="457200"/>
          </a:xfrm>
          <a:prstGeom prst="rect">
            <a:avLst/>
          </a:prstGeom>
        </p:spPr>
        <p:txBody>
          <a:bodyPr/>
          <a:lstStyle>
            <a:lvl1pPr>
              <a:defRPr/>
            </a:lvl1pPr>
          </a:lstStyle>
          <a:p>
            <a:pPr>
              <a:defRPr/>
            </a:pPr>
            <a:endParaRPr lang="en-US"/>
          </a:p>
        </p:txBody>
      </p:sp>
      <p:sp>
        <p:nvSpPr>
          <p:cNvPr id="5" name="Espace réservé du pied de page 4"/>
          <p:cNvSpPr>
            <a:spLocks noGrp="1"/>
          </p:cNvSpPr>
          <p:nvPr>
            <p:ph type="ftr" sz="quarter" idx="11"/>
          </p:nvPr>
        </p:nvSpPr>
        <p:spPr/>
        <p:txBody>
          <a:bodyPr/>
          <a:lstStyle>
            <a:lvl1pPr>
              <a:defRPr/>
            </a:lvl1pPr>
          </a:lstStyle>
          <a:p>
            <a:pPr>
              <a:defRPr/>
            </a:pPr>
            <a:r>
              <a:rPr lang="en-US" smtClean="0"/>
              <a:t>EPITA'2022 Spring/EML</a:t>
            </a:r>
            <a:endParaRPr lang="en-US"/>
          </a:p>
        </p:txBody>
      </p:sp>
      <p:sp>
        <p:nvSpPr>
          <p:cNvPr id="6" name="Espace réservé du numéro de diapositive 5"/>
          <p:cNvSpPr>
            <a:spLocks noGrp="1"/>
          </p:cNvSpPr>
          <p:nvPr>
            <p:ph type="sldNum" sz="quarter" idx="12"/>
          </p:nvPr>
        </p:nvSpPr>
        <p:spPr/>
        <p:txBody>
          <a:bodyPr/>
          <a:lstStyle>
            <a:lvl1pPr>
              <a:defRPr/>
            </a:lvl1pPr>
          </a:lstStyle>
          <a:p>
            <a:pPr>
              <a:defRPr/>
            </a:pPr>
            <a:fld id="{AA392B5A-961C-4146-B36B-A89B4B2BA829}" type="slidenum">
              <a:rPr lang="en-US"/>
              <a:pPr>
                <a:defRPr/>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en-GB"/>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Espace réservé de la date 3"/>
          <p:cNvSpPr>
            <a:spLocks noGrp="1"/>
          </p:cNvSpPr>
          <p:nvPr>
            <p:ph type="dt" sz="half" idx="10"/>
          </p:nvPr>
        </p:nvSpPr>
        <p:spPr>
          <a:xfrm>
            <a:off x="1547813" y="6400800"/>
            <a:ext cx="1905000" cy="457200"/>
          </a:xfrm>
          <a:prstGeom prst="rect">
            <a:avLst/>
          </a:prstGeom>
        </p:spPr>
        <p:txBody>
          <a:bodyPr/>
          <a:lstStyle>
            <a:lvl1pPr>
              <a:defRPr/>
            </a:lvl1pPr>
          </a:lstStyle>
          <a:p>
            <a:pPr>
              <a:defRPr/>
            </a:pPr>
            <a:endParaRPr lang="en-US"/>
          </a:p>
        </p:txBody>
      </p:sp>
      <p:sp>
        <p:nvSpPr>
          <p:cNvPr id="5" name="Espace réservé du pied de page 4"/>
          <p:cNvSpPr>
            <a:spLocks noGrp="1"/>
          </p:cNvSpPr>
          <p:nvPr>
            <p:ph type="ftr" sz="quarter" idx="11"/>
          </p:nvPr>
        </p:nvSpPr>
        <p:spPr/>
        <p:txBody>
          <a:bodyPr/>
          <a:lstStyle>
            <a:lvl1pPr>
              <a:defRPr/>
            </a:lvl1pPr>
          </a:lstStyle>
          <a:p>
            <a:pPr>
              <a:defRPr/>
            </a:pPr>
            <a:r>
              <a:rPr lang="en-US" smtClean="0"/>
              <a:t>EPITA'2022 Spring/EML</a:t>
            </a:r>
            <a:endParaRPr lang="en-US"/>
          </a:p>
        </p:txBody>
      </p:sp>
      <p:sp>
        <p:nvSpPr>
          <p:cNvPr id="6" name="Espace réservé du numéro de diapositive 5"/>
          <p:cNvSpPr>
            <a:spLocks noGrp="1"/>
          </p:cNvSpPr>
          <p:nvPr>
            <p:ph type="sldNum" sz="quarter" idx="12"/>
          </p:nvPr>
        </p:nvSpPr>
        <p:spPr/>
        <p:txBody>
          <a:bodyPr/>
          <a:lstStyle>
            <a:lvl1pPr>
              <a:defRPr/>
            </a:lvl1pPr>
          </a:lstStyle>
          <a:p>
            <a:pPr>
              <a:defRPr/>
            </a:pPr>
            <a:fld id="{BEB21584-FCAA-4360-BC53-8CB8747D7023}" type="slidenum">
              <a:rPr lang="en-US"/>
              <a:pPr>
                <a:defRPr/>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GB"/>
          </a:p>
        </p:txBody>
      </p:sp>
      <p:sp>
        <p:nvSpPr>
          <p:cNvPr id="3" name="Espace réservé du contenu 2"/>
          <p:cNvSpPr>
            <a:spLocks noGrp="1"/>
          </p:cNvSpPr>
          <p:nvPr>
            <p:ph sz="half" idx="1"/>
          </p:nvPr>
        </p:nvSpPr>
        <p:spPr>
          <a:xfrm>
            <a:off x="1924050" y="1628775"/>
            <a:ext cx="3533775" cy="493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
        <p:nvSpPr>
          <p:cNvPr id="4" name="Espace réservé du contenu 3"/>
          <p:cNvSpPr>
            <a:spLocks noGrp="1"/>
          </p:cNvSpPr>
          <p:nvPr>
            <p:ph sz="half" idx="2"/>
          </p:nvPr>
        </p:nvSpPr>
        <p:spPr>
          <a:xfrm>
            <a:off x="5610225" y="1628775"/>
            <a:ext cx="3533775" cy="493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
        <p:nvSpPr>
          <p:cNvPr id="5" name="Espace réservé de la date 4"/>
          <p:cNvSpPr>
            <a:spLocks noGrp="1"/>
          </p:cNvSpPr>
          <p:nvPr>
            <p:ph type="dt" sz="half" idx="10"/>
          </p:nvPr>
        </p:nvSpPr>
        <p:spPr>
          <a:xfrm>
            <a:off x="1547813" y="6400800"/>
            <a:ext cx="1905000" cy="457200"/>
          </a:xfrm>
          <a:prstGeom prst="rect">
            <a:avLst/>
          </a:prstGeom>
        </p:spPr>
        <p:txBody>
          <a:bodyPr/>
          <a:lstStyle>
            <a:lvl1pPr>
              <a:defRPr/>
            </a:lvl1pPr>
          </a:lstStyle>
          <a:p>
            <a:pPr>
              <a:defRPr/>
            </a:pPr>
            <a:endParaRPr lang="en-US"/>
          </a:p>
        </p:txBody>
      </p:sp>
      <p:sp>
        <p:nvSpPr>
          <p:cNvPr id="6" name="Espace réservé du pied de page 5"/>
          <p:cNvSpPr>
            <a:spLocks noGrp="1"/>
          </p:cNvSpPr>
          <p:nvPr>
            <p:ph type="ftr" sz="quarter" idx="11"/>
          </p:nvPr>
        </p:nvSpPr>
        <p:spPr/>
        <p:txBody>
          <a:bodyPr/>
          <a:lstStyle>
            <a:lvl1pPr>
              <a:defRPr/>
            </a:lvl1pPr>
          </a:lstStyle>
          <a:p>
            <a:pPr>
              <a:defRPr/>
            </a:pPr>
            <a:r>
              <a:rPr lang="en-US" smtClean="0"/>
              <a:t>EPITA'2022 Spring/EML</a:t>
            </a:r>
            <a:endParaRPr lang="en-US"/>
          </a:p>
        </p:txBody>
      </p:sp>
      <p:sp>
        <p:nvSpPr>
          <p:cNvPr id="7" name="Espace réservé du numéro de diapositive 6"/>
          <p:cNvSpPr>
            <a:spLocks noGrp="1"/>
          </p:cNvSpPr>
          <p:nvPr>
            <p:ph type="sldNum" sz="quarter" idx="12"/>
          </p:nvPr>
        </p:nvSpPr>
        <p:spPr/>
        <p:txBody>
          <a:bodyPr/>
          <a:lstStyle>
            <a:lvl1pPr>
              <a:defRPr/>
            </a:lvl1pPr>
          </a:lstStyle>
          <a:p>
            <a:pPr>
              <a:defRPr/>
            </a:pPr>
            <a:fld id="{14150AEE-2DBB-40FD-A10D-CF500E463ED6}" type="slidenum">
              <a:rPr lang="en-US"/>
              <a:pPr>
                <a:defRPr/>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en-GB"/>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
        <p:nvSpPr>
          <p:cNvPr id="7" name="Espace réservé de la date 6"/>
          <p:cNvSpPr>
            <a:spLocks noGrp="1"/>
          </p:cNvSpPr>
          <p:nvPr>
            <p:ph type="dt" sz="half" idx="10"/>
          </p:nvPr>
        </p:nvSpPr>
        <p:spPr>
          <a:xfrm>
            <a:off x="1547813" y="6400800"/>
            <a:ext cx="1905000" cy="457200"/>
          </a:xfrm>
          <a:prstGeom prst="rect">
            <a:avLst/>
          </a:prstGeom>
        </p:spPr>
        <p:txBody>
          <a:bodyPr/>
          <a:lstStyle>
            <a:lvl1pPr>
              <a:defRPr/>
            </a:lvl1pPr>
          </a:lstStyle>
          <a:p>
            <a:pPr>
              <a:defRPr/>
            </a:pPr>
            <a:endParaRPr lang="en-US"/>
          </a:p>
        </p:txBody>
      </p:sp>
      <p:sp>
        <p:nvSpPr>
          <p:cNvPr id="8" name="Espace réservé du pied de page 7"/>
          <p:cNvSpPr>
            <a:spLocks noGrp="1"/>
          </p:cNvSpPr>
          <p:nvPr>
            <p:ph type="ftr" sz="quarter" idx="11"/>
          </p:nvPr>
        </p:nvSpPr>
        <p:spPr/>
        <p:txBody>
          <a:bodyPr/>
          <a:lstStyle>
            <a:lvl1pPr>
              <a:defRPr/>
            </a:lvl1pPr>
          </a:lstStyle>
          <a:p>
            <a:pPr>
              <a:defRPr/>
            </a:pPr>
            <a:r>
              <a:rPr lang="en-US" smtClean="0"/>
              <a:t>EPITA'2022 Spring/EML</a:t>
            </a:r>
            <a:endParaRPr lang="en-US"/>
          </a:p>
        </p:txBody>
      </p:sp>
      <p:sp>
        <p:nvSpPr>
          <p:cNvPr id="9" name="Espace réservé du numéro de diapositive 8"/>
          <p:cNvSpPr>
            <a:spLocks noGrp="1"/>
          </p:cNvSpPr>
          <p:nvPr>
            <p:ph type="sldNum" sz="quarter" idx="12"/>
          </p:nvPr>
        </p:nvSpPr>
        <p:spPr/>
        <p:txBody>
          <a:bodyPr/>
          <a:lstStyle>
            <a:lvl1pPr>
              <a:defRPr/>
            </a:lvl1pPr>
          </a:lstStyle>
          <a:p>
            <a:pPr>
              <a:defRPr/>
            </a:pPr>
            <a:fld id="{F0BA73AF-B76B-4D24-BC55-EA83403CA9AA}" type="slidenum">
              <a:rPr lang="en-US"/>
              <a:pPr>
                <a:defRPr/>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GB"/>
          </a:p>
        </p:txBody>
      </p:sp>
      <p:sp>
        <p:nvSpPr>
          <p:cNvPr id="3" name="Espace réservé de la date 2"/>
          <p:cNvSpPr>
            <a:spLocks noGrp="1"/>
          </p:cNvSpPr>
          <p:nvPr>
            <p:ph type="dt" sz="half" idx="10"/>
          </p:nvPr>
        </p:nvSpPr>
        <p:spPr>
          <a:xfrm>
            <a:off x="1547813" y="6400800"/>
            <a:ext cx="1905000" cy="457200"/>
          </a:xfrm>
          <a:prstGeom prst="rect">
            <a:avLst/>
          </a:prstGeom>
        </p:spPr>
        <p:txBody>
          <a:bodyPr/>
          <a:lstStyle>
            <a:lvl1pPr>
              <a:defRPr/>
            </a:lvl1pPr>
          </a:lstStyle>
          <a:p>
            <a:pPr>
              <a:defRPr/>
            </a:pPr>
            <a:endParaRPr lang="en-US"/>
          </a:p>
        </p:txBody>
      </p:sp>
      <p:sp>
        <p:nvSpPr>
          <p:cNvPr id="4" name="Espace réservé du pied de page 3"/>
          <p:cNvSpPr>
            <a:spLocks noGrp="1"/>
          </p:cNvSpPr>
          <p:nvPr>
            <p:ph type="ftr" sz="quarter" idx="11"/>
          </p:nvPr>
        </p:nvSpPr>
        <p:spPr/>
        <p:txBody>
          <a:bodyPr/>
          <a:lstStyle>
            <a:lvl1pPr>
              <a:defRPr/>
            </a:lvl1pPr>
          </a:lstStyle>
          <a:p>
            <a:pPr>
              <a:defRPr/>
            </a:pPr>
            <a:r>
              <a:rPr lang="en-US" smtClean="0"/>
              <a:t>EPITA'2022 Spring/EML</a:t>
            </a:r>
            <a:endParaRPr lang="en-US"/>
          </a:p>
        </p:txBody>
      </p:sp>
      <p:sp>
        <p:nvSpPr>
          <p:cNvPr id="5" name="Espace réservé du numéro de diapositive 4"/>
          <p:cNvSpPr>
            <a:spLocks noGrp="1"/>
          </p:cNvSpPr>
          <p:nvPr>
            <p:ph type="sldNum" sz="quarter" idx="12"/>
          </p:nvPr>
        </p:nvSpPr>
        <p:spPr/>
        <p:txBody>
          <a:bodyPr/>
          <a:lstStyle>
            <a:lvl1pPr>
              <a:defRPr/>
            </a:lvl1pPr>
          </a:lstStyle>
          <a:p>
            <a:pPr>
              <a:defRPr/>
            </a:pPr>
            <a:fld id="{39AACB60-DAE4-4395-93BE-B989845BD94E}" type="slidenum">
              <a:rPr lang="en-US"/>
              <a:pPr>
                <a:defRPr/>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pPr>
              <a:defRPr/>
            </a:pPr>
            <a:r>
              <a:rPr lang="en-US" smtClean="0"/>
              <a:t>EPITA'2022 Spring/EML</a:t>
            </a:r>
            <a:endParaRPr lang="en-US"/>
          </a:p>
        </p:txBody>
      </p:sp>
      <p:sp>
        <p:nvSpPr>
          <p:cNvPr id="3" name="Rectangle 4"/>
          <p:cNvSpPr>
            <a:spLocks noGrp="1" noChangeArrowheads="1"/>
          </p:cNvSpPr>
          <p:nvPr>
            <p:ph type="sldNum" sz="quarter" idx="11"/>
          </p:nvPr>
        </p:nvSpPr>
        <p:spPr>
          <a:ln/>
        </p:spPr>
        <p:txBody>
          <a:bodyPr/>
          <a:lstStyle>
            <a:lvl1pPr>
              <a:defRPr/>
            </a:lvl1pPr>
          </a:lstStyle>
          <a:p>
            <a:pPr>
              <a:defRPr/>
            </a:pPr>
            <a:fld id="{D7452199-F196-4884-B717-8ADA18B89112}" type="slidenum">
              <a:rPr lang="en-US"/>
              <a:pPr>
                <a:defRPr/>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en-GB"/>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1547813" y="6400800"/>
            <a:ext cx="1905000" cy="457200"/>
          </a:xfrm>
          <a:prstGeom prst="rect">
            <a:avLst/>
          </a:prstGeom>
        </p:spPr>
        <p:txBody>
          <a:bodyPr/>
          <a:lstStyle>
            <a:lvl1pPr>
              <a:defRPr/>
            </a:lvl1pPr>
          </a:lstStyle>
          <a:p>
            <a:pPr>
              <a:defRPr/>
            </a:pPr>
            <a:endParaRPr lang="en-US"/>
          </a:p>
        </p:txBody>
      </p:sp>
      <p:sp>
        <p:nvSpPr>
          <p:cNvPr id="6" name="Espace réservé du pied de page 5"/>
          <p:cNvSpPr>
            <a:spLocks noGrp="1"/>
          </p:cNvSpPr>
          <p:nvPr>
            <p:ph type="ftr" sz="quarter" idx="11"/>
          </p:nvPr>
        </p:nvSpPr>
        <p:spPr/>
        <p:txBody>
          <a:bodyPr/>
          <a:lstStyle>
            <a:lvl1pPr>
              <a:defRPr/>
            </a:lvl1pPr>
          </a:lstStyle>
          <a:p>
            <a:pPr>
              <a:defRPr/>
            </a:pPr>
            <a:r>
              <a:rPr lang="en-US" smtClean="0"/>
              <a:t>EPITA'2022 Spring/EML</a:t>
            </a:r>
            <a:endParaRPr lang="en-US"/>
          </a:p>
        </p:txBody>
      </p:sp>
      <p:sp>
        <p:nvSpPr>
          <p:cNvPr id="7" name="Espace réservé du numéro de diapositive 6"/>
          <p:cNvSpPr>
            <a:spLocks noGrp="1"/>
          </p:cNvSpPr>
          <p:nvPr>
            <p:ph type="sldNum" sz="quarter" idx="12"/>
          </p:nvPr>
        </p:nvSpPr>
        <p:spPr/>
        <p:txBody>
          <a:bodyPr/>
          <a:lstStyle>
            <a:lvl1pPr>
              <a:defRPr/>
            </a:lvl1pPr>
          </a:lstStyle>
          <a:p>
            <a:pPr>
              <a:defRPr/>
            </a:pPr>
            <a:fld id="{EF978AD0-D7AE-49C9-9564-B681DF9118C4}" type="slidenum">
              <a:rPr lang="en-US"/>
              <a:pPr>
                <a:defRPr/>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en-GB"/>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1547813" y="6400800"/>
            <a:ext cx="1905000" cy="457200"/>
          </a:xfrm>
          <a:prstGeom prst="rect">
            <a:avLst/>
          </a:prstGeom>
        </p:spPr>
        <p:txBody>
          <a:bodyPr/>
          <a:lstStyle>
            <a:lvl1pPr>
              <a:defRPr/>
            </a:lvl1pPr>
          </a:lstStyle>
          <a:p>
            <a:pPr>
              <a:defRPr/>
            </a:pPr>
            <a:endParaRPr lang="en-US"/>
          </a:p>
        </p:txBody>
      </p:sp>
      <p:sp>
        <p:nvSpPr>
          <p:cNvPr id="6" name="Espace réservé du pied de page 5"/>
          <p:cNvSpPr>
            <a:spLocks noGrp="1"/>
          </p:cNvSpPr>
          <p:nvPr>
            <p:ph type="ftr" sz="quarter" idx="11"/>
          </p:nvPr>
        </p:nvSpPr>
        <p:spPr/>
        <p:txBody>
          <a:bodyPr/>
          <a:lstStyle>
            <a:lvl1pPr>
              <a:defRPr/>
            </a:lvl1pPr>
          </a:lstStyle>
          <a:p>
            <a:pPr>
              <a:defRPr/>
            </a:pPr>
            <a:r>
              <a:rPr lang="en-US" smtClean="0"/>
              <a:t>EPITA'2022 Spring/EML</a:t>
            </a:r>
            <a:endParaRPr lang="en-US"/>
          </a:p>
        </p:txBody>
      </p:sp>
      <p:sp>
        <p:nvSpPr>
          <p:cNvPr id="7" name="Espace réservé du numéro de diapositive 6"/>
          <p:cNvSpPr>
            <a:spLocks noGrp="1"/>
          </p:cNvSpPr>
          <p:nvPr>
            <p:ph type="sldNum" sz="quarter" idx="12"/>
          </p:nvPr>
        </p:nvSpPr>
        <p:spPr/>
        <p:txBody>
          <a:bodyPr/>
          <a:lstStyle>
            <a:lvl1pPr>
              <a:defRPr/>
            </a:lvl1pPr>
          </a:lstStyle>
          <a:p>
            <a:pPr>
              <a:defRPr/>
            </a:pPr>
            <a:fld id="{205E83B6-9A67-450E-A406-D77A449AAAC8}" type="slidenum">
              <a:rPr lang="en-US"/>
              <a:pPr>
                <a:defRPr/>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b="0">
                <a:solidFill>
                  <a:schemeClr val="tx1"/>
                </a:solidFill>
              </a:defRPr>
            </a:lvl1pPr>
          </a:lstStyle>
          <a:p>
            <a:pPr>
              <a:defRPr/>
            </a:pPr>
            <a:r>
              <a:rPr lang="en-US" smtClean="0"/>
              <a:t>EPITA'2022 Spring/EML</a:t>
            </a:r>
            <a:endParaRPr lang="en-US"/>
          </a:p>
        </p:txBody>
      </p:sp>
      <p:sp>
        <p:nvSpPr>
          <p:cNvPr id="1028" name="Rectangle 4"/>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b="0">
                <a:solidFill>
                  <a:schemeClr val="tx1"/>
                </a:solidFill>
              </a:defRPr>
            </a:lvl1pPr>
          </a:lstStyle>
          <a:p>
            <a:pPr>
              <a:defRPr/>
            </a:pPr>
            <a:fld id="{E6551EA6-2ECD-48DA-B353-05649B72B7EF}" type="slidenum">
              <a:rPr lang="en-US"/>
              <a:pPr>
                <a:defRPr/>
              </a:pPr>
              <a:t>‹N°›</a:t>
            </a:fld>
            <a:endParaRPr lang="en-US"/>
          </a:p>
        </p:txBody>
      </p:sp>
      <p:sp>
        <p:nvSpPr>
          <p:cNvPr id="1029" name="Rectangle 5"/>
          <p:cNvSpPr>
            <a:spLocks noChangeArrowheads="1"/>
          </p:cNvSpPr>
          <p:nvPr/>
        </p:nvSpPr>
        <p:spPr bwMode="auto">
          <a:xfrm>
            <a:off x="1581150" y="0"/>
            <a:ext cx="7550150" cy="1390650"/>
          </a:xfrm>
          <a:prstGeom prst="rect">
            <a:avLst/>
          </a:prstGeom>
          <a:gradFill rotWithShape="0">
            <a:gsLst>
              <a:gs pos="0">
                <a:srgbClr val="FCFEB9"/>
              </a:gs>
              <a:gs pos="100000">
                <a:srgbClr val="FCFEB9">
                  <a:gamma/>
                  <a:tint val="0"/>
                  <a:invGamma/>
                </a:srgbClr>
              </a:gs>
            </a:gsLst>
            <a:lin ang="0" scaled="1"/>
          </a:gradFill>
          <a:ln w="9525">
            <a:noFill/>
            <a:miter lim="800000"/>
            <a:headEnd/>
            <a:tailEnd/>
          </a:ln>
          <a:effectLst/>
        </p:spPr>
        <p:txBody>
          <a:bodyPr wrap="none" anchor="ctr"/>
          <a:lstStyle/>
          <a:p>
            <a:pPr>
              <a:defRPr/>
            </a:pPr>
            <a:endParaRPr lang="en-GB"/>
          </a:p>
        </p:txBody>
      </p:sp>
      <p:sp>
        <p:nvSpPr>
          <p:cNvPr id="9221" name="Rectangle 6"/>
          <p:cNvSpPr>
            <a:spLocks noGrp="1" noChangeArrowheads="1"/>
          </p:cNvSpPr>
          <p:nvPr>
            <p:ph type="body" idx="1"/>
          </p:nvPr>
        </p:nvSpPr>
        <p:spPr bwMode="auto">
          <a:xfrm>
            <a:off x="1924050" y="1628775"/>
            <a:ext cx="7219950" cy="493395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222" name="Rectangle 7"/>
          <p:cNvSpPr>
            <a:spLocks noGrp="1" noChangeArrowheads="1"/>
          </p:cNvSpPr>
          <p:nvPr>
            <p:ph type="title"/>
          </p:nvPr>
        </p:nvSpPr>
        <p:spPr bwMode="auto">
          <a:xfrm>
            <a:off x="1725613" y="285750"/>
            <a:ext cx="7243762" cy="1058863"/>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pic>
        <p:nvPicPr>
          <p:cNvPr id="9223" name="Picture 8"/>
          <p:cNvPicPr>
            <a:picLocks noChangeArrowheads="1"/>
          </p:cNvPicPr>
          <p:nvPr/>
        </p:nvPicPr>
        <p:blipFill>
          <a:blip r:embed="rId17" cstate="print"/>
          <a:srcRect t="21719" b="7170"/>
          <a:stretch>
            <a:fillRect/>
          </a:stretch>
        </p:blipFill>
        <p:spPr bwMode="auto">
          <a:xfrm>
            <a:off x="0" y="1428750"/>
            <a:ext cx="1558925" cy="5416550"/>
          </a:xfrm>
          <a:prstGeom prst="rect">
            <a:avLst/>
          </a:prstGeom>
          <a:noFill/>
          <a:ln w="9525">
            <a:noFill/>
            <a:miter lim="800000"/>
            <a:headEnd/>
            <a:tailEnd/>
          </a:ln>
        </p:spPr>
      </p:pic>
      <p:pic>
        <p:nvPicPr>
          <p:cNvPr id="9224" name="Picture 9"/>
          <p:cNvPicPr>
            <a:picLocks noChangeArrowheads="1"/>
          </p:cNvPicPr>
          <p:nvPr/>
        </p:nvPicPr>
        <p:blipFill>
          <a:blip r:embed="rId18" cstate="print"/>
          <a:srcRect/>
          <a:stretch>
            <a:fillRect/>
          </a:stretch>
        </p:blipFill>
        <p:spPr bwMode="auto">
          <a:xfrm>
            <a:off x="0" y="1423988"/>
            <a:ext cx="1576388" cy="543401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5332" r:id="rId1"/>
    <p:sldLayoutId id="2147485333" r:id="rId2"/>
    <p:sldLayoutId id="2147485334" r:id="rId3"/>
    <p:sldLayoutId id="2147485335" r:id="rId4"/>
    <p:sldLayoutId id="2147485336" r:id="rId5"/>
    <p:sldLayoutId id="2147485337" r:id="rId6"/>
    <p:sldLayoutId id="2147485331" r:id="rId7"/>
    <p:sldLayoutId id="2147485338" r:id="rId8"/>
    <p:sldLayoutId id="2147485339" r:id="rId9"/>
    <p:sldLayoutId id="2147485340" r:id="rId10"/>
    <p:sldLayoutId id="2147485341" r:id="rId11"/>
    <p:sldLayoutId id="2147485342" r:id="rId12"/>
    <p:sldLayoutId id="2147485343" r:id="rId13"/>
    <p:sldLayoutId id="2147485344" r:id="rId14"/>
    <p:sldLayoutId id="2147485345" r:id="rId15"/>
  </p:sldLayoutIdLst>
  <p:hf sldNum="0" hdr="0" dt="0"/>
  <p:txStyles>
    <p:titleStyle>
      <a:lvl1pPr algn="l" rtl="0" eaLnBrk="0" fontAlgn="base" hangingPunct="0">
        <a:lnSpc>
          <a:spcPct val="75000"/>
        </a:lnSpc>
        <a:spcBef>
          <a:spcPct val="0"/>
        </a:spcBef>
        <a:spcAft>
          <a:spcPct val="0"/>
        </a:spcAft>
        <a:defRPr sz="4000">
          <a:solidFill>
            <a:schemeClr val="tx1"/>
          </a:solidFill>
          <a:latin typeface="+mj-lt"/>
          <a:ea typeface="+mj-ea"/>
          <a:cs typeface="+mj-cs"/>
        </a:defRPr>
      </a:lvl1pPr>
      <a:lvl2pPr algn="l" rtl="0" eaLnBrk="0" fontAlgn="base" hangingPunct="0">
        <a:lnSpc>
          <a:spcPct val="75000"/>
        </a:lnSpc>
        <a:spcBef>
          <a:spcPct val="0"/>
        </a:spcBef>
        <a:spcAft>
          <a:spcPct val="0"/>
        </a:spcAft>
        <a:defRPr sz="4000">
          <a:solidFill>
            <a:schemeClr val="tx1"/>
          </a:solidFill>
          <a:latin typeface="Times New Roman" pitchFamily="18" charset="0"/>
        </a:defRPr>
      </a:lvl2pPr>
      <a:lvl3pPr algn="l" rtl="0" eaLnBrk="0" fontAlgn="base" hangingPunct="0">
        <a:lnSpc>
          <a:spcPct val="75000"/>
        </a:lnSpc>
        <a:spcBef>
          <a:spcPct val="0"/>
        </a:spcBef>
        <a:spcAft>
          <a:spcPct val="0"/>
        </a:spcAft>
        <a:defRPr sz="4000">
          <a:solidFill>
            <a:schemeClr val="tx1"/>
          </a:solidFill>
          <a:latin typeface="Times New Roman" pitchFamily="18" charset="0"/>
        </a:defRPr>
      </a:lvl3pPr>
      <a:lvl4pPr algn="l" rtl="0" eaLnBrk="0" fontAlgn="base" hangingPunct="0">
        <a:lnSpc>
          <a:spcPct val="75000"/>
        </a:lnSpc>
        <a:spcBef>
          <a:spcPct val="0"/>
        </a:spcBef>
        <a:spcAft>
          <a:spcPct val="0"/>
        </a:spcAft>
        <a:defRPr sz="4000">
          <a:solidFill>
            <a:schemeClr val="tx1"/>
          </a:solidFill>
          <a:latin typeface="Times New Roman" pitchFamily="18" charset="0"/>
        </a:defRPr>
      </a:lvl4pPr>
      <a:lvl5pPr algn="l" rtl="0" eaLnBrk="0" fontAlgn="base" hangingPunct="0">
        <a:lnSpc>
          <a:spcPct val="75000"/>
        </a:lnSpc>
        <a:spcBef>
          <a:spcPct val="0"/>
        </a:spcBef>
        <a:spcAft>
          <a:spcPct val="0"/>
        </a:spcAft>
        <a:defRPr sz="4000">
          <a:solidFill>
            <a:schemeClr val="tx1"/>
          </a:solidFill>
          <a:latin typeface="Times New Roman" pitchFamily="18" charset="0"/>
        </a:defRPr>
      </a:lvl5pPr>
      <a:lvl6pPr marL="457200" algn="l" rtl="0" eaLnBrk="0" fontAlgn="base" hangingPunct="0">
        <a:lnSpc>
          <a:spcPct val="75000"/>
        </a:lnSpc>
        <a:spcBef>
          <a:spcPct val="0"/>
        </a:spcBef>
        <a:spcAft>
          <a:spcPct val="0"/>
        </a:spcAft>
        <a:defRPr sz="4000">
          <a:solidFill>
            <a:schemeClr val="tx1"/>
          </a:solidFill>
          <a:latin typeface="Times New Roman" pitchFamily="18" charset="0"/>
        </a:defRPr>
      </a:lvl6pPr>
      <a:lvl7pPr marL="914400" algn="l" rtl="0" eaLnBrk="0" fontAlgn="base" hangingPunct="0">
        <a:lnSpc>
          <a:spcPct val="75000"/>
        </a:lnSpc>
        <a:spcBef>
          <a:spcPct val="0"/>
        </a:spcBef>
        <a:spcAft>
          <a:spcPct val="0"/>
        </a:spcAft>
        <a:defRPr sz="4000">
          <a:solidFill>
            <a:schemeClr val="tx1"/>
          </a:solidFill>
          <a:latin typeface="Times New Roman" pitchFamily="18" charset="0"/>
        </a:defRPr>
      </a:lvl7pPr>
      <a:lvl8pPr marL="1371600" algn="l" rtl="0" eaLnBrk="0" fontAlgn="base" hangingPunct="0">
        <a:lnSpc>
          <a:spcPct val="75000"/>
        </a:lnSpc>
        <a:spcBef>
          <a:spcPct val="0"/>
        </a:spcBef>
        <a:spcAft>
          <a:spcPct val="0"/>
        </a:spcAft>
        <a:defRPr sz="4000">
          <a:solidFill>
            <a:schemeClr val="tx1"/>
          </a:solidFill>
          <a:latin typeface="Times New Roman" pitchFamily="18" charset="0"/>
        </a:defRPr>
      </a:lvl8pPr>
      <a:lvl9pPr marL="1828800" algn="l" rtl="0" eaLnBrk="0" fontAlgn="base" hangingPunct="0">
        <a:lnSpc>
          <a:spcPct val="75000"/>
        </a:lnSpc>
        <a:spcBef>
          <a:spcPct val="0"/>
        </a:spcBef>
        <a:spcAft>
          <a:spcPct val="0"/>
        </a:spcAft>
        <a:defRPr sz="4000">
          <a:solidFill>
            <a:schemeClr val="tx1"/>
          </a:solidFill>
          <a:latin typeface="Times New Roman" pitchFamily="18" charset="0"/>
        </a:defRPr>
      </a:lvl9pPr>
    </p:titleStyle>
    <p:bodyStyle>
      <a:lvl1pPr marL="342900" indent="-342900" algn="l" rtl="0" eaLnBrk="0" fontAlgn="base" hangingPunct="0">
        <a:lnSpc>
          <a:spcPct val="90000"/>
        </a:lnSpc>
        <a:spcBef>
          <a:spcPct val="20000"/>
        </a:spcBef>
        <a:spcAft>
          <a:spcPct val="0"/>
        </a:spcAft>
        <a:buSzPct val="100000"/>
        <a:buChar char="•"/>
        <a:defRPr sz="3200">
          <a:solidFill>
            <a:schemeClr val="tx1"/>
          </a:solidFill>
          <a:latin typeface="+mn-lt"/>
          <a:ea typeface="+mn-ea"/>
          <a:cs typeface="+mn-cs"/>
        </a:defRPr>
      </a:lvl1pPr>
      <a:lvl2pPr marL="742950" indent="-285750" algn="l" rtl="0" eaLnBrk="0" fontAlgn="base" hangingPunct="0">
        <a:lnSpc>
          <a:spcPct val="90000"/>
        </a:lnSpc>
        <a:spcBef>
          <a:spcPct val="20000"/>
        </a:spcBef>
        <a:spcAft>
          <a:spcPct val="0"/>
        </a:spcAft>
        <a:buSzPct val="100000"/>
        <a:buChar char="–"/>
        <a:defRPr sz="2800">
          <a:solidFill>
            <a:schemeClr val="tx1"/>
          </a:solidFill>
          <a:latin typeface="+mn-lt"/>
        </a:defRPr>
      </a:lvl2pPr>
      <a:lvl3pPr marL="1085850" indent="-228600" algn="l" rtl="0" eaLnBrk="0" fontAlgn="base" hangingPunct="0">
        <a:lnSpc>
          <a:spcPct val="90000"/>
        </a:lnSpc>
        <a:spcBef>
          <a:spcPct val="20000"/>
        </a:spcBef>
        <a:spcAft>
          <a:spcPct val="0"/>
        </a:spcAft>
        <a:buSzPct val="100000"/>
        <a:buChar char="•"/>
        <a:defRPr sz="2400">
          <a:solidFill>
            <a:schemeClr val="tx1"/>
          </a:solidFill>
          <a:latin typeface="+mn-lt"/>
        </a:defRPr>
      </a:lvl3pPr>
      <a:lvl4pPr marL="1428750" indent="-228600" algn="l" rtl="0" eaLnBrk="0" fontAlgn="base" hangingPunct="0">
        <a:lnSpc>
          <a:spcPct val="90000"/>
        </a:lnSpc>
        <a:spcBef>
          <a:spcPct val="20000"/>
        </a:spcBef>
        <a:spcAft>
          <a:spcPct val="0"/>
        </a:spcAft>
        <a:buSzPct val="100000"/>
        <a:buChar char="–"/>
        <a:defRPr sz="2000">
          <a:solidFill>
            <a:schemeClr val="tx1"/>
          </a:solidFill>
          <a:latin typeface="+mn-lt"/>
        </a:defRPr>
      </a:lvl4pPr>
      <a:lvl5pPr marL="1771650" indent="-228600" algn="l" rtl="0" eaLnBrk="0" fontAlgn="base" hangingPunct="0">
        <a:lnSpc>
          <a:spcPct val="90000"/>
        </a:lnSpc>
        <a:spcBef>
          <a:spcPct val="20000"/>
        </a:spcBef>
        <a:spcAft>
          <a:spcPct val="0"/>
        </a:spcAft>
        <a:buSzPct val="100000"/>
        <a:buChar char="•"/>
        <a:defRPr sz="2000">
          <a:solidFill>
            <a:schemeClr val="tx1"/>
          </a:solidFill>
          <a:latin typeface="+mn-lt"/>
        </a:defRPr>
      </a:lvl5pPr>
      <a:lvl6pPr marL="2228850" indent="-228600" algn="l" rtl="0" eaLnBrk="0" fontAlgn="base" hangingPunct="0">
        <a:lnSpc>
          <a:spcPct val="90000"/>
        </a:lnSpc>
        <a:spcBef>
          <a:spcPct val="20000"/>
        </a:spcBef>
        <a:spcAft>
          <a:spcPct val="0"/>
        </a:spcAft>
        <a:buSzPct val="100000"/>
        <a:buChar char="•"/>
        <a:defRPr sz="2000">
          <a:solidFill>
            <a:schemeClr val="tx1"/>
          </a:solidFill>
          <a:latin typeface="+mn-lt"/>
        </a:defRPr>
      </a:lvl6pPr>
      <a:lvl7pPr marL="2686050" indent="-228600" algn="l" rtl="0" eaLnBrk="0" fontAlgn="base" hangingPunct="0">
        <a:lnSpc>
          <a:spcPct val="90000"/>
        </a:lnSpc>
        <a:spcBef>
          <a:spcPct val="20000"/>
        </a:spcBef>
        <a:spcAft>
          <a:spcPct val="0"/>
        </a:spcAft>
        <a:buSzPct val="100000"/>
        <a:buChar char="•"/>
        <a:defRPr sz="2000">
          <a:solidFill>
            <a:schemeClr val="tx1"/>
          </a:solidFill>
          <a:latin typeface="+mn-lt"/>
        </a:defRPr>
      </a:lvl7pPr>
      <a:lvl8pPr marL="3143250" indent="-228600" algn="l" rtl="0" eaLnBrk="0" fontAlgn="base" hangingPunct="0">
        <a:lnSpc>
          <a:spcPct val="90000"/>
        </a:lnSpc>
        <a:spcBef>
          <a:spcPct val="20000"/>
        </a:spcBef>
        <a:spcAft>
          <a:spcPct val="0"/>
        </a:spcAft>
        <a:buSzPct val="100000"/>
        <a:buChar char="•"/>
        <a:defRPr sz="2000">
          <a:solidFill>
            <a:schemeClr val="tx1"/>
          </a:solidFill>
          <a:latin typeface="+mn-lt"/>
        </a:defRPr>
      </a:lvl8pPr>
      <a:lvl9pPr marL="3600450" indent="-228600" algn="l" rtl="0" eaLnBrk="0" fontAlgn="base" hangingPunct="0">
        <a:lnSpc>
          <a:spcPct val="90000"/>
        </a:lnSpc>
        <a:spcBef>
          <a:spcPct val="20000"/>
        </a:spcBef>
        <a:spcAft>
          <a:spcPct val="0"/>
        </a:spcAft>
        <a:buSzPct val="100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innovation-ecosystems.e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kmworld.com/Articles/Editorial/Features/KMWorld-100-Companies-That-Matter-in-Knowledge-Management-2019-129903.aspx"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epita22kmig2.pbworks.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JYzitvRAZRw" TargetMode="External"/><Relationship Id="rId2" Type="http://schemas.openxmlformats.org/officeDocument/2006/relationships/hyperlink" Target="https://www.youtube.com/watch?v=-9QPv61R9ZQ" TargetMode="External"/><Relationship Id="rId1" Type="http://schemas.openxmlformats.org/officeDocument/2006/relationships/slideLayout" Target="../slideLayouts/slideLayout2.xml"/><Relationship Id="rId6" Type="http://schemas.openxmlformats.org/officeDocument/2006/relationships/hyperlink" Target="https://realkm.com/2016/08/19/is-the-olympic-games-knowledge-management-ogkm-program-effective/" TargetMode="External"/><Relationship Id="rId5" Type="http://schemas.openxmlformats.org/officeDocument/2006/relationships/hyperlink" Target="https://aws.amazon.com/fr/connect/" TargetMode="External"/><Relationship Id="rId4" Type="http://schemas.openxmlformats.org/officeDocument/2006/relationships/hyperlink" Target="https://www.thecasesolutions.com/knowledge-management-tesla-motors-42960"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collaboratif.cirad.fr/alfresco/s/d/workspace/SpacesStore/f660dd6f-c4ae-4ed9-a660-7f144f4f7310/Agroecologie-EN-1.pdf" TargetMode="External"/><Relationship Id="rId2" Type="http://schemas.openxmlformats.org/officeDocument/2006/relationships/hyperlink" Target="https://www.nasa.gov/content/knowledge-management-km-resources" TargetMode="External"/><Relationship Id="rId1" Type="http://schemas.openxmlformats.org/officeDocument/2006/relationships/slideLayout" Target="../slideLayouts/slideLayout2.xml"/><Relationship Id="rId5" Type="http://schemas.openxmlformats.org/officeDocument/2006/relationships/hyperlink" Target="https://fr.slideshare.net/ansariboss9211/knowledge-management-report-on-abb-company" TargetMode="External"/><Relationship Id="rId4" Type="http://schemas.openxmlformats.org/officeDocument/2006/relationships/hyperlink" Target="http://www.diva-portal.org/smash/get/diva2:617510/FULLTEXT01.pdf"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manage.gov.in/studymaterial/AKM-E.pdf" TargetMode="External"/><Relationship Id="rId2" Type="http://schemas.openxmlformats.org/officeDocument/2006/relationships/hyperlink" Target="https://www.undp.org/publications/undps-knowledge-management-strategy" TargetMode="External"/><Relationship Id="rId1" Type="http://schemas.openxmlformats.org/officeDocument/2006/relationships/slideLayout" Target="../slideLayouts/slideLayout2.xml"/><Relationship Id="rId5" Type="http://schemas.openxmlformats.org/officeDocument/2006/relationships/hyperlink" Target="https://blog.se.com/smart-cities/2017/10/03/smart-city/" TargetMode="External"/><Relationship Id="rId4" Type="http://schemas.openxmlformats.org/officeDocument/2006/relationships/hyperlink" Target="http://realkm.com/2016/07/22/smart-cities-and-knowledge-management/" TargetMode="External"/></Relationships>
</file>

<file path=ppt/slides/_rels/slide16.xml.rels><?xml version="1.0" encoding="UTF-8" standalone="yes"?>
<Relationships xmlns="http://schemas.openxmlformats.org/package/2006/relationships"><Relationship Id="rId2" Type="http://schemas.openxmlformats.org/officeDocument/2006/relationships/hyperlink" Target="http://www.apo-tokyo.org/publications/wp-content/uploads/sites/5/ind-40-km_smes-2010.pdf"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skyrme.com/kmcases/doh.htm" TargetMode="External"/><Relationship Id="rId2" Type="http://schemas.openxmlformats.org/officeDocument/2006/relationships/hyperlink" Target="http://www.innovationecology.com/papers/IAI%20case%20knowledgeboard%20ebook.pdf"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youtube.com/watch?v=amX2JyhFUi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9.jpeg"/><Relationship Id="rId5" Type="http://schemas.openxmlformats.org/officeDocument/2006/relationships/image" Target="../media/image38.jpeg"/><Relationship Id="rId4" Type="http://schemas.openxmlformats.org/officeDocument/2006/relationships/image" Target="../media/image37.jpeg"/></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42.png"/><Relationship Id="rId4" Type="http://schemas.openxmlformats.org/officeDocument/2006/relationships/image" Target="../media/image41.jpeg"/></Relationships>
</file>

<file path=ppt/slides/_rels/slide28.xml.rels><?xml version="1.0" encoding="UTF-8" standalone="yes"?>
<Relationships xmlns="http://schemas.openxmlformats.org/package/2006/relationships"><Relationship Id="rId3" Type="http://schemas.openxmlformats.org/officeDocument/2006/relationships/image" Target="http://www-personal.si.umich.edu/~nsharma/dikw_origin_files/image002.jpg" TargetMode="External"/><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ionisx.com/courses/5a436b71b5dd284ff3af0703/knowledge-management-and-innovation"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50.jpe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51.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3.xml"/><Relationship Id="rId7" Type="http://schemas.openxmlformats.org/officeDocument/2006/relationships/image" Target="../media/image9.png"/><Relationship Id="rId12" Type="http://schemas.openxmlformats.org/officeDocument/2006/relationships/image" Target="../media/image5.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8.jpeg"/><Relationship Id="rId11" Type="http://schemas.openxmlformats.org/officeDocument/2006/relationships/oleObject" Target="../embeddings/oleObject1.bin"/><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jpeg"/><Relationship Id="rId9" Type="http://schemas.openxmlformats.org/officeDocument/2006/relationships/image" Target="../media/image11.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56.png"/><Relationship Id="rId5" Type="http://schemas.openxmlformats.org/officeDocument/2006/relationships/image" Target="../media/image51.wmf"/><Relationship Id="rId4" Type="http://schemas.openxmlformats.org/officeDocument/2006/relationships/oleObject" Target="../embeddings/oleObject3.bin"/></Relationships>
</file>

<file path=ppt/slides/_rels/slide5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7.jpe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jpeg"/><Relationship Id="rId7" Type="http://schemas.openxmlformats.org/officeDocument/2006/relationships/image" Target="../media/image17.jpeg"/><Relationship Id="rId12"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jpg"/><Relationship Id="rId4" Type="http://schemas.openxmlformats.org/officeDocument/2006/relationships/image" Target="../media/image14.jpeg"/><Relationship Id="rId9" Type="http://schemas.openxmlformats.org/officeDocument/2006/relationships/image" Target="../media/image19.jpeg"/></Relationships>
</file>

<file path=ppt/slides/_rels/slide8.xml.rels><?xml version="1.0" encoding="UTF-8" standalone="yes"?>
<Relationships xmlns="http://schemas.openxmlformats.org/package/2006/relationships"><Relationship Id="rId8" Type="http://schemas.openxmlformats.org/officeDocument/2006/relationships/image" Target="../media/image28.jpeg"/><Relationship Id="rId13" Type="http://schemas.openxmlformats.org/officeDocument/2006/relationships/image" Target="../media/image33.jpg"/><Relationship Id="rId3" Type="http://schemas.openxmlformats.org/officeDocument/2006/relationships/image" Target="../media/image23.png"/><Relationship Id="rId7" Type="http://schemas.openxmlformats.org/officeDocument/2006/relationships/image" Target="../media/image27.jpeg"/><Relationship Id="rId12" Type="http://schemas.openxmlformats.org/officeDocument/2006/relationships/image" Target="../media/image32.jp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26.jpeg"/><Relationship Id="rId11" Type="http://schemas.openxmlformats.org/officeDocument/2006/relationships/image" Target="../media/image31.jpeg"/><Relationship Id="rId5" Type="http://schemas.openxmlformats.org/officeDocument/2006/relationships/image" Target="../media/image25.png"/><Relationship Id="rId10" Type="http://schemas.openxmlformats.org/officeDocument/2006/relationships/image" Target="../media/image30.jpeg"/><Relationship Id="rId4" Type="http://schemas.openxmlformats.org/officeDocument/2006/relationships/image" Target="../media/image24.png"/><Relationship Id="rId9" Type="http://schemas.openxmlformats.org/officeDocument/2006/relationships/image" Target="../media/image29.jpeg"/><Relationship Id="rId14" Type="http://schemas.openxmlformats.org/officeDocument/2006/relationships/image" Target="../media/image34.jpg"/></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SHIa9LOroU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ctrTitle"/>
          </p:nvPr>
        </p:nvSpPr>
        <p:spPr>
          <a:xfrm>
            <a:off x="2051050" y="1484313"/>
            <a:ext cx="6913563" cy="1758950"/>
          </a:xfrm>
          <a:noFill/>
        </p:spPr>
        <p:txBody>
          <a:bodyPr/>
          <a:lstStyle/>
          <a:p>
            <a:r>
              <a:rPr lang="fr-FR" sz="3600" b="1" dirty="0" err="1" smtClean="0"/>
              <a:t>Knowledge</a:t>
            </a:r>
            <a:r>
              <a:rPr lang="fr-FR" sz="3600" b="1" dirty="0" smtClean="0"/>
              <a:t> Management </a:t>
            </a:r>
            <a:br>
              <a:rPr lang="fr-FR" sz="3600" b="1" dirty="0" smtClean="0"/>
            </a:br>
            <a:r>
              <a:rPr lang="fr-FR" sz="3600" b="1" dirty="0" smtClean="0"/>
              <a:t>&amp; </a:t>
            </a:r>
            <a:br>
              <a:rPr lang="fr-FR" sz="3600" b="1" dirty="0" smtClean="0"/>
            </a:br>
            <a:r>
              <a:rPr lang="fr-FR" sz="3600" b="1" dirty="0" smtClean="0"/>
              <a:t>Innovation</a:t>
            </a:r>
            <a:endParaRPr lang="en-US" sz="3600" b="1" dirty="0" smtClean="0">
              <a:solidFill>
                <a:schemeClr val="accent2"/>
              </a:solidFill>
            </a:endParaRPr>
          </a:p>
        </p:txBody>
      </p:sp>
      <p:sp>
        <p:nvSpPr>
          <p:cNvPr id="24579" name="Rectangle 5"/>
          <p:cNvSpPr>
            <a:spLocks noGrp="1" noChangeArrowheads="1"/>
          </p:cNvSpPr>
          <p:nvPr>
            <p:ph type="subTitle" idx="1"/>
          </p:nvPr>
        </p:nvSpPr>
        <p:spPr>
          <a:xfrm>
            <a:off x="2124075" y="4365624"/>
            <a:ext cx="5864225" cy="1583655"/>
          </a:xfrm>
        </p:spPr>
        <p:txBody>
          <a:bodyPr/>
          <a:lstStyle/>
          <a:p>
            <a:pPr>
              <a:lnSpc>
                <a:spcPct val="70000"/>
              </a:lnSpc>
            </a:pPr>
            <a:r>
              <a:rPr lang="en-GB" sz="1800" b="1" dirty="0" smtClean="0"/>
              <a:t>Eunika MERCIER-LAURENT</a:t>
            </a:r>
          </a:p>
          <a:p>
            <a:pPr>
              <a:lnSpc>
                <a:spcPct val="70000"/>
              </a:lnSpc>
            </a:pPr>
            <a:r>
              <a:rPr lang="en-GB" sz="1800" dirty="0" smtClean="0"/>
              <a:t>Chair IFIP TC12 (AI)</a:t>
            </a:r>
          </a:p>
          <a:p>
            <a:pPr>
              <a:lnSpc>
                <a:spcPct val="70000"/>
              </a:lnSpc>
            </a:pPr>
            <a:r>
              <a:rPr lang="en-GB" sz="1800" dirty="0" smtClean="0"/>
              <a:t>Global Innovation Strategies</a:t>
            </a:r>
          </a:p>
          <a:p>
            <a:pPr>
              <a:lnSpc>
                <a:spcPct val="70000"/>
              </a:lnSpc>
            </a:pPr>
            <a:r>
              <a:rPr lang="en-GB" sz="1800" dirty="0" smtClean="0"/>
              <a:t>Research </a:t>
            </a:r>
            <a:r>
              <a:rPr lang="en-GB" sz="1800" dirty="0" err="1" smtClean="0"/>
              <a:t>Center</a:t>
            </a:r>
            <a:r>
              <a:rPr lang="en-GB" sz="1800" dirty="0" smtClean="0"/>
              <a:t> </a:t>
            </a:r>
            <a:r>
              <a:rPr lang="en-GB" sz="1800" dirty="0" err="1" smtClean="0"/>
              <a:t>Université</a:t>
            </a:r>
            <a:r>
              <a:rPr lang="en-GB" sz="1800" dirty="0" smtClean="0"/>
              <a:t> Lyon 3/</a:t>
            </a:r>
            <a:r>
              <a:rPr lang="en-GB" sz="1800" dirty="0" err="1" smtClean="0"/>
              <a:t>CReSTIC</a:t>
            </a:r>
            <a:r>
              <a:rPr lang="en-GB" sz="1800" dirty="0" smtClean="0"/>
              <a:t> Reims</a:t>
            </a:r>
          </a:p>
          <a:p>
            <a:pPr>
              <a:lnSpc>
                <a:spcPct val="70000"/>
              </a:lnSpc>
            </a:pPr>
            <a:r>
              <a:rPr lang="en-GB" sz="1800" dirty="0" smtClean="0"/>
              <a:t>eunika.mercier-laurent@epita.fr</a:t>
            </a:r>
          </a:p>
          <a:p>
            <a:pPr>
              <a:lnSpc>
                <a:spcPct val="70000"/>
              </a:lnSpc>
            </a:pPr>
            <a:r>
              <a:rPr lang="en-GB" sz="1800" dirty="0" smtClean="0">
                <a:hlinkClick r:id="rId2"/>
              </a:rPr>
              <a:t>http://innovation-ecosystems.eu</a:t>
            </a:r>
            <a:endParaRPr lang="en-US" sz="1800" dirty="0" smtClean="0"/>
          </a:p>
        </p:txBody>
      </p:sp>
      <p:pic>
        <p:nvPicPr>
          <p:cNvPr id="2" name="Imag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07831" y="2363788"/>
            <a:ext cx="3096344" cy="1641276"/>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Espace réservé du pied de page 4"/>
          <p:cNvSpPr>
            <a:spLocks noGrp="1"/>
          </p:cNvSpPr>
          <p:nvPr>
            <p:ph type="ftr" sz="quarter" idx="11"/>
          </p:nvPr>
        </p:nvSpPr>
        <p:spPr>
          <a:noFill/>
        </p:spPr>
        <p:txBody>
          <a:bodyPr/>
          <a:lstStyle/>
          <a:p>
            <a:r>
              <a:rPr lang="en-US" smtClean="0"/>
              <a:t>EPITA'2022 Spring/EML</a:t>
            </a:r>
          </a:p>
        </p:txBody>
      </p:sp>
      <p:sp>
        <p:nvSpPr>
          <p:cNvPr id="36867" name="Rectangle 2"/>
          <p:cNvSpPr>
            <a:spLocks noGrp="1" noChangeArrowheads="1"/>
          </p:cNvSpPr>
          <p:nvPr>
            <p:ph type="title"/>
          </p:nvPr>
        </p:nvSpPr>
        <p:spPr/>
        <p:txBody>
          <a:bodyPr/>
          <a:lstStyle/>
          <a:p>
            <a:r>
              <a:rPr lang="fr-FR" smtClean="0"/>
              <a:t>Some « knowledgable » companies</a:t>
            </a:r>
          </a:p>
        </p:txBody>
      </p:sp>
      <p:sp>
        <p:nvSpPr>
          <p:cNvPr id="36868" name="Rectangle 3"/>
          <p:cNvSpPr>
            <a:spLocks noGrp="1" noChangeArrowheads="1"/>
          </p:cNvSpPr>
          <p:nvPr>
            <p:ph type="body" idx="1"/>
          </p:nvPr>
        </p:nvSpPr>
        <p:spPr/>
        <p:txBody>
          <a:bodyPr/>
          <a:lstStyle/>
          <a:p>
            <a:r>
              <a:rPr lang="fr-FR" sz="2800" dirty="0">
                <a:hlinkClick r:id="rId2"/>
              </a:rPr>
              <a:t>https://</a:t>
            </a:r>
            <a:r>
              <a:rPr lang="fr-FR" sz="2800" dirty="0" smtClean="0">
                <a:hlinkClick r:id="rId2"/>
              </a:rPr>
              <a:t>www.kmworld.com/Articles/Editorial/Features/KMWorld-100-Companies-That-Matter-in-Knowledge-Management-2021-144846.aspx</a:t>
            </a:r>
          </a:p>
          <a:p>
            <a:endParaRPr lang="fr-FR" sz="2800" dirty="0" smtClean="0">
              <a:hlinkClick r:id="rId2"/>
            </a:endParaRPr>
          </a:p>
          <a:p>
            <a:r>
              <a:rPr lang="fr-FR" sz="2800" dirty="0">
                <a:hlinkClick r:id="rId2"/>
              </a:rPr>
              <a:t>https://www.kmworld.com/WhitePapers/BestPractices</a:t>
            </a:r>
            <a:endParaRPr lang="fr-FR" sz="2800" dirty="0" smtClean="0">
              <a:hlinkClick r:id="rId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re 7"/>
          <p:cNvSpPr>
            <a:spLocks noGrp="1"/>
          </p:cNvSpPr>
          <p:nvPr>
            <p:ph type="title"/>
          </p:nvPr>
        </p:nvSpPr>
        <p:spPr/>
        <p:txBody>
          <a:bodyPr/>
          <a:lstStyle/>
          <a:p>
            <a:r>
              <a:rPr lang="fr-FR" smtClean="0"/>
              <a:t>Class wiki &amp; collaborative space</a:t>
            </a:r>
            <a:endParaRPr lang="en-GB" smtClean="0"/>
          </a:p>
        </p:txBody>
      </p:sp>
      <p:sp>
        <p:nvSpPr>
          <p:cNvPr id="39939" name="Espace réservé du contenu 8"/>
          <p:cNvSpPr>
            <a:spLocks noGrp="1"/>
          </p:cNvSpPr>
          <p:nvPr>
            <p:ph idx="1"/>
          </p:nvPr>
        </p:nvSpPr>
        <p:spPr/>
        <p:txBody>
          <a:bodyPr/>
          <a:lstStyle/>
          <a:p>
            <a:pPr>
              <a:buNone/>
            </a:pPr>
            <a:r>
              <a:rPr lang="en-GB">
                <a:hlinkClick r:id="rId2"/>
              </a:rPr>
              <a:t>http</a:t>
            </a:r>
            <a:r>
              <a:rPr lang="en-GB">
                <a:hlinkClick r:id="rId2"/>
              </a:rPr>
              <a:t>://</a:t>
            </a:r>
            <a:r>
              <a:rPr lang="en-GB" smtClean="0">
                <a:hlinkClick r:id="rId2"/>
              </a:rPr>
              <a:t>epita22kmig2.pbworks.com</a:t>
            </a:r>
            <a:endParaRPr lang="en-GB" smtClean="0"/>
          </a:p>
          <a:p>
            <a:pPr>
              <a:buNone/>
            </a:pPr>
            <a:r>
              <a:rPr lang="en-GB" smtClean="0"/>
              <a:t>Ask </a:t>
            </a:r>
            <a:r>
              <a:rPr lang="en-GB" dirty="0" smtClean="0"/>
              <a:t>for joining</a:t>
            </a:r>
          </a:p>
          <a:p>
            <a:pPr>
              <a:buNone/>
            </a:pPr>
            <a:r>
              <a:rPr lang="en-GB" dirty="0" smtClean="0"/>
              <a:t>Go to page Knowledge and Innovation Management</a:t>
            </a:r>
          </a:p>
          <a:p>
            <a:pPr>
              <a:buNone/>
            </a:pPr>
            <a:r>
              <a:rPr lang="en-GB" dirty="0" smtClean="0"/>
              <a:t>Create a page for your project</a:t>
            </a:r>
          </a:p>
          <a:p>
            <a:pPr>
              <a:buNone/>
            </a:pPr>
            <a:endParaRPr lang="en-GB" dirty="0" smtClean="0"/>
          </a:p>
        </p:txBody>
      </p:sp>
      <p:sp>
        <p:nvSpPr>
          <p:cNvPr id="39940" name="Espace réservé du pied de page 4"/>
          <p:cNvSpPr>
            <a:spLocks noGrp="1"/>
          </p:cNvSpPr>
          <p:nvPr>
            <p:ph type="ftr" sz="quarter" idx="11"/>
          </p:nvPr>
        </p:nvSpPr>
        <p:spPr>
          <a:noFill/>
        </p:spPr>
        <p:txBody>
          <a:bodyPr/>
          <a:lstStyle/>
          <a:p>
            <a:r>
              <a:rPr lang="en-US" smtClean="0"/>
              <a:t>EPITA'2022 Spring/EML</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Espace réservé du pied de page 4"/>
          <p:cNvSpPr>
            <a:spLocks noGrp="1"/>
          </p:cNvSpPr>
          <p:nvPr>
            <p:ph type="ftr" sz="quarter" idx="11"/>
          </p:nvPr>
        </p:nvSpPr>
        <p:spPr>
          <a:noFill/>
        </p:spPr>
        <p:txBody>
          <a:bodyPr/>
          <a:lstStyle/>
          <a:p>
            <a:r>
              <a:rPr lang="en-US" smtClean="0"/>
              <a:t>EPITA'2022 Spring/EML</a:t>
            </a:r>
          </a:p>
        </p:txBody>
      </p:sp>
      <p:sp>
        <p:nvSpPr>
          <p:cNvPr id="38915" name="Rectangle 2"/>
          <p:cNvSpPr>
            <a:spLocks noGrp="1" noChangeArrowheads="1"/>
          </p:cNvSpPr>
          <p:nvPr>
            <p:ph type="title"/>
          </p:nvPr>
        </p:nvSpPr>
        <p:spPr/>
        <p:txBody>
          <a:bodyPr/>
          <a:lstStyle/>
          <a:p>
            <a:r>
              <a:rPr lang="fr-FR" smtClean="0"/>
              <a:t>Projects – 2 parts</a:t>
            </a:r>
          </a:p>
        </p:txBody>
      </p:sp>
      <p:sp>
        <p:nvSpPr>
          <p:cNvPr id="38916" name="Rectangle 3"/>
          <p:cNvSpPr>
            <a:spLocks noGrp="1" noChangeArrowheads="1"/>
          </p:cNvSpPr>
          <p:nvPr>
            <p:ph type="body" idx="1"/>
          </p:nvPr>
        </p:nvSpPr>
        <p:spPr/>
        <p:txBody>
          <a:bodyPr/>
          <a:lstStyle/>
          <a:p>
            <a:pPr marL="514350" indent="-514350">
              <a:buFont typeface="+mj-lt"/>
              <a:buAutoNum type="arabicPeriod"/>
            </a:pPr>
            <a:r>
              <a:rPr lang="en-US" dirty="0" smtClean="0"/>
              <a:t>Case study – discover Knowledge Management in some companies/organizations</a:t>
            </a:r>
          </a:p>
          <a:p>
            <a:pPr marL="514350" indent="-514350">
              <a:buFont typeface="+mj-lt"/>
              <a:buAutoNum type="arabicPeriod"/>
            </a:pPr>
            <a:r>
              <a:rPr lang="en-US" dirty="0" smtClean="0">
                <a:solidFill>
                  <a:schemeClr val="folHlink"/>
                </a:solidFill>
              </a:rPr>
              <a:t>Apply what you learned – create and  succeed your innovative company, using KM approach</a:t>
            </a:r>
          </a:p>
        </p:txBody>
      </p:sp>
    </p:spTree>
    <p:extLst>
      <p:ext uri="{BB962C8B-B14F-4D97-AF65-F5344CB8AC3E}">
        <p14:creationId xmlns:p14="http://schemas.microsoft.com/office/powerpoint/2010/main" val="16860748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Espace réservé du pied de page 4"/>
          <p:cNvSpPr>
            <a:spLocks noGrp="1"/>
          </p:cNvSpPr>
          <p:nvPr>
            <p:ph type="ftr" sz="quarter" idx="11"/>
          </p:nvPr>
        </p:nvSpPr>
        <p:spPr>
          <a:noFill/>
        </p:spPr>
        <p:txBody>
          <a:bodyPr/>
          <a:lstStyle/>
          <a:p>
            <a:r>
              <a:rPr lang="en-US" smtClean="0"/>
              <a:t>EPITA'2022 Spring/EML</a:t>
            </a:r>
          </a:p>
        </p:txBody>
      </p:sp>
      <p:sp>
        <p:nvSpPr>
          <p:cNvPr id="43011" name="Rectangle 2"/>
          <p:cNvSpPr>
            <a:spLocks noGrp="1" noChangeArrowheads="1"/>
          </p:cNvSpPr>
          <p:nvPr>
            <p:ph type="title"/>
          </p:nvPr>
        </p:nvSpPr>
        <p:spPr/>
        <p:txBody>
          <a:bodyPr/>
          <a:lstStyle/>
          <a:p>
            <a:r>
              <a:rPr lang="en-US" dirty="0" smtClean="0"/>
              <a:t>Project part1 : </a:t>
            </a:r>
            <a:r>
              <a:rPr lang="en-US" dirty="0" smtClean="0">
                <a:solidFill>
                  <a:srgbClr val="0000FF"/>
                </a:solidFill>
              </a:rPr>
              <a:t>discovery</a:t>
            </a:r>
            <a:endParaRPr lang="en-US" dirty="0" smtClean="0"/>
          </a:p>
        </p:txBody>
      </p:sp>
      <p:sp>
        <p:nvSpPr>
          <p:cNvPr id="43012" name="Rectangle 3"/>
          <p:cNvSpPr>
            <a:spLocks noGrp="1" noChangeArrowheads="1"/>
          </p:cNvSpPr>
          <p:nvPr>
            <p:ph type="body" idx="1"/>
          </p:nvPr>
        </p:nvSpPr>
        <p:spPr/>
        <p:txBody>
          <a:bodyPr/>
          <a:lstStyle/>
          <a:p>
            <a:pPr>
              <a:lnSpc>
                <a:spcPct val="80000"/>
              </a:lnSpc>
            </a:pPr>
            <a:r>
              <a:rPr lang="fr-FR" sz="2400" dirty="0" err="1" smtClean="0"/>
              <a:t>Dusobox</a:t>
            </a:r>
            <a:r>
              <a:rPr lang="fr-FR" sz="2400" dirty="0" smtClean="0"/>
              <a:t> </a:t>
            </a:r>
          </a:p>
          <a:p>
            <a:pPr marL="0" indent="0">
              <a:lnSpc>
                <a:spcPct val="80000"/>
              </a:lnSpc>
              <a:buNone/>
            </a:pPr>
            <a:r>
              <a:rPr lang="fr-FR" sz="2400" dirty="0" smtClean="0">
                <a:hlinkClick r:id="rId2"/>
              </a:rPr>
              <a:t>https</a:t>
            </a:r>
            <a:r>
              <a:rPr lang="fr-FR" sz="2400" dirty="0">
                <a:hlinkClick r:id="rId2"/>
              </a:rPr>
              <a:t>://www.youtube.com/watch?v=-</a:t>
            </a:r>
            <a:r>
              <a:rPr lang="fr-FR" sz="2400" dirty="0" smtClean="0">
                <a:hlinkClick r:id="rId2"/>
              </a:rPr>
              <a:t>9QPv61R9ZQ</a:t>
            </a:r>
            <a:endParaRPr lang="fr-FR" sz="2400" dirty="0" smtClean="0"/>
          </a:p>
          <a:p>
            <a:pPr>
              <a:lnSpc>
                <a:spcPct val="80000"/>
              </a:lnSpc>
            </a:pPr>
            <a:r>
              <a:rPr lang="fr-FR" sz="2400" dirty="0" err="1" smtClean="0"/>
              <a:t>Risk</a:t>
            </a:r>
            <a:r>
              <a:rPr lang="fr-FR" sz="2400" dirty="0" smtClean="0"/>
              <a:t> Management in </a:t>
            </a:r>
            <a:r>
              <a:rPr lang="fr-FR" sz="2400" dirty="0" err="1" smtClean="0"/>
              <a:t>Industry</a:t>
            </a:r>
            <a:endParaRPr lang="fr-FR" sz="2400" dirty="0" smtClean="0"/>
          </a:p>
          <a:p>
            <a:pPr marL="0" indent="0">
              <a:lnSpc>
                <a:spcPct val="80000"/>
              </a:lnSpc>
              <a:buNone/>
            </a:pPr>
            <a:r>
              <a:rPr lang="fr-FR" sz="2400" dirty="0">
                <a:hlinkClick r:id="rId3"/>
              </a:rPr>
              <a:t>https://</a:t>
            </a:r>
            <a:r>
              <a:rPr lang="fr-FR" sz="2400" dirty="0" smtClean="0">
                <a:hlinkClick r:id="rId3"/>
              </a:rPr>
              <a:t>www.youtube.com/watch?v=JYzitvRAZRw</a:t>
            </a:r>
            <a:endParaRPr lang="fr-FR" sz="2400" dirty="0" smtClean="0"/>
          </a:p>
          <a:p>
            <a:pPr>
              <a:lnSpc>
                <a:spcPct val="80000"/>
              </a:lnSpc>
            </a:pPr>
            <a:r>
              <a:rPr lang="fr-FR" sz="2400" dirty="0" smtClean="0"/>
              <a:t>Tesla </a:t>
            </a:r>
            <a:r>
              <a:rPr lang="fr-FR" sz="2400" dirty="0" err="1" smtClean="0"/>
              <a:t>motors</a:t>
            </a:r>
            <a:r>
              <a:rPr lang="fr-FR" sz="2400" dirty="0" smtClean="0"/>
              <a:t> </a:t>
            </a:r>
            <a:r>
              <a:rPr lang="en-GB" sz="2400" dirty="0" smtClean="0"/>
              <a:t/>
            </a:r>
            <a:br>
              <a:rPr lang="en-GB" sz="2400" dirty="0" smtClean="0"/>
            </a:br>
            <a:r>
              <a:rPr lang="en-GB" sz="2400" dirty="0" smtClean="0">
                <a:hlinkClick r:id="rId4"/>
              </a:rPr>
              <a:t>https://www.thecasesolutions.com/knowledge-management-tesla-motors-42960</a:t>
            </a:r>
            <a:endParaRPr lang="en-GB" sz="2400" dirty="0"/>
          </a:p>
          <a:p>
            <a:pPr>
              <a:lnSpc>
                <a:spcPct val="80000"/>
              </a:lnSpc>
            </a:pPr>
            <a:r>
              <a:rPr lang="en-GB" sz="2400" dirty="0" smtClean="0"/>
              <a:t>Amazon</a:t>
            </a:r>
          </a:p>
          <a:p>
            <a:pPr>
              <a:lnSpc>
                <a:spcPct val="80000"/>
              </a:lnSpc>
              <a:buNone/>
            </a:pPr>
            <a:r>
              <a:rPr lang="en-GB" sz="2400" dirty="0">
                <a:hlinkClick r:id="rId5"/>
              </a:rPr>
              <a:t>https://aws.amazon.com/fr/connect</a:t>
            </a:r>
            <a:r>
              <a:rPr lang="en-GB" sz="2400" dirty="0" smtClean="0">
                <a:hlinkClick r:id="rId5"/>
              </a:rPr>
              <a:t>/</a:t>
            </a:r>
            <a:endParaRPr lang="en-GB" sz="2400" dirty="0" smtClean="0"/>
          </a:p>
          <a:p>
            <a:pPr>
              <a:lnSpc>
                <a:spcPct val="80000"/>
              </a:lnSpc>
            </a:pPr>
            <a:r>
              <a:rPr lang="fr-FR" sz="2400" dirty="0" err="1" smtClean="0"/>
              <a:t>Olympics</a:t>
            </a:r>
            <a:r>
              <a:rPr lang="fr-FR" sz="2400" dirty="0" smtClean="0"/>
              <a:t> </a:t>
            </a:r>
            <a:r>
              <a:rPr lang="fr-FR" sz="2400" dirty="0" err="1" smtClean="0"/>
              <a:t>Games</a:t>
            </a:r>
            <a:r>
              <a:rPr lang="fr-FR" sz="2400" dirty="0" smtClean="0"/>
              <a:t> KM </a:t>
            </a:r>
            <a:r>
              <a:rPr lang="fr-FR" sz="2400" dirty="0" smtClean="0">
                <a:hlinkClick r:id="rId6"/>
              </a:rPr>
              <a:t>https://realkm.com/2016/08/19/is-the-olympic-games-knowledge-management-ogkm-program-effective/</a:t>
            </a:r>
            <a:endParaRPr lang="fr-FR" sz="2400" dirty="0" smtClean="0"/>
          </a:p>
        </p:txBody>
      </p:sp>
    </p:spTree>
    <p:extLst>
      <p:ext uri="{BB962C8B-B14F-4D97-AF65-F5344CB8AC3E}">
        <p14:creationId xmlns:p14="http://schemas.microsoft.com/office/powerpoint/2010/main" val="10205170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Espace réservé du pied de page 4"/>
          <p:cNvSpPr>
            <a:spLocks noGrp="1"/>
          </p:cNvSpPr>
          <p:nvPr>
            <p:ph type="ftr" sz="quarter" idx="11"/>
          </p:nvPr>
        </p:nvSpPr>
        <p:spPr>
          <a:noFill/>
        </p:spPr>
        <p:txBody>
          <a:bodyPr/>
          <a:lstStyle/>
          <a:p>
            <a:r>
              <a:rPr lang="en-US" smtClean="0"/>
              <a:t>EPITA'2022 Spring/EML</a:t>
            </a:r>
          </a:p>
        </p:txBody>
      </p:sp>
      <p:sp>
        <p:nvSpPr>
          <p:cNvPr id="44035" name="Rectangle 2"/>
          <p:cNvSpPr>
            <a:spLocks noGrp="1" noChangeArrowheads="1"/>
          </p:cNvSpPr>
          <p:nvPr>
            <p:ph type="title"/>
          </p:nvPr>
        </p:nvSpPr>
        <p:spPr/>
        <p:txBody>
          <a:bodyPr/>
          <a:lstStyle/>
          <a:p>
            <a:r>
              <a:rPr lang="en-US" dirty="0" smtClean="0"/>
              <a:t>Project part1 : </a:t>
            </a:r>
            <a:r>
              <a:rPr lang="en-US" dirty="0" smtClean="0">
                <a:solidFill>
                  <a:srgbClr val="0000FF"/>
                </a:solidFill>
              </a:rPr>
              <a:t>discovery</a:t>
            </a:r>
            <a:endParaRPr lang="en-US" dirty="0" smtClean="0"/>
          </a:p>
        </p:txBody>
      </p:sp>
      <p:sp>
        <p:nvSpPr>
          <p:cNvPr id="44036" name="Rectangle 3"/>
          <p:cNvSpPr>
            <a:spLocks noGrp="1" noChangeArrowheads="1"/>
          </p:cNvSpPr>
          <p:nvPr>
            <p:ph type="body" idx="1"/>
          </p:nvPr>
        </p:nvSpPr>
        <p:spPr/>
        <p:txBody>
          <a:bodyPr/>
          <a:lstStyle/>
          <a:p>
            <a:pPr>
              <a:lnSpc>
                <a:spcPct val="80000"/>
              </a:lnSpc>
            </a:pPr>
            <a:r>
              <a:rPr lang="en-US" sz="2400" dirty="0" smtClean="0"/>
              <a:t>KM@NASA </a:t>
            </a:r>
          </a:p>
          <a:p>
            <a:pPr>
              <a:lnSpc>
                <a:spcPct val="80000"/>
              </a:lnSpc>
              <a:buFontTx/>
              <a:buNone/>
            </a:pPr>
            <a:r>
              <a:rPr lang="en-US" sz="2400" dirty="0" smtClean="0"/>
              <a:t>	</a:t>
            </a:r>
            <a:r>
              <a:rPr lang="fr-FR" sz="2400" dirty="0">
                <a:hlinkClick r:id="rId2"/>
              </a:rPr>
              <a:t>https://</a:t>
            </a:r>
            <a:r>
              <a:rPr lang="fr-FR" sz="2400" dirty="0" smtClean="0">
                <a:hlinkClick r:id="rId2"/>
              </a:rPr>
              <a:t>www.nasa.gov/content/knowledge-management-km-resources</a:t>
            </a:r>
            <a:endParaRPr lang="fr-FR" sz="2400" dirty="0" smtClean="0"/>
          </a:p>
          <a:p>
            <a:pPr>
              <a:lnSpc>
                <a:spcPct val="80000"/>
              </a:lnSpc>
            </a:pPr>
            <a:r>
              <a:rPr lang="fr-FR" sz="2400" dirty="0" smtClean="0"/>
              <a:t>CIRAD </a:t>
            </a:r>
            <a:r>
              <a:rPr lang="fr-FR" sz="2400" dirty="0">
                <a:hlinkClick r:id="rId3"/>
              </a:rPr>
              <a:t>https://collaboratif.cirad.fr/alfresco/s/d/workspace/SpacesStore/f660dd6f-c4ae-4ed9-a660-7f144f4f7310/Agroecologie-EN-1.pdf</a:t>
            </a:r>
            <a:endParaRPr lang="fr-FR" sz="2400" dirty="0" smtClean="0"/>
          </a:p>
          <a:p>
            <a:pPr>
              <a:lnSpc>
                <a:spcPct val="80000"/>
              </a:lnSpc>
            </a:pPr>
            <a:r>
              <a:rPr lang="fr-FR" sz="2400" dirty="0" err="1" smtClean="0"/>
              <a:t>Chinese</a:t>
            </a:r>
            <a:r>
              <a:rPr lang="fr-FR" sz="2400" dirty="0" smtClean="0"/>
              <a:t> IT </a:t>
            </a:r>
            <a:r>
              <a:rPr lang="fr-FR" sz="2400" dirty="0" err="1" smtClean="0"/>
              <a:t>company</a:t>
            </a:r>
            <a:r>
              <a:rPr lang="fr-FR" sz="2400" dirty="0" smtClean="0"/>
              <a:t> </a:t>
            </a:r>
            <a:r>
              <a:rPr lang="fr-FR" sz="2400" dirty="0" smtClean="0">
                <a:hlinkClick r:id="rId4"/>
              </a:rPr>
              <a:t>http://www.diva-portal.org/smash/get/diva2:617510/FULLTEXT01.pdf</a:t>
            </a:r>
            <a:r>
              <a:rPr lang="fr-FR" sz="2400" dirty="0" smtClean="0"/>
              <a:t> focus on relevant</a:t>
            </a:r>
          </a:p>
          <a:p>
            <a:pPr>
              <a:lnSpc>
                <a:spcPct val="80000"/>
              </a:lnSpc>
            </a:pPr>
            <a:r>
              <a:rPr lang="en-US" sz="2400" dirty="0" smtClean="0"/>
              <a:t>ABB </a:t>
            </a:r>
            <a:r>
              <a:rPr lang="en-US" sz="2400" dirty="0" smtClean="0">
                <a:hlinkClick r:id="rId5"/>
              </a:rPr>
              <a:t>h</a:t>
            </a:r>
            <a:r>
              <a:rPr lang="en-US" sz="2400" u="sng" dirty="0" smtClean="0">
                <a:hlinkClick r:id="rId5"/>
              </a:rPr>
              <a:t>ttps</a:t>
            </a:r>
            <a:r>
              <a:rPr lang="en-US" sz="2400" u="sng" dirty="0">
                <a:hlinkClick r:id="rId5"/>
              </a:rPr>
              <a:t>://fr.slideshare.net/ansariboss9211/knowledge-management-report-on-abb-company</a:t>
            </a:r>
            <a:endParaRPr lang="fr-FR" sz="2400" dirty="0"/>
          </a:p>
          <a:p>
            <a:pPr>
              <a:lnSpc>
                <a:spcPct val="80000"/>
              </a:lnSpc>
            </a:pPr>
            <a:endParaRPr lang="fr-FR" sz="2800" dirty="0" smtClean="0"/>
          </a:p>
        </p:txBody>
      </p:sp>
    </p:spTree>
    <p:extLst>
      <p:ext uri="{BB962C8B-B14F-4D97-AF65-F5344CB8AC3E}">
        <p14:creationId xmlns:p14="http://schemas.microsoft.com/office/powerpoint/2010/main" val="11287885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Espace réservé du pied de page 4"/>
          <p:cNvSpPr>
            <a:spLocks noGrp="1"/>
          </p:cNvSpPr>
          <p:nvPr>
            <p:ph type="ftr" sz="quarter" idx="11"/>
          </p:nvPr>
        </p:nvSpPr>
        <p:spPr>
          <a:noFill/>
        </p:spPr>
        <p:txBody>
          <a:bodyPr/>
          <a:lstStyle/>
          <a:p>
            <a:r>
              <a:rPr lang="en-US" smtClean="0"/>
              <a:t>EPITA'2022 Spring/EML</a:t>
            </a:r>
          </a:p>
        </p:txBody>
      </p:sp>
      <p:sp>
        <p:nvSpPr>
          <p:cNvPr id="45059" name="Rectangle 2"/>
          <p:cNvSpPr>
            <a:spLocks noGrp="1" noChangeArrowheads="1"/>
          </p:cNvSpPr>
          <p:nvPr>
            <p:ph type="title"/>
          </p:nvPr>
        </p:nvSpPr>
        <p:spPr/>
        <p:txBody>
          <a:bodyPr/>
          <a:lstStyle/>
          <a:p>
            <a:r>
              <a:rPr lang="en-US" dirty="0" smtClean="0"/>
              <a:t>Project part1 : </a:t>
            </a:r>
            <a:r>
              <a:rPr lang="en-US" dirty="0" smtClean="0">
                <a:solidFill>
                  <a:srgbClr val="0000FF"/>
                </a:solidFill>
              </a:rPr>
              <a:t>discovery</a:t>
            </a:r>
            <a:endParaRPr lang="en-US" dirty="0" smtClean="0"/>
          </a:p>
        </p:txBody>
      </p:sp>
      <p:sp>
        <p:nvSpPr>
          <p:cNvPr id="41989" name="Rectangle 3"/>
          <p:cNvSpPr>
            <a:spLocks noGrp="1" noChangeArrowheads="1"/>
          </p:cNvSpPr>
          <p:nvPr>
            <p:ph type="body" idx="1"/>
          </p:nvPr>
        </p:nvSpPr>
        <p:spPr/>
        <p:txBody>
          <a:bodyPr/>
          <a:lstStyle/>
          <a:p>
            <a:pPr>
              <a:defRPr/>
            </a:pPr>
            <a:r>
              <a:rPr lang="fr-FR" dirty="0" smtClean="0"/>
              <a:t>UNDP</a:t>
            </a:r>
            <a:r>
              <a:rPr lang="fr-FR" sz="2000" dirty="0" smtClean="0"/>
              <a:t> </a:t>
            </a:r>
            <a:r>
              <a:rPr lang="fr-FR" sz="2000" dirty="0">
                <a:hlinkClick r:id="rId2"/>
              </a:rPr>
              <a:t>https://</a:t>
            </a:r>
            <a:r>
              <a:rPr lang="fr-FR" sz="2000" dirty="0" smtClean="0">
                <a:hlinkClick r:id="rId2"/>
              </a:rPr>
              <a:t>www.undp.org/publications/undps-knowledge-management-strategy</a:t>
            </a:r>
            <a:endParaRPr lang="fr-FR" sz="2000" dirty="0" smtClean="0"/>
          </a:p>
          <a:p>
            <a:pPr>
              <a:defRPr/>
            </a:pPr>
            <a:r>
              <a:rPr lang="en-US" dirty="0" smtClean="0"/>
              <a:t>Agriculture </a:t>
            </a:r>
            <a:r>
              <a:rPr lang="en-US" sz="2000" dirty="0" smtClean="0"/>
              <a:t>from P.9</a:t>
            </a:r>
          </a:p>
          <a:p>
            <a:pPr marL="0" indent="0">
              <a:buNone/>
              <a:defRPr/>
            </a:pPr>
            <a:r>
              <a:rPr lang="en-US" sz="2400" dirty="0" smtClean="0">
                <a:hlinkClick r:id="rId3"/>
              </a:rPr>
              <a:t>https</a:t>
            </a:r>
            <a:r>
              <a:rPr lang="en-US" sz="2400" dirty="0">
                <a:hlinkClick r:id="rId3"/>
              </a:rPr>
              <a:t>://</a:t>
            </a:r>
            <a:r>
              <a:rPr lang="en-US" sz="2400" dirty="0" smtClean="0">
                <a:hlinkClick r:id="rId3"/>
              </a:rPr>
              <a:t>www.manage.gov.in/studymaterial/AKM-E.pdf</a:t>
            </a:r>
            <a:endParaRPr lang="en-US" sz="2400" dirty="0" smtClean="0"/>
          </a:p>
          <a:p>
            <a:pPr>
              <a:defRPr/>
            </a:pPr>
            <a:r>
              <a:rPr lang="en-US" sz="2800" dirty="0" smtClean="0"/>
              <a:t>Smart City </a:t>
            </a:r>
            <a:r>
              <a:rPr lang="en-US" sz="2800" dirty="0" smtClean="0">
                <a:hlinkClick r:id="rId4"/>
              </a:rPr>
              <a:t>http://realkm.com/2016/07/22/smart-cities-and-knowledge-management/</a:t>
            </a:r>
            <a:endParaRPr lang="en-US" sz="2800" dirty="0" smtClean="0"/>
          </a:p>
          <a:p>
            <a:pPr marL="0" indent="0">
              <a:buNone/>
              <a:defRPr/>
            </a:pPr>
            <a:r>
              <a:rPr lang="en-US" sz="2400" dirty="0">
                <a:hlinkClick r:id="rId5"/>
              </a:rPr>
              <a:t>https://blog.se.com/smart-cities/2017/10/03/smart-city</a:t>
            </a:r>
            <a:r>
              <a:rPr lang="en-US" sz="2400" dirty="0" smtClean="0">
                <a:hlinkClick r:id="rId5"/>
              </a:rPr>
              <a:t>/</a:t>
            </a:r>
            <a:endParaRPr lang="en-US" sz="2400" dirty="0" smtClean="0"/>
          </a:p>
          <a:p>
            <a:pPr marL="0" indent="0">
              <a:buNone/>
              <a:defRPr/>
            </a:pPr>
            <a:endParaRPr lang="fr-FR" sz="2400" dirty="0" smtClean="0"/>
          </a:p>
          <a:p>
            <a:pPr>
              <a:defRPr/>
            </a:pPr>
            <a:endParaRPr lang="fr-FR" dirty="0" smtClean="0"/>
          </a:p>
        </p:txBody>
      </p:sp>
    </p:spTree>
    <p:extLst>
      <p:ext uri="{BB962C8B-B14F-4D97-AF65-F5344CB8AC3E}">
        <p14:creationId xmlns:p14="http://schemas.microsoft.com/office/powerpoint/2010/main" val="25079616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Case 10-17 </a:t>
            </a:r>
            <a:r>
              <a:rPr lang="en-US" dirty="0" smtClean="0"/>
              <a:t>SME (select one)</a:t>
            </a:r>
            <a:endParaRPr lang="fr-FR" dirty="0"/>
          </a:p>
        </p:txBody>
      </p:sp>
      <p:sp>
        <p:nvSpPr>
          <p:cNvPr id="3" name="Espace réservé du contenu 2"/>
          <p:cNvSpPr>
            <a:spLocks noGrp="1"/>
          </p:cNvSpPr>
          <p:nvPr>
            <p:ph idx="1"/>
          </p:nvPr>
        </p:nvSpPr>
        <p:spPr/>
        <p:txBody>
          <a:bodyPr/>
          <a:lstStyle/>
          <a:p>
            <a:r>
              <a:rPr lang="en-US" sz="2400" dirty="0" smtClean="0">
                <a:hlinkClick r:id="rId2"/>
              </a:rPr>
              <a:t>http</a:t>
            </a:r>
            <a:r>
              <a:rPr lang="en-US" sz="2400" dirty="0">
                <a:hlinkClick r:id="rId2"/>
              </a:rPr>
              <a:t>://</a:t>
            </a:r>
            <a:r>
              <a:rPr lang="en-US" sz="2400" dirty="0" smtClean="0">
                <a:hlinkClick r:id="rId2"/>
              </a:rPr>
              <a:t>www.apo-tokyo.org/publications/wp-content/uploads/sites/5/ind-40-km_smes-2010.pdf</a:t>
            </a:r>
            <a:r>
              <a:rPr lang="fr-FR" dirty="0"/>
              <a:t/>
            </a:r>
            <a:br>
              <a:rPr lang="fr-FR" dirty="0"/>
            </a:br>
            <a:r>
              <a:rPr lang="fr-FR" sz="2000" dirty="0"/>
              <a:t>1. </a:t>
            </a:r>
            <a:r>
              <a:rPr lang="fr-FR" sz="2000" dirty="0" err="1"/>
              <a:t>Keppie</a:t>
            </a:r>
            <a:r>
              <a:rPr lang="fr-FR" sz="2000" dirty="0"/>
              <a:t> Design: KM in a Scottish Architectural Practice 9</a:t>
            </a:r>
            <a:br>
              <a:rPr lang="fr-FR" sz="2000" dirty="0"/>
            </a:br>
            <a:r>
              <a:rPr lang="fr-FR" sz="2000" dirty="0"/>
              <a:t>2. Care Service </a:t>
            </a:r>
            <a:r>
              <a:rPr lang="fr-FR" sz="2000" dirty="0" err="1"/>
              <a:t>Improvement</a:t>
            </a:r>
            <a:r>
              <a:rPr lang="fr-FR" sz="2000" dirty="0"/>
              <a:t> </a:t>
            </a:r>
            <a:r>
              <a:rPr lang="fr-FR" sz="2000" dirty="0" err="1"/>
              <a:t>Partnership</a:t>
            </a:r>
            <a:r>
              <a:rPr lang="fr-FR" sz="2000" dirty="0"/>
              <a:t> (CSIP) 16</a:t>
            </a:r>
            <a:br>
              <a:rPr lang="fr-FR" sz="2000" dirty="0"/>
            </a:br>
            <a:r>
              <a:rPr lang="fr-FR" sz="2000" dirty="0"/>
              <a:t>3. </a:t>
            </a:r>
            <a:r>
              <a:rPr lang="fr-FR" sz="2000" dirty="0" err="1"/>
              <a:t>AdvancedTEK</a:t>
            </a:r>
            <a:r>
              <a:rPr lang="fr-FR" sz="2000" dirty="0"/>
              <a:t> International Corp. (AIC) 22</a:t>
            </a:r>
            <a:br>
              <a:rPr lang="fr-FR" sz="2000" dirty="0"/>
            </a:br>
            <a:r>
              <a:rPr lang="fr-FR" sz="2000" dirty="0"/>
              <a:t>4. Arbor </a:t>
            </a:r>
            <a:r>
              <a:rPr lang="fr-FR" sz="2000" dirty="0" err="1"/>
              <a:t>Technology</a:t>
            </a:r>
            <a:r>
              <a:rPr lang="fr-FR" sz="2000" dirty="0"/>
              <a:t> 31</a:t>
            </a:r>
            <a:br>
              <a:rPr lang="fr-FR" sz="2000" dirty="0"/>
            </a:br>
            <a:r>
              <a:rPr lang="fr-FR" sz="2000" dirty="0"/>
              <a:t>5. Qian Hu Corporation: </a:t>
            </a:r>
            <a:r>
              <a:rPr lang="fr-FR" sz="2000" dirty="0" err="1"/>
              <a:t>Knowledge-based</a:t>
            </a:r>
            <a:r>
              <a:rPr lang="fr-FR" sz="2000" dirty="0"/>
              <a:t> </a:t>
            </a:r>
            <a:r>
              <a:rPr lang="fr-FR" sz="2000" dirty="0" err="1"/>
              <a:t>Ornamental</a:t>
            </a:r>
            <a:r>
              <a:rPr lang="fr-FR" sz="2000" dirty="0"/>
              <a:t> Fish </a:t>
            </a:r>
            <a:r>
              <a:rPr lang="fr-FR" sz="2000" dirty="0" err="1"/>
              <a:t>Farm</a:t>
            </a:r>
            <a:r>
              <a:rPr lang="fr-FR" sz="2000" dirty="0"/>
              <a:t> 40</a:t>
            </a:r>
            <a:br>
              <a:rPr lang="fr-FR" sz="2000" dirty="0"/>
            </a:br>
            <a:r>
              <a:rPr lang="fr-FR" sz="2000" dirty="0"/>
              <a:t>6. </a:t>
            </a:r>
            <a:r>
              <a:rPr lang="fr-FR" sz="2000" dirty="0" err="1"/>
              <a:t>Goldsun</a:t>
            </a:r>
            <a:r>
              <a:rPr lang="fr-FR" sz="2000" dirty="0"/>
              <a:t> </a:t>
            </a:r>
            <a:r>
              <a:rPr lang="fr-FR" sz="2000" dirty="0" err="1"/>
              <a:t>Advertising</a:t>
            </a:r>
            <a:r>
              <a:rPr lang="fr-FR" sz="2000" dirty="0"/>
              <a:t> and Marketing 49</a:t>
            </a:r>
            <a:br>
              <a:rPr lang="fr-FR" sz="2000" dirty="0"/>
            </a:br>
            <a:r>
              <a:rPr lang="fr-FR" sz="2000" dirty="0"/>
              <a:t>7. </a:t>
            </a:r>
            <a:r>
              <a:rPr lang="fr-FR" sz="2000" dirty="0" err="1"/>
              <a:t>Japan</a:t>
            </a:r>
            <a:r>
              <a:rPr lang="fr-FR" sz="2000" dirty="0"/>
              <a:t> </a:t>
            </a:r>
            <a:r>
              <a:rPr lang="fr-FR" sz="2000" dirty="0" err="1"/>
              <a:t>Gore-Tex</a:t>
            </a:r>
            <a:r>
              <a:rPr lang="fr-FR" sz="2000" dirty="0"/>
              <a:t> (JGI): </a:t>
            </a:r>
            <a:r>
              <a:rPr lang="fr-FR" sz="2000" dirty="0" err="1"/>
              <a:t>Sustainable</a:t>
            </a:r>
            <a:r>
              <a:rPr lang="fr-FR" sz="2000" dirty="0"/>
              <a:t> </a:t>
            </a:r>
            <a:r>
              <a:rPr lang="fr-FR" sz="2000" dirty="0" err="1"/>
              <a:t>Knowledge</a:t>
            </a:r>
            <a:r>
              <a:rPr lang="fr-FR" sz="2000" dirty="0"/>
              <a:t> </a:t>
            </a:r>
            <a:r>
              <a:rPr lang="fr-FR" sz="2000" dirty="0" err="1"/>
              <a:t>Creation</a:t>
            </a:r>
            <a:r>
              <a:rPr lang="fr-FR" sz="2000" dirty="0"/>
              <a:t> for Innovation 59</a:t>
            </a:r>
            <a:br>
              <a:rPr lang="fr-FR" sz="2000" dirty="0"/>
            </a:br>
            <a:r>
              <a:rPr lang="fr-FR" sz="2000" dirty="0"/>
              <a:t>8. </a:t>
            </a:r>
            <a:r>
              <a:rPr lang="fr-FR" sz="2000" dirty="0" err="1"/>
              <a:t>Migakiya</a:t>
            </a:r>
            <a:r>
              <a:rPr lang="fr-FR" sz="2000" dirty="0"/>
              <a:t> </a:t>
            </a:r>
            <a:r>
              <a:rPr lang="fr-FR" sz="2000" dirty="0" err="1"/>
              <a:t>Syndicate</a:t>
            </a:r>
            <a:r>
              <a:rPr lang="fr-FR" sz="2000" dirty="0"/>
              <a:t>: Cluster KM for Businesses Co-</a:t>
            </a:r>
            <a:r>
              <a:rPr lang="fr-FR" sz="2000" dirty="0" err="1"/>
              <a:t>Creation</a:t>
            </a:r>
            <a:r>
              <a:rPr lang="fr-FR" sz="2000" dirty="0"/>
              <a:t> </a:t>
            </a:r>
            <a:r>
              <a:rPr lang="fr-FR" sz="2000" dirty="0" err="1"/>
              <a:t>among</a:t>
            </a:r>
            <a:r>
              <a:rPr lang="fr-FR" sz="2000" dirty="0"/>
              <a:t> </a:t>
            </a:r>
            <a:r>
              <a:rPr lang="fr-FR" sz="2000" dirty="0" err="1"/>
              <a:t>SMEs</a:t>
            </a:r>
            <a:r>
              <a:rPr lang="fr-FR" sz="2000" dirty="0"/>
              <a:t> 65</a:t>
            </a:r>
          </a:p>
        </p:txBody>
      </p:sp>
      <p:sp>
        <p:nvSpPr>
          <p:cNvPr id="4" name="Espace réservé du pied de page 3"/>
          <p:cNvSpPr>
            <a:spLocks noGrp="1"/>
          </p:cNvSpPr>
          <p:nvPr>
            <p:ph type="ftr" sz="quarter" idx="11"/>
          </p:nvPr>
        </p:nvSpPr>
        <p:spPr/>
        <p:txBody>
          <a:bodyPr/>
          <a:lstStyle/>
          <a:p>
            <a:pPr>
              <a:defRPr/>
            </a:pPr>
            <a:r>
              <a:rPr lang="en-US" smtClean="0"/>
              <a:t>EPITA'2022 Spring/EML</a:t>
            </a:r>
            <a:endParaRPr lang="en-US"/>
          </a:p>
        </p:txBody>
      </p:sp>
    </p:spTree>
    <p:extLst>
      <p:ext uri="{BB962C8B-B14F-4D97-AF65-F5344CB8AC3E}">
        <p14:creationId xmlns:p14="http://schemas.microsoft.com/office/powerpoint/2010/main" val="12875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Espace réservé du pied de page 4"/>
          <p:cNvSpPr>
            <a:spLocks noGrp="1"/>
          </p:cNvSpPr>
          <p:nvPr>
            <p:ph type="ftr" sz="quarter" idx="11"/>
          </p:nvPr>
        </p:nvSpPr>
        <p:spPr>
          <a:noFill/>
        </p:spPr>
        <p:txBody>
          <a:bodyPr/>
          <a:lstStyle/>
          <a:p>
            <a:r>
              <a:rPr lang="en-US" smtClean="0"/>
              <a:t>EPITA'2022 Spring/EML</a:t>
            </a:r>
          </a:p>
        </p:txBody>
      </p:sp>
      <p:sp>
        <p:nvSpPr>
          <p:cNvPr id="41987" name="Rectangle 2"/>
          <p:cNvSpPr>
            <a:spLocks noGrp="1" noChangeArrowheads="1"/>
          </p:cNvSpPr>
          <p:nvPr>
            <p:ph type="title"/>
          </p:nvPr>
        </p:nvSpPr>
        <p:spPr/>
        <p:txBody>
          <a:bodyPr/>
          <a:lstStyle/>
          <a:p>
            <a:r>
              <a:rPr lang="en-US" dirty="0" smtClean="0"/>
              <a:t>Project part1 : </a:t>
            </a:r>
            <a:r>
              <a:rPr lang="en-US" dirty="0" smtClean="0">
                <a:solidFill>
                  <a:srgbClr val="0000FF"/>
                </a:solidFill>
              </a:rPr>
              <a:t>discovery (early cases)</a:t>
            </a:r>
            <a:endParaRPr lang="en-US" dirty="0" smtClean="0"/>
          </a:p>
        </p:txBody>
      </p:sp>
      <p:sp>
        <p:nvSpPr>
          <p:cNvPr id="41988" name="Rectangle 3"/>
          <p:cNvSpPr>
            <a:spLocks noGrp="1" noChangeArrowheads="1"/>
          </p:cNvSpPr>
          <p:nvPr>
            <p:ph type="body" idx="1"/>
          </p:nvPr>
        </p:nvSpPr>
        <p:spPr/>
        <p:txBody>
          <a:bodyPr/>
          <a:lstStyle/>
          <a:p>
            <a:r>
              <a:rPr lang="en-US" dirty="0"/>
              <a:t>a</a:t>
            </a:r>
            <a:r>
              <a:rPr lang="en-US" dirty="0" smtClean="0"/>
              <a:t>ir industry</a:t>
            </a:r>
            <a:r>
              <a:rPr lang="en-US" sz="3600" dirty="0" smtClean="0"/>
              <a:t> </a:t>
            </a:r>
            <a:r>
              <a:rPr lang="en-US" sz="2400" dirty="0" smtClean="0">
                <a:hlinkClick r:id="rId2"/>
              </a:rPr>
              <a:t>http://www.innovationecology.com/papers/IAI%20case%20knowledgeboard%20ebook.pdf</a:t>
            </a:r>
            <a:endParaRPr lang="en-US" sz="2400" dirty="0" smtClean="0"/>
          </a:p>
          <a:p>
            <a:r>
              <a:rPr lang="fr-FR" sz="2800" dirty="0" err="1" smtClean="0"/>
              <a:t>Department</a:t>
            </a:r>
            <a:r>
              <a:rPr lang="fr-FR" sz="2800" dirty="0" smtClean="0"/>
              <a:t> of </a:t>
            </a:r>
            <a:r>
              <a:rPr lang="fr-FR" sz="2800" dirty="0" err="1" smtClean="0"/>
              <a:t>Health</a:t>
            </a:r>
            <a:r>
              <a:rPr lang="fr-FR" sz="2800" dirty="0" smtClean="0"/>
              <a:t> </a:t>
            </a:r>
            <a:r>
              <a:rPr lang="en-GB" sz="2400" dirty="0" smtClean="0">
                <a:hlinkClick r:id="rId3"/>
              </a:rPr>
              <a:t>https://www.skyrme.com/kmcases/doh.htm</a:t>
            </a:r>
            <a:endParaRPr lang="en-GB" sz="2400" dirty="0" smtClean="0"/>
          </a:p>
          <a:p>
            <a:endParaRPr lang="fr-FR" sz="2800" dirty="0" smtClean="0"/>
          </a:p>
          <a:p>
            <a:endParaRPr lang="en-US" dirty="0" smtClean="0"/>
          </a:p>
        </p:txBody>
      </p:sp>
    </p:spTree>
    <p:extLst>
      <p:ext uri="{BB962C8B-B14F-4D97-AF65-F5344CB8AC3E}">
        <p14:creationId xmlns:p14="http://schemas.microsoft.com/office/powerpoint/2010/main" val="12090727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Espace réservé du pied de page 4"/>
          <p:cNvSpPr>
            <a:spLocks noGrp="1"/>
          </p:cNvSpPr>
          <p:nvPr>
            <p:ph type="ftr" sz="quarter" idx="11"/>
          </p:nvPr>
        </p:nvSpPr>
        <p:spPr>
          <a:noFill/>
        </p:spPr>
        <p:txBody>
          <a:bodyPr/>
          <a:lstStyle/>
          <a:p>
            <a:r>
              <a:rPr lang="en-US" smtClean="0"/>
              <a:t>EPITA'2022 Spring/EML</a:t>
            </a:r>
          </a:p>
        </p:txBody>
      </p:sp>
      <p:sp>
        <p:nvSpPr>
          <p:cNvPr id="46083" name="Rectangle 2"/>
          <p:cNvSpPr>
            <a:spLocks noGrp="1" noChangeArrowheads="1"/>
          </p:cNvSpPr>
          <p:nvPr>
            <p:ph type="title"/>
          </p:nvPr>
        </p:nvSpPr>
        <p:spPr/>
        <p:txBody>
          <a:bodyPr/>
          <a:lstStyle/>
          <a:p>
            <a:r>
              <a:rPr lang="en-US" dirty="0" smtClean="0"/>
              <a:t>Project1: </a:t>
            </a:r>
            <a:r>
              <a:rPr lang="en-US" sz="2800" dirty="0" smtClean="0">
                <a:solidFill>
                  <a:srgbClr val="0000FF"/>
                </a:solidFill>
              </a:rPr>
              <a:t>case study in groups (3-4) – answer the following questions</a:t>
            </a:r>
            <a:endParaRPr lang="en-US" sz="2800" dirty="0" smtClean="0"/>
          </a:p>
        </p:txBody>
      </p:sp>
      <p:sp>
        <p:nvSpPr>
          <p:cNvPr id="46084" name="Rectangle 3"/>
          <p:cNvSpPr>
            <a:spLocks noGrp="1" noChangeArrowheads="1"/>
          </p:cNvSpPr>
          <p:nvPr>
            <p:ph type="body" idx="1"/>
          </p:nvPr>
        </p:nvSpPr>
        <p:spPr/>
        <p:txBody>
          <a:bodyPr/>
          <a:lstStyle/>
          <a:p>
            <a:pPr marL="971550" lvl="1" indent="-514350">
              <a:buFont typeface="+mj-lt"/>
              <a:buAutoNum type="arabicPeriod"/>
            </a:pPr>
            <a:r>
              <a:rPr lang="en-US" sz="2400" dirty="0" smtClean="0"/>
              <a:t>How KM was initiated? Who and why? (need, trend or push)?</a:t>
            </a:r>
          </a:p>
          <a:p>
            <a:pPr marL="971550" lvl="1" indent="-514350">
              <a:buFont typeface="+mj-lt"/>
              <a:buAutoNum type="arabicPeriod"/>
            </a:pPr>
            <a:r>
              <a:rPr lang="en-US" sz="2400" dirty="0" smtClean="0"/>
              <a:t>Initial idea (tool, need, strategy)?</a:t>
            </a:r>
          </a:p>
          <a:p>
            <a:pPr marL="971550" lvl="1" indent="-514350">
              <a:buFont typeface="+mj-lt"/>
              <a:buAutoNum type="arabicPeriod"/>
            </a:pPr>
            <a:r>
              <a:rPr lang="en-US" sz="2400" dirty="0" smtClean="0"/>
              <a:t>What </a:t>
            </a:r>
            <a:r>
              <a:rPr lang="en-US" sz="2400" dirty="0" smtClean="0">
                <a:solidFill>
                  <a:srgbClr val="FF0000"/>
                </a:solidFill>
              </a:rPr>
              <a:t>professionals </a:t>
            </a:r>
            <a:r>
              <a:rPr lang="en-US" sz="2400" dirty="0" smtClean="0"/>
              <a:t>(R&amp;D, marketing, designers, client service…) are involved, how and why? </a:t>
            </a:r>
          </a:p>
          <a:p>
            <a:pPr marL="971550" lvl="1" indent="-514350">
              <a:buFont typeface="+mj-lt"/>
              <a:buAutoNum type="arabicPeriod"/>
            </a:pPr>
            <a:r>
              <a:rPr lang="en-US" sz="2400" dirty="0" smtClean="0"/>
              <a:t>What kind of </a:t>
            </a:r>
            <a:r>
              <a:rPr lang="en-US" sz="2400" dirty="0" smtClean="0">
                <a:solidFill>
                  <a:srgbClr val="FF0000"/>
                </a:solidFill>
              </a:rPr>
              <a:t>knowledge</a:t>
            </a:r>
            <a:r>
              <a:rPr lang="en-US" sz="2400" dirty="0" smtClean="0"/>
              <a:t> is managed and how? (know-how, customer knowledge, tips, about competitors….)</a:t>
            </a:r>
          </a:p>
          <a:p>
            <a:pPr marL="971550" lvl="1" indent="-514350">
              <a:buFont typeface="+mj-lt"/>
              <a:buAutoNum type="arabicPeriod"/>
            </a:pPr>
            <a:r>
              <a:rPr lang="en-US" sz="2400" dirty="0" smtClean="0"/>
              <a:t>What are the </a:t>
            </a:r>
            <a:r>
              <a:rPr lang="en-US" sz="2400" dirty="0" smtClean="0">
                <a:solidFill>
                  <a:srgbClr val="FF0000"/>
                </a:solidFill>
              </a:rPr>
              <a:t>basic components </a:t>
            </a:r>
            <a:r>
              <a:rPr lang="en-US" sz="2400" dirty="0" smtClean="0"/>
              <a:t>of KM? (innovation management, talents management, project management, document management, customer services….)</a:t>
            </a:r>
          </a:p>
          <a:p>
            <a:pPr marL="971550" lvl="1" indent="-514350">
              <a:buFont typeface="+mj-lt"/>
              <a:buAutoNum type="arabicPeriod"/>
            </a:pPr>
            <a:r>
              <a:rPr lang="en-US" sz="2400" dirty="0" smtClean="0"/>
              <a:t>How the </a:t>
            </a:r>
            <a:r>
              <a:rPr lang="en-US" sz="2400" dirty="0" err="1" smtClean="0">
                <a:solidFill>
                  <a:srgbClr val="FF0000"/>
                </a:solidFill>
              </a:rPr>
              <a:t>Kflow</a:t>
            </a:r>
            <a:r>
              <a:rPr lang="en-US" sz="2400" dirty="0" smtClean="0">
                <a:solidFill>
                  <a:srgbClr val="FF0000"/>
                </a:solidFill>
              </a:rPr>
              <a:t> </a:t>
            </a:r>
            <a:r>
              <a:rPr lang="en-US" sz="2400" dirty="0" smtClean="0"/>
              <a:t>is organized?</a:t>
            </a:r>
          </a:p>
          <a:p>
            <a:pPr lvl="1"/>
            <a:endParaRPr lang="en-US" dirty="0" smtClean="0"/>
          </a:p>
          <a:p>
            <a:pPr lvl="1"/>
            <a:endParaRPr lang="en-US" dirty="0" smtClean="0"/>
          </a:p>
        </p:txBody>
      </p:sp>
    </p:spTree>
    <p:extLst>
      <p:ext uri="{BB962C8B-B14F-4D97-AF65-F5344CB8AC3E}">
        <p14:creationId xmlns:p14="http://schemas.microsoft.com/office/powerpoint/2010/main" val="5614822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Example</a:t>
            </a:r>
            <a:r>
              <a:rPr lang="fr-FR" dirty="0" smtClean="0"/>
              <a:t> of </a:t>
            </a:r>
            <a:r>
              <a:rPr lang="fr-FR" dirty="0" err="1" smtClean="0"/>
              <a:t>Kflow</a:t>
            </a:r>
            <a:endParaRPr lang="fr-FR" dirty="0"/>
          </a:p>
        </p:txBody>
      </p:sp>
      <p:sp>
        <p:nvSpPr>
          <p:cNvPr id="3" name="Espace réservé du pied de page 2"/>
          <p:cNvSpPr>
            <a:spLocks noGrp="1"/>
          </p:cNvSpPr>
          <p:nvPr>
            <p:ph type="ftr" sz="quarter" idx="11"/>
          </p:nvPr>
        </p:nvSpPr>
        <p:spPr/>
        <p:txBody>
          <a:bodyPr/>
          <a:lstStyle/>
          <a:p>
            <a:pPr>
              <a:defRPr/>
            </a:pPr>
            <a:r>
              <a:rPr lang="en-US" smtClean="0"/>
              <a:t>EPITA'2022 Spring/EML</a:t>
            </a:r>
            <a:endParaRPr lang="en-US"/>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0471"/>
            <a:ext cx="9144000" cy="5312072"/>
          </a:xfrm>
          <a:prstGeom prst="rect">
            <a:avLst/>
          </a:prstGeom>
        </p:spPr>
      </p:pic>
    </p:spTree>
    <p:extLst>
      <p:ext uri="{BB962C8B-B14F-4D97-AF65-F5344CB8AC3E}">
        <p14:creationId xmlns:p14="http://schemas.microsoft.com/office/powerpoint/2010/main" val="21876086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Espace réservé du pied de page 4"/>
          <p:cNvSpPr>
            <a:spLocks noGrp="1"/>
          </p:cNvSpPr>
          <p:nvPr>
            <p:ph type="ftr" sz="quarter" idx="11"/>
          </p:nvPr>
        </p:nvSpPr>
        <p:spPr>
          <a:noFill/>
        </p:spPr>
        <p:txBody>
          <a:bodyPr/>
          <a:lstStyle/>
          <a:p>
            <a:r>
              <a:rPr lang="en-US" smtClean="0"/>
              <a:t>EPITA'2022 Spring/EML</a:t>
            </a:r>
          </a:p>
        </p:txBody>
      </p:sp>
      <p:sp>
        <p:nvSpPr>
          <p:cNvPr id="508930" name="Rectangle 2"/>
          <p:cNvSpPr>
            <a:spLocks noGrp="1" noChangeArrowheads="1"/>
          </p:cNvSpPr>
          <p:nvPr>
            <p:ph type="title"/>
          </p:nvPr>
        </p:nvSpPr>
        <p:spPr/>
        <p:txBody>
          <a:bodyPr/>
          <a:lstStyle/>
          <a:p>
            <a:pPr>
              <a:defRPr/>
            </a:pPr>
            <a:r>
              <a:rPr lang="en-US" sz="3600" b="1" smtClean="0">
                <a:effectLst>
                  <a:outerShdw blurRad="38100" dist="38100" dir="2700000" algn="tl">
                    <a:srgbClr val="C0C0C0"/>
                  </a:outerShdw>
                </a:effectLst>
              </a:rPr>
              <a:t>Agenda</a:t>
            </a:r>
          </a:p>
        </p:txBody>
      </p:sp>
      <p:sp>
        <p:nvSpPr>
          <p:cNvPr id="25604" name="Rectangle 3"/>
          <p:cNvSpPr>
            <a:spLocks noGrp="1" noChangeArrowheads="1"/>
          </p:cNvSpPr>
          <p:nvPr>
            <p:ph type="body" idx="1"/>
          </p:nvPr>
        </p:nvSpPr>
        <p:spPr>
          <a:xfrm>
            <a:off x="1763713" y="1412875"/>
            <a:ext cx="7219950" cy="4781550"/>
          </a:xfrm>
        </p:spPr>
        <p:txBody>
          <a:bodyPr/>
          <a:lstStyle/>
          <a:p>
            <a:r>
              <a:rPr lang="en-US" sz="2000" dirty="0" smtClean="0">
                <a:latin typeface="Calibri" pitchFamily="34" charset="0"/>
                <a:cs typeface="Calibri" pitchFamily="34" charset="0"/>
              </a:rPr>
              <a:t>Introductions </a:t>
            </a:r>
          </a:p>
          <a:p>
            <a:r>
              <a:rPr lang="en-US" sz="2000" b="1" dirty="0" smtClean="0">
                <a:latin typeface="Calibri" pitchFamily="34" charset="0"/>
                <a:cs typeface="Calibri" pitchFamily="34" charset="0"/>
              </a:rPr>
              <a:t>Knowledge Management</a:t>
            </a:r>
          </a:p>
          <a:p>
            <a:pPr lvl="1"/>
            <a:r>
              <a:rPr lang="en-US" sz="1800" dirty="0" smtClean="0">
                <a:latin typeface="Calibri" pitchFamily="34" charset="0"/>
                <a:cs typeface="Calibri" pitchFamily="34" charset="0"/>
              </a:rPr>
              <a:t>Why</a:t>
            </a:r>
          </a:p>
          <a:p>
            <a:pPr lvl="1"/>
            <a:r>
              <a:rPr lang="en-US" sz="1800" dirty="0" smtClean="0">
                <a:latin typeface="Calibri" pitchFamily="34" charset="0"/>
                <a:cs typeface="Calibri" pitchFamily="34" charset="0"/>
              </a:rPr>
              <a:t>Discovery (Project 1 Case Study)</a:t>
            </a:r>
          </a:p>
          <a:p>
            <a:pPr lvl="1"/>
            <a:r>
              <a:rPr lang="en-US" sz="1800" dirty="0">
                <a:latin typeface="Calibri" pitchFamily="34" charset="0"/>
                <a:cs typeface="Calibri" pitchFamily="34" charset="0"/>
              </a:rPr>
              <a:t>D</a:t>
            </a:r>
            <a:r>
              <a:rPr lang="en-US" sz="1800" dirty="0" smtClean="0">
                <a:latin typeface="Calibri" pitchFamily="34" charset="0"/>
                <a:cs typeface="Calibri" pitchFamily="34" charset="0"/>
              </a:rPr>
              <a:t>efinitions, origins and dimensions</a:t>
            </a:r>
          </a:p>
          <a:p>
            <a:pPr lvl="1"/>
            <a:r>
              <a:rPr lang="en-US" sz="1800" dirty="0" smtClean="0">
                <a:latin typeface="Calibri" pitchFamily="34" charset="0"/>
                <a:cs typeface="Calibri" pitchFamily="34" charset="0"/>
              </a:rPr>
              <a:t>KM Methods </a:t>
            </a:r>
          </a:p>
          <a:p>
            <a:r>
              <a:rPr lang="en-US" sz="2000" b="1" dirty="0" smtClean="0">
                <a:latin typeface="Calibri" pitchFamily="34" charset="0"/>
                <a:cs typeface="Calibri" pitchFamily="34" charset="0"/>
              </a:rPr>
              <a:t>Innovation</a:t>
            </a:r>
          </a:p>
          <a:p>
            <a:pPr lvl="1"/>
            <a:r>
              <a:rPr lang="en-US" sz="1800" dirty="0" smtClean="0">
                <a:latin typeface="Calibri" pitchFamily="34" charset="0"/>
                <a:cs typeface="Calibri" pitchFamily="34" charset="0"/>
              </a:rPr>
              <a:t>Overview</a:t>
            </a:r>
          </a:p>
          <a:p>
            <a:pPr lvl="1"/>
            <a:r>
              <a:rPr lang="en-US" sz="1800" dirty="0" smtClean="0">
                <a:latin typeface="Calibri" pitchFamily="34" charset="0"/>
                <a:cs typeface="Calibri" pitchFamily="34" charset="0"/>
              </a:rPr>
              <a:t>Knowledge4Innovation and Sustainability</a:t>
            </a:r>
          </a:p>
          <a:p>
            <a:pPr lvl="1"/>
            <a:r>
              <a:rPr lang="en-US" sz="1800" dirty="0" smtClean="0">
                <a:latin typeface="Calibri" pitchFamily="34" charset="0"/>
                <a:cs typeface="Calibri" pitchFamily="34" charset="0"/>
              </a:rPr>
              <a:t>Project 2 </a:t>
            </a:r>
          </a:p>
          <a:p>
            <a:r>
              <a:rPr lang="en-US" sz="2000" b="1" dirty="0" smtClean="0">
                <a:latin typeface="Calibri" pitchFamily="34" charset="0"/>
                <a:cs typeface="Calibri" pitchFamily="34" charset="0"/>
              </a:rPr>
              <a:t>AI for KM and Innovation</a:t>
            </a:r>
          </a:p>
          <a:p>
            <a:pPr lvl="1"/>
            <a:r>
              <a:rPr lang="en-US" sz="1800" dirty="0" smtClean="0">
                <a:latin typeface="Calibri" pitchFamily="34" charset="0"/>
                <a:cs typeface="Calibri" pitchFamily="34" charset="0"/>
              </a:rPr>
              <a:t>Traditional IT</a:t>
            </a:r>
          </a:p>
          <a:p>
            <a:pPr lvl="1"/>
            <a:r>
              <a:rPr lang="en-US" sz="1800" dirty="0" smtClean="0">
                <a:latin typeface="Calibri" pitchFamily="34" charset="0"/>
                <a:cs typeface="Calibri" pitchFamily="34" charset="0"/>
              </a:rPr>
              <a:t>AI </a:t>
            </a:r>
          </a:p>
          <a:p>
            <a:r>
              <a:rPr lang="en-US" sz="2000" dirty="0" smtClean="0">
                <a:latin typeface="Calibri" pitchFamily="34" charset="0"/>
                <a:cs typeface="Calibri" pitchFamily="34" charset="0"/>
              </a:rPr>
              <a:t>Projects presentation </a:t>
            </a:r>
          </a:p>
          <a:p>
            <a:r>
              <a:rPr lang="en-US" sz="2000" dirty="0" smtClean="0">
                <a:latin typeface="Calibri" pitchFamily="34" charset="0"/>
                <a:cs typeface="Calibri" pitchFamily="34" charset="0"/>
              </a:rPr>
              <a:t>Feedback</a:t>
            </a:r>
          </a:p>
          <a:p>
            <a:endParaRPr lang="en-US" sz="2400" dirty="0" smtClean="0">
              <a:latin typeface="Calibri" pitchFamily="34" charset="0"/>
              <a:cs typeface="Calibri" pitchFamily="34" charset="0"/>
            </a:endParaRPr>
          </a:p>
          <a:p>
            <a:endParaRPr lang="en-US" sz="2800" dirty="0" smtClean="0">
              <a:latin typeface="Comic Sans MS" pitchFamily="66"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Espace réservé du pied de page 4"/>
          <p:cNvSpPr>
            <a:spLocks noGrp="1"/>
          </p:cNvSpPr>
          <p:nvPr>
            <p:ph type="ftr" sz="quarter" idx="11"/>
          </p:nvPr>
        </p:nvSpPr>
        <p:spPr>
          <a:noFill/>
        </p:spPr>
        <p:txBody>
          <a:bodyPr/>
          <a:lstStyle/>
          <a:p>
            <a:r>
              <a:rPr lang="en-US" smtClean="0"/>
              <a:t>EPITA'2022 Spring/EML</a:t>
            </a:r>
          </a:p>
        </p:txBody>
      </p:sp>
      <p:sp>
        <p:nvSpPr>
          <p:cNvPr id="48131" name="Rectangle 2"/>
          <p:cNvSpPr>
            <a:spLocks noGrp="1" noChangeArrowheads="1"/>
          </p:cNvSpPr>
          <p:nvPr>
            <p:ph type="title"/>
          </p:nvPr>
        </p:nvSpPr>
        <p:spPr/>
        <p:txBody>
          <a:bodyPr/>
          <a:lstStyle/>
          <a:p>
            <a:r>
              <a:rPr lang="en-US" dirty="0" smtClean="0"/>
              <a:t>Project1: </a:t>
            </a:r>
            <a:r>
              <a:rPr lang="en-US" sz="2800" dirty="0">
                <a:solidFill>
                  <a:srgbClr val="0000FF"/>
                </a:solidFill>
              </a:rPr>
              <a:t>case study – answer the following questions</a:t>
            </a:r>
            <a:endParaRPr lang="en-US" sz="2800" dirty="0" smtClean="0"/>
          </a:p>
        </p:txBody>
      </p:sp>
      <p:sp>
        <p:nvSpPr>
          <p:cNvPr id="48132" name="Rectangle 3"/>
          <p:cNvSpPr>
            <a:spLocks noGrp="1" noChangeArrowheads="1"/>
          </p:cNvSpPr>
          <p:nvPr>
            <p:ph type="body" idx="1"/>
          </p:nvPr>
        </p:nvSpPr>
        <p:spPr/>
        <p:txBody>
          <a:bodyPr/>
          <a:lstStyle/>
          <a:p>
            <a:pPr marL="457200" lvl="1" indent="0">
              <a:buNone/>
            </a:pPr>
            <a:r>
              <a:rPr lang="en-US" dirty="0" smtClean="0"/>
              <a:t>7. What </a:t>
            </a:r>
            <a:r>
              <a:rPr lang="en-US" dirty="0" smtClean="0">
                <a:solidFill>
                  <a:schemeClr val="hlink"/>
                </a:solidFill>
              </a:rPr>
              <a:t>technology</a:t>
            </a:r>
            <a:r>
              <a:rPr lang="en-US" dirty="0" smtClean="0"/>
              <a:t> supports KM ? </a:t>
            </a:r>
            <a:r>
              <a:rPr lang="en-US" sz="2000" dirty="0" smtClean="0"/>
              <a:t>(social networks, intranet, wiki, AI….)</a:t>
            </a:r>
          </a:p>
          <a:p>
            <a:pPr marL="457200" lvl="1" indent="0">
              <a:buNone/>
            </a:pPr>
            <a:r>
              <a:rPr lang="en-US" dirty="0" smtClean="0"/>
              <a:t>8. What are the </a:t>
            </a:r>
            <a:r>
              <a:rPr lang="en-US" dirty="0" smtClean="0">
                <a:solidFill>
                  <a:srgbClr val="FF0000"/>
                </a:solidFill>
              </a:rPr>
              <a:t>benefits</a:t>
            </a:r>
            <a:r>
              <a:rPr lang="en-US" dirty="0" smtClean="0"/>
              <a:t>? (</a:t>
            </a:r>
            <a:r>
              <a:rPr lang="en-US" sz="2000" dirty="0" smtClean="0"/>
              <a:t>ROI tangible &amp; intangible)</a:t>
            </a:r>
          </a:p>
          <a:p>
            <a:pPr marL="457200" lvl="1" indent="0">
              <a:buNone/>
            </a:pPr>
            <a:r>
              <a:rPr lang="en-US" dirty="0" smtClean="0"/>
              <a:t>9. Your comments (</a:t>
            </a:r>
            <a:r>
              <a:rPr lang="en-US" sz="2000" dirty="0" smtClean="0"/>
              <a:t>effective? helpful?..)</a:t>
            </a:r>
          </a:p>
          <a:p>
            <a:pPr marL="457200" lvl="1" indent="0">
              <a:buNone/>
            </a:pPr>
            <a:endParaRPr lang="en-US" dirty="0" smtClean="0"/>
          </a:p>
          <a:p>
            <a:pPr lvl="1"/>
            <a:endParaRPr lang="en-US" b="1" dirty="0" smtClean="0"/>
          </a:p>
        </p:txBody>
      </p:sp>
    </p:spTree>
    <p:extLst>
      <p:ext uri="{BB962C8B-B14F-4D97-AF65-F5344CB8AC3E}">
        <p14:creationId xmlns:p14="http://schemas.microsoft.com/office/powerpoint/2010/main" val="18877575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Espace réservé du pied de page 4"/>
          <p:cNvSpPr>
            <a:spLocks noGrp="1"/>
          </p:cNvSpPr>
          <p:nvPr>
            <p:ph type="ftr" sz="quarter" idx="11"/>
          </p:nvPr>
        </p:nvSpPr>
        <p:spPr>
          <a:noFill/>
        </p:spPr>
        <p:txBody>
          <a:bodyPr/>
          <a:lstStyle/>
          <a:p>
            <a:r>
              <a:rPr lang="en-US" smtClean="0"/>
              <a:t>EPITA'2022 Spring/EML</a:t>
            </a:r>
          </a:p>
        </p:txBody>
      </p:sp>
      <p:sp>
        <p:nvSpPr>
          <p:cNvPr id="49155" name="Rectangle 2"/>
          <p:cNvSpPr>
            <a:spLocks noGrp="1" noChangeArrowheads="1"/>
          </p:cNvSpPr>
          <p:nvPr>
            <p:ph type="title"/>
          </p:nvPr>
        </p:nvSpPr>
        <p:spPr/>
        <p:txBody>
          <a:bodyPr/>
          <a:lstStyle/>
          <a:p>
            <a:r>
              <a:rPr lang="fr-FR" smtClean="0"/>
              <a:t>Presentation</a:t>
            </a:r>
          </a:p>
        </p:txBody>
      </p:sp>
      <p:sp>
        <p:nvSpPr>
          <p:cNvPr id="49156" name="Rectangle 3"/>
          <p:cNvSpPr>
            <a:spLocks noGrp="1" noChangeArrowheads="1"/>
          </p:cNvSpPr>
          <p:nvPr>
            <p:ph type="body" idx="1"/>
          </p:nvPr>
        </p:nvSpPr>
        <p:spPr/>
        <p:txBody>
          <a:bodyPr/>
          <a:lstStyle/>
          <a:p>
            <a:pPr marL="1314450" lvl="2" indent="-457200">
              <a:buFontTx/>
              <a:buAutoNum type="arabicPeriod"/>
            </a:pPr>
            <a:r>
              <a:rPr lang="en-US" sz="2800" i="1" dirty="0"/>
              <a:t>on class wiki – create </a:t>
            </a:r>
            <a:r>
              <a:rPr lang="en-US" sz="2800" i="1" dirty="0" smtClean="0">
                <a:solidFill>
                  <a:srgbClr val="FF0000"/>
                </a:solidFill>
              </a:rPr>
              <a:t>page</a:t>
            </a:r>
            <a:r>
              <a:rPr lang="en-US" sz="2800" i="1" dirty="0" smtClean="0"/>
              <a:t> – collaborative writing, link to presentation</a:t>
            </a:r>
          </a:p>
          <a:p>
            <a:pPr marL="1314450" lvl="2" indent="-457200">
              <a:buFontTx/>
              <a:buAutoNum type="arabicPeriod"/>
            </a:pPr>
            <a:r>
              <a:rPr lang="en-US" sz="2800" i="1" dirty="0" smtClean="0"/>
              <a:t>to your colleagues or video</a:t>
            </a:r>
          </a:p>
          <a:p>
            <a:pPr marL="114300" indent="0">
              <a:buNone/>
            </a:pPr>
            <a:r>
              <a:rPr lang="en-US" b="1" dirty="0" smtClean="0"/>
              <a:t>NB </a:t>
            </a:r>
            <a:r>
              <a:rPr lang="en-US" dirty="0" smtClean="0"/>
              <a:t>You learn from each presentation !!!</a:t>
            </a:r>
          </a:p>
          <a:p>
            <a:pPr marL="609600" indent="-609600"/>
            <a:endParaRPr lang="fr-FR" sz="2800" dirty="0" smtClean="0"/>
          </a:p>
        </p:txBody>
      </p:sp>
    </p:spTree>
    <p:extLst>
      <p:ext uri="{BB962C8B-B14F-4D97-AF65-F5344CB8AC3E}">
        <p14:creationId xmlns:p14="http://schemas.microsoft.com/office/powerpoint/2010/main" val="24732698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Espace réservé du pied de page 4"/>
          <p:cNvSpPr>
            <a:spLocks noGrp="1"/>
          </p:cNvSpPr>
          <p:nvPr>
            <p:ph type="ftr" sz="quarter" idx="11"/>
          </p:nvPr>
        </p:nvSpPr>
        <p:spPr>
          <a:noFill/>
        </p:spPr>
        <p:txBody>
          <a:bodyPr/>
          <a:lstStyle/>
          <a:p>
            <a:r>
              <a:rPr lang="en-US" smtClean="0"/>
              <a:t>EPITA'2022 Spring/EML</a:t>
            </a:r>
          </a:p>
        </p:txBody>
      </p:sp>
      <p:sp>
        <p:nvSpPr>
          <p:cNvPr id="508930" name="Rectangle 2"/>
          <p:cNvSpPr>
            <a:spLocks noGrp="1" noChangeArrowheads="1"/>
          </p:cNvSpPr>
          <p:nvPr>
            <p:ph type="title"/>
          </p:nvPr>
        </p:nvSpPr>
        <p:spPr/>
        <p:txBody>
          <a:bodyPr/>
          <a:lstStyle/>
          <a:p>
            <a:pPr>
              <a:defRPr/>
            </a:pPr>
            <a:r>
              <a:rPr lang="en-US" sz="3600" b="1" smtClean="0">
                <a:effectLst>
                  <a:outerShdw blurRad="38100" dist="38100" dir="2700000" algn="tl">
                    <a:srgbClr val="C0C0C0"/>
                  </a:outerShdw>
                </a:effectLst>
              </a:rPr>
              <a:t>Agenda</a:t>
            </a:r>
          </a:p>
        </p:txBody>
      </p:sp>
      <p:sp>
        <p:nvSpPr>
          <p:cNvPr id="25604" name="Rectangle 3"/>
          <p:cNvSpPr>
            <a:spLocks noGrp="1" noChangeArrowheads="1"/>
          </p:cNvSpPr>
          <p:nvPr>
            <p:ph type="body" idx="1"/>
          </p:nvPr>
        </p:nvSpPr>
        <p:spPr>
          <a:xfrm>
            <a:off x="1763713" y="1412875"/>
            <a:ext cx="7219950" cy="4781550"/>
          </a:xfrm>
        </p:spPr>
        <p:txBody>
          <a:bodyPr/>
          <a:lstStyle/>
          <a:p>
            <a:r>
              <a:rPr lang="en-US" sz="2000" dirty="0" smtClean="0">
                <a:solidFill>
                  <a:schemeClr val="accent3">
                    <a:lumMod val="85000"/>
                  </a:schemeClr>
                </a:solidFill>
                <a:latin typeface="Calibri" pitchFamily="34" charset="0"/>
                <a:cs typeface="Calibri" pitchFamily="34" charset="0"/>
              </a:rPr>
              <a:t>Introductions</a:t>
            </a:r>
            <a:r>
              <a:rPr lang="en-US" sz="2000" dirty="0" smtClean="0">
                <a:latin typeface="Calibri" pitchFamily="34" charset="0"/>
                <a:cs typeface="Calibri" pitchFamily="34" charset="0"/>
              </a:rPr>
              <a:t> </a:t>
            </a:r>
          </a:p>
          <a:p>
            <a:r>
              <a:rPr lang="en-US" sz="2000" b="1" dirty="0" smtClean="0">
                <a:latin typeface="Calibri" pitchFamily="34" charset="0"/>
                <a:cs typeface="Calibri" pitchFamily="34" charset="0"/>
              </a:rPr>
              <a:t>Knowledge Management</a:t>
            </a:r>
          </a:p>
          <a:p>
            <a:pPr lvl="1"/>
            <a:r>
              <a:rPr lang="en-US" sz="2000" dirty="0" smtClean="0">
                <a:latin typeface="Calibri" pitchFamily="34" charset="0"/>
                <a:cs typeface="Calibri" pitchFamily="34" charset="0"/>
              </a:rPr>
              <a:t>definitions, origins and dimensions</a:t>
            </a:r>
          </a:p>
          <a:p>
            <a:pPr lvl="1"/>
            <a:r>
              <a:rPr lang="en-US" sz="2000" dirty="0" smtClean="0">
                <a:latin typeface="Calibri" pitchFamily="34" charset="0"/>
                <a:cs typeface="Calibri" pitchFamily="34" charset="0"/>
              </a:rPr>
              <a:t>KM Methods </a:t>
            </a:r>
          </a:p>
          <a:p>
            <a:r>
              <a:rPr lang="en-US" sz="2000" b="1" dirty="0" smtClean="0">
                <a:solidFill>
                  <a:schemeClr val="accent3">
                    <a:lumMod val="85000"/>
                  </a:schemeClr>
                </a:solidFill>
                <a:latin typeface="Calibri" pitchFamily="34" charset="0"/>
                <a:cs typeface="Calibri" pitchFamily="34" charset="0"/>
              </a:rPr>
              <a:t>Projects</a:t>
            </a:r>
            <a:r>
              <a:rPr lang="en-US" sz="2000" dirty="0" smtClean="0">
                <a:solidFill>
                  <a:schemeClr val="accent3">
                    <a:lumMod val="85000"/>
                  </a:schemeClr>
                </a:solidFill>
                <a:latin typeface="Calibri" pitchFamily="34" charset="0"/>
                <a:cs typeface="Calibri" pitchFamily="34" charset="0"/>
              </a:rPr>
              <a:t>: </a:t>
            </a:r>
          </a:p>
          <a:p>
            <a:pPr lvl="1">
              <a:buNone/>
            </a:pPr>
            <a:r>
              <a:rPr lang="en-US" sz="1800" dirty="0" smtClean="0">
                <a:solidFill>
                  <a:schemeClr val="accent3">
                    <a:lumMod val="85000"/>
                  </a:schemeClr>
                </a:solidFill>
                <a:latin typeface="Calibri" pitchFamily="34" charset="0"/>
                <a:cs typeface="Calibri" pitchFamily="34" charset="0"/>
              </a:rPr>
              <a:t>Understand KM ways (case analysis)</a:t>
            </a:r>
          </a:p>
          <a:p>
            <a:pPr lvl="1">
              <a:buNone/>
            </a:pPr>
            <a:r>
              <a:rPr lang="en-US" sz="1800" dirty="0" smtClean="0">
                <a:solidFill>
                  <a:schemeClr val="accent3">
                    <a:lumMod val="85000"/>
                  </a:schemeClr>
                </a:solidFill>
                <a:latin typeface="Calibri" pitchFamily="34" charset="0"/>
                <a:cs typeface="Calibri" pitchFamily="34" charset="0"/>
              </a:rPr>
              <a:t>Apply </a:t>
            </a:r>
          </a:p>
          <a:p>
            <a:r>
              <a:rPr lang="en-US" sz="2000" b="1" dirty="0" smtClean="0">
                <a:solidFill>
                  <a:schemeClr val="accent3">
                    <a:lumMod val="85000"/>
                  </a:schemeClr>
                </a:solidFill>
                <a:latin typeface="Calibri" pitchFamily="34" charset="0"/>
                <a:cs typeface="Calibri" pitchFamily="34" charset="0"/>
              </a:rPr>
              <a:t>Innovation</a:t>
            </a:r>
          </a:p>
          <a:p>
            <a:pPr lvl="1"/>
            <a:r>
              <a:rPr lang="en-US" sz="1800" dirty="0" smtClean="0">
                <a:solidFill>
                  <a:schemeClr val="accent3">
                    <a:lumMod val="85000"/>
                  </a:schemeClr>
                </a:solidFill>
                <a:latin typeface="Calibri" pitchFamily="34" charset="0"/>
                <a:cs typeface="Calibri" pitchFamily="34" charset="0"/>
              </a:rPr>
              <a:t>Overview</a:t>
            </a:r>
          </a:p>
          <a:p>
            <a:pPr lvl="1"/>
            <a:r>
              <a:rPr lang="en-US" sz="1800" dirty="0" smtClean="0">
                <a:solidFill>
                  <a:schemeClr val="accent3">
                    <a:lumMod val="85000"/>
                  </a:schemeClr>
                </a:solidFill>
                <a:latin typeface="Calibri" pitchFamily="34" charset="0"/>
                <a:cs typeface="Calibri" pitchFamily="34" charset="0"/>
              </a:rPr>
              <a:t>Knowledge4Innovation and Sustainability</a:t>
            </a:r>
          </a:p>
          <a:p>
            <a:r>
              <a:rPr lang="en-US" sz="2000" b="1" dirty="0" smtClean="0">
                <a:solidFill>
                  <a:schemeClr val="accent3">
                    <a:lumMod val="85000"/>
                  </a:schemeClr>
                </a:solidFill>
                <a:latin typeface="Calibri" pitchFamily="34" charset="0"/>
                <a:cs typeface="Calibri" pitchFamily="34" charset="0"/>
              </a:rPr>
              <a:t>ICT for KM and Innovation</a:t>
            </a:r>
          </a:p>
          <a:p>
            <a:pPr lvl="1"/>
            <a:r>
              <a:rPr lang="en-US" sz="1800" dirty="0" smtClean="0">
                <a:solidFill>
                  <a:schemeClr val="accent3">
                    <a:lumMod val="85000"/>
                  </a:schemeClr>
                </a:solidFill>
                <a:latin typeface="Calibri" pitchFamily="34" charset="0"/>
                <a:cs typeface="Calibri" pitchFamily="34" charset="0"/>
              </a:rPr>
              <a:t>Traditional</a:t>
            </a:r>
          </a:p>
          <a:p>
            <a:pPr lvl="1"/>
            <a:r>
              <a:rPr lang="en-US" sz="1800" dirty="0" smtClean="0">
                <a:solidFill>
                  <a:schemeClr val="accent3">
                    <a:lumMod val="85000"/>
                  </a:schemeClr>
                </a:solidFill>
                <a:latin typeface="Calibri" pitchFamily="34" charset="0"/>
                <a:cs typeface="Calibri" pitchFamily="34" charset="0"/>
              </a:rPr>
              <a:t>AI </a:t>
            </a:r>
          </a:p>
          <a:p>
            <a:r>
              <a:rPr lang="en-US" sz="2000" dirty="0" smtClean="0">
                <a:solidFill>
                  <a:schemeClr val="accent3">
                    <a:lumMod val="85000"/>
                  </a:schemeClr>
                </a:solidFill>
                <a:latin typeface="Calibri" pitchFamily="34" charset="0"/>
                <a:cs typeface="Calibri" pitchFamily="34" charset="0"/>
              </a:rPr>
              <a:t>Projects presentation </a:t>
            </a:r>
          </a:p>
          <a:p>
            <a:r>
              <a:rPr lang="en-US" sz="2000" dirty="0" smtClean="0">
                <a:solidFill>
                  <a:schemeClr val="accent3">
                    <a:lumMod val="85000"/>
                  </a:schemeClr>
                </a:solidFill>
                <a:latin typeface="Calibri" pitchFamily="34" charset="0"/>
                <a:cs typeface="Calibri" pitchFamily="34" charset="0"/>
              </a:rPr>
              <a:t>Feedback</a:t>
            </a:r>
          </a:p>
          <a:p>
            <a:endParaRPr lang="en-US" sz="2400" dirty="0" smtClean="0">
              <a:latin typeface="Calibri" pitchFamily="34" charset="0"/>
              <a:cs typeface="Calibri" pitchFamily="34" charset="0"/>
            </a:endParaRPr>
          </a:p>
          <a:p>
            <a:endParaRPr lang="en-US" sz="2800" dirty="0" smtClean="0">
              <a:latin typeface="Comic Sans MS" pitchFamily="66"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re 1"/>
          <p:cNvSpPr>
            <a:spLocks noGrp="1"/>
          </p:cNvSpPr>
          <p:nvPr>
            <p:ph type="title"/>
          </p:nvPr>
        </p:nvSpPr>
        <p:spPr/>
        <p:txBody>
          <a:bodyPr/>
          <a:lstStyle/>
          <a:p>
            <a:r>
              <a:rPr lang="fr-FR" smtClean="0"/>
              <a:t>KM@Deimler</a:t>
            </a:r>
            <a:endParaRPr lang="en-GB" smtClean="0"/>
          </a:p>
        </p:txBody>
      </p:sp>
      <p:sp>
        <p:nvSpPr>
          <p:cNvPr id="51203" name="Espace réservé du contenu 2"/>
          <p:cNvSpPr>
            <a:spLocks noGrp="1"/>
          </p:cNvSpPr>
          <p:nvPr>
            <p:ph idx="1"/>
          </p:nvPr>
        </p:nvSpPr>
        <p:spPr/>
        <p:txBody>
          <a:bodyPr/>
          <a:lstStyle/>
          <a:p>
            <a:r>
              <a:rPr lang="en-GB" sz="2800" dirty="0" smtClean="0">
                <a:latin typeface="Calibri" pitchFamily="34" charset="0"/>
                <a:cs typeface="Calibri" pitchFamily="34" charset="0"/>
                <a:hlinkClick r:id="rId2"/>
              </a:rPr>
              <a:t>https://www.youtube.com/watch?v=amX2JyhFUiE</a:t>
            </a:r>
            <a:endParaRPr lang="en-GB" sz="2800" dirty="0" smtClean="0">
              <a:latin typeface="Calibri" pitchFamily="34" charset="0"/>
              <a:cs typeface="Calibri" pitchFamily="34" charset="0"/>
            </a:endParaRPr>
          </a:p>
          <a:p>
            <a:r>
              <a:rPr lang="fr-FR" dirty="0" smtClean="0">
                <a:latin typeface="Calibri" pitchFamily="34" charset="0"/>
                <a:cs typeface="Calibri" pitchFamily="34" charset="0"/>
              </a:rPr>
              <a:t>Discussion</a:t>
            </a:r>
          </a:p>
          <a:p>
            <a:pPr lvl="1"/>
            <a:r>
              <a:rPr lang="fr-FR" dirty="0" err="1" smtClean="0">
                <a:latin typeface="Calibri" pitchFamily="34" charset="0"/>
                <a:cs typeface="Calibri" pitchFamily="34" charset="0"/>
              </a:rPr>
              <a:t>Why</a:t>
            </a:r>
            <a:r>
              <a:rPr lang="fr-FR" dirty="0" smtClean="0">
                <a:latin typeface="Calibri" pitchFamily="34" charset="0"/>
                <a:cs typeface="Calibri" pitchFamily="34" charset="0"/>
              </a:rPr>
              <a:t> KM</a:t>
            </a:r>
          </a:p>
          <a:p>
            <a:pPr lvl="1"/>
            <a:r>
              <a:rPr lang="fr-FR" dirty="0" err="1" smtClean="0">
                <a:latin typeface="Calibri" pitchFamily="34" charset="0"/>
                <a:cs typeface="Calibri" pitchFamily="34" charset="0"/>
              </a:rPr>
              <a:t>What</a:t>
            </a:r>
            <a:r>
              <a:rPr lang="fr-FR" dirty="0" smtClean="0">
                <a:latin typeface="Calibri" pitchFamily="34" charset="0"/>
                <a:cs typeface="Calibri" pitchFamily="34" charset="0"/>
              </a:rPr>
              <a:t>?</a:t>
            </a:r>
          </a:p>
          <a:p>
            <a:pPr lvl="1"/>
            <a:r>
              <a:rPr lang="fr-FR" dirty="0">
                <a:latin typeface="Calibri" pitchFamily="34" charset="0"/>
                <a:cs typeface="Calibri" pitchFamily="34" charset="0"/>
              </a:rPr>
              <a:t>How?</a:t>
            </a:r>
          </a:p>
          <a:p>
            <a:pPr marL="457200" lvl="1" indent="0">
              <a:buNone/>
            </a:pPr>
            <a:endParaRPr lang="fr-FR" dirty="0" smtClean="0">
              <a:latin typeface="Calibri" pitchFamily="34" charset="0"/>
              <a:cs typeface="Calibri" pitchFamily="34" charset="0"/>
            </a:endParaRPr>
          </a:p>
          <a:p>
            <a:pPr lvl="1"/>
            <a:endParaRPr lang="en-GB" dirty="0" smtClean="0">
              <a:latin typeface="Calibri" pitchFamily="34" charset="0"/>
              <a:cs typeface="Calibri" pitchFamily="34" charset="0"/>
            </a:endParaRPr>
          </a:p>
        </p:txBody>
      </p:sp>
      <p:sp>
        <p:nvSpPr>
          <p:cNvPr id="51204" name="Espace réservé du pied de page 3"/>
          <p:cNvSpPr>
            <a:spLocks noGrp="1"/>
          </p:cNvSpPr>
          <p:nvPr>
            <p:ph type="ftr" sz="quarter" idx="11"/>
          </p:nvPr>
        </p:nvSpPr>
        <p:spPr>
          <a:noFill/>
        </p:spPr>
        <p:txBody>
          <a:bodyPr/>
          <a:lstStyle/>
          <a:p>
            <a:r>
              <a:rPr lang="en-US" smtClean="0"/>
              <a:t>EPITA'2022 Spring/EML</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Espace réservé du pied de page 3"/>
          <p:cNvSpPr>
            <a:spLocks noGrp="1"/>
          </p:cNvSpPr>
          <p:nvPr>
            <p:ph type="ftr" sz="quarter" idx="11"/>
          </p:nvPr>
        </p:nvSpPr>
        <p:spPr>
          <a:noFill/>
        </p:spPr>
        <p:txBody>
          <a:bodyPr/>
          <a:lstStyle/>
          <a:p>
            <a:r>
              <a:rPr lang="en-US" smtClean="0"/>
              <a:t>EPITA'2022 Spring/EML</a:t>
            </a:r>
          </a:p>
        </p:txBody>
      </p:sp>
      <p:sp>
        <p:nvSpPr>
          <p:cNvPr id="1028" name="Rectangle 2"/>
          <p:cNvSpPr>
            <a:spLocks noGrp="1" noChangeArrowheads="1"/>
          </p:cNvSpPr>
          <p:nvPr>
            <p:ph type="title"/>
          </p:nvPr>
        </p:nvSpPr>
        <p:spPr/>
        <p:txBody>
          <a:bodyPr/>
          <a:lstStyle/>
          <a:p>
            <a:r>
              <a:rPr lang="en-US" sz="3600" b="1" smtClean="0"/>
              <a:t>Corporate Knowledge</a:t>
            </a:r>
          </a:p>
        </p:txBody>
      </p:sp>
      <p:sp>
        <p:nvSpPr>
          <p:cNvPr id="1029" name="Rectangle 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GB"/>
          </a:p>
        </p:txBody>
      </p:sp>
      <p:graphicFrame>
        <p:nvGraphicFramePr>
          <p:cNvPr id="1026" name="Object 4"/>
          <p:cNvGraphicFramePr>
            <a:graphicFrameLocks noChangeAspect="1"/>
          </p:cNvGraphicFramePr>
          <p:nvPr/>
        </p:nvGraphicFramePr>
        <p:xfrm>
          <a:off x="3168650" y="2060575"/>
          <a:ext cx="4321175" cy="2879725"/>
        </p:xfrm>
        <a:graphic>
          <a:graphicData uri="http://schemas.openxmlformats.org/presentationml/2006/ole">
            <mc:AlternateContent xmlns:mc="http://schemas.openxmlformats.org/markup-compatibility/2006">
              <mc:Choice xmlns:v="urn:schemas-microsoft-com:vml" Requires="v">
                <p:oleObj spid="_x0000_s6181" name="Picture" r:id="rId4" imgW="3840480" imgH="2362200" progId="Word.Picture.8">
                  <p:embed/>
                </p:oleObj>
              </mc:Choice>
              <mc:Fallback>
                <p:oleObj name="Picture" r:id="rId4" imgW="3840480" imgH="2362200" progId="Word.Picture.8">
                  <p:embed/>
                  <p:pic>
                    <p:nvPicPr>
                      <p:cNvPr id="102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8650" y="2060575"/>
                        <a:ext cx="4321175" cy="287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042994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Espace réservé du pied de page 3"/>
          <p:cNvSpPr>
            <a:spLocks noGrp="1"/>
          </p:cNvSpPr>
          <p:nvPr>
            <p:ph type="ftr" sz="quarter" idx="11"/>
          </p:nvPr>
        </p:nvSpPr>
        <p:spPr>
          <a:noFill/>
        </p:spPr>
        <p:txBody>
          <a:bodyPr/>
          <a:lstStyle/>
          <a:p>
            <a:r>
              <a:rPr lang="en-US" smtClean="0"/>
              <a:t>EPITA'2022 Spring/EML</a:t>
            </a:r>
          </a:p>
        </p:txBody>
      </p:sp>
      <p:sp>
        <p:nvSpPr>
          <p:cNvPr id="547842" name="Rectangle 2"/>
          <p:cNvSpPr>
            <a:spLocks noGrp="1" noChangeArrowheads="1"/>
          </p:cNvSpPr>
          <p:nvPr>
            <p:ph type="title"/>
          </p:nvPr>
        </p:nvSpPr>
        <p:spPr>
          <a:xfrm>
            <a:off x="1676400" y="228600"/>
            <a:ext cx="7239000" cy="1017588"/>
          </a:xfrm>
        </p:spPr>
        <p:txBody>
          <a:bodyPr lIns="41275" tIns="15875" rIns="41275" bIns="15875"/>
          <a:lstStyle/>
          <a:p>
            <a:pPr>
              <a:defRPr/>
            </a:pPr>
            <a:r>
              <a:rPr lang="en-US" sz="3600" b="1" smtClean="0">
                <a:effectLst>
                  <a:outerShdw blurRad="38100" dist="38100" dir="2700000" algn="tl">
                    <a:srgbClr val="C0C0C0"/>
                  </a:outerShdw>
                </a:effectLst>
              </a:rPr>
              <a:t>Knowledge is Different</a:t>
            </a:r>
            <a:r>
              <a:rPr lang="en-US" sz="4400" i="1" smtClean="0">
                <a:solidFill>
                  <a:srgbClr val="FAFD00"/>
                </a:solidFill>
              </a:rPr>
              <a:t> </a:t>
            </a:r>
          </a:p>
        </p:txBody>
      </p:sp>
      <p:grpSp>
        <p:nvGrpSpPr>
          <p:cNvPr id="3" name="Groupe 2"/>
          <p:cNvGrpSpPr/>
          <p:nvPr/>
        </p:nvGrpSpPr>
        <p:grpSpPr>
          <a:xfrm>
            <a:off x="606425" y="1524000"/>
            <a:ext cx="5310188" cy="4346575"/>
            <a:chOff x="606425" y="1524000"/>
            <a:chExt cx="5310188" cy="4346575"/>
          </a:xfrm>
        </p:grpSpPr>
        <p:grpSp>
          <p:nvGrpSpPr>
            <p:cNvPr id="52228" name="Group 3"/>
            <p:cNvGrpSpPr>
              <a:grpSpLocks/>
            </p:cNvGrpSpPr>
            <p:nvPr/>
          </p:nvGrpSpPr>
          <p:grpSpPr bwMode="auto">
            <a:xfrm>
              <a:off x="676275" y="4573588"/>
              <a:ext cx="4902200" cy="1296987"/>
              <a:chOff x="479" y="2881"/>
              <a:chExt cx="3474" cy="817"/>
            </a:xfrm>
          </p:grpSpPr>
          <p:sp>
            <p:nvSpPr>
              <p:cNvPr id="52251" name="Freeform 4"/>
              <p:cNvSpPr>
                <a:spLocks/>
              </p:cNvSpPr>
              <p:nvPr/>
            </p:nvSpPr>
            <p:spPr bwMode="auto">
              <a:xfrm>
                <a:off x="3339" y="2881"/>
                <a:ext cx="614" cy="816"/>
              </a:xfrm>
              <a:custGeom>
                <a:avLst/>
                <a:gdLst>
                  <a:gd name="T0" fmla="*/ 289 w 614"/>
                  <a:gd name="T1" fmla="*/ 815 h 816"/>
                  <a:gd name="T2" fmla="*/ 0 w 614"/>
                  <a:gd name="T3" fmla="*/ 347 h 816"/>
                  <a:gd name="T4" fmla="*/ 271 w 614"/>
                  <a:gd name="T5" fmla="*/ 0 h 816"/>
                  <a:gd name="T6" fmla="*/ 613 w 614"/>
                  <a:gd name="T7" fmla="*/ 406 h 816"/>
                  <a:gd name="T8" fmla="*/ 289 w 614"/>
                  <a:gd name="T9" fmla="*/ 815 h 816"/>
                  <a:gd name="T10" fmla="*/ 0 60000 65536"/>
                  <a:gd name="T11" fmla="*/ 0 60000 65536"/>
                  <a:gd name="T12" fmla="*/ 0 60000 65536"/>
                  <a:gd name="T13" fmla="*/ 0 60000 65536"/>
                  <a:gd name="T14" fmla="*/ 0 60000 65536"/>
                  <a:gd name="T15" fmla="*/ 0 w 614"/>
                  <a:gd name="T16" fmla="*/ 0 h 816"/>
                  <a:gd name="T17" fmla="*/ 614 w 614"/>
                  <a:gd name="T18" fmla="*/ 816 h 816"/>
                </a:gdLst>
                <a:ahLst/>
                <a:cxnLst>
                  <a:cxn ang="T10">
                    <a:pos x="T0" y="T1"/>
                  </a:cxn>
                  <a:cxn ang="T11">
                    <a:pos x="T2" y="T3"/>
                  </a:cxn>
                  <a:cxn ang="T12">
                    <a:pos x="T4" y="T5"/>
                  </a:cxn>
                  <a:cxn ang="T13">
                    <a:pos x="T6" y="T7"/>
                  </a:cxn>
                  <a:cxn ang="T14">
                    <a:pos x="T8" y="T9"/>
                  </a:cxn>
                </a:cxnLst>
                <a:rect l="T15" t="T16" r="T17" b="T18"/>
                <a:pathLst>
                  <a:path w="614" h="816">
                    <a:moveTo>
                      <a:pt x="289" y="815"/>
                    </a:moveTo>
                    <a:lnTo>
                      <a:pt x="0" y="347"/>
                    </a:lnTo>
                    <a:lnTo>
                      <a:pt x="271" y="0"/>
                    </a:lnTo>
                    <a:lnTo>
                      <a:pt x="613" y="406"/>
                    </a:lnTo>
                    <a:lnTo>
                      <a:pt x="289" y="815"/>
                    </a:lnTo>
                  </a:path>
                </a:pathLst>
              </a:custGeom>
              <a:solidFill>
                <a:srgbClr val="FF5FBF"/>
              </a:solidFill>
              <a:ln w="12700" cap="rnd" cmpd="sng">
                <a:solidFill>
                  <a:srgbClr val="000000"/>
                </a:solidFill>
                <a:prstDash val="solid"/>
                <a:round/>
                <a:headEnd type="none" w="med" len="med"/>
                <a:tailEnd type="none" w="med" len="med"/>
              </a:ln>
            </p:spPr>
            <p:txBody>
              <a:bodyPr/>
              <a:lstStyle/>
              <a:p>
                <a:endParaRPr lang="en-GB"/>
              </a:p>
            </p:txBody>
          </p:sp>
          <p:sp>
            <p:nvSpPr>
              <p:cNvPr id="52252" name="Freeform 5"/>
              <p:cNvSpPr>
                <a:spLocks/>
              </p:cNvSpPr>
              <p:nvPr/>
            </p:nvSpPr>
            <p:spPr bwMode="auto">
              <a:xfrm>
                <a:off x="757" y="2881"/>
                <a:ext cx="2855" cy="350"/>
              </a:xfrm>
              <a:custGeom>
                <a:avLst/>
                <a:gdLst>
                  <a:gd name="T0" fmla="*/ 0 w 2855"/>
                  <a:gd name="T1" fmla="*/ 349 h 350"/>
                  <a:gd name="T2" fmla="*/ 2583 w 2855"/>
                  <a:gd name="T3" fmla="*/ 349 h 350"/>
                  <a:gd name="T4" fmla="*/ 2854 w 2855"/>
                  <a:gd name="T5" fmla="*/ 0 h 350"/>
                  <a:gd name="T6" fmla="*/ 365 w 2855"/>
                  <a:gd name="T7" fmla="*/ 0 h 350"/>
                  <a:gd name="T8" fmla="*/ 0 w 2855"/>
                  <a:gd name="T9" fmla="*/ 349 h 350"/>
                  <a:gd name="T10" fmla="*/ 0 60000 65536"/>
                  <a:gd name="T11" fmla="*/ 0 60000 65536"/>
                  <a:gd name="T12" fmla="*/ 0 60000 65536"/>
                  <a:gd name="T13" fmla="*/ 0 60000 65536"/>
                  <a:gd name="T14" fmla="*/ 0 60000 65536"/>
                  <a:gd name="T15" fmla="*/ 0 w 2855"/>
                  <a:gd name="T16" fmla="*/ 0 h 350"/>
                  <a:gd name="T17" fmla="*/ 2855 w 2855"/>
                  <a:gd name="T18" fmla="*/ 350 h 350"/>
                </a:gdLst>
                <a:ahLst/>
                <a:cxnLst>
                  <a:cxn ang="T10">
                    <a:pos x="T0" y="T1"/>
                  </a:cxn>
                  <a:cxn ang="T11">
                    <a:pos x="T2" y="T3"/>
                  </a:cxn>
                  <a:cxn ang="T12">
                    <a:pos x="T4" y="T5"/>
                  </a:cxn>
                  <a:cxn ang="T13">
                    <a:pos x="T6" y="T7"/>
                  </a:cxn>
                  <a:cxn ang="T14">
                    <a:pos x="T8" y="T9"/>
                  </a:cxn>
                </a:cxnLst>
                <a:rect l="T15" t="T16" r="T17" b="T18"/>
                <a:pathLst>
                  <a:path w="2855" h="350">
                    <a:moveTo>
                      <a:pt x="0" y="349"/>
                    </a:moveTo>
                    <a:lnTo>
                      <a:pt x="2583" y="349"/>
                    </a:lnTo>
                    <a:lnTo>
                      <a:pt x="2854" y="0"/>
                    </a:lnTo>
                    <a:lnTo>
                      <a:pt x="365" y="0"/>
                    </a:lnTo>
                    <a:lnTo>
                      <a:pt x="0" y="349"/>
                    </a:lnTo>
                  </a:path>
                </a:pathLst>
              </a:custGeom>
              <a:solidFill>
                <a:srgbClr val="800080"/>
              </a:solidFill>
              <a:ln w="12700" cap="rnd" cmpd="sng">
                <a:solidFill>
                  <a:srgbClr val="000000"/>
                </a:solidFill>
                <a:prstDash val="solid"/>
                <a:round/>
                <a:headEnd type="none" w="med" len="med"/>
                <a:tailEnd type="none" w="med" len="med"/>
              </a:ln>
            </p:spPr>
            <p:txBody>
              <a:bodyPr/>
              <a:lstStyle/>
              <a:p>
                <a:endParaRPr lang="en-GB"/>
              </a:p>
            </p:txBody>
          </p:sp>
          <p:sp>
            <p:nvSpPr>
              <p:cNvPr id="52253" name="Freeform 6"/>
              <p:cNvSpPr>
                <a:spLocks/>
              </p:cNvSpPr>
              <p:nvPr/>
            </p:nvSpPr>
            <p:spPr bwMode="auto">
              <a:xfrm>
                <a:off x="479" y="3228"/>
                <a:ext cx="3152" cy="470"/>
              </a:xfrm>
              <a:custGeom>
                <a:avLst/>
                <a:gdLst>
                  <a:gd name="T0" fmla="*/ 277 w 3152"/>
                  <a:gd name="T1" fmla="*/ 0 h 470"/>
                  <a:gd name="T2" fmla="*/ 2859 w 3152"/>
                  <a:gd name="T3" fmla="*/ 0 h 470"/>
                  <a:gd name="T4" fmla="*/ 3151 w 3152"/>
                  <a:gd name="T5" fmla="*/ 469 h 470"/>
                  <a:gd name="T6" fmla="*/ 0 w 3152"/>
                  <a:gd name="T7" fmla="*/ 469 h 470"/>
                  <a:gd name="T8" fmla="*/ 277 w 3152"/>
                  <a:gd name="T9" fmla="*/ 0 h 470"/>
                  <a:gd name="T10" fmla="*/ 0 60000 65536"/>
                  <a:gd name="T11" fmla="*/ 0 60000 65536"/>
                  <a:gd name="T12" fmla="*/ 0 60000 65536"/>
                  <a:gd name="T13" fmla="*/ 0 60000 65536"/>
                  <a:gd name="T14" fmla="*/ 0 60000 65536"/>
                  <a:gd name="T15" fmla="*/ 0 w 3152"/>
                  <a:gd name="T16" fmla="*/ 0 h 470"/>
                  <a:gd name="T17" fmla="*/ 3152 w 3152"/>
                  <a:gd name="T18" fmla="*/ 470 h 470"/>
                </a:gdLst>
                <a:ahLst/>
                <a:cxnLst>
                  <a:cxn ang="T10">
                    <a:pos x="T0" y="T1"/>
                  </a:cxn>
                  <a:cxn ang="T11">
                    <a:pos x="T2" y="T3"/>
                  </a:cxn>
                  <a:cxn ang="T12">
                    <a:pos x="T4" y="T5"/>
                  </a:cxn>
                  <a:cxn ang="T13">
                    <a:pos x="T6" y="T7"/>
                  </a:cxn>
                  <a:cxn ang="T14">
                    <a:pos x="T8" y="T9"/>
                  </a:cxn>
                </a:cxnLst>
                <a:rect l="T15" t="T16" r="T17" b="T18"/>
                <a:pathLst>
                  <a:path w="3152" h="470">
                    <a:moveTo>
                      <a:pt x="277" y="0"/>
                    </a:moveTo>
                    <a:lnTo>
                      <a:pt x="2859" y="0"/>
                    </a:lnTo>
                    <a:lnTo>
                      <a:pt x="3151" y="469"/>
                    </a:lnTo>
                    <a:lnTo>
                      <a:pt x="0" y="469"/>
                    </a:lnTo>
                    <a:lnTo>
                      <a:pt x="277" y="0"/>
                    </a:lnTo>
                  </a:path>
                </a:pathLst>
              </a:custGeom>
              <a:solidFill>
                <a:srgbClr val="FF00FF"/>
              </a:solidFill>
              <a:ln w="12700" cap="rnd" cmpd="sng">
                <a:solidFill>
                  <a:srgbClr val="000000"/>
                </a:solidFill>
                <a:prstDash val="solid"/>
                <a:round/>
                <a:headEnd type="none" w="med" len="med"/>
                <a:tailEnd type="none" w="med" len="med"/>
              </a:ln>
            </p:spPr>
            <p:txBody>
              <a:bodyPr/>
              <a:lstStyle/>
              <a:p>
                <a:endParaRPr lang="en-GB"/>
              </a:p>
            </p:txBody>
          </p:sp>
        </p:grpSp>
        <p:sp>
          <p:nvSpPr>
            <p:cNvPr id="52236" name="Line 20"/>
            <p:cNvSpPr>
              <a:spLocks noChangeShapeType="1"/>
            </p:cNvSpPr>
            <p:nvPr/>
          </p:nvSpPr>
          <p:spPr bwMode="auto">
            <a:xfrm flipV="1">
              <a:off x="606425" y="3884613"/>
              <a:ext cx="1011238" cy="322262"/>
            </a:xfrm>
            <a:prstGeom prst="line">
              <a:avLst/>
            </a:prstGeom>
            <a:noFill/>
            <a:ln w="50800">
              <a:solidFill>
                <a:schemeClr val="hlink"/>
              </a:solidFill>
              <a:round/>
              <a:headEnd/>
              <a:tailEnd/>
            </a:ln>
          </p:spPr>
          <p:txBody>
            <a:bodyPr wrap="none" anchor="ctr"/>
            <a:lstStyle/>
            <a:p>
              <a:endParaRPr lang="en-GB"/>
            </a:p>
          </p:txBody>
        </p:sp>
        <p:sp>
          <p:nvSpPr>
            <p:cNvPr id="52241" name="Line 25"/>
            <p:cNvSpPr>
              <a:spLocks noChangeShapeType="1"/>
            </p:cNvSpPr>
            <p:nvPr/>
          </p:nvSpPr>
          <p:spPr bwMode="auto">
            <a:xfrm>
              <a:off x="4286250" y="3963988"/>
              <a:ext cx="1630363" cy="249237"/>
            </a:xfrm>
            <a:prstGeom prst="line">
              <a:avLst/>
            </a:prstGeom>
            <a:noFill/>
            <a:ln w="50800">
              <a:solidFill>
                <a:schemeClr val="hlink"/>
              </a:solidFill>
              <a:round/>
              <a:headEnd/>
              <a:tailEnd/>
            </a:ln>
          </p:spPr>
          <p:txBody>
            <a:bodyPr wrap="none" anchor="ctr"/>
            <a:lstStyle/>
            <a:p>
              <a:endParaRPr lang="en-GB"/>
            </a:p>
          </p:txBody>
        </p:sp>
        <p:grpSp>
          <p:nvGrpSpPr>
            <p:cNvPr id="2" name="Groupe 1"/>
            <p:cNvGrpSpPr/>
            <p:nvPr/>
          </p:nvGrpSpPr>
          <p:grpSpPr>
            <a:xfrm>
              <a:off x="1208088" y="1524000"/>
              <a:ext cx="3887787" cy="4202113"/>
              <a:chOff x="1208088" y="1524000"/>
              <a:chExt cx="3887787" cy="4202113"/>
            </a:xfrm>
          </p:grpSpPr>
          <p:grpSp>
            <p:nvGrpSpPr>
              <p:cNvPr id="52229" name="Group 7"/>
              <p:cNvGrpSpPr>
                <a:grpSpLocks/>
              </p:cNvGrpSpPr>
              <p:nvPr/>
            </p:nvGrpSpPr>
            <p:grpSpPr bwMode="auto">
              <a:xfrm>
                <a:off x="1208088" y="3914775"/>
                <a:ext cx="3887787" cy="1173163"/>
                <a:chOff x="856" y="2466"/>
                <a:chExt cx="2755" cy="739"/>
              </a:xfrm>
            </p:grpSpPr>
            <p:sp>
              <p:nvSpPr>
                <p:cNvPr id="52248" name="Freeform 8"/>
                <p:cNvSpPr>
                  <a:spLocks/>
                </p:cNvSpPr>
                <p:nvPr/>
              </p:nvSpPr>
              <p:spPr bwMode="auto">
                <a:xfrm>
                  <a:off x="3069" y="2466"/>
                  <a:ext cx="542" cy="739"/>
                </a:xfrm>
                <a:custGeom>
                  <a:avLst/>
                  <a:gdLst>
                    <a:gd name="T0" fmla="*/ 276 w 542"/>
                    <a:gd name="T1" fmla="*/ 738 h 739"/>
                    <a:gd name="T2" fmla="*/ 0 w 542"/>
                    <a:gd name="T3" fmla="*/ 258 h 739"/>
                    <a:gd name="T4" fmla="*/ 202 w 542"/>
                    <a:gd name="T5" fmla="*/ 0 h 739"/>
                    <a:gd name="T6" fmla="*/ 541 w 542"/>
                    <a:gd name="T7" fmla="*/ 407 h 739"/>
                    <a:gd name="T8" fmla="*/ 276 w 542"/>
                    <a:gd name="T9" fmla="*/ 738 h 739"/>
                    <a:gd name="T10" fmla="*/ 0 60000 65536"/>
                    <a:gd name="T11" fmla="*/ 0 60000 65536"/>
                    <a:gd name="T12" fmla="*/ 0 60000 65536"/>
                    <a:gd name="T13" fmla="*/ 0 60000 65536"/>
                    <a:gd name="T14" fmla="*/ 0 60000 65536"/>
                    <a:gd name="T15" fmla="*/ 0 w 542"/>
                    <a:gd name="T16" fmla="*/ 0 h 739"/>
                    <a:gd name="T17" fmla="*/ 542 w 542"/>
                    <a:gd name="T18" fmla="*/ 739 h 739"/>
                  </a:gdLst>
                  <a:ahLst/>
                  <a:cxnLst>
                    <a:cxn ang="T10">
                      <a:pos x="T0" y="T1"/>
                    </a:cxn>
                    <a:cxn ang="T11">
                      <a:pos x="T2" y="T3"/>
                    </a:cxn>
                    <a:cxn ang="T12">
                      <a:pos x="T4" y="T5"/>
                    </a:cxn>
                    <a:cxn ang="T13">
                      <a:pos x="T6" y="T7"/>
                    </a:cxn>
                    <a:cxn ang="T14">
                      <a:pos x="T8" y="T9"/>
                    </a:cxn>
                  </a:cxnLst>
                  <a:rect l="T15" t="T16" r="T17" b="T18"/>
                  <a:pathLst>
                    <a:path w="542" h="739">
                      <a:moveTo>
                        <a:pt x="276" y="738"/>
                      </a:moveTo>
                      <a:lnTo>
                        <a:pt x="0" y="258"/>
                      </a:lnTo>
                      <a:lnTo>
                        <a:pt x="202" y="0"/>
                      </a:lnTo>
                      <a:lnTo>
                        <a:pt x="541" y="407"/>
                      </a:lnTo>
                      <a:lnTo>
                        <a:pt x="276" y="738"/>
                      </a:lnTo>
                    </a:path>
                  </a:pathLst>
                </a:custGeom>
                <a:solidFill>
                  <a:srgbClr val="FF5F7F"/>
                </a:solidFill>
                <a:ln w="12700" cap="rnd" cmpd="sng">
                  <a:solidFill>
                    <a:srgbClr val="000000"/>
                  </a:solidFill>
                  <a:prstDash val="solid"/>
                  <a:round/>
                  <a:headEnd type="none" w="med" len="med"/>
                  <a:tailEnd type="none" w="med" len="med"/>
                </a:ln>
              </p:spPr>
              <p:txBody>
                <a:bodyPr/>
                <a:lstStyle/>
                <a:p>
                  <a:endParaRPr lang="en-GB"/>
                </a:p>
              </p:txBody>
            </p:sp>
            <p:sp>
              <p:nvSpPr>
                <p:cNvPr id="52249" name="Freeform 9"/>
                <p:cNvSpPr>
                  <a:spLocks/>
                </p:cNvSpPr>
                <p:nvPr/>
              </p:nvSpPr>
              <p:spPr bwMode="auto">
                <a:xfrm>
                  <a:off x="1128" y="2466"/>
                  <a:ext cx="2145" cy="260"/>
                </a:xfrm>
                <a:custGeom>
                  <a:avLst/>
                  <a:gdLst>
                    <a:gd name="T0" fmla="*/ 0 w 2145"/>
                    <a:gd name="T1" fmla="*/ 259 h 260"/>
                    <a:gd name="T2" fmla="*/ 1943 w 2145"/>
                    <a:gd name="T3" fmla="*/ 259 h 260"/>
                    <a:gd name="T4" fmla="*/ 2144 w 2145"/>
                    <a:gd name="T5" fmla="*/ 0 h 260"/>
                    <a:gd name="T6" fmla="*/ 384 w 2145"/>
                    <a:gd name="T7" fmla="*/ 1 h 260"/>
                    <a:gd name="T8" fmla="*/ 0 w 2145"/>
                    <a:gd name="T9" fmla="*/ 259 h 260"/>
                    <a:gd name="T10" fmla="*/ 0 60000 65536"/>
                    <a:gd name="T11" fmla="*/ 0 60000 65536"/>
                    <a:gd name="T12" fmla="*/ 0 60000 65536"/>
                    <a:gd name="T13" fmla="*/ 0 60000 65536"/>
                    <a:gd name="T14" fmla="*/ 0 60000 65536"/>
                    <a:gd name="T15" fmla="*/ 0 w 2145"/>
                    <a:gd name="T16" fmla="*/ 0 h 260"/>
                    <a:gd name="T17" fmla="*/ 2145 w 2145"/>
                    <a:gd name="T18" fmla="*/ 260 h 260"/>
                  </a:gdLst>
                  <a:ahLst/>
                  <a:cxnLst>
                    <a:cxn ang="T10">
                      <a:pos x="T0" y="T1"/>
                    </a:cxn>
                    <a:cxn ang="T11">
                      <a:pos x="T2" y="T3"/>
                    </a:cxn>
                    <a:cxn ang="T12">
                      <a:pos x="T4" y="T5"/>
                    </a:cxn>
                    <a:cxn ang="T13">
                      <a:pos x="T6" y="T7"/>
                    </a:cxn>
                    <a:cxn ang="T14">
                      <a:pos x="T8" y="T9"/>
                    </a:cxn>
                  </a:cxnLst>
                  <a:rect l="T15" t="T16" r="T17" b="T18"/>
                  <a:pathLst>
                    <a:path w="2145" h="260">
                      <a:moveTo>
                        <a:pt x="0" y="259"/>
                      </a:moveTo>
                      <a:lnTo>
                        <a:pt x="1943" y="259"/>
                      </a:lnTo>
                      <a:lnTo>
                        <a:pt x="2144" y="0"/>
                      </a:lnTo>
                      <a:lnTo>
                        <a:pt x="384" y="1"/>
                      </a:lnTo>
                      <a:lnTo>
                        <a:pt x="0" y="259"/>
                      </a:lnTo>
                    </a:path>
                  </a:pathLst>
                </a:custGeom>
                <a:solidFill>
                  <a:srgbClr val="800000"/>
                </a:solidFill>
                <a:ln w="12700" cap="rnd" cmpd="sng">
                  <a:solidFill>
                    <a:srgbClr val="000000"/>
                  </a:solidFill>
                  <a:prstDash val="solid"/>
                  <a:round/>
                  <a:headEnd type="none" w="med" len="med"/>
                  <a:tailEnd type="none" w="med" len="med"/>
                </a:ln>
              </p:spPr>
              <p:txBody>
                <a:bodyPr/>
                <a:lstStyle/>
                <a:p>
                  <a:endParaRPr lang="en-GB"/>
                </a:p>
              </p:txBody>
            </p:sp>
            <p:sp>
              <p:nvSpPr>
                <p:cNvPr id="52250" name="Freeform 10"/>
                <p:cNvSpPr>
                  <a:spLocks/>
                </p:cNvSpPr>
                <p:nvPr/>
              </p:nvSpPr>
              <p:spPr bwMode="auto">
                <a:xfrm>
                  <a:off x="856" y="2724"/>
                  <a:ext cx="2490" cy="481"/>
                </a:xfrm>
                <a:custGeom>
                  <a:avLst/>
                  <a:gdLst>
                    <a:gd name="T0" fmla="*/ 0 w 2490"/>
                    <a:gd name="T1" fmla="*/ 480 h 481"/>
                    <a:gd name="T2" fmla="*/ 2489 w 2490"/>
                    <a:gd name="T3" fmla="*/ 480 h 481"/>
                    <a:gd name="T4" fmla="*/ 2213 w 2490"/>
                    <a:gd name="T5" fmla="*/ 0 h 481"/>
                    <a:gd name="T6" fmla="*/ 273 w 2490"/>
                    <a:gd name="T7" fmla="*/ 0 h 481"/>
                    <a:gd name="T8" fmla="*/ 0 w 2490"/>
                    <a:gd name="T9" fmla="*/ 480 h 481"/>
                    <a:gd name="T10" fmla="*/ 0 60000 65536"/>
                    <a:gd name="T11" fmla="*/ 0 60000 65536"/>
                    <a:gd name="T12" fmla="*/ 0 60000 65536"/>
                    <a:gd name="T13" fmla="*/ 0 60000 65536"/>
                    <a:gd name="T14" fmla="*/ 0 60000 65536"/>
                    <a:gd name="T15" fmla="*/ 0 w 2490"/>
                    <a:gd name="T16" fmla="*/ 0 h 481"/>
                    <a:gd name="T17" fmla="*/ 2490 w 2490"/>
                    <a:gd name="T18" fmla="*/ 481 h 481"/>
                  </a:gdLst>
                  <a:ahLst/>
                  <a:cxnLst>
                    <a:cxn ang="T10">
                      <a:pos x="T0" y="T1"/>
                    </a:cxn>
                    <a:cxn ang="T11">
                      <a:pos x="T2" y="T3"/>
                    </a:cxn>
                    <a:cxn ang="T12">
                      <a:pos x="T4" y="T5"/>
                    </a:cxn>
                    <a:cxn ang="T13">
                      <a:pos x="T6" y="T7"/>
                    </a:cxn>
                    <a:cxn ang="T14">
                      <a:pos x="T8" y="T9"/>
                    </a:cxn>
                  </a:cxnLst>
                  <a:rect l="T15" t="T16" r="T17" b="T18"/>
                  <a:pathLst>
                    <a:path w="2490" h="481">
                      <a:moveTo>
                        <a:pt x="0" y="480"/>
                      </a:moveTo>
                      <a:lnTo>
                        <a:pt x="2489" y="480"/>
                      </a:lnTo>
                      <a:lnTo>
                        <a:pt x="2213" y="0"/>
                      </a:lnTo>
                      <a:lnTo>
                        <a:pt x="273" y="0"/>
                      </a:lnTo>
                      <a:lnTo>
                        <a:pt x="0" y="480"/>
                      </a:lnTo>
                    </a:path>
                  </a:pathLst>
                </a:custGeom>
                <a:solidFill>
                  <a:srgbClr val="FF001F"/>
                </a:solidFill>
                <a:ln w="12700" cap="rnd" cmpd="sng">
                  <a:solidFill>
                    <a:srgbClr val="000000"/>
                  </a:solidFill>
                  <a:prstDash val="solid"/>
                  <a:round/>
                  <a:headEnd type="none" w="med" len="med"/>
                  <a:tailEnd type="none" w="med" len="med"/>
                </a:ln>
              </p:spPr>
              <p:txBody>
                <a:bodyPr/>
                <a:lstStyle/>
                <a:p>
                  <a:endParaRPr lang="en-GB"/>
                </a:p>
              </p:txBody>
            </p:sp>
          </p:grpSp>
          <p:grpSp>
            <p:nvGrpSpPr>
              <p:cNvPr id="52230" name="Group 11"/>
              <p:cNvGrpSpPr>
                <a:grpSpLocks/>
              </p:cNvGrpSpPr>
              <p:nvPr/>
            </p:nvGrpSpPr>
            <p:grpSpPr bwMode="auto">
              <a:xfrm>
                <a:off x="1720850" y="2844800"/>
                <a:ext cx="2890838" cy="1019175"/>
                <a:chOff x="1220" y="1792"/>
                <a:chExt cx="2048" cy="642"/>
              </a:xfrm>
            </p:grpSpPr>
            <p:sp>
              <p:nvSpPr>
                <p:cNvPr id="52245" name="Freeform 12"/>
                <p:cNvSpPr>
                  <a:spLocks/>
                </p:cNvSpPr>
                <p:nvPr/>
              </p:nvSpPr>
              <p:spPr bwMode="auto">
                <a:xfrm>
                  <a:off x="2793" y="1792"/>
                  <a:ext cx="475" cy="641"/>
                </a:xfrm>
                <a:custGeom>
                  <a:avLst/>
                  <a:gdLst>
                    <a:gd name="T0" fmla="*/ 0 w 475"/>
                    <a:gd name="T1" fmla="*/ 175 h 641"/>
                    <a:gd name="T2" fmla="*/ 282 w 475"/>
                    <a:gd name="T3" fmla="*/ 640 h 641"/>
                    <a:gd name="T4" fmla="*/ 474 w 475"/>
                    <a:gd name="T5" fmla="*/ 402 h 641"/>
                    <a:gd name="T6" fmla="*/ 136 w 475"/>
                    <a:gd name="T7" fmla="*/ 0 h 641"/>
                    <a:gd name="T8" fmla="*/ 0 w 475"/>
                    <a:gd name="T9" fmla="*/ 175 h 641"/>
                    <a:gd name="T10" fmla="*/ 0 60000 65536"/>
                    <a:gd name="T11" fmla="*/ 0 60000 65536"/>
                    <a:gd name="T12" fmla="*/ 0 60000 65536"/>
                    <a:gd name="T13" fmla="*/ 0 60000 65536"/>
                    <a:gd name="T14" fmla="*/ 0 60000 65536"/>
                    <a:gd name="T15" fmla="*/ 0 w 475"/>
                    <a:gd name="T16" fmla="*/ 0 h 641"/>
                    <a:gd name="T17" fmla="*/ 475 w 475"/>
                    <a:gd name="T18" fmla="*/ 641 h 641"/>
                  </a:gdLst>
                  <a:ahLst/>
                  <a:cxnLst>
                    <a:cxn ang="T10">
                      <a:pos x="T0" y="T1"/>
                    </a:cxn>
                    <a:cxn ang="T11">
                      <a:pos x="T2" y="T3"/>
                    </a:cxn>
                    <a:cxn ang="T12">
                      <a:pos x="T4" y="T5"/>
                    </a:cxn>
                    <a:cxn ang="T13">
                      <a:pos x="T6" y="T7"/>
                    </a:cxn>
                    <a:cxn ang="T14">
                      <a:pos x="T8" y="T9"/>
                    </a:cxn>
                  </a:cxnLst>
                  <a:rect l="T15" t="T16" r="T17" b="T18"/>
                  <a:pathLst>
                    <a:path w="475" h="641">
                      <a:moveTo>
                        <a:pt x="0" y="175"/>
                      </a:moveTo>
                      <a:lnTo>
                        <a:pt x="282" y="640"/>
                      </a:lnTo>
                      <a:lnTo>
                        <a:pt x="474" y="402"/>
                      </a:lnTo>
                      <a:lnTo>
                        <a:pt x="136" y="0"/>
                      </a:lnTo>
                      <a:lnTo>
                        <a:pt x="0" y="175"/>
                      </a:lnTo>
                    </a:path>
                  </a:pathLst>
                </a:custGeom>
                <a:solidFill>
                  <a:srgbClr val="BF5FFF"/>
                </a:solidFill>
                <a:ln w="12700" cap="rnd" cmpd="sng">
                  <a:solidFill>
                    <a:srgbClr val="000000"/>
                  </a:solidFill>
                  <a:prstDash val="solid"/>
                  <a:round/>
                  <a:headEnd type="none" w="med" len="med"/>
                  <a:tailEnd type="none" w="med" len="med"/>
                </a:ln>
              </p:spPr>
              <p:txBody>
                <a:bodyPr/>
                <a:lstStyle/>
                <a:p>
                  <a:endParaRPr lang="en-GB"/>
                </a:p>
              </p:txBody>
            </p:sp>
            <p:sp>
              <p:nvSpPr>
                <p:cNvPr id="52246" name="Freeform 13"/>
                <p:cNvSpPr>
                  <a:spLocks/>
                </p:cNvSpPr>
                <p:nvPr/>
              </p:nvSpPr>
              <p:spPr bwMode="auto">
                <a:xfrm>
                  <a:off x="1496" y="1792"/>
                  <a:ext cx="1433" cy="174"/>
                </a:xfrm>
                <a:custGeom>
                  <a:avLst/>
                  <a:gdLst>
                    <a:gd name="T0" fmla="*/ 0 w 1433"/>
                    <a:gd name="T1" fmla="*/ 173 h 174"/>
                    <a:gd name="T2" fmla="*/ 1296 w 1433"/>
                    <a:gd name="T3" fmla="*/ 173 h 174"/>
                    <a:gd name="T4" fmla="*/ 1432 w 1433"/>
                    <a:gd name="T5" fmla="*/ 0 h 174"/>
                    <a:gd name="T6" fmla="*/ 362 w 1433"/>
                    <a:gd name="T7" fmla="*/ 0 h 174"/>
                    <a:gd name="T8" fmla="*/ 0 w 1433"/>
                    <a:gd name="T9" fmla="*/ 173 h 174"/>
                    <a:gd name="T10" fmla="*/ 0 60000 65536"/>
                    <a:gd name="T11" fmla="*/ 0 60000 65536"/>
                    <a:gd name="T12" fmla="*/ 0 60000 65536"/>
                    <a:gd name="T13" fmla="*/ 0 60000 65536"/>
                    <a:gd name="T14" fmla="*/ 0 60000 65536"/>
                    <a:gd name="T15" fmla="*/ 0 w 1433"/>
                    <a:gd name="T16" fmla="*/ 0 h 174"/>
                    <a:gd name="T17" fmla="*/ 1433 w 1433"/>
                    <a:gd name="T18" fmla="*/ 174 h 174"/>
                  </a:gdLst>
                  <a:ahLst/>
                  <a:cxnLst>
                    <a:cxn ang="T10">
                      <a:pos x="T0" y="T1"/>
                    </a:cxn>
                    <a:cxn ang="T11">
                      <a:pos x="T2" y="T3"/>
                    </a:cxn>
                    <a:cxn ang="T12">
                      <a:pos x="T4" y="T5"/>
                    </a:cxn>
                    <a:cxn ang="T13">
                      <a:pos x="T6" y="T7"/>
                    </a:cxn>
                    <a:cxn ang="T14">
                      <a:pos x="T8" y="T9"/>
                    </a:cxn>
                  </a:cxnLst>
                  <a:rect l="T15" t="T16" r="T17" b="T18"/>
                  <a:pathLst>
                    <a:path w="1433" h="174">
                      <a:moveTo>
                        <a:pt x="0" y="173"/>
                      </a:moveTo>
                      <a:lnTo>
                        <a:pt x="1296" y="173"/>
                      </a:lnTo>
                      <a:lnTo>
                        <a:pt x="1432" y="0"/>
                      </a:lnTo>
                      <a:lnTo>
                        <a:pt x="362" y="0"/>
                      </a:lnTo>
                      <a:lnTo>
                        <a:pt x="0" y="173"/>
                      </a:lnTo>
                    </a:path>
                  </a:pathLst>
                </a:custGeom>
                <a:solidFill>
                  <a:srgbClr val="5F009F"/>
                </a:solidFill>
                <a:ln w="12700" cap="rnd" cmpd="sng">
                  <a:solidFill>
                    <a:srgbClr val="000000"/>
                  </a:solidFill>
                  <a:prstDash val="solid"/>
                  <a:round/>
                  <a:headEnd type="none" w="med" len="med"/>
                  <a:tailEnd type="none" w="med" len="med"/>
                </a:ln>
              </p:spPr>
              <p:txBody>
                <a:bodyPr/>
                <a:lstStyle/>
                <a:p>
                  <a:endParaRPr lang="en-GB"/>
                </a:p>
              </p:txBody>
            </p:sp>
            <p:sp>
              <p:nvSpPr>
                <p:cNvPr id="52247" name="Freeform 14"/>
                <p:cNvSpPr>
                  <a:spLocks/>
                </p:cNvSpPr>
                <p:nvPr/>
              </p:nvSpPr>
              <p:spPr bwMode="auto">
                <a:xfrm>
                  <a:off x="1220" y="1965"/>
                  <a:ext cx="1855" cy="469"/>
                </a:xfrm>
                <a:custGeom>
                  <a:avLst/>
                  <a:gdLst>
                    <a:gd name="T0" fmla="*/ 0 w 1855"/>
                    <a:gd name="T1" fmla="*/ 468 h 469"/>
                    <a:gd name="T2" fmla="*/ 1854 w 1855"/>
                    <a:gd name="T3" fmla="*/ 468 h 469"/>
                    <a:gd name="T4" fmla="*/ 1573 w 1855"/>
                    <a:gd name="T5" fmla="*/ 0 h 469"/>
                    <a:gd name="T6" fmla="*/ 276 w 1855"/>
                    <a:gd name="T7" fmla="*/ 0 h 469"/>
                    <a:gd name="T8" fmla="*/ 0 w 1855"/>
                    <a:gd name="T9" fmla="*/ 468 h 469"/>
                    <a:gd name="T10" fmla="*/ 0 60000 65536"/>
                    <a:gd name="T11" fmla="*/ 0 60000 65536"/>
                    <a:gd name="T12" fmla="*/ 0 60000 65536"/>
                    <a:gd name="T13" fmla="*/ 0 60000 65536"/>
                    <a:gd name="T14" fmla="*/ 0 60000 65536"/>
                    <a:gd name="T15" fmla="*/ 0 w 1855"/>
                    <a:gd name="T16" fmla="*/ 0 h 469"/>
                    <a:gd name="T17" fmla="*/ 1855 w 1855"/>
                    <a:gd name="T18" fmla="*/ 469 h 469"/>
                  </a:gdLst>
                  <a:ahLst/>
                  <a:cxnLst>
                    <a:cxn ang="T10">
                      <a:pos x="T0" y="T1"/>
                    </a:cxn>
                    <a:cxn ang="T11">
                      <a:pos x="T2" y="T3"/>
                    </a:cxn>
                    <a:cxn ang="T12">
                      <a:pos x="T4" y="T5"/>
                    </a:cxn>
                    <a:cxn ang="T13">
                      <a:pos x="T6" y="T7"/>
                    </a:cxn>
                    <a:cxn ang="T14">
                      <a:pos x="T8" y="T9"/>
                    </a:cxn>
                  </a:cxnLst>
                  <a:rect l="T15" t="T16" r="T17" b="T18"/>
                  <a:pathLst>
                    <a:path w="1855" h="469">
                      <a:moveTo>
                        <a:pt x="0" y="468"/>
                      </a:moveTo>
                      <a:lnTo>
                        <a:pt x="1854" y="468"/>
                      </a:lnTo>
                      <a:lnTo>
                        <a:pt x="1573" y="0"/>
                      </a:lnTo>
                      <a:lnTo>
                        <a:pt x="276" y="0"/>
                      </a:lnTo>
                      <a:lnTo>
                        <a:pt x="0" y="468"/>
                      </a:lnTo>
                    </a:path>
                  </a:pathLst>
                </a:custGeom>
                <a:solidFill>
                  <a:srgbClr val="9F3FDF"/>
                </a:solidFill>
                <a:ln w="12700" cap="rnd" cmpd="sng">
                  <a:solidFill>
                    <a:srgbClr val="000000"/>
                  </a:solidFill>
                  <a:prstDash val="solid"/>
                  <a:round/>
                  <a:headEnd type="none" w="med" len="med"/>
                  <a:tailEnd type="none" w="med" len="med"/>
                </a:ln>
              </p:spPr>
              <p:txBody>
                <a:bodyPr/>
                <a:lstStyle/>
                <a:p>
                  <a:endParaRPr lang="en-GB"/>
                </a:p>
              </p:txBody>
            </p:sp>
          </p:grpSp>
          <p:sp>
            <p:nvSpPr>
              <p:cNvPr id="52231" name="Freeform 15"/>
              <p:cNvSpPr>
                <a:spLocks/>
              </p:cNvSpPr>
              <p:nvPr/>
            </p:nvSpPr>
            <p:spPr bwMode="auto">
              <a:xfrm>
                <a:off x="3038475" y="1524000"/>
                <a:ext cx="1069975" cy="1530350"/>
              </a:xfrm>
              <a:custGeom>
                <a:avLst/>
                <a:gdLst>
                  <a:gd name="T0" fmla="*/ 2147483647 w 758"/>
                  <a:gd name="T1" fmla="*/ 2147483647 h 964"/>
                  <a:gd name="T2" fmla="*/ 2147483647 w 758"/>
                  <a:gd name="T3" fmla="*/ 2147483647 h 964"/>
                  <a:gd name="T4" fmla="*/ 0 w 758"/>
                  <a:gd name="T5" fmla="*/ 0 h 964"/>
                  <a:gd name="T6" fmla="*/ 2147483647 w 758"/>
                  <a:gd name="T7" fmla="*/ 2147483647 h 964"/>
                  <a:gd name="T8" fmla="*/ 0 60000 65536"/>
                  <a:gd name="T9" fmla="*/ 0 60000 65536"/>
                  <a:gd name="T10" fmla="*/ 0 60000 65536"/>
                  <a:gd name="T11" fmla="*/ 0 60000 65536"/>
                  <a:gd name="T12" fmla="*/ 0 w 758"/>
                  <a:gd name="T13" fmla="*/ 0 h 964"/>
                  <a:gd name="T14" fmla="*/ 758 w 758"/>
                  <a:gd name="T15" fmla="*/ 964 h 964"/>
                </a:gdLst>
                <a:ahLst/>
                <a:cxnLst>
                  <a:cxn ang="T8">
                    <a:pos x="T0" y="T1"/>
                  </a:cxn>
                  <a:cxn ang="T9">
                    <a:pos x="T2" y="T3"/>
                  </a:cxn>
                  <a:cxn ang="T10">
                    <a:pos x="T4" y="T5"/>
                  </a:cxn>
                  <a:cxn ang="T11">
                    <a:pos x="T6" y="T7"/>
                  </a:cxn>
                </a:cxnLst>
                <a:rect l="T12" t="T13" r="T14" b="T15"/>
                <a:pathLst>
                  <a:path w="758" h="964">
                    <a:moveTo>
                      <a:pt x="615" y="963"/>
                    </a:moveTo>
                    <a:lnTo>
                      <a:pt x="757" y="814"/>
                    </a:lnTo>
                    <a:lnTo>
                      <a:pt x="0" y="0"/>
                    </a:lnTo>
                    <a:lnTo>
                      <a:pt x="615" y="963"/>
                    </a:lnTo>
                  </a:path>
                </a:pathLst>
              </a:custGeom>
              <a:solidFill>
                <a:srgbClr val="FFBF1F"/>
              </a:solidFill>
              <a:ln w="12700" cap="rnd" cmpd="sng">
                <a:solidFill>
                  <a:srgbClr val="000000"/>
                </a:solidFill>
                <a:prstDash val="solid"/>
                <a:round/>
                <a:headEnd type="none" w="med" len="med"/>
                <a:tailEnd type="none" w="med" len="med"/>
              </a:ln>
            </p:spPr>
            <p:txBody>
              <a:bodyPr/>
              <a:lstStyle/>
              <a:p>
                <a:endParaRPr lang="en-GB"/>
              </a:p>
            </p:txBody>
          </p:sp>
          <p:sp>
            <p:nvSpPr>
              <p:cNvPr id="52232" name="Freeform 16"/>
              <p:cNvSpPr>
                <a:spLocks/>
              </p:cNvSpPr>
              <p:nvPr/>
            </p:nvSpPr>
            <p:spPr bwMode="auto">
              <a:xfrm>
                <a:off x="2193925" y="1524000"/>
                <a:ext cx="1716088" cy="1530350"/>
              </a:xfrm>
              <a:custGeom>
                <a:avLst/>
                <a:gdLst>
                  <a:gd name="T0" fmla="*/ 0 w 1216"/>
                  <a:gd name="T1" fmla="*/ 2147483647 h 964"/>
                  <a:gd name="T2" fmla="*/ 2147483647 w 1216"/>
                  <a:gd name="T3" fmla="*/ 2147483647 h 964"/>
                  <a:gd name="T4" fmla="*/ 2147483647 w 1216"/>
                  <a:gd name="T5" fmla="*/ 0 h 964"/>
                  <a:gd name="T6" fmla="*/ 0 w 1216"/>
                  <a:gd name="T7" fmla="*/ 2147483647 h 964"/>
                  <a:gd name="T8" fmla="*/ 0 60000 65536"/>
                  <a:gd name="T9" fmla="*/ 0 60000 65536"/>
                  <a:gd name="T10" fmla="*/ 0 60000 65536"/>
                  <a:gd name="T11" fmla="*/ 0 60000 65536"/>
                  <a:gd name="T12" fmla="*/ 0 w 1216"/>
                  <a:gd name="T13" fmla="*/ 0 h 964"/>
                  <a:gd name="T14" fmla="*/ 1216 w 1216"/>
                  <a:gd name="T15" fmla="*/ 964 h 964"/>
                </a:gdLst>
                <a:ahLst/>
                <a:cxnLst>
                  <a:cxn ang="T8">
                    <a:pos x="T0" y="T1"/>
                  </a:cxn>
                  <a:cxn ang="T9">
                    <a:pos x="T2" y="T3"/>
                  </a:cxn>
                  <a:cxn ang="T10">
                    <a:pos x="T4" y="T5"/>
                  </a:cxn>
                  <a:cxn ang="T11">
                    <a:pos x="T6" y="T7"/>
                  </a:cxn>
                </a:cxnLst>
                <a:rect l="T12" t="T13" r="T14" b="T15"/>
                <a:pathLst>
                  <a:path w="1216" h="964">
                    <a:moveTo>
                      <a:pt x="0" y="963"/>
                    </a:moveTo>
                    <a:lnTo>
                      <a:pt x="1215" y="963"/>
                    </a:lnTo>
                    <a:lnTo>
                      <a:pt x="608" y="0"/>
                    </a:lnTo>
                    <a:lnTo>
                      <a:pt x="0" y="963"/>
                    </a:lnTo>
                  </a:path>
                </a:pathLst>
              </a:custGeom>
              <a:solidFill>
                <a:srgbClr val="FF9F00"/>
              </a:solidFill>
              <a:ln w="12700" cap="rnd" cmpd="sng">
                <a:solidFill>
                  <a:srgbClr val="000000"/>
                </a:solidFill>
                <a:prstDash val="solid"/>
                <a:round/>
                <a:headEnd type="none" w="med" len="med"/>
                <a:tailEnd type="none" w="med" len="med"/>
              </a:ln>
            </p:spPr>
            <p:txBody>
              <a:bodyPr/>
              <a:lstStyle/>
              <a:p>
                <a:endParaRPr lang="en-GB"/>
              </a:p>
            </p:txBody>
          </p:sp>
          <p:sp>
            <p:nvSpPr>
              <p:cNvPr id="52233" name="Rectangle 17"/>
              <p:cNvSpPr>
                <a:spLocks noChangeArrowheads="1"/>
              </p:cNvSpPr>
              <p:nvPr/>
            </p:nvSpPr>
            <p:spPr bwMode="auto">
              <a:xfrm>
                <a:off x="2549525" y="5272088"/>
                <a:ext cx="814388" cy="454025"/>
              </a:xfrm>
              <a:prstGeom prst="rect">
                <a:avLst/>
              </a:prstGeom>
              <a:noFill/>
              <a:ln w="12700">
                <a:noFill/>
                <a:miter lim="800000"/>
                <a:headEnd/>
                <a:tailEnd/>
              </a:ln>
            </p:spPr>
            <p:txBody>
              <a:bodyPr wrap="none" lIns="90488" tIns="44450" rIns="90488" bIns="44450">
                <a:spAutoFit/>
              </a:bodyPr>
              <a:lstStyle/>
              <a:p>
                <a:pPr algn="ctr"/>
                <a:r>
                  <a:rPr lang="en-US">
                    <a:solidFill>
                      <a:schemeClr val="tx1"/>
                    </a:solidFill>
                    <a:latin typeface="Comic Sans MS" pitchFamily="66" charset="0"/>
                    <a:cs typeface="Arial" charset="0"/>
                  </a:rPr>
                  <a:t>Data</a:t>
                </a:r>
              </a:p>
            </p:txBody>
          </p:sp>
          <p:sp>
            <p:nvSpPr>
              <p:cNvPr id="52234" name="Rectangle 18"/>
              <p:cNvSpPr>
                <a:spLocks noChangeArrowheads="1"/>
              </p:cNvSpPr>
              <p:nvPr/>
            </p:nvSpPr>
            <p:spPr bwMode="auto">
              <a:xfrm>
                <a:off x="2146300" y="4400550"/>
                <a:ext cx="1776413" cy="454025"/>
              </a:xfrm>
              <a:prstGeom prst="rect">
                <a:avLst/>
              </a:prstGeom>
              <a:noFill/>
              <a:ln w="12700">
                <a:noFill/>
                <a:miter lim="800000"/>
                <a:headEnd/>
                <a:tailEnd/>
              </a:ln>
            </p:spPr>
            <p:txBody>
              <a:bodyPr wrap="none" lIns="90488" tIns="44450" rIns="90488" bIns="44450">
                <a:spAutoFit/>
              </a:bodyPr>
              <a:lstStyle/>
              <a:p>
                <a:pPr algn="ctr"/>
                <a:r>
                  <a:rPr lang="en-US">
                    <a:solidFill>
                      <a:schemeClr val="tx1"/>
                    </a:solidFill>
                    <a:latin typeface="Comic Sans MS" pitchFamily="66" charset="0"/>
                    <a:cs typeface="Arial" charset="0"/>
                  </a:rPr>
                  <a:t>Information</a:t>
                </a:r>
              </a:p>
            </p:txBody>
          </p:sp>
          <p:sp>
            <p:nvSpPr>
              <p:cNvPr id="52235" name="Rectangle 19"/>
              <p:cNvSpPr>
                <a:spLocks noChangeArrowheads="1"/>
              </p:cNvSpPr>
              <p:nvPr/>
            </p:nvSpPr>
            <p:spPr bwMode="auto">
              <a:xfrm>
                <a:off x="2286000" y="3243263"/>
                <a:ext cx="1533525" cy="454025"/>
              </a:xfrm>
              <a:prstGeom prst="rect">
                <a:avLst/>
              </a:prstGeom>
              <a:noFill/>
              <a:ln w="12700">
                <a:noFill/>
                <a:miter lim="800000"/>
                <a:headEnd/>
                <a:tailEnd/>
              </a:ln>
            </p:spPr>
            <p:txBody>
              <a:bodyPr wrap="none" lIns="90488" tIns="44450" rIns="90488" bIns="44450">
                <a:spAutoFit/>
              </a:bodyPr>
              <a:lstStyle/>
              <a:p>
                <a:pPr algn="ctr"/>
                <a:r>
                  <a:rPr lang="en-US">
                    <a:solidFill>
                      <a:schemeClr val="tx1"/>
                    </a:solidFill>
                    <a:latin typeface="Comic Sans MS" pitchFamily="66" charset="0"/>
                    <a:cs typeface="Arial" charset="0"/>
                  </a:rPr>
                  <a:t>Knowledge</a:t>
                </a:r>
              </a:p>
            </p:txBody>
          </p:sp>
          <p:sp>
            <p:nvSpPr>
              <p:cNvPr id="52237" name="Line 21"/>
              <p:cNvSpPr>
                <a:spLocks noChangeShapeType="1"/>
              </p:cNvSpPr>
              <p:nvPr/>
            </p:nvSpPr>
            <p:spPr bwMode="auto">
              <a:xfrm>
                <a:off x="1662113" y="3921125"/>
                <a:ext cx="865187" cy="163513"/>
              </a:xfrm>
              <a:prstGeom prst="line">
                <a:avLst/>
              </a:prstGeom>
              <a:noFill/>
              <a:ln w="50800">
                <a:solidFill>
                  <a:schemeClr val="hlink"/>
                </a:solidFill>
                <a:round/>
                <a:headEnd/>
                <a:tailEnd/>
              </a:ln>
            </p:spPr>
            <p:txBody>
              <a:bodyPr wrap="none" anchor="ctr"/>
              <a:lstStyle/>
              <a:p>
                <a:endParaRPr lang="en-GB"/>
              </a:p>
            </p:txBody>
          </p:sp>
          <p:sp>
            <p:nvSpPr>
              <p:cNvPr id="52238" name="Line 22"/>
              <p:cNvSpPr>
                <a:spLocks noChangeShapeType="1"/>
              </p:cNvSpPr>
              <p:nvPr/>
            </p:nvSpPr>
            <p:spPr bwMode="auto">
              <a:xfrm flipV="1">
                <a:off x="2559050" y="3827463"/>
                <a:ext cx="350838" cy="307975"/>
              </a:xfrm>
              <a:prstGeom prst="line">
                <a:avLst/>
              </a:prstGeom>
              <a:noFill/>
              <a:ln w="50800">
                <a:solidFill>
                  <a:schemeClr val="hlink"/>
                </a:solidFill>
                <a:round/>
                <a:headEnd/>
                <a:tailEnd/>
              </a:ln>
            </p:spPr>
            <p:txBody>
              <a:bodyPr wrap="none" anchor="ctr"/>
              <a:lstStyle/>
              <a:p>
                <a:endParaRPr lang="en-GB"/>
              </a:p>
            </p:txBody>
          </p:sp>
          <p:sp>
            <p:nvSpPr>
              <p:cNvPr id="52239" name="Line 23"/>
              <p:cNvSpPr>
                <a:spLocks noChangeShapeType="1"/>
              </p:cNvSpPr>
              <p:nvPr/>
            </p:nvSpPr>
            <p:spPr bwMode="auto">
              <a:xfrm>
                <a:off x="2967038" y="3906838"/>
                <a:ext cx="536575" cy="177800"/>
              </a:xfrm>
              <a:prstGeom prst="line">
                <a:avLst/>
              </a:prstGeom>
              <a:noFill/>
              <a:ln w="50800">
                <a:solidFill>
                  <a:schemeClr val="hlink"/>
                </a:solidFill>
                <a:round/>
                <a:headEnd/>
                <a:tailEnd/>
              </a:ln>
            </p:spPr>
            <p:txBody>
              <a:bodyPr wrap="none" anchor="ctr"/>
              <a:lstStyle/>
              <a:p>
                <a:endParaRPr lang="en-GB"/>
              </a:p>
            </p:txBody>
          </p:sp>
          <p:sp>
            <p:nvSpPr>
              <p:cNvPr id="52240" name="Line 24"/>
              <p:cNvSpPr>
                <a:spLocks noChangeShapeType="1"/>
              </p:cNvSpPr>
              <p:nvPr/>
            </p:nvSpPr>
            <p:spPr bwMode="auto">
              <a:xfrm flipV="1">
                <a:off x="3509963" y="3927475"/>
                <a:ext cx="731837" cy="207963"/>
              </a:xfrm>
              <a:prstGeom prst="line">
                <a:avLst/>
              </a:prstGeom>
              <a:noFill/>
              <a:ln w="50800">
                <a:solidFill>
                  <a:schemeClr val="hlink"/>
                </a:solidFill>
                <a:round/>
                <a:headEnd/>
                <a:tailEnd/>
              </a:ln>
            </p:spPr>
            <p:txBody>
              <a:bodyPr wrap="none" anchor="ctr"/>
              <a:lstStyle/>
              <a:p>
                <a:endParaRPr lang="en-GB"/>
              </a:p>
            </p:txBody>
          </p:sp>
          <p:sp>
            <p:nvSpPr>
              <p:cNvPr id="52242" name="Rectangle 26"/>
              <p:cNvSpPr>
                <a:spLocks noChangeArrowheads="1"/>
              </p:cNvSpPr>
              <p:nvPr/>
            </p:nvSpPr>
            <p:spPr bwMode="auto">
              <a:xfrm>
                <a:off x="2303463" y="2133600"/>
                <a:ext cx="1208087" cy="454025"/>
              </a:xfrm>
              <a:prstGeom prst="rect">
                <a:avLst/>
              </a:prstGeom>
              <a:noFill/>
              <a:ln w="12700">
                <a:noFill/>
                <a:miter lim="800000"/>
                <a:headEnd/>
                <a:tailEnd/>
              </a:ln>
            </p:spPr>
            <p:txBody>
              <a:bodyPr wrap="none" lIns="90488" tIns="44450" rIns="90488" bIns="44450">
                <a:spAutoFit/>
              </a:bodyPr>
              <a:lstStyle/>
              <a:p>
                <a:r>
                  <a:rPr lang="en-US">
                    <a:solidFill>
                      <a:schemeClr val="tx1"/>
                    </a:solidFill>
                    <a:latin typeface="Comic Sans MS" pitchFamily="66" charset="0"/>
                    <a:cs typeface="Arial" charset="0"/>
                  </a:rPr>
                  <a:t>Wisdom</a:t>
                </a:r>
              </a:p>
            </p:txBody>
          </p:sp>
        </p:grpSp>
      </p:grpSp>
      <p:sp>
        <p:nvSpPr>
          <p:cNvPr id="52243" name="Rectangle 27"/>
          <p:cNvSpPr>
            <a:spLocks noChangeArrowheads="1"/>
          </p:cNvSpPr>
          <p:nvPr/>
        </p:nvSpPr>
        <p:spPr bwMode="auto">
          <a:xfrm>
            <a:off x="5621338" y="4343400"/>
            <a:ext cx="3294062" cy="1368425"/>
          </a:xfrm>
          <a:prstGeom prst="rect">
            <a:avLst/>
          </a:prstGeom>
          <a:noFill/>
          <a:ln w="12700">
            <a:noFill/>
            <a:miter lim="800000"/>
            <a:headEnd/>
            <a:tailEnd/>
          </a:ln>
        </p:spPr>
        <p:txBody>
          <a:bodyPr wrap="none" lIns="90488" tIns="44450" rIns="90488" bIns="44450">
            <a:spAutoFit/>
          </a:bodyPr>
          <a:lstStyle/>
          <a:p>
            <a:r>
              <a:rPr lang="en-US" sz="1800" i="1">
                <a:solidFill>
                  <a:schemeClr val="tx1"/>
                </a:solidFill>
                <a:latin typeface="Arial" charset="0"/>
                <a:cs typeface="Arial" charset="0"/>
              </a:rPr>
              <a:t>Contextual, data with meaning</a:t>
            </a:r>
            <a:r>
              <a:rPr lang="en-US" i="1">
                <a:solidFill>
                  <a:schemeClr val="tx1"/>
                </a:solidFill>
                <a:latin typeface="Arial" charset="0"/>
                <a:cs typeface="Arial" charset="0"/>
              </a:rPr>
              <a:t> </a:t>
            </a:r>
          </a:p>
          <a:p>
            <a:endParaRPr lang="en-US" i="1">
              <a:solidFill>
                <a:schemeClr val="tx1"/>
              </a:solidFill>
              <a:latin typeface="Arial" charset="0"/>
              <a:cs typeface="Arial" charset="0"/>
            </a:endParaRPr>
          </a:p>
          <a:p>
            <a:r>
              <a:rPr lang="en-US" sz="1800" i="1">
                <a:solidFill>
                  <a:schemeClr val="tx1"/>
                </a:solidFill>
                <a:latin typeface="Arial" charset="0"/>
                <a:cs typeface="Arial" charset="0"/>
              </a:rPr>
              <a:t>Codifiable, explicit</a:t>
            </a:r>
          </a:p>
          <a:p>
            <a:r>
              <a:rPr lang="en-US" sz="1800" i="1">
                <a:solidFill>
                  <a:schemeClr val="tx1"/>
                </a:solidFill>
                <a:latin typeface="Arial" charset="0"/>
                <a:cs typeface="Arial" charset="0"/>
              </a:rPr>
              <a:t>Easily transferable</a:t>
            </a:r>
          </a:p>
        </p:txBody>
      </p:sp>
      <p:sp>
        <p:nvSpPr>
          <p:cNvPr id="52244" name="Rectangle 28"/>
          <p:cNvSpPr>
            <a:spLocks noChangeArrowheads="1"/>
          </p:cNvSpPr>
          <p:nvPr/>
        </p:nvSpPr>
        <p:spPr bwMode="auto">
          <a:xfrm>
            <a:off x="5618163" y="1828800"/>
            <a:ext cx="3525837" cy="2101850"/>
          </a:xfrm>
          <a:prstGeom prst="rect">
            <a:avLst/>
          </a:prstGeom>
          <a:noFill/>
          <a:ln w="12700">
            <a:noFill/>
            <a:miter lim="800000"/>
            <a:headEnd/>
            <a:tailEnd/>
          </a:ln>
        </p:spPr>
        <p:txBody>
          <a:bodyPr lIns="90488" tIns="44450" rIns="90488" bIns="44450">
            <a:spAutoFit/>
          </a:bodyPr>
          <a:lstStyle/>
          <a:p>
            <a:r>
              <a:rPr lang="en-US" sz="1800" i="1">
                <a:solidFill>
                  <a:schemeClr val="tx1"/>
                </a:solidFill>
                <a:latin typeface="Arial" charset="0"/>
                <a:cs typeface="Arial" charset="0"/>
              </a:rPr>
              <a:t>Insight, creates meaning, </a:t>
            </a:r>
          </a:p>
          <a:p>
            <a:r>
              <a:rPr lang="en-US" sz="1800" i="1">
                <a:solidFill>
                  <a:schemeClr val="tx1"/>
                </a:solidFill>
                <a:latin typeface="Arial" charset="0"/>
                <a:cs typeface="Arial" charset="0"/>
              </a:rPr>
              <a:t>judgmental, actionable, decision taking, intelligence</a:t>
            </a:r>
          </a:p>
          <a:p>
            <a:endParaRPr lang="en-US" i="1">
              <a:solidFill>
                <a:schemeClr val="tx1"/>
              </a:solidFill>
              <a:latin typeface="Arial" charset="0"/>
              <a:cs typeface="Arial" charset="0"/>
            </a:endParaRPr>
          </a:p>
          <a:p>
            <a:r>
              <a:rPr lang="en-US" sz="1800" i="1">
                <a:solidFill>
                  <a:schemeClr val="tx1"/>
                </a:solidFill>
                <a:latin typeface="Arial" charset="0"/>
                <a:cs typeface="Arial" charset="0"/>
              </a:rPr>
              <a:t>Human, tacit, information with context, transfer requires learning</a:t>
            </a:r>
          </a:p>
        </p:txBody>
      </p:sp>
    </p:spTree>
  </p:cSld>
  <p:clrMapOvr>
    <a:masterClrMapping/>
  </p:clrMapOvr>
  <p:transition>
    <p:wipe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Espace réservé du pied de page 4"/>
          <p:cNvSpPr>
            <a:spLocks noGrp="1"/>
          </p:cNvSpPr>
          <p:nvPr>
            <p:ph type="ftr" sz="quarter" idx="11"/>
          </p:nvPr>
        </p:nvSpPr>
        <p:spPr>
          <a:noFill/>
        </p:spPr>
        <p:txBody>
          <a:bodyPr/>
          <a:lstStyle/>
          <a:p>
            <a:r>
              <a:rPr lang="en-US" smtClean="0"/>
              <a:t>EPITA'2022 Spring/EML</a:t>
            </a:r>
          </a:p>
        </p:txBody>
      </p:sp>
      <p:sp>
        <p:nvSpPr>
          <p:cNvPr id="53251" name="Rectangle 2"/>
          <p:cNvSpPr>
            <a:spLocks noGrp="1" noChangeArrowheads="1"/>
          </p:cNvSpPr>
          <p:nvPr>
            <p:ph type="title"/>
          </p:nvPr>
        </p:nvSpPr>
        <p:spPr/>
        <p:txBody>
          <a:bodyPr/>
          <a:lstStyle/>
          <a:p>
            <a:r>
              <a:rPr lang="en-CA" sz="3600" b="1" dirty="0" smtClean="0"/>
              <a:t>Condition: “Think differently” capability</a:t>
            </a:r>
          </a:p>
        </p:txBody>
      </p:sp>
      <p:sp>
        <p:nvSpPr>
          <p:cNvPr id="999427" name="Rectangle 3"/>
          <p:cNvSpPr>
            <a:spLocks noGrp="1" noChangeArrowheads="1"/>
          </p:cNvSpPr>
          <p:nvPr>
            <p:ph type="body" idx="1"/>
          </p:nvPr>
        </p:nvSpPr>
        <p:spPr>
          <a:xfrm>
            <a:off x="1763688" y="2852936"/>
            <a:ext cx="7219950" cy="2736850"/>
          </a:xfrm>
        </p:spPr>
        <p:txBody>
          <a:bodyPr/>
          <a:lstStyle/>
          <a:p>
            <a:pPr>
              <a:buFontTx/>
              <a:buNone/>
            </a:pPr>
            <a:r>
              <a:rPr lang="en-CA" sz="2800" dirty="0" smtClean="0"/>
              <a:t>Data approach		Knowledge approach</a:t>
            </a:r>
          </a:p>
          <a:p>
            <a:pPr>
              <a:buFontTx/>
              <a:buNone/>
            </a:pPr>
            <a:r>
              <a:rPr lang="en-CA" sz="1600" dirty="0" smtClean="0">
                <a:solidFill>
                  <a:srgbClr val="FF0000"/>
                </a:solidFill>
                <a:latin typeface="Comic Sans MS" pitchFamily="66" charset="0"/>
              </a:rPr>
              <a:t>Collect first			Understand first</a:t>
            </a:r>
          </a:p>
        </p:txBody>
      </p:sp>
      <p:pic>
        <p:nvPicPr>
          <p:cNvPr id="999431" name="Picture 7" descr="mecano"/>
          <p:cNvPicPr>
            <a:picLocks noChangeAspect="1" noChangeArrowheads="1"/>
          </p:cNvPicPr>
          <p:nvPr/>
        </p:nvPicPr>
        <p:blipFill>
          <a:blip r:embed="rId3" cstate="print"/>
          <a:srcRect/>
          <a:stretch>
            <a:fillRect/>
          </a:stretch>
        </p:blipFill>
        <p:spPr bwMode="auto">
          <a:xfrm>
            <a:off x="3779912" y="1196752"/>
            <a:ext cx="2035175" cy="1527175"/>
          </a:xfrm>
          <a:prstGeom prst="rect">
            <a:avLst/>
          </a:prstGeom>
          <a:noFill/>
          <a:ln w="9525">
            <a:noFill/>
            <a:miter lim="800000"/>
            <a:headEnd/>
            <a:tailEnd/>
          </a:ln>
        </p:spPr>
      </p:pic>
      <p:pic>
        <p:nvPicPr>
          <p:cNvPr id="999432" name="Picture 8" descr="mecano voiture"/>
          <p:cNvPicPr>
            <a:picLocks noChangeAspect="1" noChangeArrowheads="1"/>
          </p:cNvPicPr>
          <p:nvPr/>
        </p:nvPicPr>
        <p:blipFill>
          <a:blip r:embed="rId4" cstate="print"/>
          <a:srcRect/>
          <a:stretch>
            <a:fillRect/>
          </a:stretch>
        </p:blipFill>
        <p:spPr bwMode="auto">
          <a:xfrm>
            <a:off x="7019925" y="3860800"/>
            <a:ext cx="1657350" cy="1590675"/>
          </a:xfrm>
          <a:prstGeom prst="rect">
            <a:avLst/>
          </a:prstGeom>
          <a:noFill/>
          <a:ln w="9525">
            <a:noFill/>
            <a:miter lim="800000"/>
            <a:headEnd/>
            <a:tailEnd/>
          </a:ln>
        </p:spPr>
      </p:pic>
      <p:pic>
        <p:nvPicPr>
          <p:cNvPr id="999433" name="Picture 9"/>
          <p:cNvPicPr>
            <a:picLocks noChangeAspect="1" noChangeArrowheads="1"/>
          </p:cNvPicPr>
          <p:nvPr/>
        </p:nvPicPr>
        <p:blipFill>
          <a:blip r:embed="rId5" cstate="print"/>
          <a:srcRect/>
          <a:stretch>
            <a:fillRect/>
          </a:stretch>
        </p:blipFill>
        <p:spPr bwMode="auto">
          <a:xfrm>
            <a:off x="5508625" y="3716338"/>
            <a:ext cx="1238250" cy="1676400"/>
          </a:xfrm>
          <a:prstGeom prst="rect">
            <a:avLst/>
          </a:prstGeom>
          <a:noFill/>
          <a:ln w="9525">
            <a:noFill/>
            <a:miter lim="800000"/>
            <a:headEnd/>
            <a:tailEnd/>
          </a:ln>
        </p:spPr>
      </p:pic>
      <p:pic>
        <p:nvPicPr>
          <p:cNvPr id="50186" name="Picture 12" descr="See original image"/>
          <p:cNvPicPr>
            <a:picLocks noChangeAspect="1" noChangeArrowheads="1"/>
          </p:cNvPicPr>
          <p:nvPr/>
        </p:nvPicPr>
        <p:blipFill>
          <a:blip r:embed="rId6" cstate="print"/>
          <a:srcRect/>
          <a:stretch>
            <a:fillRect/>
          </a:stretch>
        </p:blipFill>
        <p:spPr bwMode="auto">
          <a:xfrm>
            <a:off x="1763713" y="3716338"/>
            <a:ext cx="2587625" cy="17192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994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99427"/>
                                        </p:tgtEl>
                                        <p:attrNameLst>
                                          <p:attrName>style.visibility</p:attrName>
                                        </p:attrNameLst>
                                      </p:cBhvr>
                                      <p:to>
                                        <p:strVal val="visible"/>
                                      </p:to>
                                    </p:set>
                                  </p:childTnLst>
                                </p:cTn>
                              </p:par>
                              <p:par>
                                <p:cTn id="11" presetID="2" presetClass="entr" presetSubtype="4" fill="hold" nodeType="withEffect">
                                  <p:stCondLst>
                                    <p:cond delay="0"/>
                                  </p:stCondLst>
                                  <p:childTnLst>
                                    <p:set>
                                      <p:cBhvr>
                                        <p:cTn id="12" dur="1" fill="hold">
                                          <p:stCondLst>
                                            <p:cond delay="0"/>
                                          </p:stCondLst>
                                        </p:cTn>
                                        <p:tgtEl>
                                          <p:spTgt spid="50186"/>
                                        </p:tgtEl>
                                        <p:attrNameLst>
                                          <p:attrName>style.visibility</p:attrName>
                                        </p:attrNameLst>
                                      </p:cBhvr>
                                      <p:to>
                                        <p:strVal val="visible"/>
                                      </p:to>
                                    </p:set>
                                    <p:anim calcmode="lin" valueType="num">
                                      <p:cBhvr additive="base">
                                        <p:cTn id="13" dur="500" fill="hold"/>
                                        <p:tgtEl>
                                          <p:spTgt spid="50186"/>
                                        </p:tgtEl>
                                        <p:attrNameLst>
                                          <p:attrName>ppt_x</p:attrName>
                                        </p:attrNameLst>
                                      </p:cBhvr>
                                      <p:tavLst>
                                        <p:tav tm="0">
                                          <p:val>
                                            <p:strVal val="#ppt_x"/>
                                          </p:val>
                                        </p:tav>
                                        <p:tav tm="100000">
                                          <p:val>
                                            <p:strVal val="#ppt_x"/>
                                          </p:val>
                                        </p:tav>
                                      </p:tavLst>
                                    </p:anim>
                                    <p:anim calcmode="lin" valueType="num">
                                      <p:cBhvr additive="base">
                                        <p:cTn id="14" dur="500" fill="hold"/>
                                        <p:tgtEl>
                                          <p:spTgt spid="5018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99943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499"/>
                                          </p:stCondLst>
                                        </p:cTn>
                                        <p:tgtEl>
                                          <p:spTgt spid="9994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9427"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Espace réservé du pied de page 2"/>
          <p:cNvSpPr>
            <a:spLocks noGrp="1"/>
          </p:cNvSpPr>
          <p:nvPr>
            <p:ph type="ftr" sz="quarter" idx="10"/>
          </p:nvPr>
        </p:nvSpPr>
        <p:spPr>
          <a:noFill/>
        </p:spPr>
        <p:txBody>
          <a:bodyPr/>
          <a:lstStyle/>
          <a:p>
            <a:r>
              <a:rPr lang="en-US" smtClean="0"/>
              <a:t>EPITA'2022 Spring/EML</a:t>
            </a:r>
          </a:p>
        </p:txBody>
      </p:sp>
      <p:sp>
        <p:nvSpPr>
          <p:cNvPr id="549890" name="Text Box 2"/>
          <p:cNvSpPr txBox="1">
            <a:spLocks noChangeArrowheads="1"/>
          </p:cNvSpPr>
          <p:nvPr/>
        </p:nvSpPr>
        <p:spPr bwMode="auto">
          <a:xfrm>
            <a:off x="1647825" y="333375"/>
            <a:ext cx="3238500" cy="396875"/>
          </a:xfrm>
          <a:prstGeom prst="rect">
            <a:avLst/>
          </a:prstGeom>
          <a:noFill/>
          <a:ln w="9525" algn="ctr">
            <a:noFill/>
            <a:miter lim="800000"/>
            <a:headEnd/>
            <a:tailEnd/>
          </a:ln>
        </p:spPr>
        <p:txBody>
          <a:bodyPr>
            <a:spAutoFit/>
          </a:bodyPr>
          <a:lstStyle/>
          <a:p>
            <a:pPr eaLnBrk="1" hangingPunct="1">
              <a:spcBef>
                <a:spcPct val="50000"/>
              </a:spcBef>
            </a:pPr>
            <a:r>
              <a:rPr lang="en-US" sz="2000" b="0">
                <a:solidFill>
                  <a:schemeClr val="tx1"/>
                </a:solidFill>
                <a:latin typeface="Comic Sans MS" pitchFamily="66" charset="0"/>
                <a:cs typeface="Arial" charset="0"/>
              </a:rPr>
              <a:t>March 15</a:t>
            </a:r>
            <a:r>
              <a:rPr lang="en-US" sz="2000" b="0" baseline="30000">
                <a:solidFill>
                  <a:schemeClr val="tx1"/>
                </a:solidFill>
                <a:latin typeface="Comic Sans MS" pitchFamily="66" charset="0"/>
                <a:cs typeface="Arial" charset="0"/>
              </a:rPr>
              <a:t>th</a:t>
            </a:r>
            <a:r>
              <a:rPr lang="en-US" sz="2000" b="0">
                <a:solidFill>
                  <a:schemeClr val="tx1"/>
                </a:solidFill>
                <a:latin typeface="Comic Sans MS" pitchFamily="66" charset="0"/>
                <a:cs typeface="Arial" charset="0"/>
              </a:rPr>
              <a:t>, 1987</a:t>
            </a:r>
          </a:p>
        </p:txBody>
      </p:sp>
      <p:sp>
        <p:nvSpPr>
          <p:cNvPr id="549891" name="Text Box 3"/>
          <p:cNvSpPr txBox="1">
            <a:spLocks noChangeArrowheads="1"/>
          </p:cNvSpPr>
          <p:nvPr/>
        </p:nvSpPr>
        <p:spPr bwMode="auto">
          <a:xfrm>
            <a:off x="1763713" y="1268413"/>
            <a:ext cx="3384550" cy="701675"/>
          </a:xfrm>
          <a:prstGeom prst="rect">
            <a:avLst/>
          </a:prstGeom>
          <a:noFill/>
          <a:ln w="9525" algn="ctr">
            <a:noFill/>
            <a:miter lim="800000"/>
            <a:headEnd/>
            <a:tailEnd/>
          </a:ln>
        </p:spPr>
        <p:txBody>
          <a:bodyPr>
            <a:spAutoFit/>
          </a:bodyPr>
          <a:lstStyle/>
          <a:p>
            <a:pPr eaLnBrk="1" hangingPunct="1">
              <a:spcBef>
                <a:spcPct val="50000"/>
              </a:spcBef>
            </a:pPr>
            <a:r>
              <a:rPr lang="en-US" sz="2000" b="0">
                <a:solidFill>
                  <a:schemeClr val="tx1"/>
                </a:solidFill>
                <a:latin typeface="Comic Sans MS" pitchFamily="66" charset="0"/>
                <a:cs typeface="Arial" charset="0"/>
              </a:rPr>
              <a:t>Juan was born March 15</a:t>
            </a:r>
            <a:r>
              <a:rPr lang="en-US" sz="2000" b="0" baseline="30000">
                <a:solidFill>
                  <a:schemeClr val="tx1"/>
                </a:solidFill>
                <a:latin typeface="Comic Sans MS" pitchFamily="66" charset="0"/>
                <a:cs typeface="Arial" charset="0"/>
              </a:rPr>
              <a:t>th</a:t>
            </a:r>
            <a:r>
              <a:rPr lang="en-US" sz="2000" b="0">
                <a:solidFill>
                  <a:schemeClr val="tx1"/>
                </a:solidFill>
                <a:latin typeface="Comic Sans MS" pitchFamily="66" charset="0"/>
                <a:cs typeface="Arial" charset="0"/>
              </a:rPr>
              <a:t>, 1976 in Mexico City</a:t>
            </a:r>
          </a:p>
        </p:txBody>
      </p:sp>
      <p:sp>
        <p:nvSpPr>
          <p:cNvPr id="549892" name="Text Box 4"/>
          <p:cNvSpPr txBox="1">
            <a:spLocks noChangeArrowheads="1"/>
          </p:cNvSpPr>
          <p:nvPr/>
        </p:nvSpPr>
        <p:spPr bwMode="auto">
          <a:xfrm>
            <a:off x="1647825" y="765175"/>
            <a:ext cx="3671888" cy="396875"/>
          </a:xfrm>
          <a:prstGeom prst="rect">
            <a:avLst/>
          </a:prstGeom>
          <a:noFill/>
          <a:ln w="9525" algn="ctr">
            <a:noFill/>
            <a:miter lim="800000"/>
            <a:headEnd/>
            <a:tailEnd/>
          </a:ln>
          <a:effectLst/>
        </p:spPr>
        <p:txBody>
          <a:bodyPr>
            <a:spAutoFit/>
          </a:bodyPr>
          <a:lstStyle/>
          <a:p>
            <a:pPr eaLnBrk="1" hangingPunct="1">
              <a:spcBef>
                <a:spcPct val="50000"/>
              </a:spcBef>
              <a:defRPr/>
            </a:pPr>
            <a:r>
              <a:rPr lang="en-US" sz="2000">
                <a:solidFill>
                  <a:srgbClr val="FF0000"/>
                </a:solidFill>
                <a:effectLst>
                  <a:outerShdw blurRad="38100" dist="38100" dir="2700000" algn="tl">
                    <a:srgbClr val="C0C0C0"/>
                  </a:outerShdw>
                </a:effectLst>
                <a:latin typeface="Comic Sans MS" pitchFamily="66" charset="0"/>
                <a:cs typeface="Arial" charset="0"/>
              </a:rPr>
              <a:t>2 87 03 99 122 108 79</a:t>
            </a:r>
          </a:p>
        </p:txBody>
      </p:sp>
      <p:pic>
        <p:nvPicPr>
          <p:cNvPr id="549893" name="Picture 5">
            <a:hlinkHover r:id="" action="ppaction://noaction" highlightClick="1"/>
          </p:cNvPr>
          <p:cNvPicPr>
            <a:picLocks noChangeAspect="1" noChangeArrowheads="1"/>
          </p:cNvPicPr>
          <p:nvPr/>
        </p:nvPicPr>
        <p:blipFill>
          <a:blip r:embed="rId3" cstate="print"/>
          <a:srcRect/>
          <a:stretch>
            <a:fillRect/>
          </a:stretch>
        </p:blipFill>
        <p:spPr bwMode="auto">
          <a:xfrm>
            <a:off x="971550" y="2205038"/>
            <a:ext cx="2581275" cy="3389312"/>
          </a:xfrm>
          <a:prstGeom prst="rect">
            <a:avLst/>
          </a:prstGeom>
          <a:noFill/>
          <a:ln w="9525" algn="ctr">
            <a:noFill/>
            <a:miter lim="800000"/>
            <a:headEnd/>
            <a:tailEnd/>
          </a:ln>
        </p:spPr>
      </p:pic>
      <p:sp>
        <p:nvSpPr>
          <p:cNvPr id="549894" name="Text Box 6"/>
          <p:cNvSpPr txBox="1">
            <a:spLocks noChangeArrowheads="1"/>
          </p:cNvSpPr>
          <p:nvPr/>
        </p:nvSpPr>
        <p:spPr bwMode="auto">
          <a:xfrm>
            <a:off x="3708400" y="2349500"/>
            <a:ext cx="2232025" cy="1436688"/>
          </a:xfrm>
          <a:prstGeom prst="rect">
            <a:avLst/>
          </a:prstGeom>
          <a:noFill/>
          <a:ln w="9525" algn="ctr">
            <a:noFill/>
            <a:miter lim="800000"/>
            <a:headEnd/>
            <a:tailEnd/>
          </a:ln>
        </p:spPr>
        <p:txBody>
          <a:bodyPr>
            <a:spAutoFit/>
          </a:bodyPr>
          <a:lstStyle/>
          <a:p>
            <a:pPr eaLnBrk="1" hangingPunct="1">
              <a:spcBef>
                <a:spcPct val="50000"/>
              </a:spcBef>
            </a:pPr>
            <a:r>
              <a:rPr lang="en-US" sz="1600" b="0">
                <a:solidFill>
                  <a:schemeClr val="tx1"/>
                </a:solidFill>
                <a:latin typeface="Comic Sans MS" pitchFamily="66" charset="0"/>
                <a:cs typeface="Arial" charset="0"/>
              </a:rPr>
              <a:t>Cuba libre</a:t>
            </a:r>
          </a:p>
          <a:p>
            <a:pPr eaLnBrk="1" hangingPunct="1">
              <a:spcBef>
                <a:spcPct val="50000"/>
              </a:spcBef>
            </a:pPr>
            <a:r>
              <a:rPr lang="en-US" sz="1600" b="0">
                <a:solidFill>
                  <a:schemeClr val="tx1"/>
                </a:solidFill>
                <a:latin typeface="Comic Sans MS" pitchFamily="66" charset="0"/>
                <a:cs typeface="Arial" charset="0"/>
              </a:rPr>
              <a:t>Cracked ice </a:t>
            </a:r>
            <a:br>
              <a:rPr lang="en-US" sz="1600" b="0">
                <a:solidFill>
                  <a:schemeClr val="tx1"/>
                </a:solidFill>
                <a:latin typeface="Comic Sans MS" pitchFamily="66" charset="0"/>
                <a:cs typeface="Arial" charset="0"/>
              </a:rPr>
            </a:br>
            <a:r>
              <a:rPr lang="en-US" sz="1600" b="0">
                <a:solidFill>
                  <a:schemeClr val="tx1"/>
                </a:solidFill>
                <a:latin typeface="Comic Sans MS" pitchFamily="66" charset="0"/>
                <a:cs typeface="Arial" charset="0"/>
              </a:rPr>
              <a:t>2 ounces white rum </a:t>
            </a:r>
            <a:br>
              <a:rPr lang="en-US" sz="1600" b="0">
                <a:solidFill>
                  <a:schemeClr val="tx1"/>
                </a:solidFill>
                <a:latin typeface="Comic Sans MS" pitchFamily="66" charset="0"/>
                <a:cs typeface="Arial" charset="0"/>
              </a:rPr>
            </a:br>
            <a:r>
              <a:rPr lang="en-US" sz="1600" b="0">
                <a:solidFill>
                  <a:schemeClr val="tx1"/>
                </a:solidFill>
                <a:latin typeface="Comic Sans MS" pitchFamily="66" charset="0"/>
                <a:cs typeface="Arial" charset="0"/>
              </a:rPr>
              <a:t>2 ounces Coca-Cola </a:t>
            </a:r>
            <a:br>
              <a:rPr lang="en-US" sz="1600" b="0">
                <a:solidFill>
                  <a:schemeClr val="tx1"/>
                </a:solidFill>
                <a:latin typeface="Comic Sans MS" pitchFamily="66" charset="0"/>
                <a:cs typeface="Arial" charset="0"/>
              </a:rPr>
            </a:br>
            <a:r>
              <a:rPr lang="en-US" sz="1600" b="0">
                <a:solidFill>
                  <a:schemeClr val="tx1"/>
                </a:solidFill>
                <a:latin typeface="Comic Sans MS" pitchFamily="66" charset="0"/>
                <a:cs typeface="Arial" charset="0"/>
              </a:rPr>
              <a:t>1 lime wedge</a:t>
            </a:r>
          </a:p>
        </p:txBody>
      </p:sp>
      <p:pic>
        <p:nvPicPr>
          <p:cNvPr id="549895" name="Picture 7"/>
          <p:cNvPicPr>
            <a:picLocks noChangeAspect="1" noChangeArrowheads="1"/>
          </p:cNvPicPr>
          <p:nvPr/>
        </p:nvPicPr>
        <p:blipFill>
          <a:blip r:embed="rId4" cstate="print"/>
          <a:srcRect/>
          <a:stretch>
            <a:fillRect/>
          </a:stretch>
        </p:blipFill>
        <p:spPr bwMode="auto">
          <a:xfrm>
            <a:off x="6372225" y="3357563"/>
            <a:ext cx="2208213" cy="2414587"/>
          </a:xfrm>
          <a:prstGeom prst="rect">
            <a:avLst/>
          </a:prstGeom>
          <a:noFill/>
          <a:ln w="9525" algn="ctr">
            <a:noFill/>
            <a:miter lim="800000"/>
            <a:headEnd/>
            <a:tailEnd/>
          </a:ln>
        </p:spPr>
      </p:pic>
      <p:pic>
        <p:nvPicPr>
          <p:cNvPr id="549896" name="Picture 8"/>
          <p:cNvPicPr>
            <a:picLocks noChangeAspect="1" noChangeArrowheads="1"/>
          </p:cNvPicPr>
          <p:nvPr/>
        </p:nvPicPr>
        <p:blipFill>
          <a:blip r:embed="rId5" cstate="print"/>
          <a:srcRect/>
          <a:stretch>
            <a:fillRect/>
          </a:stretch>
        </p:blipFill>
        <p:spPr bwMode="auto">
          <a:xfrm>
            <a:off x="6659563" y="765175"/>
            <a:ext cx="1381125" cy="2009775"/>
          </a:xfrm>
          <a:prstGeom prst="rect">
            <a:avLst/>
          </a:prstGeom>
          <a:noFill/>
          <a:ln w="9525" algn="ctr">
            <a:noFill/>
            <a:miter lim="800000"/>
            <a:headEnd/>
            <a:tailEnd/>
          </a:ln>
        </p:spPr>
      </p:pic>
      <p:sp>
        <p:nvSpPr>
          <p:cNvPr id="549897" name="Text Box 9"/>
          <p:cNvSpPr txBox="1">
            <a:spLocks noChangeArrowheads="1"/>
          </p:cNvSpPr>
          <p:nvPr/>
        </p:nvSpPr>
        <p:spPr bwMode="auto">
          <a:xfrm>
            <a:off x="3641725" y="4005263"/>
            <a:ext cx="1993900" cy="1925637"/>
          </a:xfrm>
          <a:prstGeom prst="rect">
            <a:avLst/>
          </a:prstGeom>
          <a:noFill/>
          <a:ln w="12700">
            <a:noFill/>
            <a:miter lim="800000"/>
            <a:headEnd type="none" w="sm" len="sm"/>
            <a:tailEnd type="none" w="sm" len="sm"/>
          </a:ln>
          <a:effectLst/>
        </p:spPr>
        <p:txBody>
          <a:bodyPr>
            <a:spAutoFit/>
          </a:bodyPr>
          <a:lstStyle/>
          <a:p>
            <a:pPr eaLnBrk="1" hangingPunct="1">
              <a:spcBef>
                <a:spcPct val="50000"/>
              </a:spcBef>
              <a:defRPr/>
            </a:pPr>
            <a:r>
              <a:rPr lang="en-US" sz="1600" b="0" dirty="0">
                <a:solidFill>
                  <a:schemeClr val="tx1"/>
                </a:solidFill>
                <a:latin typeface="Comic Sans MS" pitchFamily="66" charset="0"/>
              </a:rPr>
              <a:t>In a tall glass, pour the rum over the ice, and fill the glass with Coca-Cola, finishing with the lime wedge. Serve</a:t>
            </a:r>
            <a:r>
              <a:rPr lang="en-US" sz="1600" dirty="0">
                <a:solidFill>
                  <a:schemeClr val="tx1"/>
                </a:solidFill>
                <a:effectLst>
                  <a:outerShdw blurRad="38100" dist="38100" dir="2700000" algn="tl">
                    <a:srgbClr val="C0C0C0"/>
                  </a:outerShdw>
                </a:effectLst>
                <a:latin typeface="Comic Sans MS" pitchFamily="66" charset="0"/>
              </a:rPr>
              <a:t>. </a:t>
            </a:r>
          </a:p>
          <a:p>
            <a:pPr>
              <a:spcBef>
                <a:spcPct val="50000"/>
              </a:spcBef>
              <a:defRPr/>
            </a:pPr>
            <a:endParaRPr lang="en-US" sz="1600" b="0" dirty="0">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98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98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989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989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9894">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49894">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49897">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4989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498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891" grpId="0"/>
      <p:bldP spid="549892" grpId="0"/>
      <p:bldP spid="549894" grpId="0" build="allAtOnce"/>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Espace réservé du pied de page 2"/>
          <p:cNvSpPr>
            <a:spLocks noGrp="1"/>
          </p:cNvSpPr>
          <p:nvPr>
            <p:ph type="ftr" sz="quarter" idx="10"/>
          </p:nvPr>
        </p:nvSpPr>
        <p:spPr>
          <a:noFill/>
        </p:spPr>
        <p:txBody>
          <a:bodyPr/>
          <a:lstStyle/>
          <a:p>
            <a:r>
              <a:rPr lang="en-US" smtClean="0"/>
              <a:t>EPITA'2022 Spring/EML</a:t>
            </a:r>
          </a:p>
        </p:txBody>
      </p:sp>
      <p:sp>
        <p:nvSpPr>
          <p:cNvPr id="55299" name="Rectangle 5"/>
          <p:cNvSpPr>
            <a:spLocks noChangeArrowheads="1"/>
          </p:cNvSpPr>
          <p:nvPr/>
        </p:nvSpPr>
        <p:spPr bwMode="auto">
          <a:xfrm>
            <a:off x="0" y="2219325"/>
            <a:ext cx="9144000" cy="0"/>
          </a:xfrm>
          <a:prstGeom prst="rect">
            <a:avLst/>
          </a:prstGeom>
          <a:noFill/>
          <a:ln w="12700">
            <a:noFill/>
            <a:miter lim="800000"/>
            <a:headEnd type="none" w="sm" len="sm"/>
            <a:tailEnd type="none" w="sm" len="sm"/>
          </a:ln>
        </p:spPr>
        <p:txBody>
          <a:bodyPr wrap="none" anchor="ctr">
            <a:spAutoFit/>
          </a:bodyPr>
          <a:lstStyle/>
          <a:p>
            <a:endParaRPr lang="en-GB"/>
          </a:p>
        </p:txBody>
      </p:sp>
      <p:pic>
        <p:nvPicPr>
          <p:cNvPr id="55300" name="Picture 4" descr="http://www-personal.si.umich.edu/%7Ensharma/dikw_origin_files/image002.jpg"/>
          <p:cNvPicPr>
            <a:picLocks noChangeAspect="1" noChangeArrowheads="1"/>
          </p:cNvPicPr>
          <p:nvPr/>
        </p:nvPicPr>
        <p:blipFill>
          <a:blip r:embed="rId2" r:link="rId3" cstate="print"/>
          <a:srcRect/>
          <a:stretch>
            <a:fillRect/>
          </a:stretch>
        </p:blipFill>
        <p:spPr bwMode="auto">
          <a:xfrm>
            <a:off x="1763713" y="2133600"/>
            <a:ext cx="7127875" cy="31480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Espace réservé du pied de page 4"/>
          <p:cNvSpPr>
            <a:spLocks noGrp="1"/>
          </p:cNvSpPr>
          <p:nvPr>
            <p:ph type="ftr" sz="quarter" idx="11"/>
          </p:nvPr>
        </p:nvSpPr>
        <p:spPr>
          <a:noFill/>
        </p:spPr>
        <p:txBody>
          <a:bodyPr/>
          <a:lstStyle/>
          <a:p>
            <a:r>
              <a:rPr lang="en-US" smtClean="0"/>
              <a:t>EPITA'2022 Spring/EML</a:t>
            </a:r>
          </a:p>
        </p:txBody>
      </p:sp>
      <p:sp>
        <p:nvSpPr>
          <p:cNvPr id="545794" name="Rectangle 2"/>
          <p:cNvSpPr>
            <a:spLocks noGrp="1" noChangeArrowheads="1"/>
          </p:cNvSpPr>
          <p:nvPr>
            <p:ph type="title"/>
          </p:nvPr>
        </p:nvSpPr>
        <p:spPr/>
        <p:txBody>
          <a:bodyPr/>
          <a:lstStyle/>
          <a:p>
            <a:pPr>
              <a:defRPr/>
            </a:pPr>
            <a:r>
              <a:rPr lang="en-US" sz="3600" b="1" smtClean="0">
                <a:effectLst>
                  <a:outerShdw blurRad="38100" dist="38100" dir="2700000" algn="tl">
                    <a:srgbClr val="C0C0C0"/>
                  </a:outerShdw>
                </a:effectLst>
              </a:rPr>
              <a:t>Knowledge Management</a:t>
            </a:r>
            <a:br>
              <a:rPr lang="en-US" sz="3600" b="1" smtClean="0">
                <a:effectLst>
                  <a:outerShdw blurRad="38100" dist="38100" dir="2700000" algn="tl">
                    <a:srgbClr val="C0C0C0"/>
                  </a:outerShdw>
                </a:effectLst>
              </a:rPr>
            </a:br>
            <a:endParaRPr lang="en-US" sz="1400" smtClean="0">
              <a:effectLst>
                <a:outerShdw blurRad="38100" dist="38100" dir="2700000" algn="tl">
                  <a:srgbClr val="C0C0C0"/>
                </a:outerShdw>
              </a:effectLst>
            </a:endParaRPr>
          </a:p>
        </p:txBody>
      </p:sp>
      <p:sp>
        <p:nvSpPr>
          <p:cNvPr id="545795" name="Rectangle 3"/>
          <p:cNvSpPr>
            <a:spLocks noGrp="1" noChangeArrowheads="1"/>
          </p:cNvSpPr>
          <p:nvPr>
            <p:ph type="body" idx="1"/>
          </p:nvPr>
        </p:nvSpPr>
        <p:spPr>
          <a:xfrm>
            <a:off x="1924050" y="1628775"/>
            <a:ext cx="4681538" cy="4933950"/>
          </a:xfrm>
        </p:spPr>
        <p:txBody>
          <a:bodyPr/>
          <a:lstStyle/>
          <a:p>
            <a:pPr>
              <a:spcBef>
                <a:spcPct val="0"/>
              </a:spcBef>
              <a:buFontTx/>
              <a:buNone/>
            </a:pPr>
            <a:r>
              <a:rPr lang="en-GB" sz="4000" b="1" i="1" dirty="0" smtClean="0"/>
              <a:t>"</a:t>
            </a:r>
            <a:r>
              <a:rPr lang="en-GB" sz="2800" b="1" dirty="0" smtClean="0"/>
              <a:t>Knowledge management </a:t>
            </a:r>
            <a:r>
              <a:rPr lang="en-GB" sz="2800" dirty="0" smtClean="0"/>
              <a:t>is nothing more than managing</a:t>
            </a:r>
            <a:r>
              <a:rPr lang="en-GB" sz="2800" b="1" dirty="0" smtClean="0">
                <a:solidFill>
                  <a:srgbClr val="008000"/>
                </a:solidFill>
              </a:rPr>
              <a:t> </a:t>
            </a:r>
            <a:r>
              <a:rPr lang="en-GB" sz="2800" b="1" dirty="0" smtClean="0">
                <a:solidFill>
                  <a:srgbClr val="FF0000"/>
                </a:solidFill>
              </a:rPr>
              <a:t>information</a:t>
            </a:r>
            <a:r>
              <a:rPr lang="en-GB" sz="2800" b="1" dirty="0" smtClean="0">
                <a:solidFill>
                  <a:srgbClr val="008000"/>
                </a:solidFill>
              </a:rPr>
              <a:t> </a:t>
            </a:r>
            <a:r>
              <a:rPr lang="en-GB" sz="2800" b="1" dirty="0" smtClean="0"/>
              <a:t>flow, getting the right</a:t>
            </a:r>
            <a:r>
              <a:rPr lang="en-GB" sz="2800" b="1" dirty="0" smtClean="0">
                <a:solidFill>
                  <a:srgbClr val="008000"/>
                </a:solidFill>
              </a:rPr>
              <a:t> </a:t>
            </a:r>
            <a:r>
              <a:rPr lang="en-GB" sz="2800" b="1" dirty="0" smtClean="0">
                <a:solidFill>
                  <a:srgbClr val="FF0000"/>
                </a:solidFill>
              </a:rPr>
              <a:t>information</a:t>
            </a:r>
            <a:r>
              <a:rPr lang="en-GB" sz="2800" b="1" dirty="0" smtClean="0">
                <a:solidFill>
                  <a:srgbClr val="008000"/>
                </a:solidFill>
              </a:rPr>
              <a:t> </a:t>
            </a:r>
            <a:r>
              <a:rPr lang="en-GB" sz="2800" b="1" dirty="0" smtClean="0"/>
              <a:t>to the people who need it so that they can act on it quickly."</a:t>
            </a:r>
            <a:r>
              <a:rPr lang="en-GB" sz="2800" b="1" i="1" dirty="0" smtClean="0"/>
              <a:t> </a:t>
            </a:r>
          </a:p>
          <a:p>
            <a:pPr>
              <a:buFontTx/>
              <a:buNone/>
            </a:pPr>
            <a:r>
              <a:rPr lang="en-GB" sz="2800" dirty="0" smtClean="0"/>
              <a:t>"Business @ the Speed of Though" p. 238 (1999)</a:t>
            </a:r>
          </a:p>
          <a:p>
            <a:endParaRPr lang="en-US" sz="4000" dirty="0" smtClean="0"/>
          </a:p>
          <a:p>
            <a:pPr>
              <a:buFontTx/>
              <a:buNone/>
            </a:pPr>
            <a:endParaRPr lang="en-US" dirty="0" smtClean="0">
              <a:solidFill>
                <a:srgbClr val="CC0099"/>
              </a:solidFill>
            </a:endParaRPr>
          </a:p>
        </p:txBody>
      </p:sp>
      <p:pic>
        <p:nvPicPr>
          <p:cNvPr id="545796" name="Picture 4"/>
          <p:cNvPicPr>
            <a:picLocks noChangeAspect="1" noChangeArrowheads="1"/>
          </p:cNvPicPr>
          <p:nvPr/>
        </p:nvPicPr>
        <p:blipFill>
          <a:blip r:embed="rId3" cstate="print"/>
          <a:srcRect/>
          <a:stretch>
            <a:fillRect/>
          </a:stretch>
        </p:blipFill>
        <p:spPr bwMode="auto">
          <a:xfrm>
            <a:off x="6402388" y="1916113"/>
            <a:ext cx="2498725" cy="3497262"/>
          </a:xfrm>
          <a:prstGeom prst="rect">
            <a:avLst/>
          </a:prstGeom>
          <a:noFill/>
          <a:ln w="9525" algn="ctr">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579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579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57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79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re 1"/>
          <p:cNvSpPr>
            <a:spLocks noGrp="1"/>
          </p:cNvSpPr>
          <p:nvPr>
            <p:ph type="title"/>
          </p:nvPr>
        </p:nvSpPr>
        <p:spPr/>
        <p:txBody>
          <a:bodyPr/>
          <a:lstStyle/>
          <a:p>
            <a:r>
              <a:rPr lang="fr-FR" smtClean="0"/>
              <a:t>MOOC</a:t>
            </a:r>
            <a:endParaRPr lang="en-GB" smtClean="0"/>
          </a:p>
        </p:txBody>
      </p:sp>
      <p:sp>
        <p:nvSpPr>
          <p:cNvPr id="27651" name="Espace réservé du contenu 2"/>
          <p:cNvSpPr>
            <a:spLocks noGrp="1"/>
          </p:cNvSpPr>
          <p:nvPr>
            <p:ph idx="1"/>
          </p:nvPr>
        </p:nvSpPr>
        <p:spPr/>
        <p:txBody>
          <a:bodyPr/>
          <a:lstStyle/>
          <a:p>
            <a:r>
              <a:rPr lang="fr-FR" dirty="0" smtClean="0"/>
              <a:t>MOOC </a:t>
            </a:r>
            <a:r>
              <a:rPr lang="fr-FR" dirty="0" smtClean="0">
                <a:hlinkClick r:id="rId2"/>
              </a:rPr>
              <a:t>https://ionisx.com/courses/5a436b71b5dd284ff3af0703/knowledge-management-and-innovation</a:t>
            </a:r>
            <a:endParaRPr lang="fr-FR" dirty="0" smtClean="0"/>
          </a:p>
          <a:p>
            <a:pPr marL="0" indent="0">
              <a:buNone/>
            </a:pPr>
            <a:endParaRPr lang="en-GB" dirty="0" smtClean="0"/>
          </a:p>
        </p:txBody>
      </p:sp>
      <p:sp>
        <p:nvSpPr>
          <p:cNvPr id="27652" name="Espace réservé du pied de page 3"/>
          <p:cNvSpPr>
            <a:spLocks noGrp="1"/>
          </p:cNvSpPr>
          <p:nvPr>
            <p:ph type="ftr" sz="quarter" idx="11"/>
          </p:nvPr>
        </p:nvSpPr>
        <p:spPr>
          <a:noFill/>
        </p:spPr>
        <p:txBody>
          <a:bodyPr/>
          <a:lstStyle/>
          <a:p>
            <a:r>
              <a:rPr lang="en-US" smtClean="0"/>
              <a:t>EPITA'2022 Spring/EML</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Espace réservé du pied de page 4"/>
          <p:cNvSpPr>
            <a:spLocks noGrp="1"/>
          </p:cNvSpPr>
          <p:nvPr>
            <p:ph type="ftr" sz="quarter" idx="11"/>
          </p:nvPr>
        </p:nvSpPr>
        <p:spPr>
          <a:noFill/>
        </p:spPr>
        <p:txBody>
          <a:bodyPr/>
          <a:lstStyle/>
          <a:p>
            <a:r>
              <a:rPr lang="en-US" smtClean="0"/>
              <a:t>EPITA'2022 Spring/EML</a:t>
            </a:r>
          </a:p>
        </p:txBody>
      </p:sp>
      <p:sp>
        <p:nvSpPr>
          <p:cNvPr id="551938" name="Rectangle 2"/>
          <p:cNvSpPr>
            <a:spLocks noGrp="1" noChangeArrowheads="1"/>
          </p:cNvSpPr>
          <p:nvPr>
            <p:ph type="title"/>
          </p:nvPr>
        </p:nvSpPr>
        <p:spPr/>
        <p:txBody>
          <a:bodyPr/>
          <a:lstStyle/>
          <a:p>
            <a:pPr algn="ctr">
              <a:defRPr/>
            </a:pPr>
            <a:r>
              <a:rPr lang="en-US" sz="3200" b="1" dirty="0" smtClean="0">
                <a:effectLst>
                  <a:outerShdw blurRad="38100" dist="38100" dir="2700000" algn="tl">
                    <a:srgbClr val="C0C0C0"/>
                  </a:outerShdw>
                </a:effectLst>
              </a:rPr>
              <a:t>Knowledge Management</a:t>
            </a:r>
            <a:br>
              <a:rPr lang="en-US" sz="3200" b="1" dirty="0" smtClean="0">
                <a:effectLst>
                  <a:outerShdw blurRad="38100" dist="38100" dir="2700000" algn="tl">
                    <a:srgbClr val="C0C0C0"/>
                  </a:outerShdw>
                </a:effectLst>
              </a:rPr>
            </a:br>
            <a:r>
              <a:rPr lang="fr-FR" sz="1400" dirty="0" smtClean="0">
                <a:effectLst>
                  <a:outerShdw blurRad="38100" dist="38100" dir="2700000" algn="tl">
                    <a:srgbClr val="C0C0C0"/>
                  </a:outerShdw>
                </a:effectLst>
              </a:rPr>
              <a:t>Debra M. AMIDON, ENTOVATION International </a:t>
            </a:r>
            <a:br>
              <a:rPr lang="fr-FR" sz="1400" dirty="0" smtClean="0">
                <a:effectLst>
                  <a:outerShdw blurRad="38100" dist="38100" dir="2700000" algn="tl">
                    <a:srgbClr val="C0C0C0"/>
                  </a:outerShdw>
                </a:effectLst>
              </a:rPr>
            </a:br>
            <a:r>
              <a:rPr lang="fr-FR" sz="1400" dirty="0" err="1" smtClean="0">
                <a:effectLst>
                  <a:outerShdw blurRad="38100" dist="38100" dir="2700000" algn="tl">
                    <a:srgbClr val="C0C0C0"/>
                  </a:outerShdw>
                </a:effectLst>
              </a:rPr>
              <a:t>Eunika</a:t>
            </a:r>
            <a:r>
              <a:rPr lang="fr-FR" sz="1400" dirty="0" smtClean="0">
                <a:effectLst>
                  <a:outerShdw blurRad="38100" dist="38100" dir="2700000" algn="tl">
                    <a:srgbClr val="C0C0C0"/>
                  </a:outerShdw>
                </a:effectLst>
              </a:rPr>
              <a:t> MERCIER-LAURENT, KIM</a:t>
            </a:r>
            <a:endParaRPr lang="en-US" sz="1400" dirty="0" smtClean="0">
              <a:effectLst>
                <a:outerShdw blurRad="38100" dist="38100" dir="2700000" algn="tl">
                  <a:srgbClr val="C0C0C0"/>
                </a:outerShdw>
              </a:effectLst>
            </a:endParaRPr>
          </a:p>
        </p:txBody>
      </p:sp>
      <p:sp>
        <p:nvSpPr>
          <p:cNvPr id="551949" name="Rectangle 13"/>
          <p:cNvSpPr>
            <a:spLocks noGrp="1" noChangeArrowheads="1"/>
          </p:cNvSpPr>
          <p:nvPr>
            <p:ph type="body" idx="1"/>
          </p:nvPr>
        </p:nvSpPr>
        <p:spPr/>
        <p:txBody>
          <a:bodyPr/>
          <a:lstStyle/>
          <a:p>
            <a:pPr>
              <a:defRPr/>
            </a:pPr>
            <a:r>
              <a:rPr lang="en-US" dirty="0" smtClean="0">
                <a:effectLst>
                  <a:outerShdw blurRad="38100" dist="38100" dir="2700000" algn="tl">
                    <a:srgbClr val="C0C0C0"/>
                  </a:outerShdw>
                </a:effectLst>
              </a:rPr>
              <a:t>An integrated </a:t>
            </a:r>
            <a:r>
              <a:rPr lang="en-US" b="1" dirty="0" smtClean="0">
                <a:effectLst>
                  <a:outerShdw blurRad="38100" dist="38100" dir="2700000" algn="tl">
                    <a:srgbClr val="C0C0C0"/>
                  </a:outerShdw>
                </a:effectLst>
              </a:rPr>
              <a:t>system</a:t>
            </a:r>
            <a:r>
              <a:rPr lang="en-US" dirty="0" smtClean="0">
                <a:effectLst>
                  <a:outerShdw blurRad="38100" dist="38100" dir="2700000" algn="tl">
                    <a:srgbClr val="C0C0C0"/>
                  </a:outerShdw>
                </a:effectLst>
              </a:rPr>
              <a:t> of</a:t>
            </a:r>
          </a:p>
          <a:p>
            <a:pPr lvl="1">
              <a:defRPr/>
            </a:pPr>
            <a:r>
              <a:rPr lang="en-US" b="1" i="1" dirty="0" smtClean="0">
                <a:effectLst>
                  <a:outerShdw blurRad="38100" dist="38100" dir="2700000" algn="tl">
                    <a:srgbClr val="C0C0C0"/>
                  </a:outerShdw>
                </a:effectLst>
              </a:rPr>
              <a:t>Initiatives, methods &amp; tools</a:t>
            </a:r>
          </a:p>
          <a:p>
            <a:pPr eaLnBrk="1" hangingPunct="1">
              <a:lnSpc>
                <a:spcPct val="100000"/>
              </a:lnSpc>
              <a:spcBef>
                <a:spcPct val="0"/>
              </a:spcBef>
              <a:buSzTx/>
              <a:buFontTx/>
              <a:buNone/>
              <a:defRPr/>
            </a:pPr>
            <a:r>
              <a:rPr lang="en-US" sz="2400" dirty="0" smtClean="0">
                <a:effectLst>
                  <a:outerShdw blurRad="38100" dist="38100" dir="2700000" algn="tl">
                    <a:srgbClr val="C0C0C0"/>
                  </a:outerShdw>
                </a:effectLst>
              </a:rPr>
              <a:t>designed to create</a:t>
            </a:r>
          </a:p>
          <a:p>
            <a:pPr lvl="1" eaLnBrk="1" hangingPunct="1">
              <a:lnSpc>
                <a:spcPct val="100000"/>
              </a:lnSpc>
              <a:spcBef>
                <a:spcPct val="0"/>
              </a:spcBef>
              <a:buSzTx/>
              <a:defRPr/>
            </a:pPr>
            <a:r>
              <a:rPr lang="en-US" dirty="0" smtClean="0">
                <a:effectLst>
                  <a:outerShdw blurRad="38100" dist="38100" dir="2700000" algn="tl">
                    <a:srgbClr val="C0C0C0"/>
                  </a:outerShdw>
                </a:effectLst>
              </a:rPr>
              <a:t>an </a:t>
            </a:r>
            <a:r>
              <a:rPr lang="en-US" b="1" i="1" dirty="0" smtClean="0">
                <a:solidFill>
                  <a:srgbClr val="0000FF"/>
                </a:solidFill>
                <a:effectLst>
                  <a:outerShdw blurRad="38100" dist="38100" dir="2700000" algn="tl">
                    <a:srgbClr val="C0C0C0"/>
                  </a:outerShdw>
                </a:effectLst>
              </a:rPr>
              <a:t>optimal flow of knowledge</a:t>
            </a:r>
            <a:r>
              <a:rPr lang="en-US" dirty="0" smtClean="0">
                <a:effectLst>
                  <a:outerShdw blurRad="38100" dist="38100" dir="2700000" algn="tl">
                    <a:srgbClr val="C0C0C0"/>
                  </a:outerShdw>
                </a:effectLst>
              </a:rPr>
              <a:t> </a:t>
            </a:r>
          </a:p>
          <a:p>
            <a:pPr eaLnBrk="1" hangingPunct="1">
              <a:lnSpc>
                <a:spcPct val="100000"/>
              </a:lnSpc>
              <a:spcBef>
                <a:spcPct val="0"/>
              </a:spcBef>
              <a:buSzTx/>
              <a:buFontTx/>
              <a:buNone/>
              <a:defRPr/>
            </a:pPr>
            <a:r>
              <a:rPr lang="en-US" sz="2400" dirty="0" smtClean="0">
                <a:effectLst>
                  <a:outerShdw blurRad="38100" dist="38100" dir="2700000" algn="tl">
                    <a:srgbClr val="C0C0C0"/>
                  </a:outerShdw>
                </a:effectLst>
              </a:rPr>
              <a:t>within and throughout</a:t>
            </a:r>
          </a:p>
          <a:p>
            <a:pPr lvl="1" eaLnBrk="1" hangingPunct="1">
              <a:lnSpc>
                <a:spcPct val="100000"/>
              </a:lnSpc>
              <a:spcBef>
                <a:spcPct val="0"/>
              </a:spcBef>
              <a:buSzTx/>
              <a:defRPr/>
            </a:pPr>
            <a:r>
              <a:rPr lang="en-US" b="1" dirty="0" smtClean="0"/>
              <a:t>an</a:t>
            </a:r>
            <a:r>
              <a:rPr lang="en-US" b="1" dirty="0" smtClean="0">
                <a:solidFill>
                  <a:srgbClr val="66FFFF"/>
                </a:solidFill>
              </a:rPr>
              <a:t> </a:t>
            </a:r>
            <a:r>
              <a:rPr lang="en-US" b="1" i="1" dirty="0" smtClean="0">
                <a:solidFill>
                  <a:schemeClr val="hlink"/>
                </a:solidFill>
              </a:rPr>
              <a:t>extended enterprise</a:t>
            </a:r>
          </a:p>
          <a:p>
            <a:pPr eaLnBrk="1" hangingPunct="1">
              <a:lnSpc>
                <a:spcPct val="100000"/>
              </a:lnSpc>
              <a:spcBef>
                <a:spcPct val="0"/>
              </a:spcBef>
              <a:buSzTx/>
              <a:buFontTx/>
              <a:buNone/>
              <a:defRPr/>
            </a:pPr>
            <a:r>
              <a:rPr lang="en-US" sz="2400" dirty="0" smtClean="0">
                <a:effectLst>
                  <a:outerShdw blurRad="38100" dist="38100" dir="2700000" algn="tl">
                    <a:srgbClr val="C0C0C0"/>
                  </a:outerShdw>
                </a:effectLst>
              </a:rPr>
              <a:t>to ensure stakeholders</a:t>
            </a:r>
          </a:p>
          <a:p>
            <a:pPr lvl="1" eaLnBrk="1" hangingPunct="1">
              <a:lnSpc>
                <a:spcPct val="100000"/>
              </a:lnSpc>
              <a:spcBef>
                <a:spcPct val="0"/>
              </a:spcBef>
              <a:buSzTx/>
              <a:defRPr/>
            </a:pPr>
            <a:r>
              <a:rPr lang="en-US" b="1" i="1" dirty="0" smtClean="0">
                <a:solidFill>
                  <a:schemeClr val="accent2"/>
                </a:solidFill>
                <a:effectLst>
                  <a:outerShdw blurRad="38100" dist="38100" dir="2700000" algn="tl">
                    <a:srgbClr val="C0C0C0"/>
                  </a:outerShdw>
                </a:effectLst>
              </a:rPr>
              <a:t>success</a:t>
            </a:r>
          </a:p>
          <a:p>
            <a:pPr lvl="1" eaLnBrk="1" hangingPunct="1">
              <a:lnSpc>
                <a:spcPct val="100000"/>
              </a:lnSpc>
              <a:spcBef>
                <a:spcPct val="0"/>
              </a:spcBef>
              <a:buSzTx/>
              <a:buFontTx/>
              <a:buNone/>
              <a:defRPr/>
            </a:pPr>
            <a:endParaRPr lang="en-US" i="1" dirty="0" smtClean="0">
              <a:solidFill>
                <a:schemeClr val="accent2"/>
              </a:solidFill>
              <a:effectLst>
                <a:outerShdw blurRad="38100" dist="38100" dir="2700000" algn="tl">
                  <a:srgbClr val="C0C0C0"/>
                </a:outerShdw>
              </a:effectLst>
            </a:endParaRPr>
          </a:p>
          <a:p>
            <a:pPr lvl="1">
              <a:buFontTx/>
              <a:buNone/>
              <a:defRPr/>
            </a:pPr>
            <a:endParaRPr lang="fr-FR" dirty="0" smtClean="0">
              <a:effectLst>
                <a:outerShdw blurRad="38100" dist="38100" dir="2700000" algn="tl">
                  <a:srgbClr val="C0C0C0"/>
                </a:outerShdw>
              </a:effectLst>
            </a:endParaRPr>
          </a:p>
          <a:p>
            <a:pPr lvl="1">
              <a:defRPr/>
            </a:pPr>
            <a:endParaRPr lang="fr-FR" dirty="0" smtClean="0">
              <a:effectLst>
                <a:outerShdw blurRad="38100" dist="38100" dir="2700000" algn="tl">
                  <a:srgbClr val="C0C0C0"/>
                </a:outerShdw>
              </a:effectLst>
            </a:endParaRPr>
          </a:p>
        </p:txBody>
      </p:sp>
      <p:sp>
        <p:nvSpPr>
          <p:cNvPr id="551950" name="Rectangle 14"/>
          <p:cNvSpPr>
            <a:spLocks noChangeArrowheads="1"/>
          </p:cNvSpPr>
          <p:nvPr/>
        </p:nvSpPr>
        <p:spPr bwMode="auto">
          <a:xfrm>
            <a:off x="3995738" y="3068638"/>
            <a:ext cx="184150" cy="366712"/>
          </a:xfrm>
          <a:prstGeom prst="rect">
            <a:avLst/>
          </a:prstGeom>
          <a:noFill/>
          <a:ln w="9525">
            <a:noFill/>
            <a:miter lim="800000"/>
            <a:headEnd/>
            <a:tailEnd/>
          </a:ln>
        </p:spPr>
        <p:txBody>
          <a:bodyPr wrap="none">
            <a:spAutoFit/>
          </a:bodyPr>
          <a:lstStyle/>
          <a:p>
            <a:pPr eaLnBrk="1" hangingPunct="1"/>
            <a:endParaRPr lang="fr-FR" sz="1800" i="1">
              <a:solidFill>
                <a:srgbClr val="6600FF"/>
              </a:solidFill>
              <a:latin typeface="Arial"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5195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re 1"/>
          <p:cNvSpPr>
            <a:spLocks noGrp="1"/>
          </p:cNvSpPr>
          <p:nvPr>
            <p:ph type="title"/>
          </p:nvPr>
        </p:nvSpPr>
        <p:spPr/>
        <p:txBody>
          <a:bodyPr/>
          <a:lstStyle/>
          <a:p>
            <a:r>
              <a:rPr lang="fr-FR" smtClean="0"/>
              <a:t>Kflow</a:t>
            </a:r>
            <a:endParaRPr lang="en-GB" smtClean="0"/>
          </a:p>
        </p:txBody>
      </p:sp>
      <p:sp>
        <p:nvSpPr>
          <p:cNvPr id="71683" name="Espace réservé du contenu 2"/>
          <p:cNvSpPr>
            <a:spLocks noGrp="1"/>
          </p:cNvSpPr>
          <p:nvPr>
            <p:ph idx="1"/>
          </p:nvPr>
        </p:nvSpPr>
        <p:spPr/>
        <p:txBody>
          <a:bodyPr/>
          <a:lstStyle/>
          <a:p>
            <a:r>
              <a:rPr lang="en-US" dirty="0" smtClean="0"/>
              <a:t>“Creation, collection, processing and sharing of information and knowledge in an organized and optimized way, taking into consideration the various activities of the extended organization as well as needs and individual and collective motivations of all participants”</a:t>
            </a:r>
            <a:endParaRPr lang="en-GB" dirty="0" smtClean="0"/>
          </a:p>
        </p:txBody>
      </p:sp>
      <p:sp>
        <p:nvSpPr>
          <p:cNvPr id="71684" name="Espace réservé du pied de page 3"/>
          <p:cNvSpPr>
            <a:spLocks noGrp="1"/>
          </p:cNvSpPr>
          <p:nvPr>
            <p:ph type="ftr" sz="quarter" idx="11"/>
          </p:nvPr>
        </p:nvSpPr>
        <p:spPr>
          <a:noFill/>
        </p:spPr>
        <p:txBody>
          <a:bodyPr/>
          <a:lstStyle/>
          <a:p>
            <a:r>
              <a:rPr lang="en-US" smtClean="0"/>
              <a:t>EPITA'2022 Spring/EML</a:t>
            </a:r>
          </a:p>
        </p:txBody>
      </p:sp>
      <p:pic>
        <p:nvPicPr>
          <p:cNvPr id="2" name="Image 1"/>
          <p:cNvPicPr>
            <a:picLocks noChangeAspect="1"/>
          </p:cNvPicPr>
          <p:nvPr/>
        </p:nvPicPr>
        <p:blipFill>
          <a:blip r:embed="rId2"/>
          <a:stretch>
            <a:fillRect/>
          </a:stretch>
        </p:blipFill>
        <p:spPr>
          <a:xfrm>
            <a:off x="5935101" y="4771059"/>
            <a:ext cx="2569698" cy="1492828"/>
          </a:xfrm>
          <a:prstGeom prst="rect">
            <a:avLst/>
          </a:prstGeom>
        </p:spPr>
      </p:pic>
    </p:spTree>
    <p:extLst>
      <p:ext uri="{BB962C8B-B14F-4D97-AF65-F5344CB8AC3E}">
        <p14:creationId xmlns:p14="http://schemas.microsoft.com/office/powerpoint/2010/main" val="26269179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Espace réservé du pied de page 4"/>
          <p:cNvSpPr>
            <a:spLocks noGrp="1"/>
          </p:cNvSpPr>
          <p:nvPr>
            <p:ph type="ftr" sz="quarter" idx="11"/>
          </p:nvPr>
        </p:nvSpPr>
        <p:spPr>
          <a:noFill/>
        </p:spPr>
        <p:txBody>
          <a:bodyPr/>
          <a:lstStyle/>
          <a:p>
            <a:r>
              <a:rPr lang="en-US" smtClean="0"/>
              <a:t>EPITA'2022 Spring/EML</a:t>
            </a:r>
          </a:p>
        </p:txBody>
      </p:sp>
      <p:sp>
        <p:nvSpPr>
          <p:cNvPr id="934914" name="Rectangle 2"/>
          <p:cNvSpPr>
            <a:spLocks noGrp="1" noChangeArrowheads="1"/>
          </p:cNvSpPr>
          <p:nvPr>
            <p:ph type="title"/>
          </p:nvPr>
        </p:nvSpPr>
        <p:spPr/>
        <p:txBody>
          <a:bodyPr/>
          <a:lstStyle/>
          <a:p>
            <a:pPr>
              <a:defRPr/>
            </a:pPr>
            <a:r>
              <a:rPr lang="en-GB" sz="3600" b="1" smtClean="0">
                <a:effectLst>
                  <a:outerShdw blurRad="38100" dist="38100" dir="2700000" algn="tl">
                    <a:srgbClr val="C0C0C0"/>
                  </a:outerShdw>
                </a:effectLst>
              </a:rPr>
              <a:t>KM Origins</a:t>
            </a:r>
            <a:endParaRPr lang="fr-FR" sz="3200" b="1" smtClean="0">
              <a:effectLst>
                <a:outerShdw blurRad="38100" dist="38100" dir="2700000" algn="tl">
                  <a:srgbClr val="C0C0C0"/>
                </a:outerShdw>
              </a:effectLst>
            </a:endParaRPr>
          </a:p>
        </p:txBody>
      </p:sp>
      <p:sp>
        <p:nvSpPr>
          <p:cNvPr id="934915" name="Rectangle 3"/>
          <p:cNvSpPr>
            <a:spLocks noGrp="1" noChangeArrowheads="1"/>
          </p:cNvSpPr>
          <p:nvPr>
            <p:ph type="body" idx="1"/>
          </p:nvPr>
        </p:nvSpPr>
        <p:spPr/>
        <p:txBody>
          <a:bodyPr/>
          <a:lstStyle/>
          <a:p>
            <a:pPr>
              <a:lnSpc>
                <a:spcPct val="80000"/>
              </a:lnSpc>
            </a:pPr>
            <a:r>
              <a:rPr lang="en-US" sz="2800" b="1" dirty="0" smtClean="0">
                <a:solidFill>
                  <a:schemeClr val="accent2"/>
                </a:solidFill>
                <a:hlinkClick r:id="rId3" action="ppaction://hlinksldjump"/>
              </a:rPr>
              <a:t>Management</a:t>
            </a:r>
            <a:r>
              <a:rPr lang="en-US" sz="2800" dirty="0" smtClean="0"/>
              <a:t>: Five generations of management methods </a:t>
            </a:r>
          </a:p>
          <a:p>
            <a:pPr>
              <a:lnSpc>
                <a:spcPct val="80000"/>
              </a:lnSpc>
            </a:pPr>
            <a:r>
              <a:rPr lang="en-US" sz="2800" b="1" dirty="0" smtClean="0">
                <a:solidFill>
                  <a:schemeClr val="accent2"/>
                </a:solidFill>
              </a:rPr>
              <a:t>AI</a:t>
            </a:r>
            <a:r>
              <a:rPr lang="en-US" sz="2800" dirty="0" smtClean="0"/>
              <a:t>: knowledge acquisition, </a:t>
            </a:r>
            <a:r>
              <a:rPr lang="en-US" sz="2800" dirty="0" err="1" smtClean="0"/>
              <a:t>Kmodeling</a:t>
            </a:r>
            <a:r>
              <a:rPr lang="en-US" sz="2800" dirty="0" smtClean="0"/>
              <a:t>, processing, problem solving approach, Decision </a:t>
            </a:r>
            <a:r>
              <a:rPr lang="en-US" sz="2800" dirty="0"/>
              <a:t>S</a:t>
            </a:r>
            <a:r>
              <a:rPr lang="en-US" sz="2800" dirty="0" smtClean="0"/>
              <a:t>upport </a:t>
            </a:r>
            <a:r>
              <a:rPr lang="en-US" sz="2800" dirty="0"/>
              <a:t>S</a:t>
            </a:r>
            <a:r>
              <a:rPr lang="en-US" sz="2800" dirty="0" smtClean="0"/>
              <a:t>ystems, machine learning, K discovery, NLP, constraint programming, MAS…</a:t>
            </a:r>
          </a:p>
          <a:p>
            <a:pPr>
              <a:lnSpc>
                <a:spcPct val="80000"/>
              </a:lnSpc>
            </a:pPr>
            <a:r>
              <a:rPr lang="en-US" sz="2800" b="1" dirty="0" smtClean="0">
                <a:solidFill>
                  <a:schemeClr val="accent2"/>
                </a:solidFill>
              </a:rPr>
              <a:t>Marketing</a:t>
            </a:r>
            <a:r>
              <a:rPr lang="en-US" sz="2800" dirty="0" smtClean="0"/>
              <a:t>: Business Intelligence, e-commerce</a:t>
            </a:r>
          </a:p>
          <a:p>
            <a:pPr>
              <a:lnSpc>
                <a:spcPct val="80000"/>
              </a:lnSpc>
            </a:pPr>
            <a:r>
              <a:rPr lang="en-US" sz="2800" b="1" dirty="0" smtClean="0">
                <a:solidFill>
                  <a:schemeClr val="accent2"/>
                </a:solidFill>
              </a:rPr>
              <a:t>Human resources</a:t>
            </a:r>
            <a:r>
              <a:rPr lang="en-US" sz="2800" dirty="0" smtClean="0"/>
              <a:t> </a:t>
            </a:r>
            <a:r>
              <a:rPr lang="en-US" sz="2800" dirty="0" err="1" smtClean="0">
                <a:solidFill>
                  <a:schemeClr val="accent2"/>
                </a:solidFill>
              </a:rPr>
              <a:t>mgt</a:t>
            </a:r>
            <a:r>
              <a:rPr lang="en-US" sz="2800" dirty="0" smtClean="0"/>
              <a:t>: Intellectual Capital </a:t>
            </a:r>
          </a:p>
          <a:p>
            <a:pPr>
              <a:lnSpc>
                <a:spcPct val="80000"/>
              </a:lnSpc>
            </a:pPr>
            <a:endParaRPr lang="fr-FR" sz="2400" dirty="0" smtClean="0">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49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349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349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349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Espace réservé du pied de page 2"/>
          <p:cNvSpPr>
            <a:spLocks noGrp="1"/>
          </p:cNvSpPr>
          <p:nvPr>
            <p:ph type="ftr" sz="quarter" idx="10"/>
          </p:nvPr>
        </p:nvSpPr>
        <p:spPr>
          <a:noFill/>
        </p:spPr>
        <p:txBody>
          <a:bodyPr/>
          <a:lstStyle/>
          <a:p>
            <a:r>
              <a:rPr lang="en-US" smtClean="0"/>
              <a:t>EPITA'2022 Spring/EML</a:t>
            </a:r>
          </a:p>
        </p:txBody>
      </p:sp>
      <p:sp>
        <p:nvSpPr>
          <p:cNvPr id="986114" name="Rectangle 2"/>
          <p:cNvSpPr>
            <a:spLocks noChangeArrowheads="1"/>
          </p:cNvSpPr>
          <p:nvPr/>
        </p:nvSpPr>
        <p:spPr bwMode="auto">
          <a:xfrm>
            <a:off x="1447800" y="228600"/>
            <a:ext cx="7696200" cy="965200"/>
          </a:xfrm>
          <a:prstGeom prst="rect">
            <a:avLst/>
          </a:prstGeom>
          <a:noFill/>
          <a:ln w="9525">
            <a:noFill/>
            <a:miter lim="800000"/>
            <a:headEnd/>
            <a:tailEnd/>
          </a:ln>
          <a:effectLst/>
        </p:spPr>
        <p:txBody>
          <a:bodyPr lIns="41275" tIns="15875" rIns="41275" bIns="15875">
            <a:spAutoFit/>
          </a:bodyPr>
          <a:lstStyle/>
          <a:p>
            <a:pPr algn="ctr" defTabSz="773113">
              <a:lnSpc>
                <a:spcPct val="85000"/>
              </a:lnSpc>
              <a:defRPr/>
            </a:pPr>
            <a:r>
              <a:rPr lang="en-CA" sz="3600" b="0">
                <a:solidFill>
                  <a:schemeClr val="tx1"/>
                </a:solidFill>
                <a:effectLst>
                  <a:outerShdw blurRad="38100" dist="38100" dir="2700000" algn="tl">
                    <a:srgbClr val="C0C0C0"/>
                  </a:outerShdw>
                </a:effectLst>
                <a:cs typeface="Arial" charset="0"/>
              </a:rPr>
              <a:t>KM as Management Method</a:t>
            </a:r>
          </a:p>
          <a:p>
            <a:pPr algn="ctr" defTabSz="773113">
              <a:lnSpc>
                <a:spcPct val="85000"/>
              </a:lnSpc>
              <a:defRPr/>
            </a:pPr>
            <a:r>
              <a:rPr lang="en-CA" sz="1800" b="0">
                <a:solidFill>
                  <a:schemeClr val="tx1"/>
                </a:solidFill>
                <a:effectLst>
                  <a:outerShdw blurRad="38100" dist="38100" dir="2700000" algn="tl">
                    <a:srgbClr val="C0C0C0"/>
                  </a:outerShdw>
                </a:effectLst>
                <a:cs typeface="Arial" charset="0"/>
              </a:rPr>
              <a:t>5 Generations of Management Styles (Savage 1991</a:t>
            </a:r>
          </a:p>
          <a:p>
            <a:pPr algn="ctr" defTabSz="773113">
              <a:lnSpc>
                <a:spcPct val="85000"/>
              </a:lnSpc>
              <a:defRPr/>
            </a:pPr>
            <a:r>
              <a:rPr lang="en-CA" sz="1800" b="0">
                <a:solidFill>
                  <a:schemeClr val="tx1"/>
                </a:solidFill>
                <a:effectLst>
                  <a:outerShdw blurRad="38100" dist="38100" dir="2700000" algn="tl">
                    <a:srgbClr val="C0C0C0"/>
                  </a:outerShdw>
                </a:effectLst>
                <a:cs typeface="Arial" charset="0"/>
              </a:rPr>
              <a:t>Innovation Strategy for The Knowledge Economy (</a:t>
            </a:r>
            <a:r>
              <a:rPr lang="fr-FR" sz="1800" b="0">
                <a:solidFill>
                  <a:schemeClr val="tx1"/>
                </a:solidFill>
                <a:effectLst>
                  <a:outerShdw blurRad="38100" dist="38100" dir="2700000" algn="tl">
                    <a:srgbClr val="C0C0C0"/>
                  </a:outerShdw>
                </a:effectLst>
                <a:cs typeface="Arial" charset="0"/>
              </a:rPr>
              <a:t>Amidon</a:t>
            </a:r>
            <a:r>
              <a:rPr lang="en-CA" sz="1800" b="0">
                <a:solidFill>
                  <a:schemeClr val="tx1"/>
                </a:solidFill>
                <a:effectLst>
                  <a:outerShdw blurRad="38100" dist="38100" dir="2700000" algn="tl">
                    <a:srgbClr val="C0C0C0"/>
                  </a:outerShdw>
                </a:effectLst>
                <a:cs typeface="Arial" charset="0"/>
              </a:rPr>
              <a:t> 1997) </a:t>
            </a:r>
          </a:p>
        </p:txBody>
      </p:sp>
      <p:sp>
        <p:nvSpPr>
          <p:cNvPr id="60420" name="Rectangle 3"/>
          <p:cNvSpPr>
            <a:spLocks noChangeArrowheads="1"/>
          </p:cNvSpPr>
          <p:nvPr/>
        </p:nvSpPr>
        <p:spPr bwMode="auto">
          <a:xfrm>
            <a:off x="1674813" y="1201738"/>
            <a:ext cx="1441450" cy="533400"/>
          </a:xfrm>
          <a:prstGeom prst="rect">
            <a:avLst/>
          </a:prstGeom>
          <a:noFill/>
          <a:ln w="9525">
            <a:noFill/>
            <a:miter lim="800000"/>
            <a:headEnd/>
            <a:tailEnd/>
          </a:ln>
        </p:spPr>
        <p:txBody>
          <a:bodyPr wrap="none" lIns="92075" tIns="46038" rIns="92075" bIns="46038">
            <a:spAutoFit/>
          </a:bodyPr>
          <a:lstStyle/>
          <a:p>
            <a:pPr algn="ctr">
              <a:lnSpc>
                <a:spcPct val="90000"/>
              </a:lnSpc>
            </a:pPr>
            <a:r>
              <a:rPr lang="en-CA" sz="1600" b="0" i="1">
                <a:latin typeface="Arial" charset="0"/>
                <a:cs typeface="Arial" charset="0"/>
              </a:rPr>
              <a:t>1st Technology</a:t>
            </a:r>
            <a:br>
              <a:rPr lang="en-CA" sz="1600" b="0" i="1">
                <a:latin typeface="Arial" charset="0"/>
                <a:cs typeface="Arial" charset="0"/>
              </a:rPr>
            </a:br>
            <a:r>
              <a:rPr lang="en-CA" sz="1600" b="0" i="1">
                <a:latin typeface="Arial" charset="0"/>
                <a:cs typeface="Arial" charset="0"/>
              </a:rPr>
              <a:t>as the Asset</a:t>
            </a:r>
          </a:p>
        </p:txBody>
      </p:sp>
      <p:sp>
        <p:nvSpPr>
          <p:cNvPr id="60421" name="Rectangle 4"/>
          <p:cNvSpPr>
            <a:spLocks noChangeArrowheads="1"/>
          </p:cNvSpPr>
          <p:nvPr/>
        </p:nvSpPr>
        <p:spPr bwMode="auto">
          <a:xfrm>
            <a:off x="3268663" y="1201738"/>
            <a:ext cx="1201737" cy="533400"/>
          </a:xfrm>
          <a:prstGeom prst="rect">
            <a:avLst/>
          </a:prstGeom>
          <a:noFill/>
          <a:ln w="9525">
            <a:noFill/>
            <a:miter lim="800000"/>
            <a:headEnd/>
            <a:tailEnd/>
          </a:ln>
        </p:spPr>
        <p:txBody>
          <a:bodyPr wrap="none" lIns="92075" tIns="46038" rIns="92075" bIns="46038">
            <a:spAutoFit/>
          </a:bodyPr>
          <a:lstStyle/>
          <a:p>
            <a:pPr algn="ctr">
              <a:lnSpc>
                <a:spcPct val="90000"/>
              </a:lnSpc>
            </a:pPr>
            <a:r>
              <a:rPr lang="en-CA" sz="1600" b="0" i="1">
                <a:latin typeface="Arial" charset="0"/>
                <a:cs typeface="Arial" charset="0"/>
              </a:rPr>
              <a:t>2nd Project</a:t>
            </a:r>
            <a:br>
              <a:rPr lang="en-CA" sz="1600" b="0" i="1">
                <a:latin typeface="Arial" charset="0"/>
                <a:cs typeface="Arial" charset="0"/>
              </a:rPr>
            </a:br>
            <a:r>
              <a:rPr lang="en-CA" sz="1600" b="0" i="1">
                <a:latin typeface="Arial" charset="0"/>
                <a:cs typeface="Arial" charset="0"/>
              </a:rPr>
              <a:t>as the Asset</a:t>
            </a:r>
          </a:p>
        </p:txBody>
      </p:sp>
      <p:sp>
        <p:nvSpPr>
          <p:cNvPr id="60422" name="Rectangle 5"/>
          <p:cNvSpPr>
            <a:spLocks noChangeArrowheads="1"/>
          </p:cNvSpPr>
          <p:nvPr/>
        </p:nvSpPr>
        <p:spPr bwMode="auto">
          <a:xfrm>
            <a:off x="4675188" y="1201738"/>
            <a:ext cx="1347787" cy="533400"/>
          </a:xfrm>
          <a:prstGeom prst="rect">
            <a:avLst/>
          </a:prstGeom>
          <a:noFill/>
          <a:ln w="9525">
            <a:noFill/>
            <a:miter lim="800000"/>
            <a:headEnd/>
            <a:tailEnd/>
          </a:ln>
        </p:spPr>
        <p:txBody>
          <a:bodyPr wrap="none" lIns="92075" tIns="46038" rIns="92075" bIns="46038">
            <a:spAutoFit/>
          </a:bodyPr>
          <a:lstStyle/>
          <a:p>
            <a:pPr algn="ctr">
              <a:lnSpc>
                <a:spcPct val="90000"/>
              </a:lnSpc>
            </a:pPr>
            <a:r>
              <a:rPr lang="en-CA" sz="1600" b="0" i="1">
                <a:latin typeface="Arial" charset="0"/>
                <a:cs typeface="Arial" charset="0"/>
              </a:rPr>
              <a:t>3rd Enterprise</a:t>
            </a:r>
            <a:br>
              <a:rPr lang="en-CA" sz="1600" b="0" i="1">
                <a:latin typeface="Arial" charset="0"/>
                <a:cs typeface="Arial" charset="0"/>
              </a:rPr>
            </a:br>
            <a:r>
              <a:rPr lang="en-CA" sz="1600" b="0" i="1">
                <a:latin typeface="Arial" charset="0"/>
                <a:cs typeface="Arial" charset="0"/>
              </a:rPr>
              <a:t>as the Asset</a:t>
            </a:r>
          </a:p>
        </p:txBody>
      </p:sp>
      <p:sp>
        <p:nvSpPr>
          <p:cNvPr id="60423" name="Rectangle 6"/>
          <p:cNvSpPr>
            <a:spLocks noChangeArrowheads="1"/>
          </p:cNvSpPr>
          <p:nvPr/>
        </p:nvSpPr>
        <p:spPr bwMode="auto">
          <a:xfrm>
            <a:off x="6180138" y="1201738"/>
            <a:ext cx="1295400" cy="533400"/>
          </a:xfrm>
          <a:prstGeom prst="rect">
            <a:avLst/>
          </a:prstGeom>
          <a:noFill/>
          <a:ln w="9525">
            <a:noFill/>
            <a:miter lim="800000"/>
            <a:headEnd/>
            <a:tailEnd/>
          </a:ln>
        </p:spPr>
        <p:txBody>
          <a:bodyPr wrap="none" lIns="92075" tIns="46038" rIns="92075" bIns="46038">
            <a:spAutoFit/>
          </a:bodyPr>
          <a:lstStyle/>
          <a:p>
            <a:pPr algn="ctr">
              <a:lnSpc>
                <a:spcPct val="90000"/>
              </a:lnSpc>
            </a:pPr>
            <a:r>
              <a:rPr lang="en-CA" sz="1600" b="0" i="1">
                <a:latin typeface="Arial" charset="0"/>
                <a:cs typeface="Arial" charset="0"/>
              </a:rPr>
              <a:t>4th Customer</a:t>
            </a:r>
            <a:br>
              <a:rPr lang="en-CA" sz="1600" b="0" i="1">
                <a:latin typeface="Arial" charset="0"/>
                <a:cs typeface="Arial" charset="0"/>
              </a:rPr>
            </a:br>
            <a:r>
              <a:rPr lang="en-CA" sz="1600" b="0" i="1">
                <a:latin typeface="Arial" charset="0"/>
                <a:cs typeface="Arial" charset="0"/>
              </a:rPr>
              <a:t>as the Asset</a:t>
            </a:r>
          </a:p>
        </p:txBody>
      </p:sp>
      <p:sp>
        <p:nvSpPr>
          <p:cNvPr id="60424" name="Rectangle 7"/>
          <p:cNvSpPr>
            <a:spLocks noChangeArrowheads="1"/>
          </p:cNvSpPr>
          <p:nvPr/>
        </p:nvSpPr>
        <p:spPr bwMode="auto">
          <a:xfrm>
            <a:off x="7539038" y="1201738"/>
            <a:ext cx="1525587" cy="533400"/>
          </a:xfrm>
          <a:prstGeom prst="rect">
            <a:avLst/>
          </a:prstGeom>
          <a:noFill/>
          <a:ln w="9525">
            <a:noFill/>
            <a:miter lim="800000"/>
            <a:headEnd/>
            <a:tailEnd/>
          </a:ln>
        </p:spPr>
        <p:txBody>
          <a:bodyPr wrap="none" lIns="92075" tIns="46038" rIns="92075" bIns="46038">
            <a:spAutoFit/>
          </a:bodyPr>
          <a:lstStyle/>
          <a:p>
            <a:pPr algn="ctr">
              <a:lnSpc>
                <a:spcPct val="90000"/>
              </a:lnSpc>
            </a:pPr>
            <a:r>
              <a:rPr lang="en-CA" sz="1600" b="0" i="1">
                <a:solidFill>
                  <a:srgbClr val="FF0000"/>
                </a:solidFill>
                <a:latin typeface="Arial" charset="0"/>
                <a:cs typeface="Arial" charset="0"/>
                <a:hlinkClick r:id="rId3" action="ppaction://hlinksldjump"/>
              </a:rPr>
              <a:t>5th Knowledge</a:t>
            </a:r>
            <a:br>
              <a:rPr lang="en-CA" sz="1600" b="0" i="1">
                <a:solidFill>
                  <a:srgbClr val="FF0000"/>
                </a:solidFill>
                <a:latin typeface="Arial" charset="0"/>
                <a:cs typeface="Arial" charset="0"/>
                <a:hlinkClick r:id="rId3" action="ppaction://hlinksldjump"/>
              </a:rPr>
            </a:br>
            <a:r>
              <a:rPr lang="en-CA" sz="1600" b="0" i="1">
                <a:solidFill>
                  <a:srgbClr val="FF0000"/>
                </a:solidFill>
                <a:latin typeface="Arial" charset="0"/>
                <a:cs typeface="Arial" charset="0"/>
                <a:hlinkClick r:id="rId3" action="ppaction://hlinksldjump"/>
              </a:rPr>
              <a:t>as the Asset</a:t>
            </a:r>
            <a:endParaRPr lang="en-CA" sz="1600" b="0" i="1">
              <a:solidFill>
                <a:srgbClr val="FF0000"/>
              </a:solidFill>
              <a:latin typeface="Arial" charset="0"/>
              <a:cs typeface="Arial" charset="0"/>
            </a:endParaRPr>
          </a:p>
        </p:txBody>
      </p:sp>
      <p:sp>
        <p:nvSpPr>
          <p:cNvPr id="986120" name="Rectangle 8"/>
          <p:cNvSpPr>
            <a:spLocks noChangeArrowheads="1"/>
          </p:cNvSpPr>
          <p:nvPr/>
        </p:nvSpPr>
        <p:spPr bwMode="auto">
          <a:xfrm>
            <a:off x="182563" y="1714500"/>
            <a:ext cx="1465262" cy="625475"/>
          </a:xfrm>
          <a:prstGeom prst="rect">
            <a:avLst/>
          </a:prstGeom>
          <a:solidFill>
            <a:srgbClr val="FFCCFF"/>
          </a:solidFill>
          <a:ln w="12700">
            <a:solidFill>
              <a:srgbClr val="000000"/>
            </a:solidFill>
            <a:miter lim="800000"/>
            <a:headEnd/>
            <a:tailEnd/>
          </a:ln>
          <a:effectLst>
            <a:outerShdw dist="71842" dir="2700000" algn="ctr" rotWithShape="0">
              <a:srgbClr val="808080"/>
            </a:outerShdw>
          </a:effectLst>
        </p:spPr>
        <p:txBody>
          <a:bodyPr wrap="none" lIns="92075" tIns="46038" rIns="92075" bIns="46038" anchor="ctr"/>
          <a:lstStyle/>
          <a:p>
            <a:pPr algn="ctr">
              <a:lnSpc>
                <a:spcPct val="90000"/>
              </a:lnSpc>
              <a:defRPr/>
            </a:pPr>
            <a:r>
              <a:rPr lang="en-CA" sz="1500">
                <a:solidFill>
                  <a:schemeClr val="tx1"/>
                </a:solidFill>
                <a:latin typeface="Arial" charset="0"/>
                <a:cs typeface="Arial" charset="0"/>
              </a:rPr>
              <a:t>Core</a:t>
            </a:r>
            <a:br>
              <a:rPr lang="en-CA" sz="1500">
                <a:solidFill>
                  <a:schemeClr val="tx1"/>
                </a:solidFill>
                <a:latin typeface="Arial" charset="0"/>
                <a:cs typeface="Arial" charset="0"/>
              </a:rPr>
            </a:br>
            <a:r>
              <a:rPr lang="en-CA" sz="1500">
                <a:solidFill>
                  <a:schemeClr val="tx1"/>
                </a:solidFill>
                <a:latin typeface="Arial" charset="0"/>
                <a:cs typeface="Arial" charset="0"/>
              </a:rPr>
              <a:t>Strategy</a:t>
            </a:r>
          </a:p>
        </p:txBody>
      </p:sp>
      <p:sp>
        <p:nvSpPr>
          <p:cNvPr id="986121" name="Rectangle 9"/>
          <p:cNvSpPr>
            <a:spLocks noChangeArrowheads="1"/>
          </p:cNvSpPr>
          <p:nvPr/>
        </p:nvSpPr>
        <p:spPr bwMode="auto">
          <a:xfrm>
            <a:off x="182563" y="2352675"/>
            <a:ext cx="1465262" cy="625475"/>
          </a:xfrm>
          <a:prstGeom prst="rect">
            <a:avLst/>
          </a:prstGeom>
          <a:solidFill>
            <a:srgbClr val="FFCCFF"/>
          </a:solidFill>
          <a:ln w="12700">
            <a:solidFill>
              <a:srgbClr val="000000"/>
            </a:solidFill>
            <a:miter lim="800000"/>
            <a:headEnd/>
            <a:tailEnd/>
          </a:ln>
          <a:effectLst>
            <a:outerShdw dist="71842" dir="2700000" algn="ctr" rotWithShape="0">
              <a:srgbClr val="808080"/>
            </a:outerShdw>
          </a:effectLst>
        </p:spPr>
        <p:txBody>
          <a:bodyPr wrap="none" lIns="92075" tIns="46038" rIns="92075" bIns="46038" anchor="ctr"/>
          <a:lstStyle/>
          <a:p>
            <a:pPr algn="ctr">
              <a:lnSpc>
                <a:spcPct val="90000"/>
              </a:lnSpc>
              <a:defRPr/>
            </a:pPr>
            <a:r>
              <a:rPr lang="en-CA" sz="1500">
                <a:solidFill>
                  <a:schemeClr val="tx1"/>
                </a:solidFill>
                <a:latin typeface="Arial" charset="0"/>
                <a:cs typeface="Arial" charset="0"/>
              </a:rPr>
              <a:t>Change</a:t>
            </a:r>
            <a:br>
              <a:rPr lang="en-CA" sz="1500">
                <a:solidFill>
                  <a:schemeClr val="tx1"/>
                </a:solidFill>
                <a:latin typeface="Arial" charset="0"/>
                <a:cs typeface="Arial" charset="0"/>
              </a:rPr>
            </a:br>
            <a:r>
              <a:rPr lang="en-CA" sz="1500">
                <a:solidFill>
                  <a:schemeClr val="tx1"/>
                </a:solidFill>
                <a:latin typeface="Arial" charset="0"/>
                <a:cs typeface="Arial" charset="0"/>
              </a:rPr>
              <a:t>Factors</a:t>
            </a:r>
          </a:p>
        </p:txBody>
      </p:sp>
      <p:sp>
        <p:nvSpPr>
          <p:cNvPr id="986122" name="Rectangle 10"/>
          <p:cNvSpPr>
            <a:spLocks noChangeArrowheads="1"/>
          </p:cNvSpPr>
          <p:nvPr/>
        </p:nvSpPr>
        <p:spPr bwMode="auto">
          <a:xfrm>
            <a:off x="182563" y="2990850"/>
            <a:ext cx="1465262" cy="625475"/>
          </a:xfrm>
          <a:prstGeom prst="rect">
            <a:avLst/>
          </a:prstGeom>
          <a:solidFill>
            <a:srgbClr val="FFCCFF"/>
          </a:solidFill>
          <a:ln w="12700">
            <a:solidFill>
              <a:srgbClr val="000000"/>
            </a:solidFill>
            <a:miter lim="800000"/>
            <a:headEnd/>
            <a:tailEnd/>
          </a:ln>
          <a:effectLst>
            <a:outerShdw dist="71842" dir="2700000" algn="ctr" rotWithShape="0">
              <a:srgbClr val="808080"/>
            </a:outerShdw>
          </a:effectLst>
        </p:spPr>
        <p:txBody>
          <a:bodyPr wrap="none" lIns="92075" tIns="46038" rIns="92075" bIns="46038" anchor="ctr"/>
          <a:lstStyle/>
          <a:p>
            <a:pPr algn="ctr">
              <a:lnSpc>
                <a:spcPct val="90000"/>
              </a:lnSpc>
              <a:defRPr/>
            </a:pPr>
            <a:r>
              <a:rPr lang="en-CA" sz="1500">
                <a:solidFill>
                  <a:schemeClr val="tx1"/>
                </a:solidFill>
                <a:latin typeface="Arial" charset="0"/>
                <a:cs typeface="Arial" charset="0"/>
              </a:rPr>
              <a:t>Performance</a:t>
            </a:r>
          </a:p>
        </p:txBody>
      </p:sp>
      <p:sp>
        <p:nvSpPr>
          <p:cNvPr id="986123" name="Rectangle 11"/>
          <p:cNvSpPr>
            <a:spLocks noChangeArrowheads="1"/>
          </p:cNvSpPr>
          <p:nvPr/>
        </p:nvSpPr>
        <p:spPr bwMode="auto">
          <a:xfrm>
            <a:off x="182563" y="3629025"/>
            <a:ext cx="1465262" cy="623888"/>
          </a:xfrm>
          <a:prstGeom prst="rect">
            <a:avLst/>
          </a:prstGeom>
          <a:solidFill>
            <a:srgbClr val="FFCCFF"/>
          </a:solidFill>
          <a:ln w="12700">
            <a:solidFill>
              <a:srgbClr val="000000"/>
            </a:solidFill>
            <a:miter lim="800000"/>
            <a:headEnd/>
            <a:tailEnd/>
          </a:ln>
          <a:effectLst>
            <a:outerShdw dist="71842" dir="2700000" algn="ctr" rotWithShape="0">
              <a:srgbClr val="808080"/>
            </a:outerShdw>
          </a:effectLst>
        </p:spPr>
        <p:txBody>
          <a:bodyPr wrap="none" lIns="92075" tIns="46038" rIns="92075" bIns="46038" anchor="ctr"/>
          <a:lstStyle/>
          <a:p>
            <a:pPr algn="ctr">
              <a:lnSpc>
                <a:spcPct val="90000"/>
              </a:lnSpc>
              <a:defRPr/>
            </a:pPr>
            <a:r>
              <a:rPr lang="en-CA" sz="1500">
                <a:solidFill>
                  <a:schemeClr val="tx1"/>
                </a:solidFill>
                <a:latin typeface="Arial" charset="0"/>
                <a:cs typeface="Arial" charset="0"/>
              </a:rPr>
              <a:t>Structure</a:t>
            </a:r>
          </a:p>
        </p:txBody>
      </p:sp>
      <p:sp>
        <p:nvSpPr>
          <p:cNvPr id="986124" name="Rectangle 12"/>
          <p:cNvSpPr>
            <a:spLocks noChangeArrowheads="1"/>
          </p:cNvSpPr>
          <p:nvPr/>
        </p:nvSpPr>
        <p:spPr bwMode="auto">
          <a:xfrm>
            <a:off x="182563" y="4265613"/>
            <a:ext cx="1465262" cy="625475"/>
          </a:xfrm>
          <a:prstGeom prst="rect">
            <a:avLst/>
          </a:prstGeom>
          <a:solidFill>
            <a:srgbClr val="FFCCFF"/>
          </a:solidFill>
          <a:ln w="12700">
            <a:solidFill>
              <a:srgbClr val="000000"/>
            </a:solidFill>
            <a:miter lim="800000"/>
            <a:headEnd/>
            <a:tailEnd/>
          </a:ln>
          <a:effectLst>
            <a:outerShdw dist="71842" dir="2700000" algn="ctr" rotWithShape="0">
              <a:srgbClr val="808080"/>
            </a:outerShdw>
          </a:effectLst>
        </p:spPr>
        <p:txBody>
          <a:bodyPr wrap="none" lIns="92075" tIns="46038" rIns="92075" bIns="46038" anchor="ctr"/>
          <a:lstStyle/>
          <a:p>
            <a:pPr algn="ctr">
              <a:lnSpc>
                <a:spcPct val="90000"/>
              </a:lnSpc>
              <a:defRPr/>
            </a:pPr>
            <a:r>
              <a:rPr lang="en-CA" sz="1500">
                <a:solidFill>
                  <a:schemeClr val="tx1"/>
                </a:solidFill>
                <a:latin typeface="Arial" charset="0"/>
                <a:cs typeface="Arial" charset="0"/>
              </a:rPr>
              <a:t>People</a:t>
            </a:r>
          </a:p>
        </p:txBody>
      </p:sp>
      <p:sp>
        <p:nvSpPr>
          <p:cNvPr id="986125" name="Rectangle 13"/>
          <p:cNvSpPr>
            <a:spLocks noChangeArrowheads="1"/>
          </p:cNvSpPr>
          <p:nvPr/>
        </p:nvSpPr>
        <p:spPr bwMode="auto">
          <a:xfrm>
            <a:off x="1660525" y="1714500"/>
            <a:ext cx="1463675" cy="625475"/>
          </a:xfrm>
          <a:prstGeom prst="rect">
            <a:avLst/>
          </a:prstGeom>
          <a:solidFill>
            <a:schemeClr val="folHlink"/>
          </a:solidFill>
          <a:ln w="12700">
            <a:solidFill>
              <a:srgbClr val="000000"/>
            </a:solidFill>
            <a:miter lim="800000"/>
            <a:headEnd/>
            <a:tailEnd/>
          </a:ln>
          <a:effectLst>
            <a:outerShdw dist="71842" dir="2700000" algn="ctr" rotWithShape="0">
              <a:srgbClr val="808080"/>
            </a:outerShdw>
          </a:effectLst>
        </p:spPr>
        <p:txBody>
          <a:bodyPr wrap="none" lIns="92075" tIns="46038" rIns="92075" bIns="46038" anchor="ctr"/>
          <a:lstStyle/>
          <a:p>
            <a:pPr marL="114300" indent="-114300">
              <a:lnSpc>
                <a:spcPct val="90000"/>
              </a:lnSpc>
              <a:spcBef>
                <a:spcPct val="10000"/>
              </a:spcBef>
              <a:buFontTx/>
              <a:buChar char="•"/>
              <a:defRPr/>
            </a:pPr>
            <a:r>
              <a:rPr lang="en-CA" sz="1300" b="0">
                <a:latin typeface="Arial" charset="0"/>
                <a:cs typeface="Arial" charset="0"/>
              </a:rPr>
              <a:t>R&amp;D in Isolation</a:t>
            </a:r>
          </a:p>
        </p:txBody>
      </p:sp>
      <p:sp>
        <p:nvSpPr>
          <p:cNvPr id="986126" name="Rectangle 14"/>
          <p:cNvSpPr>
            <a:spLocks noChangeArrowheads="1"/>
          </p:cNvSpPr>
          <p:nvPr/>
        </p:nvSpPr>
        <p:spPr bwMode="auto">
          <a:xfrm>
            <a:off x="1660525" y="2352675"/>
            <a:ext cx="1463675" cy="625475"/>
          </a:xfrm>
          <a:prstGeom prst="rect">
            <a:avLst/>
          </a:prstGeom>
          <a:solidFill>
            <a:schemeClr val="folHlink"/>
          </a:solidFill>
          <a:ln w="12700">
            <a:solidFill>
              <a:srgbClr val="000000"/>
            </a:solidFill>
            <a:miter lim="800000"/>
            <a:headEnd/>
            <a:tailEnd/>
          </a:ln>
          <a:effectLst>
            <a:outerShdw dist="71842" dir="2700000" algn="ctr" rotWithShape="0">
              <a:srgbClr val="808080"/>
            </a:outerShdw>
          </a:effectLst>
        </p:spPr>
        <p:txBody>
          <a:bodyPr wrap="none" lIns="92075" tIns="46038" rIns="92075" bIns="46038" anchor="ctr"/>
          <a:lstStyle/>
          <a:p>
            <a:pPr marL="114300" indent="-114300">
              <a:lnSpc>
                <a:spcPct val="90000"/>
              </a:lnSpc>
              <a:spcBef>
                <a:spcPct val="10000"/>
              </a:spcBef>
              <a:buFontTx/>
              <a:buChar char="•"/>
              <a:defRPr/>
            </a:pPr>
            <a:r>
              <a:rPr lang="en-CA" sz="1300" b="0">
                <a:latin typeface="Arial" charset="0"/>
                <a:cs typeface="Arial" charset="0"/>
              </a:rPr>
              <a:t>Unpredictable</a:t>
            </a:r>
            <a:br>
              <a:rPr lang="en-CA" sz="1300" b="0">
                <a:latin typeface="Arial" charset="0"/>
                <a:cs typeface="Arial" charset="0"/>
              </a:rPr>
            </a:br>
            <a:r>
              <a:rPr lang="en-CA" sz="1300" b="0">
                <a:latin typeface="Arial" charset="0"/>
                <a:cs typeface="Arial" charset="0"/>
              </a:rPr>
              <a:t>Serendipity</a:t>
            </a:r>
          </a:p>
        </p:txBody>
      </p:sp>
      <p:sp>
        <p:nvSpPr>
          <p:cNvPr id="986127" name="Rectangle 15"/>
          <p:cNvSpPr>
            <a:spLocks noChangeArrowheads="1"/>
          </p:cNvSpPr>
          <p:nvPr/>
        </p:nvSpPr>
        <p:spPr bwMode="auto">
          <a:xfrm>
            <a:off x="1660525" y="2990850"/>
            <a:ext cx="1463675" cy="625475"/>
          </a:xfrm>
          <a:prstGeom prst="rect">
            <a:avLst/>
          </a:prstGeom>
          <a:solidFill>
            <a:schemeClr val="folHlink"/>
          </a:solidFill>
          <a:ln w="12700">
            <a:solidFill>
              <a:srgbClr val="000000"/>
            </a:solidFill>
            <a:miter lim="800000"/>
            <a:headEnd/>
            <a:tailEnd/>
          </a:ln>
          <a:effectLst>
            <a:outerShdw dist="71842" dir="2700000" algn="ctr" rotWithShape="0">
              <a:srgbClr val="808080"/>
            </a:outerShdw>
          </a:effectLst>
        </p:spPr>
        <p:txBody>
          <a:bodyPr wrap="none" lIns="92075" tIns="46038" rIns="92075" bIns="46038" anchor="ctr"/>
          <a:lstStyle/>
          <a:p>
            <a:pPr marL="114300" indent="-114300">
              <a:lnSpc>
                <a:spcPct val="90000"/>
              </a:lnSpc>
              <a:spcBef>
                <a:spcPct val="10000"/>
              </a:spcBef>
              <a:buFontTx/>
              <a:buChar char="•"/>
              <a:defRPr/>
            </a:pPr>
            <a:r>
              <a:rPr lang="en-CA" sz="1300" b="0">
                <a:latin typeface="Arial" charset="0"/>
                <a:cs typeface="Arial" charset="0"/>
              </a:rPr>
              <a:t>R&amp;D as</a:t>
            </a:r>
            <a:br>
              <a:rPr lang="en-CA" sz="1300" b="0">
                <a:latin typeface="Arial" charset="0"/>
                <a:cs typeface="Arial" charset="0"/>
              </a:rPr>
            </a:br>
            <a:r>
              <a:rPr lang="en-CA" sz="1300" b="0">
                <a:latin typeface="Arial" charset="0"/>
                <a:cs typeface="Arial" charset="0"/>
              </a:rPr>
              <a:t>Overhead</a:t>
            </a:r>
          </a:p>
        </p:txBody>
      </p:sp>
      <p:sp>
        <p:nvSpPr>
          <p:cNvPr id="986128" name="Rectangle 16"/>
          <p:cNvSpPr>
            <a:spLocks noChangeArrowheads="1"/>
          </p:cNvSpPr>
          <p:nvPr/>
        </p:nvSpPr>
        <p:spPr bwMode="auto">
          <a:xfrm>
            <a:off x="1660525" y="3629025"/>
            <a:ext cx="1463675" cy="623888"/>
          </a:xfrm>
          <a:prstGeom prst="rect">
            <a:avLst/>
          </a:prstGeom>
          <a:solidFill>
            <a:srgbClr val="FFFF00"/>
          </a:solidFill>
          <a:ln w="12700">
            <a:solidFill>
              <a:srgbClr val="000000"/>
            </a:solidFill>
            <a:miter lim="800000"/>
            <a:headEnd/>
            <a:tailEnd/>
          </a:ln>
          <a:effectLst>
            <a:outerShdw dist="71842" dir="2700000" algn="ctr" rotWithShape="0">
              <a:srgbClr val="808080"/>
            </a:outerShdw>
          </a:effectLst>
        </p:spPr>
        <p:txBody>
          <a:bodyPr wrap="none" lIns="92075" tIns="46038" rIns="92075" bIns="46038" anchor="ctr"/>
          <a:lstStyle/>
          <a:p>
            <a:pPr marL="114300" indent="-114300">
              <a:lnSpc>
                <a:spcPct val="90000"/>
              </a:lnSpc>
              <a:spcBef>
                <a:spcPct val="10000"/>
              </a:spcBef>
              <a:buFontTx/>
              <a:buChar char="•"/>
              <a:defRPr/>
            </a:pPr>
            <a:r>
              <a:rPr lang="en-CA" sz="1300" b="0">
                <a:latin typeface="Arial" charset="0"/>
                <a:cs typeface="Arial" charset="0"/>
              </a:rPr>
              <a:t>Hierarchical;</a:t>
            </a:r>
            <a:br>
              <a:rPr lang="en-CA" sz="1300" b="0">
                <a:latin typeface="Arial" charset="0"/>
                <a:cs typeface="Arial" charset="0"/>
              </a:rPr>
            </a:br>
            <a:r>
              <a:rPr lang="en-CA" sz="1300" b="0">
                <a:latin typeface="Arial" charset="0"/>
                <a:cs typeface="Arial" charset="0"/>
              </a:rPr>
              <a:t>Functionally-</a:t>
            </a:r>
            <a:br>
              <a:rPr lang="en-CA" sz="1300" b="0">
                <a:latin typeface="Arial" charset="0"/>
                <a:cs typeface="Arial" charset="0"/>
              </a:rPr>
            </a:br>
            <a:r>
              <a:rPr lang="en-CA" sz="1300" b="0">
                <a:latin typeface="Arial" charset="0"/>
                <a:cs typeface="Arial" charset="0"/>
              </a:rPr>
              <a:t>Driven</a:t>
            </a:r>
          </a:p>
        </p:txBody>
      </p:sp>
      <p:sp>
        <p:nvSpPr>
          <p:cNvPr id="986129" name="Rectangle 17"/>
          <p:cNvSpPr>
            <a:spLocks noChangeArrowheads="1"/>
          </p:cNvSpPr>
          <p:nvPr/>
        </p:nvSpPr>
        <p:spPr bwMode="auto">
          <a:xfrm>
            <a:off x="1660525" y="4265613"/>
            <a:ext cx="1463675" cy="625475"/>
          </a:xfrm>
          <a:prstGeom prst="rect">
            <a:avLst/>
          </a:prstGeom>
          <a:solidFill>
            <a:schemeClr val="folHlink"/>
          </a:solidFill>
          <a:ln w="12700">
            <a:solidFill>
              <a:srgbClr val="000000"/>
            </a:solidFill>
            <a:miter lim="800000"/>
            <a:headEnd/>
            <a:tailEnd/>
          </a:ln>
          <a:effectLst>
            <a:outerShdw dist="71842" dir="2700000" algn="ctr" rotWithShape="0">
              <a:srgbClr val="808080"/>
            </a:outerShdw>
          </a:effectLst>
        </p:spPr>
        <p:txBody>
          <a:bodyPr wrap="none" lIns="92075" tIns="46038" rIns="92075" bIns="46038" anchor="ctr"/>
          <a:lstStyle/>
          <a:p>
            <a:pPr marL="114300" indent="-114300">
              <a:lnSpc>
                <a:spcPct val="90000"/>
              </a:lnSpc>
              <a:spcBef>
                <a:spcPct val="10000"/>
              </a:spcBef>
              <a:buFontTx/>
              <a:buChar char="•"/>
              <a:defRPr/>
            </a:pPr>
            <a:r>
              <a:rPr lang="en-CA" sz="1300" b="0">
                <a:latin typeface="Arial" charset="0"/>
                <a:cs typeface="Arial" charset="0"/>
              </a:rPr>
              <a:t>We/They</a:t>
            </a:r>
            <a:br>
              <a:rPr lang="en-CA" sz="1300" b="0">
                <a:latin typeface="Arial" charset="0"/>
                <a:cs typeface="Arial" charset="0"/>
              </a:rPr>
            </a:br>
            <a:r>
              <a:rPr lang="en-CA" sz="1300" b="0">
                <a:latin typeface="Arial" charset="0"/>
                <a:cs typeface="Arial" charset="0"/>
              </a:rPr>
              <a:t>Competition</a:t>
            </a:r>
          </a:p>
        </p:txBody>
      </p:sp>
      <p:sp>
        <p:nvSpPr>
          <p:cNvPr id="986130" name="Rectangle 18"/>
          <p:cNvSpPr>
            <a:spLocks noChangeArrowheads="1"/>
          </p:cNvSpPr>
          <p:nvPr/>
        </p:nvSpPr>
        <p:spPr bwMode="auto">
          <a:xfrm>
            <a:off x="3136900" y="1714500"/>
            <a:ext cx="1465263" cy="625475"/>
          </a:xfrm>
          <a:prstGeom prst="rect">
            <a:avLst/>
          </a:prstGeom>
          <a:solidFill>
            <a:srgbClr val="FFFFFF"/>
          </a:solidFill>
          <a:ln w="12700">
            <a:solidFill>
              <a:srgbClr val="000000"/>
            </a:solidFill>
            <a:miter lim="800000"/>
            <a:headEnd/>
            <a:tailEnd/>
          </a:ln>
          <a:effectLst>
            <a:outerShdw dist="71842" dir="2700000" algn="ctr" rotWithShape="0">
              <a:srgbClr val="808080"/>
            </a:outerShdw>
          </a:effectLst>
        </p:spPr>
        <p:txBody>
          <a:bodyPr wrap="none" lIns="92075" tIns="46038" rIns="92075" bIns="46038" anchor="ctr"/>
          <a:lstStyle/>
          <a:p>
            <a:pPr marL="114300" indent="-114300">
              <a:lnSpc>
                <a:spcPct val="90000"/>
              </a:lnSpc>
              <a:spcBef>
                <a:spcPct val="10000"/>
              </a:spcBef>
              <a:buFontTx/>
              <a:buChar char="•"/>
              <a:defRPr/>
            </a:pPr>
            <a:r>
              <a:rPr lang="en-CA" sz="1300" b="0">
                <a:solidFill>
                  <a:srgbClr val="6600FF"/>
                </a:solidFill>
                <a:latin typeface="Arial" charset="0"/>
                <a:cs typeface="Arial" charset="0"/>
              </a:rPr>
              <a:t>Link to</a:t>
            </a:r>
            <a:br>
              <a:rPr lang="en-CA" sz="1300" b="0">
                <a:solidFill>
                  <a:srgbClr val="6600FF"/>
                </a:solidFill>
                <a:latin typeface="Arial" charset="0"/>
                <a:cs typeface="Arial" charset="0"/>
              </a:rPr>
            </a:br>
            <a:r>
              <a:rPr lang="en-CA" sz="1300" b="0">
                <a:solidFill>
                  <a:srgbClr val="6600FF"/>
                </a:solidFill>
                <a:latin typeface="Arial" charset="0"/>
                <a:cs typeface="Arial" charset="0"/>
              </a:rPr>
              <a:t>Business</a:t>
            </a:r>
          </a:p>
        </p:txBody>
      </p:sp>
      <p:sp>
        <p:nvSpPr>
          <p:cNvPr id="986131" name="Rectangle 19"/>
          <p:cNvSpPr>
            <a:spLocks noChangeArrowheads="1"/>
          </p:cNvSpPr>
          <p:nvPr/>
        </p:nvSpPr>
        <p:spPr bwMode="auto">
          <a:xfrm>
            <a:off x="3136900" y="2352675"/>
            <a:ext cx="1465263" cy="625475"/>
          </a:xfrm>
          <a:prstGeom prst="rect">
            <a:avLst/>
          </a:prstGeom>
          <a:solidFill>
            <a:srgbClr val="FFFFFF"/>
          </a:solidFill>
          <a:ln w="12700">
            <a:solidFill>
              <a:srgbClr val="000000"/>
            </a:solidFill>
            <a:miter lim="800000"/>
            <a:headEnd/>
            <a:tailEnd/>
          </a:ln>
          <a:effectLst>
            <a:outerShdw dist="71842" dir="2700000" algn="ctr" rotWithShape="0">
              <a:srgbClr val="808080"/>
            </a:outerShdw>
          </a:effectLst>
        </p:spPr>
        <p:txBody>
          <a:bodyPr wrap="none" lIns="92075" tIns="46038" rIns="92075" bIns="46038" anchor="ctr"/>
          <a:lstStyle/>
          <a:p>
            <a:pPr marL="114300" indent="-114300">
              <a:lnSpc>
                <a:spcPct val="90000"/>
              </a:lnSpc>
              <a:spcBef>
                <a:spcPct val="10000"/>
              </a:spcBef>
              <a:buFontTx/>
              <a:buChar char="•"/>
              <a:defRPr/>
            </a:pPr>
            <a:r>
              <a:rPr lang="en-CA" sz="1300" b="0">
                <a:solidFill>
                  <a:srgbClr val="6600FF"/>
                </a:solidFill>
                <a:latin typeface="Arial" charset="0"/>
                <a:cs typeface="Arial" charset="0"/>
              </a:rPr>
              <a:t>Inter-</a:t>
            </a:r>
            <a:br>
              <a:rPr lang="en-CA" sz="1300" b="0">
                <a:solidFill>
                  <a:srgbClr val="6600FF"/>
                </a:solidFill>
                <a:latin typeface="Arial" charset="0"/>
                <a:cs typeface="Arial" charset="0"/>
              </a:rPr>
            </a:br>
            <a:r>
              <a:rPr lang="en-CA" sz="1300" b="0">
                <a:solidFill>
                  <a:srgbClr val="6600FF"/>
                </a:solidFill>
                <a:latin typeface="Arial" charset="0"/>
                <a:cs typeface="Arial" charset="0"/>
              </a:rPr>
              <a:t>dependence</a:t>
            </a:r>
          </a:p>
        </p:txBody>
      </p:sp>
      <p:sp>
        <p:nvSpPr>
          <p:cNvPr id="986132" name="Rectangle 20"/>
          <p:cNvSpPr>
            <a:spLocks noChangeArrowheads="1"/>
          </p:cNvSpPr>
          <p:nvPr/>
        </p:nvSpPr>
        <p:spPr bwMode="auto">
          <a:xfrm>
            <a:off x="3136900" y="2990850"/>
            <a:ext cx="1465263" cy="625475"/>
          </a:xfrm>
          <a:prstGeom prst="rect">
            <a:avLst/>
          </a:prstGeom>
          <a:solidFill>
            <a:srgbClr val="FFFFFF"/>
          </a:solidFill>
          <a:ln w="12700">
            <a:solidFill>
              <a:srgbClr val="000000"/>
            </a:solidFill>
            <a:miter lim="800000"/>
            <a:headEnd/>
            <a:tailEnd/>
          </a:ln>
          <a:effectLst>
            <a:outerShdw dist="71842" dir="2700000" algn="ctr" rotWithShape="0">
              <a:srgbClr val="808080"/>
            </a:outerShdw>
          </a:effectLst>
        </p:spPr>
        <p:txBody>
          <a:bodyPr wrap="none" lIns="92075" tIns="46038" rIns="92075" bIns="46038" anchor="ctr"/>
          <a:lstStyle/>
          <a:p>
            <a:pPr marL="114300" indent="-114300">
              <a:lnSpc>
                <a:spcPct val="90000"/>
              </a:lnSpc>
              <a:spcBef>
                <a:spcPct val="10000"/>
              </a:spcBef>
              <a:buFontTx/>
              <a:buChar char="•"/>
              <a:defRPr/>
            </a:pPr>
            <a:r>
              <a:rPr lang="en-CA" sz="1300" b="0">
                <a:solidFill>
                  <a:srgbClr val="6600FF"/>
                </a:solidFill>
                <a:latin typeface="Arial" charset="0"/>
                <a:cs typeface="Arial" charset="0"/>
              </a:rPr>
              <a:t>Cost-Sharing</a:t>
            </a:r>
          </a:p>
        </p:txBody>
      </p:sp>
      <p:sp>
        <p:nvSpPr>
          <p:cNvPr id="986133" name="Rectangle 21"/>
          <p:cNvSpPr>
            <a:spLocks noChangeArrowheads="1"/>
          </p:cNvSpPr>
          <p:nvPr/>
        </p:nvSpPr>
        <p:spPr bwMode="auto">
          <a:xfrm>
            <a:off x="3136900" y="3629025"/>
            <a:ext cx="1465263" cy="623888"/>
          </a:xfrm>
          <a:prstGeom prst="rect">
            <a:avLst/>
          </a:prstGeom>
          <a:solidFill>
            <a:srgbClr val="FFFFFF"/>
          </a:solidFill>
          <a:ln w="12700">
            <a:solidFill>
              <a:srgbClr val="000000"/>
            </a:solidFill>
            <a:miter lim="800000"/>
            <a:headEnd/>
            <a:tailEnd/>
          </a:ln>
          <a:effectLst>
            <a:outerShdw dist="71842" dir="2700000" algn="ctr" rotWithShape="0">
              <a:srgbClr val="808080"/>
            </a:outerShdw>
          </a:effectLst>
        </p:spPr>
        <p:txBody>
          <a:bodyPr wrap="none" lIns="92075" tIns="46038" rIns="92075" bIns="46038" anchor="ctr"/>
          <a:lstStyle/>
          <a:p>
            <a:pPr marL="114300" indent="-114300">
              <a:lnSpc>
                <a:spcPct val="90000"/>
              </a:lnSpc>
              <a:spcBef>
                <a:spcPct val="10000"/>
              </a:spcBef>
              <a:buFontTx/>
              <a:buChar char="•"/>
              <a:defRPr/>
            </a:pPr>
            <a:r>
              <a:rPr lang="en-CA" sz="1300" b="0">
                <a:solidFill>
                  <a:srgbClr val="6600FF"/>
                </a:solidFill>
                <a:latin typeface="Arial" charset="0"/>
                <a:cs typeface="Arial" charset="0"/>
              </a:rPr>
              <a:t>Matrix</a:t>
            </a:r>
          </a:p>
        </p:txBody>
      </p:sp>
      <p:sp>
        <p:nvSpPr>
          <p:cNvPr id="986134" name="Rectangle 22"/>
          <p:cNvSpPr>
            <a:spLocks noChangeArrowheads="1"/>
          </p:cNvSpPr>
          <p:nvPr/>
        </p:nvSpPr>
        <p:spPr bwMode="auto">
          <a:xfrm>
            <a:off x="3136900" y="4265613"/>
            <a:ext cx="1465263" cy="625475"/>
          </a:xfrm>
          <a:prstGeom prst="rect">
            <a:avLst/>
          </a:prstGeom>
          <a:solidFill>
            <a:srgbClr val="FFFFFF"/>
          </a:solidFill>
          <a:ln w="12700">
            <a:solidFill>
              <a:srgbClr val="000000"/>
            </a:solidFill>
            <a:miter lim="800000"/>
            <a:headEnd/>
            <a:tailEnd/>
          </a:ln>
          <a:effectLst>
            <a:outerShdw dist="71842" dir="2700000" algn="ctr" rotWithShape="0">
              <a:srgbClr val="808080"/>
            </a:outerShdw>
          </a:effectLst>
        </p:spPr>
        <p:txBody>
          <a:bodyPr wrap="none" lIns="92075" tIns="46038" rIns="92075" bIns="46038" anchor="ctr"/>
          <a:lstStyle/>
          <a:p>
            <a:pPr marL="114300" indent="-114300">
              <a:lnSpc>
                <a:spcPct val="90000"/>
              </a:lnSpc>
              <a:spcBef>
                <a:spcPct val="10000"/>
              </a:spcBef>
              <a:buFontTx/>
              <a:buChar char="•"/>
              <a:defRPr/>
            </a:pPr>
            <a:r>
              <a:rPr lang="en-CA" sz="1300" b="0">
                <a:solidFill>
                  <a:srgbClr val="6600FF"/>
                </a:solidFill>
                <a:latin typeface="Arial" charset="0"/>
                <a:cs typeface="Arial" charset="0"/>
              </a:rPr>
              <a:t>Proactive</a:t>
            </a:r>
            <a:br>
              <a:rPr lang="en-CA" sz="1300" b="0">
                <a:solidFill>
                  <a:srgbClr val="6600FF"/>
                </a:solidFill>
                <a:latin typeface="Arial" charset="0"/>
                <a:cs typeface="Arial" charset="0"/>
              </a:rPr>
            </a:br>
            <a:r>
              <a:rPr lang="en-CA" sz="1300" b="0">
                <a:solidFill>
                  <a:srgbClr val="6600FF"/>
                </a:solidFill>
                <a:latin typeface="Arial" charset="0"/>
                <a:cs typeface="Arial" charset="0"/>
              </a:rPr>
              <a:t>Cooperation</a:t>
            </a:r>
          </a:p>
        </p:txBody>
      </p:sp>
      <p:sp>
        <p:nvSpPr>
          <p:cNvPr id="986135" name="Rectangle 23"/>
          <p:cNvSpPr>
            <a:spLocks noChangeArrowheads="1"/>
          </p:cNvSpPr>
          <p:nvPr/>
        </p:nvSpPr>
        <p:spPr bwMode="auto">
          <a:xfrm>
            <a:off x="4614863" y="1714500"/>
            <a:ext cx="1465262" cy="625475"/>
          </a:xfrm>
          <a:prstGeom prst="rect">
            <a:avLst/>
          </a:prstGeom>
          <a:solidFill>
            <a:schemeClr val="folHlink"/>
          </a:solidFill>
          <a:ln w="12700">
            <a:solidFill>
              <a:srgbClr val="000000"/>
            </a:solidFill>
            <a:miter lim="800000"/>
            <a:headEnd/>
            <a:tailEnd/>
          </a:ln>
          <a:effectLst>
            <a:outerShdw dist="71842" dir="2700000" algn="ctr" rotWithShape="0">
              <a:srgbClr val="808080"/>
            </a:outerShdw>
          </a:effectLst>
        </p:spPr>
        <p:txBody>
          <a:bodyPr wrap="none" lIns="92075" tIns="46038" rIns="92075" bIns="46038" anchor="ctr"/>
          <a:lstStyle/>
          <a:p>
            <a:pPr marL="114300" indent="-114300">
              <a:lnSpc>
                <a:spcPct val="90000"/>
              </a:lnSpc>
              <a:spcBef>
                <a:spcPct val="10000"/>
              </a:spcBef>
              <a:buFontTx/>
              <a:buChar char="•"/>
              <a:defRPr/>
            </a:pPr>
            <a:r>
              <a:rPr lang="en-CA" sz="1300" b="0">
                <a:solidFill>
                  <a:schemeClr val="tx1"/>
                </a:solidFill>
                <a:latin typeface="Arial" charset="0"/>
                <a:cs typeface="Arial" charset="0"/>
              </a:rPr>
              <a:t>Technology/</a:t>
            </a:r>
            <a:br>
              <a:rPr lang="en-CA" sz="1300" b="0">
                <a:solidFill>
                  <a:schemeClr val="tx1"/>
                </a:solidFill>
                <a:latin typeface="Arial" charset="0"/>
                <a:cs typeface="Arial" charset="0"/>
              </a:rPr>
            </a:br>
            <a:r>
              <a:rPr lang="en-CA" sz="1300" b="0">
                <a:solidFill>
                  <a:schemeClr val="tx1"/>
                </a:solidFill>
                <a:latin typeface="Arial" charset="0"/>
                <a:cs typeface="Arial" charset="0"/>
              </a:rPr>
              <a:t>Business</a:t>
            </a:r>
            <a:br>
              <a:rPr lang="en-CA" sz="1300" b="0">
                <a:solidFill>
                  <a:schemeClr val="tx1"/>
                </a:solidFill>
                <a:latin typeface="Arial" charset="0"/>
                <a:cs typeface="Arial" charset="0"/>
              </a:rPr>
            </a:br>
            <a:r>
              <a:rPr lang="en-CA" sz="1300" b="0">
                <a:solidFill>
                  <a:schemeClr val="tx1"/>
                </a:solidFill>
                <a:latin typeface="Arial" charset="0"/>
                <a:cs typeface="Arial" charset="0"/>
              </a:rPr>
              <a:t>Integration</a:t>
            </a:r>
          </a:p>
        </p:txBody>
      </p:sp>
      <p:sp>
        <p:nvSpPr>
          <p:cNvPr id="986136" name="Rectangle 24"/>
          <p:cNvSpPr>
            <a:spLocks noChangeArrowheads="1"/>
          </p:cNvSpPr>
          <p:nvPr/>
        </p:nvSpPr>
        <p:spPr bwMode="auto">
          <a:xfrm>
            <a:off x="4614863" y="2352675"/>
            <a:ext cx="1465262" cy="625475"/>
          </a:xfrm>
          <a:prstGeom prst="rect">
            <a:avLst/>
          </a:prstGeom>
          <a:solidFill>
            <a:schemeClr val="folHlink"/>
          </a:solidFill>
          <a:ln w="12700">
            <a:solidFill>
              <a:srgbClr val="000000"/>
            </a:solidFill>
            <a:miter lim="800000"/>
            <a:headEnd/>
            <a:tailEnd/>
          </a:ln>
          <a:effectLst>
            <a:outerShdw dist="71842" dir="2700000" algn="ctr" rotWithShape="0">
              <a:srgbClr val="808080"/>
            </a:outerShdw>
          </a:effectLst>
        </p:spPr>
        <p:txBody>
          <a:bodyPr wrap="none" lIns="92075" tIns="46038" rIns="92075" bIns="46038" anchor="ctr"/>
          <a:lstStyle/>
          <a:p>
            <a:pPr marL="114300" indent="-114300">
              <a:lnSpc>
                <a:spcPct val="90000"/>
              </a:lnSpc>
              <a:spcBef>
                <a:spcPct val="10000"/>
              </a:spcBef>
              <a:buFontTx/>
              <a:buChar char="•"/>
              <a:defRPr/>
            </a:pPr>
            <a:r>
              <a:rPr lang="en-CA" sz="1300" b="0">
                <a:solidFill>
                  <a:schemeClr val="tx1"/>
                </a:solidFill>
                <a:latin typeface="Arial" charset="0"/>
                <a:cs typeface="Arial" charset="0"/>
              </a:rPr>
              <a:t>Systematic R&amp;D</a:t>
            </a:r>
            <a:br>
              <a:rPr lang="en-CA" sz="1300" b="0">
                <a:solidFill>
                  <a:schemeClr val="tx1"/>
                </a:solidFill>
                <a:latin typeface="Arial" charset="0"/>
                <a:cs typeface="Arial" charset="0"/>
              </a:rPr>
            </a:br>
            <a:r>
              <a:rPr lang="en-CA" sz="1300" b="0">
                <a:solidFill>
                  <a:schemeClr val="tx1"/>
                </a:solidFill>
                <a:latin typeface="Arial" charset="0"/>
                <a:cs typeface="Arial" charset="0"/>
              </a:rPr>
              <a:t>Management</a:t>
            </a:r>
          </a:p>
        </p:txBody>
      </p:sp>
      <p:sp>
        <p:nvSpPr>
          <p:cNvPr id="986137" name="Rectangle 25"/>
          <p:cNvSpPr>
            <a:spLocks noChangeArrowheads="1"/>
          </p:cNvSpPr>
          <p:nvPr/>
        </p:nvSpPr>
        <p:spPr bwMode="auto">
          <a:xfrm>
            <a:off x="4614863" y="2990850"/>
            <a:ext cx="1465262" cy="625475"/>
          </a:xfrm>
          <a:prstGeom prst="rect">
            <a:avLst/>
          </a:prstGeom>
          <a:solidFill>
            <a:schemeClr val="folHlink"/>
          </a:solidFill>
          <a:ln w="12700">
            <a:solidFill>
              <a:srgbClr val="000000"/>
            </a:solidFill>
            <a:miter lim="800000"/>
            <a:headEnd/>
            <a:tailEnd/>
          </a:ln>
          <a:effectLst>
            <a:outerShdw dist="71842" dir="2700000" algn="ctr" rotWithShape="0">
              <a:srgbClr val="808080"/>
            </a:outerShdw>
          </a:effectLst>
        </p:spPr>
        <p:txBody>
          <a:bodyPr wrap="none" lIns="92075" tIns="46038" rIns="92075" bIns="46038" anchor="ctr"/>
          <a:lstStyle/>
          <a:p>
            <a:pPr marL="114300" indent="-114300">
              <a:lnSpc>
                <a:spcPct val="90000"/>
              </a:lnSpc>
              <a:spcBef>
                <a:spcPct val="10000"/>
              </a:spcBef>
              <a:buFontTx/>
              <a:buChar char="•"/>
              <a:defRPr/>
            </a:pPr>
            <a:r>
              <a:rPr lang="en-CA" sz="1300" b="0">
                <a:solidFill>
                  <a:schemeClr val="tx1"/>
                </a:solidFill>
                <a:latin typeface="Arial" charset="0"/>
                <a:cs typeface="Arial" charset="0"/>
              </a:rPr>
              <a:t>Balancing</a:t>
            </a:r>
            <a:br>
              <a:rPr lang="en-CA" sz="1300" b="0">
                <a:solidFill>
                  <a:schemeClr val="tx1"/>
                </a:solidFill>
                <a:latin typeface="Arial" charset="0"/>
                <a:cs typeface="Arial" charset="0"/>
              </a:rPr>
            </a:br>
            <a:r>
              <a:rPr lang="en-CA" sz="1300" b="0">
                <a:solidFill>
                  <a:schemeClr val="tx1"/>
                </a:solidFill>
                <a:latin typeface="Arial" charset="0"/>
                <a:cs typeface="Arial" charset="0"/>
              </a:rPr>
              <a:t>Risk/Reward</a:t>
            </a:r>
          </a:p>
        </p:txBody>
      </p:sp>
      <p:sp>
        <p:nvSpPr>
          <p:cNvPr id="986138" name="Rectangle 26"/>
          <p:cNvSpPr>
            <a:spLocks noChangeArrowheads="1"/>
          </p:cNvSpPr>
          <p:nvPr/>
        </p:nvSpPr>
        <p:spPr bwMode="auto">
          <a:xfrm>
            <a:off x="4614863" y="3629025"/>
            <a:ext cx="1465262" cy="623888"/>
          </a:xfrm>
          <a:prstGeom prst="rect">
            <a:avLst/>
          </a:prstGeom>
          <a:solidFill>
            <a:schemeClr val="folHlink"/>
          </a:solidFill>
          <a:ln w="12700">
            <a:solidFill>
              <a:srgbClr val="000000"/>
            </a:solidFill>
            <a:miter lim="800000"/>
            <a:headEnd/>
            <a:tailEnd/>
          </a:ln>
          <a:effectLst>
            <a:outerShdw dist="71842" dir="2700000" algn="ctr" rotWithShape="0">
              <a:srgbClr val="808080"/>
            </a:outerShdw>
          </a:effectLst>
        </p:spPr>
        <p:txBody>
          <a:bodyPr wrap="none" lIns="92075" tIns="46038" rIns="92075" bIns="46038" anchor="ctr"/>
          <a:lstStyle/>
          <a:p>
            <a:pPr marL="114300" indent="-114300">
              <a:lnSpc>
                <a:spcPct val="90000"/>
              </a:lnSpc>
              <a:spcBef>
                <a:spcPct val="10000"/>
              </a:spcBef>
              <a:buFontTx/>
              <a:buChar char="•"/>
              <a:defRPr/>
            </a:pPr>
            <a:r>
              <a:rPr lang="en-CA" sz="1300" b="0">
                <a:solidFill>
                  <a:schemeClr val="tx1"/>
                </a:solidFill>
                <a:latin typeface="Arial" charset="0"/>
                <a:cs typeface="Arial" charset="0"/>
              </a:rPr>
              <a:t>Distributed</a:t>
            </a:r>
            <a:br>
              <a:rPr lang="en-CA" sz="1300" b="0">
                <a:solidFill>
                  <a:schemeClr val="tx1"/>
                </a:solidFill>
                <a:latin typeface="Arial" charset="0"/>
                <a:cs typeface="Arial" charset="0"/>
              </a:rPr>
            </a:br>
            <a:r>
              <a:rPr lang="en-CA" sz="1300" b="0">
                <a:solidFill>
                  <a:schemeClr val="tx1"/>
                </a:solidFill>
                <a:latin typeface="Arial" charset="0"/>
                <a:cs typeface="Arial" charset="0"/>
              </a:rPr>
              <a:t>Coordination</a:t>
            </a:r>
          </a:p>
        </p:txBody>
      </p:sp>
      <p:sp>
        <p:nvSpPr>
          <p:cNvPr id="986139" name="Rectangle 27"/>
          <p:cNvSpPr>
            <a:spLocks noChangeArrowheads="1"/>
          </p:cNvSpPr>
          <p:nvPr/>
        </p:nvSpPr>
        <p:spPr bwMode="auto">
          <a:xfrm>
            <a:off x="4614863" y="4265613"/>
            <a:ext cx="1465262" cy="625475"/>
          </a:xfrm>
          <a:prstGeom prst="rect">
            <a:avLst/>
          </a:prstGeom>
          <a:solidFill>
            <a:schemeClr val="folHlink"/>
          </a:solidFill>
          <a:ln w="12700">
            <a:solidFill>
              <a:srgbClr val="000000"/>
            </a:solidFill>
            <a:miter lim="800000"/>
            <a:headEnd/>
            <a:tailEnd/>
          </a:ln>
          <a:effectLst>
            <a:outerShdw dist="71842" dir="2700000" algn="ctr" rotWithShape="0">
              <a:srgbClr val="808080"/>
            </a:outerShdw>
          </a:effectLst>
        </p:spPr>
        <p:txBody>
          <a:bodyPr wrap="none" lIns="92075" tIns="46038" rIns="92075" bIns="46038" anchor="ctr"/>
          <a:lstStyle/>
          <a:p>
            <a:pPr marL="114300" indent="-114300">
              <a:lnSpc>
                <a:spcPct val="90000"/>
              </a:lnSpc>
              <a:spcBef>
                <a:spcPct val="10000"/>
              </a:spcBef>
              <a:buFontTx/>
              <a:buChar char="•"/>
              <a:defRPr/>
            </a:pPr>
            <a:r>
              <a:rPr lang="en-CA" sz="1300" b="0">
                <a:solidFill>
                  <a:schemeClr val="tx1"/>
                </a:solidFill>
                <a:latin typeface="Arial" charset="0"/>
                <a:cs typeface="Arial" charset="0"/>
              </a:rPr>
              <a:t>Structured</a:t>
            </a:r>
            <a:br>
              <a:rPr lang="en-CA" sz="1300" b="0">
                <a:solidFill>
                  <a:schemeClr val="tx1"/>
                </a:solidFill>
                <a:latin typeface="Arial" charset="0"/>
                <a:cs typeface="Arial" charset="0"/>
              </a:rPr>
            </a:br>
            <a:r>
              <a:rPr lang="en-CA" sz="1300" b="0">
                <a:solidFill>
                  <a:schemeClr val="tx1"/>
                </a:solidFill>
                <a:latin typeface="Arial" charset="0"/>
                <a:cs typeface="Arial" charset="0"/>
              </a:rPr>
              <a:t>Collaboration</a:t>
            </a:r>
          </a:p>
        </p:txBody>
      </p:sp>
      <p:sp>
        <p:nvSpPr>
          <p:cNvPr id="986140" name="Rectangle 28"/>
          <p:cNvSpPr>
            <a:spLocks noChangeArrowheads="1"/>
          </p:cNvSpPr>
          <p:nvPr/>
        </p:nvSpPr>
        <p:spPr bwMode="auto">
          <a:xfrm>
            <a:off x="6092825" y="1714500"/>
            <a:ext cx="1463675" cy="625475"/>
          </a:xfrm>
          <a:prstGeom prst="rect">
            <a:avLst/>
          </a:prstGeom>
          <a:solidFill>
            <a:srgbClr val="FFFFFF"/>
          </a:solidFill>
          <a:ln w="12700">
            <a:solidFill>
              <a:srgbClr val="000000"/>
            </a:solidFill>
            <a:miter lim="800000"/>
            <a:headEnd/>
            <a:tailEnd/>
          </a:ln>
          <a:effectLst>
            <a:outerShdw dist="71842" dir="2700000" algn="ctr" rotWithShape="0">
              <a:srgbClr val="808080"/>
            </a:outerShdw>
          </a:effectLst>
        </p:spPr>
        <p:txBody>
          <a:bodyPr wrap="none" lIns="92075" tIns="46038" rIns="92075" bIns="46038" anchor="ctr"/>
          <a:lstStyle/>
          <a:p>
            <a:pPr marL="114300" indent="-114300">
              <a:lnSpc>
                <a:spcPct val="90000"/>
              </a:lnSpc>
              <a:spcBef>
                <a:spcPct val="10000"/>
              </a:spcBef>
              <a:buFontTx/>
              <a:buChar char="•"/>
              <a:defRPr/>
            </a:pPr>
            <a:r>
              <a:rPr lang="en-CA" sz="1300" b="0">
                <a:solidFill>
                  <a:srgbClr val="000066"/>
                </a:solidFill>
                <a:latin typeface="Arial" charset="0"/>
                <a:cs typeface="Arial" charset="0"/>
              </a:rPr>
              <a:t>Integration</a:t>
            </a:r>
            <a:br>
              <a:rPr lang="en-CA" sz="1300" b="0">
                <a:solidFill>
                  <a:srgbClr val="000066"/>
                </a:solidFill>
                <a:latin typeface="Arial" charset="0"/>
                <a:cs typeface="Arial" charset="0"/>
              </a:rPr>
            </a:br>
            <a:r>
              <a:rPr lang="en-CA" sz="1300" b="0">
                <a:solidFill>
                  <a:srgbClr val="000066"/>
                </a:solidFill>
                <a:latin typeface="Arial" charset="0"/>
                <a:cs typeface="Arial" charset="0"/>
              </a:rPr>
              <a:t>With Customer</a:t>
            </a:r>
            <a:br>
              <a:rPr lang="en-CA" sz="1300" b="0">
                <a:solidFill>
                  <a:srgbClr val="000066"/>
                </a:solidFill>
                <a:latin typeface="Arial" charset="0"/>
                <a:cs typeface="Arial" charset="0"/>
              </a:rPr>
            </a:br>
            <a:r>
              <a:rPr lang="en-CA" sz="1300" b="0">
                <a:solidFill>
                  <a:srgbClr val="000066"/>
                </a:solidFill>
                <a:latin typeface="Arial" charset="0"/>
                <a:cs typeface="Arial" charset="0"/>
              </a:rPr>
              <a:t>R&amp;D</a:t>
            </a:r>
          </a:p>
        </p:txBody>
      </p:sp>
      <p:sp>
        <p:nvSpPr>
          <p:cNvPr id="986141" name="Rectangle 29"/>
          <p:cNvSpPr>
            <a:spLocks noChangeArrowheads="1"/>
          </p:cNvSpPr>
          <p:nvPr/>
        </p:nvSpPr>
        <p:spPr bwMode="auto">
          <a:xfrm>
            <a:off x="6092825" y="2352675"/>
            <a:ext cx="1463675" cy="625475"/>
          </a:xfrm>
          <a:prstGeom prst="rect">
            <a:avLst/>
          </a:prstGeom>
          <a:solidFill>
            <a:srgbClr val="FFFFFF"/>
          </a:solidFill>
          <a:ln w="12700">
            <a:solidFill>
              <a:srgbClr val="000000"/>
            </a:solidFill>
            <a:miter lim="800000"/>
            <a:headEnd/>
            <a:tailEnd/>
          </a:ln>
          <a:effectLst>
            <a:outerShdw dist="71842" dir="2700000" algn="ctr" rotWithShape="0">
              <a:srgbClr val="808080"/>
            </a:outerShdw>
          </a:effectLst>
        </p:spPr>
        <p:txBody>
          <a:bodyPr wrap="none" lIns="92075" tIns="46038" rIns="92075" bIns="46038" anchor="ctr"/>
          <a:lstStyle/>
          <a:p>
            <a:pPr marL="114300" indent="-114300">
              <a:lnSpc>
                <a:spcPct val="90000"/>
              </a:lnSpc>
              <a:spcBef>
                <a:spcPct val="10000"/>
              </a:spcBef>
              <a:buFontTx/>
              <a:buChar char="•"/>
              <a:defRPr/>
            </a:pPr>
            <a:r>
              <a:rPr lang="en-CA" sz="1300" b="0">
                <a:solidFill>
                  <a:srgbClr val="000066"/>
                </a:solidFill>
                <a:latin typeface="Arial" charset="0"/>
                <a:cs typeface="Arial" charset="0"/>
              </a:rPr>
              <a:t>Accelerated</a:t>
            </a:r>
            <a:br>
              <a:rPr lang="en-CA" sz="1300" b="0">
                <a:solidFill>
                  <a:srgbClr val="000066"/>
                </a:solidFill>
                <a:latin typeface="Arial" charset="0"/>
                <a:cs typeface="Arial" charset="0"/>
              </a:rPr>
            </a:br>
            <a:r>
              <a:rPr lang="en-CA" sz="1300" b="0">
                <a:solidFill>
                  <a:srgbClr val="000066"/>
                </a:solidFill>
                <a:latin typeface="Arial" charset="0"/>
                <a:cs typeface="Arial" charset="0"/>
              </a:rPr>
              <a:t>Discontinuous</a:t>
            </a:r>
            <a:br>
              <a:rPr lang="en-CA" sz="1300" b="0">
                <a:solidFill>
                  <a:srgbClr val="000066"/>
                </a:solidFill>
                <a:latin typeface="Arial" charset="0"/>
                <a:cs typeface="Arial" charset="0"/>
              </a:rPr>
            </a:br>
            <a:r>
              <a:rPr lang="en-CA" sz="1300" b="0">
                <a:solidFill>
                  <a:srgbClr val="000066"/>
                </a:solidFill>
                <a:latin typeface="Arial" charset="0"/>
                <a:cs typeface="Arial" charset="0"/>
              </a:rPr>
              <a:t>Global Change</a:t>
            </a:r>
          </a:p>
        </p:txBody>
      </p:sp>
      <p:sp>
        <p:nvSpPr>
          <p:cNvPr id="986142" name="Rectangle 30"/>
          <p:cNvSpPr>
            <a:spLocks noChangeArrowheads="1"/>
          </p:cNvSpPr>
          <p:nvPr/>
        </p:nvSpPr>
        <p:spPr bwMode="auto">
          <a:xfrm>
            <a:off x="6092825" y="2990850"/>
            <a:ext cx="1463675" cy="625475"/>
          </a:xfrm>
          <a:prstGeom prst="rect">
            <a:avLst/>
          </a:prstGeom>
          <a:solidFill>
            <a:srgbClr val="FFFFFF"/>
          </a:solidFill>
          <a:ln w="12700">
            <a:solidFill>
              <a:srgbClr val="000000"/>
            </a:solidFill>
            <a:miter lim="800000"/>
            <a:headEnd/>
            <a:tailEnd/>
          </a:ln>
          <a:effectLst>
            <a:outerShdw dist="71842" dir="2700000" algn="ctr" rotWithShape="0">
              <a:srgbClr val="808080"/>
            </a:outerShdw>
          </a:effectLst>
        </p:spPr>
        <p:txBody>
          <a:bodyPr wrap="none" lIns="92075" tIns="46038" rIns="92075" bIns="46038" anchor="ctr"/>
          <a:lstStyle/>
          <a:p>
            <a:pPr marL="114300" indent="-114300">
              <a:lnSpc>
                <a:spcPct val="90000"/>
              </a:lnSpc>
              <a:spcBef>
                <a:spcPct val="10000"/>
              </a:spcBef>
              <a:buFontTx/>
              <a:buChar char="•"/>
              <a:defRPr/>
            </a:pPr>
            <a:r>
              <a:rPr lang="en-CA" sz="1300" b="0">
                <a:solidFill>
                  <a:srgbClr val="000066"/>
                </a:solidFill>
                <a:latin typeface="Arial" charset="0"/>
                <a:cs typeface="Arial" charset="0"/>
              </a:rPr>
              <a:t>‘Productivity</a:t>
            </a:r>
            <a:br>
              <a:rPr lang="en-CA" sz="1300" b="0">
                <a:solidFill>
                  <a:srgbClr val="000066"/>
                </a:solidFill>
                <a:latin typeface="Arial" charset="0"/>
                <a:cs typeface="Arial" charset="0"/>
              </a:rPr>
            </a:br>
            <a:r>
              <a:rPr lang="en-CA" sz="1300" b="0">
                <a:solidFill>
                  <a:srgbClr val="000066"/>
                </a:solidFill>
                <a:latin typeface="Arial" charset="0"/>
                <a:cs typeface="Arial" charset="0"/>
              </a:rPr>
              <a:t>Paradox’</a:t>
            </a:r>
          </a:p>
        </p:txBody>
      </p:sp>
      <p:sp>
        <p:nvSpPr>
          <p:cNvPr id="986143" name="Rectangle 31"/>
          <p:cNvSpPr>
            <a:spLocks noChangeArrowheads="1"/>
          </p:cNvSpPr>
          <p:nvPr/>
        </p:nvSpPr>
        <p:spPr bwMode="auto">
          <a:xfrm>
            <a:off x="6092825" y="3629025"/>
            <a:ext cx="1463675" cy="623888"/>
          </a:xfrm>
          <a:prstGeom prst="rect">
            <a:avLst/>
          </a:prstGeom>
          <a:solidFill>
            <a:srgbClr val="FFFFFF"/>
          </a:solidFill>
          <a:ln w="12700">
            <a:solidFill>
              <a:srgbClr val="000000"/>
            </a:solidFill>
            <a:miter lim="800000"/>
            <a:headEnd/>
            <a:tailEnd/>
          </a:ln>
          <a:effectLst>
            <a:outerShdw dist="71842" dir="2700000" algn="ctr" rotWithShape="0">
              <a:srgbClr val="808080"/>
            </a:outerShdw>
          </a:effectLst>
        </p:spPr>
        <p:txBody>
          <a:bodyPr wrap="none" lIns="92075" tIns="46038" rIns="92075" bIns="46038" anchor="ctr"/>
          <a:lstStyle/>
          <a:p>
            <a:pPr marL="114300" indent="-114300">
              <a:lnSpc>
                <a:spcPct val="90000"/>
              </a:lnSpc>
              <a:spcBef>
                <a:spcPct val="10000"/>
              </a:spcBef>
              <a:buFontTx/>
              <a:buChar char="•"/>
              <a:defRPr/>
            </a:pPr>
            <a:r>
              <a:rPr lang="en-CA" sz="1100" b="0">
                <a:solidFill>
                  <a:srgbClr val="000066"/>
                </a:solidFill>
                <a:latin typeface="Arial" charset="0"/>
                <a:cs typeface="Arial" charset="0"/>
              </a:rPr>
              <a:t>Multi-Dimensional</a:t>
            </a:r>
            <a:br>
              <a:rPr lang="en-CA" sz="1100" b="0">
                <a:solidFill>
                  <a:srgbClr val="000066"/>
                </a:solidFill>
                <a:latin typeface="Arial" charset="0"/>
                <a:cs typeface="Arial" charset="0"/>
              </a:rPr>
            </a:br>
            <a:r>
              <a:rPr lang="en-CA" sz="1100" b="0">
                <a:solidFill>
                  <a:srgbClr val="000066"/>
                </a:solidFill>
                <a:latin typeface="Arial" charset="0"/>
                <a:cs typeface="Arial" charset="0"/>
              </a:rPr>
              <a:t>‘Communities of</a:t>
            </a:r>
            <a:br>
              <a:rPr lang="en-CA" sz="1100" b="0">
                <a:solidFill>
                  <a:srgbClr val="000066"/>
                </a:solidFill>
                <a:latin typeface="Arial" charset="0"/>
                <a:cs typeface="Arial" charset="0"/>
              </a:rPr>
            </a:br>
            <a:r>
              <a:rPr lang="en-CA" sz="1100" b="0">
                <a:solidFill>
                  <a:srgbClr val="000066"/>
                </a:solidFill>
                <a:latin typeface="Arial" charset="0"/>
                <a:cs typeface="Arial" charset="0"/>
              </a:rPr>
              <a:t>Practice’</a:t>
            </a:r>
          </a:p>
        </p:txBody>
      </p:sp>
      <p:sp>
        <p:nvSpPr>
          <p:cNvPr id="986144" name="Rectangle 32"/>
          <p:cNvSpPr>
            <a:spLocks noChangeArrowheads="1"/>
          </p:cNvSpPr>
          <p:nvPr/>
        </p:nvSpPr>
        <p:spPr bwMode="auto">
          <a:xfrm>
            <a:off x="6092825" y="4265613"/>
            <a:ext cx="1463675" cy="625475"/>
          </a:xfrm>
          <a:prstGeom prst="rect">
            <a:avLst/>
          </a:prstGeom>
          <a:solidFill>
            <a:srgbClr val="FFFFFF"/>
          </a:solidFill>
          <a:ln w="12700">
            <a:solidFill>
              <a:srgbClr val="000000"/>
            </a:solidFill>
            <a:miter lim="800000"/>
            <a:headEnd/>
            <a:tailEnd/>
          </a:ln>
          <a:effectLst>
            <a:outerShdw dist="71842" dir="2700000" algn="ctr" rotWithShape="0">
              <a:srgbClr val="808080"/>
            </a:outerShdw>
          </a:effectLst>
        </p:spPr>
        <p:txBody>
          <a:bodyPr wrap="none" lIns="92075" tIns="46038" rIns="92075" bIns="46038" anchor="ctr"/>
          <a:lstStyle/>
          <a:p>
            <a:pPr marL="114300" indent="-114300">
              <a:lnSpc>
                <a:spcPct val="90000"/>
              </a:lnSpc>
              <a:spcBef>
                <a:spcPct val="10000"/>
              </a:spcBef>
              <a:buFontTx/>
              <a:buChar char="•"/>
              <a:defRPr/>
            </a:pPr>
            <a:r>
              <a:rPr lang="en-CA" sz="1300" b="0">
                <a:solidFill>
                  <a:srgbClr val="000066"/>
                </a:solidFill>
                <a:latin typeface="Arial" charset="0"/>
                <a:cs typeface="Arial" charset="0"/>
              </a:rPr>
              <a:t>Focus on</a:t>
            </a:r>
            <a:br>
              <a:rPr lang="en-CA" sz="1300" b="0">
                <a:solidFill>
                  <a:srgbClr val="000066"/>
                </a:solidFill>
                <a:latin typeface="Arial" charset="0"/>
                <a:cs typeface="Arial" charset="0"/>
              </a:rPr>
            </a:br>
            <a:r>
              <a:rPr lang="en-CA" sz="1300" b="0">
                <a:solidFill>
                  <a:srgbClr val="000066"/>
                </a:solidFill>
                <a:latin typeface="Arial" charset="0"/>
                <a:cs typeface="Arial" charset="0"/>
              </a:rPr>
              <a:t>Values and</a:t>
            </a:r>
            <a:br>
              <a:rPr lang="en-CA" sz="1300" b="0">
                <a:solidFill>
                  <a:srgbClr val="000066"/>
                </a:solidFill>
                <a:latin typeface="Arial" charset="0"/>
                <a:cs typeface="Arial" charset="0"/>
              </a:rPr>
            </a:br>
            <a:r>
              <a:rPr lang="en-CA" sz="1300" b="0">
                <a:solidFill>
                  <a:srgbClr val="000066"/>
                </a:solidFill>
                <a:latin typeface="Arial" charset="0"/>
                <a:cs typeface="Arial" charset="0"/>
              </a:rPr>
              <a:t>Capability</a:t>
            </a:r>
          </a:p>
        </p:txBody>
      </p:sp>
      <p:sp>
        <p:nvSpPr>
          <p:cNvPr id="986145" name="Rectangle 33"/>
          <p:cNvSpPr>
            <a:spLocks noChangeArrowheads="1"/>
          </p:cNvSpPr>
          <p:nvPr/>
        </p:nvSpPr>
        <p:spPr bwMode="auto">
          <a:xfrm>
            <a:off x="7569200" y="1714500"/>
            <a:ext cx="1465263" cy="625475"/>
          </a:xfrm>
          <a:prstGeom prst="rect">
            <a:avLst/>
          </a:prstGeom>
          <a:solidFill>
            <a:srgbClr val="618FFD"/>
          </a:solidFill>
          <a:ln w="12700">
            <a:solidFill>
              <a:srgbClr val="000000"/>
            </a:solidFill>
            <a:miter lim="800000"/>
            <a:headEnd/>
            <a:tailEnd/>
          </a:ln>
          <a:effectLst>
            <a:outerShdw dist="71842" dir="2700000" algn="ctr" rotWithShape="0">
              <a:srgbClr val="808080"/>
            </a:outerShdw>
          </a:effectLst>
        </p:spPr>
        <p:txBody>
          <a:bodyPr wrap="none" lIns="92075" tIns="46038" rIns="92075" bIns="46038" anchor="ctr"/>
          <a:lstStyle/>
          <a:p>
            <a:pPr marL="114300" indent="-114300">
              <a:lnSpc>
                <a:spcPct val="90000"/>
              </a:lnSpc>
              <a:spcBef>
                <a:spcPct val="10000"/>
              </a:spcBef>
              <a:buFontTx/>
              <a:buChar char="•"/>
              <a:defRPr/>
            </a:pPr>
            <a:r>
              <a:rPr lang="en-CA" sz="1300" b="0">
                <a:solidFill>
                  <a:schemeClr val="tx1"/>
                </a:solidFill>
                <a:latin typeface="Arial" charset="0"/>
                <a:cs typeface="Arial" charset="0"/>
              </a:rPr>
              <a:t>Collaborative</a:t>
            </a:r>
            <a:br>
              <a:rPr lang="en-CA" sz="1300" b="0">
                <a:solidFill>
                  <a:schemeClr val="tx1"/>
                </a:solidFill>
                <a:latin typeface="Arial" charset="0"/>
                <a:cs typeface="Arial" charset="0"/>
              </a:rPr>
            </a:br>
            <a:r>
              <a:rPr lang="en-CA" sz="1300" b="0">
                <a:solidFill>
                  <a:schemeClr val="tx1"/>
                </a:solidFill>
                <a:latin typeface="Arial" charset="0"/>
                <a:cs typeface="Arial" charset="0"/>
              </a:rPr>
              <a:t>Innovation</a:t>
            </a:r>
            <a:br>
              <a:rPr lang="en-CA" sz="1300" b="0">
                <a:solidFill>
                  <a:schemeClr val="tx1"/>
                </a:solidFill>
                <a:latin typeface="Arial" charset="0"/>
                <a:cs typeface="Arial" charset="0"/>
              </a:rPr>
            </a:br>
            <a:r>
              <a:rPr lang="en-CA" sz="1300" b="0">
                <a:solidFill>
                  <a:schemeClr val="tx1"/>
                </a:solidFill>
                <a:latin typeface="Arial" charset="0"/>
                <a:cs typeface="Arial" charset="0"/>
              </a:rPr>
              <a:t>System</a:t>
            </a:r>
          </a:p>
        </p:txBody>
      </p:sp>
      <p:sp>
        <p:nvSpPr>
          <p:cNvPr id="986146" name="Rectangle 34"/>
          <p:cNvSpPr>
            <a:spLocks noChangeArrowheads="1"/>
          </p:cNvSpPr>
          <p:nvPr/>
        </p:nvSpPr>
        <p:spPr bwMode="auto">
          <a:xfrm>
            <a:off x="7569200" y="2352675"/>
            <a:ext cx="1465263" cy="625475"/>
          </a:xfrm>
          <a:prstGeom prst="rect">
            <a:avLst/>
          </a:prstGeom>
          <a:solidFill>
            <a:srgbClr val="618FFD"/>
          </a:solidFill>
          <a:ln w="12700">
            <a:solidFill>
              <a:srgbClr val="000000"/>
            </a:solidFill>
            <a:miter lim="800000"/>
            <a:headEnd/>
            <a:tailEnd/>
          </a:ln>
          <a:effectLst>
            <a:outerShdw dist="71842" dir="2700000" algn="ctr" rotWithShape="0">
              <a:srgbClr val="808080"/>
            </a:outerShdw>
          </a:effectLst>
        </p:spPr>
        <p:txBody>
          <a:bodyPr wrap="none" lIns="92075" tIns="46038" rIns="92075" bIns="46038" anchor="ctr"/>
          <a:lstStyle/>
          <a:p>
            <a:pPr marL="114300" indent="-114300">
              <a:lnSpc>
                <a:spcPct val="90000"/>
              </a:lnSpc>
              <a:spcBef>
                <a:spcPct val="10000"/>
              </a:spcBef>
              <a:buFontTx/>
              <a:buChar char="•"/>
              <a:defRPr/>
            </a:pPr>
            <a:r>
              <a:rPr lang="en-CA" sz="1300" b="0">
                <a:solidFill>
                  <a:schemeClr val="tx1"/>
                </a:solidFill>
                <a:latin typeface="Arial" charset="0"/>
                <a:cs typeface="Arial" charset="0"/>
              </a:rPr>
              <a:t>Kaleidoscopic</a:t>
            </a:r>
            <a:br>
              <a:rPr lang="en-CA" sz="1300" b="0">
                <a:solidFill>
                  <a:schemeClr val="tx1"/>
                </a:solidFill>
                <a:latin typeface="Arial" charset="0"/>
                <a:cs typeface="Arial" charset="0"/>
              </a:rPr>
            </a:br>
            <a:r>
              <a:rPr lang="en-CA" sz="1300" b="0">
                <a:solidFill>
                  <a:schemeClr val="tx1"/>
                </a:solidFill>
                <a:latin typeface="Arial" charset="0"/>
                <a:cs typeface="Arial" charset="0"/>
              </a:rPr>
              <a:t>Dynamics</a:t>
            </a:r>
          </a:p>
        </p:txBody>
      </p:sp>
      <p:sp>
        <p:nvSpPr>
          <p:cNvPr id="986147" name="Rectangle 35"/>
          <p:cNvSpPr>
            <a:spLocks noChangeArrowheads="1"/>
          </p:cNvSpPr>
          <p:nvPr/>
        </p:nvSpPr>
        <p:spPr bwMode="auto">
          <a:xfrm>
            <a:off x="7569200" y="2990850"/>
            <a:ext cx="1465263" cy="625475"/>
          </a:xfrm>
          <a:prstGeom prst="rect">
            <a:avLst/>
          </a:prstGeom>
          <a:solidFill>
            <a:srgbClr val="618FFD"/>
          </a:solidFill>
          <a:ln w="12700">
            <a:solidFill>
              <a:srgbClr val="000000"/>
            </a:solidFill>
            <a:miter lim="800000"/>
            <a:headEnd/>
            <a:tailEnd/>
          </a:ln>
          <a:effectLst>
            <a:outerShdw dist="71842" dir="2700000" algn="ctr" rotWithShape="0">
              <a:srgbClr val="808080"/>
            </a:outerShdw>
          </a:effectLst>
        </p:spPr>
        <p:txBody>
          <a:bodyPr wrap="none" lIns="92075" tIns="46038" rIns="92075" bIns="46038" anchor="ctr"/>
          <a:lstStyle/>
          <a:p>
            <a:pPr marL="114300" indent="-114300">
              <a:lnSpc>
                <a:spcPct val="90000"/>
              </a:lnSpc>
              <a:spcBef>
                <a:spcPct val="10000"/>
              </a:spcBef>
              <a:buFontTx/>
              <a:buChar char="•"/>
              <a:defRPr/>
            </a:pPr>
            <a:r>
              <a:rPr lang="en-CA" sz="1300" b="0">
                <a:solidFill>
                  <a:schemeClr val="tx1"/>
                </a:solidFill>
                <a:latin typeface="Arial" charset="0"/>
                <a:cs typeface="Arial" charset="0"/>
              </a:rPr>
              <a:t>Intellectual</a:t>
            </a:r>
            <a:br>
              <a:rPr lang="en-CA" sz="1300" b="0">
                <a:solidFill>
                  <a:schemeClr val="tx1"/>
                </a:solidFill>
                <a:latin typeface="Arial" charset="0"/>
                <a:cs typeface="Arial" charset="0"/>
              </a:rPr>
            </a:br>
            <a:r>
              <a:rPr lang="en-CA" sz="1300" b="0">
                <a:solidFill>
                  <a:schemeClr val="tx1"/>
                </a:solidFill>
                <a:latin typeface="Arial" charset="0"/>
                <a:cs typeface="Arial" charset="0"/>
              </a:rPr>
              <a:t>Capacity/</a:t>
            </a:r>
            <a:br>
              <a:rPr lang="en-CA" sz="1300" b="0">
                <a:solidFill>
                  <a:schemeClr val="tx1"/>
                </a:solidFill>
                <a:latin typeface="Arial" charset="0"/>
                <a:cs typeface="Arial" charset="0"/>
              </a:rPr>
            </a:br>
            <a:r>
              <a:rPr lang="en-CA" sz="1300" b="0">
                <a:solidFill>
                  <a:schemeClr val="tx1"/>
                </a:solidFill>
                <a:latin typeface="Arial" charset="0"/>
                <a:cs typeface="Arial" charset="0"/>
              </a:rPr>
              <a:t>Impact</a:t>
            </a:r>
          </a:p>
        </p:txBody>
      </p:sp>
      <p:sp>
        <p:nvSpPr>
          <p:cNvPr id="986148" name="Rectangle 36"/>
          <p:cNvSpPr>
            <a:spLocks noChangeArrowheads="1"/>
          </p:cNvSpPr>
          <p:nvPr/>
        </p:nvSpPr>
        <p:spPr bwMode="auto">
          <a:xfrm>
            <a:off x="7569200" y="3629025"/>
            <a:ext cx="1465263" cy="623888"/>
          </a:xfrm>
          <a:prstGeom prst="rect">
            <a:avLst/>
          </a:prstGeom>
          <a:solidFill>
            <a:srgbClr val="618FFD"/>
          </a:solidFill>
          <a:ln w="12700">
            <a:solidFill>
              <a:srgbClr val="000000"/>
            </a:solidFill>
            <a:miter lim="800000"/>
            <a:headEnd/>
            <a:tailEnd/>
          </a:ln>
          <a:effectLst>
            <a:outerShdw dist="71842" dir="2700000" algn="ctr" rotWithShape="0">
              <a:srgbClr val="808080"/>
            </a:outerShdw>
          </a:effectLst>
        </p:spPr>
        <p:txBody>
          <a:bodyPr wrap="none" lIns="92075" tIns="46038" rIns="92075" bIns="46038" anchor="ctr"/>
          <a:lstStyle/>
          <a:p>
            <a:pPr marL="114300" indent="-114300">
              <a:lnSpc>
                <a:spcPct val="90000"/>
              </a:lnSpc>
              <a:spcBef>
                <a:spcPct val="10000"/>
              </a:spcBef>
              <a:buFontTx/>
              <a:buChar char="•"/>
              <a:defRPr/>
            </a:pPr>
            <a:r>
              <a:rPr lang="en-CA" sz="1300" b="0">
                <a:solidFill>
                  <a:schemeClr val="tx1"/>
                </a:solidFill>
                <a:latin typeface="Arial" charset="0"/>
                <a:cs typeface="Arial" charset="0"/>
              </a:rPr>
              <a:t>Symbiotic</a:t>
            </a:r>
            <a:br>
              <a:rPr lang="en-CA" sz="1300" b="0">
                <a:solidFill>
                  <a:schemeClr val="tx1"/>
                </a:solidFill>
                <a:latin typeface="Arial" charset="0"/>
                <a:cs typeface="Arial" charset="0"/>
              </a:rPr>
            </a:br>
            <a:r>
              <a:rPr lang="en-CA" sz="1300" b="0">
                <a:solidFill>
                  <a:schemeClr val="tx1"/>
                </a:solidFill>
                <a:latin typeface="Arial" charset="0"/>
                <a:cs typeface="Arial" charset="0"/>
              </a:rPr>
              <a:t>Networks</a:t>
            </a:r>
          </a:p>
        </p:txBody>
      </p:sp>
      <p:sp>
        <p:nvSpPr>
          <p:cNvPr id="986149" name="Rectangle 37"/>
          <p:cNvSpPr>
            <a:spLocks noChangeArrowheads="1"/>
          </p:cNvSpPr>
          <p:nvPr/>
        </p:nvSpPr>
        <p:spPr bwMode="auto">
          <a:xfrm>
            <a:off x="7569200" y="4265613"/>
            <a:ext cx="1465263" cy="625475"/>
          </a:xfrm>
          <a:prstGeom prst="rect">
            <a:avLst/>
          </a:prstGeom>
          <a:solidFill>
            <a:srgbClr val="618FFD"/>
          </a:solidFill>
          <a:ln w="12700">
            <a:solidFill>
              <a:srgbClr val="000000"/>
            </a:solidFill>
            <a:miter lim="800000"/>
            <a:headEnd/>
            <a:tailEnd/>
          </a:ln>
          <a:effectLst>
            <a:outerShdw dist="71842" dir="2700000" algn="ctr" rotWithShape="0">
              <a:srgbClr val="808080"/>
            </a:outerShdw>
          </a:effectLst>
        </p:spPr>
        <p:txBody>
          <a:bodyPr wrap="none" lIns="92075" tIns="46038" rIns="92075" bIns="46038" anchor="ctr"/>
          <a:lstStyle/>
          <a:p>
            <a:pPr marL="114300" indent="-114300">
              <a:lnSpc>
                <a:spcPct val="90000"/>
              </a:lnSpc>
              <a:spcBef>
                <a:spcPct val="10000"/>
              </a:spcBef>
              <a:buFontTx/>
              <a:buChar char="•"/>
              <a:defRPr/>
            </a:pPr>
            <a:r>
              <a:rPr lang="en-CA" sz="1300" b="0">
                <a:solidFill>
                  <a:schemeClr val="tx1"/>
                </a:solidFill>
                <a:latin typeface="Arial" charset="0"/>
                <a:cs typeface="Arial" charset="0"/>
              </a:rPr>
              <a:t>Self-Managing</a:t>
            </a:r>
            <a:br>
              <a:rPr lang="en-CA" sz="1300" b="0">
                <a:solidFill>
                  <a:schemeClr val="tx1"/>
                </a:solidFill>
                <a:latin typeface="Arial" charset="0"/>
                <a:cs typeface="Arial" charset="0"/>
              </a:rPr>
            </a:br>
            <a:r>
              <a:rPr lang="en-CA" sz="1300" b="0">
                <a:solidFill>
                  <a:schemeClr val="tx1"/>
                </a:solidFill>
                <a:latin typeface="Arial" charset="0"/>
                <a:cs typeface="Arial" charset="0"/>
              </a:rPr>
              <a:t>Knowledge</a:t>
            </a:r>
            <a:br>
              <a:rPr lang="en-CA" sz="1300" b="0">
                <a:solidFill>
                  <a:schemeClr val="tx1"/>
                </a:solidFill>
                <a:latin typeface="Arial" charset="0"/>
                <a:cs typeface="Arial" charset="0"/>
              </a:rPr>
            </a:br>
            <a:r>
              <a:rPr lang="en-CA" sz="1300" b="0">
                <a:solidFill>
                  <a:schemeClr val="tx1"/>
                </a:solidFill>
                <a:latin typeface="Arial" charset="0"/>
                <a:cs typeface="Arial" charset="0"/>
              </a:rPr>
              <a:t>Workers</a:t>
            </a:r>
          </a:p>
        </p:txBody>
      </p:sp>
      <p:sp>
        <p:nvSpPr>
          <p:cNvPr id="986150" name="Rectangle 38"/>
          <p:cNvSpPr>
            <a:spLocks noChangeArrowheads="1"/>
          </p:cNvSpPr>
          <p:nvPr/>
        </p:nvSpPr>
        <p:spPr bwMode="auto">
          <a:xfrm>
            <a:off x="182563" y="4902200"/>
            <a:ext cx="1465262" cy="625475"/>
          </a:xfrm>
          <a:prstGeom prst="rect">
            <a:avLst/>
          </a:prstGeom>
          <a:solidFill>
            <a:srgbClr val="FFCCFF"/>
          </a:solidFill>
          <a:ln w="12700">
            <a:solidFill>
              <a:srgbClr val="000000"/>
            </a:solidFill>
            <a:miter lim="800000"/>
            <a:headEnd/>
            <a:tailEnd/>
          </a:ln>
          <a:effectLst>
            <a:outerShdw dist="71842" dir="2700000" algn="ctr" rotWithShape="0">
              <a:srgbClr val="808080"/>
            </a:outerShdw>
          </a:effectLst>
        </p:spPr>
        <p:txBody>
          <a:bodyPr wrap="none" lIns="92075" tIns="46038" rIns="92075" bIns="46038" anchor="ctr"/>
          <a:lstStyle/>
          <a:p>
            <a:pPr algn="ctr">
              <a:lnSpc>
                <a:spcPct val="90000"/>
              </a:lnSpc>
              <a:defRPr/>
            </a:pPr>
            <a:r>
              <a:rPr lang="en-CA" sz="1500" b="0">
                <a:solidFill>
                  <a:schemeClr val="tx1"/>
                </a:solidFill>
                <a:latin typeface="Arial" charset="0"/>
                <a:cs typeface="Arial" charset="0"/>
              </a:rPr>
              <a:t>Process</a:t>
            </a:r>
          </a:p>
        </p:txBody>
      </p:sp>
      <p:sp>
        <p:nvSpPr>
          <p:cNvPr id="986151" name="Rectangle 39"/>
          <p:cNvSpPr>
            <a:spLocks noChangeArrowheads="1"/>
          </p:cNvSpPr>
          <p:nvPr/>
        </p:nvSpPr>
        <p:spPr bwMode="auto">
          <a:xfrm>
            <a:off x="182563" y="5540375"/>
            <a:ext cx="1465262" cy="625475"/>
          </a:xfrm>
          <a:prstGeom prst="rect">
            <a:avLst/>
          </a:prstGeom>
          <a:solidFill>
            <a:srgbClr val="FFCCFF"/>
          </a:solidFill>
          <a:ln w="12700">
            <a:solidFill>
              <a:srgbClr val="000000"/>
            </a:solidFill>
            <a:miter lim="800000"/>
            <a:headEnd/>
            <a:tailEnd/>
          </a:ln>
          <a:effectLst>
            <a:outerShdw dist="71842" dir="2700000" algn="ctr" rotWithShape="0">
              <a:srgbClr val="808080"/>
            </a:outerShdw>
          </a:effectLst>
        </p:spPr>
        <p:txBody>
          <a:bodyPr wrap="none" lIns="92075" tIns="46038" rIns="92075" bIns="46038" anchor="ctr"/>
          <a:lstStyle/>
          <a:p>
            <a:pPr algn="ctr">
              <a:lnSpc>
                <a:spcPct val="90000"/>
              </a:lnSpc>
              <a:defRPr/>
            </a:pPr>
            <a:r>
              <a:rPr lang="en-CA" sz="1500" b="0">
                <a:solidFill>
                  <a:schemeClr val="tx1"/>
                </a:solidFill>
                <a:latin typeface="Arial" charset="0"/>
                <a:cs typeface="Arial" charset="0"/>
              </a:rPr>
              <a:t>Technology</a:t>
            </a:r>
          </a:p>
        </p:txBody>
      </p:sp>
      <p:sp>
        <p:nvSpPr>
          <p:cNvPr id="986152" name="Rectangle 40"/>
          <p:cNvSpPr>
            <a:spLocks noChangeArrowheads="1"/>
          </p:cNvSpPr>
          <p:nvPr/>
        </p:nvSpPr>
        <p:spPr bwMode="auto">
          <a:xfrm>
            <a:off x="1660525" y="4902200"/>
            <a:ext cx="1463675" cy="625475"/>
          </a:xfrm>
          <a:prstGeom prst="rect">
            <a:avLst/>
          </a:prstGeom>
          <a:solidFill>
            <a:schemeClr val="folHlink"/>
          </a:solidFill>
          <a:ln w="12700">
            <a:solidFill>
              <a:srgbClr val="000000"/>
            </a:solidFill>
            <a:miter lim="800000"/>
            <a:headEnd/>
            <a:tailEnd/>
          </a:ln>
          <a:effectLst>
            <a:outerShdw dist="71842" dir="2700000" algn="ctr" rotWithShape="0">
              <a:srgbClr val="808080"/>
            </a:outerShdw>
          </a:effectLst>
        </p:spPr>
        <p:txBody>
          <a:bodyPr wrap="none" lIns="92075" tIns="46038" rIns="92075" bIns="46038" anchor="ctr"/>
          <a:lstStyle/>
          <a:p>
            <a:pPr marL="114300" indent="-114300">
              <a:lnSpc>
                <a:spcPct val="90000"/>
              </a:lnSpc>
              <a:spcBef>
                <a:spcPct val="10000"/>
              </a:spcBef>
              <a:buFontTx/>
              <a:buChar char="•"/>
              <a:defRPr/>
            </a:pPr>
            <a:r>
              <a:rPr lang="en-CA" sz="1300" b="0">
                <a:latin typeface="Arial" charset="0"/>
                <a:cs typeface="Arial" charset="0"/>
              </a:rPr>
              <a:t>Minimal</a:t>
            </a:r>
            <a:br>
              <a:rPr lang="en-CA" sz="1300" b="0">
                <a:latin typeface="Arial" charset="0"/>
                <a:cs typeface="Arial" charset="0"/>
              </a:rPr>
            </a:br>
            <a:r>
              <a:rPr lang="en-CA" sz="1300" b="0">
                <a:latin typeface="Arial" charset="0"/>
                <a:cs typeface="Arial" charset="0"/>
              </a:rPr>
              <a:t>Communication</a:t>
            </a:r>
          </a:p>
        </p:txBody>
      </p:sp>
      <p:sp>
        <p:nvSpPr>
          <p:cNvPr id="986153" name="Rectangle 41"/>
          <p:cNvSpPr>
            <a:spLocks noChangeArrowheads="1"/>
          </p:cNvSpPr>
          <p:nvPr/>
        </p:nvSpPr>
        <p:spPr bwMode="auto">
          <a:xfrm>
            <a:off x="1660525" y="5540375"/>
            <a:ext cx="1463675" cy="625475"/>
          </a:xfrm>
          <a:prstGeom prst="rect">
            <a:avLst/>
          </a:prstGeom>
          <a:solidFill>
            <a:schemeClr val="folHlink"/>
          </a:solidFill>
          <a:ln w="12700">
            <a:solidFill>
              <a:srgbClr val="000000"/>
            </a:solidFill>
            <a:miter lim="800000"/>
            <a:headEnd/>
            <a:tailEnd/>
          </a:ln>
          <a:effectLst>
            <a:outerShdw dist="71842" dir="2700000" algn="ctr" rotWithShape="0">
              <a:srgbClr val="808080"/>
            </a:outerShdw>
          </a:effectLst>
        </p:spPr>
        <p:txBody>
          <a:bodyPr wrap="none" lIns="92075" tIns="46038" rIns="92075" bIns="46038" anchor="ctr"/>
          <a:lstStyle/>
          <a:p>
            <a:pPr marL="114300" indent="-114300">
              <a:lnSpc>
                <a:spcPct val="90000"/>
              </a:lnSpc>
              <a:spcBef>
                <a:spcPct val="10000"/>
              </a:spcBef>
              <a:buFontTx/>
              <a:buChar char="•"/>
              <a:defRPr/>
            </a:pPr>
            <a:r>
              <a:rPr lang="en-CA" sz="1300" b="0">
                <a:latin typeface="Arial" charset="0"/>
                <a:cs typeface="Arial" charset="0"/>
              </a:rPr>
              <a:t>Embryonic</a:t>
            </a:r>
          </a:p>
        </p:txBody>
      </p:sp>
      <p:sp>
        <p:nvSpPr>
          <p:cNvPr id="986154" name="Rectangle 42"/>
          <p:cNvSpPr>
            <a:spLocks noChangeArrowheads="1"/>
          </p:cNvSpPr>
          <p:nvPr/>
        </p:nvSpPr>
        <p:spPr bwMode="auto">
          <a:xfrm>
            <a:off x="3136900" y="4902200"/>
            <a:ext cx="1465263" cy="625475"/>
          </a:xfrm>
          <a:prstGeom prst="rect">
            <a:avLst/>
          </a:prstGeom>
          <a:solidFill>
            <a:srgbClr val="FFFF00"/>
          </a:solidFill>
          <a:ln w="12700">
            <a:solidFill>
              <a:srgbClr val="000000"/>
            </a:solidFill>
            <a:miter lim="800000"/>
            <a:headEnd/>
            <a:tailEnd/>
          </a:ln>
          <a:effectLst>
            <a:outerShdw dist="71842" dir="2700000" algn="ctr" rotWithShape="0">
              <a:srgbClr val="808080"/>
            </a:outerShdw>
          </a:effectLst>
        </p:spPr>
        <p:txBody>
          <a:bodyPr wrap="none" lIns="92075" tIns="46038" rIns="92075" bIns="46038" anchor="ctr"/>
          <a:lstStyle/>
          <a:p>
            <a:pPr marL="114300" indent="-114300">
              <a:lnSpc>
                <a:spcPct val="90000"/>
              </a:lnSpc>
              <a:spcBef>
                <a:spcPct val="10000"/>
              </a:spcBef>
              <a:buFontTx/>
              <a:buChar char="•"/>
              <a:defRPr/>
            </a:pPr>
            <a:r>
              <a:rPr lang="en-CA" sz="1300" b="0">
                <a:solidFill>
                  <a:srgbClr val="6600FF"/>
                </a:solidFill>
                <a:latin typeface="Arial" charset="0"/>
                <a:cs typeface="Arial" charset="0"/>
              </a:rPr>
              <a:t>Project-to-</a:t>
            </a:r>
            <a:br>
              <a:rPr lang="en-CA" sz="1300" b="0">
                <a:solidFill>
                  <a:srgbClr val="6600FF"/>
                </a:solidFill>
                <a:latin typeface="Arial" charset="0"/>
                <a:cs typeface="Arial" charset="0"/>
              </a:rPr>
            </a:br>
            <a:r>
              <a:rPr lang="en-CA" sz="1300" b="0">
                <a:solidFill>
                  <a:srgbClr val="6600FF"/>
                </a:solidFill>
                <a:latin typeface="Arial" charset="0"/>
                <a:cs typeface="Arial" charset="0"/>
              </a:rPr>
              <a:t>Project Basis</a:t>
            </a:r>
          </a:p>
        </p:txBody>
      </p:sp>
      <p:sp>
        <p:nvSpPr>
          <p:cNvPr id="986155" name="Rectangle 43"/>
          <p:cNvSpPr>
            <a:spLocks noChangeArrowheads="1"/>
          </p:cNvSpPr>
          <p:nvPr/>
        </p:nvSpPr>
        <p:spPr bwMode="auto">
          <a:xfrm>
            <a:off x="3136900" y="5540375"/>
            <a:ext cx="1465263" cy="625475"/>
          </a:xfrm>
          <a:prstGeom prst="rect">
            <a:avLst/>
          </a:prstGeom>
          <a:solidFill>
            <a:srgbClr val="FFFFFF"/>
          </a:solidFill>
          <a:ln w="12700">
            <a:solidFill>
              <a:srgbClr val="000000"/>
            </a:solidFill>
            <a:miter lim="800000"/>
            <a:headEnd/>
            <a:tailEnd/>
          </a:ln>
          <a:effectLst>
            <a:outerShdw dist="71842" dir="2700000" algn="ctr" rotWithShape="0">
              <a:srgbClr val="808080"/>
            </a:outerShdw>
          </a:effectLst>
        </p:spPr>
        <p:txBody>
          <a:bodyPr wrap="none" lIns="92075" tIns="46038" rIns="92075" bIns="46038" anchor="ctr"/>
          <a:lstStyle/>
          <a:p>
            <a:pPr marL="114300" indent="-114300">
              <a:lnSpc>
                <a:spcPct val="90000"/>
              </a:lnSpc>
              <a:spcBef>
                <a:spcPct val="10000"/>
              </a:spcBef>
              <a:buFontTx/>
              <a:buChar char="•"/>
              <a:defRPr/>
            </a:pPr>
            <a:r>
              <a:rPr lang="en-CA" sz="1300" b="0">
                <a:solidFill>
                  <a:srgbClr val="6600FF"/>
                </a:solidFill>
                <a:latin typeface="Arial" charset="0"/>
                <a:cs typeface="Arial" charset="0"/>
              </a:rPr>
              <a:t>Data-Based</a:t>
            </a:r>
          </a:p>
        </p:txBody>
      </p:sp>
      <p:sp>
        <p:nvSpPr>
          <p:cNvPr id="986156" name="Rectangle 44"/>
          <p:cNvSpPr>
            <a:spLocks noChangeArrowheads="1"/>
          </p:cNvSpPr>
          <p:nvPr/>
        </p:nvSpPr>
        <p:spPr bwMode="auto">
          <a:xfrm>
            <a:off x="4614863" y="4902200"/>
            <a:ext cx="1465262" cy="625475"/>
          </a:xfrm>
          <a:prstGeom prst="rect">
            <a:avLst/>
          </a:prstGeom>
          <a:solidFill>
            <a:schemeClr val="folHlink"/>
          </a:solidFill>
          <a:ln w="12700">
            <a:solidFill>
              <a:srgbClr val="000000"/>
            </a:solidFill>
            <a:miter lim="800000"/>
            <a:headEnd/>
            <a:tailEnd/>
          </a:ln>
          <a:effectLst>
            <a:outerShdw dist="71842" dir="2700000" algn="ctr" rotWithShape="0">
              <a:srgbClr val="808080"/>
            </a:outerShdw>
          </a:effectLst>
        </p:spPr>
        <p:txBody>
          <a:bodyPr wrap="none" lIns="92075" tIns="46038" rIns="92075" bIns="46038" anchor="ctr"/>
          <a:lstStyle/>
          <a:p>
            <a:pPr marL="114300" indent="-114300">
              <a:lnSpc>
                <a:spcPct val="90000"/>
              </a:lnSpc>
              <a:spcBef>
                <a:spcPct val="10000"/>
              </a:spcBef>
              <a:buFontTx/>
              <a:buChar char="•"/>
              <a:defRPr/>
            </a:pPr>
            <a:r>
              <a:rPr lang="en-CA" sz="1300" b="0">
                <a:solidFill>
                  <a:schemeClr val="tx1"/>
                </a:solidFill>
                <a:latin typeface="Arial" charset="0"/>
                <a:cs typeface="Arial" charset="0"/>
              </a:rPr>
              <a:t>Purposeful</a:t>
            </a:r>
            <a:br>
              <a:rPr lang="en-CA" sz="1300" b="0">
                <a:solidFill>
                  <a:schemeClr val="tx1"/>
                </a:solidFill>
                <a:latin typeface="Arial" charset="0"/>
                <a:cs typeface="Arial" charset="0"/>
              </a:rPr>
            </a:br>
            <a:r>
              <a:rPr lang="en-CA" sz="1300" b="0">
                <a:solidFill>
                  <a:schemeClr val="tx1"/>
                </a:solidFill>
                <a:latin typeface="Arial" charset="0"/>
                <a:cs typeface="Arial" charset="0"/>
              </a:rPr>
              <a:t>R&amp;D/Portfolio</a:t>
            </a:r>
          </a:p>
        </p:txBody>
      </p:sp>
      <p:sp>
        <p:nvSpPr>
          <p:cNvPr id="986157" name="Rectangle 45"/>
          <p:cNvSpPr>
            <a:spLocks noChangeArrowheads="1"/>
          </p:cNvSpPr>
          <p:nvPr/>
        </p:nvSpPr>
        <p:spPr bwMode="auto">
          <a:xfrm>
            <a:off x="4614863" y="5540375"/>
            <a:ext cx="1465262" cy="625475"/>
          </a:xfrm>
          <a:prstGeom prst="rect">
            <a:avLst/>
          </a:prstGeom>
          <a:solidFill>
            <a:srgbClr val="FFFF00"/>
          </a:solidFill>
          <a:ln w="12700">
            <a:solidFill>
              <a:srgbClr val="000000"/>
            </a:solidFill>
            <a:miter lim="800000"/>
            <a:headEnd/>
            <a:tailEnd/>
          </a:ln>
          <a:effectLst>
            <a:outerShdw dist="71842" dir="2700000" algn="ctr" rotWithShape="0">
              <a:srgbClr val="808080"/>
            </a:outerShdw>
          </a:effectLst>
        </p:spPr>
        <p:txBody>
          <a:bodyPr wrap="none" lIns="92075" tIns="46038" rIns="92075" bIns="46038" anchor="ctr"/>
          <a:lstStyle/>
          <a:p>
            <a:pPr marL="114300" indent="-114300">
              <a:lnSpc>
                <a:spcPct val="90000"/>
              </a:lnSpc>
              <a:spcBef>
                <a:spcPct val="10000"/>
              </a:spcBef>
              <a:buFontTx/>
              <a:buChar char="•"/>
              <a:defRPr/>
            </a:pPr>
            <a:r>
              <a:rPr lang="en-CA" sz="1300" b="0">
                <a:solidFill>
                  <a:schemeClr val="tx1"/>
                </a:solidFill>
                <a:latin typeface="Arial" charset="0"/>
                <a:cs typeface="Arial" charset="0"/>
              </a:rPr>
              <a:t>Information-</a:t>
            </a:r>
            <a:br>
              <a:rPr lang="en-CA" sz="1300" b="0">
                <a:solidFill>
                  <a:schemeClr val="tx1"/>
                </a:solidFill>
                <a:latin typeface="Arial" charset="0"/>
                <a:cs typeface="Arial" charset="0"/>
              </a:rPr>
            </a:br>
            <a:r>
              <a:rPr lang="en-CA" sz="1300" b="0">
                <a:solidFill>
                  <a:schemeClr val="tx1"/>
                </a:solidFill>
                <a:latin typeface="Arial" charset="0"/>
                <a:cs typeface="Arial" charset="0"/>
              </a:rPr>
              <a:t>Based</a:t>
            </a:r>
          </a:p>
        </p:txBody>
      </p:sp>
      <p:sp>
        <p:nvSpPr>
          <p:cNvPr id="986158" name="Rectangle 46"/>
          <p:cNvSpPr>
            <a:spLocks noChangeArrowheads="1"/>
          </p:cNvSpPr>
          <p:nvPr/>
        </p:nvSpPr>
        <p:spPr bwMode="auto">
          <a:xfrm>
            <a:off x="6092825" y="4902200"/>
            <a:ext cx="1463675" cy="625475"/>
          </a:xfrm>
          <a:prstGeom prst="rect">
            <a:avLst/>
          </a:prstGeom>
          <a:solidFill>
            <a:srgbClr val="FFFFFF"/>
          </a:solidFill>
          <a:ln w="12700">
            <a:solidFill>
              <a:srgbClr val="000000"/>
            </a:solidFill>
            <a:miter lim="800000"/>
            <a:headEnd/>
            <a:tailEnd/>
          </a:ln>
          <a:effectLst>
            <a:outerShdw dist="71842" dir="2700000" algn="ctr" rotWithShape="0">
              <a:srgbClr val="808080"/>
            </a:outerShdw>
          </a:effectLst>
        </p:spPr>
        <p:txBody>
          <a:bodyPr wrap="none" lIns="92075" tIns="46038" rIns="92075" bIns="46038" anchor="ctr"/>
          <a:lstStyle/>
          <a:p>
            <a:pPr marL="114300" indent="-114300">
              <a:lnSpc>
                <a:spcPct val="90000"/>
              </a:lnSpc>
              <a:spcBef>
                <a:spcPct val="10000"/>
              </a:spcBef>
              <a:buFontTx/>
              <a:buChar char="•"/>
              <a:defRPr/>
            </a:pPr>
            <a:r>
              <a:rPr lang="en-CA" sz="1300" b="0">
                <a:solidFill>
                  <a:srgbClr val="000066"/>
                </a:solidFill>
                <a:latin typeface="Arial" charset="0"/>
                <a:cs typeface="Arial" charset="0"/>
              </a:rPr>
              <a:t>Feedback Loops</a:t>
            </a:r>
            <a:br>
              <a:rPr lang="en-CA" sz="1300" b="0">
                <a:solidFill>
                  <a:srgbClr val="000066"/>
                </a:solidFill>
                <a:latin typeface="Arial" charset="0"/>
                <a:cs typeface="Arial" charset="0"/>
              </a:rPr>
            </a:br>
            <a:r>
              <a:rPr lang="en-CA" sz="1300" b="0">
                <a:solidFill>
                  <a:srgbClr val="000066"/>
                </a:solidFill>
                <a:latin typeface="Arial" charset="0"/>
                <a:cs typeface="Arial" charset="0"/>
              </a:rPr>
              <a:t>and ‘information</a:t>
            </a:r>
            <a:br>
              <a:rPr lang="en-CA" sz="1300" b="0">
                <a:solidFill>
                  <a:srgbClr val="000066"/>
                </a:solidFill>
                <a:latin typeface="Arial" charset="0"/>
                <a:cs typeface="Arial" charset="0"/>
              </a:rPr>
            </a:br>
            <a:r>
              <a:rPr lang="en-CA" sz="1300" b="0">
                <a:solidFill>
                  <a:srgbClr val="000066"/>
                </a:solidFill>
                <a:latin typeface="Arial" charset="0"/>
                <a:cs typeface="Arial" charset="0"/>
              </a:rPr>
              <a:t>persistence</a:t>
            </a:r>
            <a:r>
              <a:rPr lang="en-CA" sz="1300" b="0">
                <a:solidFill>
                  <a:srgbClr val="66FF66"/>
                </a:solidFill>
                <a:latin typeface="Arial" charset="0"/>
                <a:cs typeface="Arial" charset="0"/>
              </a:rPr>
              <a:t>’</a:t>
            </a:r>
          </a:p>
        </p:txBody>
      </p:sp>
      <p:sp>
        <p:nvSpPr>
          <p:cNvPr id="986159" name="Rectangle 47"/>
          <p:cNvSpPr>
            <a:spLocks noChangeArrowheads="1"/>
          </p:cNvSpPr>
          <p:nvPr/>
        </p:nvSpPr>
        <p:spPr bwMode="auto">
          <a:xfrm>
            <a:off x="6092825" y="5540375"/>
            <a:ext cx="1463675" cy="625475"/>
          </a:xfrm>
          <a:prstGeom prst="rect">
            <a:avLst/>
          </a:prstGeom>
          <a:solidFill>
            <a:srgbClr val="FFFFFF"/>
          </a:solidFill>
          <a:ln w="12700">
            <a:solidFill>
              <a:srgbClr val="000000"/>
            </a:solidFill>
            <a:miter lim="800000"/>
            <a:headEnd/>
            <a:tailEnd/>
          </a:ln>
          <a:effectLst>
            <a:outerShdw dist="71842" dir="2700000" algn="ctr" rotWithShape="0">
              <a:srgbClr val="808080"/>
            </a:outerShdw>
          </a:effectLst>
        </p:spPr>
        <p:txBody>
          <a:bodyPr wrap="none" lIns="92075" tIns="46038" rIns="92075" bIns="46038" anchor="ctr"/>
          <a:lstStyle/>
          <a:p>
            <a:pPr marL="114300" indent="-114300">
              <a:lnSpc>
                <a:spcPct val="90000"/>
              </a:lnSpc>
              <a:spcBef>
                <a:spcPct val="10000"/>
              </a:spcBef>
              <a:buFontTx/>
              <a:buChar char="•"/>
              <a:defRPr/>
            </a:pPr>
            <a:r>
              <a:rPr lang="en-CA" sz="1300" b="0">
                <a:solidFill>
                  <a:srgbClr val="000066"/>
                </a:solidFill>
                <a:latin typeface="Arial" charset="0"/>
                <a:cs typeface="Arial" charset="0"/>
              </a:rPr>
              <a:t>IT as a</a:t>
            </a:r>
            <a:br>
              <a:rPr lang="en-CA" sz="1300" b="0">
                <a:solidFill>
                  <a:srgbClr val="000066"/>
                </a:solidFill>
                <a:latin typeface="Arial" charset="0"/>
                <a:cs typeface="Arial" charset="0"/>
              </a:rPr>
            </a:br>
            <a:r>
              <a:rPr lang="en-CA" sz="1300" b="0">
                <a:solidFill>
                  <a:srgbClr val="000066"/>
                </a:solidFill>
                <a:latin typeface="Arial" charset="0"/>
                <a:cs typeface="Arial" charset="0"/>
              </a:rPr>
              <a:t>Competitive</a:t>
            </a:r>
            <a:br>
              <a:rPr lang="en-CA" sz="1300" b="0">
                <a:solidFill>
                  <a:srgbClr val="000066"/>
                </a:solidFill>
                <a:latin typeface="Arial" charset="0"/>
                <a:cs typeface="Arial" charset="0"/>
              </a:rPr>
            </a:br>
            <a:r>
              <a:rPr lang="en-CA" sz="1300" b="0">
                <a:solidFill>
                  <a:srgbClr val="000066"/>
                </a:solidFill>
                <a:latin typeface="Arial" charset="0"/>
                <a:cs typeface="Arial" charset="0"/>
              </a:rPr>
              <a:t>Weapon</a:t>
            </a:r>
          </a:p>
        </p:txBody>
      </p:sp>
      <p:sp>
        <p:nvSpPr>
          <p:cNvPr id="986160" name="Rectangle 48"/>
          <p:cNvSpPr>
            <a:spLocks noChangeArrowheads="1"/>
          </p:cNvSpPr>
          <p:nvPr/>
        </p:nvSpPr>
        <p:spPr bwMode="auto">
          <a:xfrm>
            <a:off x="7569200" y="4902200"/>
            <a:ext cx="1465263" cy="625475"/>
          </a:xfrm>
          <a:prstGeom prst="rect">
            <a:avLst/>
          </a:prstGeom>
          <a:solidFill>
            <a:srgbClr val="618FFD"/>
          </a:solidFill>
          <a:ln w="12700">
            <a:solidFill>
              <a:srgbClr val="000000"/>
            </a:solidFill>
            <a:miter lim="800000"/>
            <a:headEnd/>
            <a:tailEnd/>
          </a:ln>
          <a:effectLst>
            <a:outerShdw dist="71842" dir="2700000" algn="ctr" rotWithShape="0">
              <a:srgbClr val="808080"/>
            </a:outerShdw>
          </a:effectLst>
        </p:spPr>
        <p:txBody>
          <a:bodyPr wrap="none" lIns="92075" tIns="46038" rIns="92075" bIns="46038" anchor="ctr"/>
          <a:lstStyle/>
          <a:p>
            <a:pPr marL="114300" indent="-114300">
              <a:lnSpc>
                <a:spcPct val="90000"/>
              </a:lnSpc>
              <a:spcBef>
                <a:spcPct val="10000"/>
              </a:spcBef>
              <a:buFontTx/>
              <a:buChar char="•"/>
              <a:defRPr/>
            </a:pPr>
            <a:r>
              <a:rPr lang="en-CA" sz="1200" b="0">
                <a:solidFill>
                  <a:schemeClr val="tx1"/>
                </a:solidFill>
                <a:latin typeface="Arial" charset="0"/>
                <a:cs typeface="Arial" charset="0"/>
              </a:rPr>
              <a:t>Cross-Boundary</a:t>
            </a:r>
            <a:br>
              <a:rPr lang="en-CA" sz="1200" b="0">
                <a:solidFill>
                  <a:schemeClr val="tx1"/>
                </a:solidFill>
                <a:latin typeface="Arial" charset="0"/>
                <a:cs typeface="Arial" charset="0"/>
              </a:rPr>
            </a:br>
            <a:r>
              <a:rPr lang="en-CA" sz="1200" b="0">
                <a:solidFill>
                  <a:schemeClr val="tx1"/>
                </a:solidFill>
                <a:latin typeface="Arial" charset="0"/>
                <a:cs typeface="Arial" charset="0"/>
              </a:rPr>
              <a:t>Learning and</a:t>
            </a:r>
            <a:br>
              <a:rPr lang="en-CA" sz="1200" b="0">
                <a:solidFill>
                  <a:schemeClr val="tx1"/>
                </a:solidFill>
                <a:latin typeface="Arial" charset="0"/>
                <a:cs typeface="Arial" charset="0"/>
              </a:rPr>
            </a:br>
            <a:r>
              <a:rPr lang="en-CA" sz="1200" b="0">
                <a:solidFill>
                  <a:schemeClr val="tx1"/>
                </a:solidFill>
                <a:latin typeface="Arial" charset="0"/>
                <a:cs typeface="Arial" charset="0"/>
              </a:rPr>
              <a:t>Knowledge Flow</a:t>
            </a:r>
          </a:p>
        </p:txBody>
      </p:sp>
      <p:sp>
        <p:nvSpPr>
          <p:cNvPr id="986161" name="Rectangle 49"/>
          <p:cNvSpPr>
            <a:spLocks noChangeArrowheads="1"/>
          </p:cNvSpPr>
          <p:nvPr/>
        </p:nvSpPr>
        <p:spPr bwMode="auto">
          <a:xfrm>
            <a:off x="7678738" y="5516563"/>
            <a:ext cx="1465262" cy="625475"/>
          </a:xfrm>
          <a:prstGeom prst="rect">
            <a:avLst/>
          </a:prstGeom>
          <a:solidFill>
            <a:srgbClr val="66FFCC"/>
          </a:solidFill>
          <a:ln w="12700">
            <a:solidFill>
              <a:srgbClr val="000000"/>
            </a:solidFill>
            <a:miter lim="800000"/>
            <a:headEnd/>
            <a:tailEnd/>
          </a:ln>
          <a:effectLst>
            <a:outerShdw dist="71842" dir="2700000" algn="ctr" rotWithShape="0">
              <a:srgbClr val="808080"/>
            </a:outerShdw>
          </a:effectLst>
        </p:spPr>
        <p:txBody>
          <a:bodyPr wrap="none" lIns="92075" tIns="46038" rIns="92075" bIns="46038" anchor="ctr"/>
          <a:lstStyle/>
          <a:p>
            <a:pPr marL="114300" indent="-114300">
              <a:lnSpc>
                <a:spcPct val="90000"/>
              </a:lnSpc>
              <a:spcBef>
                <a:spcPct val="10000"/>
              </a:spcBef>
              <a:buFontTx/>
              <a:buChar char="•"/>
              <a:defRPr/>
            </a:pPr>
            <a:r>
              <a:rPr lang="en-CA" sz="1300" b="0">
                <a:solidFill>
                  <a:schemeClr val="tx1"/>
                </a:solidFill>
                <a:latin typeface="Arial" charset="0"/>
                <a:cs typeface="Arial" charset="0"/>
              </a:rPr>
              <a:t>Intelligent</a:t>
            </a:r>
            <a:br>
              <a:rPr lang="en-CA" sz="1300" b="0">
                <a:solidFill>
                  <a:schemeClr val="tx1"/>
                </a:solidFill>
                <a:latin typeface="Arial" charset="0"/>
                <a:cs typeface="Arial" charset="0"/>
              </a:rPr>
            </a:br>
            <a:r>
              <a:rPr lang="en-CA" sz="1300" b="0">
                <a:solidFill>
                  <a:schemeClr val="tx1"/>
                </a:solidFill>
                <a:latin typeface="Arial" charset="0"/>
                <a:cs typeface="Arial" charset="0"/>
              </a:rPr>
              <a:t>Knowledge</a:t>
            </a:r>
            <a:br>
              <a:rPr lang="en-CA" sz="1300" b="0">
                <a:solidFill>
                  <a:schemeClr val="tx1"/>
                </a:solidFill>
                <a:latin typeface="Arial" charset="0"/>
                <a:cs typeface="Arial" charset="0"/>
              </a:rPr>
            </a:br>
            <a:r>
              <a:rPr lang="en-CA" sz="1300" b="0">
                <a:solidFill>
                  <a:schemeClr val="tx1"/>
                </a:solidFill>
                <a:latin typeface="Arial" charset="0"/>
                <a:cs typeface="Arial" charset="0"/>
              </a:rPr>
              <a:t>Processors</a:t>
            </a:r>
          </a:p>
        </p:txBody>
      </p:sp>
      <p:sp>
        <p:nvSpPr>
          <p:cNvPr id="60467" name="AutoShape 50"/>
          <p:cNvSpPr>
            <a:spLocks noChangeArrowheads="1"/>
          </p:cNvSpPr>
          <p:nvPr/>
        </p:nvSpPr>
        <p:spPr bwMode="auto">
          <a:xfrm>
            <a:off x="1711325" y="6235700"/>
            <a:ext cx="2860675" cy="398463"/>
          </a:xfrm>
          <a:prstGeom prst="rightArrow">
            <a:avLst>
              <a:gd name="adj1" fmla="val 50000"/>
              <a:gd name="adj2" fmla="val 138833"/>
            </a:avLst>
          </a:prstGeom>
          <a:solidFill>
            <a:schemeClr val="folHlink"/>
          </a:solidFill>
          <a:ln w="12700">
            <a:solidFill>
              <a:schemeClr val="bg2"/>
            </a:solidFill>
            <a:miter lim="800000"/>
            <a:headEnd/>
            <a:tailEnd/>
          </a:ln>
        </p:spPr>
        <p:txBody>
          <a:bodyPr wrap="none" lIns="92075" tIns="46038" rIns="92075" bIns="46038" anchor="ctr"/>
          <a:lstStyle/>
          <a:p>
            <a:pPr algn="ctr">
              <a:lnSpc>
                <a:spcPct val="90000"/>
              </a:lnSpc>
            </a:pPr>
            <a:r>
              <a:rPr lang="en-CA" sz="1200" b="0">
                <a:solidFill>
                  <a:schemeClr val="tx1"/>
                </a:solidFill>
                <a:latin typeface="Arial" charset="0"/>
                <a:cs typeface="Arial" charset="0"/>
              </a:rPr>
              <a:t>Customer </a:t>
            </a:r>
            <a:r>
              <a:rPr lang="en-CA" sz="1200" b="0" i="1">
                <a:solidFill>
                  <a:schemeClr val="tx1"/>
                </a:solidFill>
                <a:latin typeface="Arial" charset="0"/>
                <a:cs typeface="Arial" charset="0"/>
              </a:rPr>
              <a:t>Retention</a:t>
            </a:r>
          </a:p>
        </p:txBody>
      </p:sp>
      <p:sp>
        <p:nvSpPr>
          <p:cNvPr id="60468" name="AutoShape 51"/>
          <p:cNvSpPr>
            <a:spLocks noChangeArrowheads="1"/>
          </p:cNvSpPr>
          <p:nvPr/>
        </p:nvSpPr>
        <p:spPr bwMode="auto">
          <a:xfrm>
            <a:off x="4572000" y="6248400"/>
            <a:ext cx="2286000" cy="398463"/>
          </a:xfrm>
          <a:prstGeom prst="rightArrow">
            <a:avLst>
              <a:gd name="adj1" fmla="val 50000"/>
              <a:gd name="adj2" fmla="val 110943"/>
            </a:avLst>
          </a:prstGeom>
          <a:solidFill>
            <a:srgbClr val="FFFF00"/>
          </a:solidFill>
          <a:ln w="12700">
            <a:solidFill>
              <a:srgbClr val="000000"/>
            </a:solidFill>
            <a:miter lim="800000"/>
            <a:headEnd/>
            <a:tailEnd/>
          </a:ln>
        </p:spPr>
        <p:txBody>
          <a:bodyPr wrap="none" lIns="92075" tIns="46038" rIns="92075" bIns="46038" anchor="ctr"/>
          <a:lstStyle/>
          <a:p>
            <a:pPr algn="ctr">
              <a:lnSpc>
                <a:spcPct val="90000"/>
              </a:lnSpc>
            </a:pPr>
            <a:r>
              <a:rPr lang="en-CA" sz="1200" b="0">
                <a:solidFill>
                  <a:schemeClr val="tx1"/>
                </a:solidFill>
                <a:latin typeface="Arial" charset="0"/>
                <a:cs typeface="Arial" charset="0"/>
              </a:rPr>
              <a:t>Customer </a:t>
            </a:r>
            <a:r>
              <a:rPr lang="en-CA" sz="1200" b="0" i="1">
                <a:solidFill>
                  <a:schemeClr val="tx1"/>
                </a:solidFill>
                <a:latin typeface="Arial" charset="0"/>
                <a:cs typeface="Arial" charset="0"/>
              </a:rPr>
              <a:t>Satisfaction</a:t>
            </a:r>
          </a:p>
        </p:txBody>
      </p:sp>
      <p:sp>
        <p:nvSpPr>
          <p:cNvPr id="60469" name="AutoShape 52"/>
          <p:cNvSpPr>
            <a:spLocks noChangeArrowheads="1"/>
          </p:cNvSpPr>
          <p:nvPr/>
        </p:nvSpPr>
        <p:spPr bwMode="auto">
          <a:xfrm>
            <a:off x="6924675" y="6235700"/>
            <a:ext cx="2212975" cy="398463"/>
          </a:xfrm>
          <a:prstGeom prst="rightArrow">
            <a:avLst>
              <a:gd name="adj1" fmla="val 50000"/>
              <a:gd name="adj2" fmla="val 107399"/>
            </a:avLst>
          </a:prstGeom>
          <a:solidFill>
            <a:schemeClr val="folHlink"/>
          </a:solidFill>
          <a:ln w="12700">
            <a:solidFill>
              <a:srgbClr val="000000"/>
            </a:solidFill>
            <a:miter lim="800000"/>
            <a:headEnd/>
            <a:tailEnd/>
          </a:ln>
        </p:spPr>
        <p:txBody>
          <a:bodyPr wrap="none" lIns="92075" tIns="46038" rIns="92075" bIns="46038" anchor="ctr"/>
          <a:lstStyle/>
          <a:p>
            <a:pPr algn="ctr">
              <a:lnSpc>
                <a:spcPct val="90000"/>
              </a:lnSpc>
            </a:pPr>
            <a:r>
              <a:rPr lang="en-CA" sz="1200" b="0">
                <a:solidFill>
                  <a:schemeClr val="tx1"/>
                </a:solidFill>
                <a:latin typeface="Arial" charset="0"/>
                <a:cs typeface="Arial" charset="0"/>
              </a:rPr>
              <a:t>Customer </a:t>
            </a:r>
            <a:r>
              <a:rPr lang="en-CA" sz="1200" b="0" i="1">
                <a:solidFill>
                  <a:schemeClr val="tx1"/>
                </a:solidFill>
                <a:latin typeface="Arial" charset="0"/>
                <a:cs typeface="Arial" charset="0"/>
              </a:rPr>
              <a:t>Success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Espace réservé du pied de page 4"/>
          <p:cNvSpPr>
            <a:spLocks noGrp="1"/>
          </p:cNvSpPr>
          <p:nvPr>
            <p:ph type="ftr" sz="quarter" idx="11"/>
          </p:nvPr>
        </p:nvSpPr>
        <p:spPr>
          <a:noFill/>
        </p:spPr>
        <p:txBody>
          <a:bodyPr/>
          <a:lstStyle/>
          <a:p>
            <a:r>
              <a:rPr lang="en-US" smtClean="0"/>
              <a:t>EPITA'2022 Spring/EML</a:t>
            </a:r>
          </a:p>
        </p:txBody>
      </p:sp>
      <p:sp>
        <p:nvSpPr>
          <p:cNvPr id="537602" name="Rectangle 2"/>
          <p:cNvSpPr>
            <a:spLocks noGrp="1" noChangeArrowheads="1"/>
          </p:cNvSpPr>
          <p:nvPr>
            <p:ph type="title"/>
          </p:nvPr>
        </p:nvSpPr>
        <p:spPr/>
        <p:txBody>
          <a:bodyPr/>
          <a:lstStyle/>
          <a:p>
            <a:pPr>
              <a:defRPr/>
            </a:pPr>
            <a:r>
              <a:rPr lang="en-GB" sz="3600" b="1" smtClean="0">
                <a:effectLst>
                  <a:outerShdw blurRad="38100" dist="38100" dir="2700000" algn="tl">
                    <a:srgbClr val="C0C0C0"/>
                  </a:outerShdw>
                </a:effectLst>
              </a:rPr>
              <a:t>KM Origins</a:t>
            </a:r>
            <a:endParaRPr lang="fr-FR" sz="3200" b="1" smtClean="0">
              <a:effectLst>
                <a:outerShdw blurRad="38100" dist="38100" dir="2700000" algn="tl">
                  <a:srgbClr val="C0C0C0"/>
                </a:outerShdw>
              </a:effectLst>
            </a:endParaRPr>
          </a:p>
        </p:txBody>
      </p:sp>
      <p:sp>
        <p:nvSpPr>
          <p:cNvPr id="537603" name="Rectangle 3"/>
          <p:cNvSpPr>
            <a:spLocks noGrp="1" noChangeArrowheads="1"/>
          </p:cNvSpPr>
          <p:nvPr>
            <p:ph type="body" idx="1"/>
          </p:nvPr>
        </p:nvSpPr>
        <p:spPr/>
        <p:txBody>
          <a:bodyPr/>
          <a:lstStyle/>
          <a:p>
            <a:pPr>
              <a:lnSpc>
                <a:spcPct val="80000"/>
              </a:lnSpc>
              <a:defRPr/>
            </a:pPr>
            <a:r>
              <a:rPr lang="en-US" sz="2800" b="1" dirty="0" smtClean="0">
                <a:solidFill>
                  <a:schemeClr val="accent2"/>
                </a:solidFill>
              </a:rPr>
              <a:t>IT</a:t>
            </a:r>
            <a:r>
              <a:rPr lang="en-US" sz="2800" dirty="0" smtClean="0"/>
              <a:t>: DB, Networks, Groupware, Intranet, Data Warehouse, ERP, CRM…</a:t>
            </a:r>
          </a:p>
          <a:p>
            <a:pPr>
              <a:lnSpc>
                <a:spcPct val="80000"/>
              </a:lnSpc>
              <a:defRPr/>
            </a:pPr>
            <a:r>
              <a:rPr lang="en-US" sz="2800" b="1" dirty="0" smtClean="0">
                <a:solidFill>
                  <a:schemeClr val="accent2"/>
                </a:solidFill>
              </a:rPr>
              <a:t>Document management </a:t>
            </a:r>
          </a:p>
          <a:p>
            <a:pPr>
              <a:lnSpc>
                <a:spcPct val="80000"/>
              </a:lnSpc>
              <a:defRPr/>
            </a:pPr>
            <a:r>
              <a:rPr lang="en-US" sz="2800" b="1" dirty="0" smtClean="0">
                <a:solidFill>
                  <a:schemeClr val="accent2"/>
                </a:solidFill>
              </a:rPr>
              <a:t>Design</a:t>
            </a:r>
            <a:r>
              <a:rPr lang="en-US" sz="2800" dirty="0" smtClean="0"/>
              <a:t> Concurrent engineering, DT, AI by design…</a:t>
            </a:r>
          </a:p>
          <a:p>
            <a:pPr>
              <a:lnSpc>
                <a:spcPct val="80000"/>
              </a:lnSpc>
              <a:defRPr/>
            </a:pPr>
            <a:r>
              <a:rPr lang="en-US" sz="2800" b="1" dirty="0" smtClean="0">
                <a:solidFill>
                  <a:schemeClr val="accent2"/>
                </a:solidFill>
              </a:rPr>
              <a:t>Economy </a:t>
            </a:r>
            <a:r>
              <a:rPr lang="en-US" sz="2800" dirty="0" smtClean="0">
                <a:solidFill>
                  <a:schemeClr val="accent4"/>
                </a:solidFill>
              </a:rPr>
              <a:t>(knowledge based business, innovation)</a:t>
            </a:r>
          </a:p>
          <a:p>
            <a:pPr>
              <a:lnSpc>
                <a:spcPct val="80000"/>
              </a:lnSpc>
              <a:defRPr/>
            </a:pPr>
            <a:r>
              <a:rPr lang="fr-FR" sz="2800" b="1" dirty="0" err="1" smtClean="0">
                <a:solidFill>
                  <a:schemeClr val="accent6">
                    <a:lumMod val="75000"/>
                  </a:schemeClr>
                </a:solidFill>
                <a:cs typeface="Times New Roman" pitchFamily="18" charset="0"/>
              </a:rPr>
              <a:t>Analytics</a:t>
            </a:r>
            <a:r>
              <a:rPr lang="fr-FR" sz="2800" b="1" dirty="0" smtClean="0">
                <a:solidFill>
                  <a:schemeClr val="accent6">
                    <a:lumMod val="75000"/>
                  </a:schemeClr>
                </a:solidFill>
                <a:cs typeface="Times New Roman" pitchFamily="18" charset="0"/>
              </a:rPr>
              <a:t> ? or </a:t>
            </a:r>
            <a:r>
              <a:rPr lang="fr-FR" sz="2800" b="1" dirty="0" err="1" smtClean="0">
                <a:solidFill>
                  <a:schemeClr val="accent6">
                    <a:lumMod val="75000"/>
                  </a:schemeClr>
                </a:solidFill>
                <a:cs typeface="Times New Roman" pitchFamily="18" charset="0"/>
              </a:rPr>
              <a:t>knowledge</a:t>
            </a:r>
            <a:r>
              <a:rPr lang="fr-FR" sz="2800" b="1" dirty="0" smtClean="0">
                <a:solidFill>
                  <a:schemeClr val="accent6">
                    <a:lumMod val="75000"/>
                  </a:schemeClr>
                </a:solidFill>
                <a:cs typeface="Times New Roman" pitchFamily="18" charset="0"/>
              </a:rPr>
              <a:t> </a:t>
            </a:r>
            <a:r>
              <a:rPr lang="fr-FR" sz="2800" b="1" dirty="0" err="1" smtClean="0">
                <a:solidFill>
                  <a:schemeClr val="accent6">
                    <a:lumMod val="75000"/>
                  </a:schemeClr>
                </a:solidFill>
                <a:cs typeface="Times New Roman" pitchFamily="18" charset="0"/>
              </a:rPr>
              <a:t>discovery</a:t>
            </a:r>
            <a:r>
              <a:rPr lang="fr-FR" sz="2800" b="1" dirty="0" smtClean="0">
                <a:solidFill>
                  <a:schemeClr val="accent6">
                    <a:lumMod val="75000"/>
                  </a:schemeClr>
                </a:solidFill>
                <a:cs typeface="Times New Roman" pitchFamily="18" charset="0"/>
              </a:rPr>
              <a:t>?</a:t>
            </a:r>
          </a:p>
          <a:p>
            <a:pPr marL="0" indent="0">
              <a:lnSpc>
                <a:spcPct val="80000"/>
              </a:lnSpc>
              <a:buNone/>
              <a:defRPr/>
            </a:pPr>
            <a:r>
              <a:rPr lang="fr-FR" sz="2800" dirty="0" smtClean="0">
                <a:solidFill>
                  <a:schemeClr val="accent6">
                    <a:lumMod val="75000"/>
                  </a:schemeClr>
                </a:solidFill>
                <a:cs typeface="Times New Roman" pitchFamily="18" charset="0"/>
              </a:rPr>
              <a:t>Multitude of </a:t>
            </a:r>
            <a:r>
              <a:rPr lang="fr-FR" sz="2800" dirty="0" err="1" smtClean="0">
                <a:solidFill>
                  <a:schemeClr val="accent6">
                    <a:lumMod val="75000"/>
                  </a:schemeClr>
                </a:solidFill>
                <a:cs typeface="Times New Roman" pitchFamily="18" charset="0"/>
              </a:rPr>
              <a:t>heterogenous</a:t>
            </a:r>
            <a:r>
              <a:rPr lang="fr-FR" sz="2800" dirty="0" smtClean="0">
                <a:solidFill>
                  <a:schemeClr val="accent6">
                    <a:lumMod val="75000"/>
                  </a:schemeClr>
                </a:solidFill>
                <a:cs typeface="Times New Roman" pitchFamily="18" charset="0"/>
              </a:rPr>
              <a:t> sources</a:t>
            </a:r>
          </a:p>
          <a:p>
            <a:pPr marL="0" indent="0">
              <a:lnSpc>
                <a:spcPct val="80000"/>
              </a:lnSpc>
              <a:buNone/>
              <a:defRPr/>
            </a:pPr>
            <a:endParaRPr lang="fr-FR" sz="2800" b="1" dirty="0" smtClean="0">
              <a:solidFill>
                <a:schemeClr val="accent6">
                  <a:lumMod val="75000"/>
                </a:schemeClr>
              </a:solidFill>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7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76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76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76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3760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76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Espace réservé du pied de page 4"/>
          <p:cNvSpPr>
            <a:spLocks noGrp="1"/>
          </p:cNvSpPr>
          <p:nvPr>
            <p:ph type="ftr" sz="quarter" idx="11"/>
          </p:nvPr>
        </p:nvSpPr>
        <p:spPr>
          <a:noFill/>
        </p:spPr>
        <p:txBody>
          <a:bodyPr/>
          <a:lstStyle/>
          <a:p>
            <a:r>
              <a:rPr lang="en-US" smtClean="0"/>
              <a:t>EPITA'2022 Spring/EML</a:t>
            </a:r>
          </a:p>
        </p:txBody>
      </p:sp>
      <p:sp>
        <p:nvSpPr>
          <p:cNvPr id="543746" name="Rectangle 2"/>
          <p:cNvSpPr>
            <a:spLocks noGrp="1" noChangeArrowheads="1"/>
          </p:cNvSpPr>
          <p:nvPr>
            <p:ph type="title"/>
          </p:nvPr>
        </p:nvSpPr>
        <p:spPr/>
        <p:txBody>
          <a:bodyPr/>
          <a:lstStyle/>
          <a:p>
            <a:pPr>
              <a:defRPr/>
            </a:pPr>
            <a:r>
              <a:rPr lang="fr-FR" sz="3600" dirty="0" smtClean="0">
                <a:effectLst>
                  <a:outerShdw blurRad="38100" dist="38100" dir="2700000" algn="tl">
                    <a:srgbClr val="C0C0C0"/>
                  </a:outerShdw>
                </a:effectLst>
                <a:cs typeface="Arial" charset="0"/>
              </a:rPr>
              <a:t>KM in real life</a:t>
            </a:r>
            <a:endParaRPr lang="fr-FR" dirty="0" smtClean="0"/>
          </a:p>
        </p:txBody>
      </p:sp>
      <p:pic>
        <p:nvPicPr>
          <p:cNvPr id="62468" name="Picture 3" descr="elephant"/>
          <p:cNvPicPr>
            <a:picLocks noGrp="1" noChangeAspect="1" noChangeArrowheads="1"/>
          </p:cNvPicPr>
          <p:nvPr>
            <p:ph sz="half" idx="1"/>
          </p:nvPr>
        </p:nvPicPr>
        <p:blipFill>
          <a:blip r:embed="rId3" cstate="print">
            <a:lum bright="40000"/>
          </a:blip>
          <a:srcRect/>
          <a:stretch>
            <a:fillRect/>
          </a:stretch>
        </p:blipFill>
        <p:spPr>
          <a:xfrm>
            <a:off x="3644900" y="2771775"/>
            <a:ext cx="3727450" cy="2506663"/>
          </a:xfrm>
          <a:noFill/>
        </p:spPr>
      </p:pic>
      <p:sp>
        <p:nvSpPr>
          <p:cNvPr id="543748" name="Rectangle 4"/>
          <p:cNvSpPr>
            <a:spLocks noChangeArrowheads="1"/>
          </p:cNvSpPr>
          <p:nvPr/>
        </p:nvSpPr>
        <p:spPr bwMode="auto">
          <a:xfrm>
            <a:off x="5697538" y="5029200"/>
            <a:ext cx="3024187" cy="1081088"/>
          </a:xfrm>
          <a:prstGeom prst="rect">
            <a:avLst/>
          </a:prstGeom>
          <a:noFill/>
          <a:ln w="9525">
            <a:noFill/>
            <a:miter lim="800000"/>
            <a:headEnd/>
            <a:tailEnd/>
          </a:ln>
        </p:spPr>
        <p:txBody>
          <a:bodyPr/>
          <a:lstStyle/>
          <a:p>
            <a:pPr marL="342900" indent="-342900" algn="r">
              <a:lnSpc>
                <a:spcPct val="80000"/>
              </a:lnSpc>
              <a:spcBef>
                <a:spcPct val="20000"/>
              </a:spcBef>
              <a:buSzPct val="100000"/>
              <a:buFontTx/>
              <a:buChar char="•"/>
            </a:pPr>
            <a:r>
              <a:rPr lang="fr-FR" sz="2000" b="0">
                <a:solidFill>
                  <a:schemeClr val="tx1"/>
                </a:solidFill>
                <a:latin typeface="Skia" pitchFamily="28" charset="0"/>
              </a:rPr>
              <a:t>and the one who feels the tusk says the elephant is like a solid pipe.</a:t>
            </a:r>
            <a:endParaRPr lang="en-US" sz="2000" b="0">
              <a:solidFill>
                <a:schemeClr val="tx1"/>
              </a:solidFill>
              <a:latin typeface="Skia" pitchFamily="28" charset="0"/>
            </a:endParaRPr>
          </a:p>
        </p:txBody>
      </p:sp>
      <p:sp>
        <p:nvSpPr>
          <p:cNvPr id="543749" name="Rectangle 5"/>
          <p:cNvSpPr>
            <a:spLocks noChangeArrowheads="1"/>
          </p:cNvSpPr>
          <p:nvPr/>
        </p:nvSpPr>
        <p:spPr bwMode="auto">
          <a:xfrm>
            <a:off x="1582738" y="2057400"/>
            <a:ext cx="3389312" cy="915988"/>
          </a:xfrm>
          <a:prstGeom prst="rect">
            <a:avLst/>
          </a:prstGeom>
          <a:noFill/>
          <a:ln w="9525" algn="ctr">
            <a:noFill/>
            <a:miter lim="800000"/>
            <a:headEnd/>
            <a:tailEnd/>
          </a:ln>
        </p:spPr>
        <p:txBody>
          <a:bodyPr/>
          <a:lstStyle/>
          <a:p>
            <a:pPr algn="r" eaLnBrk="1" hangingPunct="1">
              <a:lnSpc>
                <a:spcPct val="80000"/>
              </a:lnSpc>
              <a:spcBef>
                <a:spcPct val="20000"/>
              </a:spcBef>
              <a:buClr>
                <a:srgbClr val="67FF1B"/>
              </a:buClr>
              <a:buSzPct val="65000"/>
              <a:buFontTx/>
              <a:buChar char="o"/>
            </a:pPr>
            <a:r>
              <a:rPr lang="fr-FR" sz="1800" b="0" dirty="0">
                <a:solidFill>
                  <a:schemeClr val="tx1"/>
                </a:solidFill>
                <a:latin typeface="Skia" pitchFamily="28" charset="0"/>
              </a:rPr>
              <a:t>The </a:t>
            </a:r>
            <a:r>
              <a:rPr lang="fr-FR" sz="1800" b="0" dirty="0" err="1">
                <a:solidFill>
                  <a:schemeClr val="tx1"/>
                </a:solidFill>
                <a:latin typeface="Skia" pitchFamily="28" charset="0"/>
              </a:rPr>
              <a:t>blind</a:t>
            </a:r>
            <a:r>
              <a:rPr lang="fr-FR" sz="1800" b="0" dirty="0">
                <a:solidFill>
                  <a:schemeClr val="tx1"/>
                </a:solidFill>
                <a:latin typeface="Skia" pitchFamily="28" charset="0"/>
              </a:rPr>
              <a:t> man </a:t>
            </a:r>
            <a:r>
              <a:rPr lang="fr-FR" sz="1800" b="0" dirty="0" err="1">
                <a:solidFill>
                  <a:schemeClr val="tx1"/>
                </a:solidFill>
                <a:latin typeface="Skia" pitchFamily="28" charset="0"/>
              </a:rPr>
              <a:t>who</a:t>
            </a:r>
            <a:r>
              <a:rPr lang="fr-FR" sz="1800" b="0" dirty="0">
                <a:solidFill>
                  <a:schemeClr val="tx1"/>
                </a:solidFill>
                <a:latin typeface="Skia" pitchFamily="28" charset="0"/>
              </a:rPr>
              <a:t> </a:t>
            </a:r>
            <a:r>
              <a:rPr lang="fr-FR" sz="1800" b="0" dirty="0" err="1">
                <a:solidFill>
                  <a:schemeClr val="tx1"/>
                </a:solidFill>
                <a:latin typeface="Skia" pitchFamily="28" charset="0"/>
              </a:rPr>
              <a:t>feels</a:t>
            </a:r>
            <a:r>
              <a:rPr lang="fr-FR" sz="1800" b="0" dirty="0">
                <a:solidFill>
                  <a:schemeClr val="tx1"/>
                </a:solidFill>
                <a:latin typeface="Skia" pitchFamily="28" charset="0"/>
              </a:rPr>
              <a:t> a </a:t>
            </a:r>
            <a:r>
              <a:rPr lang="fr-FR" sz="1800" b="0" dirty="0" err="1">
                <a:solidFill>
                  <a:schemeClr val="tx1"/>
                </a:solidFill>
                <a:latin typeface="Skia" pitchFamily="28" charset="0"/>
              </a:rPr>
              <a:t>leg</a:t>
            </a:r>
            <a:r>
              <a:rPr lang="fr-FR" sz="1800" b="0" dirty="0">
                <a:solidFill>
                  <a:schemeClr val="tx1"/>
                </a:solidFill>
                <a:latin typeface="Skia" pitchFamily="28" charset="0"/>
              </a:rPr>
              <a:t> </a:t>
            </a:r>
            <a:r>
              <a:rPr lang="fr-FR" sz="1800" b="0" dirty="0" err="1">
                <a:solidFill>
                  <a:schemeClr val="tx1"/>
                </a:solidFill>
                <a:latin typeface="Skia" pitchFamily="28" charset="0"/>
              </a:rPr>
              <a:t>says</a:t>
            </a:r>
            <a:r>
              <a:rPr lang="fr-FR" sz="1800" b="0" dirty="0">
                <a:solidFill>
                  <a:schemeClr val="tx1"/>
                </a:solidFill>
                <a:latin typeface="Skia" pitchFamily="28" charset="0"/>
              </a:rPr>
              <a:t> the </a:t>
            </a:r>
            <a:r>
              <a:rPr lang="fr-FR" sz="1800" b="0" dirty="0" err="1">
                <a:solidFill>
                  <a:schemeClr val="tx1"/>
                </a:solidFill>
                <a:latin typeface="Skia" pitchFamily="28" charset="0"/>
              </a:rPr>
              <a:t>elephant</a:t>
            </a:r>
            <a:r>
              <a:rPr lang="fr-FR" sz="1800" b="0" dirty="0">
                <a:solidFill>
                  <a:schemeClr val="tx1"/>
                </a:solidFill>
                <a:latin typeface="Skia" pitchFamily="28" charset="0"/>
              </a:rPr>
              <a:t> </a:t>
            </a:r>
            <a:r>
              <a:rPr lang="fr-FR" sz="1800" b="0" dirty="0" err="1">
                <a:solidFill>
                  <a:schemeClr val="tx1"/>
                </a:solidFill>
                <a:latin typeface="Skia" pitchFamily="28" charset="0"/>
              </a:rPr>
              <a:t>is</a:t>
            </a:r>
            <a:r>
              <a:rPr lang="fr-FR" sz="1800" b="0" dirty="0">
                <a:solidFill>
                  <a:schemeClr val="tx1"/>
                </a:solidFill>
                <a:latin typeface="Skia" pitchFamily="28" charset="0"/>
              </a:rPr>
              <a:t> </a:t>
            </a:r>
            <a:r>
              <a:rPr lang="fr-FR" sz="1800" b="0" dirty="0" err="1">
                <a:solidFill>
                  <a:schemeClr val="tx1"/>
                </a:solidFill>
                <a:latin typeface="Skia" pitchFamily="28" charset="0"/>
              </a:rPr>
              <a:t>like</a:t>
            </a:r>
            <a:r>
              <a:rPr lang="fr-FR" sz="1800" b="0" dirty="0">
                <a:solidFill>
                  <a:schemeClr val="tx1"/>
                </a:solidFill>
                <a:latin typeface="Skia" pitchFamily="28" charset="0"/>
              </a:rPr>
              <a:t> a </a:t>
            </a:r>
            <a:r>
              <a:rPr lang="fr-FR" sz="1800" b="0" dirty="0" err="1">
                <a:solidFill>
                  <a:schemeClr val="tx1"/>
                </a:solidFill>
                <a:latin typeface="Skia" pitchFamily="28" charset="0"/>
              </a:rPr>
              <a:t>pillar</a:t>
            </a:r>
            <a:r>
              <a:rPr lang="fr-FR" sz="1800" b="0" dirty="0">
                <a:solidFill>
                  <a:schemeClr val="tx1"/>
                </a:solidFill>
                <a:latin typeface="Skia" pitchFamily="28" charset="0"/>
              </a:rPr>
              <a:t>;</a:t>
            </a:r>
          </a:p>
        </p:txBody>
      </p:sp>
      <p:sp>
        <p:nvSpPr>
          <p:cNvPr id="543750" name="Rectangle 6"/>
          <p:cNvSpPr>
            <a:spLocks noChangeArrowheads="1"/>
          </p:cNvSpPr>
          <p:nvPr/>
        </p:nvSpPr>
        <p:spPr bwMode="auto">
          <a:xfrm>
            <a:off x="6505575" y="2819400"/>
            <a:ext cx="2497138" cy="968375"/>
          </a:xfrm>
          <a:prstGeom prst="rect">
            <a:avLst/>
          </a:prstGeom>
          <a:noFill/>
          <a:ln w="9525">
            <a:noFill/>
            <a:miter lim="800000"/>
            <a:headEnd/>
            <a:tailEnd/>
          </a:ln>
        </p:spPr>
        <p:txBody>
          <a:bodyPr/>
          <a:lstStyle/>
          <a:p>
            <a:pPr algn="r" eaLnBrk="1" hangingPunct="1">
              <a:lnSpc>
                <a:spcPct val="80000"/>
              </a:lnSpc>
              <a:spcBef>
                <a:spcPct val="20000"/>
              </a:spcBef>
              <a:buClr>
                <a:srgbClr val="67FF1B"/>
              </a:buClr>
              <a:buSzPct val="65000"/>
              <a:buFontTx/>
              <a:buChar char="o"/>
            </a:pPr>
            <a:r>
              <a:rPr lang="fr-FR" sz="1800" b="0" dirty="0">
                <a:solidFill>
                  <a:schemeClr val="tx1"/>
                </a:solidFill>
                <a:latin typeface="Skia" pitchFamily="28" charset="0"/>
              </a:rPr>
              <a:t>the one </a:t>
            </a:r>
            <a:r>
              <a:rPr lang="fr-FR" sz="1800" b="0" dirty="0" err="1">
                <a:solidFill>
                  <a:schemeClr val="tx1"/>
                </a:solidFill>
                <a:latin typeface="Skia" pitchFamily="28" charset="0"/>
              </a:rPr>
              <a:t>who</a:t>
            </a:r>
            <a:r>
              <a:rPr lang="fr-FR" sz="1800" b="0" dirty="0">
                <a:solidFill>
                  <a:schemeClr val="tx1"/>
                </a:solidFill>
                <a:latin typeface="Skia" pitchFamily="28" charset="0"/>
              </a:rPr>
              <a:t> </a:t>
            </a:r>
            <a:r>
              <a:rPr lang="fr-FR" sz="1800" b="0" dirty="0" err="1">
                <a:solidFill>
                  <a:schemeClr val="tx1"/>
                </a:solidFill>
                <a:latin typeface="Skia" pitchFamily="28" charset="0"/>
              </a:rPr>
              <a:t>feels</a:t>
            </a:r>
            <a:r>
              <a:rPr lang="fr-FR" sz="1800" b="0" dirty="0">
                <a:solidFill>
                  <a:schemeClr val="tx1"/>
                </a:solidFill>
                <a:latin typeface="Skia" pitchFamily="28" charset="0"/>
              </a:rPr>
              <a:t> the </a:t>
            </a:r>
            <a:r>
              <a:rPr lang="fr-FR" sz="1800" b="0" dirty="0" err="1">
                <a:solidFill>
                  <a:schemeClr val="tx1"/>
                </a:solidFill>
                <a:latin typeface="Skia" pitchFamily="28" charset="0"/>
              </a:rPr>
              <a:t>tail</a:t>
            </a:r>
            <a:r>
              <a:rPr lang="fr-FR" sz="1800" b="0" dirty="0">
                <a:solidFill>
                  <a:schemeClr val="tx1"/>
                </a:solidFill>
                <a:latin typeface="Skia" pitchFamily="28" charset="0"/>
              </a:rPr>
              <a:t> </a:t>
            </a:r>
            <a:r>
              <a:rPr lang="fr-FR" sz="1800" b="0" dirty="0" err="1">
                <a:solidFill>
                  <a:schemeClr val="tx1"/>
                </a:solidFill>
                <a:latin typeface="Skia" pitchFamily="28" charset="0"/>
              </a:rPr>
              <a:t>says</a:t>
            </a:r>
            <a:r>
              <a:rPr lang="fr-FR" sz="1800" b="0" dirty="0">
                <a:solidFill>
                  <a:schemeClr val="tx1"/>
                </a:solidFill>
                <a:latin typeface="Skia" pitchFamily="28" charset="0"/>
              </a:rPr>
              <a:t> the </a:t>
            </a:r>
            <a:r>
              <a:rPr lang="fr-FR" sz="1800" b="0" dirty="0" err="1">
                <a:solidFill>
                  <a:schemeClr val="tx1"/>
                </a:solidFill>
                <a:latin typeface="Skia" pitchFamily="28" charset="0"/>
              </a:rPr>
              <a:t>elephant</a:t>
            </a:r>
            <a:r>
              <a:rPr lang="fr-FR" sz="1800" b="0" dirty="0">
                <a:solidFill>
                  <a:schemeClr val="tx1"/>
                </a:solidFill>
                <a:latin typeface="Skia" pitchFamily="28" charset="0"/>
              </a:rPr>
              <a:t> </a:t>
            </a:r>
            <a:r>
              <a:rPr lang="fr-FR" sz="1800" b="0" dirty="0" err="1">
                <a:solidFill>
                  <a:schemeClr val="tx1"/>
                </a:solidFill>
                <a:latin typeface="Skia" pitchFamily="28" charset="0"/>
              </a:rPr>
              <a:t>is</a:t>
            </a:r>
            <a:r>
              <a:rPr lang="fr-FR" sz="1800" b="0" dirty="0">
                <a:solidFill>
                  <a:schemeClr val="tx1"/>
                </a:solidFill>
                <a:latin typeface="Skia" pitchFamily="28" charset="0"/>
              </a:rPr>
              <a:t> </a:t>
            </a:r>
            <a:r>
              <a:rPr lang="fr-FR" sz="1800" b="0" dirty="0" err="1">
                <a:solidFill>
                  <a:schemeClr val="tx1"/>
                </a:solidFill>
                <a:latin typeface="Skia" pitchFamily="28" charset="0"/>
              </a:rPr>
              <a:t>like</a:t>
            </a:r>
            <a:r>
              <a:rPr lang="fr-FR" sz="1800" b="0" dirty="0">
                <a:solidFill>
                  <a:schemeClr val="tx1"/>
                </a:solidFill>
                <a:latin typeface="Skia" pitchFamily="28" charset="0"/>
              </a:rPr>
              <a:t> a </a:t>
            </a:r>
            <a:r>
              <a:rPr lang="fr-FR" sz="1800" b="0" dirty="0" err="1">
                <a:solidFill>
                  <a:schemeClr val="tx1"/>
                </a:solidFill>
                <a:latin typeface="Skia" pitchFamily="28" charset="0"/>
              </a:rPr>
              <a:t>rope</a:t>
            </a:r>
            <a:r>
              <a:rPr lang="fr-FR" sz="1800" b="0" dirty="0">
                <a:solidFill>
                  <a:schemeClr val="tx1"/>
                </a:solidFill>
                <a:latin typeface="Skia" pitchFamily="28" charset="0"/>
              </a:rPr>
              <a:t>;</a:t>
            </a:r>
            <a:endParaRPr lang="fr-FR" sz="1800" b="0" dirty="0">
              <a:solidFill>
                <a:schemeClr val="bg2"/>
              </a:solidFill>
              <a:latin typeface="Skia" pitchFamily="28" charset="0"/>
            </a:endParaRPr>
          </a:p>
        </p:txBody>
      </p:sp>
      <p:sp>
        <p:nvSpPr>
          <p:cNvPr id="543751" name="Rectangle 7"/>
          <p:cNvSpPr>
            <a:spLocks noChangeArrowheads="1"/>
          </p:cNvSpPr>
          <p:nvPr/>
        </p:nvSpPr>
        <p:spPr bwMode="auto">
          <a:xfrm>
            <a:off x="5345113" y="1524000"/>
            <a:ext cx="3236912" cy="1520825"/>
          </a:xfrm>
          <a:prstGeom prst="rect">
            <a:avLst/>
          </a:prstGeom>
          <a:noFill/>
          <a:ln w="9525" algn="ctr">
            <a:noFill/>
            <a:miter lim="800000"/>
            <a:headEnd/>
            <a:tailEnd/>
          </a:ln>
        </p:spPr>
        <p:txBody>
          <a:bodyPr/>
          <a:lstStyle/>
          <a:p>
            <a:pPr algn="r" eaLnBrk="1" hangingPunct="1">
              <a:lnSpc>
                <a:spcPct val="80000"/>
              </a:lnSpc>
              <a:spcBef>
                <a:spcPct val="20000"/>
              </a:spcBef>
              <a:buClr>
                <a:srgbClr val="67FF1B"/>
              </a:buClr>
              <a:buSzPct val="65000"/>
              <a:buFontTx/>
              <a:buChar char="o"/>
            </a:pPr>
            <a:endParaRPr lang="fr-FR" sz="1800" b="0" dirty="0">
              <a:solidFill>
                <a:schemeClr val="bg2"/>
              </a:solidFill>
              <a:latin typeface="Skia" pitchFamily="28" charset="0"/>
            </a:endParaRPr>
          </a:p>
          <a:p>
            <a:pPr algn="r" eaLnBrk="1" hangingPunct="1">
              <a:lnSpc>
                <a:spcPct val="80000"/>
              </a:lnSpc>
              <a:spcBef>
                <a:spcPct val="20000"/>
              </a:spcBef>
              <a:buClr>
                <a:srgbClr val="67FF1B"/>
              </a:buClr>
              <a:buSzPct val="65000"/>
              <a:buFontTx/>
              <a:buChar char="o"/>
            </a:pPr>
            <a:r>
              <a:rPr lang="fr-FR" sz="1800" b="0" dirty="0">
                <a:solidFill>
                  <a:schemeClr val="tx1"/>
                </a:solidFill>
                <a:latin typeface="Skia" pitchFamily="28" charset="0"/>
              </a:rPr>
              <a:t>; the one </a:t>
            </a:r>
            <a:r>
              <a:rPr lang="fr-FR" sz="1800" b="0" dirty="0" err="1">
                <a:solidFill>
                  <a:schemeClr val="tx1"/>
                </a:solidFill>
                <a:latin typeface="Skia" pitchFamily="28" charset="0"/>
              </a:rPr>
              <a:t>who</a:t>
            </a:r>
            <a:r>
              <a:rPr lang="fr-FR" sz="1800" b="0" dirty="0">
                <a:solidFill>
                  <a:schemeClr val="tx1"/>
                </a:solidFill>
                <a:latin typeface="Skia" pitchFamily="28" charset="0"/>
              </a:rPr>
              <a:t> </a:t>
            </a:r>
            <a:r>
              <a:rPr lang="fr-FR" sz="1800" b="0" dirty="0" err="1">
                <a:solidFill>
                  <a:schemeClr val="tx1"/>
                </a:solidFill>
                <a:latin typeface="Skia" pitchFamily="28" charset="0"/>
              </a:rPr>
              <a:t>feels</a:t>
            </a:r>
            <a:r>
              <a:rPr lang="fr-FR" sz="1800" b="0" dirty="0">
                <a:solidFill>
                  <a:schemeClr val="tx1"/>
                </a:solidFill>
                <a:latin typeface="Skia" pitchFamily="28" charset="0"/>
              </a:rPr>
              <a:t> the </a:t>
            </a:r>
            <a:r>
              <a:rPr lang="fr-FR" sz="1800" b="0" dirty="0" err="1">
                <a:solidFill>
                  <a:schemeClr val="tx1"/>
                </a:solidFill>
                <a:latin typeface="Skia" pitchFamily="28" charset="0"/>
              </a:rPr>
              <a:t>ear</a:t>
            </a:r>
            <a:r>
              <a:rPr lang="fr-FR" sz="1800" b="0" dirty="0">
                <a:solidFill>
                  <a:schemeClr val="tx1"/>
                </a:solidFill>
                <a:latin typeface="Skia" pitchFamily="28" charset="0"/>
              </a:rPr>
              <a:t> </a:t>
            </a:r>
            <a:r>
              <a:rPr lang="fr-FR" sz="1800" b="0" dirty="0" err="1">
                <a:solidFill>
                  <a:schemeClr val="tx1"/>
                </a:solidFill>
                <a:latin typeface="Skia" pitchFamily="28" charset="0"/>
              </a:rPr>
              <a:t>says</a:t>
            </a:r>
            <a:r>
              <a:rPr lang="fr-FR" sz="1800" b="0" dirty="0">
                <a:solidFill>
                  <a:schemeClr val="tx1"/>
                </a:solidFill>
                <a:latin typeface="Skia" pitchFamily="28" charset="0"/>
              </a:rPr>
              <a:t> the </a:t>
            </a:r>
            <a:r>
              <a:rPr lang="fr-FR" sz="1800" b="0" dirty="0" err="1">
                <a:solidFill>
                  <a:schemeClr val="tx1"/>
                </a:solidFill>
                <a:latin typeface="Skia" pitchFamily="28" charset="0"/>
              </a:rPr>
              <a:t>elephant</a:t>
            </a:r>
            <a:r>
              <a:rPr lang="fr-FR" sz="1800" b="0" dirty="0">
                <a:solidFill>
                  <a:schemeClr val="tx1"/>
                </a:solidFill>
                <a:latin typeface="Skia" pitchFamily="28" charset="0"/>
              </a:rPr>
              <a:t> </a:t>
            </a:r>
            <a:r>
              <a:rPr lang="fr-FR" sz="1800" b="0" dirty="0" err="1">
                <a:solidFill>
                  <a:schemeClr val="tx1"/>
                </a:solidFill>
                <a:latin typeface="Skia" pitchFamily="28" charset="0"/>
              </a:rPr>
              <a:t>is</a:t>
            </a:r>
            <a:r>
              <a:rPr lang="fr-FR" sz="1800" b="0" dirty="0">
                <a:solidFill>
                  <a:schemeClr val="tx1"/>
                </a:solidFill>
                <a:latin typeface="Skia" pitchFamily="28" charset="0"/>
              </a:rPr>
              <a:t> </a:t>
            </a:r>
            <a:r>
              <a:rPr lang="fr-FR" sz="1800" b="0" dirty="0" err="1">
                <a:solidFill>
                  <a:schemeClr val="tx1"/>
                </a:solidFill>
                <a:latin typeface="Skia" pitchFamily="28" charset="0"/>
              </a:rPr>
              <a:t>like</a:t>
            </a:r>
            <a:r>
              <a:rPr lang="fr-FR" sz="1800" b="0" dirty="0">
                <a:solidFill>
                  <a:schemeClr val="tx1"/>
                </a:solidFill>
                <a:latin typeface="Skia" pitchFamily="28" charset="0"/>
              </a:rPr>
              <a:t> a hand fan;</a:t>
            </a:r>
          </a:p>
        </p:txBody>
      </p:sp>
      <p:sp>
        <p:nvSpPr>
          <p:cNvPr id="543752" name="Rectangle 8"/>
          <p:cNvSpPr>
            <a:spLocks noChangeArrowheads="1"/>
          </p:cNvSpPr>
          <p:nvPr/>
        </p:nvSpPr>
        <p:spPr bwMode="auto">
          <a:xfrm>
            <a:off x="1301750" y="3581400"/>
            <a:ext cx="2225675" cy="1465263"/>
          </a:xfrm>
          <a:prstGeom prst="rect">
            <a:avLst/>
          </a:prstGeom>
          <a:noFill/>
          <a:ln w="9525">
            <a:noFill/>
            <a:miter lim="800000"/>
            <a:headEnd/>
            <a:tailEnd/>
          </a:ln>
        </p:spPr>
        <p:txBody>
          <a:bodyPr/>
          <a:lstStyle/>
          <a:p>
            <a:pPr algn="r" eaLnBrk="1" hangingPunct="1">
              <a:lnSpc>
                <a:spcPct val="80000"/>
              </a:lnSpc>
              <a:spcBef>
                <a:spcPct val="20000"/>
              </a:spcBef>
              <a:buClr>
                <a:srgbClr val="67FF1B"/>
              </a:buClr>
              <a:buSzPct val="65000"/>
              <a:buFontTx/>
              <a:buChar char="o"/>
            </a:pPr>
            <a:r>
              <a:rPr lang="fr-FR" sz="1800" b="0">
                <a:solidFill>
                  <a:schemeClr val="tx1"/>
                </a:solidFill>
                <a:latin typeface="Skia" pitchFamily="28" charset="0"/>
              </a:rPr>
              <a:t>the one who feels the belly says the elephant is like a wall;</a:t>
            </a:r>
          </a:p>
        </p:txBody>
      </p:sp>
      <p:sp>
        <p:nvSpPr>
          <p:cNvPr id="62474" name="Rectangle 9"/>
          <p:cNvSpPr>
            <a:spLocks noChangeArrowheads="1"/>
          </p:cNvSpPr>
          <p:nvPr/>
        </p:nvSpPr>
        <p:spPr bwMode="auto">
          <a:xfrm>
            <a:off x="3200400" y="5105400"/>
            <a:ext cx="2679700" cy="915988"/>
          </a:xfrm>
          <a:prstGeom prst="rect">
            <a:avLst/>
          </a:prstGeom>
          <a:noFill/>
          <a:ln w="9525">
            <a:noFill/>
            <a:miter lim="800000"/>
            <a:headEnd/>
            <a:tailEnd/>
          </a:ln>
        </p:spPr>
        <p:txBody>
          <a:bodyPr>
            <a:spAutoFit/>
          </a:bodyPr>
          <a:lstStyle/>
          <a:p>
            <a:pPr algn="r" eaLnBrk="1" hangingPunct="1"/>
            <a:r>
              <a:rPr lang="fr-FR" sz="1800" b="0">
                <a:solidFill>
                  <a:schemeClr val="tx1"/>
                </a:solidFill>
                <a:latin typeface="Skia" pitchFamily="28" charset="0"/>
              </a:rPr>
              <a:t>the one who feels the trunk says the elephant is like a tree branch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fill="hold" grpId="0" nodeType="afterEffect">
                                  <p:stCondLst>
                                    <p:cond delay="0"/>
                                  </p:stCondLst>
                                  <p:childTnLst>
                                    <p:set>
                                      <p:cBhvr>
                                        <p:cTn id="6" dur="1" fill="hold">
                                          <p:stCondLst>
                                            <p:cond delay="0"/>
                                          </p:stCondLst>
                                        </p:cTn>
                                        <p:tgtEl>
                                          <p:spTgt spid="543749"/>
                                        </p:tgtEl>
                                        <p:attrNameLst>
                                          <p:attrName>style.visibility</p:attrName>
                                        </p:attrNameLst>
                                      </p:cBhvr>
                                      <p:to>
                                        <p:strVal val="visible"/>
                                      </p:to>
                                    </p:set>
                                    <p:animEffect transition="in" filter="checkerboard(down)">
                                      <p:cBhvr>
                                        <p:cTn id="7" dur="1000"/>
                                        <p:tgtEl>
                                          <p:spTgt spid="543749"/>
                                        </p:tgtEl>
                                      </p:cBhvr>
                                    </p:animEffect>
                                  </p:childTnLst>
                                </p:cTn>
                              </p:par>
                            </p:childTnLst>
                          </p:cTn>
                        </p:par>
                        <p:par>
                          <p:cTn id="8" fill="hold">
                            <p:stCondLst>
                              <p:cond delay="1000"/>
                            </p:stCondLst>
                            <p:childTnLst>
                              <p:par>
                                <p:cTn id="9" presetID="5" presetClass="entr" presetSubtype="5" fill="hold" grpId="0" nodeType="afterEffect">
                                  <p:stCondLst>
                                    <p:cond delay="0"/>
                                  </p:stCondLst>
                                  <p:childTnLst>
                                    <p:set>
                                      <p:cBhvr>
                                        <p:cTn id="10" dur="1" fill="hold">
                                          <p:stCondLst>
                                            <p:cond delay="0"/>
                                          </p:stCondLst>
                                        </p:cTn>
                                        <p:tgtEl>
                                          <p:spTgt spid="543750"/>
                                        </p:tgtEl>
                                        <p:attrNameLst>
                                          <p:attrName>style.visibility</p:attrName>
                                        </p:attrNameLst>
                                      </p:cBhvr>
                                      <p:to>
                                        <p:strVal val="visible"/>
                                      </p:to>
                                    </p:set>
                                    <p:animEffect transition="in" filter="checkerboard(down)">
                                      <p:cBhvr>
                                        <p:cTn id="11" dur="1000"/>
                                        <p:tgtEl>
                                          <p:spTgt spid="543750"/>
                                        </p:tgtEl>
                                      </p:cBhvr>
                                    </p:animEffect>
                                  </p:childTnLst>
                                </p:cTn>
                              </p:par>
                            </p:childTnLst>
                          </p:cTn>
                        </p:par>
                        <p:par>
                          <p:cTn id="12" fill="hold">
                            <p:stCondLst>
                              <p:cond delay="2000"/>
                            </p:stCondLst>
                            <p:childTnLst>
                              <p:par>
                                <p:cTn id="13" presetID="5" presetClass="entr" presetSubtype="5" fill="hold" grpId="0" nodeType="afterEffect">
                                  <p:stCondLst>
                                    <p:cond delay="0"/>
                                  </p:stCondLst>
                                  <p:childTnLst>
                                    <p:set>
                                      <p:cBhvr>
                                        <p:cTn id="14" dur="1" fill="hold">
                                          <p:stCondLst>
                                            <p:cond delay="0"/>
                                          </p:stCondLst>
                                        </p:cTn>
                                        <p:tgtEl>
                                          <p:spTgt spid="543751"/>
                                        </p:tgtEl>
                                        <p:attrNameLst>
                                          <p:attrName>style.visibility</p:attrName>
                                        </p:attrNameLst>
                                      </p:cBhvr>
                                      <p:to>
                                        <p:strVal val="visible"/>
                                      </p:to>
                                    </p:set>
                                    <p:animEffect transition="in" filter="checkerboard(down)">
                                      <p:cBhvr>
                                        <p:cTn id="15" dur="1000"/>
                                        <p:tgtEl>
                                          <p:spTgt spid="543751"/>
                                        </p:tgtEl>
                                      </p:cBhvr>
                                    </p:animEffect>
                                  </p:childTnLst>
                                </p:cTn>
                              </p:par>
                            </p:childTnLst>
                          </p:cTn>
                        </p:par>
                        <p:par>
                          <p:cTn id="16" fill="hold">
                            <p:stCondLst>
                              <p:cond delay="3000"/>
                            </p:stCondLst>
                            <p:childTnLst>
                              <p:par>
                                <p:cTn id="17" presetID="5" presetClass="entr" presetSubtype="5" fill="hold" grpId="0" nodeType="afterEffect">
                                  <p:stCondLst>
                                    <p:cond delay="0"/>
                                  </p:stCondLst>
                                  <p:childTnLst>
                                    <p:set>
                                      <p:cBhvr>
                                        <p:cTn id="18" dur="1" fill="hold">
                                          <p:stCondLst>
                                            <p:cond delay="0"/>
                                          </p:stCondLst>
                                        </p:cTn>
                                        <p:tgtEl>
                                          <p:spTgt spid="543752"/>
                                        </p:tgtEl>
                                        <p:attrNameLst>
                                          <p:attrName>style.visibility</p:attrName>
                                        </p:attrNameLst>
                                      </p:cBhvr>
                                      <p:to>
                                        <p:strVal val="visible"/>
                                      </p:to>
                                    </p:set>
                                    <p:animEffect transition="in" filter="checkerboard(down)">
                                      <p:cBhvr>
                                        <p:cTn id="19" dur="1000"/>
                                        <p:tgtEl>
                                          <p:spTgt spid="543752"/>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5" fill="hold" grpId="0" nodeType="clickEffect">
                                  <p:stCondLst>
                                    <p:cond delay="0"/>
                                  </p:stCondLst>
                                  <p:childTnLst>
                                    <p:set>
                                      <p:cBhvr>
                                        <p:cTn id="23" dur="1" fill="hold">
                                          <p:stCondLst>
                                            <p:cond delay="0"/>
                                          </p:stCondLst>
                                        </p:cTn>
                                        <p:tgtEl>
                                          <p:spTgt spid="543748">
                                            <p:txEl>
                                              <p:pRg st="0" end="0"/>
                                            </p:txEl>
                                          </p:spTgt>
                                        </p:tgtEl>
                                        <p:attrNameLst>
                                          <p:attrName>style.visibility</p:attrName>
                                        </p:attrNameLst>
                                      </p:cBhvr>
                                      <p:to>
                                        <p:strVal val="visible"/>
                                      </p:to>
                                    </p:set>
                                    <p:animEffect transition="in" filter="checkerboard(down)">
                                      <p:cBhvr>
                                        <p:cTn id="24" dur="1000"/>
                                        <p:tgtEl>
                                          <p:spTgt spid="5437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48" grpId="0" build="p"/>
      <p:bldP spid="543749" grpId="0"/>
      <p:bldP spid="543750" grpId="0"/>
      <p:bldP spid="543751" grpId="0"/>
      <p:bldP spid="54375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Espace réservé du pied de page 4"/>
          <p:cNvSpPr>
            <a:spLocks noGrp="1"/>
          </p:cNvSpPr>
          <p:nvPr>
            <p:ph type="ftr" sz="quarter" idx="11"/>
          </p:nvPr>
        </p:nvSpPr>
        <p:spPr>
          <a:noFill/>
        </p:spPr>
        <p:txBody>
          <a:bodyPr/>
          <a:lstStyle/>
          <a:p>
            <a:r>
              <a:rPr lang="en-US" smtClean="0"/>
              <a:t>EPITA'2022 Spring/EML</a:t>
            </a:r>
          </a:p>
        </p:txBody>
      </p:sp>
      <p:sp>
        <p:nvSpPr>
          <p:cNvPr id="63491" name="Rectangle 2"/>
          <p:cNvSpPr>
            <a:spLocks noGrp="1" noChangeArrowheads="1"/>
          </p:cNvSpPr>
          <p:nvPr>
            <p:ph type="title"/>
          </p:nvPr>
        </p:nvSpPr>
        <p:spPr/>
        <p:txBody>
          <a:bodyPr/>
          <a:lstStyle/>
          <a:p>
            <a:r>
              <a:rPr lang="fr-FR" smtClean="0"/>
              <a:t>New trends (</a:t>
            </a:r>
            <a:r>
              <a:rPr lang="fr-FR" sz="2400" smtClean="0"/>
              <a:t>without or</a:t>
            </a:r>
            <a:r>
              <a:rPr lang="fr-FR" smtClean="0"/>
              <a:t> </a:t>
            </a:r>
            <a:r>
              <a:rPr lang="fr-FR" sz="2400" smtClean="0"/>
              <a:t>discovering KM</a:t>
            </a:r>
            <a:r>
              <a:rPr lang="fr-FR" smtClean="0"/>
              <a:t>)</a:t>
            </a:r>
          </a:p>
        </p:txBody>
      </p:sp>
      <p:sp>
        <p:nvSpPr>
          <p:cNvPr id="63492" name="Rectangle 3"/>
          <p:cNvSpPr>
            <a:spLocks noGrp="1" noChangeArrowheads="1"/>
          </p:cNvSpPr>
          <p:nvPr>
            <p:ph type="body" idx="1"/>
          </p:nvPr>
        </p:nvSpPr>
        <p:spPr/>
        <p:txBody>
          <a:bodyPr/>
          <a:lstStyle/>
          <a:p>
            <a:r>
              <a:rPr lang="en-US" dirty="0" smtClean="0">
                <a:latin typeface="Calibri" pitchFamily="34" charset="0"/>
                <a:cs typeface="Calibri" pitchFamily="34" charset="0"/>
              </a:rPr>
              <a:t>Disaster/risk management</a:t>
            </a:r>
          </a:p>
          <a:p>
            <a:r>
              <a:rPr lang="en-US" dirty="0" smtClean="0">
                <a:latin typeface="Calibri" pitchFamily="34" charset="0"/>
                <a:cs typeface="Calibri" pitchFamily="34" charset="0"/>
              </a:rPr>
              <a:t>Sustainability &amp; Climate change</a:t>
            </a:r>
          </a:p>
          <a:p>
            <a:r>
              <a:rPr lang="en-US" dirty="0" smtClean="0">
                <a:solidFill>
                  <a:srgbClr val="0000FF"/>
                </a:solidFill>
                <a:latin typeface="Calibri" pitchFamily="34" charset="0"/>
                <a:cs typeface="Calibri" pitchFamily="34" charset="0"/>
              </a:rPr>
              <a:t>Corporate Social Responsibility</a:t>
            </a:r>
          </a:p>
          <a:p>
            <a:r>
              <a:rPr lang="en-US" dirty="0" smtClean="0">
                <a:latin typeface="Calibri" pitchFamily="34" charset="0"/>
                <a:cs typeface="Calibri" pitchFamily="34" charset="0"/>
              </a:rPr>
              <a:t>Social/Societal Innovation</a:t>
            </a:r>
          </a:p>
          <a:p>
            <a:r>
              <a:rPr lang="en-US" dirty="0">
                <a:latin typeface="Calibri" pitchFamily="34" charset="0"/>
                <a:cs typeface="Calibri" pitchFamily="34" charset="0"/>
              </a:rPr>
              <a:t>Knowledge Economy</a:t>
            </a:r>
          </a:p>
          <a:p>
            <a:r>
              <a:rPr lang="en-US" dirty="0" smtClean="0">
                <a:latin typeface="Calibri" pitchFamily="34" charset="0"/>
                <a:cs typeface="Calibri" pitchFamily="34" charset="0"/>
              </a:rPr>
              <a:t>Product-service economy</a:t>
            </a:r>
          </a:p>
          <a:p>
            <a:r>
              <a:rPr lang="en-US" dirty="0" smtClean="0">
                <a:solidFill>
                  <a:srgbClr val="0000FF"/>
                </a:solidFill>
                <a:latin typeface="Calibri" pitchFamily="34" charset="0"/>
                <a:cs typeface="Calibri" pitchFamily="34" charset="0"/>
              </a:rPr>
              <a:t>Circular economy</a:t>
            </a:r>
          </a:p>
          <a:p>
            <a:r>
              <a:rPr lang="en-US" dirty="0" smtClean="0">
                <a:solidFill>
                  <a:srgbClr val="FF0000"/>
                </a:solidFill>
                <a:latin typeface="Calibri" pitchFamily="34" charset="0"/>
                <a:cs typeface="Calibri" pitchFamily="34" charset="0"/>
              </a:rPr>
              <a:t>Innovation Management</a:t>
            </a: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1079" y="994626"/>
            <a:ext cx="2260050" cy="1268298"/>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re 1"/>
          <p:cNvSpPr>
            <a:spLocks noGrp="1"/>
          </p:cNvSpPr>
          <p:nvPr>
            <p:ph type="title"/>
          </p:nvPr>
        </p:nvSpPr>
        <p:spPr/>
        <p:txBody>
          <a:bodyPr/>
          <a:lstStyle/>
          <a:p>
            <a:r>
              <a:rPr lang="fr-FR" dirty="0" err="1" smtClean="0"/>
              <a:t>Knowledge</a:t>
            </a:r>
            <a:r>
              <a:rPr lang="fr-FR" dirty="0" smtClean="0"/>
              <a:t> </a:t>
            </a:r>
            <a:r>
              <a:rPr lang="fr-FR" dirty="0" err="1" smtClean="0"/>
              <a:t>Economy</a:t>
            </a:r>
            <a:endParaRPr lang="en-GB" dirty="0" smtClean="0"/>
          </a:p>
        </p:txBody>
      </p:sp>
      <p:sp>
        <p:nvSpPr>
          <p:cNvPr id="64515" name="Espace réservé du pied de page 3"/>
          <p:cNvSpPr>
            <a:spLocks noGrp="1"/>
          </p:cNvSpPr>
          <p:nvPr>
            <p:ph type="ftr" sz="quarter" idx="11"/>
          </p:nvPr>
        </p:nvSpPr>
        <p:spPr>
          <a:noFill/>
        </p:spPr>
        <p:txBody>
          <a:bodyPr/>
          <a:lstStyle/>
          <a:p>
            <a:r>
              <a:rPr lang="en-US" smtClean="0"/>
              <a:t>EPITA'2022 Spring/EML</a:t>
            </a:r>
          </a:p>
        </p:txBody>
      </p:sp>
      <p:grpSp>
        <p:nvGrpSpPr>
          <p:cNvPr id="64516" name="Groupe 30"/>
          <p:cNvGrpSpPr>
            <a:grpSpLocks/>
          </p:cNvGrpSpPr>
          <p:nvPr/>
        </p:nvGrpSpPr>
        <p:grpSpPr bwMode="auto">
          <a:xfrm>
            <a:off x="1331640" y="1052736"/>
            <a:ext cx="7558484" cy="4233714"/>
            <a:chOff x="469900" y="1412875"/>
            <a:chExt cx="8355013" cy="4665663"/>
          </a:xfrm>
        </p:grpSpPr>
        <p:sp>
          <p:nvSpPr>
            <p:cNvPr id="64517" name="Line 2"/>
            <p:cNvSpPr>
              <a:spLocks noChangeShapeType="1"/>
            </p:cNvSpPr>
            <p:nvPr/>
          </p:nvSpPr>
          <p:spPr bwMode="auto">
            <a:xfrm>
              <a:off x="795338" y="4960938"/>
              <a:ext cx="1354137" cy="0"/>
            </a:xfrm>
            <a:prstGeom prst="line">
              <a:avLst/>
            </a:prstGeom>
            <a:noFill/>
            <a:ln w="25400">
              <a:solidFill>
                <a:schemeClr val="tx1"/>
              </a:solidFill>
              <a:round/>
              <a:headEnd/>
              <a:tailEnd/>
            </a:ln>
          </p:spPr>
          <p:txBody>
            <a:bodyPr/>
            <a:lstStyle/>
            <a:p>
              <a:endParaRPr lang="en-GB"/>
            </a:p>
          </p:txBody>
        </p:sp>
        <p:sp>
          <p:nvSpPr>
            <p:cNvPr id="64518" name="Line 3"/>
            <p:cNvSpPr>
              <a:spLocks noChangeShapeType="1"/>
            </p:cNvSpPr>
            <p:nvPr/>
          </p:nvSpPr>
          <p:spPr bwMode="auto">
            <a:xfrm flipV="1">
              <a:off x="2151063" y="4010025"/>
              <a:ext cx="739775" cy="950913"/>
            </a:xfrm>
            <a:prstGeom prst="line">
              <a:avLst/>
            </a:prstGeom>
            <a:noFill/>
            <a:ln w="9525">
              <a:solidFill>
                <a:schemeClr val="tx1"/>
              </a:solidFill>
              <a:prstDash val="sysDot"/>
              <a:round/>
              <a:headEnd/>
              <a:tailEnd/>
            </a:ln>
          </p:spPr>
          <p:txBody>
            <a:bodyPr/>
            <a:lstStyle/>
            <a:p>
              <a:endParaRPr lang="en-GB"/>
            </a:p>
          </p:txBody>
        </p:sp>
        <p:sp>
          <p:nvSpPr>
            <p:cNvPr id="64519" name="Line 4"/>
            <p:cNvSpPr>
              <a:spLocks noChangeShapeType="1"/>
            </p:cNvSpPr>
            <p:nvPr/>
          </p:nvSpPr>
          <p:spPr bwMode="auto">
            <a:xfrm>
              <a:off x="2886075" y="3998913"/>
              <a:ext cx="1354138" cy="0"/>
            </a:xfrm>
            <a:prstGeom prst="line">
              <a:avLst/>
            </a:prstGeom>
            <a:noFill/>
            <a:ln w="25400">
              <a:solidFill>
                <a:schemeClr val="tx1"/>
              </a:solidFill>
              <a:round/>
              <a:headEnd/>
              <a:tailEnd/>
            </a:ln>
          </p:spPr>
          <p:txBody>
            <a:bodyPr/>
            <a:lstStyle/>
            <a:p>
              <a:endParaRPr lang="en-GB"/>
            </a:p>
          </p:txBody>
        </p:sp>
        <p:sp>
          <p:nvSpPr>
            <p:cNvPr id="64520" name="Line 5"/>
            <p:cNvSpPr>
              <a:spLocks noChangeShapeType="1"/>
            </p:cNvSpPr>
            <p:nvPr/>
          </p:nvSpPr>
          <p:spPr bwMode="auto">
            <a:xfrm flipV="1">
              <a:off x="4241800" y="3048000"/>
              <a:ext cx="739775" cy="950913"/>
            </a:xfrm>
            <a:prstGeom prst="line">
              <a:avLst/>
            </a:prstGeom>
            <a:noFill/>
            <a:ln w="9525">
              <a:solidFill>
                <a:schemeClr val="tx1"/>
              </a:solidFill>
              <a:prstDash val="sysDot"/>
              <a:round/>
              <a:headEnd/>
              <a:tailEnd/>
            </a:ln>
          </p:spPr>
          <p:txBody>
            <a:bodyPr/>
            <a:lstStyle/>
            <a:p>
              <a:endParaRPr lang="en-GB"/>
            </a:p>
          </p:txBody>
        </p:sp>
        <p:sp>
          <p:nvSpPr>
            <p:cNvPr id="64521" name="Line 6"/>
            <p:cNvSpPr>
              <a:spLocks noChangeShapeType="1"/>
            </p:cNvSpPr>
            <p:nvPr/>
          </p:nvSpPr>
          <p:spPr bwMode="auto">
            <a:xfrm>
              <a:off x="4967288" y="3044825"/>
              <a:ext cx="1354137" cy="0"/>
            </a:xfrm>
            <a:prstGeom prst="line">
              <a:avLst/>
            </a:prstGeom>
            <a:noFill/>
            <a:ln w="25400">
              <a:solidFill>
                <a:schemeClr val="tx1"/>
              </a:solidFill>
              <a:round/>
              <a:headEnd/>
              <a:tailEnd/>
            </a:ln>
          </p:spPr>
          <p:txBody>
            <a:bodyPr/>
            <a:lstStyle/>
            <a:p>
              <a:endParaRPr lang="en-GB"/>
            </a:p>
          </p:txBody>
        </p:sp>
        <p:sp>
          <p:nvSpPr>
            <p:cNvPr id="64522" name="Line 7"/>
            <p:cNvSpPr>
              <a:spLocks noChangeShapeType="1"/>
            </p:cNvSpPr>
            <p:nvPr/>
          </p:nvSpPr>
          <p:spPr bwMode="auto">
            <a:xfrm>
              <a:off x="7081838" y="2073275"/>
              <a:ext cx="1354137" cy="0"/>
            </a:xfrm>
            <a:prstGeom prst="line">
              <a:avLst/>
            </a:prstGeom>
            <a:noFill/>
            <a:ln w="25400">
              <a:solidFill>
                <a:schemeClr val="tx1"/>
              </a:solidFill>
              <a:round/>
              <a:headEnd/>
              <a:tailEnd/>
            </a:ln>
          </p:spPr>
          <p:txBody>
            <a:bodyPr/>
            <a:lstStyle/>
            <a:p>
              <a:endParaRPr lang="en-GB"/>
            </a:p>
          </p:txBody>
        </p:sp>
        <p:sp>
          <p:nvSpPr>
            <p:cNvPr id="64523" name="Line 8"/>
            <p:cNvSpPr>
              <a:spLocks noChangeShapeType="1"/>
            </p:cNvSpPr>
            <p:nvPr/>
          </p:nvSpPr>
          <p:spPr bwMode="auto">
            <a:xfrm flipV="1">
              <a:off x="6318250" y="2722563"/>
              <a:ext cx="247650" cy="328612"/>
            </a:xfrm>
            <a:prstGeom prst="line">
              <a:avLst/>
            </a:prstGeom>
            <a:noFill/>
            <a:ln w="9525" cap="rnd">
              <a:solidFill>
                <a:schemeClr val="tx1"/>
              </a:solidFill>
              <a:prstDash val="sysDot"/>
              <a:round/>
              <a:headEnd/>
              <a:tailEnd/>
            </a:ln>
          </p:spPr>
          <p:txBody>
            <a:bodyPr/>
            <a:lstStyle/>
            <a:p>
              <a:endParaRPr lang="en-GB"/>
            </a:p>
          </p:txBody>
        </p:sp>
        <p:sp>
          <p:nvSpPr>
            <p:cNvPr id="64524" name="Line 9"/>
            <p:cNvSpPr>
              <a:spLocks noChangeShapeType="1"/>
            </p:cNvSpPr>
            <p:nvPr/>
          </p:nvSpPr>
          <p:spPr bwMode="auto">
            <a:xfrm flipV="1">
              <a:off x="6823075" y="2084388"/>
              <a:ext cx="247650" cy="328612"/>
            </a:xfrm>
            <a:prstGeom prst="line">
              <a:avLst/>
            </a:prstGeom>
            <a:noFill/>
            <a:ln w="9525" cap="rnd">
              <a:solidFill>
                <a:schemeClr val="tx1"/>
              </a:solidFill>
              <a:prstDash val="sysDot"/>
              <a:round/>
              <a:headEnd/>
              <a:tailEnd/>
            </a:ln>
          </p:spPr>
          <p:txBody>
            <a:bodyPr/>
            <a:lstStyle/>
            <a:p>
              <a:endParaRPr lang="en-GB"/>
            </a:p>
          </p:txBody>
        </p:sp>
        <p:sp>
          <p:nvSpPr>
            <p:cNvPr id="64525" name="Line 10"/>
            <p:cNvSpPr>
              <a:spLocks noChangeShapeType="1"/>
            </p:cNvSpPr>
            <p:nvPr/>
          </p:nvSpPr>
          <p:spPr bwMode="auto">
            <a:xfrm flipH="1" flipV="1">
              <a:off x="6519863" y="2530475"/>
              <a:ext cx="46037" cy="192088"/>
            </a:xfrm>
            <a:prstGeom prst="line">
              <a:avLst/>
            </a:prstGeom>
            <a:noFill/>
            <a:ln w="9525" cap="rnd">
              <a:solidFill>
                <a:schemeClr val="tx1"/>
              </a:solidFill>
              <a:prstDash val="sysDot"/>
              <a:round/>
              <a:headEnd/>
              <a:tailEnd/>
            </a:ln>
          </p:spPr>
          <p:txBody>
            <a:bodyPr/>
            <a:lstStyle/>
            <a:p>
              <a:endParaRPr lang="en-GB"/>
            </a:p>
          </p:txBody>
        </p:sp>
        <p:sp>
          <p:nvSpPr>
            <p:cNvPr id="64526" name="Line 11"/>
            <p:cNvSpPr>
              <a:spLocks noChangeShapeType="1"/>
            </p:cNvSpPr>
            <p:nvPr/>
          </p:nvSpPr>
          <p:spPr bwMode="auto">
            <a:xfrm>
              <a:off x="6529388" y="2538413"/>
              <a:ext cx="347662" cy="128587"/>
            </a:xfrm>
            <a:prstGeom prst="line">
              <a:avLst/>
            </a:prstGeom>
            <a:noFill/>
            <a:ln w="9525" cap="rnd">
              <a:solidFill>
                <a:schemeClr val="tx1"/>
              </a:solidFill>
              <a:prstDash val="sysDot"/>
              <a:round/>
              <a:headEnd/>
              <a:tailEnd/>
            </a:ln>
          </p:spPr>
          <p:txBody>
            <a:bodyPr/>
            <a:lstStyle/>
            <a:p>
              <a:endParaRPr lang="en-GB"/>
            </a:p>
          </p:txBody>
        </p:sp>
        <p:sp>
          <p:nvSpPr>
            <p:cNvPr id="64527" name="Line 12"/>
            <p:cNvSpPr>
              <a:spLocks noChangeShapeType="1"/>
            </p:cNvSpPr>
            <p:nvPr/>
          </p:nvSpPr>
          <p:spPr bwMode="auto">
            <a:xfrm flipH="1" flipV="1">
              <a:off x="6821488" y="2401888"/>
              <a:ext cx="46037" cy="255587"/>
            </a:xfrm>
            <a:prstGeom prst="line">
              <a:avLst/>
            </a:prstGeom>
            <a:noFill/>
            <a:ln w="9525" cap="rnd">
              <a:solidFill>
                <a:schemeClr val="tx1"/>
              </a:solidFill>
              <a:prstDash val="sysDot"/>
              <a:round/>
              <a:headEnd/>
              <a:tailEnd/>
            </a:ln>
          </p:spPr>
          <p:txBody>
            <a:bodyPr/>
            <a:lstStyle/>
            <a:p>
              <a:endParaRPr lang="en-GB"/>
            </a:p>
          </p:txBody>
        </p:sp>
        <p:sp>
          <p:nvSpPr>
            <p:cNvPr id="18" name="Text Box 13"/>
            <p:cNvSpPr txBox="1">
              <a:spLocks noChangeArrowheads="1"/>
            </p:cNvSpPr>
            <p:nvPr/>
          </p:nvSpPr>
          <p:spPr bwMode="auto">
            <a:xfrm>
              <a:off x="941388" y="4206875"/>
              <a:ext cx="1323975" cy="584200"/>
            </a:xfrm>
            <a:prstGeom prst="rect">
              <a:avLst/>
            </a:prstGeom>
            <a:solidFill>
              <a:schemeClr val="bg1"/>
            </a:solidFill>
            <a:ln w="9525">
              <a:solidFill>
                <a:srgbClr val="C0C0C0"/>
              </a:solidFill>
              <a:miter lim="800000"/>
              <a:headEnd/>
              <a:tailEnd/>
            </a:ln>
            <a:effectLst>
              <a:outerShdw dist="107763" dir="2700000" algn="ctr" rotWithShape="0">
                <a:schemeClr val="bg2">
                  <a:alpha val="50000"/>
                </a:schemeClr>
              </a:outerShdw>
            </a:effectLst>
          </p:spPr>
          <p:txBody>
            <a:bodyPr wrap="none">
              <a:spAutoFit/>
            </a:bodyPr>
            <a:lstStyle/>
            <a:p>
              <a:pPr eaLnBrk="1" hangingPunct="1">
                <a:defRPr/>
              </a:pPr>
              <a:r>
                <a:rPr lang="en-US" sz="1600" dirty="0">
                  <a:solidFill>
                    <a:srgbClr val="003399"/>
                  </a:solidFill>
                  <a:latin typeface="Arial" charset="0"/>
                </a:rPr>
                <a:t>Hunting</a:t>
              </a:r>
            </a:p>
            <a:p>
              <a:pPr eaLnBrk="1" hangingPunct="1">
                <a:defRPr/>
              </a:pPr>
              <a:r>
                <a:rPr lang="en-US" sz="1600" dirty="0">
                  <a:solidFill>
                    <a:srgbClr val="003399"/>
                  </a:solidFill>
                  <a:latin typeface="Arial" charset="0"/>
                </a:rPr>
                <a:t>&amp; gathering</a:t>
              </a:r>
            </a:p>
          </p:txBody>
        </p:sp>
        <p:sp>
          <p:nvSpPr>
            <p:cNvPr id="19" name="Text Box 14"/>
            <p:cNvSpPr txBox="1">
              <a:spLocks noChangeArrowheads="1"/>
            </p:cNvSpPr>
            <p:nvPr/>
          </p:nvSpPr>
          <p:spPr bwMode="auto">
            <a:xfrm>
              <a:off x="2943225" y="3279775"/>
              <a:ext cx="1277938" cy="346075"/>
            </a:xfrm>
            <a:prstGeom prst="rect">
              <a:avLst/>
            </a:prstGeom>
            <a:solidFill>
              <a:schemeClr val="bg1"/>
            </a:solidFill>
            <a:ln w="9525">
              <a:solidFill>
                <a:srgbClr val="C0C0C0"/>
              </a:solidFill>
              <a:miter lim="800000"/>
              <a:headEnd/>
              <a:tailEnd/>
            </a:ln>
            <a:effectLst>
              <a:outerShdw dist="107763" dir="2700000" algn="ctr" rotWithShape="0">
                <a:schemeClr val="bg2">
                  <a:alpha val="50000"/>
                </a:schemeClr>
              </a:outerShdw>
            </a:effectLst>
          </p:spPr>
          <p:txBody>
            <a:bodyPr wrap="none">
              <a:spAutoFit/>
            </a:bodyPr>
            <a:lstStyle/>
            <a:p>
              <a:pPr eaLnBrk="1" hangingPunct="1">
                <a:defRPr/>
              </a:pPr>
              <a:r>
                <a:rPr lang="en-US" sz="1600" dirty="0">
                  <a:solidFill>
                    <a:srgbClr val="003399"/>
                  </a:solidFill>
                  <a:latin typeface="Arial" charset="0"/>
                </a:rPr>
                <a:t>Agriculture</a:t>
              </a:r>
            </a:p>
          </p:txBody>
        </p:sp>
        <p:sp>
          <p:nvSpPr>
            <p:cNvPr id="20" name="Text Box 15"/>
            <p:cNvSpPr txBox="1">
              <a:spLocks noChangeArrowheads="1"/>
            </p:cNvSpPr>
            <p:nvPr/>
          </p:nvSpPr>
          <p:spPr bwMode="auto">
            <a:xfrm>
              <a:off x="5133975" y="2352675"/>
              <a:ext cx="993775" cy="338138"/>
            </a:xfrm>
            <a:prstGeom prst="rect">
              <a:avLst/>
            </a:prstGeom>
            <a:solidFill>
              <a:schemeClr val="bg1"/>
            </a:solidFill>
            <a:ln w="9525">
              <a:solidFill>
                <a:srgbClr val="C0C0C0"/>
              </a:solidFill>
              <a:miter lim="800000"/>
              <a:headEnd/>
              <a:tailEnd/>
            </a:ln>
            <a:effectLst>
              <a:outerShdw dist="107763" dir="2700000" algn="ctr" rotWithShape="0">
                <a:schemeClr val="bg2">
                  <a:alpha val="50000"/>
                </a:schemeClr>
              </a:outerShdw>
            </a:effectLst>
          </p:spPr>
          <p:txBody>
            <a:bodyPr wrap="none">
              <a:spAutoFit/>
            </a:bodyPr>
            <a:lstStyle/>
            <a:p>
              <a:pPr eaLnBrk="1" hangingPunct="1">
                <a:defRPr/>
              </a:pPr>
              <a:r>
                <a:rPr lang="fr-FR" sz="1600" dirty="0" err="1">
                  <a:solidFill>
                    <a:srgbClr val="003399"/>
                  </a:solidFill>
                  <a:latin typeface="Arial" charset="0"/>
                </a:rPr>
                <a:t>Industry</a:t>
              </a:r>
              <a:endParaRPr lang="fr-FR" sz="1600" dirty="0">
                <a:solidFill>
                  <a:srgbClr val="003399"/>
                </a:solidFill>
                <a:latin typeface="Arial" charset="0"/>
              </a:endParaRPr>
            </a:p>
          </p:txBody>
        </p:sp>
        <p:sp>
          <p:nvSpPr>
            <p:cNvPr id="21" name="Text Box 16"/>
            <p:cNvSpPr txBox="1">
              <a:spLocks noChangeArrowheads="1"/>
            </p:cNvSpPr>
            <p:nvPr/>
          </p:nvSpPr>
          <p:spPr bwMode="auto">
            <a:xfrm>
              <a:off x="6027738" y="1412875"/>
              <a:ext cx="2257425" cy="338138"/>
            </a:xfrm>
            <a:prstGeom prst="rect">
              <a:avLst/>
            </a:prstGeom>
            <a:solidFill>
              <a:schemeClr val="bg1"/>
            </a:solidFill>
            <a:ln w="9525">
              <a:solidFill>
                <a:srgbClr val="C0C0C0"/>
              </a:solidFill>
              <a:miter lim="800000"/>
              <a:headEnd/>
              <a:tailEnd/>
            </a:ln>
            <a:effectLst>
              <a:outerShdw dist="107763" dir="2700000" algn="ctr" rotWithShape="0">
                <a:schemeClr val="bg2">
                  <a:alpha val="50000"/>
                </a:schemeClr>
              </a:outerShdw>
            </a:effectLst>
          </p:spPr>
          <p:txBody>
            <a:bodyPr wrap="none">
              <a:spAutoFit/>
            </a:bodyPr>
            <a:lstStyle/>
            <a:p>
              <a:pPr eaLnBrk="1" hangingPunct="1">
                <a:defRPr/>
              </a:pPr>
              <a:r>
                <a:rPr lang="fr-FR" sz="1600" dirty="0" err="1">
                  <a:solidFill>
                    <a:srgbClr val="003399"/>
                  </a:solidFill>
                  <a:latin typeface="Arial" charset="0"/>
                </a:rPr>
                <a:t>Knowledge</a:t>
              </a:r>
              <a:r>
                <a:rPr lang="fr-FR" sz="1600" dirty="0">
                  <a:solidFill>
                    <a:srgbClr val="003399"/>
                  </a:solidFill>
                  <a:latin typeface="Arial" charset="0"/>
                </a:rPr>
                <a:t> </a:t>
              </a:r>
              <a:r>
                <a:rPr lang="fr-FR" sz="1600" dirty="0" err="1">
                  <a:solidFill>
                    <a:srgbClr val="003399"/>
                  </a:solidFill>
                  <a:latin typeface="Arial" charset="0"/>
                </a:rPr>
                <a:t>Economy</a:t>
              </a:r>
              <a:endParaRPr lang="fr-FR" sz="1600" dirty="0">
                <a:solidFill>
                  <a:srgbClr val="003399"/>
                </a:solidFill>
                <a:latin typeface="Arial" charset="0"/>
              </a:endParaRPr>
            </a:p>
          </p:txBody>
        </p:sp>
        <p:pic>
          <p:nvPicPr>
            <p:cNvPr id="22" name="Picture 17" descr="primitive_hunters_altered"/>
            <p:cNvPicPr>
              <a:picLocks noChangeAspect="1" noChangeArrowheads="1"/>
            </p:cNvPicPr>
            <p:nvPr/>
          </p:nvPicPr>
          <p:blipFill>
            <a:blip r:embed="rId2" cstate="print"/>
            <a:srcRect/>
            <a:stretch>
              <a:fillRect/>
            </a:stretch>
          </p:blipFill>
          <p:spPr bwMode="auto">
            <a:xfrm>
              <a:off x="469900" y="5183188"/>
              <a:ext cx="1871663" cy="895350"/>
            </a:xfrm>
            <a:prstGeom prst="rect">
              <a:avLst/>
            </a:prstGeom>
            <a:noFill/>
            <a:effectLst>
              <a:outerShdw dist="107763" dir="2700000" algn="ctr" rotWithShape="0">
                <a:srgbClr val="808080">
                  <a:alpha val="50000"/>
                </a:srgbClr>
              </a:outerShdw>
            </a:effectLst>
          </p:spPr>
        </p:pic>
        <p:pic>
          <p:nvPicPr>
            <p:cNvPr id="23" name="Picture 18" descr="horse plow"/>
            <p:cNvPicPr>
              <a:picLocks noChangeAspect="1" noChangeArrowheads="1"/>
            </p:cNvPicPr>
            <p:nvPr/>
          </p:nvPicPr>
          <p:blipFill>
            <a:blip r:embed="rId3" cstate="print"/>
            <a:srcRect/>
            <a:stretch>
              <a:fillRect/>
            </a:stretch>
          </p:blipFill>
          <p:spPr bwMode="auto">
            <a:xfrm>
              <a:off x="2681288" y="4300538"/>
              <a:ext cx="1752600" cy="774700"/>
            </a:xfrm>
            <a:prstGeom prst="rect">
              <a:avLst/>
            </a:prstGeom>
            <a:noFill/>
            <a:effectLst>
              <a:outerShdw dist="107763" dir="2700000" algn="ctr" rotWithShape="0">
                <a:srgbClr val="808080">
                  <a:alpha val="50000"/>
                </a:srgbClr>
              </a:outerShdw>
            </a:effectLst>
          </p:spPr>
        </p:pic>
        <p:pic>
          <p:nvPicPr>
            <p:cNvPr id="24" name="Picture 19" descr="factory"/>
            <p:cNvPicPr>
              <a:picLocks noChangeAspect="1" noChangeArrowheads="1"/>
            </p:cNvPicPr>
            <p:nvPr/>
          </p:nvPicPr>
          <p:blipFill>
            <a:blip r:embed="rId4" cstate="print"/>
            <a:srcRect/>
            <a:stretch>
              <a:fillRect/>
            </a:stretch>
          </p:blipFill>
          <p:spPr bwMode="auto">
            <a:xfrm>
              <a:off x="4903788" y="3170238"/>
              <a:ext cx="1420812" cy="947737"/>
            </a:xfrm>
            <a:prstGeom prst="rect">
              <a:avLst/>
            </a:prstGeom>
            <a:noFill/>
            <a:effectLst>
              <a:outerShdw dist="107763" dir="2700000" algn="ctr" rotWithShape="0">
                <a:srgbClr val="808080">
                  <a:alpha val="50000"/>
                </a:srgbClr>
              </a:outerShdw>
            </a:effectLst>
          </p:spPr>
        </p:pic>
        <p:sp>
          <p:nvSpPr>
            <p:cNvPr id="64535" name="AutoShape 23"/>
            <p:cNvSpPr>
              <a:spLocks/>
            </p:cNvSpPr>
            <p:nvPr/>
          </p:nvSpPr>
          <p:spPr bwMode="auto">
            <a:xfrm rot="3767261">
              <a:off x="4849019" y="3539331"/>
              <a:ext cx="292100" cy="3379788"/>
            </a:xfrm>
            <a:prstGeom prst="rightBrace">
              <a:avLst>
                <a:gd name="adj1" fmla="val 96422"/>
                <a:gd name="adj2" fmla="val 50000"/>
              </a:avLst>
            </a:prstGeom>
            <a:noFill/>
            <a:ln w="9525">
              <a:solidFill>
                <a:schemeClr val="tx1"/>
              </a:solidFill>
              <a:round/>
              <a:headEnd/>
              <a:tailEnd/>
            </a:ln>
          </p:spPr>
          <p:txBody>
            <a:bodyPr rot="10800000" vert="eaVert" wrap="none" anchor="ctr"/>
            <a:lstStyle/>
            <a:p>
              <a:pPr eaLnBrk="1" hangingPunct="1"/>
              <a:endParaRPr lang="de-DE" sz="1800" b="0">
                <a:solidFill>
                  <a:schemeClr val="tx1"/>
                </a:solidFill>
                <a:latin typeface="Arial" charset="0"/>
              </a:endParaRPr>
            </a:p>
          </p:txBody>
        </p:sp>
        <p:sp>
          <p:nvSpPr>
            <p:cNvPr id="64536" name="Text Box 24"/>
            <p:cNvSpPr txBox="1">
              <a:spLocks noChangeArrowheads="1"/>
            </p:cNvSpPr>
            <p:nvPr/>
          </p:nvSpPr>
          <p:spPr bwMode="auto">
            <a:xfrm>
              <a:off x="4424363" y="5313363"/>
              <a:ext cx="1717137" cy="307777"/>
            </a:xfrm>
            <a:prstGeom prst="rect">
              <a:avLst/>
            </a:prstGeom>
            <a:noFill/>
            <a:ln w="9525">
              <a:noFill/>
              <a:miter lim="800000"/>
              <a:headEnd/>
              <a:tailEnd/>
            </a:ln>
          </p:spPr>
          <p:txBody>
            <a:bodyPr wrap="none">
              <a:spAutoFit/>
            </a:bodyPr>
            <a:lstStyle/>
            <a:p>
              <a:pPr eaLnBrk="1" hangingPunct="1"/>
              <a:r>
                <a:rPr lang="fr-FR" sz="1400">
                  <a:solidFill>
                    <a:srgbClr val="003399"/>
                  </a:solidFill>
                  <a:latin typeface="Arial" charset="0"/>
                </a:rPr>
                <a:t>Scarcity &amp; control</a:t>
              </a:r>
            </a:p>
          </p:txBody>
        </p:sp>
        <p:sp>
          <p:nvSpPr>
            <p:cNvPr id="64537" name="AutoShape 25"/>
            <p:cNvSpPr>
              <a:spLocks/>
            </p:cNvSpPr>
            <p:nvPr/>
          </p:nvSpPr>
          <p:spPr bwMode="auto">
            <a:xfrm rot="3485929">
              <a:off x="8100219" y="2564606"/>
              <a:ext cx="292100" cy="1157288"/>
            </a:xfrm>
            <a:prstGeom prst="rightBrace">
              <a:avLst>
                <a:gd name="adj1" fmla="val 33016"/>
                <a:gd name="adj2" fmla="val 50000"/>
              </a:avLst>
            </a:prstGeom>
            <a:noFill/>
            <a:ln w="9525">
              <a:solidFill>
                <a:schemeClr val="tx1"/>
              </a:solidFill>
              <a:round/>
              <a:headEnd/>
              <a:tailEnd/>
            </a:ln>
          </p:spPr>
          <p:txBody>
            <a:bodyPr wrap="none" anchor="ctr"/>
            <a:lstStyle/>
            <a:p>
              <a:pPr eaLnBrk="1" hangingPunct="1"/>
              <a:endParaRPr lang="de-DE" sz="1800" b="0">
                <a:solidFill>
                  <a:schemeClr val="tx1"/>
                </a:solidFill>
                <a:latin typeface="Arial" charset="0"/>
              </a:endParaRPr>
            </a:p>
          </p:txBody>
        </p:sp>
        <p:sp>
          <p:nvSpPr>
            <p:cNvPr id="64538" name="Text Box 26"/>
            <p:cNvSpPr txBox="1">
              <a:spLocks noChangeArrowheads="1"/>
            </p:cNvSpPr>
            <p:nvPr/>
          </p:nvSpPr>
          <p:spPr bwMode="auto">
            <a:xfrm>
              <a:off x="7740650" y="3357563"/>
              <a:ext cx="1027845" cy="307777"/>
            </a:xfrm>
            <a:prstGeom prst="rect">
              <a:avLst/>
            </a:prstGeom>
            <a:noFill/>
            <a:ln w="9525">
              <a:noFill/>
              <a:miter lim="800000"/>
              <a:headEnd/>
              <a:tailEnd/>
            </a:ln>
          </p:spPr>
          <p:txBody>
            <a:bodyPr wrap="none">
              <a:spAutoFit/>
            </a:bodyPr>
            <a:lstStyle/>
            <a:p>
              <a:pPr eaLnBrk="1" hangingPunct="1"/>
              <a:r>
                <a:rPr lang="fr-FR" sz="1400">
                  <a:solidFill>
                    <a:srgbClr val="003399"/>
                  </a:solidFill>
                  <a:latin typeface="Arial" charset="0"/>
                </a:rPr>
                <a:t>intangible</a:t>
              </a:r>
            </a:p>
          </p:txBody>
        </p:sp>
        <p:sp>
          <p:nvSpPr>
            <p:cNvPr id="64539" name="Text Box 28"/>
            <p:cNvSpPr txBox="1">
              <a:spLocks noChangeArrowheads="1"/>
            </p:cNvSpPr>
            <p:nvPr/>
          </p:nvSpPr>
          <p:spPr bwMode="auto">
            <a:xfrm>
              <a:off x="6588125" y="4292600"/>
              <a:ext cx="863600" cy="639763"/>
            </a:xfrm>
            <a:prstGeom prst="rect">
              <a:avLst/>
            </a:prstGeom>
            <a:noFill/>
            <a:ln w="12700">
              <a:noFill/>
              <a:miter lim="800000"/>
              <a:headEnd type="none" w="sm" len="sm"/>
              <a:tailEnd type="none" w="sm" len="sm"/>
            </a:ln>
          </p:spPr>
          <p:txBody>
            <a:bodyPr>
              <a:spAutoFit/>
            </a:bodyPr>
            <a:lstStyle/>
            <a:p>
              <a:pPr>
                <a:spcBef>
                  <a:spcPct val="50000"/>
                </a:spcBef>
              </a:pPr>
              <a:r>
                <a:rPr lang="en-US" sz="1200" b="0" i="1"/>
                <a:t>Faster, </a:t>
              </a:r>
              <a:r>
                <a:rPr lang="en-US" sz="1200" b="0" i="1">
                  <a:solidFill>
                    <a:schemeClr val="hlink"/>
                  </a:solidFill>
                </a:rPr>
                <a:t>cheaper</a:t>
              </a:r>
              <a:r>
                <a:rPr lang="en-US" sz="1200" b="0" i="1"/>
                <a:t>, better</a:t>
              </a:r>
            </a:p>
          </p:txBody>
        </p:sp>
        <p:pic>
          <p:nvPicPr>
            <p:cNvPr id="64540" name="Picture 29" descr="3-people-and-computers"/>
            <p:cNvPicPr>
              <a:picLocks noChangeAspect="1" noChangeArrowheads="1"/>
            </p:cNvPicPr>
            <p:nvPr/>
          </p:nvPicPr>
          <p:blipFill>
            <a:blip r:embed="rId5" cstate="print"/>
            <a:srcRect/>
            <a:stretch>
              <a:fillRect/>
            </a:stretch>
          </p:blipFill>
          <p:spPr bwMode="auto">
            <a:xfrm>
              <a:off x="7235825" y="2133600"/>
              <a:ext cx="1152525" cy="95250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Espace réservé du pied de page 4"/>
          <p:cNvSpPr>
            <a:spLocks noGrp="1"/>
          </p:cNvSpPr>
          <p:nvPr>
            <p:ph type="ftr" sz="quarter" idx="11"/>
          </p:nvPr>
        </p:nvSpPr>
        <p:spPr>
          <a:noFill/>
        </p:spPr>
        <p:txBody>
          <a:bodyPr/>
          <a:lstStyle/>
          <a:p>
            <a:r>
              <a:rPr lang="en-US" smtClean="0"/>
              <a:t>EPITA'2022 Spring/EML</a:t>
            </a:r>
          </a:p>
        </p:txBody>
      </p:sp>
      <p:sp>
        <p:nvSpPr>
          <p:cNvPr id="908290" name="Rectangle 2"/>
          <p:cNvSpPr>
            <a:spLocks noGrp="1" noChangeArrowheads="1"/>
          </p:cNvSpPr>
          <p:nvPr>
            <p:ph type="title"/>
          </p:nvPr>
        </p:nvSpPr>
        <p:spPr/>
        <p:txBody>
          <a:bodyPr/>
          <a:lstStyle/>
          <a:p>
            <a:pPr algn="ctr">
              <a:defRPr/>
            </a:pPr>
            <a:r>
              <a:rPr lang="en-GB" sz="3200" b="1" smtClean="0">
                <a:effectLst>
                  <a:outerShdw blurRad="38100" dist="38100" dir="2700000" algn="tl">
                    <a:srgbClr val="C0C0C0"/>
                  </a:outerShdw>
                </a:effectLst>
              </a:rPr>
              <a:t>KM in practice</a:t>
            </a:r>
            <a:endParaRPr lang="fr-FR" sz="3200" b="1" smtClean="0">
              <a:effectLst>
                <a:outerShdw blurRad="38100" dist="38100" dir="2700000" algn="tl">
                  <a:srgbClr val="C0C0C0"/>
                </a:outerShdw>
              </a:effectLst>
            </a:endParaRPr>
          </a:p>
        </p:txBody>
      </p:sp>
      <p:sp>
        <p:nvSpPr>
          <p:cNvPr id="908291" name="Rectangle 3"/>
          <p:cNvSpPr>
            <a:spLocks noGrp="1" noChangeArrowheads="1"/>
          </p:cNvSpPr>
          <p:nvPr>
            <p:ph type="body" idx="1"/>
          </p:nvPr>
        </p:nvSpPr>
        <p:spPr/>
        <p:txBody>
          <a:bodyPr/>
          <a:lstStyle/>
          <a:p>
            <a:r>
              <a:rPr lang="en-US" b="1" dirty="0" smtClean="0">
                <a:solidFill>
                  <a:schemeClr val="accent2"/>
                </a:solidFill>
              </a:rPr>
              <a:t>Tool oriented</a:t>
            </a:r>
          </a:p>
          <a:p>
            <a:pPr lvl="1"/>
            <a:r>
              <a:rPr lang="en-US" sz="2400" dirty="0" smtClean="0"/>
              <a:t>BD, Excel</a:t>
            </a:r>
          </a:p>
          <a:p>
            <a:pPr lvl="1"/>
            <a:r>
              <a:rPr lang="en-US" sz="2400" dirty="0" smtClean="0"/>
              <a:t>Groupware (collaborative work)</a:t>
            </a:r>
          </a:p>
          <a:p>
            <a:pPr lvl="1"/>
            <a:r>
              <a:rPr lang="en-US" sz="2400" dirty="0" smtClean="0"/>
              <a:t>Intranet</a:t>
            </a:r>
          </a:p>
          <a:p>
            <a:pPr lvl="1"/>
            <a:r>
              <a:rPr lang="en-US" sz="2400" dirty="0" smtClean="0"/>
              <a:t>Web 2.0</a:t>
            </a:r>
          </a:p>
          <a:p>
            <a:pPr lvl="2"/>
            <a:r>
              <a:rPr lang="en-US" sz="2000" dirty="0" smtClean="0"/>
              <a:t>Collaborative </a:t>
            </a:r>
          </a:p>
          <a:p>
            <a:pPr lvl="2"/>
            <a:r>
              <a:rPr lang="en-US" sz="2000" dirty="0" smtClean="0"/>
              <a:t>Social networks</a:t>
            </a:r>
          </a:p>
          <a:p>
            <a:pPr lvl="2"/>
            <a:r>
              <a:rPr lang="en-US" sz="2000" dirty="0" smtClean="0"/>
              <a:t>Semantic web</a:t>
            </a:r>
            <a:endParaRPr lang="en-US" sz="2400" dirty="0" smtClean="0"/>
          </a:p>
          <a:p>
            <a:pPr lvl="1"/>
            <a:r>
              <a:rPr lang="en-US" sz="2400" dirty="0" smtClean="0"/>
              <a:t>Serious games</a:t>
            </a:r>
          </a:p>
          <a:p>
            <a:pPr lvl="1"/>
            <a:r>
              <a:rPr lang="en-US" sz="2400" dirty="0" smtClean="0"/>
              <a:t>Big data &amp; machine learning?</a:t>
            </a:r>
          </a:p>
          <a:p>
            <a:pPr lvl="1">
              <a:buFontTx/>
              <a:buNone/>
            </a:pPr>
            <a:r>
              <a:rPr lang="en-US" dirty="0" smtClean="0"/>
              <a:t>                                                </a:t>
            </a:r>
            <a:r>
              <a:rPr lang="en-US" dirty="0" smtClean="0">
                <a:solidFill>
                  <a:schemeClr val="hlink"/>
                </a:solidFill>
              </a:rPr>
              <a:t>AI inside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82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082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082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082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082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0829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0829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0829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0829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0829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0829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Espace réservé du pied de page 4"/>
          <p:cNvSpPr>
            <a:spLocks noGrp="1"/>
          </p:cNvSpPr>
          <p:nvPr>
            <p:ph type="ftr" sz="quarter" idx="11"/>
          </p:nvPr>
        </p:nvSpPr>
        <p:spPr>
          <a:noFill/>
        </p:spPr>
        <p:txBody>
          <a:bodyPr/>
          <a:lstStyle/>
          <a:p>
            <a:r>
              <a:rPr lang="en-US" smtClean="0"/>
              <a:t>EPITA'2022 Spring/EML</a:t>
            </a:r>
          </a:p>
        </p:txBody>
      </p:sp>
      <p:sp>
        <p:nvSpPr>
          <p:cNvPr id="541698" name="Rectangle 2"/>
          <p:cNvSpPr>
            <a:spLocks noGrp="1" noChangeArrowheads="1"/>
          </p:cNvSpPr>
          <p:nvPr>
            <p:ph type="title"/>
          </p:nvPr>
        </p:nvSpPr>
        <p:spPr/>
        <p:txBody>
          <a:bodyPr/>
          <a:lstStyle/>
          <a:p>
            <a:pPr algn="ctr">
              <a:defRPr/>
            </a:pPr>
            <a:r>
              <a:rPr lang="en-GB" sz="3200" b="1" smtClean="0">
                <a:effectLst>
                  <a:outerShdw blurRad="38100" dist="38100" dir="2700000" algn="tl">
                    <a:srgbClr val="C0C0C0"/>
                  </a:outerShdw>
                </a:effectLst>
              </a:rPr>
              <a:t>KM in Practice</a:t>
            </a:r>
            <a:endParaRPr lang="fr-FR" sz="3200" b="1" smtClean="0">
              <a:effectLst>
                <a:outerShdw blurRad="38100" dist="38100" dir="2700000" algn="tl">
                  <a:srgbClr val="C0C0C0"/>
                </a:outerShdw>
              </a:effectLst>
            </a:endParaRPr>
          </a:p>
        </p:txBody>
      </p:sp>
      <p:sp>
        <p:nvSpPr>
          <p:cNvPr id="541699" name="Rectangle 3"/>
          <p:cNvSpPr>
            <a:spLocks noGrp="1" noChangeArrowheads="1"/>
          </p:cNvSpPr>
          <p:nvPr>
            <p:ph type="body" idx="1"/>
          </p:nvPr>
        </p:nvSpPr>
        <p:spPr/>
        <p:txBody>
          <a:bodyPr/>
          <a:lstStyle/>
          <a:p>
            <a:r>
              <a:rPr lang="en-US" b="1" smtClean="0">
                <a:solidFill>
                  <a:schemeClr val="accent2"/>
                </a:solidFill>
              </a:rPr>
              <a:t>User’s activity oriented</a:t>
            </a:r>
          </a:p>
          <a:p>
            <a:pPr lvl="1"/>
            <a:r>
              <a:rPr lang="en-US" sz="2400" smtClean="0"/>
              <a:t>Help desk, diagnostic, decision support systems</a:t>
            </a:r>
          </a:p>
          <a:p>
            <a:pPr lvl="1"/>
            <a:r>
              <a:rPr lang="en-US" sz="2400" smtClean="0"/>
              <a:t>K capitalization</a:t>
            </a:r>
          </a:p>
          <a:p>
            <a:pPr lvl="1"/>
            <a:r>
              <a:rPr lang="en-US" sz="2400" smtClean="0"/>
              <a:t>IT practices, other “best practice”</a:t>
            </a:r>
          </a:p>
          <a:p>
            <a:pPr lvl="1"/>
            <a:r>
              <a:rPr lang="en-US" sz="2400" smtClean="0"/>
              <a:t>Content management</a:t>
            </a:r>
          </a:p>
          <a:p>
            <a:pPr lvl="1"/>
            <a:r>
              <a:rPr lang="en-US" sz="2400" smtClean="0"/>
              <a:t>Design (&amp; eco-design)</a:t>
            </a:r>
          </a:p>
          <a:p>
            <a:pPr lvl="1"/>
            <a:r>
              <a:rPr lang="en-US" sz="2400" smtClean="0"/>
              <a:t>Skills &amp; Competency management</a:t>
            </a:r>
          </a:p>
          <a:p>
            <a:pPr lvl="1"/>
            <a:r>
              <a:rPr lang="en-US" sz="2400" smtClean="0"/>
              <a:t>Business Intelligence</a:t>
            </a:r>
          </a:p>
          <a:p>
            <a:pPr lvl="1"/>
            <a:r>
              <a:rPr lang="en-US" sz="2400" smtClean="0"/>
              <a:t>E-learning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16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16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16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16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16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416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416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416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416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Espace réservé du pied de page 4"/>
          <p:cNvSpPr>
            <a:spLocks noGrp="1"/>
          </p:cNvSpPr>
          <p:nvPr>
            <p:ph type="ftr" sz="quarter" idx="11"/>
          </p:nvPr>
        </p:nvSpPr>
        <p:spPr>
          <a:noFill/>
        </p:spPr>
        <p:txBody>
          <a:bodyPr/>
          <a:lstStyle/>
          <a:p>
            <a:r>
              <a:rPr lang="en-US" smtClean="0"/>
              <a:t>EPITA'2022 Spring/EML</a:t>
            </a:r>
          </a:p>
        </p:txBody>
      </p:sp>
      <p:sp>
        <p:nvSpPr>
          <p:cNvPr id="1034242" name="Rectangle 2"/>
          <p:cNvSpPr>
            <a:spLocks noGrp="1" noChangeArrowheads="1"/>
          </p:cNvSpPr>
          <p:nvPr>
            <p:ph type="title"/>
          </p:nvPr>
        </p:nvSpPr>
        <p:spPr/>
        <p:txBody>
          <a:bodyPr/>
          <a:lstStyle/>
          <a:p>
            <a:pPr>
              <a:defRPr/>
            </a:pPr>
            <a:r>
              <a:rPr lang="en-US" sz="3600" b="1" dirty="0" smtClean="0">
                <a:effectLst>
                  <a:outerShdw blurRad="38100" dist="38100" dir="2700000" algn="tl">
                    <a:srgbClr val="C0C0C0"/>
                  </a:outerShdw>
                </a:effectLst>
                <a:latin typeface="Calibri" pitchFamily="34" charset="0"/>
                <a:cs typeface="Calibri" pitchFamily="34" charset="0"/>
              </a:rPr>
              <a:t>Introductions</a:t>
            </a:r>
          </a:p>
        </p:txBody>
      </p:sp>
      <p:sp>
        <p:nvSpPr>
          <p:cNvPr id="28676" name="Rectangle 3"/>
          <p:cNvSpPr>
            <a:spLocks noGrp="1" noChangeArrowheads="1"/>
          </p:cNvSpPr>
          <p:nvPr>
            <p:ph type="body" idx="1"/>
          </p:nvPr>
        </p:nvSpPr>
        <p:spPr>
          <a:xfrm>
            <a:off x="1924050" y="1781175"/>
            <a:ext cx="7219950" cy="4781550"/>
          </a:xfrm>
        </p:spPr>
        <p:txBody>
          <a:bodyPr/>
          <a:lstStyle/>
          <a:p>
            <a:r>
              <a:rPr lang="en-US" sz="2800" dirty="0" smtClean="0">
                <a:latin typeface="Calibri" pitchFamily="34" charset="0"/>
                <a:cs typeface="Calibri" pitchFamily="34" charset="0"/>
              </a:rPr>
              <a:t>Who are you? Name, country, specialty, experience</a:t>
            </a:r>
          </a:p>
          <a:p>
            <a:r>
              <a:rPr lang="en-US" sz="2800" dirty="0" smtClean="0">
                <a:latin typeface="Calibri" pitchFamily="34" charset="0"/>
                <a:cs typeface="Calibri" pitchFamily="34" charset="0"/>
              </a:rPr>
              <a:t>What are your interests? </a:t>
            </a:r>
          </a:p>
          <a:p>
            <a:r>
              <a:rPr lang="en-US" sz="2800" dirty="0" smtClean="0">
                <a:latin typeface="Calibri" pitchFamily="34" charset="0"/>
                <a:cs typeface="Calibri" pitchFamily="34" charset="0"/>
              </a:rPr>
              <a:t>Your plans for the Future? (2y and 5y)</a:t>
            </a:r>
          </a:p>
          <a:p>
            <a:r>
              <a:rPr lang="en-US" sz="2800" dirty="0" smtClean="0">
                <a:solidFill>
                  <a:srgbClr val="FF0000"/>
                </a:solidFill>
                <a:latin typeface="Calibri" pitchFamily="34" charset="0"/>
                <a:cs typeface="Calibri" pitchFamily="34" charset="0"/>
              </a:rPr>
              <a:t>What you know about KM and innovation?</a:t>
            </a:r>
          </a:p>
          <a:p>
            <a:r>
              <a:rPr lang="en-US" sz="2800" dirty="0" smtClean="0">
                <a:solidFill>
                  <a:srgbClr val="FF0000"/>
                </a:solidFill>
                <a:latin typeface="Calibri" pitchFamily="34" charset="0"/>
                <a:cs typeface="Calibri" pitchFamily="34" charset="0"/>
              </a:rPr>
              <a:t>What techniques of AI you know/practice?</a:t>
            </a:r>
          </a:p>
          <a:p>
            <a:r>
              <a:rPr lang="en-US" sz="2800" dirty="0" smtClean="0">
                <a:solidFill>
                  <a:srgbClr val="FF0000"/>
                </a:solidFill>
                <a:latin typeface="Calibri" pitchFamily="34" charset="0"/>
                <a:cs typeface="Calibri" pitchFamily="34" charset="0"/>
              </a:rPr>
              <a:t>Your expectations for this course?</a:t>
            </a:r>
          </a:p>
          <a:p>
            <a:pPr lvl="1">
              <a:buNone/>
            </a:pPr>
            <a:r>
              <a:rPr lang="en-US" sz="2400" dirty="0" smtClean="0">
                <a:latin typeface="Arial" charset="0"/>
              </a:rPr>
              <a:t> </a:t>
            </a:r>
          </a:p>
          <a:p>
            <a:endParaRPr lang="en-US" sz="2800" dirty="0" smtClean="0">
              <a:solidFill>
                <a:schemeClr val="folHlink"/>
              </a:solidFill>
            </a:endParaRPr>
          </a:p>
          <a:p>
            <a:endParaRPr lang="en-US" sz="2800" dirty="0" smtClean="0">
              <a:solidFill>
                <a:schemeClr val="folHlink"/>
              </a:solidFill>
              <a:latin typeface="Comic Sans MS" pitchFamily="66" charset="0"/>
            </a:endParaRPr>
          </a:p>
        </p:txBody>
      </p:sp>
      <p:pic>
        <p:nvPicPr>
          <p:cNvPr id="28677" name="Picture 4"/>
          <p:cNvPicPr>
            <a:picLocks noChangeAspect="1" noChangeArrowheads="1"/>
          </p:cNvPicPr>
          <p:nvPr/>
        </p:nvPicPr>
        <p:blipFill>
          <a:blip r:embed="rId3" cstate="print"/>
          <a:srcRect/>
          <a:stretch>
            <a:fillRect/>
          </a:stretch>
        </p:blipFill>
        <p:spPr bwMode="auto">
          <a:xfrm>
            <a:off x="7092280" y="116632"/>
            <a:ext cx="2024122" cy="1664543"/>
          </a:xfrm>
          <a:prstGeom prst="rect">
            <a:avLst/>
          </a:prstGeom>
          <a:noFill/>
          <a:ln w="12700">
            <a:noFill/>
            <a:miter lim="800000"/>
            <a:headEnd type="none" w="sm" len="sm"/>
            <a:tailEnd type="none" w="sm" len="sm"/>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Espace réservé du pied de page 4"/>
          <p:cNvSpPr>
            <a:spLocks noGrp="1"/>
          </p:cNvSpPr>
          <p:nvPr>
            <p:ph type="ftr" sz="quarter" idx="11"/>
          </p:nvPr>
        </p:nvSpPr>
        <p:spPr>
          <a:noFill/>
        </p:spPr>
        <p:txBody>
          <a:bodyPr/>
          <a:lstStyle/>
          <a:p>
            <a:r>
              <a:rPr lang="en-US" smtClean="0"/>
              <a:t>EPITA'2022 Spring/EML</a:t>
            </a:r>
          </a:p>
        </p:txBody>
      </p:sp>
      <p:sp>
        <p:nvSpPr>
          <p:cNvPr id="936962" name="Rectangle 2"/>
          <p:cNvSpPr>
            <a:spLocks noGrp="1" noChangeArrowheads="1"/>
          </p:cNvSpPr>
          <p:nvPr>
            <p:ph type="title"/>
          </p:nvPr>
        </p:nvSpPr>
        <p:spPr/>
        <p:txBody>
          <a:bodyPr/>
          <a:lstStyle/>
          <a:p>
            <a:pPr algn="ctr">
              <a:defRPr/>
            </a:pPr>
            <a:r>
              <a:rPr lang="en-GB" sz="3200" b="1" smtClean="0">
                <a:effectLst>
                  <a:outerShdw blurRad="38100" dist="38100" dir="2700000" algn="tl">
                    <a:srgbClr val="C0C0C0"/>
                  </a:outerShdw>
                </a:effectLst>
              </a:rPr>
              <a:t>KM in Practice</a:t>
            </a:r>
            <a:endParaRPr lang="fr-FR" sz="3200" b="1" smtClean="0">
              <a:effectLst>
                <a:outerShdw blurRad="38100" dist="38100" dir="2700000" algn="tl">
                  <a:srgbClr val="C0C0C0"/>
                </a:outerShdw>
              </a:effectLst>
            </a:endParaRPr>
          </a:p>
        </p:txBody>
      </p:sp>
      <p:sp>
        <p:nvSpPr>
          <p:cNvPr id="936963" name="Rectangle 3"/>
          <p:cNvSpPr>
            <a:spLocks noGrp="1" noChangeArrowheads="1"/>
          </p:cNvSpPr>
          <p:nvPr>
            <p:ph type="body" idx="1"/>
          </p:nvPr>
        </p:nvSpPr>
        <p:spPr/>
        <p:txBody>
          <a:bodyPr/>
          <a:lstStyle/>
          <a:p>
            <a:r>
              <a:rPr lang="en-US" b="1" dirty="0" smtClean="0">
                <a:solidFill>
                  <a:schemeClr val="accent2"/>
                </a:solidFill>
              </a:rPr>
              <a:t>Management oriented</a:t>
            </a:r>
          </a:p>
          <a:p>
            <a:pPr lvl="1"/>
            <a:r>
              <a:rPr lang="en-US" dirty="0" smtClean="0"/>
              <a:t>Innovation process management</a:t>
            </a:r>
          </a:p>
          <a:p>
            <a:pPr lvl="1"/>
            <a:r>
              <a:rPr lang="en-US" dirty="0" smtClean="0"/>
              <a:t>Sustainability (all components), ex UN goals</a:t>
            </a:r>
          </a:p>
          <a:p>
            <a:pPr lvl="1"/>
            <a:r>
              <a:rPr lang="en-US" dirty="0" smtClean="0"/>
              <a:t>CSR</a:t>
            </a:r>
          </a:p>
          <a:p>
            <a:pPr lvl="1"/>
            <a:r>
              <a:rPr lang="en-US" dirty="0" smtClean="0"/>
              <a:t>Climate change</a:t>
            </a:r>
          </a:p>
          <a:p>
            <a:pPr lvl="1"/>
            <a:r>
              <a:rPr lang="en-US" dirty="0"/>
              <a:t>Leadership management</a:t>
            </a:r>
          </a:p>
          <a:p>
            <a:pPr lvl="1"/>
            <a:r>
              <a:rPr lang="en-US" dirty="0"/>
              <a:t>Well-being</a:t>
            </a:r>
          </a:p>
          <a:p>
            <a:pPr lvl="1"/>
            <a:r>
              <a:rPr lang="en-US" b="1" dirty="0" smtClean="0"/>
              <a:t/>
            </a:r>
            <a:br>
              <a:rPr lang="en-US" b="1" dirty="0" smtClean="0"/>
            </a:br>
            <a:endParaRPr lang="en-US" b="1" dirty="0" smtClean="0"/>
          </a:p>
          <a:p>
            <a:pPr lvl="1"/>
            <a:endParaRPr lang="en-US"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6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369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369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369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369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3696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3696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369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Espace réservé du pied de page 5"/>
          <p:cNvSpPr>
            <a:spLocks noGrp="1"/>
          </p:cNvSpPr>
          <p:nvPr>
            <p:ph type="ftr" sz="quarter" idx="11"/>
          </p:nvPr>
        </p:nvSpPr>
        <p:spPr>
          <a:noFill/>
        </p:spPr>
        <p:txBody>
          <a:bodyPr/>
          <a:lstStyle/>
          <a:p>
            <a:r>
              <a:rPr lang="en-US" smtClean="0"/>
              <a:t>EPITA'2022 Spring/EML</a:t>
            </a:r>
          </a:p>
        </p:txBody>
      </p:sp>
      <p:sp>
        <p:nvSpPr>
          <p:cNvPr id="2052" name="Rectangle 2"/>
          <p:cNvSpPr>
            <a:spLocks noGrp="1" noChangeArrowheads="1"/>
          </p:cNvSpPr>
          <p:nvPr>
            <p:ph type="title"/>
          </p:nvPr>
        </p:nvSpPr>
        <p:spPr>
          <a:xfrm>
            <a:off x="1692275" y="260350"/>
            <a:ext cx="7243763" cy="1058863"/>
          </a:xfrm>
        </p:spPr>
        <p:txBody>
          <a:bodyPr/>
          <a:lstStyle/>
          <a:p>
            <a:r>
              <a:rPr lang="en-US" smtClean="0"/>
              <a:t>KM Today – </a:t>
            </a:r>
            <a:r>
              <a:rPr lang="en-US" sz="2800" smtClean="0"/>
              <a:t>tool or user’s oriented</a:t>
            </a:r>
          </a:p>
        </p:txBody>
      </p:sp>
      <p:sp>
        <p:nvSpPr>
          <p:cNvPr id="2053" name="Rectangle 3"/>
          <p:cNvSpPr>
            <a:spLocks noGrp="1" noChangeArrowheads="1"/>
          </p:cNvSpPr>
          <p:nvPr>
            <p:ph type="body" sz="half" idx="1"/>
          </p:nvPr>
        </p:nvSpPr>
        <p:spPr>
          <a:xfrm>
            <a:off x="1924050" y="1628775"/>
            <a:ext cx="3533775" cy="3529013"/>
          </a:xfrm>
        </p:spPr>
        <p:txBody>
          <a:bodyPr/>
          <a:lstStyle/>
          <a:p>
            <a:pPr>
              <a:lnSpc>
                <a:spcPct val="70000"/>
              </a:lnSpc>
            </a:pPr>
            <a:r>
              <a:rPr lang="en-US" sz="2400" dirty="0" smtClean="0"/>
              <a:t>Collaborative work</a:t>
            </a:r>
          </a:p>
          <a:p>
            <a:pPr>
              <a:lnSpc>
                <a:spcPct val="70000"/>
              </a:lnSpc>
            </a:pPr>
            <a:r>
              <a:rPr lang="en-US" sz="2400" dirty="0" smtClean="0"/>
              <a:t>Social networks</a:t>
            </a:r>
          </a:p>
          <a:p>
            <a:pPr>
              <a:lnSpc>
                <a:spcPct val="70000"/>
              </a:lnSpc>
            </a:pPr>
            <a:r>
              <a:rPr lang="en-US" sz="2400" dirty="0" smtClean="0"/>
              <a:t>Business Intelligence</a:t>
            </a:r>
          </a:p>
          <a:p>
            <a:pPr>
              <a:lnSpc>
                <a:spcPct val="70000"/>
              </a:lnSpc>
            </a:pPr>
            <a:r>
              <a:rPr lang="en-US" sz="2400" dirty="0" smtClean="0"/>
              <a:t>CRM (with AI) </a:t>
            </a:r>
            <a:endParaRPr lang="en-US" sz="1400" dirty="0" smtClean="0"/>
          </a:p>
          <a:p>
            <a:pPr>
              <a:lnSpc>
                <a:spcPct val="70000"/>
              </a:lnSpc>
            </a:pPr>
            <a:r>
              <a:rPr lang="en-US" sz="2400" dirty="0" smtClean="0"/>
              <a:t>Decision support sys</a:t>
            </a:r>
          </a:p>
          <a:p>
            <a:pPr>
              <a:lnSpc>
                <a:spcPct val="70000"/>
              </a:lnSpc>
            </a:pPr>
            <a:r>
              <a:rPr lang="en-US" sz="2400" dirty="0" smtClean="0"/>
              <a:t>Project Management</a:t>
            </a:r>
          </a:p>
          <a:p>
            <a:pPr>
              <a:lnSpc>
                <a:spcPct val="70000"/>
              </a:lnSpc>
            </a:pPr>
            <a:r>
              <a:rPr lang="en-US" sz="2400" dirty="0" smtClean="0"/>
              <a:t>Process Management</a:t>
            </a:r>
          </a:p>
          <a:p>
            <a:pPr>
              <a:lnSpc>
                <a:spcPct val="70000"/>
              </a:lnSpc>
            </a:pPr>
            <a:r>
              <a:rPr lang="en-US" sz="2400" dirty="0" smtClean="0"/>
              <a:t>Knowledge discovery</a:t>
            </a:r>
          </a:p>
          <a:p>
            <a:pPr>
              <a:lnSpc>
                <a:spcPct val="70000"/>
              </a:lnSpc>
            </a:pPr>
            <a:r>
              <a:rPr lang="en-US" sz="2400" dirty="0" smtClean="0"/>
              <a:t>Collective experience</a:t>
            </a:r>
          </a:p>
          <a:p>
            <a:pPr>
              <a:lnSpc>
                <a:spcPct val="70000"/>
              </a:lnSpc>
              <a:buFontTx/>
              <a:buNone/>
            </a:pPr>
            <a:r>
              <a:rPr lang="en-US" sz="2400" dirty="0" smtClean="0"/>
              <a:t>Storytelling</a:t>
            </a:r>
          </a:p>
        </p:txBody>
      </p:sp>
      <p:graphicFrame>
        <p:nvGraphicFramePr>
          <p:cNvPr id="2050" name="Object 4"/>
          <p:cNvGraphicFramePr>
            <a:graphicFrameLocks noGrp="1"/>
          </p:cNvGraphicFramePr>
          <p:nvPr>
            <p:ph sz="half" idx="2"/>
          </p:nvPr>
        </p:nvGraphicFramePr>
        <p:xfrm>
          <a:off x="5435600" y="1773238"/>
          <a:ext cx="3384550" cy="2698750"/>
        </p:xfrm>
        <a:graphic>
          <a:graphicData uri="http://schemas.openxmlformats.org/presentationml/2006/ole">
            <mc:AlternateContent xmlns:mc="http://schemas.openxmlformats.org/markup-compatibility/2006">
              <mc:Choice xmlns:v="urn:schemas-microsoft-com:vml" Requires="v">
                <p:oleObj spid="_x0000_s2105" name="Document" r:id="rId3" imgW="5413320" imgH="4354200" progId="Word.Document.8">
                  <p:embed/>
                </p:oleObj>
              </mc:Choice>
              <mc:Fallback>
                <p:oleObj name="Document" r:id="rId3" imgW="5413320" imgH="4354200" progId="Word.Document.8">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5600" y="1773238"/>
                        <a:ext cx="3384550" cy="269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4" name="Text Box 5"/>
          <p:cNvSpPr txBox="1">
            <a:spLocks noChangeArrowheads="1"/>
          </p:cNvSpPr>
          <p:nvPr/>
        </p:nvSpPr>
        <p:spPr bwMode="auto">
          <a:xfrm>
            <a:off x="2051050" y="5291138"/>
            <a:ext cx="6265863" cy="457200"/>
          </a:xfrm>
          <a:prstGeom prst="rect">
            <a:avLst/>
          </a:prstGeom>
          <a:noFill/>
          <a:ln w="12700">
            <a:noFill/>
            <a:miter lim="800000"/>
            <a:headEnd type="none" w="sm" len="sm"/>
            <a:tailEnd type="none" w="sm" len="sm"/>
          </a:ln>
        </p:spPr>
        <p:txBody>
          <a:bodyPr>
            <a:spAutoFit/>
          </a:bodyPr>
          <a:lstStyle/>
          <a:p>
            <a:pPr>
              <a:spcBef>
                <a:spcPct val="50000"/>
              </a:spcBef>
            </a:pPr>
            <a:endParaRPr lang="fr-FR"/>
          </a:p>
        </p:txBody>
      </p:sp>
      <p:sp>
        <p:nvSpPr>
          <p:cNvPr id="2055" name="Rectangle 6"/>
          <p:cNvSpPr>
            <a:spLocks noChangeArrowheads="1"/>
          </p:cNvSpPr>
          <p:nvPr/>
        </p:nvSpPr>
        <p:spPr bwMode="auto">
          <a:xfrm>
            <a:off x="2771775" y="5184775"/>
            <a:ext cx="5278438" cy="476250"/>
          </a:xfrm>
          <a:prstGeom prst="rect">
            <a:avLst/>
          </a:prstGeom>
          <a:noFill/>
          <a:ln w="12700">
            <a:noFill/>
            <a:miter lim="800000"/>
            <a:headEnd type="none" w="sm" len="sm"/>
            <a:tailEnd type="none" w="sm" len="sm"/>
          </a:ln>
        </p:spPr>
        <p:txBody>
          <a:bodyPr wrap="none">
            <a:spAutoFit/>
          </a:bodyPr>
          <a:lstStyle/>
          <a:p>
            <a:pPr>
              <a:lnSpc>
                <a:spcPct val="90000"/>
              </a:lnSpc>
              <a:spcBef>
                <a:spcPct val="20000"/>
              </a:spcBef>
              <a:buSzPct val="100000"/>
            </a:pPr>
            <a:r>
              <a:rPr lang="en-US" b="0" i="1">
                <a:solidFill>
                  <a:srgbClr val="0000FF"/>
                </a:solidFill>
              </a:rPr>
              <a:t>Objective : optimized </a:t>
            </a:r>
            <a:r>
              <a:rPr lang="en-US" sz="2800" i="1">
                <a:solidFill>
                  <a:srgbClr val="0000FF"/>
                </a:solidFill>
              </a:rPr>
              <a:t>Knowledge flow</a:t>
            </a:r>
            <a:r>
              <a:rPr lang="en-US"/>
              <a:t>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re 1"/>
          <p:cNvSpPr>
            <a:spLocks noGrp="1"/>
          </p:cNvSpPr>
          <p:nvPr>
            <p:ph type="title"/>
          </p:nvPr>
        </p:nvSpPr>
        <p:spPr/>
        <p:txBody>
          <a:bodyPr/>
          <a:lstStyle/>
          <a:p>
            <a:r>
              <a:rPr lang="fr-FR" smtClean="0"/>
              <a:t>KM – not enough in</a:t>
            </a:r>
            <a:endParaRPr lang="en-GB" smtClean="0"/>
          </a:p>
        </p:txBody>
      </p:sp>
      <p:sp>
        <p:nvSpPr>
          <p:cNvPr id="67587" name="Espace réservé du contenu 2"/>
          <p:cNvSpPr>
            <a:spLocks noGrp="1"/>
          </p:cNvSpPr>
          <p:nvPr>
            <p:ph idx="1"/>
          </p:nvPr>
        </p:nvSpPr>
        <p:spPr/>
        <p:txBody>
          <a:bodyPr/>
          <a:lstStyle/>
          <a:p>
            <a:r>
              <a:rPr lang="fr-FR" dirty="0" smtClean="0"/>
              <a:t>IS</a:t>
            </a:r>
          </a:p>
          <a:p>
            <a:r>
              <a:rPr lang="fr-FR" dirty="0" smtClean="0"/>
              <a:t>Marketing, e-commerce</a:t>
            </a:r>
          </a:p>
          <a:p>
            <a:r>
              <a:rPr lang="fr-FR" dirty="0" smtClean="0"/>
              <a:t>ERP</a:t>
            </a:r>
          </a:p>
          <a:p>
            <a:r>
              <a:rPr lang="fr-FR" dirty="0" smtClean="0"/>
              <a:t>CS</a:t>
            </a:r>
          </a:p>
          <a:p>
            <a:r>
              <a:rPr lang="fr-FR" dirty="0" smtClean="0"/>
              <a:t>Green software</a:t>
            </a:r>
          </a:p>
          <a:p>
            <a:r>
              <a:rPr lang="fr-FR" dirty="0" smtClean="0"/>
              <a:t>Digital transformation</a:t>
            </a:r>
          </a:p>
          <a:p>
            <a:endParaRPr lang="en-GB" dirty="0" smtClean="0"/>
          </a:p>
        </p:txBody>
      </p:sp>
      <p:sp>
        <p:nvSpPr>
          <p:cNvPr id="67588" name="Espace réservé du pied de page 3"/>
          <p:cNvSpPr>
            <a:spLocks noGrp="1"/>
          </p:cNvSpPr>
          <p:nvPr>
            <p:ph type="ftr" sz="quarter" idx="11"/>
          </p:nvPr>
        </p:nvSpPr>
        <p:spPr>
          <a:noFill/>
        </p:spPr>
        <p:txBody>
          <a:bodyPr/>
          <a:lstStyle/>
          <a:p>
            <a:r>
              <a:rPr lang="en-US" smtClean="0"/>
              <a:t>EPITA'2022 Spring/EML</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pPr>
              <a:defRPr/>
            </a:pPr>
            <a:r>
              <a:rPr lang="en-US" smtClean="0"/>
              <a:t>EPITA'2022 Spring/EML</a:t>
            </a:r>
            <a:endParaRPr lang="en-US"/>
          </a:p>
        </p:txBody>
      </p:sp>
      <p:pic>
        <p:nvPicPr>
          <p:cNvPr id="4" name="Image 3" descr="bottom up.jpg"/>
          <p:cNvPicPr>
            <a:picLocks noChangeAspect="1"/>
          </p:cNvPicPr>
          <p:nvPr/>
        </p:nvPicPr>
        <p:blipFill>
          <a:blip r:embed="rId2" cstate="print"/>
          <a:stretch>
            <a:fillRect/>
          </a:stretch>
        </p:blipFill>
        <p:spPr>
          <a:xfrm>
            <a:off x="1691680" y="246597"/>
            <a:ext cx="6260265" cy="6459003"/>
          </a:xfrm>
          <a:prstGeom prst="rect">
            <a:avLst/>
          </a:prstGeom>
        </p:spPr>
      </p:pic>
      <p:sp>
        <p:nvSpPr>
          <p:cNvPr id="2" name="ZoneTexte 1"/>
          <p:cNvSpPr txBox="1"/>
          <p:nvPr/>
        </p:nvSpPr>
        <p:spPr>
          <a:xfrm>
            <a:off x="2987824" y="1268760"/>
            <a:ext cx="504056" cy="338554"/>
          </a:xfrm>
          <a:prstGeom prst="rect">
            <a:avLst/>
          </a:prstGeom>
          <a:noFill/>
        </p:spPr>
        <p:txBody>
          <a:bodyPr wrap="square" rtlCol="0">
            <a:spAutoFit/>
          </a:bodyPr>
          <a:lstStyle/>
          <a:p>
            <a:r>
              <a:rPr lang="en-US" sz="1600" b="0" dirty="0" smtClean="0"/>
              <a:t>or</a:t>
            </a:r>
            <a:endParaRPr lang="en-US" sz="1600" b="0" dirty="0"/>
          </a:p>
        </p:txBody>
      </p:sp>
      <p:sp>
        <p:nvSpPr>
          <p:cNvPr id="8" name="ZoneTexte 7"/>
          <p:cNvSpPr txBox="1"/>
          <p:nvPr/>
        </p:nvSpPr>
        <p:spPr>
          <a:xfrm>
            <a:off x="5181852" y="1252895"/>
            <a:ext cx="360040" cy="338554"/>
          </a:xfrm>
          <a:prstGeom prst="rect">
            <a:avLst/>
          </a:prstGeom>
          <a:noFill/>
        </p:spPr>
        <p:txBody>
          <a:bodyPr wrap="square" rtlCol="0">
            <a:spAutoFit/>
          </a:bodyPr>
          <a:lstStyle/>
          <a:p>
            <a:r>
              <a:rPr lang="en-US" sz="1600" b="0" dirty="0" smtClean="0"/>
              <a:t>or</a:t>
            </a:r>
            <a:endParaRPr lang="en-US" sz="1600" b="0" dirty="0"/>
          </a:p>
        </p:txBody>
      </p:sp>
      <p:sp>
        <p:nvSpPr>
          <p:cNvPr id="9" name="Flèche droite 8"/>
          <p:cNvSpPr/>
          <p:nvPr/>
        </p:nvSpPr>
        <p:spPr bwMode="auto">
          <a:xfrm>
            <a:off x="2987824" y="2060848"/>
            <a:ext cx="252028" cy="45719"/>
          </a:xfrm>
          <a:prstGeom prst="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2"/>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pPr>
              <a:defRPr/>
            </a:pPr>
            <a:r>
              <a:rPr lang="en-US" smtClean="0"/>
              <a:t>EPITA'2022 Spring/EML</a:t>
            </a:r>
            <a:endParaRPr lang="en-US"/>
          </a:p>
        </p:txBody>
      </p:sp>
      <p:pic>
        <p:nvPicPr>
          <p:cNvPr id="4" name="Image 3" descr="top down.jpg"/>
          <p:cNvPicPr>
            <a:picLocks noChangeAspect="1"/>
          </p:cNvPicPr>
          <p:nvPr/>
        </p:nvPicPr>
        <p:blipFill>
          <a:blip r:embed="rId2" cstate="print"/>
          <a:stretch>
            <a:fillRect/>
          </a:stretch>
        </p:blipFill>
        <p:spPr>
          <a:xfrm>
            <a:off x="2051720" y="260648"/>
            <a:ext cx="6000750" cy="6429375"/>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Espace réservé du pied de page 4"/>
          <p:cNvSpPr>
            <a:spLocks noGrp="1"/>
          </p:cNvSpPr>
          <p:nvPr>
            <p:ph type="ftr" sz="quarter" idx="11"/>
          </p:nvPr>
        </p:nvSpPr>
        <p:spPr>
          <a:noFill/>
        </p:spPr>
        <p:txBody>
          <a:bodyPr/>
          <a:lstStyle/>
          <a:p>
            <a:r>
              <a:rPr lang="en-US" smtClean="0"/>
              <a:t>EPITA'2022 Spring/EML</a:t>
            </a:r>
          </a:p>
        </p:txBody>
      </p:sp>
      <p:sp>
        <p:nvSpPr>
          <p:cNvPr id="590850" name="Rectangle 2"/>
          <p:cNvSpPr>
            <a:spLocks noGrp="1" noChangeArrowheads="1"/>
          </p:cNvSpPr>
          <p:nvPr>
            <p:ph type="title"/>
          </p:nvPr>
        </p:nvSpPr>
        <p:spPr>
          <a:xfrm>
            <a:off x="1600200" y="228600"/>
            <a:ext cx="6783388" cy="1066800"/>
          </a:xfrm>
        </p:spPr>
        <p:txBody>
          <a:bodyPr/>
          <a:lstStyle/>
          <a:p>
            <a:pPr>
              <a:defRPr/>
            </a:pPr>
            <a:r>
              <a:rPr lang="en-GB" sz="3600" b="1" smtClean="0">
                <a:effectLst>
                  <a:outerShdw blurRad="38100" dist="38100" dir="2700000" algn="tl">
                    <a:srgbClr val="C0C0C0"/>
                  </a:outerShdw>
                </a:effectLst>
              </a:rPr>
              <a:t>KM Methods</a:t>
            </a:r>
            <a:r>
              <a:rPr lang="en-CA" sz="3600" smtClean="0"/>
              <a:t>: </a:t>
            </a:r>
            <a:r>
              <a:rPr lang="en-CA" sz="3600" b="1" smtClean="0">
                <a:solidFill>
                  <a:srgbClr val="0033CC"/>
                </a:solidFill>
                <a:effectLst>
                  <a:outerShdw blurRad="38100" dist="38100" dir="2700000" algn="tl">
                    <a:srgbClr val="C0C0C0"/>
                  </a:outerShdw>
                </a:effectLst>
              </a:rPr>
              <a:t>T</a:t>
            </a:r>
            <a:r>
              <a:rPr lang="en-CA" sz="3600" b="1" smtClean="0">
                <a:solidFill>
                  <a:srgbClr val="0033CC"/>
                </a:solidFill>
              </a:rPr>
              <a:t>op down</a:t>
            </a:r>
            <a:r>
              <a:rPr lang="en-CA" sz="3600" b="1" smtClean="0"/>
              <a:t/>
            </a:r>
            <a:br>
              <a:rPr lang="en-CA" sz="3600" b="1" smtClean="0"/>
            </a:br>
            <a:r>
              <a:rPr lang="en-CA" sz="3600" b="1" smtClean="0"/>
              <a:t>Analysis of innovative capacity</a:t>
            </a:r>
          </a:p>
        </p:txBody>
      </p:sp>
      <p:pic>
        <p:nvPicPr>
          <p:cNvPr id="81924" name="Picture 113" descr="11 moduls"/>
          <p:cNvPicPr>
            <a:picLocks noChangeAspect="1" noChangeArrowheads="1"/>
          </p:cNvPicPr>
          <p:nvPr/>
        </p:nvPicPr>
        <p:blipFill>
          <a:blip r:embed="rId3" cstate="print"/>
          <a:srcRect/>
          <a:stretch>
            <a:fillRect/>
          </a:stretch>
        </p:blipFill>
        <p:spPr bwMode="auto">
          <a:xfrm>
            <a:off x="1979613" y="1341438"/>
            <a:ext cx="6697662" cy="5022850"/>
          </a:xfrm>
          <a:prstGeom prst="rect">
            <a:avLst/>
          </a:prstGeom>
          <a:noFill/>
          <a:ln w="9525">
            <a:noFill/>
            <a:miter lim="800000"/>
            <a:headEnd/>
            <a:tailEnd/>
          </a:ln>
        </p:spPr>
      </p:pic>
    </p:spTree>
    <p:extLst>
      <p:ext uri="{BB962C8B-B14F-4D97-AF65-F5344CB8AC3E}">
        <p14:creationId xmlns:p14="http://schemas.microsoft.com/office/powerpoint/2010/main" val="31561225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Espace réservé du pied de page 4"/>
          <p:cNvSpPr>
            <a:spLocks noGrp="1"/>
          </p:cNvSpPr>
          <p:nvPr>
            <p:ph type="ftr" sz="quarter" idx="11"/>
          </p:nvPr>
        </p:nvSpPr>
        <p:spPr>
          <a:noFill/>
        </p:spPr>
        <p:txBody>
          <a:bodyPr/>
          <a:lstStyle/>
          <a:p>
            <a:r>
              <a:rPr lang="en-US" smtClean="0"/>
              <a:t>EPITA'2022 Spring/EML</a:t>
            </a:r>
          </a:p>
        </p:txBody>
      </p:sp>
      <p:sp>
        <p:nvSpPr>
          <p:cNvPr id="592898" name="Rectangle 2"/>
          <p:cNvSpPr>
            <a:spLocks noGrp="1" noChangeArrowheads="1"/>
          </p:cNvSpPr>
          <p:nvPr>
            <p:ph type="title"/>
          </p:nvPr>
        </p:nvSpPr>
        <p:spPr>
          <a:xfrm>
            <a:off x="1676400" y="304800"/>
            <a:ext cx="7243763" cy="911225"/>
          </a:xfrm>
        </p:spPr>
        <p:txBody>
          <a:bodyPr lIns="41275" tIns="15875" rIns="41275" bIns="15875" anchor="t">
            <a:spAutoFit/>
          </a:bodyPr>
          <a:lstStyle/>
          <a:p>
            <a:pPr>
              <a:defRPr/>
            </a:pPr>
            <a:r>
              <a:rPr lang="en-GB" sz="3600" b="1" smtClean="0">
                <a:effectLst>
                  <a:outerShdw blurRad="38100" dist="38100" dir="2700000" algn="tl">
                    <a:srgbClr val="C0C0C0"/>
                  </a:outerShdw>
                </a:effectLst>
              </a:rPr>
              <a:t>KM Methods</a:t>
            </a:r>
            <a:r>
              <a:rPr lang="en-GB" b="1" i="1" smtClean="0"/>
              <a:t> </a:t>
            </a:r>
            <a:r>
              <a:rPr lang="en-CA" sz="3600" b="1" smtClean="0"/>
              <a:t>Top down</a:t>
            </a:r>
            <a:r>
              <a:rPr lang="en-US" sz="3600" b="1" i="1" smtClean="0">
                <a:solidFill>
                  <a:srgbClr val="EAEC5E"/>
                </a:solidFill>
              </a:rPr>
              <a:t> </a:t>
            </a:r>
            <a:br>
              <a:rPr lang="en-US" sz="3600" b="1" i="1" smtClean="0">
                <a:solidFill>
                  <a:srgbClr val="EAEC5E"/>
                </a:solidFill>
              </a:rPr>
            </a:br>
            <a:r>
              <a:rPr lang="en-US" sz="3600" b="1" i="1" smtClean="0"/>
              <a:t>Gap Analysis</a:t>
            </a:r>
            <a:r>
              <a:rPr lang="en-US" sz="3700" b="1" i="1" smtClean="0">
                <a:solidFill>
                  <a:srgbClr val="EAEC5E"/>
                </a:solidFill>
              </a:rPr>
              <a:t> </a:t>
            </a:r>
          </a:p>
        </p:txBody>
      </p:sp>
      <p:sp>
        <p:nvSpPr>
          <p:cNvPr id="82948" name="Rectangle 15"/>
          <p:cNvSpPr>
            <a:spLocks noChangeArrowheads="1"/>
          </p:cNvSpPr>
          <p:nvPr/>
        </p:nvSpPr>
        <p:spPr bwMode="auto">
          <a:xfrm>
            <a:off x="1524000" y="228600"/>
            <a:ext cx="169863" cy="457200"/>
          </a:xfrm>
          <a:prstGeom prst="rect">
            <a:avLst/>
          </a:prstGeom>
          <a:noFill/>
          <a:ln w="12700">
            <a:noFill/>
            <a:miter lim="800000"/>
            <a:headEnd type="none" w="sm" len="sm"/>
            <a:tailEnd type="none" w="sm" len="sm"/>
          </a:ln>
        </p:spPr>
        <p:txBody>
          <a:bodyPr wrap="none">
            <a:spAutoFit/>
          </a:bodyPr>
          <a:lstStyle/>
          <a:p>
            <a:endParaRPr lang="fr-FR" b="0"/>
          </a:p>
        </p:txBody>
      </p:sp>
      <p:pic>
        <p:nvPicPr>
          <p:cNvPr id="82949" name="Picture 16" descr="11 moduls 2"/>
          <p:cNvPicPr>
            <a:picLocks noChangeAspect="1" noChangeArrowheads="1"/>
          </p:cNvPicPr>
          <p:nvPr/>
        </p:nvPicPr>
        <p:blipFill>
          <a:blip r:embed="rId3" cstate="print"/>
          <a:srcRect/>
          <a:stretch>
            <a:fillRect/>
          </a:stretch>
        </p:blipFill>
        <p:spPr bwMode="auto">
          <a:xfrm>
            <a:off x="2268538" y="1484313"/>
            <a:ext cx="6119812" cy="4591050"/>
          </a:xfrm>
          <a:prstGeom prst="rect">
            <a:avLst/>
          </a:prstGeom>
          <a:noFill/>
          <a:ln w="9525">
            <a:noFill/>
            <a:miter lim="800000"/>
            <a:headEnd/>
            <a:tailEnd/>
          </a:ln>
        </p:spPr>
      </p:pic>
    </p:spTree>
    <p:extLst>
      <p:ext uri="{BB962C8B-B14F-4D97-AF65-F5344CB8AC3E}">
        <p14:creationId xmlns:p14="http://schemas.microsoft.com/office/powerpoint/2010/main" val="3051300133"/>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re 1"/>
          <p:cNvSpPr>
            <a:spLocks noGrp="1"/>
          </p:cNvSpPr>
          <p:nvPr>
            <p:ph type="title"/>
          </p:nvPr>
        </p:nvSpPr>
        <p:spPr/>
        <p:txBody>
          <a:bodyPr/>
          <a:lstStyle/>
          <a:p>
            <a:r>
              <a:rPr lang="fr-FR" smtClean="0"/>
              <a:t>When</a:t>
            </a:r>
            <a:endParaRPr lang="en-GB" smtClean="0"/>
          </a:p>
        </p:txBody>
      </p:sp>
      <p:sp>
        <p:nvSpPr>
          <p:cNvPr id="83971" name="Espace réservé du contenu 2"/>
          <p:cNvSpPr>
            <a:spLocks noGrp="1"/>
          </p:cNvSpPr>
          <p:nvPr>
            <p:ph idx="1"/>
          </p:nvPr>
        </p:nvSpPr>
        <p:spPr/>
        <p:txBody>
          <a:bodyPr/>
          <a:lstStyle/>
          <a:p>
            <a:r>
              <a:rPr lang="fr-FR" smtClean="0"/>
              <a:t>If you have access to top-management</a:t>
            </a:r>
            <a:endParaRPr lang="en-GB" smtClean="0"/>
          </a:p>
          <a:p>
            <a:r>
              <a:rPr lang="fr-FR" smtClean="0"/>
              <a:t>Bottom-up supervised by top-down</a:t>
            </a:r>
          </a:p>
        </p:txBody>
      </p:sp>
      <p:sp>
        <p:nvSpPr>
          <p:cNvPr id="83972" name="Espace réservé du pied de page 3"/>
          <p:cNvSpPr>
            <a:spLocks noGrp="1"/>
          </p:cNvSpPr>
          <p:nvPr>
            <p:ph type="ftr" sz="quarter" idx="11"/>
          </p:nvPr>
        </p:nvSpPr>
        <p:spPr>
          <a:noFill/>
        </p:spPr>
        <p:txBody>
          <a:bodyPr/>
          <a:lstStyle/>
          <a:p>
            <a:r>
              <a:rPr lang="en-US" smtClean="0"/>
              <a:t>EPITA'2022 Spring/EML</a:t>
            </a:r>
          </a:p>
        </p:txBody>
      </p:sp>
    </p:spTree>
    <p:extLst>
      <p:ext uri="{BB962C8B-B14F-4D97-AF65-F5344CB8AC3E}">
        <p14:creationId xmlns:p14="http://schemas.microsoft.com/office/powerpoint/2010/main" val="27907449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Example of application</a:t>
            </a:r>
            <a:endParaRPr lang="en-US" dirty="0"/>
          </a:p>
        </p:txBody>
      </p:sp>
      <p:sp>
        <p:nvSpPr>
          <p:cNvPr id="3" name="Espace réservé du contenu 2"/>
          <p:cNvSpPr>
            <a:spLocks noGrp="1"/>
          </p:cNvSpPr>
          <p:nvPr>
            <p:ph idx="1"/>
          </p:nvPr>
        </p:nvSpPr>
        <p:spPr/>
        <p:txBody>
          <a:bodyPr/>
          <a:lstStyle/>
          <a:p>
            <a:r>
              <a:rPr lang="en-US" dirty="0" smtClean="0"/>
              <a:t>Schneider Electric</a:t>
            </a:r>
            <a:endParaRPr lang="en-US" dirty="0"/>
          </a:p>
        </p:txBody>
      </p:sp>
      <p:sp>
        <p:nvSpPr>
          <p:cNvPr id="4" name="Espace réservé du pied de page 3"/>
          <p:cNvSpPr>
            <a:spLocks noGrp="1"/>
          </p:cNvSpPr>
          <p:nvPr>
            <p:ph type="ftr" sz="quarter" idx="11"/>
          </p:nvPr>
        </p:nvSpPr>
        <p:spPr/>
        <p:txBody>
          <a:bodyPr/>
          <a:lstStyle/>
          <a:p>
            <a:pPr>
              <a:defRPr/>
            </a:pPr>
            <a:r>
              <a:rPr lang="en-US" smtClean="0"/>
              <a:t>EPITA'2022 Spring/EML</a:t>
            </a:r>
            <a:endParaRPr lang="en-US"/>
          </a:p>
        </p:txBody>
      </p:sp>
    </p:spTree>
    <p:extLst>
      <p:ext uri="{BB962C8B-B14F-4D97-AF65-F5344CB8AC3E}">
        <p14:creationId xmlns:p14="http://schemas.microsoft.com/office/powerpoint/2010/main" val="226193134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re 1"/>
          <p:cNvSpPr>
            <a:spLocks noGrp="1"/>
          </p:cNvSpPr>
          <p:nvPr>
            <p:ph type="title"/>
          </p:nvPr>
        </p:nvSpPr>
        <p:spPr/>
        <p:txBody>
          <a:bodyPr/>
          <a:lstStyle/>
          <a:p>
            <a:r>
              <a:rPr lang="fr-FR" dirty="0" smtClean="0"/>
              <a:t>Initial </a:t>
            </a:r>
            <a:r>
              <a:rPr lang="en-US" dirty="0" smtClean="0"/>
              <a:t>demand</a:t>
            </a:r>
            <a:r>
              <a:rPr lang="fr-FR" dirty="0" smtClean="0"/>
              <a:t> of Marketing </a:t>
            </a:r>
            <a:r>
              <a:rPr lang="fr-FR" dirty="0" err="1" smtClean="0"/>
              <a:t>Corp</a:t>
            </a:r>
            <a:endParaRPr lang="en-GB" dirty="0" smtClean="0"/>
          </a:p>
        </p:txBody>
      </p:sp>
      <p:sp>
        <p:nvSpPr>
          <p:cNvPr id="72707" name="Espace réservé du contenu 2"/>
          <p:cNvSpPr>
            <a:spLocks noGrp="1"/>
          </p:cNvSpPr>
          <p:nvPr>
            <p:ph idx="1"/>
          </p:nvPr>
        </p:nvSpPr>
        <p:spPr/>
        <p:txBody>
          <a:bodyPr/>
          <a:lstStyle/>
          <a:p>
            <a:r>
              <a:rPr lang="fr-FR" dirty="0" smtClean="0"/>
              <a:t>Help desk on-line 24/7</a:t>
            </a:r>
          </a:p>
          <a:p>
            <a:pPr marL="0" indent="0">
              <a:buNone/>
            </a:pPr>
            <a:r>
              <a:rPr lang="en-US" i="1" dirty="0" smtClean="0">
                <a:solidFill>
                  <a:srgbClr val="0000FF"/>
                </a:solidFill>
              </a:rPr>
              <a:t>Specific problem solving </a:t>
            </a:r>
          </a:p>
        </p:txBody>
      </p:sp>
      <p:sp>
        <p:nvSpPr>
          <p:cNvPr id="72708" name="Espace réservé du pied de page 3"/>
          <p:cNvSpPr>
            <a:spLocks noGrp="1"/>
          </p:cNvSpPr>
          <p:nvPr>
            <p:ph type="ftr" sz="quarter" idx="11"/>
          </p:nvPr>
        </p:nvSpPr>
        <p:spPr>
          <a:noFill/>
        </p:spPr>
        <p:txBody>
          <a:bodyPr/>
          <a:lstStyle/>
          <a:p>
            <a:r>
              <a:rPr lang="en-US" smtClean="0"/>
              <a:t>EPITA'2022 Spring/EML</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Espace réservé du pied de page 3"/>
          <p:cNvSpPr>
            <a:spLocks noGrp="1"/>
          </p:cNvSpPr>
          <p:nvPr>
            <p:ph type="ftr" sz="quarter" idx="11"/>
          </p:nvPr>
        </p:nvSpPr>
        <p:spPr>
          <a:noFill/>
        </p:spPr>
        <p:txBody>
          <a:bodyPr/>
          <a:lstStyle/>
          <a:p>
            <a:r>
              <a:rPr lang="en-US" smtClean="0"/>
              <a:t>EPITA'2022 Spring/EML</a:t>
            </a:r>
          </a:p>
        </p:txBody>
      </p:sp>
      <p:sp>
        <p:nvSpPr>
          <p:cNvPr id="30723" name="Rectangle 2"/>
          <p:cNvSpPr>
            <a:spLocks noGrp="1" noChangeArrowheads="1"/>
          </p:cNvSpPr>
          <p:nvPr>
            <p:ph type="title"/>
          </p:nvPr>
        </p:nvSpPr>
        <p:spPr/>
        <p:txBody>
          <a:bodyPr/>
          <a:lstStyle/>
          <a:p>
            <a:r>
              <a:rPr lang="en-CA" sz="3600" b="1" dirty="0" smtClean="0"/>
              <a:t>My experience</a:t>
            </a:r>
            <a:endParaRPr lang="fr-FR" dirty="0" smtClean="0"/>
          </a:p>
        </p:txBody>
      </p:sp>
      <p:sp>
        <p:nvSpPr>
          <p:cNvPr id="516099" name="Text Box 3"/>
          <p:cNvSpPr txBox="1">
            <a:spLocks noChangeArrowheads="1"/>
          </p:cNvSpPr>
          <p:nvPr/>
        </p:nvSpPr>
        <p:spPr bwMode="auto">
          <a:xfrm>
            <a:off x="3419475" y="5300663"/>
            <a:ext cx="1512888" cy="646331"/>
          </a:xfrm>
          <a:prstGeom prst="rect">
            <a:avLst/>
          </a:prstGeom>
          <a:noFill/>
          <a:ln w="9525">
            <a:noFill/>
            <a:miter lim="800000"/>
            <a:headEnd/>
            <a:tailEnd/>
          </a:ln>
        </p:spPr>
        <p:txBody>
          <a:bodyPr>
            <a:spAutoFit/>
          </a:bodyPr>
          <a:lstStyle/>
          <a:p>
            <a:pPr eaLnBrk="1" hangingPunct="1">
              <a:spcBef>
                <a:spcPct val="50000"/>
              </a:spcBef>
            </a:pPr>
            <a:r>
              <a:rPr lang="en-CA" sz="1800" b="0" dirty="0" smtClean="0">
                <a:solidFill>
                  <a:schemeClr val="tx1"/>
                </a:solidFill>
                <a:cs typeface="Arial" charset="0"/>
              </a:rPr>
              <a:t>Diagnostic (AI)</a:t>
            </a:r>
            <a:endParaRPr lang="en-CA" sz="1800" b="0" dirty="0">
              <a:solidFill>
                <a:schemeClr val="tx1"/>
              </a:solidFill>
              <a:cs typeface="Arial" charset="0"/>
            </a:endParaRPr>
          </a:p>
        </p:txBody>
      </p:sp>
      <p:sp>
        <p:nvSpPr>
          <p:cNvPr id="516100" name="Text Box 4"/>
          <p:cNvSpPr txBox="1">
            <a:spLocks noChangeArrowheads="1"/>
          </p:cNvSpPr>
          <p:nvPr/>
        </p:nvSpPr>
        <p:spPr bwMode="auto">
          <a:xfrm>
            <a:off x="1619250" y="4652963"/>
            <a:ext cx="2160588" cy="366712"/>
          </a:xfrm>
          <a:prstGeom prst="rect">
            <a:avLst/>
          </a:prstGeom>
          <a:noFill/>
          <a:ln w="9525">
            <a:noFill/>
            <a:miter lim="800000"/>
            <a:headEnd/>
            <a:tailEnd/>
          </a:ln>
        </p:spPr>
        <p:txBody>
          <a:bodyPr>
            <a:spAutoFit/>
          </a:bodyPr>
          <a:lstStyle/>
          <a:p>
            <a:pPr eaLnBrk="1" hangingPunct="1">
              <a:spcBef>
                <a:spcPct val="50000"/>
              </a:spcBef>
            </a:pPr>
            <a:r>
              <a:rPr lang="fr-FR" sz="1800" b="0">
                <a:solidFill>
                  <a:schemeClr val="tx1"/>
                </a:solidFill>
                <a:cs typeface="Arial" charset="0"/>
              </a:rPr>
              <a:t>Computer design</a:t>
            </a:r>
            <a:endParaRPr lang="en-CA" sz="2000" b="0">
              <a:solidFill>
                <a:schemeClr val="tx1"/>
              </a:solidFill>
              <a:cs typeface="Arial" charset="0"/>
            </a:endParaRPr>
          </a:p>
        </p:txBody>
      </p:sp>
      <p:sp>
        <p:nvSpPr>
          <p:cNvPr id="516101" name="Text Box 5"/>
          <p:cNvSpPr txBox="1">
            <a:spLocks noChangeArrowheads="1"/>
          </p:cNvSpPr>
          <p:nvPr/>
        </p:nvSpPr>
        <p:spPr bwMode="auto">
          <a:xfrm>
            <a:off x="6443663" y="1773238"/>
            <a:ext cx="2319337" cy="517525"/>
          </a:xfrm>
          <a:prstGeom prst="rect">
            <a:avLst/>
          </a:prstGeom>
          <a:noFill/>
          <a:ln w="9525">
            <a:noFill/>
            <a:miter lim="800000"/>
            <a:headEnd/>
            <a:tailEnd/>
          </a:ln>
        </p:spPr>
        <p:txBody>
          <a:bodyPr>
            <a:spAutoFit/>
          </a:bodyPr>
          <a:lstStyle/>
          <a:p>
            <a:pPr eaLnBrk="1" hangingPunct="1">
              <a:spcBef>
                <a:spcPct val="50000"/>
              </a:spcBef>
            </a:pPr>
            <a:r>
              <a:rPr lang="en-US" sz="1400" b="0" dirty="0">
                <a:solidFill>
                  <a:schemeClr val="tx1"/>
                </a:solidFill>
                <a:cs typeface="Arial" charset="0"/>
              </a:rPr>
              <a:t>Comprehension</a:t>
            </a:r>
            <a:r>
              <a:rPr lang="fr-FR" sz="1400" b="0" dirty="0">
                <a:solidFill>
                  <a:schemeClr val="tx1"/>
                </a:solidFill>
                <a:cs typeface="Arial" charset="0"/>
              </a:rPr>
              <a:t> of collaboratif and global </a:t>
            </a:r>
            <a:r>
              <a:rPr lang="en-US" sz="1400" b="0" dirty="0">
                <a:solidFill>
                  <a:schemeClr val="tx1"/>
                </a:solidFill>
                <a:cs typeface="Arial" charset="0"/>
              </a:rPr>
              <a:t>1991</a:t>
            </a:r>
          </a:p>
        </p:txBody>
      </p:sp>
      <p:sp>
        <p:nvSpPr>
          <p:cNvPr id="516102" name="Text Box 6"/>
          <p:cNvSpPr txBox="1">
            <a:spLocks noChangeArrowheads="1"/>
          </p:cNvSpPr>
          <p:nvPr/>
        </p:nvSpPr>
        <p:spPr bwMode="auto">
          <a:xfrm>
            <a:off x="2268538" y="1773238"/>
            <a:ext cx="1368425" cy="304800"/>
          </a:xfrm>
          <a:prstGeom prst="rect">
            <a:avLst/>
          </a:prstGeom>
          <a:noFill/>
          <a:ln w="9525">
            <a:noFill/>
            <a:miter lim="800000"/>
            <a:headEnd/>
            <a:tailEnd/>
          </a:ln>
        </p:spPr>
        <p:txBody>
          <a:bodyPr>
            <a:spAutoFit/>
          </a:bodyPr>
          <a:lstStyle/>
          <a:p>
            <a:pPr eaLnBrk="1" hangingPunct="1">
              <a:spcBef>
                <a:spcPct val="50000"/>
              </a:spcBef>
            </a:pPr>
            <a:r>
              <a:rPr lang="en-US" sz="1400" b="0">
                <a:solidFill>
                  <a:schemeClr val="tx1"/>
                </a:solidFill>
                <a:latin typeface="Comic Sans MS" pitchFamily="66" charset="0"/>
                <a:cs typeface="Arial" charset="0"/>
              </a:rPr>
              <a:t>“AI inside”</a:t>
            </a:r>
          </a:p>
        </p:txBody>
      </p:sp>
      <p:pic>
        <p:nvPicPr>
          <p:cNvPr id="516103" name="Picture 7" descr="diagled1-big"/>
          <p:cNvPicPr>
            <a:picLocks noChangeAspect="1" noChangeArrowheads="1"/>
          </p:cNvPicPr>
          <p:nvPr/>
        </p:nvPicPr>
        <p:blipFill>
          <a:blip r:embed="rId4" cstate="print"/>
          <a:srcRect/>
          <a:stretch>
            <a:fillRect/>
          </a:stretch>
        </p:blipFill>
        <p:spPr bwMode="auto">
          <a:xfrm>
            <a:off x="3851275" y="2060575"/>
            <a:ext cx="1189038" cy="1584325"/>
          </a:xfrm>
          <a:prstGeom prst="rect">
            <a:avLst/>
          </a:prstGeom>
          <a:noFill/>
          <a:ln w="9525">
            <a:noFill/>
            <a:miter lim="800000"/>
            <a:headEnd/>
            <a:tailEnd/>
          </a:ln>
        </p:spPr>
      </p:pic>
      <p:pic>
        <p:nvPicPr>
          <p:cNvPr id="516104" name="Picture 8"/>
          <p:cNvPicPr>
            <a:picLocks noChangeAspect="1" noChangeArrowheads="1"/>
          </p:cNvPicPr>
          <p:nvPr/>
        </p:nvPicPr>
        <p:blipFill>
          <a:blip r:embed="rId5" cstate="print"/>
          <a:srcRect/>
          <a:stretch>
            <a:fillRect/>
          </a:stretch>
        </p:blipFill>
        <p:spPr bwMode="auto">
          <a:xfrm>
            <a:off x="2195513" y="2205038"/>
            <a:ext cx="1295400" cy="1125537"/>
          </a:xfrm>
          <a:prstGeom prst="rect">
            <a:avLst/>
          </a:prstGeom>
          <a:noFill/>
          <a:ln w="9525">
            <a:noFill/>
            <a:miter lim="800000"/>
            <a:headEnd/>
            <a:tailEnd/>
          </a:ln>
        </p:spPr>
      </p:pic>
      <p:pic>
        <p:nvPicPr>
          <p:cNvPr id="516105" name="Picture 9" descr="trefle"/>
          <p:cNvPicPr>
            <a:picLocks noChangeAspect="1" noChangeArrowheads="1"/>
          </p:cNvPicPr>
          <p:nvPr/>
        </p:nvPicPr>
        <p:blipFill>
          <a:blip r:embed="rId6" cstate="print"/>
          <a:srcRect/>
          <a:stretch>
            <a:fillRect/>
          </a:stretch>
        </p:blipFill>
        <p:spPr bwMode="auto">
          <a:xfrm>
            <a:off x="684213" y="1773238"/>
            <a:ext cx="1200150" cy="742950"/>
          </a:xfrm>
          <a:prstGeom prst="rect">
            <a:avLst/>
          </a:prstGeom>
          <a:noFill/>
          <a:ln w="9525">
            <a:noFill/>
            <a:miter lim="800000"/>
            <a:headEnd/>
            <a:tailEnd/>
          </a:ln>
        </p:spPr>
      </p:pic>
      <p:pic>
        <p:nvPicPr>
          <p:cNvPr id="516106" name="Picture 10"/>
          <p:cNvPicPr>
            <a:picLocks noChangeAspect="1" noChangeArrowheads="1"/>
          </p:cNvPicPr>
          <p:nvPr/>
        </p:nvPicPr>
        <p:blipFill>
          <a:blip r:embed="rId7" cstate="print"/>
          <a:srcRect/>
          <a:stretch>
            <a:fillRect/>
          </a:stretch>
        </p:blipFill>
        <p:spPr bwMode="auto">
          <a:xfrm>
            <a:off x="755650" y="3500438"/>
            <a:ext cx="1390650" cy="361950"/>
          </a:xfrm>
          <a:prstGeom prst="rect">
            <a:avLst/>
          </a:prstGeom>
          <a:noFill/>
          <a:ln w="9525">
            <a:noFill/>
            <a:miter lim="800000"/>
            <a:headEnd/>
            <a:tailEnd/>
          </a:ln>
        </p:spPr>
      </p:pic>
      <p:pic>
        <p:nvPicPr>
          <p:cNvPr id="516107" name="Picture 11"/>
          <p:cNvPicPr>
            <a:picLocks noChangeAspect="1" noChangeArrowheads="1"/>
          </p:cNvPicPr>
          <p:nvPr/>
        </p:nvPicPr>
        <p:blipFill>
          <a:blip r:embed="rId8" cstate="print"/>
          <a:srcRect/>
          <a:stretch>
            <a:fillRect/>
          </a:stretch>
        </p:blipFill>
        <p:spPr bwMode="auto">
          <a:xfrm>
            <a:off x="4067175" y="4292600"/>
            <a:ext cx="962025" cy="457200"/>
          </a:xfrm>
          <a:prstGeom prst="rect">
            <a:avLst/>
          </a:prstGeom>
          <a:noFill/>
          <a:ln w="9525">
            <a:noFill/>
            <a:miter lim="800000"/>
            <a:headEnd/>
            <a:tailEnd/>
          </a:ln>
        </p:spPr>
      </p:pic>
      <p:sp>
        <p:nvSpPr>
          <p:cNvPr id="516108" name="Text Box 12"/>
          <p:cNvSpPr txBox="1">
            <a:spLocks noChangeArrowheads="1"/>
          </p:cNvSpPr>
          <p:nvPr/>
        </p:nvSpPr>
        <p:spPr bwMode="auto">
          <a:xfrm>
            <a:off x="5651500" y="4868863"/>
            <a:ext cx="2808288" cy="641350"/>
          </a:xfrm>
          <a:prstGeom prst="rect">
            <a:avLst/>
          </a:prstGeom>
          <a:noFill/>
          <a:ln w="9525">
            <a:noFill/>
            <a:miter lim="800000"/>
            <a:headEnd/>
            <a:tailEnd/>
          </a:ln>
        </p:spPr>
        <p:txBody>
          <a:bodyPr>
            <a:spAutoFit/>
          </a:bodyPr>
          <a:lstStyle/>
          <a:p>
            <a:pPr eaLnBrk="1" hangingPunct="1">
              <a:spcBef>
                <a:spcPct val="50000"/>
              </a:spcBef>
            </a:pPr>
            <a:r>
              <a:rPr lang="en-US" sz="1800" b="0" dirty="0">
                <a:solidFill>
                  <a:schemeClr val="tx1"/>
                </a:solidFill>
                <a:cs typeface="Arial" charset="0"/>
              </a:rPr>
              <a:t>KOOL, EDEN, </a:t>
            </a:r>
            <a:r>
              <a:rPr lang="fr-FR" sz="1800" b="0" dirty="0">
                <a:solidFill>
                  <a:schemeClr val="tx1"/>
                </a:solidFill>
                <a:cs typeface="Arial" charset="0"/>
              </a:rPr>
              <a:t>Charme</a:t>
            </a:r>
            <a:r>
              <a:rPr lang="en-US" sz="1800" b="0" dirty="0">
                <a:solidFill>
                  <a:schemeClr val="tx1"/>
                </a:solidFill>
                <a:cs typeface="Arial" charset="0"/>
              </a:rPr>
              <a:t>, Open KADS</a:t>
            </a:r>
            <a:endParaRPr lang="fr-FR" sz="1800" b="0" dirty="0">
              <a:solidFill>
                <a:schemeClr val="tx1"/>
              </a:solidFill>
              <a:cs typeface="Arial" charset="0"/>
            </a:endParaRPr>
          </a:p>
        </p:txBody>
      </p:sp>
      <p:pic>
        <p:nvPicPr>
          <p:cNvPr id="516109" name="Picture 13"/>
          <p:cNvPicPr>
            <a:picLocks noChangeAspect="1" noChangeArrowheads="1"/>
          </p:cNvPicPr>
          <p:nvPr/>
        </p:nvPicPr>
        <p:blipFill>
          <a:blip r:embed="rId9" cstate="print"/>
          <a:srcRect/>
          <a:stretch>
            <a:fillRect/>
          </a:stretch>
        </p:blipFill>
        <p:spPr bwMode="auto">
          <a:xfrm>
            <a:off x="6588125" y="4076700"/>
            <a:ext cx="2087563" cy="312738"/>
          </a:xfrm>
          <a:prstGeom prst="rect">
            <a:avLst/>
          </a:prstGeom>
          <a:noFill/>
          <a:ln w="9525">
            <a:noFill/>
            <a:miter lim="800000"/>
            <a:headEnd/>
            <a:tailEnd/>
          </a:ln>
        </p:spPr>
      </p:pic>
      <p:pic>
        <p:nvPicPr>
          <p:cNvPr id="516110" name="Picture 14" descr="Usinor"/>
          <p:cNvPicPr>
            <a:picLocks noChangeAspect="1" noChangeArrowheads="1"/>
          </p:cNvPicPr>
          <p:nvPr/>
        </p:nvPicPr>
        <p:blipFill>
          <a:blip r:embed="rId10" cstate="print"/>
          <a:srcRect/>
          <a:stretch>
            <a:fillRect/>
          </a:stretch>
        </p:blipFill>
        <p:spPr bwMode="auto">
          <a:xfrm>
            <a:off x="5292725" y="3500438"/>
            <a:ext cx="1647825" cy="428625"/>
          </a:xfrm>
          <a:prstGeom prst="rect">
            <a:avLst/>
          </a:prstGeom>
          <a:noFill/>
          <a:ln w="9525">
            <a:noFill/>
            <a:miter lim="800000"/>
            <a:headEnd/>
            <a:tailEnd/>
          </a:ln>
        </p:spPr>
      </p:pic>
      <p:sp>
        <p:nvSpPr>
          <p:cNvPr id="516111" name="Text Box 15"/>
          <p:cNvSpPr txBox="1">
            <a:spLocks noChangeArrowheads="1"/>
          </p:cNvSpPr>
          <p:nvPr/>
        </p:nvSpPr>
        <p:spPr bwMode="auto">
          <a:xfrm>
            <a:off x="5651500" y="5734050"/>
            <a:ext cx="2808288" cy="366713"/>
          </a:xfrm>
          <a:prstGeom prst="rect">
            <a:avLst/>
          </a:prstGeom>
          <a:noFill/>
          <a:ln w="9525">
            <a:noFill/>
            <a:miter lim="800000"/>
            <a:headEnd/>
            <a:tailEnd/>
          </a:ln>
        </p:spPr>
        <p:txBody>
          <a:bodyPr>
            <a:spAutoFit/>
          </a:bodyPr>
          <a:lstStyle/>
          <a:p>
            <a:pPr eaLnBrk="1" hangingPunct="1">
              <a:spcBef>
                <a:spcPct val="50000"/>
              </a:spcBef>
            </a:pPr>
            <a:r>
              <a:rPr lang="fr-FR" sz="1800" b="0" dirty="0" err="1">
                <a:solidFill>
                  <a:schemeClr val="tx1"/>
                </a:solidFill>
                <a:cs typeface="Arial" charset="0"/>
              </a:rPr>
              <a:t>Innovative</a:t>
            </a:r>
            <a:r>
              <a:rPr lang="fr-FR" sz="1800" b="0" dirty="0">
                <a:solidFill>
                  <a:schemeClr val="tx1"/>
                </a:solidFill>
                <a:cs typeface="Arial" charset="0"/>
              </a:rPr>
              <a:t> </a:t>
            </a:r>
            <a:r>
              <a:rPr lang="en-US" sz="1800" b="0" dirty="0">
                <a:solidFill>
                  <a:schemeClr val="tx1"/>
                </a:solidFill>
                <a:cs typeface="Arial" charset="0"/>
              </a:rPr>
              <a:t>Applications</a:t>
            </a:r>
          </a:p>
        </p:txBody>
      </p:sp>
      <p:graphicFrame>
        <p:nvGraphicFramePr>
          <p:cNvPr id="17" name="Object 4"/>
          <p:cNvGraphicFramePr>
            <a:graphicFrameLocks noChangeAspect="1"/>
          </p:cNvGraphicFramePr>
          <p:nvPr>
            <p:extLst>
              <p:ext uri="{D42A27DB-BD31-4B8C-83A1-F6EECF244321}">
                <p14:modId xmlns:p14="http://schemas.microsoft.com/office/powerpoint/2010/main" val="579933044"/>
              </p:ext>
            </p:extLst>
          </p:nvPr>
        </p:nvGraphicFramePr>
        <p:xfrm>
          <a:off x="6770767" y="2389187"/>
          <a:ext cx="1722277" cy="1147763"/>
        </p:xfrm>
        <a:graphic>
          <a:graphicData uri="http://schemas.openxmlformats.org/presentationml/2006/ole">
            <mc:AlternateContent xmlns:mc="http://schemas.openxmlformats.org/markup-compatibility/2006">
              <mc:Choice xmlns:v="urn:schemas-microsoft-com:vml" Requires="v">
                <p:oleObj spid="_x0000_s7173" name="Picture" r:id="rId11" imgW="3840480" imgH="2362200" progId="Word.Picture.8">
                  <p:embed/>
                </p:oleObj>
              </mc:Choice>
              <mc:Fallback>
                <p:oleObj name="Picture" r:id="rId11" imgW="3840480" imgH="2362200" progId="Word.Picture.8">
                  <p:embed/>
                  <p:pic>
                    <p:nvPicPr>
                      <p:cNvPr id="1026"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70767" y="2389187"/>
                        <a:ext cx="1722277" cy="1147763"/>
                      </a:xfrm>
                      <a:prstGeom prst="rect">
                        <a:avLst/>
                      </a:prstGeom>
                      <a:noFill/>
                      <a:extLst/>
                    </p:spPr>
                  </p:pic>
                </p:oleObj>
              </mc:Fallback>
            </mc:AlternateContent>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Espace réservé du pied de page 5"/>
          <p:cNvSpPr>
            <a:spLocks noGrp="1"/>
          </p:cNvSpPr>
          <p:nvPr>
            <p:ph type="ftr" sz="quarter" idx="11"/>
          </p:nvPr>
        </p:nvSpPr>
        <p:spPr>
          <a:noFill/>
        </p:spPr>
        <p:txBody>
          <a:bodyPr/>
          <a:lstStyle/>
          <a:p>
            <a:r>
              <a:rPr lang="en-US" smtClean="0"/>
              <a:t>EPITA'2022 Spring/EML</a:t>
            </a:r>
          </a:p>
        </p:txBody>
      </p:sp>
      <p:sp>
        <p:nvSpPr>
          <p:cNvPr id="566274" name="Rectangle 2"/>
          <p:cNvSpPr>
            <a:spLocks noGrp="1" noChangeArrowheads="1"/>
          </p:cNvSpPr>
          <p:nvPr>
            <p:ph type="title"/>
          </p:nvPr>
        </p:nvSpPr>
        <p:spPr/>
        <p:txBody>
          <a:bodyPr/>
          <a:lstStyle/>
          <a:p>
            <a:pPr>
              <a:defRPr/>
            </a:pPr>
            <a:r>
              <a:rPr lang="en-GB" sz="3600" b="1" dirty="0" smtClean="0">
                <a:solidFill>
                  <a:schemeClr val="accent4"/>
                </a:solidFill>
                <a:effectLst>
                  <a:outerShdw blurRad="38100" dist="38100" dir="2700000" algn="tl">
                    <a:srgbClr val="C0C0C0"/>
                  </a:outerShdw>
                </a:effectLst>
              </a:rPr>
              <a:t>1. Understanding </a:t>
            </a:r>
            <a:r>
              <a:rPr lang="en-GB" sz="3600" b="1" i="1" dirty="0" smtClean="0">
                <a:solidFill>
                  <a:schemeClr val="accent4"/>
                </a:solidFill>
              </a:rPr>
              <a:t> </a:t>
            </a:r>
            <a:r>
              <a:rPr lang="fr-FR" sz="3600" b="1" dirty="0" smtClean="0"/>
              <a:t/>
            </a:r>
            <a:br>
              <a:rPr lang="fr-FR" sz="3600" b="1" dirty="0" smtClean="0"/>
            </a:br>
            <a:endParaRPr lang="fr-FR" sz="2400" b="1" dirty="0" smtClean="0">
              <a:solidFill>
                <a:schemeClr val="accent2"/>
              </a:solidFill>
            </a:endParaRPr>
          </a:p>
        </p:txBody>
      </p:sp>
      <p:sp>
        <p:nvSpPr>
          <p:cNvPr id="73732" name="Rectangle 3"/>
          <p:cNvSpPr>
            <a:spLocks noGrp="1" noChangeArrowheads="1"/>
          </p:cNvSpPr>
          <p:nvPr>
            <p:ph type="body" sz="half" idx="1"/>
          </p:nvPr>
        </p:nvSpPr>
        <p:spPr>
          <a:xfrm>
            <a:off x="1924050" y="1781175"/>
            <a:ext cx="7019925" cy="4781550"/>
          </a:xfrm>
        </p:spPr>
        <p:txBody>
          <a:bodyPr/>
          <a:lstStyle/>
          <a:p>
            <a:r>
              <a:rPr lang="en-US" sz="2800" smtClean="0"/>
              <a:t>Problem understanding = 80% of solution !</a:t>
            </a:r>
          </a:p>
          <a:p>
            <a:r>
              <a:rPr lang="en-US" sz="2800" b="1" smtClean="0"/>
              <a:t>Context: </a:t>
            </a:r>
            <a:r>
              <a:rPr lang="en-US" sz="2800" smtClean="0"/>
              <a:t>existing &amp; influence factors</a:t>
            </a:r>
          </a:p>
          <a:p>
            <a:r>
              <a:rPr lang="en-US" sz="2800" b="1" smtClean="0"/>
              <a:t>Knowledge </a:t>
            </a:r>
            <a:r>
              <a:rPr lang="en-US" sz="2800" smtClean="0"/>
              <a:t>related to problem solving &amp; actors </a:t>
            </a:r>
          </a:p>
          <a:p>
            <a:pPr lvl="1"/>
            <a:r>
              <a:rPr lang="en-US" sz="2400" b="1" smtClean="0"/>
              <a:t>Motivations</a:t>
            </a:r>
          </a:p>
          <a:p>
            <a:pPr lvl="1"/>
            <a:r>
              <a:rPr lang="en-US" sz="2400" b="1" smtClean="0"/>
              <a:t>Culture</a:t>
            </a:r>
          </a:p>
          <a:p>
            <a:r>
              <a:rPr lang="en-US" sz="2800" b="1" smtClean="0"/>
              <a:t>Discovering hidden needs &gt; </a:t>
            </a:r>
            <a:r>
              <a:rPr lang="en-US" sz="2800" smtClean="0"/>
              <a:t>choice of objective &gt; strategy &gt; tactics</a:t>
            </a:r>
            <a:endParaRPr lang="en-US" sz="2800" b="1" smtClean="0"/>
          </a:p>
          <a:p>
            <a:endParaRPr lang="en-US" sz="2800" b="1"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Espace réservé du pied de page 4"/>
          <p:cNvSpPr>
            <a:spLocks noGrp="1"/>
          </p:cNvSpPr>
          <p:nvPr>
            <p:ph type="ftr" sz="quarter" idx="11"/>
          </p:nvPr>
        </p:nvSpPr>
        <p:spPr>
          <a:noFill/>
        </p:spPr>
        <p:txBody>
          <a:bodyPr/>
          <a:lstStyle/>
          <a:p>
            <a:r>
              <a:rPr lang="en-US" smtClean="0"/>
              <a:t>EPITA'2022 Spring/EML</a:t>
            </a:r>
          </a:p>
        </p:txBody>
      </p:sp>
      <p:sp>
        <p:nvSpPr>
          <p:cNvPr id="74755" name="Rectangle 2"/>
          <p:cNvSpPr>
            <a:spLocks noGrp="1" noChangeArrowheads="1"/>
          </p:cNvSpPr>
          <p:nvPr>
            <p:ph type="title"/>
          </p:nvPr>
        </p:nvSpPr>
        <p:spPr/>
        <p:txBody>
          <a:bodyPr/>
          <a:lstStyle/>
          <a:p>
            <a:r>
              <a:rPr lang="en-GB" sz="2800" b="1" smtClean="0"/>
              <a:t/>
            </a:r>
            <a:br>
              <a:rPr lang="en-GB" sz="2800" b="1" smtClean="0"/>
            </a:br>
            <a:endParaRPr lang="en-GB" sz="2800" b="1" smtClean="0"/>
          </a:p>
        </p:txBody>
      </p:sp>
      <p:sp>
        <p:nvSpPr>
          <p:cNvPr id="74756" name="Rectangle 3"/>
          <p:cNvSpPr>
            <a:spLocks noGrp="1" noChangeArrowheads="1"/>
          </p:cNvSpPr>
          <p:nvPr>
            <p:ph type="body" idx="1"/>
          </p:nvPr>
        </p:nvSpPr>
        <p:spPr>
          <a:xfrm>
            <a:off x="1619250" y="1884363"/>
            <a:ext cx="7219950" cy="4208462"/>
          </a:xfrm>
        </p:spPr>
        <p:txBody>
          <a:bodyPr/>
          <a:lstStyle/>
          <a:p>
            <a:r>
              <a:rPr lang="en-GB" sz="2800" smtClean="0"/>
              <a:t>Schneider</a:t>
            </a:r>
          </a:p>
          <a:p>
            <a:pPr lvl="1"/>
            <a:r>
              <a:rPr lang="en-GB" smtClean="0"/>
              <a:t>worldwide, over 100 countries</a:t>
            </a:r>
          </a:p>
          <a:p>
            <a:pPr lvl="1"/>
            <a:r>
              <a:rPr lang="en-GB" smtClean="0"/>
              <a:t>electrical equipments</a:t>
            </a:r>
          </a:p>
          <a:p>
            <a:pPr lvl="1"/>
            <a:r>
              <a:rPr lang="en-GB" smtClean="0"/>
              <a:t>4 groups (merging and acquisition)</a:t>
            </a:r>
          </a:p>
          <a:p>
            <a:pPr lvl="2"/>
            <a:r>
              <a:rPr lang="en-GB" smtClean="0"/>
              <a:t>Schneider Electric </a:t>
            </a:r>
          </a:p>
          <a:p>
            <a:pPr lvl="2"/>
            <a:r>
              <a:rPr lang="en-GB" smtClean="0"/>
              <a:t>Merlin Gerin </a:t>
            </a:r>
          </a:p>
          <a:p>
            <a:pPr lvl="2"/>
            <a:r>
              <a:rPr lang="en-GB" smtClean="0"/>
              <a:t>Telemecanique</a:t>
            </a:r>
          </a:p>
          <a:p>
            <a:pPr lvl="2"/>
            <a:r>
              <a:rPr lang="en-GB" smtClean="0"/>
              <a:t>Modicon</a:t>
            </a:r>
          </a:p>
          <a:p>
            <a:pPr lvl="1"/>
            <a:endParaRPr lang="en-GB" smtClean="0"/>
          </a:p>
        </p:txBody>
      </p:sp>
      <p:sp>
        <p:nvSpPr>
          <p:cNvPr id="570372" name="Text Box 4"/>
          <p:cNvSpPr txBox="1">
            <a:spLocks noChangeArrowheads="1"/>
          </p:cNvSpPr>
          <p:nvPr/>
        </p:nvSpPr>
        <p:spPr bwMode="auto">
          <a:xfrm>
            <a:off x="1676400" y="381000"/>
            <a:ext cx="7162800" cy="641350"/>
          </a:xfrm>
          <a:prstGeom prst="rect">
            <a:avLst/>
          </a:prstGeom>
          <a:noFill/>
          <a:ln w="9525" algn="ctr">
            <a:noFill/>
            <a:miter lim="800000"/>
            <a:headEnd/>
            <a:tailEnd/>
          </a:ln>
          <a:effectLst/>
        </p:spPr>
        <p:txBody>
          <a:bodyPr>
            <a:spAutoFit/>
          </a:bodyPr>
          <a:lstStyle/>
          <a:p>
            <a:pPr eaLnBrk="1" hangingPunct="1">
              <a:spcBef>
                <a:spcPct val="50000"/>
              </a:spcBef>
              <a:defRPr/>
            </a:pPr>
            <a:r>
              <a:rPr lang="en-US" sz="3600" dirty="0">
                <a:solidFill>
                  <a:schemeClr val="tx1"/>
                </a:solidFill>
                <a:effectLst>
                  <a:outerShdw blurRad="38100" dist="38100" dir="2700000" algn="tl">
                    <a:srgbClr val="C0C0C0"/>
                  </a:outerShdw>
                </a:effectLst>
              </a:rPr>
              <a:t>Context</a:t>
            </a:r>
          </a:p>
        </p:txBody>
      </p:sp>
      <p:pic>
        <p:nvPicPr>
          <p:cNvPr id="74758" name="Picture 5"/>
          <p:cNvPicPr>
            <a:picLocks noChangeAspect="1" noChangeArrowheads="1"/>
          </p:cNvPicPr>
          <p:nvPr/>
        </p:nvPicPr>
        <p:blipFill>
          <a:blip r:embed="rId3" cstate="print"/>
          <a:srcRect/>
          <a:stretch>
            <a:fillRect/>
          </a:stretch>
        </p:blipFill>
        <p:spPr bwMode="auto">
          <a:xfrm>
            <a:off x="8001000" y="6092825"/>
            <a:ext cx="1143000" cy="485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Espace réservé du pied de page 4"/>
          <p:cNvSpPr>
            <a:spLocks noGrp="1"/>
          </p:cNvSpPr>
          <p:nvPr>
            <p:ph type="ftr" sz="quarter" idx="11"/>
          </p:nvPr>
        </p:nvSpPr>
        <p:spPr>
          <a:noFill/>
        </p:spPr>
        <p:txBody>
          <a:bodyPr/>
          <a:lstStyle/>
          <a:p>
            <a:r>
              <a:rPr lang="en-US" smtClean="0"/>
              <a:t>EPITA'2022 Spring/EML</a:t>
            </a:r>
          </a:p>
        </p:txBody>
      </p:sp>
      <p:sp>
        <p:nvSpPr>
          <p:cNvPr id="572418" name="Rectangle 2"/>
          <p:cNvSpPr>
            <a:spLocks noChangeArrowheads="1"/>
          </p:cNvSpPr>
          <p:nvPr/>
        </p:nvSpPr>
        <p:spPr bwMode="auto">
          <a:xfrm>
            <a:off x="1600200" y="228600"/>
            <a:ext cx="7315200" cy="1143000"/>
          </a:xfrm>
          <a:prstGeom prst="rect">
            <a:avLst/>
          </a:prstGeom>
          <a:noFill/>
          <a:ln w="9525">
            <a:noFill/>
            <a:miter lim="800000"/>
            <a:headEnd/>
            <a:tailEnd/>
          </a:ln>
          <a:effectLst>
            <a:outerShdw dist="13470" dir="2700000" algn="ctr" rotWithShape="0">
              <a:schemeClr val="bg2"/>
            </a:outerShdw>
          </a:effectLst>
        </p:spPr>
        <p:txBody>
          <a:bodyPr lIns="92075" tIns="46038" rIns="92075" bIns="46038" anchor="ctr"/>
          <a:lstStyle/>
          <a:p>
            <a:pPr>
              <a:defRPr/>
            </a:pPr>
            <a:r>
              <a:rPr lang="en-GB" sz="3600" dirty="0" smtClean="0">
                <a:solidFill>
                  <a:schemeClr val="tx1"/>
                </a:solidFill>
                <a:effectLst>
                  <a:outerShdw blurRad="38100" dist="38100" dir="2700000" algn="tl">
                    <a:srgbClr val="C0C0C0"/>
                  </a:outerShdw>
                </a:effectLst>
                <a:cs typeface="Arial" charset="0"/>
              </a:rPr>
              <a:t>Initial </a:t>
            </a:r>
            <a:r>
              <a:rPr lang="en-GB" sz="3600" dirty="0">
                <a:solidFill>
                  <a:schemeClr val="tx1"/>
                </a:solidFill>
                <a:effectLst>
                  <a:outerShdw blurRad="38100" dist="38100" dir="2700000" algn="tl">
                    <a:srgbClr val="C0C0C0"/>
                  </a:outerShdw>
                </a:effectLst>
                <a:cs typeface="Arial" charset="0"/>
              </a:rPr>
              <a:t>Situation</a:t>
            </a:r>
          </a:p>
        </p:txBody>
      </p:sp>
      <p:sp>
        <p:nvSpPr>
          <p:cNvPr id="572419" name="Rectangle 3"/>
          <p:cNvSpPr>
            <a:spLocks noChangeArrowheads="1"/>
          </p:cNvSpPr>
          <p:nvPr/>
        </p:nvSpPr>
        <p:spPr bwMode="auto">
          <a:xfrm>
            <a:off x="1714500" y="1700213"/>
            <a:ext cx="7429500" cy="4114800"/>
          </a:xfrm>
          <a:prstGeom prst="rect">
            <a:avLst/>
          </a:prstGeom>
          <a:noFill/>
          <a:ln w="9525">
            <a:noFill/>
            <a:miter lim="800000"/>
            <a:headEnd/>
            <a:tailEnd/>
          </a:ln>
          <a:effectLst/>
        </p:spPr>
        <p:txBody>
          <a:bodyPr lIns="92075" tIns="46038" rIns="92075" bIns="46038"/>
          <a:lstStyle/>
          <a:p>
            <a:pPr marL="342900" indent="-342900">
              <a:spcBef>
                <a:spcPct val="20000"/>
              </a:spcBef>
              <a:buClr>
                <a:schemeClr val="tx1"/>
              </a:buClr>
              <a:buSzPct val="75000"/>
              <a:buFontTx/>
              <a:buChar char="•"/>
              <a:defRPr/>
            </a:pPr>
            <a:r>
              <a:rPr lang="en-GB" sz="2800" b="0" dirty="0">
                <a:solidFill>
                  <a:schemeClr val="tx1"/>
                </a:solidFill>
                <a:effectLst>
                  <a:outerShdw blurRad="38100" dist="38100" dir="2700000" algn="tl">
                    <a:srgbClr val="C0C0C0"/>
                  </a:outerShdw>
                </a:effectLst>
                <a:cs typeface="Arial" charset="0"/>
              </a:rPr>
              <a:t>Corporate Marketing wish : add new </a:t>
            </a:r>
            <a:r>
              <a:rPr lang="en-GB" sz="2800" b="0" dirty="0" smtClean="0">
                <a:solidFill>
                  <a:schemeClr val="tx1"/>
                </a:solidFill>
                <a:effectLst>
                  <a:outerShdw blurRad="38100" dist="38100" dir="2700000" algn="tl">
                    <a:srgbClr val="C0C0C0"/>
                  </a:outerShdw>
                </a:effectLst>
                <a:cs typeface="Arial" charset="0"/>
              </a:rPr>
              <a:t>payed services </a:t>
            </a:r>
            <a:r>
              <a:rPr lang="en-GB" sz="2800" b="0" dirty="0">
                <a:solidFill>
                  <a:schemeClr val="tx1"/>
                </a:solidFill>
                <a:effectLst>
                  <a:outerShdw blurRad="38100" dist="38100" dir="2700000" algn="tl">
                    <a:srgbClr val="C0C0C0"/>
                  </a:outerShdw>
                </a:effectLst>
                <a:cs typeface="Arial" charset="0"/>
              </a:rPr>
              <a:t>on line, ex help desk 24/7</a:t>
            </a:r>
          </a:p>
          <a:p>
            <a:pPr marL="342900" indent="-342900">
              <a:spcBef>
                <a:spcPct val="20000"/>
              </a:spcBef>
              <a:buClr>
                <a:schemeClr val="tx1"/>
              </a:buClr>
              <a:buSzPct val="75000"/>
              <a:buFontTx/>
              <a:buChar char="•"/>
              <a:defRPr/>
            </a:pPr>
            <a:r>
              <a:rPr lang="en-GB" sz="2800" b="0" dirty="0" smtClean="0">
                <a:solidFill>
                  <a:schemeClr val="tx1"/>
                </a:solidFill>
                <a:effectLst>
                  <a:outerShdw blurRad="38100" dist="38100" dir="2700000" algn="tl">
                    <a:srgbClr val="C0C0C0"/>
                  </a:outerShdw>
                </a:effectLst>
                <a:cs typeface="Arial" charset="0"/>
              </a:rPr>
              <a:t>Excellent </a:t>
            </a:r>
            <a:r>
              <a:rPr lang="en-GB" sz="2800" b="0" dirty="0">
                <a:solidFill>
                  <a:schemeClr val="tx1"/>
                </a:solidFill>
                <a:effectLst>
                  <a:outerShdw blurRad="38100" dist="38100" dir="2700000" algn="tl">
                    <a:srgbClr val="C0C0C0"/>
                  </a:outerShdw>
                </a:effectLst>
                <a:cs typeface="Arial" charset="0"/>
              </a:rPr>
              <a:t>knowledge of products</a:t>
            </a:r>
          </a:p>
          <a:p>
            <a:pPr marL="342900" indent="-342900">
              <a:spcBef>
                <a:spcPct val="20000"/>
              </a:spcBef>
              <a:buClr>
                <a:schemeClr val="tx1"/>
              </a:buClr>
              <a:buSzPct val="75000"/>
              <a:buFontTx/>
              <a:buChar char="•"/>
              <a:defRPr/>
            </a:pPr>
            <a:r>
              <a:rPr lang="en-GB" sz="2800" b="0" dirty="0">
                <a:solidFill>
                  <a:schemeClr val="tx1"/>
                </a:solidFill>
                <a:effectLst>
                  <a:outerShdw blurRad="38100" dist="38100" dir="2700000" algn="tl">
                    <a:srgbClr val="C0C0C0"/>
                  </a:outerShdw>
                </a:effectLst>
                <a:cs typeface="Arial" charset="0"/>
              </a:rPr>
              <a:t>Lack of knowledge about customers </a:t>
            </a:r>
          </a:p>
          <a:p>
            <a:pPr marL="342900" indent="-342900">
              <a:spcBef>
                <a:spcPct val="20000"/>
              </a:spcBef>
              <a:buClr>
                <a:schemeClr val="tx1"/>
              </a:buClr>
              <a:buSzPct val="75000"/>
              <a:buFontTx/>
              <a:buChar char="•"/>
              <a:defRPr/>
            </a:pPr>
            <a:r>
              <a:rPr lang="en-GB" sz="2800" b="0" dirty="0">
                <a:solidFill>
                  <a:schemeClr val="tx1"/>
                </a:solidFill>
                <a:effectLst>
                  <a:outerShdw blurRad="38100" dist="38100" dir="2700000" algn="tl">
                    <a:srgbClr val="C0C0C0"/>
                  </a:outerShdw>
                </a:effectLst>
                <a:cs typeface="Arial" charset="0"/>
              </a:rPr>
              <a:t>Lead - </a:t>
            </a:r>
            <a:r>
              <a:rPr lang="en-GB" sz="2800" b="0" dirty="0" err="1">
                <a:solidFill>
                  <a:schemeClr val="tx1"/>
                </a:solidFill>
                <a:effectLst>
                  <a:outerShdw blurRad="38100" dist="38100" dir="2700000" algn="tl">
                    <a:srgbClr val="C0C0C0"/>
                  </a:outerShdw>
                </a:effectLst>
                <a:cs typeface="Arial" charset="0"/>
              </a:rPr>
              <a:t>Modicon</a:t>
            </a:r>
            <a:endParaRPr lang="en-GB" sz="2800" b="0" dirty="0">
              <a:solidFill>
                <a:schemeClr val="tx1"/>
              </a:solidFill>
              <a:effectLst>
                <a:outerShdw blurRad="38100" dist="38100" dir="2700000" algn="tl">
                  <a:srgbClr val="C0C0C0"/>
                </a:outerShdw>
              </a:effectLst>
              <a:cs typeface="Arial" charset="0"/>
            </a:endParaRPr>
          </a:p>
        </p:txBody>
      </p:sp>
      <p:pic>
        <p:nvPicPr>
          <p:cNvPr id="75781" name="Picture 4"/>
          <p:cNvPicPr>
            <a:picLocks noChangeAspect="1" noChangeArrowheads="1"/>
          </p:cNvPicPr>
          <p:nvPr/>
        </p:nvPicPr>
        <p:blipFill>
          <a:blip r:embed="rId3" cstate="print"/>
          <a:srcRect/>
          <a:stretch>
            <a:fillRect/>
          </a:stretch>
        </p:blipFill>
        <p:spPr bwMode="auto">
          <a:xfrm>
            <a:off x="7740650" y="6092825"/>
            <a:ext cx="1143000" cy="485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Communication (initial)</a:t>
            </a:r>
            <a:endParaRPr lang="en-US" dirty="0"/>
          </a:p>
        </p:txBody>
      </p:sp>
      <p:sp>
        <p:nvSpPr>
          <p:cNvPr id="3" name="Espace réservé du pied de page 2"/>
          <p:cNvSpPr>
            <a:spLocks noGrp="1"/>
          </p:cNvSpPr>
          <p:nvPr>
            <p:ph type="ftr" sz="quarter" idx="11"/>
          </p:nvPr>
        </p:nvSpPr>
        <p:spPr/>
        <p:txBody>
          <a:bodyPr/>
          <a:lstStyle/>
          <a:p>
            <a:pPr>
              <a:defRPr/>
            </a:pPr>
            <a:r>
              <a:rPr lang="en-US" smtClean="0"/>
              <a:t>EPITA'2022 Spring/EML</a:t>
            </a:r>
            <a:endParaRPr lang="en-US"/>
          </a:p>
        </p:txBody>
      </p:sp>
      <p:sp>
        <p:nvSpPr>
          <p:cNvPr id="4" name="Rectangle 40"/>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Oval 39"/>
          <p:cNvSpPr>
            <a:spLocks noChangeArrowheads="1"/>
          </p:cNvSpPr>
          <p:nvPr/>
        </p:nvSpPr>
        <p:spPr bwMode="auto">
          <a:xfrm>
            <a:off x="6670092" y="4004351"/>
            <a:ext cx="1280009" cy="685942"/>
          </a:xfrm>
          <a:prstGeom prst="ellipse">
            <a:avLst/>
          </a:prstGeom>
          <a:solidFill>
            <a:srgbClr val="FFFFFF"/>
          </a:solidFill>
          <a:ln w="8890">
            <a:solidFill>
              <a:srgbClr val="737373"/>
            </a:solid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7" name="Group 36"/>
          <p:cNvGrpSpPr>
            <a:grpSpLocks/>
          </p:cNvGrpSpPr>
          <p:nvPr/>
        </p:nvGrpSpPr>
        <p:grpSpPr bwMode="auto">
          <a:xfrm>
            <a:off x="2670063" y="2060848"/>
            <a:ext cx="1280009" cy="545578"/>
            <a:chOff x="2137" y="1417"/>
            <a:chExt cx="2016" cy="859"/>
          </a:xfrm>
        </p:grpSpPr>
        <p:sp>
          <p:nvSpPr>
            <p:cNvPr id="42" name="Oval 38"/>
            <p:cNvSpPr>
              <a:spLocks noChangeArrowheads="1"/>
            </p:cNvSpPr>
            <p:nvPr/>
          </p:nvSpPr>
          <p:spPr bwMode="auto">
            <a:xfrm>
              <a:off x="2137" y="1417"/>
              <a:ext cx="2016" cy="859"/>
            </a:xfrm>
            <a:prstGeom prst="ellipse">
              <a:avLst/>
            </a:prstGeom>
            <a:solidFill>
              <a:srgbClr val="FFFFFF"/>
            </a:solidFill>
            <a:ln w="8890">
              <a:solidFill>
                <a:srgbClr val="737373"/>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Text Box 37"/>
            <p:cNvSpPr txBox="1">
              <a:spLocks noChangeArrowheads="1"/>
            </p:cNvSpPr>
            <p:nvPr/>
          </p:nvSpPr>
          <p:spPr bwMode="auto">
            <a:xfrm>
              <a:off x="2317" y="1597"/>
              <a:ext cx="162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Marketing</a:t>
              </a: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grpSp>
      <p:grpSp>
        <p:nvGrpSpPr>
          <p:cNvPr id="8" name="Group 33"/>
          <p:cNvGrpSpPr>
            <a:grpSpLocks/>
          </p:cNvGrpSpPr>
          <p:nvPr/>
        </p:nvGrpSpPr>
        <p:grpSpPr bwMode="auto">
          <a:xfrm>
            <a:off x="6555805" y="2975438"/>
            <a:ext cx="1280009" cy="545578"/>
            <a:chOff x="4837" y="1417"/>
            <a:chExt cx="2016" cy="859"/>
          </a:xfrm>
        </p:grpSpPr>
        <p:sp>
          <p:nvSpPr>
            <p:cNvPr id="40" name="Oval 35"/>
            <p:cNvSpPr>
              <a:spLocks noChangeArrowheads="1"/>
            </p:cNvSpPr>
            <p:nvPr/>
          </p:nvSpPr>
          <p:spPr bwMode="auto">
            <a:xfrm>
              <a:off x="4837" y="1417"/>
              <a:ext cx="2016" cy="859"/>
            </a:xfrm>
            <a:prstGeom prst="ellipse">
              <a:avLst/>
            </a:prstGeom>
            <a:solidFill>
              <a:srgbClr val="FFFFFF"/>
            </a:solidFill>
            <a:ln w="8890">
              <a:solidFill>
                <a:srgbClr val="737373"/>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Text Box 34"/>
            <p:cNvSpPr txBox="1">
              <a:spLocks noChangeArrowheads="1"/>
            </p:cNvSpPr>
            <p:nvPr/>
          </p:nvSpPr>
          <p:spPr bwMode="auto">
            <a:xfrm>
              <a:off x="5197" y="1597"/>
              <a:ext cx="14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Clients</a:t>
              </a: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grpSp>
      <p:grpSp>
        <p:nvGrpSpPr>
          <p:cNvPr id="9" name="Group 30"/>
          <p:cNvGrpSpPr>
            <a:grpSpLocks/>
          </p:cNvGrpSpPr>
          <p:nvPr/>
        </p:nvGrpSpPr>
        <p:grpSpPr bwMode="auto">
          <a:xfrm>
            <a:off x="4384361" y="2060848"/>
            <a:ext cx="1280009" cy="545578"/>
            <a:chOff x="7897" y="1417"/>
            <a:chExt cx="2016" cy="859"/>
          </a:xfrm>
        </p:grpSpPr>
        <p:sp>
          <p:nvSpPr>
            <p:cNvPr id="38" name="Oval 32"/>
            <p:cNvSpPr>
              <a:spLocks noChangeArrowheads="1"/>
            </p:cNvSpPr>
            <p:nvPr/>
          </p:nvSpPr>
          <p:spPr bwMode="auto">
            <a:xfrm>
              <a:off x="7897" y="1417"/>
              <a:ext cx="2016" cy="859"/>
            </a:xfrm>
            <a:prstGeom prst="ellipse">
              <a:avLst/>
            </a:prstGeom>
            <a:solidFill>
              <a:srgbClr val="FFFFFF"/>
            </a:solidFill>
            <a:ln w="8890">
              <a:solidFill>
                <a:srgbClr val="737373"/>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Text Box 31"/>
            <p:cNvSpPr txBox="1">
              <a:spLocks noChangeArrowheads="1"/>
            </p:cNvSpPr>
            <p:nvPr/>
          </p:nvSpPr>
          <p:spPr bwMode="auto">
            <a:xfrm>
              <a:off x="8077" y="1597"/>
              <a:ext cx="162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smtClean="0">
                  <a:ln>
                    <a:noFill/>
                  </a:ln>
                  <a:solidFill>
                    <a:schemeClr val="tx1"/>
                  </a:solidFill>
                  <a:effectLst/>
                  <a:latin typeface="Arial" panose="020B0604020202020204" pitchFamily="34" charset="0"/>
                  <a:ea typeface="Times New Roman" panose="02020603050405020304" pitchFamily="18" charset="0"/>
                </a:rPr>
                <a:t>Distributors</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grpSp>
      <p:grpSp>
        <p:nvGrpSpPr>
          <p:cNvPr id="10" name="Group 27"/>
          <p:cNvGrpSpPr>
            <a:grpSpLocks/>
          </p:cNvGrpSpPr>
          <p:nvPr/>
        </p:nvGrpSpPr>
        <p:grpSpPr bwMode="auto">
          <a:xfrm>
            <a:off x="2555776" y="4232999"/>
            <a:ext cx="1280009" cy="545578"/>
            <a:chOff x="2137" y="3577"/>
            <a:chExt cx="2016" cy="859"/>
          </a:xfrm>
        </p:grpSpPr>
        <p:sp>
          <p:nvSpPr>
            <p:cNvPr id="36" name="Oval 29"/>
            <p:cNvSpPr>
              <a:spLocks noChangeArrowheads="1"/>
            </p:cNvSpPr>
            <p:nvPr/>
          </p:nvSpPr>
          <p:spPr bwMode="auto">
            <a:xfrm>
              <a:off x="2137" y="3577"/>
              <a:ext cx="2016" cy="859"/>
            </a:xfrm>
            <a:prstGeom prst="ellipse">
              <a:avLst/>
            </a:prstGeom>
            <a:solidFill>
              <a:srgbClr val="FFFFFF"/>
            </a:solidFill>
            <a:ln w="8890">
              <a:solidFill>
                <a:srgbClr val="737373"/>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Text Box 28"/>
            <p:cNvSpPr txBox="1">
              <a:spLocks noChangeArrowheads="1"/>
            </p:cNvSpPr>
            <p:nvPr/>
          </p:nvSpPr>
          <p:spPr bwMode="auto">
            <a:xfrm>
              <a:off x="2497" y="3757"/>
              <a:ext cx="126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R&amp;D</a:t>
              </a: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grpSp>
      <p:sp>
        <p:nvSpPr>
          <p:cNvPr id="11" name="Line 26"/>
          <p:cNvSpPr>
            <a:spLocks noChangeShapeType="1"/>
          </p:cNvSpPr>
          <p:nvPr/>
        </p:nvSpPr>
        <p:spPr bwMode="auto">
          <a:xfrm>
            <a:off x="5641513" y="2289495"/>
            <a:ext cx="914292"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2" name="Group 23"/>
          <p:cNvGrpSpPr>
            <a:grpSpLocks/>
          </p:cNvGrpSpPr>
          <p:nvPr/>
        </p:nvGrpSpPr>
        <p:grpSpPr bwMode="auto">
          <a:xfrm>
            <a:off x="4727220" y="3661380"/>
            <a:ext cx="1280009" cy="545578"/>
            <a:chOff x="5017" y="3397"/>
            <a:chExt cx="2016" cy="859"/>
          </a:xfrm>
        </p:grpSpPr>
        <p:sp>
          <p:nvSpPr>
            <p:cNvPr id="34" name="Oval 25"/>
            <p:cNvSpPr>
              <a:spLocks noChangeArrowheads="1"/>
            </p:cNvSpPr>
            <p:nvPr/>
          </p:nvSpPr>
          <p:spPr bwMode="auto">
            <a:xfrm>
              <a:off x="5017" y="3397"/>
              <a:ext cx="2016" cy="859"/>
            </a:xfrm>
            <a:prstGeom prst="ellipse">
              <a:avLst/>
            </a:prstGeom>
            <a:solidFill>
              <a:srgbClr val="FFFFFF"/>
            </a:solidFill>
            <a:ln w="8890">
              <a:solidFill>
                <a:srgbClr val="737373"/>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Text Box 24"/>
            <p:cNvSpPr txBox="1">
              <a:spLocks noChangeArrowheads="1"/>
            </p:cNvSpPr>
            <p:nvPr/>
          </p:nvSpPr>
          <p:spPr bwMode="auto">
            <a:xfrm>
              <a:off x="5197" y="3577"/>
              <a:ext cx="162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b="0" dirty="0" smtClean="0">
                  <a:solidFill>
                    <a:schemeClr val="tx1"/>
                  </a:solidFill>
                  <a:latin typeface="Arial" panose="020B0604020202020204" pitchFamily="34" charset="0"/>
                </a:rPr>
                <a:t>Training</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grpSp>
      <p:sp>
        <p:nvSpPr>
          <p:cNvPr id="13" name="Text Box 22"/>
          <p:cNvSpPr txBox="1">
            <a:spLocks noChangeArrowheads="1"/>
          </p:cNvSpPr>
          <p:nvPr/>
        </p:nvSpPr>
        <p:spPr bwMode="auto">
          <a:xfrm>
            <a:off x="6898665" y="4118675"/>
            <a:ext cx="914292" cy="4572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sz="1200" b="0" dirty="0" err="1" smtClean="0">
                <a:solidFill>
                  <a:schemeClr val="tx1"/>
                </a:solidFill>
                <a:latin typeface="Arial" panose="020B0604020202020204" pitchFamily="34" charset="0"/>
                <a:ea typeface="Times New Roman" panose="02020603050405020304" pitchFamily="18" charset="0"/>
              </a:rPr>
              <a:t>TechnicalSupport</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14" name="Line 21"/>
          <p:cNvSpPr>
            <a:spLocks noChangeShapeType="1"/>
          </p:cNvSpPr>
          <p:nvPr/>
        </p:nvSpPr>
        <p:spPr bwMode="auto">
          <a:xfrm flipH="1">
            <a:off x="7241524" y="3432733"/>
            <a:ext cx="0" cy="571619"/>
          </a:xfrm>
          <a:prstGeom prst="line">
            <a:avLst/>
          </a:prstGeom>
          <a:noFill/>
          <a:ln w="222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20"/>
          <p:cNvSpPr>
            <a:spLocks noChangeShapeType="1"/>
          </p:cNvSpPr>
          <p:nvPr/>
        </p:nvSpPr>
        <p:spPr bwMode="auto">
          <a:xfrm>
            <a:off x="5298653" y="2632467"/>
            <a:ext cx="1257152" cy="457295"/>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6" name="Group 17"/>
          <p:cNvGrpSpPr>
            <a:grpSpLocks/>
          </p:cNvGrpSpPr>
          <p:nvPr/>
        </p:nvGrpSpPr>
        <p:grpSpPr bwMode="auto">
          <a:xfrm>
            <a:off x="3241495" y="3089761"/>
            <a:ext cx="1280009" cy="545578"/>
            <a:chOff x="1957" y="5197"/>
            <a:chExt cx="2016" cy="859"/>
          </a:xfrm>
        </p:grpSpPr>
        <p:sp>
          <p:nvSpPr>
            <p:cNvPr id="32" name="Oval 19"/>
            <p:cNvSpPr>
              <a:spLocks noChangeArrowheads="1"/>
            </p:cNvSpPr>
            <p:nvPr/>
          </p:nvSpPr>
          <p:spPr bwMode="auto">
            <a:xfrm>
              <a:off x="1957" y="5197"/>
              <a:ext cx="2016" cy="859"/>
            </a:xfrm>
            <a:prstGeom prst="ellipse">
              <a:avLst/>
            </a:prstGeom>
            <a:solidFill>
              <a:srgbClr val="FFFFFF"/>
            </a:solidFill>
            <a:ln w="8890">
              <a:solidFill>
                <a:srgbClr val="737373"/>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Text Box 18"/>
            <p:cNvSpPr txBox="1">
              <a:spLocks noChangeArrowheads="1"/>
            </p:cNvSpPr>
            <p:nvPr/>
          </p:nvSpPr>
          <p:spPr bwMode="auto">
            <a:xfrm>
              <a:off x="2137" y="5377"/>
              <a:ext cx="162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Commercial</a:t>
              </a: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grpSp>
      <p:grpSp>
        <p:nvGrpSpPr>
          <p:cNvPr id="17" name="Group 14"/>
          <p:cNvGrpSpPr>
            <a:grpSpLocks/>
          </p:cNvGrpSpPr>
          <p:nvPr/>
        </p:nvGrpSpPr>
        <p:grpSpPr bwMode="auto">
          <a:xfrm>
            <a:off x="4612934" y="4575970"/>
            <a:ext cx="1280009" cy="545578"/>
            <a:chOff x="5197" y="5197"/>
            <a:chExt cx="2016" cy="859"/>
          </a:xfrm>
        </p:grpSpPr>
        <p:sp>
          <p:nvSpPr>
            <p:cNvPr id="30" name="Oval 16"/>
            <p:cNvSpPr>
              <a:spLocks noChangeArrowheads="1"/>
            </p:cNvSpPr>
            <p:nvPr/>
          </p:nvSpPr>
          <p:spPr bwMode="auto">
            <a:xfrm>
              <a:off x="5197" y="5197"/>
              <a:ext cx="2016" cy="859"/>
            </a:xfrm>
            <a:prstGeom prst="ellipse">
              <a:avLst/>
            </a:prstGeom>
            <a:solidFill>
              <a:srgbClr val="FFFFFF"/>
            </a:solidFill>
            <a:ln w="8890">
              <a:solidFill>
                <a:srgbClr val="737373"/>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Text Box 15"/>
            <p:cNvSpPr txBox="1">
              <a:spLocks noChangeArrowheads="1"/>
            </p:cNvSpPr>
            <p:nvPr/>
          </p:nvSpPr>
          <p:spPr bwMode="auto">
            <a:xfrm>
              <a:off x="5917" y="5377"/>
              <a:ext cx="90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HR</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grpSp>
      <p:sp>
        <p:nvSpPr>
          <p:cNvPr id="18" name="Line 13"/>
          <p:cNvSpPr>
            <a:spLocks noChangeShapeType="1"/>
          </p:cNvSpPr>
          <p:nvPr/>
        </p:nvSpPr>
        <p:spPr bwMode="auto">
          <a:xfrm>
            <a:off x="3927215" y="2289495"/>
            <a:ext cx="457146"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2"/>
          <p:cNvSpPr>
            <a:spLocks noChangeShapeType="1"/>
          </p:cNvSpPr>
          <p:nvPr/>
        </p:nvSpPr>
        <p:spPr bwMode="auto">
          <a:xfrm flipH="1">
            <a:off x="4155788" y="2518143"/>
            <a:ext cx="457146" cy="571619"/>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1"/>
          <p:cNvSpPr>
            <a:spLocks noChangeShapeType="1"/>
          </p:cNvSpPr>
          <p:nvPr/>
        </p:nvSpPr>
        <p:spPr bwMode="auto">
          <a:xfrm>
            <a:off x="3470068" y="2632467"/>
            <a:ext cx="228573" cy="45729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10"/>
          <p:cNvSpPr>
            <a:spLocks noChangeShapeType="1"/>
          </p:cNvSpPr>
          <p:nvPr/>
        </p:nvSpPr>
        <p:spPr bwMode="auto">
          <a:xfrm flipV="1">
            <a:off x="3127209" y="2632467"/>
            <a:ext cx="114287" cy="160053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9"/>
          <p:cNvSpPr>
            <a:spLocks noChangeShapeType="1"/>
          </p:cNvSpPr>
          <p:nvPr/>
        </p:nvSpPr>
        <p:spPr bwMode="auto">
          <a:xfrm flipV="1">
            <a:off x="3812928" y="4004351"/>
            <a:ext cx="914292" cy="457295"/>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7"/>
          <p:cNvSpPr>
            <a:spLocks noChangeShapeType="1"/>
          </p:cNvSpPr>
          <p:nvPr/>
        </p:nvSpPr>
        <p:spPr bwMode="auto">
          <a:xfrm>
            <a:off x="5984372" y="3890027"/>
            <a:ext cx="685719" cy="457295"/>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5" name="Group 4"/>
          <p:cNvGrpSpPr>
            <a:grpSpLocks/>
          </p:cNvGrpSpPr>
          <p:nvPr/>
        </p:nvGrpSpPr>
        <p:grpSpPr bwMode="auto">
          <a:xfrm>
            <a:off x="6555805" y="2060848"/>
            <a:ext cx="1280009" cy="545578"/>
            <a:chOff x="8077" y="5197"/>
            <a:chExt cx="2016" cy="859"/>
          </a:xfrm>
        </p:grpSpPr>
        <p:sp>
          <p:nvSpPr>
            <p:cNvPr id="28" name="Oval 6"/>
            <p:cNvSpPr>
              <a:spLocks noChangeArrowheads="1"/>
            </p:cNvSpPr>
            <p:nvPr/>
          </p:nvSpPr>
          <p:spPr bwMode="auto">
            <a:xfrm>
              <a:off x="8077" y="5197"/>
              <a:ext cx="2016" cy="859"/>
            </a:xfrm>
            <a:prstGeom prst="ellipse">
              <a:avLst/>
            </a:prstGeom>
            <a:solidFill>
              <a:srgbClr val="FFFFFF"/>
            </a:solidFill>
            <a:ln w="8890">
              <a:solidFill>
                <a:srgbClr val="737373"/>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Text Box 5"/>
            <p:cNvSpPr txBox="1">
              <a:spLocks noChangeArrowheads="1"/>
            </p:cNvSpPr>
            <p:nvPr/>
          </p:nvSpPr>
          <p:spPr bwMode="auto">
            <a:xfrm>
              <a:off x="8257" y="5377"/>
              <a:ext cx="162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smtClean="0">
                  <a:ln>
                    <a:noFill/>
                  </a:ln>
                  <a:solidFill>
                    <a:schemeClr val="tx1"/>
                  </a:solidFill>
                  <a:effectLst/>
                  <a:latin typeface="Arial" panose="020B0604020202020204" pitchFamily="34" charset="0"/>
                  <a:ea typeface="Times New Roman" panose="02020603050405020304" pitchFamily="18" charset="0"/>
                </a:rPr>
                <a:t>Competitors</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grpSp>
      <p:sp>
        <p:nvSpPr>
          <p:cNvPr id="27" name="Line 2"/>
          <p:cNvSpPr>
            <a:spLocks noChangeShapeType="1"/>
          </p:cNvSpPr>
          <p:nvPr/>
        </p:nvSpPr>
        <p:spPr bwMode="auto">
          <a:xfrm>
            <a:off x="5298653" y="4232999"/>
            <a:ext cx="0" cy="34297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47" name="Connecteur droit avec flèche 46"/>
          <p:cNvCxnSpPr>
            <a:stCxn id="28" idx="4"/>
            <a:endCxn id="40" idx="0"/>
          </p:cNvCxnSpPr>
          <p:nvPr/>
        </p:nvCxnSpPr>
        <p:spPr bwMode="auto">
          <a:xfrm>
            <a:off x="7195810" y="2606426"/>
            <a:ext cx="0" cy="369012"/>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49" name="Connecteur droit avec flèche 48"/>
          <p:cNvCxnSpPr>
            <a:stCxn id="34" idx="0"/>
            <a:endCxn id="38" idx="4"/>
          </p:cNvCxnSpPr>
          <p:nvPr/>
        </p:nvCxnSpPr>
        <p:spPr bwMode="auto">
          <a:xfrm flipH="1" flipV="1">
            <a:off x="5024366" y="2606426"/>
            <a:ext cx="342859" cy="1054954"/>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Tree>
    <p:extLst>
      <p:ext uri="{BB962C8B-B14F-4D97-AF65-F5344CB8AC3E}">
        <p14:creationId xmlns:p14="http://schemas.microsoft.com/office/powerpoint/2010/main" val="388208714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Espace réservé du pied de page 4"/>
          <p:cNvSpPr>
            <a:spLocks noGrp="1"/>
          </p:cNvSpPr>
          <p:nvPr>
            <p:ph type="ftr" sz="quarter" idx="11"/>
          </p:nvPr>
        </p:nvSpPr>
        <p:spPr>
          <a:noFill/>
        </p:spPr>
        <p:txBody>
          <a:bodyPr/>
          <a:lstStyle/>
          <a:p>
            <a:r>
              <a:rPr lang="en-US" smtClean="0"/>
              <a:t>EPITA'2022 Spring/EML</a:t>
            </a:r>
          </a:p>
        </p:txBody>
      </p:sp>
      <p:sp>
        <p:nvSpPr>
          <p:cNvPr id="576514" name="Rectangle 2"/>
          <p:cNvSpPr>
            <a:spLocks noChangeArrowheads="1"/>
          </p:cNvSpPr>
          <p:nvPr/>
        </p:nvSpPr>
        <p:spPr bwMode="auto">
          <a:xfrm>
            <a:off x="1600200" y="342900"/>
            <a:ext cx="7315200" cy="1028700"/>
          </a:xfrm>
          <a:prstGeom prst="rect">
            <a:avLst/>
          </a:prstGeom>
          <a:noFill/>
          <a:ln w="9525">
            <a:noFill/>
            <a:miter lim="800000"/>
            <a:headEnd/>
            <a:tailEnd/>
          </a:ln>
          <a:effectLst>
            <a:outerShdw dist="13470" dir="2700000" algn="ctr" rotWithShape="0">
              <a:schemeClr val="bg2"/>
            </a:outerShdw>
          </a:effectLst>
        </p:spPr>
        <p:txBody>
          <a:bodyPr lIns="92075" tIns="46038" rIns="92075" bIns="46038" anchor="ctr"/>
          <a:lstStyle/>
          <a:p>
            <a:pPr>
              <a:defRPr/>
            </a:pPr>
            <a:r>
              <a:rPr lang="en-GB" sz="3600">
                <a:solidFill>
                  <a:schemeClr val="tx1"/>
                </a:solidFill>
                <a:cs typeface="Arial" charset="0"/>
              </a:rPr>
              <a:t>Discovering real needs</a:t>
            </a:r>
          </a:p>
        </p:txBody>
      </p:sp>
      <p:sp>
        <p:nvSpPr>
          <p:cNvPr id="576515" name="Rectangle 3"/>
          <p:cNvSpPr>
            <a:spLocks noChangeArrowheads="1"/>
          </p:cNvSpPr>
          <p:nvPr/>
        </p:nvSpPr>
        <p:spPr bwMode="auto">
          <a:xfrm>
            <a:off x="1765300" y="1484313"/>
            <a:ext cx="7378700" cy="4681537"/>
          </a:xfrm>
          <a:prstGeom prst="rect">
            <a:avLst/>
          </a:prstGeom>
          <a:noFill/>
          <a:ln w="9525">
            <a:noFill/>
            <a:miter lim="800000"/>
            <a:headEnd/>
            <a:tailEnd/>
          </a:ln>
        </p:spPr>
        <p:txBody>
          <a:bodyPr lIns="92075" tIns="46038" rIns="92075" bIns="46038"/>
          <a:lstStyle/>
          <a:p>
            <a:pPr marL="342900" indent="-342900">
              <a:spcBef>
                <a:spcPct val="20000"/>
              </a:spcBef>
              <a:buClr>
                <a:schemeClr val="tx1"/>
              </a:buClr>
              <a:buSzPct val="75000"/>
              <a:buFontTx/>
              <a:buChar char="•"/>
            </a:pPr>
            <a:r>
              <a:rPr lang="en-GB" sz="2800" b="0" dirty="0">
                <a:solidFill>
                  <a:schemeClr val="tx1"/>
                </a:solidFill>
                <a:cs typeface="Arial" charset="0"/>
              </a:rPr>
              <a:t>Customer satisfaction </a:t>
            </a:r>
          </a:p>
          <a:p>
            <a:pPr marL="342900" indent="-342900">
              <a:spcBef>
                <a:spcPct val="20000"/>
              </a:spcBef>
              <a:buClr>
                <a:schemeClr val="tx1"/>
              </a:buClr>
              <a:buSzPct val="75000"/>
              <a:buFontTx/>
              <a:buChar char="•"/>
            </a:pPr>
            <a:r>
              <a:rPr lang="en-GB" sz="2800" b="0" dirty="0" smtClean="0">
                <a:solidFill>
                  <a:schemeClr val="tx1"/>
                </a:solidFill>
                <a:cs typeface="Arial" charset="0"/>
              </a:rPr>
              <a:t>Know </a:t>
            </a:r>
            <a:r>
              <a:rPr lang="en-GB" sz="2800" b="0" dirty="0">
                <a:solidFill>
                  <a:schemeClr val="tx1"/>
                </a:solidFill>
                <a:cs typeface="Arial" charset="0"/>
              </a:rPr>
              <a:t>customers to detect new needs for products and services </a:t>
            </a:r>
          </a:p>
          <a:p>
            <a:pPr marL="342900" indent="-342900">
              <a:spcBef>
                <a:spcPct val="20000"/>
              </a:spcBef>
              <a:buClr>
                <a:schemeClr val="tx1"/>
              </a:buClr>
              <a:buSzPct val="75000"/>
              <a:buFontTx/>
              <a:buChar char="•"/>
            </a:pPr>
            <a:r>
              <a:rPr lang="en-GB" sz="2800" b="0" dirty="0">
                <a:solidFill>
                  <a:schemeClr val="tx1"/>
                </a:solidFill>
                <a:cs typeface="Arial" charset="0"/>
              </a:rPr>
              <a:t>Get K from stakeholders </a:t>
            </a:r>
            <a:r>
              <a:rPr lang="en-GB" sz="2000" b="0" dirty="0">
                <a:solidFill>
                  <a:schemeClr val="tx1"/>
                </a:solidFill>
                <a:cs typeface="Arial" charset="0"/>
              </a:rPr>
              <a:t>(distributors, clients)</a:t>
            </a:r>
          </a:p>
          <a:p>
            <a:pPr marL="342900" indent="-342900">
              <a:spcBef>
                <a:spcPct val="20000"/>
              </a:spcBef>
              <a:buClr>
                <a:schemeClr val="tx1"/>
              </a:buClr>
              <a:buSzPct val="75000"/>
              <a:buFontTx/>
              <a:buChar char="•"/>
            </a:pPr>
            <a:r>
              <a:rPr lang="en-GB" sz="2800" b="0" dirty="0">
                <a:solidFill>
                  <a:schemeClr val="tx1"/>
                </a:solidFill>
                <a:cs typeface="Arial" charset="0"/>
              </a:rPr>
              <a:t>Provide intelligent sales support </a:t>
            </a:r>
            <a:r>
              <a:rPr lang="en-GB" sz="2000" b="0" dirty="0">
                <a:solidFill>
                  <a:schemeClr val="tx1"/>
                </a:solidFill>
                <a:cs typeface="Arial" charset="0"/>
              </a:rPr>
              <a:t>(examples</a:t>
            </a:r>
            <a:r>
              <a:rPr lang="en-GB" sz="2000" b="0" dirty="0" smtClean="0">
                <a:solidFill>
                  <a:schemeClr val="tx1"/>
                </a:solidFill>
                <a:cs typeface="Arial" charset="0"/>
              </a:rPr>
              <a:t>)</a:t>
            </a:r>
          </a:p>
          <a:p>
            <a:pPr marL="342900" indent="-342900">
              <a:spcBef>
                <a:spcPct val="20000"/>
              </a:spcBef>
              <a:buClr>
                <a:schemeClr val="tx1"/>
              </a:buClr>
              <a:buSzPct val="75000"/>
              <a:buFontTx/>
              <a:buChar char="•"/>
            </a:pPr>
            <a:r>
              <a:rPr lang="en-GB" sz="2800" b="0" dirty="0" smtClean="0">
                <a:solidFill>
                  <a:schemeClr val="tx1"/>
                </a:solidFill>
                <a:cs typeface="Arial" charset="0"/>
              </a:rPr>
              <a:t>Share </a:t>
            </a:r>
            <a:r>
              <a:rPr lang="en-GB" sz="2800" b="0" dirty="0">
                <a:solidFill>
                  <a:schemeClr val="tx1"/>
                </a:solidFill>
                <a:cs typeface="Arial" charset="0"/>
              </a:rPr>
              <a:t>gained knowledge for internal use </a:t>
            </a:r>
            <a:r>
              <a:rPr lang="en-GB" sz="2000" b="0" dirty="0">
                <a:solidFill>
                  <a:schemeClr val="tx1"/>
                </a:solidFill>
                <a:cs typeface="Arial" charset="0"/>
              </a:rPr>
              <a:t>(training, easy access, </a:t>
            </a:r>
            <a:r>
              <a:rPr lang="en-GB" sz="2000" b="0" dirty="0" smtClean="0">
                <a:solidFill>
                  <a:schemeClr val="tx1"/>
                </a:solidFill>
                <a:cs typeface="Arial" charset="0"/>
              </a:rPr>
              <a:t>improvement of products/services…)</a:t>
            </a:r>
            <a:endParaRPr lang="en-GB" sz="2000" b="0" dirty="0">
              <a:solidFill>
                <a:schemeClr val="tx1"/>
              </a:solidFill>
              <a:cs typeface="Arial" charset="0"/>
            </a:endParaRPr>
          </a:p>
        </p:txBody>
      </p:sp>
      <p:pic>
        <p:nvPicPr>
          <p:cNvPr id="76805" name="Picture 4"/>
          <p:cNvPicPr>
            <a:picLocks noChangeAspect="1" noChangeArrowheads="1"/>
          </p:cNvPicPr>
          <p:nvPr/>
        </p:nvPicPr>
        <p:blipFill>
          <a:blip r:embed="rId3" cstate="print"/>
          <a:srcRect/>
          <a:stretch>
            <a:fillRect/>
          </a:stretch>
        </p:blipFill>
        <p:spPr bwMode="auto">
          <a:xfrm>
            <a:off x="7740650" y="6092825"/>
            <a:ext cx="1143000" cy="485775"/>
          </a:xfrm>
          <a:prstGeom prst="rect">
            <a:avLst/>
          </a:prstGeom>
          <a:noFill/>
          <a:ln w="9525">
            <a:noFill/>
            <a:miter lim="800000"/>
            <a:headEnd/>
            <a:tailEnd/>
          </a:ln>
        </p:spPr>
      </p:pic>
      <p:sp>
        <p:nvSpPr>
          <p:cNvPr id="576517" name="AutoShape 5"/>
          <p:cNvSpPr>
            <a:spLocks noChangeArrowheads="1"/>
          </p:cNvSpPr>
          <p:nvPr/>
        </p:nvSpPr>
        <p:spPr bwMode="auto">
          <a:xfrm>
            <a:off x="5580112" y="1556792"/>
            <a:ext cx="142875" cy="360362"/>
          </a:xfrm>
          <a:prstGeom prst="downArrow">
            <a:avLst>
              <a:gd name="adj1" fmla="val 50000"/>
              <a:gd name="adj2" fmla="val 63055"/>
            </a:avLst>
          </a:prstGeom>
          <a:solidFill>
            <a:schemeClr val="hlink"/>
          </a:solidFill>
          <a:ln w="12700">
            <a:solidFill>
              <a:schemeClr val="hlink"/>
            </a:solidFill>
            <a:miter lim="800000"/>
            <a:headEnd type="none" w="sm" len="sm"/>
            <a:tailEnd type="none" w="sm" len="sm"/>
          </a:ln>
        </p:spPr>
        <p:txBody>
          <a:bodyPr wrap="none" anchor="ct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65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65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65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7651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765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765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51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Espace réservé du pied de page 4"/>
          <p:cNvSpPr>
            <a:spLocks noGrp="1"/>
          </p:cNvSpPr>
          <p:nvPr>
            <p:ph type="ftr" sz="quarter" idx="11"/>
          </p:nvPr>
        </p:nvSpPr>
        <p:spPr>
          <a:noFill/>
        </p:spPr>
        <p:txBody>
          <a:bodyPr/>
          <a:lstStyle/>
          <a:p>
            <a:r>
              <a:rPr lang="en-US" smtClean="0"/>
              <a:t>EPITA'2022 Spring/EML</a:t>
            </a:r>
          </a:p>
        </p:txBody>
      </p:sp>
      <p:sp>
        <p:nvSpPr>
          <p:cNvPr id="580610" name="Rectangle 2"/>
          <p:cNvSpPr>
            <a:spLocks noChangeArrowheads="1"/>
          </p:cNvSpPr>
          <p:nvPr/>
        </p:nvSpPr>
        <p:spPr bwMode="auto">
          <a:xfrm>
            <a:off x="1676400" y="228600"/>
            <a:ext cx="7239000" cy="1143000"/>
          </a:xfrm>
          <a:prstGeom prst="rect">
            <a:avLst/>
          </a:prstGeom>
          <a:noFill/>
          <a:ln w="9525">
            <a:noFill/>
            <a:miter lim="800000"/>
            <a:headEnd/>
            <a:tailEnd/>
          </a:ln>
          <a:effectLst>
            <a:outerShdw dist="13470" dir="2700000" algn="ctr" rotWithShape="0">
              <a:schemeClr val="bg2"/>
            </a:outerShdw>
          </a:effectLst>
        </p:spPr>
        <p:txBody>
          <a:bodyPr lIns="92075" tIns="46038" rIns="92075" bIns="46038" anchor="ctr"/>
          <a:lstStyle/>
          <a:p>
            <a:pPr>
              <a:defRPr/>
            </a:pPr>
            <a:r>
              <a:rPr lang="en-GB" sz="3600">
                <a:solidFill>
                  <a:schemeClr val="tx1"/>
                </a:solidFill>
                <a:cs typeface="Arial" charset="0"/>
              </a:rPr>
              <a:t>Tactics</a:t>
            </a:r>
            <a:endParaRPr lang="en-GB" sz="3600">
              <a:solidFill>
                <a:schemeClr val="tx1"/>
              </a:solidFill>
            </a:endParaRPr>
          </a:p>
        </p:txBody>
      </p:sp>
      <p:sp>
        <p:nvSpPr>
          <p:cNvPr id="77828" name="Rectangle 3"/>
          <p:cNvSpPr>
            <a:spLocks noChangeArrowheads="1"/>
          </p:cNvSpPr>
          <p:nvPr/>
        </p:nvSpPr>
        <p:spPr bwMode="auto">
          <a:xfrm>
            <a:off x="1700213" y="1557338"/>
            <a:ext cx="7443787" cy="4392612"/>
          </a:xfrm>
          <a:prstGeom prst="rect">
            <a:avLst/>
          </a:prstGeom>
          <a:noFill/>
          <a:ln w="9525">
            <a:noFill/>
            <a:miter lim="800000"/>
            <a:headEnd/>
            <a:tailEnd/>
          </a:ln>
        </p:spPr>
        <p:txBody>
          <a:bodyPr lIns="92075" tIns="46038" rIns="92075" bIns="46038"/>
          <a:lstStyle/>
          <a:p>
            <a:pPr marL="342900" indent="-342900">
              <a:spcBef>
                <a:spcPct val="20000"/>
              </a:spcBef>
              <a:buClr>
                <a:schemeClr val="tx1"/>
              </a:buClr>
              <a:buSzPct val="75000"/>
              <a:buFontTx/>
              <a:buChar char="•"/>
            </a:pPr>
            <a:r>
              <a:rPr lang="en-GB" sz="2800" b="0" dirty="0">
                <a:solidFill>
                  <a:schemeClr val="tx1"/>
                </a:solidFill>
                <a:cs typeface="Arial" charset="0"/>
              </a:rPr>
              <a:t>Choice of the most important problem to solve</a:t>
            </a:r>
          </a:p>
          <a:p>
            <a:pPr marL="342900" indent="-342900">
              <a:spcBef>
                <a:spcPct val="20000"/>
              </a:spcBef>
              <a:buClr>
                <a:schemeClr val="tx1"/>
              </a:buClr>
              <a:buSzPct val="75000"/>
              <a:buFontTx/>
              <a:buChar char="•"/>
            </a:pPr>
            <a:r>
              <a:rPr lang="en-GB" sz="2800" dirty="0">
                <a:solidFill>
                  <a:schemeClr val="tx1"/>
                </a:solidFill>
                <a:cs typeface="Arial" charset="0"/>
              </a:rPr>
              <a:t>Analysis</a:t>
            </a:r>
            <a:r>
              <a:rPr lang="en-GB" sz="2800" b="0" dirty="0">
                <a:solidFill>
                  <a:schemeClr val="tx1"/>
                </a:solidFill>
                <a:cs typeface="Arial" charset="0"/>
              </a:rPr>
              <a:t> : where knowledge is, how it is produced and shared by all E actors, who needs K and for what</a:t>
            </a:r>
          </a:p>
          <a:p>
            <a:pPr marL="342900" indent="-342900">
              <a:spcBef>
                <a:spcPct val="20000"/>
              </a:spcBef>
              <a:buClr>
                <a:schemeClr val="tx1"/>
              </a:buClr>
              <a:buSzPct val="75000"/>
              <a:buFontTx/>
              <a:buChar char="•"/>
            </a:pPr>
            <a:r>
              <a:rPr lang="en-GB" sz="2800" b="0" dirty="0">
                <a:solidFill>
                  <a:schemeClr val="tx1"/>
                </a:solidFill>
                <a:cs typeface="Arial" charset="0"/>
              </a:rPr>
              <a:t>Economic and cultural aspects</a:t>
            </a:r>
          </a:p>
          <a:p>
            <a:pPr marL="342900" indent="-342900">
              <a:spcBef>
                <a:spcPct val="20000"/>
              </a:spcBef>
              <a:buClr>
                <a:schemeClr val="tx1"/>
              </a:buClr>
              <a:buSzPct val="75000"/>
              <a:buFontTx/>
              <a:buChar char="•"/>
            </a:pPr>
            <a:r>
              <a:rPr lang="en-GB" sz="2800" b="0" dirty="0">
                <a:solidFill>
                  <a:schemeClr val="tx1"/>
                </a:solidFill>
                <a:cs typeface="Arial" charset="0"/>
              </a:rPr>
              <a:t>Glossary and points of view (international)</a:t>
            </a:r>
          </a:p>
          <a:p>
            <a:pPr marL="342900" indent="-342900">
              <a:spcBef>
                <a:spcPct val="20000"/>
              </a:spcBef>
              <a:buClr>
                <a:schemeClr val="tx1"/>
              </a:buClr>
              <a:buSzPct val="75000"/>
              <a:buFontTx/>
              <a:buChar char="•"/>
            </a:pPr>
            <a:r>
              <a:rPr lang="en-GB" sz="2800" b="0" dirty="0">
                <a:solidFill>
                  <a:schemeClr val="tx1"/>
                </a:solidFill>
                <a:cs typeface="Arial" charset="0"/>
              </a:rPr>
              <a:t>Modelling and choice of tool(s)</a:t>
            </a:r>
          </a:p>
          <a:p>
            <a:pPr marL="342900" indent="-342900">
              <a:spcBef>
                <a:spcPct val="20000"/>
              </a:spcBef>
              <a:buClr>
                <a:schemeClr val="tx1"/>
              </a:buClr>
              <a:buSzPct val="75000"/>
              <a:buFontTx/>
              <a:buChar char="•"/>
            </a:pPr>
            <a:r>
              <a:rPr lang="en-GB" sz="2800" b="0" dirty="0">
                <a:solidFill>
                  <a:schemeClr val="tx1"/>
                </a:solidFill>
                <a:cs typeface="Arial" charset="0"/>
              </a:rPr>
              <a:t>Extension ( -&gt; organizational changes may appear..) need for CKO</a:t>
            </a:r>
          </a:p>
        </p:txBody>
      </p:sp>
      <p:pic>
        <p:nvPicPr>
          <p:cNvPr id="77829" name="Picture 4"/>
          <p:cNvPicPr>
            <a:picLocks noChangeAspect="1" noChangeArrowheads="1"/>
          </p:cNvPicPr>
          <p:nvPr/>
        </p:nvPicPr>
        <p:blipFill>
          <a:blip r:embed="rId3" cstate="print"/>
          <a:srcRect/>
          <a:stretch>
            <a:fillRect/>
          </a:stretch>
        </p:blipFill>
        <p:spPr bwMode="auto">
          <a:xfrm>
            <a:off x="7740650" y="6092825"/>
            <a:ext cx="1143000" cy="485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Espace réservé du pied de page 4"/>
          <p:cNvSpPr>
            <a:spLocks noGrp="1"/>
          </p:cNvSpPr>
          <p:nvPr>
            <p:ph type="ftr" sz="quarter" idx="11"/>
          </p:nvPr>
        </p:nvSpPr>
        <p:spPr>
          <a:noFill/>
        </p:spPr>
        <p:txBody>
          <a:bodyPr/>
          <a:lstStyle/>
          <a:p>
            <a:r>
              <a:rPr lang="en-US" smtClean="0"/>
              <a:t>EPITA'2022 Spring/EML</a:t>
            </a:r>
          </a:p>
        </p:txBody>
      </p:sp>
      <p:sp>
        <p:nvSpPr>
          <p:cNvPr id="5124" name="Rectangle 2"/>
          <p:cNvSpPr>
            <a:spLocks noGrp="1" noChangeArrowheads="1"/>
          </p:cNvSpPr>
          <p:nvPr>
            <p:ph type="title"/>
          </p:nvPr>
        </p:nvSpPr>
        <p:spPr>
          <a:xfrm>
            <a:off x="1600200" y="228600"/>
            <a:ext cx="7315200" cy="1143000"/>
          </a:xfrm>
        </p:spPr>
        <p:txBody>
          <a:bodyPr/>
          <a:lstStyle/>
          <a:p>
            <a:r>
              <a:rPr lang="en-CA" sz="3600" b="1" dirty="0" smtClean="0"/>
              <a:t>Building a </a:t>
            </a:r>
            <a:r>
              <a:rPr lang="en-CA" sz="3600" b="1" dirty="0" err="1" smtClean="0"/>
              <a:t>Kflow</a:t>
            </a:r>
            <a:r>
              <a:rPr lang="en-CA" sz="3600" b="1" dirty="0" smtClean="0"/>
              <a:t> </a:t>
            </a:r>
          </a:p>
        </p:txBody>
      </p:sp>
      <p:sp>
        <p:nvSpPr>
          <p:cNvPr id="578563" name="Text Box 3"/>
          <p:cNvSpPr txBox="1">
            <a:spLocks noChangeArrowheads="1"/>
          </p:cNvSpPr>
          <p:nvPr/>
        </p:nvSpPr>
        <p:spPr bwMode="auto">
          <a:xfrm>
            <a:off x="3779838" y="5084763"/>
            <a:ext cx="3240087" cy="396875"/>
          </a:xfrm>
          <a:prstGeom prst="rect">
            <a:avLst/>
          </a:prstGeom>
          <a:solidFill>
            <a:srgbClr val="FFCCFF"/>
          </a:solidFill>
          <a:ln w="9525">
            <a:noFill/>
            <a:miter lim="800000"/>
            <a:headEnd/>
            <a:tailEnd/>
          </a:ln>
        </p:spPr>
        <p:txBody>
          <a:bodyPr>
            <a:spAutoFit/>
          </a:bodyPr>
          <a:lstStyle/>
          <a:p>
            <a:pPr eaLnBrk="1" hangingPunct="1">
              <a:spcBef>
                <a:spcPct val="50000"/>
              </a:spcBef>
            </a:pPr>
            <a:r>
              <a:rPr lang="en-CA" sz="2000" b="0">
                <a:solidFill>
                  <a:schemeClr val="tx1"/>
                </a:solidFill>
                <a:cs typeface="Arial" charset="0"/>
              </a:rPr>
              <a:t>Specific Problem Solving</a:t>
            </a:r>
          </a:p>
        </p:txBody>
      </p:sp>
      <p:graphicFrame>
        <p:nvGraphicFramePr>
          <p:cNvPr id="578564" name="Object 4"/>
          <p:cNvGraphicFramePr>
            <a:graphicFrameLocks noGrp="1"/>
          </p:cNvGraphicFramePr>
          <p:nvPr>
            <p:ph idx="1"/>
          </p:nvPr>
        </p:nvGraphicFramePr>
        <p:xfrm>
          <a:off x="2392363" y="1662113"/>
          <a:ext cx="4681537" cy="3024187"/>
        </p:xfrm>
        <a:graphic>
          <a:graphicData uri="http://schemas.openxmlformats.org/presentationml/2006/ole">
            <mc:AlternateContent xmlns:mc="http://schemas.openxmlformats.org/markup-compatibility/2006">
              <mc:Choice xmlns:v="urn:schemas-microsoft-com:vml" Requires="v">
                <p:oleObj spid="_x0000_s5176" name="Document" r:id="rId4" imgW="5413320" imgH="4354200" progId="Word.Document.8">
                  <p:embed/>
                </p:oleObj>
              </mc:Choice>
              <mc:Fallback>
                <p:oleObj name="Document" r:id="rId4" imgW="5413320" imgH="4354200" progId="Word.Document.8">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2363" y="1662113"/>
                        <a:ext cx="4681537" cy="302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8565" name="Line 5"/>
          <p:cNvSpPr>
            <a:spLocks noChangeShapeType="1"/>
          </p:cNvSpPr>
          <p:nvPr/>
        </p:nvSpPr>
        <p:spPr bwMode="auto">
          <a:xfrm flipV="1">
            <a:off x="4284663" y="4221163"/>
            <a:ext cx="0" cy="865187"/>
          </a:xfrm>
          <a:prstGeom prst="line">
            <a:avLst/>
          </a:prstGeom>
          <a:noFill/>
          <a:ln w="9525">
            <a:solidFill>
              <a:schemeClr val="tx1"/>
            </a:solidFill>
            <a:round/>
            <a:headEnd/>
            <a:tailEnd type="triangle" w="med" len="med"/>
          </a:ln>
        </p:spPr>
        <p:txBody>
          <a:bodyPr/>
          <a:lstStyle/>
          <a:p>
            <a:endParaRPr lang="en-GB"/>
          </a:p>
        </p:txBody>
      </p:sp>
      <p:sp>
        <p:nvSpPr>
          <p:cNvPr id="578566" name="Text Box 6"/>
          <p:cNvSpPr txBox="1">
            <a:spLocks noChangeArrowheads="1"/>
          </p:cNvSpPr>
          <p:nvPr/>
        </p:nvSpPr>
        <p:spPr bwMode="auto">
          <a:xfrm>
            <a:off x="7056438" y="2420938"/>
            <a:ext cx="2087562" cy="701675"/>
          </a:xfrm>
          <a:prstGeom prst="rect">
            <a:avLst/>
          </a:prstGeom>
          <a:noFill/>
          <a:ln w="9525">
            <a:noFill/>
            <a:miter lim="800000"/>
            <a:headEnd/>
            <a:tailEnd/>
          </a:ln>
        </p:spPr>
        <p:txBody>
          <a:bodyPr>
            <a:spAutoFit/>
          </a:bodyPr>
          <a:lstStyle/>
          <a:p>
            <a:pPr eaLnBrk="1" hangingPunct="1">
              <a:spcBef>
                <a:spcPct val="50000"/>
              </a:spcBef>
            </a:pPr>
            <a:r>
              <a:rPr lang="en-CA" sz="2000" b="0" i="1">
                <a:solidFill>
                  <a:schemeClr val="tx1"/>
                </a:solidFill>
                <a:cs typeface="Arial" charset="0"/>
              </a:rPr>
              <a:t>Do small think global</a:t>
            </a:r>
          </a:p>
        </p:txBody>
      </p:sp>
      <p:sp>
        <p:nvSpPr>
          <p:cNvPr id="578567" name="Text Box 7"/>
          <p:cNvSpPr txBox="1">
            <a:spLocks noChangeArrowheads="1"/>
          </p:cNvSpPr>
          <p:nvPr/>
        </p:nvSpPr>
        <p:spPr bwMode="auto">
          <a:xfrm>
            <a:off x="3851275" y="5578475"/>
            <a:ext cx="4465638" cy="336550"/>
          </a:xfrm>
          <a:prstGeom prst="rect">
            <a:avLst/>
          </a:prstGeom>
          <a:noFill/>
          <a:ln w="9525">
            <a:noFill/>
            <a:miter lim="800000"/>
            <a:headEnd/>
            <a:tailEnd/>
          </a:ln>
        </p:spPr>
        <p:txBody>
          <a:bodyPr>
            <a:spAutoFit/>
          </a:bodyPr>
          <a:lstStyle/>
          <a:p>
            <a:pPr eaLnBrk="1" hangingPunct="1">
              <a:spcBef>
                <a:spcPct val="50000"/>
              </a:spcBef>
            </a:pPr>
            <a:r>
              <a:rPr lang="en-CA" sz="1600" b="0">
                <a:solidFill>
                  <a:schemeClr val="tx1"/>
                </a:solidFill>
                <a:cs typeface="Arial" charset="0"/>
              </a:rPr>
              <a:t>Collective Knowledge on Technical pb solving</a:t>
            </a:r>
            <a:endParaRPr lang="en-CA" b="0">
              <a:solidFill>
                <a:schemeClr val="tx1"/>
              </a:solidFill>
              <a:cs typeface="Arial" charset="0"/>
            </a:endParaRPr>
          </a:p>
        </p:txBody>
      </p:sp>
      <p:pic>
        <p:nvPicPr>
          <p:cNvPr id="5129" name="Picture 8"/>
          <p:cNvPicPr>
            <a:picLocks noChangeAspect="1" noChangeArrowheads="1"/>
          </p:cNvPicPr>
          <p:nvPr/>
        </p:nvPicPr>
        <p:blipFill>
          <a:blip r:embed="rId6" cstate="print"/>
          <a:srcRect/>
          <a:stretch>
            <a:fillRect/>
          </a:stretch>
        </p:blipFill>
        <p:spPr bwMode="auto">
          <a:xfrm>
            <a:off x="7740650" y="6092825"/>
            <a:ext cx="1143000" cy="4857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85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8567">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7856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7856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856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63" grpId="0" animBg="1"/>
      <p:bldP spid="57856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Espace réservé du pied de page 4"/>
          <p:cNvSpPr>
            <a:spLocks noGrp="1"/>
          </p:cNvSpPr>
          <p:nvPr>
            <p:ph type="ftr" sz="quarter" idx="11"/>
          </p:nvPr>
        </p:nvSpPr>
        <p:spPr>
          <a:noFill/>
        </p:spPr>
        <p:txBody>
          <a:bodyPr/>
          <a:lstStyle/>
          <a:p>
            <a:r>
              <a:rPr lang="en-US" smtClean="0"/>
              <a:t>EPITA'2022 Spring/EML</a:t>
            </a:r>
          </a:p>
        </p:txBody>
      </p:sp>
      <p:sp>
        <p:nvSpPr>
          <p:cNvPr id="582658" name="Rectangle 2"/>
          <p:cNvSpPr>
            <a:spLocks noGrp="1" noChangeArrowheads="1"/>
          </p:cNvSpPr>
          <p:nvPr>
            <p:ph type="title"/>
          </p:nvPr>
        </p:nvSpPr>
        <p:spPr>
          <a:effectLst>
            <a:outerShdw dist="13470" dir="2700000" algn="ctr" rotWithShape="0">
              <a:schemeClr val="bg2"/>
            </a:outerShdw>
          </a:effectLst>
        </p:spPr>
        <p:txBody>
          <a:bodyPr/>
          <a:lstStyle/>
          <a:p>
            <a:pPr>
              <a:defRPr/>
            </a:pPr>
            <a:r>
              <a:rPr lang="en-GB" sz="3600" b="1" smtClean="0"/>
              <a:t>Main difficulties</a:t>
            </a:r>
          </a:p>
        </p:txBody>
      </p:sp>
      <p:sp>
        <p:nvSpPr>
          <p:cNvPr id="582659" name="Rectangle 3"/>
          <p:cNvSpPr>
            <a:spLocks noGrp="1" noChangeArrowheads="1"/>
          </p:cNvSpPr>
          <p:nvPr>
            <p:ph type="body" idx="1"/>
          </p:nvPr>
        </p:nvSpPr>
        <p:spPr>
          <a:noFill/>
        </p:spPr>
        <p:txBody>
          <a:bodyPr/>
          <a:lstStyle/>
          <a:p>
            <a:r>
              <a:rPr lang="en-GB" sz="2400" dirty="0" smtClean="0"/>
              <a:t>Tool was chosen first</a:t>
            </a:r>
          </a:p>
          <a:p>
            <a:r>
              <a:rPr lang="en-GB" sz="2400" dirty="0" smtClean="0"/>
              <a:t>Building a global </a:t>
            </a:r>
            <a:r>
              <a:rPr lang="en-GB" sz="2400" dirty="0" err="1" smtClean="0"/>
              <a:t>Kflow</a:t>
            </a:r>
            <a:r>
              <a:rPr lang="en-GB" sz="2400" dirty="0" smtClean="0"/>
              <a:t> involves change </a:t>
            </a:r>
          </a:p>
          <a:p>
            <a:r>
              <a:rPr lang="en-GB" sz="2400" dirty="0" smtClean="0"/>
              <a:t>Multicultural environment – translation &amp; interface</a:t>
            </a:r>
          </a:p>
          <a:p>
            <a:r>
              <a:rPr lang="en-GB" sz="2400" dirty="0" smtClean="0"/>
              <a:t>Motivation to collaborate  (common goal, interesting work, high pay, promise of reward, prize, fear) </a:t>
            </a:r>
          </a:p>
          <a:p>
            <a:pPr>
              <a:buFontTx/>
              <a:buNone/>
            </a:pPr>
            <a:r>
              <a:rPr lang="en-GB" sz="2400" i="1" dirty="0" smtClean="0"/>
              <a:t>people who have a common goal are motivated to work together</a:t>
            </a:r>
            <a:r>
              <a:rPr lang="en-GB" sz="2400" dirty="0" smtClean="0"/>
              <a:t>;</a:t>
            </a:r>
          </a:p>
          <a:p>
            <a:pPr>
              <a:buFontTx/>
              <a:buNone/>
            </a:pPr>
            <a:r>
              <a:rPr lang="en-GB" sz="2400" dirty="0" smtClean="0">
                <a:solidFill>
                  <a:schemeClr val="accent2"/>
                </a:solidFill>
              </a:rPr>
              <a:t>Economic, Technological, Cultural… </a:t>
            </a:r>
          </a:p>
          <a:p>
            <a:pPr>
              <a:buFontTx/>
              <a:buNone/>
            </a:pPr>
            <a:endParaRPr lang="en-GB" sz="2400" dirty="0" smtClean="0"/>
          </a:p>
        </p:txBody>
      </p:sp>
      <p:pic>
        <p:nvPicPr>
          <p:cNvPr id="78853" name="Picture 4"/>
          <p:cNvPicPr>
            <a:picLocks noChangeAspect="1" noChangeArrowheads="1"/>
          </p:cNvPicPr>
          <p:nvPr/>
        </p:nvPicPr>
        <p:blipFill>
          <a:blip r:embed="rId3" cstate="print"/>
          <a:srcRect/>
          <a:stretch>
            <a:fillRect/>
          </a:stretch>
        </p:blipFill>
        <p:spPr bwMode="auto">
          <a:xfrm>
            <a:off x="7596188" y="6092825"/>
            <a:ext cx="1143000" cy="4857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26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26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26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82659">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82659">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826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Espace réservé du pied de page 4"/>
          <p:cNvSpPr>
            <a:spLocks noGrp="1"/>
          </p:cNvSpPr>
          <p:nvPr>
            <p:ph type="ftr" sz="quarter" idx="11"/>
          </p:nvPr>
        </p:nvSpPr>
        <p:spPr>
          <a:noFill/>
        </p:spPr>
        <p:txBody>
          <a:bodyPr/>
          <a:lstStyle/>
          <a:p>
            <a:r>
              <a:rPr lang="en-US" smtClean="0"/>
              <a:t>EPITA'2022 Spring/EML</a:t>
            </a:r>
          </a:p>
        </p:txBody>
      </p:sp>
      <p:sp>
        <p:nvSpPr>
          <p:cNvPr id="584706" name="Rectangle 2"/>
          <p:cNvSpPr>
            <a:spLocks noGrp="1" noChangeArrowheads="1"/>
          </p:cNvSpPr>
          <p:nvPr>
            <p:ph type="title"/>
          </p:nvPr>
        </p:nvSpPr>
        <p:spPr>
          <a:effectLst>
            <a:outerShdw dist="13470" dir="2700000" algn="ctr" rotWithShape="0">
              <a:schemeClr val="bg2"/>
            </a:outerShdw>
          </a:effectLst>
        </p:spPr>
        <p:txBody>
          <a:bodyPr/>
          <a:lstStyle/>
          <a:p>
            <a:pPr>
              <a:defRPr/>
            </a:pPr>
            <a:r>
              <a:rPr lang="en-GB" sz="3600" b="1" smtClean="0"/>
              <a:t>SE Today’s operational system</a:t>
            </a:r>
          </a:p>
        </p:txBody>
      </p:sp>
      <p:pic>
        <p:nvPicPr>
          <p:cNvPr id="584707" name="Picture 3"/>
          <p:cNvPicPr>
            <a:picLocks noChangeAspect="1" noChangeArrowheads="1"/>
          </p:cNvPicPr>
          <p:nvPr/>
        </p:nvPicPr>
        <p:blipFill>
          <a:blip r:embed="rId3" cstate="print"/>
          <a:srcRect/>
          <a:stretch>
            <a:fillRect/>
          </a:stretch>
        </p:blipFill>
        <p:spPr bwMode="auto">
          <a:xfrm>
            <a:off x="7596188" y="6092825"/>
            <a:ext cx="1143000" cy="485775"/>
          </a:xfrm>
          <a:prstGeom prst="rect">
            <a:avLst/>
          </a:prstGeom>
          <a:noFill/>
          <a:ln w="9525">
            <a:noFill/>
            <a:miter lim="800000"/>
            <a:headEnd/>
            <a:tailEnd/>
          </a:ln>
        </p:spPr>
      </p:pic>
      <p:sp>
        <p:nvSpPr>
          <p:cNvPr id="79877" name="Rectangle 4"/>
          <p:cNvSpPr>
            <a:spLocks noChangeArrowheads="1"/>
          </p:cNvSpPr>
          <p:nvPr/>
        </p:nvSpPr>
        <p:spPr bwMode="auto">
          <a:xfrm>
            <a:off x="3962400" y="1066800"/>
            <a:ext cx="4414838" cy="366713"/>
          </a:xfrm>
          <a:prstGeom prst="rect">
            <a:avLst/>
          </a:prstGeom>
          <a:noFill/>
          <a:ln w="9525">
            <a:noFill/>
            <a:miter lim="800000"/>
            <a:headEnd/>
            <a:tailEnd/>
          </a:ln>
        </p:spPr>
        <p:txBody>
          <a:bodyPr wrap="none">
            <a:spAutoFit/>
          </a:bodyPr>
          <a:lstStyle/>
          <a:p>
            <a:pPr eaLnBrk="1" hangingPunct="1"/>
            <a:r>
              <a:rPr lang="en-US" sz="1800" b="0">
                <a:latin typeface="Arial" charset="0"/>
                <a:cs typeface="Arial" charset="0"/>
              </a:rPr>
              <a:t>http://xsl.schneider-electric.com/accueilInit.do</a:t>
            </a:r>
          </a:p>
        </p:txBody>
      </p:sp>
      <p:pic>
        <p:nvPicPr>
          <p:cNvPr id="79878" name="Picture 5" descr="schneider"/>
          <p:cNvPicPr>
            <a:picLocks noChangeAspect="1" noChangeArrowheads="1"/>
          </p:cNvPicPr>
          <p:nvPr/>
        </p:nvPicPr>
        <p:blipFill>
          <a:blip r:embed="rId4" cstate="print"/>
          <a:srcRect/>
          <a:stretch>
            <a:fillRect/>
          </a:stretch>
        </p:blipFill>
        <p:spPr bwMode="auto">
          <a:xfrm>
            <a:off x="31750" y="1524000"/>
            <a:ext cx="9112250" cy="5334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847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re 1"/>
          <p:cNvSpPr>
            <a:spLocks noGrp="1"/>
          </p:cNvSpPr>
          <p:nvPr>
            <p:ph type="title"/>
          </p:nvPr>
        </p:nvSpPr>
        <p:spPr/>
        <p:txBody>
          <a:bodyPr/>
          <a:lstStyle/>
          <a:p>
            <a:r>
              <a:rPr lang="fr-FR" dirty="0" smtClean="0"/>
              <a:t>KM « </a:t>
            </a:r>
            <a:r>
              <a:rPr lang="fr-FR" dirty="0" err="1" smtClean="0"/>
              <a:t>Recipe</a:t>
            </a:r>
            <a:r>
              <a:rPr lang="fr-FR" dirty="0" smtClean="0"/>
              <a:t> »</a:t>
            </a:r>
            <a:endParaRPr lang="en-GB" dirty="0" smtClean="0"/>
          </a:p>
        </p:txBody>
      </p:sp>
      <p:sp>
        <p:nvSpPr>
          <p:cNvPr id="80899" name="Espace réservé du contenu 2"/>
          <p:cNvSpPr>
            <a:spLocks noGrp="1"/>
          </p:cNvSpPr>
          <p:nvPr>
            <p:ph idx="1"/>
          </p:nvPr>
        </p:nvSpPr>
        <p:spPr/>
        <p:txBody>
          <a:bodyPr/>
          <a:lstStyle/>
          <a:p>
            <a:r>
              <a:rPr lang="fr-FR" smtClean="0"/>
              <a:t>Understand</a:t>
            </a:r>
          </a:p>
          <a:p>
            <a:r>
              <a:rPr lang="fr-FR" smtClean="0"/>
              <a:t>Context</a:t>
            </a:r>
          </a:p>
          <a:p>
            <a:r>
              <a:rPr lang="fr-FR" smtClean="0"/>
              <a:t>What, why, who… – needs</a:t>
            </a:r>
          </a:p>
          <a:p>
            <a:r>
              <a:rPr lang="fr-FR" smtClean="0"/>
              <a:t>Nature of knowledge - model</a:t>
            </a:r>
          </a:p>
          <a:p>
            <a:r>
              <a:rPr lang="fr-FR" smtClean="0"/>
              <a:t>Choice of tool(s) vs hybrid</a:t>
            </a:r>
          </a:p>
          <a:p>
            <a:r>
              <a:rPr lang="fr-FR" smtClean="0"/>
              <a:t>Incremental (do small think global), or</a:t>
            </a:r>
          </a:p>
          <a:p>
            <a:r>
              <a:rPr lang="fr-FR" smtClean="0"/>
              <a:t>Top-down?</a:t>
            </a:r>
          </a:p>
          <a:p>
            <a:r>
              <a:rPr lang="fr-FR" smtClean="0"/>
              <a:t>MEASURES of progress</a:t>
            </a:r>
          </a:p>
          <a:p>
            <a:endParaRPr lang="en-GB" smtClean="0"/>
          </a:p>
        </p:txBody>
      </p:sp>
      <p:sp>
        <p:nvSpPr>
          <p:cNvPr id="80900" name="Espace réservé du pied de page 3"/>
          <p:cNvSpPr>
            <a:spLocks noGrp="1"/>
          </p:cNvSpPr>
          <p:nvPr>
            <p:ph type="ftr" sz="quarter" idx="11"/>
          </p:nvPr>
        </p:nvSpPr>
        <p:spPr>
          <a:noFill/>
        </p:spPr>
        <p:txBody>
          <a:bodyPr/>
          <a:lstStyle/>
          <a:p>
            <a:r>
              <a:rPr lang="en-US" smtClean="0"/>
              <a:t>EPITA'2022 Spring/EML</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Espace réservé du pied de page 3"/>
          <p:cNvSpPr>
            <a:spLocks noGrp="1"/>
          </p:cNvSpPr>
          <p:nvPr>
            <p:ph type="ftr" sz="quarter" idx="11"/>
          </p:nvPr>
        </p:nvSpPr>
        <p:spPr>
          <a:noFill/>
        </p:spPr>
        <p:txBody>
          <a:bodyPr/>
          <a:lstStyle/>
          <a:p>
            <a:r>
              <a:rPr lang="en-US" smtClean="0"/>
              <a:t>EPITA'2022 Spring/EML</a:t>
            </a:r>
          </a:p>
        </p:txBody>
      </p:sp>
      <p:sp>
        <p:nvSpPr>
          <p:cNvPr id="1028" name="Rectangle 2"/>
          <p:cNvSpPr>
            <a:spLocks noGrp="1" noChangeArrowheads="1"/>
          </p:cNvSpPr>
          <p:nvPr>
            <p:ph type="title"/>
          </p:nvPr>
        </p:nvSpPr>
        <p:spPr/>
        <p:txBody>
          <a:bodyPr/>
          <a:lstStyle/>
          <a:p>
            <a:r>
              <a:rPr lang="en-US" sz="3600" b="1" smtClean="0"/>
              <a:t>Corporate Knowledge</a:t>
            </a:r>
          </a:p>
        </p:txBody>
      </p:sp>
      <p:sp>
        <p:nvSpPr>
          <p:cNvPr id="1029" name="Rectangle 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GB"/>
          </a:p>
        </p:txBody>
      </p:sp>
      <p:graphicFrame>
        <p:nvGraphicFramePr>
          <p:cNvPr id="1026" name="Object 4"/>
          <p:cNvGraphicFramePr>
            <a:graphicFrameLocks noChangeAspect="1"/>
          </p:cNvGraphicFramePr>
          <p:nvPr/>
        </p:nvGraphicFramePr>
        <p:xfrm>
          <a:off x="3168650" y="2060575"/>
          <a:ext cx="4321175" cy="2879725"/>
        </p:xfrm>
        <a:graphic>
          <a:graphicData uri="http://schemas.openxmlformats.org/presentationml/2006/ole">
            <mc:AlternateContent xmlns:mc="http://schemas.openxmlformats.org/markup-compatibility/2006">
              <mc:Choice xmlns:v="urn:schemas-microsoft-com:vml" Requires="v">
                <p:oleObj spid="_x0000_s1081" name="Picture" r:id="rId4" imgW="3840480" imgH="2362200" progId="Word.Picture.8">
                  <p:embed/>
                </p:oleObj>
              </mc:Choice>
              <mc:Fallback>
                <p:oleObj name="Picture" r:id="rId4" imgW="3840480" imgH="2362200" progId="Word.Picture.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8650" y="2060575"/>
                        <a:ext cx="4321175" cy="287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Espace réservé du pied de page 4"/>
          <p:cNvSpPr>
            <a:spLocks noGrp="1"/>
          </p:cNvSpPr>
          <p:nvPr>
            <p:ph type="ftr" sz="quarter" idx="11"/>
          </p:nvPr>
        </p:nvSpPr>
        <p:spPr>
          <a:noFill/>
        </p:spPr>
        <p:txBody>
          <a:bodyPr/>
          <a:lstStyle/>
          <a:p>
            <a:r>
              <a:rPr lang="en-US" smtClean="0"/>
              <a:t>EPITA'2022 Spring/EML</a:t>
            </a:r>
          </a:p>
        </p:txBody>
      </p:sp>
      <p:sp>
        <p:nvSpPr>
          <p:cNvPr id="86019" name="Rectangle 2"/>
          <p:cNvSpPr>
            <a:spLocks noGrp="1" noChangeArrowheads="1"/>
          </p:cNvSpPr>
          <p:nvPr>
            <p:ph type="title"/>
          </p:nvPr>
        </p:nvSpPr>
        <p:spPr/>
        <p:txBody>
          <a:bodyPr/>
          <a:lstStyle/>
          <a:p>
            <a:r>
              <a:rPr lang="fr-FR" smtClean="0"/>
              <a:t>KM - principle </a:t>
            </a:r>
          </a:p>
        </p:txBody>
      </p:sp>
      <p:sp>
        <p:nvSpPr>
          <p:cNvPr id="86020" name="Rectangle 3"/>
          <p:cNvSpPr>
            <a:spLocks noGrp="1" noChangeArrowheads="1"/>
          </p:cNvSpPr>
          <p:nvPr>
            <p:ph type="body" idx="1"/>
          </p:nvPr>
        </p:nvSpPr>
        <p:spPr/>
        <p:txBody>
          <a:bodyPr/>
          <a:lstStyle/>
          <a:p>
            <a:r>
              <a:rPr lang="fr-FR" smtClean="0"/>
              <a:t>Initiatives</a:t>
            </a:r>
          </a:p>
          <a:p>
            <a:r>
              <a:rPr lang="fr-FR" smtClean="0">
                <a:solidFill>
                  <a:srgbClr val="0033CC"/>
                </a:solidFill>
              </a:rPr>
              <a:t>Methods: </a:t>
            </a:r>
            <a:r>
              <a:rPr lang="fr-FR" smtClean="0"/>
              <a:t>organization</a:t>
            </a:r>
            <a:r>
              <a:rPr lang="fr-FR" smtClean="0">
                <a:solidFill>
                  <a:srgbClr val="0033CC"/>
                </a:solidFill>
              </a:rPr>
              <a:t> and implementation</a:t>
            </a:r>
          </a:p>
          <a:p>
            <a:r>
              <a:rPr lang="fr-FR" smtClean="0">
                <a:solidFill>
                  <a:srgbClr val="0033CC"/>
                </a:solidFill>
              </a:rPr>
              <a:t>Tools</a:t>
            </a:r>
          </a:p>
          <a:p>
            <a:r>
              <a:rPr lang="fr-FR" smtClean="0">
                <a:solidFill>
                  <a:srgbClr val="0033CC"/>
                </a:solidFill>
              </a:rPr>
              <a:t>Benefits</a:t>
            </a:r>
          </a:p>
          <a:p>
            <a:endParaRPr lang="fr-FR" smtClean="0">
              <a:solidFill>
                <a:srgbClr val="0033CC"/>
              </a:solidFill>
            </a:endParaRPr>
          </a:p>
          <a:p>
            <a:endParaRPr lang="fr-FR" smtClean="0"/>
          </a:p>
          <a:p>
            <a:pPr>
              <a:buFontTx/>
              <a:buNone/>
            </a:pPr>
            <a:r>
              <a:rPr lang="fr-FR" i="1" smtClean="0">
                <a:solidFill>
                  <a:schemeClr val="accent2"/>
                </a:solidFill>
              </a:rPr>
              <a:t>Principle: intelligent assistant of human</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re 1"/>
          <p:cNvSpPr>
            <a:spLocks noGrp="1"/>
          </p:cNvSpPr>
          <p:nvPr>
            <p:ph type="title"/>
          </p:nvPr>
        </p:nvSpPr>
        <p:spPr/>
        <p:txBody>
          <a:bodyPr/>
          <a:lstStyle/>
          <a:p>
            <a:r>
              <a:rPr lang="fr-FR" smtClean="0"/>
              <a:t>Influence of </a:t>
            </a:r>
            <a:r>
              <a:rPr lang="fr-FR" dirty="0" smtClean="0"/>
              <a:t>AI</a:t>
            </a:r>
            <a:endParaRPr lang="en-GB" dirty="0" smtClean="0"/>
          </a:p>
        </p:txBody>
      </p:sp>
      <p:sp>
        <p:nvSpPr>
          <p:cNvPr id="87043" name="Espace réservé du contenu 2"/>
          <p:cNvSpPr>
            <a:spLocks noGrp="1"/>
          </p:cNvSpPr>
          <p:nvPr>
            <p:ph idx="1"/>
          </p:nvPr>
        </p:nvSpPr>
        <p:spPr>
          <a:xfrm>
            <a:off x="1924050" y="1344613"/>
            <a:ext cx="7219950" cy="4933950"/>
          </a:xfrm>
        </p:spPr>
        <p:txBody>
          <a:bodyPr/>
          <a:lstStyle/>
          <a:p>
            <a:r>
              <a:rPr lang="fr-FR" dirty="0" err="1" smtClean="0">
                <a:latin typeface="Calibri" pitchFamily="34" charset="0"/>
                <a:cs typeface="Calibri" pitchFamily="34" charset="0"/>
              </a:rPr>
              <a:t>Way</a:t>
            </a:r>
            <a:r>
              <a:rPr lang="fr-FR" dirty="0" smtClean="0">
                <a:latin typeface="Calibri" pitchFamily="34" charset="0"/>
                <a:cs typeface="Calibri" pitchFamily="34" charset="0"/>
              </a:rPr>
              <a:t> of </a:t>
            </a:r>
            <a:r>
              <a:rPr lang="fr-FR" dirty="0" err="1" smtClean="0">
                <a:latin typeface="Calibri" pitchFamily="34" charset="0"/>
                <a:cs typeface="Calibri" pitchFamily="34" charset="0"/>
              </a:rPr>
              <a:t>thinking</a:t>
            </a:r>
            <a:endParaRPr lang="fr-FR" dirty="0" smtClean="0">
              <a:latin typeface="Calibri" pitchFamily="34" charset="0"/>
              <a:cs typeface="Calibri" pitchFamily="34" charset="0"/>
            </a:endParaRPr>
          </a:p>
          <a:p>
            <a:r>
              <a:rPr lang="fr-FR" dirty="0" err="1" smtClean="0">
                <a:latin typeface="Calibri" pitchFamily="34" charset="0"/>
                <a:cs typeface="Calibri" pitchFamily="34" charset="0"/>
              </a:rPr>
              <a:t>Knowledge</a:t>
            </a:r>
            <a:r>
              <a:rPr lang="fr-FR" dirty="0" smtClean="0">
                <a:latin typeface="Calibri" pitchFamily="34" charset="0"/>
                <a:cs typeface="Calibri" pitchFamily="34" charset="0"/>
              </a:rPr>
              <a:t> </a:t>
            </a:r>
            <a:r>
              <a:rPr lang="fr-FR" dirty="0" err="1" smtClean="0">
                <a:solidFill>
                  <a:srgbClr val="FF0000"/>
                </a:solidFill>
                <a:latin typeface="Calibri" pitchFamily="34" charset="0"/>
                <a:cs typeface="Calibri" pitchFamily="34" charset="0"/>
              </a:rPr>
              <a:t>modeling</a:t>
            </a:r>
            <a:r>
              <a:rPr lang="fr-FR" dirty="0" smtClean="0">
                <a:latin typeface="Calibri" pitchFamily="34" charset="0"/>
                <a:cs typeface="Calibri" pitchFamily="34" charset="0"/>
              </a:rPr>
              <a:t> </a:t>
            </a:r>
            <a:r>
              <a:rPr lang="fr-FR" sz="2000" dirty="0" smtClean="0">
                <a:latin typeface="Calibri" pitchFamily="34" charset="0"/>
                <a:cs typeface="Calibri" pitchFamily="34" charset="0"/>
              </a:rPr>
              <a:t>(</a:t>
            </a:r>
            <a:r>
              <a:rPr lang="fr-FR" sz="2000" dirty="0" err="1" smtClean="0">
                <a:latin typeface="Calibri" pitchFamily="34" charset="0"/>
                <a:cs typeface="Calibri" pitchFamily="34" charset="0"/>
              </a:rPr>
              <a:t>Kbblocs</a:t>
            </a:r>
            <a:r>
              <a:rPr lang="fr-FR" sz="2000" dirty="0" smtClean="0">
                <a:latin typeface="Calibri" pitchFamily="34" charset="0"/>
                <a:cs typeface="Calibri" pitchFamily="34" charset="0"/>
              </a:rPr>
              <a:t>) </a:t>
            </a:r>
            <a:r>
              <a:rPr lang="fr-FR" dirty="0" smtClean="0">
                <a:latin typeface="Calibri" pitchFamily="34" charset="0"/>
                <a:cs typeface="Calibri" pitchFamily="34" charset="0"/>
              </a:rPr>
              <a:t>and </a:t>
            </a:r>
            <a:r>
              <a:rPr lang="fr-FR" dirty="0" err="1" smtClean="0">
                <a:solidFill>
                  <a:srgbClr val="FF0000"/>
                </a:solidFill>
                <a:latin typeface="Calibri" pitchFamily="34" charset="0"/>
                <a:cs typeface="Calibri" pitchFamily="34" charset="0"/>
              </a:rPr>
              <a:t>processing</a:t>
            </a:r>
            <a:r>
              <a:rPr lang="fr-FR" dirty="0">
                <a:latin typeface="Calibri" pitchFamily="34" charset="0"/>
                <a:cs typeface="Calibri" pitchFamily="34" charset="0"/>
              </a:rPr>
              <a:t> </a:t>
            </a:r>
            <a:r>
              <a:rPr lang="fr-FR" sz="2000" dirty="0">
                <a:latin typeface="Calibri" pitchFamily="34" charset="0"/>
                <a:cs typeface="Calibri" pitchFamily="34" charset="0"/>
              </a:rPr>
              <a:t>(</a:t>
            </a:r>
            <a:r>
              <a:rPr lang="fr-FR" sz="2000" dirty="0" err="1">
                <a:latin typeface="Calibri" pitchFamily="34" charset="0"/>
                <a:cs typeface="Calibri" pitchFamily="34" charset="0"/>
              </a:rPr>
              <a:t>Kbrain</a:t>
            </a:r>
            <a:r>
              <a:rPr lang="fr-FR" sz="2000" dirty="0">
                <a:latin typeface="Calibri" pitchFamily="34" charset="0"/>
                <a:cs typeface="Calibri" pitchFamily="34" charset="0"/>
              </a:rPr>
              <a:t>)</a:t>
            </a:r>
          </a:p>
          <a:p>
            <a:pPr lvl="1"/>
            <a:r>
              <a:rPr lang="fr-FR" dirty="0" err="1">
                <a:latin typeface="Calibri" pitchFamily="34" charset="0"/>
                <a:cs typeface="Calibri" pitchFamily="34" charset="0"/>
              </a:rPr>
              <a:t>Reasoning</a:t>
            </a:r>
            <a:endParaRPr lang="fr-FR" dirty="0">
              <a:latin typeface="Calibri" pitchFamily="34" charset="0"/>
              <a:cs typeface="Calibri" pitchFamily="34" charset="0"/>
            </a:endParaRPr>
          </a:p>
          <a:p>
            <a:pPr lvl="1"/>
            <a:r>
              <a:rPr lang="fr-FR" dirty="0" err="1" smtClean="0">
                <a:latin typeface="Calibri" pitchFamily="34" charset="0"/>
                <a:cs typeface="Calibri" pitchFamily="34" charset="0"/>
              </a:rPr>
              <a:t>Discovery</a:t>
            </a:r>
            <a:endParaRPr lang="fr-FR" dirty="0" smtClean="0">
              <a:latin typeface="Calibri" pitchFamily="34" charset="0"/>
              <a:cs typeface="Calibri" pitchFamily="34" charset="0"/>
            </a:endParaRPr>
          </a:p>
          <a:p>
            <a:r>
              <a:rPr lang="fr-FR" dirty="0" err="1" smtClean="0">
                <a:latin typeface="Calibri" pitchFamily="34" charset="0"/>
                <a:cs typeface="Calibri" pitchFamily="34" charset="0"/>
              </a:rPr>
              <a:t>Problem</a:t>
            </a:r>
            <a:r>
              <a:rPr lang="fr-FR" dirty="0" smtClean="0">
                <a:latin typeface="Calibri" pitchFamily="34" charset="0"/>
                <a:cs typeface="Calibri" pitchFamily="34" charset="0"/>
              </a:rPr>
              <a:t> </a:t>
            </a:r>
            <a:r>
              <a:rPr lang="fr-FR" dirty="0" err="1" smtClean="0">
                <a:latin typeface="Calibri" pitchFamily="34" charset="0"/>
                <a:cs typeface="Calibri" pitchFamily="34" charset="0"/>
              </a:rPr>
              <a:t>solving</a:t>
            </a:r>
            <a:r>
              <a:rPr lang="fr-FR" smtClean="0">
                <a:latin typeface="Calibri" pitchFamily="34" charset="0"/>
                <a:cs typeface="Calibri" pitchFamily="34" charset="0"/>
              </a:rPr>
              <a:t> (DSS)</a:t>
            </a:r>
          </a:p>
          <a:p>
            <a:endParaRPr lang="fr-FR" dirty="0">
              <a:latin typeface="Calibri" pitchFamily="34" charset="0"/>
              <a:cs typeface="Calibri" pitchFamily="34" charset="0"/>
            </a:endParaRPr>
          </a:p>
          <a:p>
            <a:endParaRPr lang="fr-FR" dirty="0" smtClean="0"/>
          </a:p>
          <a:p>
            <a:pPr lvl="1"/>
            <a:endParaRPr lang="fr-FR" dirty="0" smtClean="0"/>
          </a:p>
        </p:txBody>
      </p:sp>
      <p:sp>
        <p:nvSpPr>
          <p:cNvPr id="87044" name="Espace réservé du pied de page 3"/>
          <p:cNvSpPr>
            <a:spLocks noGrp="1"/>
          </p:cNvSpPr>
          <p:nvPr>
            <p:ph type="ftr" sz="quarter" idx="11"/>
          </p:nvPr>
        </p:nvSpPr>
        <p:spPr>
          <a:noFill/>
        </p:spPr>
        <p:txBody>
          <a:bodyPr/>
          <a:lstStyle/>
          <a:p>
            <a:r>
              <a:rPr lang="en-US" smtClean="0"/>
              <a:t>EPITA'2022 Spring/EML</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Espace réservé du pied de page 3"/>
          <p:cNvSpPr>
            <a:spLocks noGrp="1"/>
          </p:cNvSpPr>
          <p:nvPr>
            <p:ph type="ftr" sz="quarter" idx="11"/>
          </p:nvPr>
        </p:nvSpPr>
        <p:spPr>
          <a:noFill/>
        </p:spPr>
        <p:txBody>
          <a:bodyPr/>
          <a:lstStyle/>
          <a:p>
            <a:r>
              <a:rPr lang="en-US" smtClean="0"/>
              <a:t>EPITA'2022 Spring/EML</a:t>
            </a:r>
          </a:p>
        </p:txBody>
      </p:sp>
      <p:sp>
        <p:nvSpPr>
          <p:cNvPr id="31747" name="Rectangle 2"/>
          <p:cNvSpPr>
            <a:spLocks noGrp="1" noChangeArrowheads="1"/>
          </p:cNvSpPr>
          <p:nvPr>
            <p:ph type="title"/>
          </p:nvPr>
        </p:nvSpPr>
        <p:spPr>
          <a:xfrm>
            <a:off x="1725613" y="228600"/>
            <a:ext cx="7243762" cy="1116013"/>
          </a:xfrm>
        </p:spPr>
        <p:txBody>
          <a:bodyPr/>
          <a:lstStyle/>
          <a:p>
            <a:r>
              <a:rPr lang="en-CA" sz="3600" b="1" dirty="0" smtClean="0"/>
              <a:t>My experience (AI)</a:t>
            </a:r>
            <a:endParaRPr lang="fr-FR" dirty="0" smtClean="0"/>
          </a:p>
        </p:txBody>
      </p:sp>
      <p:pic>
        <p:nvPicPr>
          <p:cNvPr id="520195" name="Picture 3" descr="cfm"/>
          <p:cNvPicPr>
            <a:picLocks noChangeAspect="1" noChangeArrowheads="1"/>
          </p:cNvPicPr>
          <p:nvPr/>
        </p:nvPicPr>
        <p:blipFill>
          <a:blip r:embed="rId3" cstate="print"/>
          <a:srcRect/>
          <a:stretch>
            <a:fillRect/>
          </a:stretch>
        </p:blipFill>
        <p:spPr bwMode="auto">
          <a:xfrm>
            <a:off x="1763713" y="1484313"/>
            <a:ext cx="1584325" cy="1584325"/>
          </a:xfrm>
          <a:prstGeom prst="rect">
            <a:avLst/>
          </a:prstGeom>
          <a:noFill/>
          <a:ln w="9525">
            <a:noFill/>
            <a:miter lim="800000"/>
            <a:headEnd/>
            <a:tailEnd/>
          </a:ln>
        </p:spPr>
      </p:pic>
      <p:sp>
        <p:nvSpPr>
          <p:cNvPr id="520196" name="Text Box 4"/>
          <p:cNvSpPr txBox="1">
            <a:spLocks noChangeArrowheads="1"/>
          </p:cNvSpPr>
          <p:nvPr/>
        </p:nvSpPr>
        <p:spPr bwMode="auto">
          <a:xfrm>
            <a:off x="2051050" y="2997200"/>
            <a:ext cx="2057400" cy="641350"/>
          </a:xfrm>
          <a:prstGeom prst="rect">
            <a:avLst/>
          </a:prstGeom>
          <a:noFill/>
          <a:ln w="9525">
            <a:noFill/>
            <a:miter lim="800000"/>
            <a:headEnd/>
            <a:tailEnd/>
          </a:ln>
        </p:spPr>
        <p:txBody>
          <a:bodyPr>
            <a:spAutoFit/>
          </a:bodyPr>
          <a:lstStyle/>
          <a:p>
            <a:pPr eaLnBrk="1" hangingPunct="1">
              <a:spcBef>
                <a:spcPct val="50000"/>
              </a:spcBef>
            </a:pPr>
            <a:r>
              <a:rPr lang="en-CA" sz="1800" b="0">
                <a:solidFill>
                  <a:schemeClr val="tx1"/>
                </a:solidFill>
                <a:latin typeface="Comic Sans MS" pitchFamily="66" charset="0"/>
                <a:cs typeface="Arial" charset="0"/>
              </a:rPr>
              <a:t>Knowledge Management</a:t>
            </a:r>
            <a:endParaRPr lang="fr-FR" sz="1800" b="0">
              <a:solidFill>
                <a:schemeClr val="tx1"/>
              </a:solidFill>
              <a:latin typeface="Comic Sans MS" pitchFamily="66" charset="0"/>
              <a:cs typeface="Arial" charset="0"/>
            </a:endParaRPr>
          </a:p>
        </p:txBody>
      </p:sp>
      <p:pic>
        <p:nvPicPr>
          <p:cNvPr id="520197" name="Picture 5" descr="3-people-and-computers"/>
          <p:cNvPicPr>
            <a:picLocks noChangeAspect="1" noChangeArrowheads="1"/>
          </p:cNvPicPr>
          <p:nvPr/>
        </p:nvPicPr>
        <p:blipFill>
          <a:blip r:embed="rId4" cstate="print"/>
          <a:srcRect/>
          <a:stretch>
            <a:fillRect/>
          </a:stretch>
        </p:blipFill>
        <p:spPr bwMode="auto">
          <a:xfrm>
            <a:off x="4211638" y="1484313"/>
            <a:ext cx="1476375" cy="1219200"/>
          </a:xfrm>
          <a:prstGeom prst="rect">
            <a:avLst/>
          </a:prstGeom>
          <a:noFill/>
          <a:ln w="9525">
            <a:noFill/>
            <a:miter lim="800000"/>
            <a:headEnd/>
            <a:tailEnd/>
          </a:ln>
        </p:spPr>
      </p:pic>
      <p:pic>
        <p:nvPicPr>
          <p:cNvPr id="520198" name="Picture 6"/>
          <p:cNvPicPr>
            <a:picLocks noChangeAspect="1" noChangeArrowheads="1"/>
          </p:cNvPicPr>
          <p:nvPr/>
        </p:nvPicPr>
        <p:blipFill>
          <a:blip r:embed="rId5" cstate="print"/>
          <a:srcRect/>
          <a:stretch>
            <a:fillRect/>
          </a:stretch>
        </p:blipFill>
        <p:spPr bwMode="auto">
          <a:xfrm>
            <a:off x="1835150" y="4149725"/>
            <a:ext cx="1143000" cy="485775"/>
          </a:xfrm>
          <a:prstGeom prst="rect">
            <a:avLst/>
          </a:prstGeom>
          <a:noFill/>
          <a:ln w="9525">
            <a:noFill/>
            <a:miter lim="800000"/>
            <a:headEnd/>
            <a:tailEnd/>
          </a:ln>
        </p:spPr>
      </p:pic>
      <p:sp>
        <p:nvSpPr>
          <p:cNvPr id="520199" name="Text Box 7"/>
          <p:cNvSpPr txBox="1">
            <a:spLocks noChangeArrowheads="1"/>
          </p:cNvSpPr>
          <p:nvPr/>
        </p:nvSpPr>
        <p:spPr bwMode="auto">
          <a:xfrm>
            <a:off x="4716463" y="3716338"/>
            <a:ext cx="1873250" cy="641350"/>
          </a:xfrm>
          <a:prstGeom prst="rect">
            <a:avLst/>
          </a:prstGeom>
          <a:noFill/>
          <a:ln w="9525">
            <a:noFill/>
            <a:miter lim="800000"/>
            <a:headEnd/>
            <a:tailEnd/>
          </a:ln>
        </p:spPr>
        <p:txBody>
          <a:bodyPr>
            <a:spAutoFit/>
          </a:bodyPr>
          <a:lstStyle/>
          <a:p>
            <a:pPr eaLnBrk="1" hangingPunct="1">
              <a:spcBef>
                <a:spcPct val="50000"/>
              </a:spcBef>
            </a:pPr>
            <a:r>
              <a:rPr lang="fr-FR" sz="1800" b="0">
                <a:solidFill>
                  <a:schemeClr val="tx1"/>
                </a:solidFill>
                <a:latin typeface="Comic Sans MS" pitchFamily="66" charset="0"/>
                <a:cs typeface="Arial" charset="0"/>
              </a:rPr>
              <a:t>Innovation Management </a:t>
            </a:r>
          </a:p>
        </p:txBody>
      </p:sp>
      <p:pic>
        <p:nvPicPr>
          <p:cNvPr id="520200" name="Picture 8"/>
          <p:cNvPicPr>
            <a:picLocks noChangeAspect="1" noChangeArrowheads="1"/>
          </p:cNvPicPr>
          <p:nvPr/>
        </p:nvPicPr>
        <p:blipFill>
          <a:blip r:embed="rId6" cstate="print"/>
          <a:srcRect/>
          <a:stretch>
            <a:fillRect/>
          </a:stretch>
        </p:blipFill>
        <p:spPr bwMode="auto">
          <a:xfrm>
            <a:off x="4251772" y="2797175"/>
            <a:ext cx="1666875" cy="542925"/>
          </a:xfrm>
          <a:prstGeom prst="rect">
            <a:avLst/>
          </a:prstGeom>
          <a:noFill/>
          <a:ln w="9525">
            <a:noFill/>
            <a:miter lim="800000"/>
            <a:headEnd/>
            <a:tailEnd/>
          </a:ln>
        </p:spPr>
      </p:pic>
      <p:sp>
        <p:nvSpPr>
          <p:cNvPr id="31754" name="Text Box 9"/>
          <p:cNvSpPr txBox="1">
            <a:spLocks noChangeArrowheads="1"/>
          </p:cNvSpPr>
          <p:nvPr/>
        </p:nvSpPr>
        <p:spPr bwMode="auto">
          <a:xfrm>
            <a:off x="2484438" y="2276475"/>
            <a:ext cx="169862" cy="366713"/>
          </a:xfrm>
          <a:prstGeom prst="rect">
            <a:avLst/>
          </a:prstGeom>
          <a:noFill/>
          <a:ln w="9525">
            <a:noFill/>
            <a:miter lim="800000"/>
            <a:headEnd/>
            <a:tailEnd/>
          </a:ln>
        </p:spPr>
        <p:txBody>
          <a:bodyPr wrap="none">
            <a:spAutoFit/>
          </a:bodyPr>
          <a:lstStyle/>
          <a:p>
            <a:pPr eaLnBrk="1" hangingPunct="1"/>
            <a:endParaRPr lang="fr-FR" sz="1800">
              <a:solidFill>
                <a:schemeClr val="tx1"/>
              </a:solidFill>
              <a:latin typeface="Arial" charset="0"/>
              <a:cs typeface="Arial" charset="0"/>
            </a:endParaRPr>
          </a:p>
        </p:txBody>
      </p:sp>
      <p:sp>
        <p:nvSpPr>
          <p:cNvPr id="520202" name="Text Box 10"/>
          <p:cNvSpPr txBox="1">
            <a:spLocks noChangeArrowheads="1"/>
          </p:cNvSpPr>
          <p:nvPr/>
        </p:nvSpPr>
        <p:spPr bwMode="auto">
          <a:xfrm>
            <a:off x="1908175" y="4868863"/>
            <a:ext cx="1800225" cy="366712"/>
          </a:xfrm>
          <a:prstGeom prst="rect">
            <a:avLst/>
          </a:prstGeom>
          <a:noFill/>
          <a:ln w="9525">
            <a:noFill/>
            <a:miter lim="800000"/>
            <a:headEnd/>
            <a:tailEnd/>
          </a:ln>
        </p:spPr>
        <p:txBody>
          <a:bodyPr>
            <a:spAutoFit/>
          </a:bodyPr>
          <a:lstStyle/>
          <a:p>
            <a:pPr eaLnBrk="1" hangingPunct="1">
              <a:spcBef>
                <a:spcPct val="50000"/>
              </a:spcBef>
            </a:pPr>
            <a:r>
              <a:rPr lang="en-US" sz="1800" b="0" dirty="0">
                <a:solidFill>
                  <a:schemeClr val="tx1"/>
                </a:solidFill>
                <a:latin typeface="Comic Sans MS" pitchFamily="66" charset="0"/>
                <a:cs typeface="Arial" charset="0"/>
              </a:rPr>
              <a:t>Help desk</a:t>
            </a:r>
          </a:p>
        </p:txBody>
      </p:sp>
      <p:sp>
        <p:nvSpPr>
          <p:cNvPr id="520203" name="Line 11"/>
          <p:cNvSpPr>
            <a:spLocks noChangeShapeType="1"/>
          </p:cNvSpPr>
          <p:nvPr/>
        </p:nvSpPr>
        <p:spPr bwMode="auto">
          <a:xfrm flipV="1">
            <a:off x="2339975" y="3644900"/>
            <a:ext cx="215900" cy="360363"/>
          </a:xfrm>
          <a:prstGeom prst="line">
            <a:avLst/>
          </a:prstGeom>
          <a:noFill/>
          <a:ln w="9525">
            <a:solidFill>
              <a:schemeClr val="tx1"/>
            </a:solidFill>
            <a:round/>
            <a:headEnd/>
            <a:tailEnd type="triangle" w="med" len="med"/>
          </a:ln>
        </p:spPr>
        <p:txBody>
          <a:bodyPr/>
          <a:lstStyle/>
          <a:p>
            <a:endParaRPr lang="en-GB"/>
          </a:p>
        </p:txBody>
      </p:sp>
      <p:sp>
        <p:nvSpPr>
          <p:cNvPr id="520204" name="Line 12"/>
          <p:cNvSpPr>
            <a:spLocks noChangeShapeType="1"/>
          </p:cNvSpPr>
          <p:nvPr/>
        </p:nvSpPr>
        <p:spPr bwMode="auto">
          <a:xfrm>
            <a:off x="3779838" y="3573463"/>
            <a:ext cx="720725" cy="360362"/>
          </a:xfrm>
          <a:prstGeom prst="line">
            <a:avLst/>
          </a:prstGeom>
          <a:noFill/>
          <a:ln w="9525">
            <a:solidFill>
              <a:schemeClr val="tx1"/>
            </a:solidFill>
            <a:round/>
            <a:headEnd/>
            <a:tailEnd type="triangle" w="med" len="med"/>
          </a:ln>
        </p:spPr>
        <p:txBody>
          <a:bodyPr/>
          <a:lstStyle/>
          <a:p>
            <a:endParaRPr lang="en-GB"/>
          </a:p>
        </p:txBody>
      </p:sp>
      <p:pic>
        <p:nvPicPr>
          <p:cNvPr id="520206" name="Picture 14" descr="Innovation3dLogo2"/>
          <p:cNvPicPr>
            <a:picLocks noChangeAspect="1" noChangeArrowheads="1"/>
          </p:cNvPicPr>
          <p:nvPr/>
        </p:nvPicPr>
        <p:blipFill>
          <a:blip r:embed="rId7" cstate="print"/>
          <a:srcRect/>
          <a:stretch>
            <a:fillRect/>
          </a:stretch>
        </p:blipFill>
        <p:spPr bwMode="auto">
          <a:xfrm>
            <a:off x="6251401" y="1780382"/>
            <a:ext cx="1447800" cy="452437"/>
          </a:xfrm>
          <a:prstGeom prst="rect">
            <a:avLst/>
          </a:prstGeom>
          <a:noFill/>
          <a:ln w="9525">
            <a:noFill/>
            <a:miter lim="800000"/>
            <a:headEnd/>
            <a:tailEnd/>
          </a:ln>
        </p:spPr>
      </p:pic>
      <p:pic>
        <p:nvPicPr>
          <p:cNvPr id="31760" name="Image 15" descr="logo GIS.jpg"/>
          <p:cNvPicPr>
            <a:picLocks noChangeAspect="1"/>
          </p:cNvPicPr>
          <p:nvPr/>
        </p:nvPicPr>
        <p:blipFill>
          <a:blip r:embed="rId8" cstate="print"/>
          <a:srcRect/>
          <a:stretch>
            <a:fillRect/>
          </a:stretch>
        </p:blipFill>
        <p:spPr bwMode="auto">
          <a:xfrm>
            <a:off x="3532853" y="4423340"/>
            <a:ext cx="2287588" cy="995363"/>
          </a:xfrm>
          <a:prstGeom prst="rect">
            <a:avLst/>
          </a:prstGeom>
          <a:noFill/>
          <a:ln w="9525">
            <a:noFill/>
            <a:miter lim="800000"/>
            <a:headEnd/>
            <a:tailEnd/>
          </a:ln>
        </p:spPr>
      </p:pic>
      <p:pic>
        <p:nvPicPr>
          <p:cNvPr id="2" name="Image 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375144" y="3876099"/>
            <a:ext cx="1122554" cy="1044922"/>
          </a:xfrm>
          <a:prstGeom prst="rect">
            <a:avLst/>
          </a:prstGeom>
        </p:spPr>
      </p:pic>
      <p:pic>
        <p:nvPicPr>
          <p:cNvPr id="3" name="Image 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22381" y="2873257"/>
            <a:ext cx="1178435" cy="787409"/>
          </a:xfrm>
          <a:prstGeom prst="rect">
            <a:avLst/>
          </a:prstGeom>
        </p:spPr>
      </p:pic>
      <p:pic>
        <p:nvPicPr>
          <p:cNvPr id="7" name="Image 6"/>
          <p:cNvPicPr>
            <a:picLocks noChangeAspect="1"/>
          </p:cNvPicPr>
          <p:nvPr/>
        </p:nvPicPr>
        <p:blipFill>
          <a:blip r:embed="rId11"/>
          <a:stretch>
            <a:fillRect/>
          </a:stretch>
        </p:blipFill>
        <p:spPr>
          <a:xfrm>
            <a:off x="7422182" y="4750637"/>
            <a:ext cx="914528" cy="771633"/>
          </a:xfrm>
          <a:prstGeom prst="rect">
            <a:avLst/>
          </a:prstGeom>
        </p:spPr>
      </p:pic>
      <p:pic>
        <p:nvPicPr>
          <p:cNvPr id="8" name="Image 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362654" y="5085034"/>
            <a:ext cx="1009650" cy="50482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re 1"/>
          <p:cNvSpPr>
            <a:spLocks noGrp="1"/>
          </p:cNvSpPr>
          <p:nvPr>
            <p:ph type="title"/>
          </p:nvPr>
        </p:nvSpPr>
        <p:spPr/>
        <p:txBody>
          <a:bodyPr/>
          <a:lstStyle/>
          <a:p>
            <a:r>
              <a:rPr lang="fr-FR" smtClean="0"/>
              <a:t>Books</a:t>
            </a:r>
            <a:endParaRPr lang="en-GB" smtClean="0"/>
          </a:p>
        </p:txBody>
      </p:sp>
      <p:sp>
        <p:nvSpPr>
          <p:cNvPr id="34819" name="Espace réservé du pied de page 4"/>
          <p:cNvSpPr>
            <a:spLocks noGrp="1"/>
          </p:cNvSpPr>
          <p:nvPr>
            <p:ph type="ftr" sz="quarter" idx="11"/>
          </p:nvPr>
        </p:nvSpPr>
        <p:spPr>
          <a:noFill/>
        </p:spPr>
        <p:txBody>
          <a:bodyPr/>
          <a:lstStyle/>
          <a:p>
            <a:r>
              <a:rPr lang="en-US" smtClean="0"/>
              <a:t>EPITA'2022 Spring/EML</a:t>
            </a:r>
          </a:p>
        </p:txBody>
      </p:sp>
      <p:pic>
        <p:nvPicPr>
          <p:cNvPr id="7" name="Picture 4"/>
          <p:cNvPicPr>
            <a:picLocks noChangeAspect="1" noChangeArrowheads="1"/>
          </p:cNvPicPr>
          <p:nvPr/>
        </p:nvPicPr>
        <p:blipFill>
          <a:blip r:embed="rId3" cstate="print"/>
          <a:srcRect/>
          <a:stretch>
            <a:fillRect/>
          </a:stretch>
        </p:blipFill>
        <p:spPr bwMode="auto">
          <a:xfrm>
            <a:off x="1979613" y="1196975"/>
            <a:ext cx="990600" cy="1539875"/>
          </a:xfrm>
          <a:prstGeom prst="rect">
            <a:avLst/>
          </a:prstGeom>
          <a:noFill/>
          <a:ln w="9525">
            <a:noFill/>
            <a:miter lim="800000"/>
            <a:headEnd/>
            <a:tailEnd/>
          </a:ln>
        </p:spPr>
      </p:pic>
      <p:pic>
        <p:nvPicPr>
          <p:cNvPr id="8" name="Picture 5"/>
          <p:cNvPicPr>
            <a:picLocks noChangeAspect="1" noChangeArrowheads="1"/>
          </p:cNvPicPr>
          <p:nvPr/>
        </p:nvPicPr>
        <p:blipFill>
          <a:blip r:embed="rId4" cstate="print"/>
          <a:srcRect/>
          <a:stretch>
            <a:fillRect/>
          </a:stretch>
        </p:blipFill>
        <p:spPr bwMode="auto">
          <a:xfrm>
            <a:off x="3348038" y="1196975"/>
            <a:ext cx="1073150" cy="1511300"/>
          </a:xfrm>
          <a:prstGeom prst="rect">
            <a:avLst/>
          </a:prstGeom>
          <a:noFill/>
          <a:ln w="9525">
            <a:noFill/>
            <a:miter lim="800000"/>
            <a:headEnd/>
            <a:tailEnd/>
          </a:ln>
        </p:spPr>
      </p:pic>
      <p:pic>
        <p:nvPicPr>
          <p:cNvPr id="9" name="Picture 6"/>
          <p:cNvPicPr>
            <a:picLocks noChangeAspect="1" noChangeArrowheads="1"/>
          </p:cNvPicPr>
          <p:nvPr/>
        </p:nvPicPr>
        <p:blipFill>
          <a:blip r:embed="rId5" cstate="print"/>
          <a:srcRect/>
          <a:stretch>
            <a:fillRect/>
          </a:stretch>
        </p:blipFill>
        <p:spPr bwMode="auto">
          <a:xfrm>
            <a:off x="4787900" y="1196975"/>
            <a:ext cx="1042988" cy="1485900"/>
          </a:xfrm>
          <a:prstGeom prst="rect">
            <a:avLst/>
          </a:prstGeom>
          <a:noFill/>
          <a:ln w="12700">
            <a:noFill/>
            <a:miter lim="800000"/>
            <a:headEnd type="none" w="sm" len="sm"/>
            <a:tailEnd type="none" w="sm" len="sm"/>
          </a:ln>
        </p:spPr>
      </p:pic>
      <p:pic>
        <p:nvPicPr>
          <p:cNvPr id="10" name="Picture 7" descr="couverture"/>
          <p:cNvPicPr>
            <a:picLocks noChangeAspect="1" noChangeArrowheads="1"/>
          </p:cNvPicPr>
          <p:nvPr/>
        </p:nvPicPr>
        <p:blipFill>
          <a:blip r:embed="rId6" cstate="print"/>
          <a:srcRect/>
          <a:stretch>
            <a:fillRect/>
          </a:stretch>
        </p:blipFill>
        <p:spPr bwMode="auto">
          <a:xfrm>
            <a:off x="2339975" y="2852738"/>
            <a:ext cx="1030288" cy="1522412"/>
          </a:xfrm>
          <a:prstGeom prst="rect">
            <a:avLst/>
          </a:prstGeom>
          <a:noFill/>
          <a:ln w="9525">
            <a:noFill/>
            <a:miter lim="800000"/>
            <a:headEnd/>
            <a:tailEnd/>
          </a:ln>
        </p:spPr>
      </p:pic>
      <p:pic>
        <p:nvPicPr>
          <p:cNvPr id="11" name="Picture 8" descr="cover small"/>
          <p:cNvPicPr>
            <a:picLocks noChangeAspect="1" noChangeArrowheads="1"/>
          </p:cNvPicPr>
          <p:nvPr/>
        </p:nvPicPr>
        <p:blipFill>
          <a:blip r:embed="rId7" cstate="print"/>
          <a:srcRect/>
          <a:stretch>
            <a:fillRect/>
          </a:stretch>
        </p:blipFill>
        <p:spPr bwMode="auto">
          <a:xfrm>
            <a:off x="3708400" y="2924175"/>
            <a:ext cx="1025525" cy="1611313"/>
          </a:xfrm>
          <a:prstGeom prst="rect">
            <a:avLst/>
          </a:prstGeom>
          <a:noFill/>
          <a:ln w="9525">
            <a:noFill/>
            <a:miter lim="800000"/>
            <a:headEnd/>
            <a:tailEnd/>
          </a:ln>
        </p:spPr>
      </p:pic>
      <p:pic>
        <p:nvPicPr>
          <p:cNvPr id="34825" name="Picture 10" descr="intellectual capital cover"/>
          <p:cNvPicPr>
            <a:picLocks noChangeAspect="1" noChangeArrowheads="1"/>
          </p:cNvPicPr>
          <p:nvPr/>
        </p:nvPicPr>
        <p:blipFill>
          <a:blip r:embed="rId8" cstate="print"/>
          <a:srcRect/>
          <a:stretch>
            <a:fillRect/>
          </a:stretch>
        </p:blipFill>
        <p:spPr bwMode="auto">
          <a:xfrm>
            <a:off x="5076825" y="2847975"/>
            <a:ext cx="1008063" cy="1550988"/>
          </a:xfrm>
          <a:prstGeom prst="rect">
            <a:avLst/>
          </a:prstGeom>
          <a:noFill/>
          <a:ln w="9525">
            <a:noFill/>
            <a:miter lim="800000"/>
            <a:headEnd/>
            <a:tailEnd/>
          </a:ln>
        </p:spPr>
      </p:pic>
      <p:pic>
        <p:nvPicPr>
          <p:cNvPr id="34826" name="Picture 9" descr="cover"/>
          <p:cNvPicPr>
            <a:picLocks noChangeAspect="1" noChangeArrowheads="1"/>
          </p:cNvPicPr>
          <p:nvPr/>
        </p:nvPicPr>
        <p:blipFill>
          <a:blip r:embed="rId9" cstate="print"/>
          <a:srcRect/>
          <a:stretch>
            <a:fillRect/>
          </a:stretch>
        </p:blipFill>
        <p:spPr bwMode="auto">
          <a:xfrm>
            <a:off x="2268538" y="4652963"/>
            <a:ext cx="1003300" cy="1508125"/>
          </a:xfrm>
          <a:prstGeom prst="rect">
            <a:avLst/>
          </a:prstGeom>
          <a:noFill/>
          <a:ln w="9525">
            <a:noFill/>
            <a:miter lim="800000"/>
            <a:headEnd/>
            <a:tailEnd/>
          </a:ln>
        </p:spPr>
      </p:pic>
      <p:pic>
        <p:nvPicPr>
          <p:cNvPr id="34827" name="Picture 14" descr="Front Cover"/>
          <p:cNvPicPr>
            <a:picLocks noChangeAspect="1" noChangeArrowheads="1"/>
          </p:cNvPicPr>
          <p:nvPr/>
        </p:nvPicPr>
        <p:blipFill>
          <a:blip r:embed="rId10" cstate="print"/>
          <a:srcRect/>
          <a:stretch>
            <a:fillRect/>
          </a:stretch>
        </p:blipFill>
        <p:spPr bwMode="auto">
          <a:xfrm>
            <a:off x="4859338" y="4652963"/>
            <a:ext cx="1008062" cy="1544637"/>
          </a:xfrm>
          <a:prstGeom prst="rect">
            <a:avLst/>
          </a:prstGeom>
          <a:noFill/>
          <a:ln w="9525">
            <a:noFill/>
            <a:miter lim="800000"/>
            <a:headEnd/>
            <a:tailEnd/>
          </a:ln>
        </p:spPr>
      </p:pic>
      <p:pic>
        <p:nvPicPr>
          <p:cNvPr id="34828" name="Picture 16" descr="Ecosystems and Technology"/>
          <p:cNvPicPr>
            <a:picLocks noChangeAspect="1" noChangeArrowheads="1"/>
          </p:cNvPicPr>
          <p:nvPr/>
        </p:nvPicPr>
        <p:blipFill>
          <a:blip r:embed="rId11" cstate="print"/>
          <a:srcRect/>
          <a:stretch>
            <a:fillRect/>
          </a:stretch>
        </p:blipFill>
        <p:spPr bwMode="auto">
          <a:xfrm>
            <a:off x="3419475" y="4581525"/>
            <a:ext cx="1247775" cy="1865313"/>
          </a:xfrm>
          <a:prstGeom prst="rect">
            <a:avLst/>
          </a:prstGeom>
          <a:noFill/>
          <a:ln w="9525">
            <a:noFill/>
            <a:miter lim="800000"/>
            <a:headEnd/>
            <a:tailEnd/>
          </a:ln>
        </p:spPr>
      </p:pic>
      <p:pic>
        <p:nvPicPr>
          <p:cNvPr id="2" name="Image 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588224" y="2736850"/>
            <a:ext cx="1103195" cy="1665608"/>
          </a:xfrm>
          <a:prstGeom prst="rect">
            <a:avLst/>
          </a:prstGeom>
        </p:spPr>
      </p:pic>
      <p:pic>
        <p:nvPicPr>
          <p:cNvPr id="4" name="Image 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410414" y="980728"/>
            <a:ext cx="1076438" cy="1621692"/>
          </a:xfrm>
          <a:prstGeom prst="rect">
            <a:avLst/>
          </a:prstGeom>
        </p:spPr>
      </p:pic>
      <p:pic>
        <p:nvPicPr>
          <p:cNvPr id="5" name="Image 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373813" y="4637311"/>
            <a:ext cx="1222524" cy="1843566"/>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re 1"/>
          <p:cNvSpPr>
            <a:spLocks noGrp="1"/>
          </p:cNvSpPr>
          <p:nvPr>
            <p:ph type="title"/>
          </p:nvPr>
        </p:nvSpPr>
        <p:spPr/>
        <p:txBody>
          <a:bodyPr/>
          <a:lstStyle/>
          <a:p>
            <a:r>
              <a:rPr lang="fr-FR" sz="3600" dirty="0" err="1" smtClean="0">
                <a:latin typeface="Calibri" pitchFamily="34" charset="0"/>
                <a:cs typeface="Calibri" pitchFamily="34" charset="0"/>
              </a:rPr>
              <a:t>Why</a:t>
            </a:r>
            <a:r>
              <a:rPr lang="fr-FR" sz="3600" dirty="0" smtClean="0">
                <a:latin typeface="Calibri" pitchFamily="34" charset="0"/>
                <a:cs typeface="Calibri" pitchFamily="34" charset="0"/>
              </a:rPr>
              <a:t> </a:t>
            </a:r>
            <a:r>
              <a:rPr lang="fr-FR" sz="3600" dirty="0" err="1" smtClean="0">
                <a:latin typeface="Calibri" pitchFamily="34" charset="0"/>
                <a:cs typeface="Calibri" pitchFamily="34" charset="0"/>
              </a:rPr>
              <a:t>Knowledge</a:t>
            </a:r>
            <a:r>
              <a:rPr lang="fr-FR" sz="3600" dirty="0" smtClean="0">
                <a:latin typeface="Calibri" pitchFamily="34" charset="0"/>
                <a:cs typeface="Calibri" pitchFamily="34" charset="0"/>
              </a:rPr>
              <a:t> Management?</a:t>
            </a:r>
            <a:endParaRPr lang="en-GB" sz="3600" dirty="0" smtClean="0">
              <a:latin typeface="Calibri" pitchFamily="34" charset="0"/>
              <a:cs typeface="Calibri" pitchFamily="34" charset="0"/>
            </a:endParaRPr>
          </a:p>
        </p:txBody>
      </p:sp>
      <p:sp>
        <p:nvSpPr>
          <p:cNvPr id="35843" name="Espace réservé du contenu 2"/>
          <p:cNvSpPr>
            <a:spLocks noGrp="1"/>
          </p:cNvSpPr>
          <p:nvPr>
            <p:ph idx="1"/>
          </p:nvPr>
        </p:nvSpPr>
        <p:spPr/>
        <p:txBody>
          <a:bodyPr/>
          <a:lstStyle/>
          <a:p>
            <a:r>
              <a:rPr lang="fr-FR" sz="2800" dirty="0" err="1" smtClean="0">
                <a:latin typeface="Calibri" pitchFamily="34" charset="0"/>
                <a:cs typeface="Calibri" pitchFamily="34" charset="0"/>
              </a:rPr>
              <a:t>What</a:t>
            </a:r>
            <a:r>
              <a:rPr lang="fr-FR" sz="2800" dirty="0" smtClean="0">
                <a:latin typeface="Calibri" pitchFamily="34" charset="0"/>
                <a:cs typeface="Calibri" pitchFamily="34" charset="0"/>
              </a:rPr>
              <a:t> </a:t>
            </a:r>
            <a:r>
              <a:rPr lang="fr-FR" sz="2800" dirty="0" err="1" smtClean="0">
                <a:latin typeface="Calibri" pitchFamily="34" charset="0"/>
                <a:cs typeface="Calibri" pitchFamily="34" charset="0"/>
              </a:rPr>
              <a:t>link</a:t>
            </a:r>
            <a:r>
              <a:rPr lang="fr-FR" sz="2800" dirty="0" smtClean="0">
                <a:latin typeface="Calibri" pitchFamily="34" charset="0"/>
                <a:cs typeface="Calibri" pitchFamily="34" charset="0"/>
              </a:rPr>
              <a:t> </a:t>
            </a:r>
            <a:r>
              <a:rPr lang="fr-FR" sz="2800" dirty="0" err="1" smtClean="0">
                <a:latin typeface="Calibri" pitchFamily="34" charset="0"/>
                <a:cs typeface="Calibri" pitchFamily="34" charset="0"/>
              </a:rPr>
              <a:t>with</a:t>
            </a:r>
            <a:r>
              <a:rPr lang="fr-FR" sz="2800" dirty="0" smtClean="0">
                <a:latin typeface="Calibri" pitchFamily="34" charset="0"/>
                <a:cs typeface="Calibri" pitchFamily="34" charset="0"/>
              </a:rPr>
              <a:t> innovation?</a:t>
            </a:r>
          </a:p>
          <a:p>
            <a:r>
              <a:rPr lang="fr-FR" sz="2800" dirty="0" err="1" smtClean="0">
                <a:latin typeface="Calibri" pitchFamily="34" charset="0"/>
                <a:cs typeface="Calibri" pitchFamily="34" charset="0"/>
              </a:rPr>
              <a:t>What</a:t>
            </a:r>
            <a:r>
              <a:rPr lang="fr-FR" sz="2800" dirty="0" smtClean="0">
                <a:latin typeface="Calibri" pitchFamily="34" charset="0"/>
                <a:cs typeface="Calibri" pitchFamily="34" charset="0"/>
              </a:rPr>
              <a:t> </a:t>
            </a:r>
            <a:r>
              <a:rPr lang="fr-FR" sz="2800" dirty="0" err="1" smtClean="0">
                <a:latin typeface="Calibri" pitchFamily="34" charset="0"/>
                <a:cs typeface="Calibri" pitchFamily="34" charset="0"/>
              </a:rPr>
              <a:t>added</a:t>
            </a:r>
            <a:r>
              <a:rPr lang="fr-FR" sz="2800" dirty="0" smtClean="0">
                <a:latin typeface="Calibri" pitchFamily="34" charset="0"/>
                <a:cs typeface="Calibri" pitchFamily="34" charset="0"/>
              </a:rPr>
              <a:t> value for </a:t>
            </a:r>
            <a:r>
              <a:rPr lang="fr-FR" sz="2800" dirty="0" err="1" smtClean="0">
                <a:latin typeface="Calibri" pitchFamily="34" charset="0"/>
                <a:cs typeface="Calibri" pitchFamily="34" charset="0"/>
              </a:rPr>
              <a:t>you</a:t>
            </a:r>
            <a:r>
              <a:rPr lang="fr-FR" sz="2800" dirty="0" smtClean="0">
                <a:latin typeface="Calibri" pitchFamily="34" charset="0"/>
                <a:cs typeface="Calibri" pitchFamily="34" charset="0"/>
              </a:rPr>
              <a:t>?</a:t>
            </a:r>
          </a:p>
          <a:p>
            <a:pPr marL="0" indent="0">
              <a:buNone/>
            </a:pPr>
            <a:r>
              <a:rPr lang="fr-FR" sz="2400" dirty="0">
                <a:latin typeface="Calibri" pitchFamily="34" charset="0"/>
                <a:cs typeface="Calibri" pitchFamily="34" charset="0"/>
                <a:hlinkClick r:id="rId2"/>
              </a:rPr>
              <a:t>https://</a:t>
            </a:r>
            <a:r>
              <a:rPr lang="fr-FR" sz="2400" dirty="0" smtClean="0">
                <a:latin typeface="Calibri" pitchFamily="34" charset="0"/>
                <a:cs typeface="Calibri" pitchFamily="34" charset="0"/>
                <a:hlinkClick r:id="rId2"/>
              </a:rPr>
              <a:t>www.youtube.com/watch?v=SHIa9LOroUg</a:t>
            </a:r>
            <a:endParaRPr lang="fr-FR" sz="2400" dirty="0" smtClean="0">
              <a:latin typeface="Calibri" pitchFamily="34" charset="0"/>
              <a:cs typeface="Calibri" pitchFamily="34" charset="0"/>
            </a:endParaRPr>
          </a:p>
          <a:p>
            <a:pPr marL="0" indent="0">
              <a:buNone/>
            </a:pPr>
            <a:endParaRPr lang="fr-FR" sz="2400" dirty="0" smtClean="0">
              <a:latin typeface="Calibri" pitchFamily="34" charset="0"/>
              <a:cs typeface="Calibri" pitchFamily="34" charset="0"/>
            </a:endParaRPr>
          </a:p>
        </p:txBody>
      </p:sp>
      <p:sp>
        <p:nvSpPr>
          <p:cNvPr id="35844" name="Espace réservé du pied de page 3"/>
          <p:cNvSpPr>
            <a:spLocks noGrp="1"/>
          </p:cNvSpPr>
          <p:nvPr>
            <p:ph type="ftr" sz="quarter" idx="11"/>
          </p:nvPr>
        </p:nvSpPr>
        <p:spPr>
          <a:noFill/>
        </p:spPr>
        <p:txBody>
          <a:bodyPr/>
          <a:lstStyle/>
          <a:p>
            <a:r>
              <a:rPr lang="en-US" smtClean="0"/>
              <a:t>EPITA'2022 Spring/EML</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sg and Cost of Ownership Pitch">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Msg and Cost of Ownership Pitch.pp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2"/>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2"/>
            </a:solidFill>
            <a:effectLst/>
            <a:latin typeface="Times New Roman" pitchFamily="18" charset="0"/>
          </a:defRPr>
        </a:defPPr>
      </a:lstStyle>
    </a:lnDef>
  </a:objectDefaults>
  <a:extraClrSchemeLst>
    <a:extraClrScheme>
      <a:clrScheme name="Msg and Cost of Ownership Pitch.ppt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sg and Cost of Ownership Pitch.pp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Msg and Cost of Ownership Pitch.ppt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sg and Cost of Ownership Pitch.ppt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sg and Cost of Ownership Pitch.ppt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sg and Cost of Ownership Pitch.ppt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Msg and Cost of Ownership Pitch.ppt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C:\My Documents\Netscape\Presentations\Msg and Cost of Ownership Pitch.ppt</Template>
  <TotalTime>23000</TotalTime>
  <Words>2912</Words>
  <Application>Microsoft Office PowerPoint</Application>
  <PresentationFormat>Affichage à l'écran (4:3)</PresentationFormat>
  <Paragraphs>565</Paragraphs>
  <Slides>61</Slides>
  <Notes>30</Notes>
  <HiddenSlides>0</HiddenSlides>
  <MMClips>0</MMClips>
  <ScaleCrop>false</ScaleCrop>
  <HeadingPairs>
    <vt:vector size="8" baseType="variant">
      <vt:variant>
        <vt:lpstr>Polices utilisées</vt:lpstr>
      </vt:variant>
      <vt:variant>
        <vt:i4>6</vt:i4>
      </vt:variant>
      <vt:variant>
        <vt:lpstr>Thème</vt:lpstr>
      </vt:variant>
      <vt:variant>
        <vt:i4>1</vt:i4>
      </vt:variant>
      <vt:variant>
        <vt:lpstr>Serveurs OLE incorporés</vt:lpstr>
      </vt:variant>
      <vt:variant>
        <vt:i4>2</vt:i4>
      </vt:variant>
      <vt:variant>
        <vt:lpstr>Titres des diapositives</vt:lpstr>
      </vt:variant>
      <vt:variant>
        <vt:i4>61</vt:i4>
      </vt:variant>
    </vt:vector>
  </HeadingPairs>
  <TitlesOfParts>
    <vt:vector size="70" baseType="lpstr">
      <vt:lpstr>Arial</vt:lpstr>
      <vt:lpstr>Arial Narrow</vt:lpstr>
      <vt:lpstr>Calibri</vt:lpstr>
      <vt:lpstr>Comic Sans MS</vt:lpstr>
      <vt:lpstr>Skia</vt:lpstr>
      <vt:lpstr>Times New Roman</vt:lpstr>
      <vt:lpstr>Msg and Cost of Ownership Pitch</vt:lpstr>
      <vt:lpstr>Picture</vt:lpstr>
      <vt:lpstr>Document</vt:lpstr>
      <vt:lpstr>Knowledge Management  &amp;  Innovation</vt:lpstr>
      <vt:lpstr>Agenda</vt:lpstr>
      <vt:lpstr>MOOC</vt:lpstr>
      <vt:lpstr>Introductions</vt:lpstr>
      <vt:lpstr>My experience</vt:lpstr>
      <vt:lpstr>Corporate Knowledge</vt:lpstr>
      <vt:lpstr>My experience (AI)</vt:lpstr>
      <vt:lpstr>Books</vt:lpstr>
      <vt:lpstr>Why Knowledge Management?</vt:lpstr>
      <vt:lpstr>Some « knowledgable » companies</vt:lpstr>
      <vt:lpstr>Class wiki &amp; collaborative space</vt:lpstr>
      <vt:lpstr>Projects – 2 parts</vt:lpstr>
      <vt:lpstr>Project part1 : discovery</vt:lpstr>
      <vt:lpstr>Project part1 : discovery</vt:lpstr>
      <vt:lpstr>Project part1 : discovery</vt:lpstr>
      <vt:lpstr>Case 10-17 SME (select one)</vt:lpstr>
      <vt:lpstr>Project part1 : discovery (early cases)</vt:lpstr>
      <vt:lpstr>Project1: case study in groups (3-4) – answer the following questions</vt:lpstr>
      <vt:lpstr>Example of Kflow</vt:lpstr>
      <vt:lpstr>Project1: case study – answer the following questions</vt:lpstr>
      <vt:lpstr>Presentation</vt:lpstr>
      <vt:lpstr>Agenda</vt:lpstr>
      <vt:lpstr>KM@Deimler</vt:lpstr>
      <vt:lpstr>Corporate Knowledge</vt:lpstr>
      <vt:lpstr>Knowledge is Different </vt:lpstr>
      <vt:lpstr>Condition: “Think differently” capability</vt:lpstr>
      <vt:lpstr>Présentation PowerPoint</vt:lpstr>
      <vt:lpstr>Présentation PowerPoint</vt:lpstr>
      <vt:lpstr>Knowledge Management </vt:lpstr>
      <vt:lpstr>Knowledge Management Debra M. AMIDON, ENTOVATION International  Eunika MERCIER-LAURENT, KIM</vt:lpstr>
      <vt:lpstr>Kflow</vt:lpstr>
      <vt:lpstr>KM Origins</vt:lpstr>
      <vt:lpstr>Présentation PowerPoint</vt:lpstr>
      <vt:lpstr>KM Origins</vt:lpstr>
      <vt:lpstr>KM in real life</vt:lpstr>
      <vt:lpstr>New trends (without or discovering KM)</vt:lpstr>
      <vt:lpstr>Knowledge Economy</vt:lpstr>
      <vt:lpstr>KM in practice</vt:lpstr>
      <vt:lpstr>KM in Practice</vt:lpstr>
      <vt:lpstr>KM in Practice</vt:lpstr>
      <vt:lpstr>KM Today – tool or user’s oriented</vt:lpstr>
      <vt:lpstr>KM – not enough in</vt:lpstr>
      <vt:lpstr>Présentation PowerPoint</vt:lpstr>
      <vt:lpstr>Présentation PowerPoint</vt:lpstr>
      <vt:lpstr>KM Methods: Top down Analysis of innovative capacity</vt:lpstr>
      <vt:lpstr>KM Methods Top down  Gap Analysis </vt:lpstr>
      <vt:lpstr>When</vt:lpstr>
      <vt:lpstr>Example of application</vt:lpstr>
      <vt:lpstr>Initial demand of Marketing Corp</vt:lpstr>
      <vt:lpstr>1. Understanding   </vt:lpstr>
      <vt:lpstr> </vt:lpstr>
      <vt:lpstr>Présentation PowerPoint</vt:lpstr>
      <vt:lpstr>Communication (initial)</vt:lpstr>
      <vt:lpstr>Présentation PowerPoint</vt:lpstr>
      <vt:lpstr>Présentation PowerPoint</vt:lpstr>
      <vt:lpstr>Building a Kflow </vt:lpstr>
      <vt:lpstr>Main difficulties</vt:lpstr>
      <vt:lpstr>SE Today’s operational system</vt:lpstr>
      <vt:lpstr>KM « Recipe »</vt:lpstr>
      <vt:lpstr>KM - principle </vt:lpstr>
      <vt:lpstr>Influence of AI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Todd Logan</dc:creator>
  <cp:lastModifiedBy>chme@live.fr</cp:lastModifiedBy>
  <cp:revision>713</cp:revision>
  <cp:lastPrinted>1997-07-17T22:51:55Z</cp:lastPrinted>
  <dcterms:created xsi:type="dcterms:W3CDTF">1995-06-17T23:31:02Z</dcterms:created>
  <dcterms:modified xsi:type="dcterms:W3CDTF">2022-05-30T12:54:17Z</dcterms:modified>
</cp:coreProperties>
</file>