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43" r:id="rId2"/>
    <p:sldId id="1012" r:id="rId3"/>
    <p:sldId id="1017" r:id="rId4"/>
    <p:sldId id="1015" r:id="rId5"/>
    <p:sldId id="1029" r:id="rId6"/>
    <p:sldId id="1009" r:id="rId7"/>
    <p:sldId id="845" r:id="rId8"/>
    <p:sldId id="848" r:id="rId9"/>
    <p:sldId id="849" r:id="rId10"/>
    <p:sldId id="880" r:id="rId11"/>
    <p:sldId id="895" r:id="rId12"/>
    <p:sldId id="855" r:id="rId13"/>
    <p:sldId id="884" r:id="rId14"/>
    <p:sldId id="878" r:id="rId15"/>
    <p:sldId id="1024" r:id="rId16"/>
    <p:sldId id="877" r:id="rId17"/>
    <p:sldId id="851" r:id="rId18"/>
    <p:sldId id="853" r:id="rId19"/>
    <p:sldId id="854" r:id="rId20"/>
    <p:sldId id="1027" r:id="rId21"/>
    <p:sldId id="1019" r:id="rId22"/>
    <p:sldId id="1020" r:id="rId23"/>
    <p:sldId id="1021" r:id="rId24"/>
    <p:sldId id="1022" r:id="rId25"/>
    <p:sldId id="1023" r:id="rId26"/>
    <p:sldId id="827" r:id="rId27"/>
    <p:sldId id="1007" r:id="rId28"/>
    <p:sldId id="856" r:id="rId29"/>
    <p:sldId id="814" r:id="rId30"/>
    <p:sldId id="885" r:id="rId31"/>
    <p:sldId id="886" r:id="rId32"/>
    <p:sldId id="815" r:id="rId33"/>
    <p:sldId id="834" r:id="rId34"/>
    <p:sldId id="836" r:id="rId35"/>
    <p:sldId id="835" r:id="rId36"/>
    <p:sldId id="890" r:id="rId37"/>
    <p:sldId id="891" r:id="rId38"/>
    <p:sldId id="816" r:id="rId39"/>
    <p:sldId id="883" r:id="rId40"/>
    <p:sldId id="837" r:id="rId41"/>
    <p:sldId id="869" r:id="rId42"/>
    <p:sldId id="1030" r:id="rId43"/>
    <p:sldId id="1031" r:id="rId44"/>
    <p:sldId id="1032" r:id="rId45"/>
    <p:sldId id="870" r:id="rId46"/>
    <p:sldId id="872" r:id="rId47"/>
    <p:sldId id="873" r:id="rId48"/>
    <p:sldId id="874" r:id="rId49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00FF"/>
    <a:srgbClr val="BADFFE"/>
    <a:srgbClr val="0033CC"/>
    <a:srgbClr val="FFFF00"/>
    <a:srgbClr val="FF33CC"/>
    <a:srgbClr val="FFD5F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94684" autoAdjust="0"/>
  </p:normalViewPr>
  <p:slideViewPr>
    <p:cSldViewPr>
      <p:cViewPr varScale="1">
        <p:scale>
          <a:sx n="75" d="100"/>
          <a:sy n="75" d="100"/>
        </p:scale>
        <p:origin x="10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5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2376"/>
    </p:cViewPr>
  </p:sorterViewPr>
  <p:notesViewPr>
    <p:cSldViewPr>
      <p:cViewPr varScale="1">
        <p:scale>
          <a:sx n="59" d="100"/>
          <a:sy n="59" d="100"/>
        </p:scale>
        <p:origin x="-1618" y="-76"/>
      </p:cViewPr>
      <p:guideLst>
        <p:guide orient="horz" pos="2382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5" tIns="0" rIns="19545" bIns="0" numCol="1" anchor="t" anchorCtr="0" compatLnSpc="1">
            <a:prstTxWarp prst="textNoShape">
              <a:avLst/>
            </a:prstTxWarp>
          </a:bodyPr>
          <a:lstStyle>
            <a:lvl1pPr defTabSz="974725">
              <a:defRPr sz="1000" b="0" i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-1588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5" tIns="0" rIns="19545" bIns="0" numCol="1" anchor="t" anchorCtr="0" compatLnSpc="1">
            <a:prstTxWarp prst="textNoShape">
              <a:avLst/>
            </a:prstTxWarp>
          </a:bodyPr>
          <a:lstStyle>
            <a:lvl1pPr algn="r" defTabSz="974725">
              <a:defRPr sz="1000" b="0" i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3113"/>
            <a:ext cx="5100637" cy="3825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7" tIns="48863" rIns="96097" bIns="488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5" tIns="0" rIns="19545" bIns="0" numCol="1" anchor="b" anchorCtr="0" compatLnSpc="1">
            <a:prstTxWarp prst="textNoShape">
              <a:avLst/>
            </a:prstTxWarp>
          </a:bodyPr>
          <a:lstStyle>
            <a:lvl1pPr defTabSz="974725">
              <a:defRPr sz="1000" b="0" i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45" tIns="0" rIns="19545" bIns="0" numCol="1" anchor="b" anchorCtr="0" compatLnSpc="1">
            <a:prstTxWarp prst="textNoShape">
              <a:avLst/>
            </a:prstTxWarp>
          </a:bodyPr>
          <a:lstStyle>
            <a:lvl1pPr algn="r" defTabSz="974725">
              <a:defRPr sz="1000" b="0" i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36BC1FFA-0D73-40D4-AE98-8319EA0D11C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A8535-8E7A-4400-A6DA-49CF4C8769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2513"/>
            <a:ext cx="5213350" cy="4603750"/>
          </a:xfrm>
          <a:noFill/>
          <a:ln/>
        </p:spPr>
        <p:txBody>
          <a:bodyPr/>
          <a:lstStyle/>
          <a:p>
            <a:endParaRPr lang="fr-FR" smtClean="0"/>
          </a:p>
          <a:p>
            <a:endParaRPr lang="fr-FR" smtClean="0"/>
          </a:p>
          <a:p>
            <a:r>
              <a:rPr lang="fr-FR" smtClean="0"/>
              <a:t>Classic IT has invented </a:t>
            </a:r>
          </a:p>
          <a:p>
            <a:r>
              <a:rPr lang="fr-FR" smtClean="0"/>
              <a:t>quality - strategy understanding</a:t>
            </a:r>
          </a:p>
          <a:p>
            <a:endParaRPr lang="fr-FR" smtClean="0"/>
          </a:p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EAD47-E0C7-4AD1-AC9B-886E6BA9943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3A797-E4C5-4210-8245-341D31881FE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64E27-4CAE-4064-85D6-CE3F7A77071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C657-C37F-494A-A053-50675CAD756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3113"/>
            <a:ext cx="5100638" cy="3825875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8588" cy="4603750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427EB-BFEA-434F-8A69-E9D3EE20D1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0F70-7A8C-47DE-9A09-A6C215BEB2E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89800" y="285750"/>
            <a:ext cx="1854200" cy="62769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25613" y="285750"/>
            <a:ext cx="5411787" cy="62769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2FC7-5F04-408B-9836-D47044FCB8A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613" y="285750"/>
            <a:ext cx="7243762" cy="10588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24050" y="1628775"/>
            <a:ext cx="3533775" cy="49339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10225" y="1628775"/>
            <a:ext cx="3533775" cy="49339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0DE9-057B-46E7-B776-E94D8122F46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613" y="285750"/>
            <a:ext cx="7243762" cy="10588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924050" y="1628775"/>
            <a:ext cx="3533775" cy="49339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10225" y="1628775"/>
            <a:ext cx="3533775" cy="49339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0D7AB-5C65-4694-8257-643BFA830E3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613" y="285750"/>
            <a:ext cx="7243762" cy="10588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924050" y="1628775"/>
            <a:ext cx="7219950" cy="49339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8920-B868-4406-A5CA-33C0B0F099F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613" y="285750"/>
            <a:ext cx="7243762" cy="105886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924050" y="1628775"/>
            <a:ext cx="7219950" cy="493395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7EDD7-814A-445C-B6C1-E81C91C0149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B5499-A12F-4211-8E41-CD349893479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2CCBE-CB36-487D-81FE-F84BA78D11E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24050" y="1628775"/>
            <a:ext cx="3533775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10225" y="1628775"/>
            <a:ext cx="3533775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A76E4-FC3F-44B9-A1A1-7DAD56AB49B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D859A-4360-4B54-9CA7-D2B0E221AFF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79DB-2933-4591-81A3-DEB3CF3752E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B6C3-B604-40EA-9B4A-FDB6F6827FB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8EED9-C1F2-427B-8A8D-714A1257546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547813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C77DA-CC36-4249-8C35-3558AE47FB1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396572-1579-46A4-8BD2-4636C2CAD9B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1150" y="0"/>
            <a:ext cx="7550150" cy="139065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CFEB9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24050" y="1628775"/>
            <a:ext cx="72199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25613" y="285750"/>
            <a:ext cx="72437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9223" name="Picture 8"/>
          <p:cNvPicPr>
            <a:picLocks noChangeArrowheads="1"/>
          </p:cNvPicPr>
          <p:nvPr/>
        </p:nvPicPr>
        <p:blipFill>
          <a:blip r:embed="rId17" cstate="print"/>
          <a:srcRect t="21719" b="7170"/>
          <a:stretch>
            <a:fillRect/>
          </a:stretch>
        </p:blipFill>
        <p:spPr bwMode="auto">
          <a:xfrm>
            <a:off x="0" y="1428750"/>
            <a:ext cx="1558925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9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1423988"/>
            <a:ext cx="1576388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2" r:id="rId1"/>
    <p:sldLayoutId id="2147485333" r:id="rId2"/>
    <p:sldLayoutId id="2147485334" r:id="rId3"/>
    <p:sldLayoutId id="2147485335" r:id="rId4"/>
    <p:sldLayoutId id="2147485336" r:id="rId5"/>
    <p:sldLayoutId id="2147485337" r:id="rId6"/>
    <p:sldLayoutId id="2147485331" r:id="rId7"/>
    <p:sldLayoutId id="2147485338" r:id="rId8"/>
    <p:sldLayoutId id="2147485339" r:id="rId9"/>
    <p:sldLayoutId id="2147485340" r:id="rId10"/>
    <p:sldLayoutId id="2147485341" r:id="rId11"/>
    <p:sldLayoutId id="2147485342" r:id="rId12"/>
    <p:sldLayoutId id="2147485343" r:id="rId13"/>
    <p:sldLayoutId id="2147485344" r:id="rId14"/>
    <p:sldLayoutId id="2147485345" r:id="rId15"/>
  </p:sldLayoutIdLst>
  <p:hf sldNum="0" hd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novation-ecosystems.e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fr/url?sa=t&amp;rct=j&amp;q=&amp;esrc=s&amp;source=web&amp;cd=1&amp;ved=2ahUKEwiBnrPew6_hAhXsDGMBHbL7CewQFjAAegQIAxAC&amp;url=http://www.innovationecology.com/papers/in%20search%20of%20innovation.ppt&amp;usg=AOvVaw0MK-VT1_4jTWFQighqqG6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FfxIhM1Pko" TargetMode="External"/><Relationship Id="rId2" Type="http://schemas.openxmlformats.org/officeDocument/2006/relationships/hyperlink" Target="https://www.youtube.com/watch?v=LJG2Z8UXui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X7I_Rw8Q0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youtube.com/watch?v=zO2LdDpx-T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OGaB4OgYc" TargetMode="External"/><Relationship Id="rId2" Type="http://schemas.openxmlformats.org/officeDocument/2006/relationships/hyperlink" Target="https://www.youtube.com/watch?v=ouWWuwW21Z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20lpMyXFj4" TargetMode="External"/><Relationship Id="rId5" Type="http://schemas.openxmlformats.org/officeDocument/2006/relationships/hyperlink" Target="https://www.youtube.com/watch?v=maWEAnSegcc" TargetMode="External"/><Relationship Id="rId4" Type="http://schemas.openxmlformats.org/officeDocument/2006/relationships/hyperlink" Target="http://www.youtube.com/watch?v=Rwu1YlveU_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ytKCT563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stars-eureka.eu/" TargetMode="External"/><Relationship Id="rId2" Type="http://schemas.openxmlformats.org/officeDocument/2006/relationships/hyperlink" Target="http://ec.europa.eu/horizon2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hyperlink" Target="http://www.frenchsciencetoday.org/index.php?option=com_content&amp;view=article&amp;id=17&amp;Itemid=75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concoursdelacreation.fr/" TargetMode="External"/><Relationship Id="rId2" Type="http://schemas.openxmlformats.org/officeDocument/2006/relationships/hyperlink" Target="http://www.enseignementsup-recherche.gouv.fr/pid24633/concours-national-d-aide-a-la-creation-d-entreprises-innovant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-iniciativas.fr/autres-services/jeune-entreprise-innovante-jei" TargetMode="External"/><Relationship Id="rId4" Type="http://schemas.openxmlformats.org/officeDocument/2006/relationships/hyperlink" Target="http://www.bpifrance.fr/Recherche/(text)/financement-entreprise-innovante.ht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essor.fr/" TargetMode="External"/><Relationship Id="rId7" Type="http://schemas.openxmlformats.org/officeDocument/2006/relationships/hyperlink" Target="http://www.pactepme.org/" TargetMode="External"/><Relationship Id="rId2" Type="http://schemas.openxmlformats.org/officeDocument/2006/relationships/hyperlink" Target="http://www.orangefab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cubateurs.parisregionlab.com/" TargetMode="External"/><Relationship Id="rId5" Type="http://schemas.openxmlformats.org/officeDocument/2006/relationships/hyperlink" Target="http://parisbusinessangels.com/" TargetMode="External"/><Relationship Id="rId4" Type="http://schemas.openxmlformats.org/officeDocument/2006/relationships/hyperlink" Target="http://www.franceangels.org/fr/les-business-angels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51050" y="1484313"/>
            <a:ext cx="6913563" cy="1758950"/>
          </a:xfrm>
          <a:noFill/>
        </p:spPr>
        <p:txBody>
          <a:bodyPr/>
          <a:lstStyle/>
          <a:p>
            <a:r>
              <a:rPr lang="fr-FR" sz="3600" b="1" dirty="0" err="1" smtClean="0"/>
              <a:t>Knowledge</a:t>
            </a:r>
            <a:r>
              <a:rPr lang="fr-FR" sz="3600" b="1" dirty="0" smtClean="0"/>
              <a:t> Management </a:t>
            </a:r>
            <a:br>
              <a:rPr lang="fr-FR" sz="3600" b="1" dirty="0" smtClean="0"/>
            </a:br>
            <a:r>
              <a:rPr lang="fr-FR" sz="3600" b="1" dirty="0" smtClean="0"/>
              <a:t>&amp; </a:t>
            </a:r>
            <a:br>
              <a:rPr lang="fr-FR" sz="3600" b="1" dirty="0" smtClean="0"/>
            </a:br>
            <a:r>
              <a:rPr lang="fr-FR" sz="3600" b="1" dirty="0" smtClean="0"/>
              <a:t>Innovation-2</a:t>
            </a:r>
            <a:endParaRPr lang="en-US" sz="3600" b="1" dirty="0" smtClean="0">
              <a:solidFill>
                <a:schemeClr val="accent2"/>
              </a:solidFill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4365625"/>
            <a:ext cx="5864225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sz="1800" b="1" smtClean="0"/>
              <a:t>Eunika MERCIER-LAURENT</a:t>
            </a:r>
          </a:p>
          <a:p>
            <a:pPr>
              <a:lnSpc>
                <a:spcPct val="70000"/>
              </a:lnSpc>
            </a:pPr>
            <a:r>
              <a:rPr lang="en-GB" sz="1800" smtClean="0"/>
              <a:t>Knowledge &amp; Innovation Management</a:t>
            </a:r>
          </a:p>
          <a:p>
            <a:pPr>
              <a:lnSpc>
                <a:spcPct val="70000"/>
              </a:lnSpc>
            </a:pPr>
            <a:r>
              <a:rPr lang="en-GB" sz="1800" smtClean="0"/>
              <a:t>Research Center Université Lyon 3/CReSTIC Reims</a:t>
            </a:r>
          </a:p>
          <a:p>
            <a:pPr>
              <a:lnSpc>
                <a:spcPct val="70000"/>
              </a:lnSpc>
            </a:pPr>
            <a:r>
              <a:rPr lang="en-GB" sz="1800" smtClean="0"/>
              <a:t>eunika@innovation3d.fr</a:t>
            </a:r>
          </a:p>
          <a:p>
            <a:pPr>
              <a:lnSpc>
                <a:spcPct val="70000"/>
              </a:lnSpc>
            </a:pPr>
            <a:r>
              <a:rPr lang="en-GB" sz="1800" smtClean="0">
                <a:hlinkClick r:id="rId2"/>
              </a:rPr>
              <a:t>http://innovation-ecosystems.eu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Close</a:t>
            </a:r>
          </a:p>
          <a:p>
            <a:r>
              <a:rPr lang="fr-FR" dirty="0" smtClean="0"/>
              <a:t>Participative </a:t>
            </a:r>
          </a:p>
          <a:p>
            <a:r>
              <a:rPr lang="fr-FR" dirty="0" smtClean="0"/>
              <a:t>Open</a:t>
            </a:r>
          </a:p>
          <a:p>
            <a:r>
              <a:rPr lang="fr-FR" dirty="0" smtClean="0"/>
              <a:t>Global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</a:t>
            </a:r>
          </a:p>
        </p:txBody>
      </p:sp>
      <p:pic>
        <p:nvPicPr>
          <p:cNvPr id="152580" name="Picture 4" descr="ontology of innov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1484784"/>
            <a:ext cx="75946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339752" y="5589240"/>
            <a:ext cx="864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err="1" smtClean="0">
                <a:latin typeface="Calibri" pitchFamily="34" charset="0"/>
                <a:cs typeface="Calibri" pitchFamily="34" charset="0"/>
              </a:rPr>
              <a:t>societal</a:t>
            </a:r>
            <a:endParaRPr lang="en-GB" sz="13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R&amp;D</a:t>
            </a:r>
          </a:p>
          <a:p>
            <a:r>
              <a:rPr lang="en-US" dirty="0" smtClean="0"/>
              <a:t>Focus on technology</a:t>
            </a:r>
          </a:p>
          <a:p>
            <a:r>
              <a:rPr lang="en-US" dirty="0" smtClean="0"/>
              <a:t>Collaborative innovation</a:t>
            </a:r>
          </a:p>
          <a:p>
            <a:r>
              <a:rPr lang="en-US" dirty="0" smtClean="0"/>
              <a:t>Eco-innovation</a:t>
            </a:r>
          </a:p>
          <a:p>
            <a:r>
              <a:rPr lang="en-US" dirty="0" err="1" smtClean="0"/>
              <a:t>Biomimetics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153605" name="Text Box 4"/>
          <p:cNvSpPr txBox="1">
            <a:spLocks noChangeArrowheads="1"/>
          </p:cNvSpPr>
          <p:nvPr/>
        </p:nvSpPr>
        <p:spPr bwMode="auto">
          <a:xfrm>
            <a:off x="2195513" y="5516563"/>
            <a:ext cx="55451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/>
              <a:t>All innovation needs knowledge to succeed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An old (?) definition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ja-JP" smtClean="0">
                <a:ea typeface="ＭＳ Ｐゴシック" pitchFamily="34" charset="-128"/>
              </a:rPr>
              <a:t>innovation meets five main criteria: </a:t>
            </a:r>
          </a:p>
          <a:p>
            <a:pPr lvl="1"/>
            <a:r>
              <a:rPr lang="en-GB" altLang="ja-JP" smtClean="0">
                <a:ea typeface="ＭＳ Ｐゴシック" pitchFamily="34" charset="-128"/>
              </a:rPr>
              <a:t>the manufacture of a new good, </a:t>
            </a:r>
          </a:p>
          <a:p>
            <a:pPr lvl="1"/>
            <a:r>
              <a:rPr lang="en-GB" altLang="ja-JP" smtClean="0">
                <a:ea typeface="ＭＳ Ｐゴシック" pitchFamily="34" charset="-128"/>
              </a:rPr>
              <a:t>introduction of a new production method or of new means of transportation, </a:t>
            </a:r>
          </a:p>
          <a:p>
            <a:pPr lvl="1"/>
            <a:r>
              <a:rPr lang="en-GB" altLang="ja-JP" smtClean="0">
                <a:ea typeface="ＭＳ Ｐゴシック" pitchFamily="34" charset="-128"/>
              </a:rPr>
              <a:t>implementation of a new organization, </a:t>
            </a:r>
          </a:p>
          <a:p>
            <a:pPr lvl="1"/>
            <a:r>
              <a:rPr lang="en-GB" altLang="ja-JP" smtClean="0">
                <a:ea typeface="ＭＳ Ｐゴシック" pitchFamily="34" charset="-128"/>
              </a:rPr>
              <a:t>opening a new market </a:t>
            </a:r>
          </a:p>
          <a:p>
            <a:pPr lvl="1"/>
            <a:r>
              <a:rPr lang="en-GB" altLang="ja-JP" smtClean="0">
                <a:ea typeface="ＭＳ Ｐゴシック" pitchFamily="34" charset="-128"/>
              </a:rPr>
              <a:t>and the conquest of a new source of raw materials</a:t>
            </a:r>
          </a:p>
          <a:p>
            <a:pPr>
              <a:buFontTx/>
              <a:buNone/>
            </a:pPr>
            <a:r>
              <a:rPr lang="en-GB" altLang="ja-JP" i="1" smtClean="0">
                <a:ea typeface="ＭＳ Ｐゴシック" pitchFamily="34" charset="-128"/>
              </a:rPr>
              <a:t>Joseph Schumpeter 1911</a:t>
            </a:r>
            <a:endParaRPr lang="fr-FR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Creation, evolution, exchange and application of new ideas </a:t>
            </a:r>
          </a:p>
          <a:p>
            <a:pPr>
              <a:buFontTx/>
              <a:buNone/>
            </a:pPr>
            <a:r>
              <a:rPr lang="en-US" dirty="0" smtClean="0"/>
              <a:t>into marketable goods and services for: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success</a:t>
            </a:r>
            <a:r>
              <a:rPr lang="en-US" dirty="0" smtClean="0"/>
              <a:t> of an </a:t>
            </a:r>
            <a:r>
              <a:rPr lang="en-US" b="1" dirty="0" smtClean="0"/>
              <a:t>enterprise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vitality</a:t>
            </a:r>
            <a:r>
              <a:rPr lang="en-US" dirty="0" smtClean="0"/>
              <a:t> of a </a:t>
            </a:r>
            <a:r>
              <a:rPr lang="en-US" b="1" dirty="0" smtClean="0"/>
              <a:t>nation's economy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advancement</a:t>
            </a:r>
            <a:r>
              <a:rPr lang="en-US" dirty="0" smtClean="0"/>
              <a:t> of </a:t>
            </a:r>
            <a:r>
              <a:rPr lang="en-US" b="1" dirty="0" smtClean="0"/>
              <a:t>society</a:t>
            </a:r>
          </a:p>
          <a:p>
            <a:pPr lvl="2">
              <a:buFontTx/>
              <a:buNone/>
            </a:pPr>
            <a:endParaRPr lang="en-US" b="1" dirty="0" smtClean="0"/>
          </a:p>
          <a:p>
            <a:pPr lvl="2">
              <a:buNone/>
            </a:pPr>
            <a:r>
              <a:rPr lang="en-GB" i="1" dirty="0" smtClean="0">
                <a:hlinkClick r:id="rId2"/>
              </a:rPr>
              <a:t>www.innovationecology.com/papers/in%20search%20of%20innovation.ppt</a:t>
            </a:r>
            <a:endParaRPr lang="en-GB" dirty="0" smtClean="0">
              <a:hlinkClick r:id="rId2"/>
            </a:endParaRPr>
          </a:p>
          <a:p>
            <a:pPr lvl="2">
              <a:buFontTx/>
              <a:buNone/>
            </a:pPr>
            <a:endParaRPr lang="en-US" dirty="0" smtClean="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From idea to success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John Kao </a:t>
            </a:r>
            <a:r>
              <a:rPr lang="fr-FR" sz="2400" dirty="0" smtClean="0">
                <a:hlinkClick r:id="rId2"/>
              </a:rPr>
              <a:t>https://www.youtube.com/watch?v=LJG2Z8UXui0</a:t>
            </a:r>
            <a:endParaRPr lang="fr-FR" sz="2400" dirty="0" smtClean="0"/>
          </a:p>
          <a:p>
            <a:r>
              <a:rPr lang="fr-FR" dirty="0" smtClean="0"/>
              <a:t>White House </a:t>
            </a:r>
            <a:r>
              <a:rPr lang="fr-FR" sz="2400" dirty="0" smtClean="0">
                <a:hlinkClick r:id="rId3"/>
              </a:rPr>
              <a:t>https://www.youtube.com/watch?v=DFfxIhM1Pko</a:t>
            </a:r>
            <a:endParaRPr lang="fr-FR" sz="2400" dirty="0" smtClean="0"/>
          </a:p>
          <a:p>
            <a:r>
              <a:rPr lang="fr-FR" sz="2400" dirty="0" smtClean="0"/>
              <a:t>Condition for </a:t>
            </a:r>
            <a:r>
              <a:rPr lang="fr-FR" sz="2400" dirty="0" err="1" smtClean="0"/>
              <a:t>success</a:t>
            </a:r>
            <a:r>
              <a:rPr lang="fr-FR" sz="2400" dirty="0" smtClean="0"/>
              <a:t> </a:t>
            </a:r>
            <a:r>
              <a:rPr lang="fr-FR" sz="2400" dirty="0" smtClean="0">
                <a:hlinkClick r:id="rId4"/>
              </a:rPr>
              <a:t>https://www.youtube.com/watch?v=zX7I_Rw8Q0I</a:t>
            </a: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3" y="285750"/>
            <a:ext cx="7243762" cy="982663"/>
          </a:xfrm>
        </p:spPr>
        <p:txBody>
          <a:bodyPr/>
          <a:lstStyle/>
          <a:p>
            <a:r>
              <a:rPr lang="en-US" smtClean="0"/>
              <a:t>Innovation process</a:t>
            </a:r>
            <a:endParaRPr lang="fr-FR" smtClean="0"/>
          </a:p>
        </p:txBody>
      </p:sp>
      <p:pic>
        <p:nvPicPr>
          <p:cNvPr id="158724" name="Picture 3" descr="Innov proces e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196975"/>
            <a:ext cx="6999288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2500" name="Oval 4"/>
          <p:cNvSpPr>
            <a:spLocks noChangeArrowheads="1"/>
          </p:cNvSpPr>
          <p:nvPr/>
        </p:nvSpPr>
        <p:spPr bwMode="auto">
          <a:xfrm>
            <a:off x="4859338" y="2565400"/>
            <a:ext cx="1296987" cy="2376488"/>
          </a:xfrm>
          <a:prstGeom prst="ellipse">
            <a:avLst/>
          </a:prstGeom>
          <a:noFill/>
          <a:ln w="12700" algn="ctr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02501" name="Oval 5"/>
          <p:cNvSpPr>
            <a:spLocks noChangeArrowheads="1"/>
          </p:cNvSpPr>
          <p:nvPr/>
        </p:nvSpPr>
        <p:spPr bwMode="auto">
          <a:xfrm>
            <a:off x="5651500" y="5013325"/>
            <a:ext cx="1871663" cy="865188"/>
          </a:xfrm>
          <a:prstGeom prst="ellipse">
            <a:avLst/>
          </a:prstGeom>
          <a:noFill/>
          <a:ln w="127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02502" name="Oval 6"/>
          <p:cNvSpPr>
            <a:spLocks noChangeArrowheads="1"/>
          </p:cNvSpPr>
          <p:nvPr/>
        </p:nvSpPr>
        <p:spPr bwMode="auto">
          <a:xfrm>
            <a:off x="3348038" y="2708275"/>
            <a:ext cx="936625" cy="504825"/>
          </a:xfrm>
          <a:prstGeom prst="ellips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02503" name="Oval 7"/>
          <p:cNvSpPr>
            <a:spLocks noChangeArrowheads="1"/>
          </p:cNvSpPr>
          <p:nvPr/>
        </p:nvSpPr>
        <p:spPr bwMode="auto">
          <a:xfrm>
            <a:off x="1979613" y="2133600"/>
            <a:ext cx="1008062" cy="1511300"/>
          </a:xfrm>
          <a:prstGeom prst="ellips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00" grpId="0" animBg="1"/>
      <p:bldP spid="1002501" grpId="0" animBg="1"/>
      <p:bldP spid="1002502" grpId="0" animBg="1"/>
      <p:bldP spid="10025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 ?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 idea to sustainable success of all participants </a:t>
            </a:r>
            <a:r>
              <a:rPr lang="en-US" sz="1800" smtClean="0"/>
              <a:t>(EML definition)</a:t>
            </a:r>
          </a:p>
          <a:p>
            <a:r>
              <a:rPr lang="en-US" sz="1800" smtClean="0"/>
              <a:t>More definitions on entovation.com</a:t>
            </a:r>
          </a:p>
          <a:p>
            <a:pPr>
              <a:buFontTx/>
              <a:buNone/>
            </a:pPr>
            <a:r>
              <a:rPr lang="en-US" smtClean="0"/>
              <a:t>2 steps : </a:t>
            </a:r>
            <a:r>
              <a:rPr lang="en-US" smtClean="0">
                <a:solidFill>
                  <a:schemeClr val="hlink"/>
                </a:solidFill>
              </a:rPr>
              <a:t>creativity</a:t>
            </a:r>
            <a:r>
              <a:rPr lang="en-US" smtClean="0"/>
              <a:t> &amp; </a:t>
            </a:r>
            <a:r>
              <a:rPr lang="en-US" smtClean="0">
                <a:solidFill>
                  <a:srgbClr val="0033CC"/>
                </a:solidFill>
              </a:rPr>
              <a:t>transformation</a:t>
            </a:r>
          </a:p>
        </p:txBody>
      </p:sp>
      <p:sp>
        <p:nvSpPr>
          <p:cNvPr id="950276" name="Line 4"/>
          <p:cNvSpPr>
            <a:spLocks noChangeShapeType="1"/>
          </p:cNvSpPr>
          <p:nvPr/>
        </p:nvSpPr>
        <p:spPr bwMode="auto">
          <a:xfrm>
            <a:off x="6516688" y="3429000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50277" name="Text Box 5"/>
          <p:cNvSpPr txBox="1">
            <a:spLocks noChangeArrowheads="1"/>
          </p:cNvSpPr>
          <p:nvPr/>
        </p:nvSpPr>
        <p:spPr bwMode="auto">
          <a:xfrm>
            <a:off x="6011863" y="3789363"/>
            <a:ext cx="23050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Sustainable 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 animBg="1"/>
      <p:bldP spid="950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 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Creativity</a:t>
            </a:r>
          </a:p>
          <a:p>
            <a:pPr>
              <a:buFontTx/>
              <a:buNone/>
            </a:pPr>
            <a:r>
              <a:rPr lang="en-US" dirty="0" smtClean="0">
                <a:hlinkClick r:id="rId2"/>
              </a:rPr>
              <a:t>https://www.youtube.com/watch?v=zO2LdDpx-Tc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What are the conditions for creativity can happen ?</a:t>
            </a:r>
          </a:p>
        </p:txBody>
      </p:sp>
      <p:pic>
        <p:nvPicPr>
          <p:cNvPr id="1597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260350"/>
            <a:ext cx="1362075" cy="101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Creativity methods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</a:p>
          <a:p>
            <a:r>
              <a:rPr lang="en-US" dirty="0" smtClean="0"/>
              <a:t>Innovation café</a:t>
            </a:r>
          </a:p>
          <a:p>
            <a:r>
              <a:rPr lang="en-US" dirty="0" smtClean="0"/>
              <a:t>TRIZ </a:t>
            </a:r>
            <a:r>
              <a:rPr lang="en-US" sz="1600" dirty="0" smtClean="0">
                <a:hlinkClick r:id="rId2"/>
              </a:rPr>
              <a:t>https://www.youtube.com/watch?v=ouWWuwW21ZI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www.youtube.com/watch?v=MxOGaB4OgYc</a:t>
            </a:r>
            <a:endParaRPr lang="en-US" sz="1600" dirty="0" smtClean="0"/>
          </a:p>
          <a:p>
            <a:r>
              <a:rPr lang="en-US" dirty="0" smtClean="0"/>
              <a:t>De Bono lateral thinking - 6 hats </a:t>
            </a:r>
          </a:p>
          <a:p>
            <a:pPr marL="0" indent="0">
              <a:buNone/>
            </a:pPr>
            <a:r>
              <a:rPr lang="en-US" sz="2000" dirty="0" smtClean="0"/>
              <a:t>Short </a:t>
            </a:r>
            <a:r>
              <a:rPr lang="en-US" sz="2000" dirty="0" smtClean="0">
                <a:hlinkClick r:id="rId4"/>
              </a:rPr>
              <a:t>http://www.youtube.com/watch?v=Rwu1YlveU_4</a:t>
            </a:r>
            <a:endParaRPr lang="en-US" sz="2000" dirty="0" smtClean="0"/>
          </a:p>
          <a:p>
            <a:pPr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www.youtube.com/watch?v=maWEAnSegcc</a:t>
            </a:r>
            <a:endParaRPr lang="en-US" sz="2000" dirty="0" smtClean="0"/>
          </a:p>
          <a:p>
            <a:pPr>
              <a:buNone/>
            </a:pPr>
            <a:r>
              <a:rPr lang="en-US" sz="2000" dirty="0" err="1"/>
              <a:t>Conf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www.youtube.com/watch?v=e20lpMyXFj4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KM in practice</a:t>
            </a:r>
            <a:endParaRPr lang="fr-FR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Tool oriented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User’s activity oriented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Management oriented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Innovation process management</a:t>
            </a:r>
          </a:p>
          <a:p>
            <a:pPr lvl="1"/>
            <a:r>
              <a:rPr lang="en-US" sz="2400" b="1" dirty="0" smtClean="0"/>
              <a:t>Leadership management</a:t>
            </a:r>
          </a:p>
          <a:p>
            <a:pPr lvl="1"/>
            <a:r>
              <a:rPr lang="en-US" sz="2400" b="1" dirty="0" smtClean="0"/>
              <a:t>Well-being</a:t>
            </a:r>
          </a:p>
          <a:p>
            <a:pPr lvl="1"/>
            <a:r>
              <a:rPr lang="en-US" sz="2400" b="1" dirty="0" smtClean="0"/>
              <a:t>Sustainability, CSR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Co-creation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with client D. Amidon (1989)</a:t>
            </a:r>
          </a:p>
          <a:p>
            <a:r>
              <a:rPr lang="en-US" dirty="0" smtClean="0"/>
              <a:t>Design thinking – innovating with client</a:t>
            </a:r>
            <a:endParaRPr lang="en-US" sz="3600" dirty="0"/>
          </a:p>
          <a:p>
            <a:pPr>
              <a:buNone/>
            </a:pPr>
            <a:r>
              <a:rPr lang="en-US" sz="2000" dirty="0">
                <a:hlinkClick r:id="rId2"/>
              </a:rPr>
              <a:t>https://www.youtube.com/watch?v=vQytKCT563I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IT: </a:t>
            </a:r>
            <a:r>
              <a:rPr lang="en-US" dirty="0"/>
              <a:t>Extreme </a:t>
            </a:r>
            <a:r>
              <a:rPr lang="en-US" dirty="0" smtClean="0"/>
              <a:t>programming, needs discovery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Condition for success: share benefits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2a – </a:t>
            </a:r>
            <a:r>
              <a:rPr lang="fr-FR" dirty="0" err="1" smtClean="0"/>
              <a:t>apply</a:t>
            </a:r>
            <a:r>
              <a:rPr lang="fr-FR" dirty="0" smtClean="0"/>
              <a:t> KI to </a:t>
            </a:r>
            <a:r>
              <a:rPr lang="fr-FR" dirty="0" err="1" smtClean="0"/>
              <a:t>traditional</a:t>
            </a:r>
            <a:r>
              <a:rPr lang="fr-FR" dirty="0" smtClean="0"/>
              <a:t> IS</a:t>
            </a:r>
            <a:endParaRPr lang="en-GB" dirty="0" smtClean="0"/>
          </a:p>
        </p:txBody>
      </p:sp>
      <p:sp>
        <p:nvSpPr>
          <p:cNvPr id="419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/>
              <a:t>Improving</a:t>
            </a:r>
            <a:r>
              <a:rPr lang="fr-FR" sz="2800" dirty="0" smtClean="0"/>
              <a:t> </a:t>
            </a:r>
            <a:r>
              <a:rPr lang="fr-FR" sz="2800" dirty="0" err="1" smtClean="0"/>
              <a:t>existing</a:t>
            </a:r>
            <a:r>
              <a:rPr lang="fr-FR" sz="2800" dirty="0" smtClean="0"/>
              <a:t> (ex. </a:t>
            </a:r>
            <a:r>
              <a:rPr lang="fr-FR" sz="2800" dirty="0" err="1" smtClean="0"/>
              <a:t>your</a:t>
            </a:r>
            <a:r>
              <a:rPr lang="fr-FR" sz="2800" dirty="0" smtClean="0"/>
              <a:t> case </a:t>
            </a:r>
            <a:r>
              <a:rPr lang="fr-FR" sz="2800" dirty="0" err="1" smtClean="0"/>
              <a:t>study</a:t>
            </a:r>
            <a:r>
              <a:rPr lang="fr-FR" sz="2800" dirty="0" smtClean="0"/>
              <a:t>)</a:t>
            </a:r>
          </a:p>
          <a:p>
            <a:r>
              <a:rPr lang="fr-FR" sz="2800" dirty="0" err="1" smtClean="0"/>
              <a:t>Introducing</a:t>
            </a:r>
            <a:r>
              <a:rPr lang="fr-FR" sz="2800" dirty="0" smtClean="0"/>
              <a:t> KI in a </a:t>
            </a:r>
            <a:r>
              <a:rPr lang="fr-FR" sz="2800" dirty="0" err="1" smtClean="0"/>
              <a:t>company</a:t>
            </a:r>
            <a:endParaRPr lang="fr-FR" sz="2800" dirty="0" smtClean="0"/>
          </a:p>
          <a:p>
            <a:r>
              <a:rPr lang="fr-FR" sz="2800" dirty="0" smtClean="0"/>
              <a:t>Smart &amp; green </a:t>
            </a:r>
            <a:r>
              <a:rPr lang="fr-FR" sz="2800" dirty="0" err="1" smtClean="0"/>
              <a:t>programming</a:t>
            </a:r>
            <a:endParaRPr lang="fr-FR" sz="2800" dirty="0" smtClean="0"/>
          </a:p>
          <a:p>
            <a:r>
              <a:rPr lang="fr-FR" sz="2800" dirty="0" smtClean="0"/>
              <a:t>Innovation management system</a:t>
            </a:r>
          </a:p>
          <a:p>
            <a:r>
              <a:rPr lang="fr-FR" sz="2800" dirty="0" smtClean="0"/>
              <a:t>KM for global </a:t>
            </a:r>
            <a:r>
              <a:rPr lang="fr-FR" sz="2800" dirty="0" err="1" smtClean="0"/>
              <a:t>security</a:t>
            </a:r>
            <a:r>
              <a:rPr lang="fr-FR" sz="2800" dirty="0" smtClean="0"/>
              <a:t> (exploration of all sources: social networks, </a:t>
            </a:r>
            <a:r>
              <a:rPr lang="fr-FR" sz="2800" dirty="0" err="1" smtClean="0"/>
              <a:t>video</a:t>
            </a:r>
            <a:r>
              <a:rPr lang="fr-FR" sz="2800" dirty="0" smtClean="0"/>
              <a:t>…)</a:t>
            </a:r>
          </a:p>
          <a:p>
            <a:r>
              <a:rPr lang="fr-FR" sz="2800" dirty="0" smtClean="0"/>
              <a:t>Intelligent e-commerce</a:t>
            </a:r>
          </a:p>
          <a:p>
            <a:r>
              <a:rPr lang="fr-FR" sz="2800" dirty="0" smtClean="0"/>
              <a:t>Best practices management system</a:t>
            </a:r>
          </a:p>
          <a:p>
            <a:r>
              <a:rPr lang="fr-FR" sz="2800" dirty="0" err="1" smtClean="0"/>
              <a:t>Kbase</a:t>
            </a:r>
            <a:r>
              <a:rPr lang="fr-FR" sz="2800" dirty="0" smtClean="0"/>
              <a:t> for </a:t>
            </a:r>
            <a:r>
              <a:rPr lang="fr-FR" sz="2800" dirty="0" err="1" smtClean="0"/>
              <a:t>sustainability</a:t>
            </a:r>
            <a:endParaRPr lang="fr-FR" sz="2800" dirty="0" smtClean="0"/>
          </a:p>
          <a:p>
            <a:r>
              <a:rPr lang="fr-FR" sz="2800" dirty="0" smtClean="0"/>
              <a:t>…</a:t>
            </a:r>
            <a:endParaRPr lang="en-GB" sz="2800" dirty="0" smtClean="0"/>
          </a:p>
        </p:txBody>
      </p:sp>
      <p:sp>
        <p:nvSpPr>
          <p:cNvPr id="41988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Project 2 a </a:t>
            </a:r>
            <a:r>
              <a:rPr lang="fr-FR" sz="3600" b="1" dirty="0" smtClean="0"/>
              <a:t>- KM &amp;Innovation </a:t>
            </a:r>
            <a:r>
              <a:rPr lang="fr-FR" sz="3600" b="1" dirty="0" err="1" smtClean="0"/>
              <a:t>applied</a:t>
            </a:r>
            <a:r>
              <a:rPr lang="fr-FR" sz="3600" b="1" dirty="0" smtClean="0"/>
              <a:t> to </a:t>
            </a:r>
            <a:r>
              <a:rPr lang="fr-FR" sz="3600" b="1" dirty="0" err="1" smtClean="0"/>
              <a:t>existing</a:t>
            </a:r>
            <a:r>
              <a:rPr lang="fr-FR" sz="3600" b="1" dirty="0" smtClean="0"/>
              <a:t> IS</a:t>
            </a:r>
            <a:endParaRPr lang="en-GB" sz="3600" b="1" dirty="0" smtClean="0"/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Follow</a:t>
            </a:r>
            <a:r>
              <a:rPr lang="fr-FR" dirty="0" smtClean="0">
                <a:solidFill>
                  <a:srgbClr val="FF0000"/>
                </a:solidFill>
              </a:rPr>
              <a:t> KM </a:t>
            </a:r>
            <a:r>
              <a:rPr lang="fr-FR" dirty="0" err="1" smtClean="0">
                <a:solidFill>
                  <a:srgbClr val="FF0000"/>
                </a:solidFill>
              </a:rPr>
              <a:t>recipe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2000" dirty="0" err="1" smtClean="0"/>
              <a:t>Understand</a:t>
            </a:r>
            <a:endParaRPr lang="fr-FR" sz="2000" dirty="0" smtClean="0"/>
          </a:p>
          <a:p>
            <a:r>
              <a:rPr lang="fr-FR" sz="2000" dirty="0" err="1" smtClean="0"/>
              <a:t>Context</a:t>
            </a:r>
            <a:r>
              <a:rPr lang="fr-FR" sz="2000" dirty="0" smtClean="0"/>
              <a:t> (</a:t>
            </a:r>
            <a:r>
              <a:rPr lang="fr-FR" sz="2000" dirty="0" err="1" smtClean="0"/>
              <a:t>existing</a:t>
            </a:r>
            <a:r>
              <a:rPr lang="fr-FR" sz="2000" dirty="0" smtClean="0"/>
              <a:t> applications and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flow)</a:t>
            </a:r>
          </a:p>
          <a:p>
            <a:r>
              <a:rPr lang="fr-FR" sz="2000" dirty="0" err="1" smtClean="0"/>
              <a:t>What</a:t>
            </a:r>
            <a:r>
              <a:rPr lang="fr-FR" sz="2000" dirty="0" smtClean="0"/>
              <a:t>, </a:t>
            </a:r>
            <a:r>
              <a:rPr lang="fr-FR" sz="2000" dirty="0" err="1" smtClean="0"/>
              <a:t>why</a:t>
            </a:r>
            <a:r>
              <a:rPr lang="fr-FR" sz="2000" dirty="0" smtClean="0"/>
              <a:t>, </a:t>
            </a:r>
            <a:r>
              <a:rPr lang="fr-FR" sz="2000" dirty="0" err="1" smtClean="0"/>
              <a:t>who</a:t>
            </a:r>
            <a:r>
              <a:rPr lang="fr-FR" sz="2000" dirty="0" smtClean="0"/>
              <a:t>… – </a:t>
            </a:r>
            <a:r>
              <a:rPr lang="fr-FR" sz="2000" dirty="0" err="1" smtClean="0"/>
              <a:t>needs</a:t>
            </a:r>
            <a:endParaRPr lang="fr-FR" sz="2000" dirty="0" smtClean="0"/>
          </a:p>
          <a:p>
            <a:r>
              <a:rPr lang="fr-FR" sz="2000" dirty="0" smtClean="0"/>
              <a:t>Nature of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- model</a:t>
            </a:r>
          </a:p>
          <a:p>
            <a:r>
              <a:rPr lang="fr-FR" sz="2000" dirty="0" err="1" smtClean="0"/>
              <a:t>Choice</a:t>
            </a:r>
            <a:r>
              <a:rPr lang="fr-FR" sz="2000" dirty="0" smtClean="0"/>
              <a:t> of </a:t>
            </a:r>
            <a:r>
              <a:rPr lang="fr-FR" sz="2000" dirty="0" err="1" smtClean="0"/>
              <a:t>tool</a:t>
            </a:r>
            <a:r>
              <a:rPr lang="fr-FR" sz="2000" dirty="0" smtClean="0"/>
              <a:t>(s) vs </a:t>
            </a:r>
            <a:r>
              <a:rPr lang="fr-FR" sz="2000" dirty="0" err="1" smtClean="0"/>
              <a:t>hybrid</a:t>
            </a:r>
            <a:endParaRPr lang="fr-FR" sz="2000" dirty="0" smtClean="0"/>
          </a:p>
          <a:p>
            <a:r>
              <a:rPr lang="fr-FR" sz="2000" dirty="0" err="1" smtClean="0"/>
              <a:t>Incremental</a:t>
            </a:r>
            <a:r>
              <a:rPr lang="fr-FR" sz="2000" dirty="0" smtClean="0"/>
              <a:t> (do </a:t>
            </a:r>
            <a:r>
              <a:rPr lang="fr-FR" sz="2000" dirty="0" err="1" smtClean="0"/>
              <a:t>small</a:t>
            </a:r>
            <a:r>
              <a:rPr lang="fr-FR" sz="2000" dirty="0" smtClean="0"/>
              <a:t> </a:t>
            </a:r>
            <a:r>
              <a:rPr lang="fr-FR" sz="2000" dirty="0" err="1" smtClean="0"/>
              <a:t>think</a:t>
            </a:r>
            <a:r>
              <a:rPr lang="fr-FR" sz="2000" dirty="0" smtClean="0"/>
              <a:t> global), or</a:t>
            </a:r>
          </a:p>
          <a:p>
            <a:r>
              <a:rPr lang="fr-FR" sz="2000" dirty="0" smtClean="0"/>
              <a:t>Top-down?</a:t>
            </a:r>
          </a:p>
          <a:p>
            <a:r>
              <a:rPr lang="fr-FR" sz="2000" dirty="0" smtClean="0"/>
              <a:t>MEASURES of </a:t>
            </a:r>
            <a:r>
              <a:rPr lang="fr-FR" sz="2000" dirty="0" err="1" smtClean="0"/>
              <a:t>progress</a:t>
            </a:r>
            <a:r>
              <a:rPr lang="fr-FR" sz="2000" dirty="0" smtClean="0"/>
              <a:t> </a:t>
            </a:r>
          </a:p>
          <a:p>
            <a:r>
              <a:rPr lang="fr-FR" sz="2800" dirty="0" err="1" smtClean="0"/>
              <a:t>Discovery</a:t>
            </a:r>
            <a:r>
              <a:rPr lang="fr-FR" sz="2800" dirty="0" smtClean="0"/>
              <a:t> of </a:t>
            </a:r>
            <a:r>
              <a:rPr lang="fr-FR" sz="2800" dirty="0" err="1" smtClean="0"/>
              <a:t>needs</a:t>
            </a:r>
            <a:r>
              <a:rPr lang="fr-FR" sz="2800" dirty="0" smtClean="0"/>
              <a:t> </a:t>
            </a:r>
            <a:r>
              <a:rPr lang="fr-FR" sz="2000" dirty="0" smtClean="0"/>
              <a:t>(innovation)</a:t>
            </a:r>
            <a:endParaRPr lang="en-GB" sz="2000" dirty="0" smtClean="0"/>
          </a:p>
        </p:txBody>
      </p:sp>
      <p:sp>
        <p:nvSpPr>
          <p:cNvPr id="43012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Project 2b – succeed a start-up (1)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Main steps “</a:t>
            </a:r>
            <a:r>
              <a:rPr lang="en-US" dirty="0" smtClean="0">
                <a:solidFill>
                  <a:schemeClr val="hlink"/>
                </a:solidFill>
              </a:rPr>
              <a:t>from idea to success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Find an idea </a:t>
            </a:r>
            <a:r>
              <a:rPr lang="en-US" sz="2400" dirty="0" smtClean="0">
                <a:solidFill>
                  <a:srgbClr val="00CC99"/>
                </a:solidFill>
              </a:rPr>
              <a:t>(creativity methods) – </a:t>
            </a:r>
            <a:r>
              <a:rPr lang="en-US" sz="2400" dirty="0" smtClean="0"/>
              <a:t>needs/market</a:t>
            </a:r>
          </a:p>
          <a:p>
            <a:r>
              <a:rPr lang="en-US" dirty="0" smtClean="0"/>
              <a:t>Write all ideas on Innovative ideas page on your wiki </a:t>
            </a:r>
            <a:r>
              <a:rPr lang="en-US" sz="2400" dirty="0" smtClean="0">
                <a:solidFill>
                  <a:srgbClr val="00CC99"/>
                </a:solidFill>
              </a:rPr>
              <a:t>(wiki – collaborative work)</a:t>
            </a:r>
          </a:p>
          <a:p>
            <a:r>
              <a:rPr lang="en-US" dirty="0" smtClean="0"/>
              <a:t>Collect Knowledge &amp; competency </a:t>
            </a:r>
            <a:r>
              <a:rPr lang="en-US" sz="2400" dirty="0" smtClean="0"/>
              <a:t>(K organization)</a:t>
            </a:r>
          </a:p>
          <a:p>
            <a:r>
              <a:rPr lang="en-US" sz="2800" dirty="0" smtClean="0"/>
              <a:t>Evaluate impacts</a:t>
            </a:r>
          </a:p>
          <a:p>
            <a:r>
              <a:rPr lang="en-US" sz="2800" dirty="0" smtClean="0"/>
              <a:t>Check ingredients for success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For all groups</a:t>
            </a:r>
            <a:endParaRPr lang="en-GB" smtClean="0"/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page on class collaborative </a:t>
            </a:r>
            <a:r>
              <a:rPr lang="fr-FR" dirty="0" err="1" smtClean="0"/>
              <a:t>space</a:t>
            </a:r>
            <a:endParaRPr lang="fr-FR" dirty="0" smtClean="0"/>
          </a:p>
          <a:p>
            <a:r>
              <a:rPr lang="fr-FR" dirty="0" smtClean="0"/>
              <a:t>Participants </a:t>
            </a:r>
            <a:r>
              <a:rPr lang="fr-FR" dirty="0" err="1" smtClean="0"/>
              <a:t>names</a:t>
            </a:r>
            <a:r>
              <a:rPr lang="fr-FR" dirty="0" smtClean="0"/>
              <a:t> (4 </a:t>
            </a:r>
            <a:r>
              <a:rPr lang="fr-FR" dirty="0" err="1" smtClean="0"/>
              <a:t>persons</a:t>
            </a:r>
            <a:r>
              <a:rPr lang="fr-FR" dirty="0" smtClean="0"/>
              <a:t> max/groups)</a:t>
            </a:r>
          </a:p>
          <a:p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related</a:t>
            </a:r>
            <a:r>
              <a:rPr lang="fr-FR" dirty="0" smtClean="0"/>
              <a:t> »</a:t>
            </a:r>
            <a:r>
              <a:rPr lang="fr-FR" dirty="0" err="1" smtClean="0"/>
              <a:t>recipy</a:t>
            </a:r>
            <a:r>
              <a:rPr lang="fr-FR" dirty="0" smtClean="0"/>
              <a:t> » (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 or </a:t>
            </a:r>
            <a:r>
              <a:rPr lang="fr-FR" dirty="0" smtClean="0">
                <a:solidFill>
                  <a:srgbClr val="00CC99"/>
                </a:solidFill>
              </a:rPr>
              <a:t>b</a:t>
            </a:r>
            <a:r>
              <a:rPr lang="fr-FR" dirty="0" smtClean="0"/>
              <a:t>)</a:t>
            </a:r>
          </a:p>
          <a:p>
            <a:r>
              <a:rPr lang="en-US" dirty="0" smtClean="0"/>
              <a:t>Presentation </a:t>
            </a:r>
            <a:r>
              <a:rPr lang="en-US" dirty="0" smtClean="0">
                <a:solidFill>
                  <a:srgbClr val="FF0000"/>
                </a:solidFill>
              </a:rPr>
              <a:t>May?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Presentations schedule</a:t>
            </a:r>
          </a:p>
          <a:p>
            <a:endParaRPr lang="en-US" dirty="0" smtClean="0"/>
          </a:p>
          <a:p>
            <a:endParaRPr lang="en-GB" dirty="0" smtClean="0"/>
          </a:p>
        </p:txBody>
      </p:sp>
      <p:sp>
        <p:nvSpPr>
          <p:cNvPr id="45060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2b – </a:t>
            </a:r>
            <a:r>
              <a:rPr lang="fr-FR" dirty="0" err="1" smtClean="0"/>
              <a:t>Apply</a:t>
            </a:r>
            <a:r>
              <a:rPr lang="fr-FR" dirty="0" smtClean="0"/>
              <a:t> KM to </a:t>
            </a:r>
            <a:r>
              <a:rPr lang="fr-FR" dirty="0" err="1" smtClean="0"/>
              <a:t>succeed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start-up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Innovative ideas connecting need, challenge and technology</a:t>
            </a:r>
          </a:p>
          <a:p>
            <a:endParaRPr lang="en-US" sz="2400" dirty="0" smtClean="0"/>
          </a:p>
          <a:p>
            <a:r>
              <a:rPr lang="en-US" sz="2400" dirty="0" smtClean="0"/>
              <a:t>Prevention</a:t>
            </a:r>
          </a:p>
          <a:p>
            <a:r>
              <a:rPr lang="en-US" sz="2400" dirty="0" smtClean="0"/>
              <a:t>Disaster management</a:t>
            </a:r>
          </a:p>
          <a:p>
            <a:r>
              <a:rPr lang="en-US" sz="2400" dirty="0" smtClean="0"/>
              <a:t>Climate change</a:t>
            </a:r>
          </a:p>
          <a:p>
            <a:r>
              <a:rPr lang="en-US" sz="2400" dirty="0" smtClean="0"/>
              <a:t>…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Some challenges on innocentive.com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 b: </a:t>
            </a:r>
            <a:br>
              <a:rPr lang="en-US" dirty="0" smtClean="0"/>
            </a:br>
            <a:r>
              <a:rPr lang="en-US" dirty="0" smtClean="0"/>
              <a:t>some tips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fr-FR" sz="2800" b="1" dirty="0" err="1"/>
              <a:t>C</a:t>
            </a:r>
            <a:r>
              <a:rPr lang="fr-FR" sz="2800" b="1" dirty="0" err="1" smtClean="0"/>
              <a:t>lear</a:t>
            </a:r>
            <a:r>
              <a:rPr lang="fr-FR" sz="2800" b="1" dirty="0" smtClean="0"/>
              <a:t> and simple </a:t>
            </a:r>
            <a:r>
              <a:rPr lang="fr-FR" sz="2800" b="1" dirty="0" err="1" smtClean="0"/>
              <a:t>idea</a:t>
            </a:r>
            <a:endParaRPr lang="fr-FR" sz="2800" dirty="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fr-FR" sz="2800" dirty="0" err="1" smtClean="0"/>
              <a:t>What</a:t>
            </a:r>
            <a:r>
              <a:rPr lang="fr-FR" sz="2800" dirty="0" smtClean="0"/>
              <a:t> </a:t>
            </a:r>
            <a:r>
              <a:rPr lang="fr-FR" sz="2800" dirty="0" err="1" smtClean="0">
                <a:solidFill>
                  <a:srgbClr val="FF33CC"/>
                </a:solidFill>
              </a:rPr>
              <a:t>industry</a:t>
            </a:r>
            <a:r>
              <a:rPr lang="fr-FR" sz="2800" dirty="0" smtClean="0"/>
              <a:t> or </a:t>
            </a:r>
            <a:r>
              <a:rPr lang="fr-FR" sz="2800" dirty="0" err="1" smtClean="0">
                <a:solidFill>
                  <a:schemeClr val="accent2"/>
                </a:solidFill>
              </a:rPr>
              <a:t>market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plan to </a:t>
            </a:r>
            <a:r>
              <a:rPr lang="fr-FR" sz="2800" dirty="0" err="1" smtClean="0"/>
              <a:t>target</a:t>
            </a:r>
            <a:r>
              <a:rPr lang="fr-FR" sz="2800" dirty="0" smtClean="0"/>
              <a:t> 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fr-FR" sz="2800" dirty="0" err="1" smtClean="0"/>
              <a:t>What</a:t>
            </a:r>
            <a:r>
              <a:rPr lang="fr-FR" sz="2800" dirty="0" smtClean="0"/>
              <a:t> type of </a:t>
            </a:r>
            <a:r>
              <a:rPr lang="fr-FR" sz="2800" dirty="0" err="1"/>
              <a:t>corporate</a:t>
            </a:r>
            <a:r>
              <a:rPr lang="fr-FR" sz="2800" dirty="0"/>
              <a:t> </a:t>
            </a:r>
            <a:r>
              <a:rPr lang="fr-FR" sz="2800" dirty="0" err="1"/>
              <a:t>organization</a:t>
            </a:r>
            <a:r>
              <a:rPr lang="fr-FR" sz="2800" dirty="0"/>
              <a:t> </a:t>
            </a:r>
            <a:r>
              <a:rPr lang="fr-FR" sz="2800" dirty="0" err="1"/>
              <a:t>you’ll</a:t>
            </a:r>
            <a:r>
              <a:rPr lang="fr-FR" sz="2800" dirty="0"/>
              <a:t> </a:t>
            </a:r>
            <a:r>
              <a:rPr lang="fr-FR" sz="2800" dirty="0" err="1"/>
              <a:t>implement</a:t>
            </a:r>
            <a:r>
              <a:rPr lang="fr-FR" sz="2800" dirty="0"/>
              <a:t> </a:t>
            </a:r>
            <a:endParaRPr lang="fr-FR" sz="2800" dirty="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fr-FR" sz="2800" dirty="0" err="1" smtClean="0"/>
              <a:t>Where</a:t>
            </a:r>
            <a:r>
              <a:rPr lang="fr-FR" sz="2800" dirty="0" smtClean="0"/>
              <a:t> </a:t>
            </a:r>
            <a:r>
              <a:rPr lang="fr-FR" sz="2800" dirty="0" err="1"/>
              <a:t>your</a:t>
            </a:r>
            <a:r>
              <a:rPr lang="fr-FR" sz="2800" dirty="0"/>
              <a:t> business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b="1" dirty="0" err="1" smtClean="0"/>
              <a:t>located</a:t>
            </a:r>
            <a:endParaRPr lang="fr-FR" sz="2800" b="1" dirty="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fr-FR" sz="2800" dirty="0" smtClean="0"/>
              <a:t>How </a:t>
            </a:r>
            <a:r>
              <a:rPr lang="fr-FR" sz="2800" dirty="0"/>
              <a:t>to </a:t>
            </a:r>
            <a:r>
              <a:rPr lang="fr-FR" sz="2800" dirty="0" smtClean="0"/>
              <a:t>manage </a:t>
            </a:r>
            <a:r>
              <a:rPr lang="fr-FR" sz="2800" dirty="0" err="1" smtClean="0"/>
              <a:t>related</a:t>
            </a:r>
            <a:r>
              <a:rPr lang="fr-FR" sz="2800" dirty="0"/>
              <a:t> </a:t>
            </a:r>
            <a:r>
              <a:rPr lang="fr-FR" sz="2800" b="1" dirty="0" err="1" smtClean="0"/>
              <a:t>risk</a:t>
            </a:r>
            <a:endParaRPr lang="fr-FR" sz="2800" b="1" dirty="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fr-FR" sz="2800" b="1" dirty="0" smtClean="0"/>
              <a:t>…</a:t>
            </a:r>
            <a:endParaRPr lang="fr-FR" sz="2800" dirty="0"/>
          </a:p>
          <a:p>
            <a:pPr marL="0" indent="0">
              <a:lnSpc>
                <a:spcPct val="80000"/>
              </a:lnSpc>
              <a:buNone/>
            </a:pPr>
            <a:endParaRPr lang="fr-FR" sz="2400" dirty="0"/>
          </a:p>
          <a:p>
            <a:pPr>
              <a:lnSpc>
                <a:spcPct val="80000"/>
              </a:lnSpc>
              <a:buFontTx/>
              <a:buNone/>
            </a:pPr>
            <a:endParaRPr lang="fr-FR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sz="2400" dirty="0" smtClean="0"/>
              <a:t>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Pitch</a:t>
            </a:r>
            <a:endParaRPr lang="en-GB" smtClean="0"/>
          </a:p>
        </p:txBody>
      </p:sp>
      <p:sp>
        <p:nvSpPr>
          <p:cNvPr id="1689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your presentation about? - what’s </a:t>
            </a:r>
            <a:r>
              <a:rPr lang="en-GB" dirty="0"/>
              <a:t>your idea?</a:t>
            </a:r>
          </a:p>
          <a:p>
            <a:r>
              <a:rPr lang="en-GB" dirty="0" smtClean="0"/>
              <a:t>What does your start-up or product do?</a:t>
            </a:r>
          </a:p>
          <a:p>
            <a:r>
              <a:rPr lang="en-GB" dirty="0" smtClean="0"/>
              <a:t>Who need this and why?</a:t>
            </a:r>
          </a:p>
          <a:p>
            <a:r>
              <a:rPr lang="en-GB" dirty="0" smtClean="0"/>
              <a:t>What knowledge/know-how you need to succeed?</a:t>
            </a:r>
          </a:p>
          <a:p>
            <a:pPr marL="0" indent="0">
              <a:buNone/>
            </a:pPr>
            <a:r>
              <a:rPr lang="fr-FR" dirty="0" smtClean="0"/>
              <a:t>Ex </a:t>
            </a:r>
            <a:r>
              <a:rPr lang="en-US" dirty="0" smtClean="0"/>
              <a:t>Silicon Valley </a:t>
            </a:r>
            <a:r>
              <a:rPr lang="en-US" dirty="0" err="1" smtClean="0"/>
              <a:t>tv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endParaRPr lang="en-US" dirty="0" smtClean="0"/>
          </a:p>
        </p:txBody>
      </p:sp>
      <p:sp>
        <p:nvSpPr>
          <p:cNvPr id="168964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Needs engineering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smtClean="0"/>
          </a:p>
        </p:txBody>
      </p:sp>
      <p:pic>
        <p:nvPicPr>
          <p:cNvPr id="169989" name="Picture 4" descr="needs discov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8" y="1709738"/>
            <a:ext cx="51530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Your project (b): </a:t>
            </a:r>
            <a:br>
              <a:rPr lang="en-US" sz="3600" dirty="0" smtClean="0"/>
            </a:br>
            <a:r>
              <a:rPr lang="en-US" sz="3600" dirty="0" smtClean="0"/>
              <a:t>Innovative Company – </a:t>
            </a:r>
            <a:r>
              <a:rPr lang="en-US" sz="3600" dirty="0" smtClean="0">
                <a:solidFill>
                  <a:srgbClr val="00CC99"/>
                </a:solidFill>
              </a:rPr>
              <a:t>KM</a:t>
            </a:r>
            <a:endParaRPr lang="en-US" sz="3600" dirty="0" smtClean="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knowledge you need to succeed?</a:t>
            </a:r>
          </a:p>
          <a:p>
            <a:r>
              <a:rPr lang="en-US" dirty="0" smtClean="0"/>
              <a:t>Context? </a:t>
            </a:r>
          </a:p>
          <a:p>
            <a:r>
              <a:rPr lang="en-US" dirty="0"/>
              <a:t>C</a:t>
            </a:r>
            <a:r>
              <a:rPr lang="en-US" dirty="0" smtClean="0"/>
              <a:t>ompetitors and possible partners (BI)</a:t>
            </a:r>
          </a:p>
          <a:p>
            <a:r>
              <a:rPr lang="en-US" dirty="0" smtClean="0"/>
              <a:t>Market ?</a:t>
            </a:r>
          </a:p>
          <a:p>
            <a:r>
              <a:rPr lang="en-US" dirty="0"/>
              <a:t>S</a:t>
            </a:r>
            <a:r>
              <a:rPr lang="en-US" dirty="0" smtClean="0"/>
              <a:t>kills and connections ? Laws &amp; taxes</a:t>
            </a:r>
          </a:p>
          <a:p>
            <a:r>
              <a:rPr lang="en-US" dirty="0" smtClean="0"/>
              <a:t>Choice of </a:t>
            </a:r>
            <a:r>
              <a:rPr lang="fr-FR" dirty="0" smtClean="0">
                <a:hlinkClick r:id="rId2" action="ppaction://hlinksldjump"/>
              </a:rPr>
              <a:t>Business </a:t>
            </a:r>
            <a:r>
              <a:rPr lang="fr-FR" dirty="0" err="1" smtClean="0">
                <a:hlinkClick r:id="rId2" action="ppaction://hlinksldjump"/>
              </a:rPr>
              <a:t>models</a:t>
            </a:r>
            <a:endParaRPr lang="fr-FR" dirty="0" smtClean="0"/>
          </a:p>
          <a:p>
            <a:r>
              <a:rPr lang="en-US" dirty="0" smtClean="0"/>
              <a:t>Communication – when and how</a:t>
            </a:r>
          </a:p>
          <a:p>
            <a:r>
              <a:rPr lang="en-US" dirty="0" smtClean="0"/>
              <a:t>Funding</a:t>
            </a:r>
          </a:p>
          <a:p>
            <a:r>
              <a:rPr lang="en-US" dirty="0" smtClean="0"/>
              <a:t>…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KM - principle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Initiatives</a:t>
            </a:r>
          </a:p>
          <a:p>
            <a:r>
              <a:rPr lang="fr-FR" dirty="0" err="1" smtClean="0">
                <a:solidFill>
                  <a:srgbClr val="0033CC"/>
                </a:solidFill>
              </a:rPr>
              <a:t>Methods</a:t>
            </a:r>
            <a:r>
              <a:rPr lang="fr-FR" dirty="0" smtClean="0">
                <a:solidFill>
                  <a:srgbClr val="0033CC"/>
                </a:solidFill>
              </a:rPr>
              <a:t>: </a:t>
            </a:r>
            <a:r>
              <a:rPr lang="fr-FR" dirty="0" err="1" smtClean="0"/>
              <a:t>organization</a:t>
            </a:r>
            <a:r>
              <a:rPr lang="fr-FR" dirty="0" smtClean="0">
                <a:solidFill>
                  <a:srgbClr val="0033CC"/>
                </a:solidFill>
              </a:rPr>
              <a:t> and </a:t>
            </a:r>
            <a:r>
              <a:rPr lang="fr-FR" dirty="0" err="1" smtClean="0">
                <a:solidFill>
                  <a:srgbClr val="0033CC"/>
                </a:solidFill>
              </a:rPr>
              <a:t>implementation</a:t>
            </a:r>
            <a:endParaRPr lang="fr-FR" dirty="0" smtClean="0">
              <a:solidFill>
                <a:srgbClr val="0033CC"/>
              </a:solidFill>
            </a:endParaRPr>
          </a:p>
          <a:p>
            <a:pPr lvl="1"/>
            <a:r>
              <a:rPr lang="fr-FR" dirty="0" err="1" smtClean="0"/>
              <a:t>Bottom</a:t>
            </a:r>
            <a:r>
              <a:rPr lang="fr-FR" dirty="0" smtClean="0"/>
              <a:t>-up</a:t>
            </a:r>
          </a:p>
          <a:p>
            <a:pPr lvl="1"/>
            <a:r>
              <a:rPr lang="fr-FR" dirty="0" smtClean="0"/>
              <a:t>Top down</a:t>
            </a:r>
          </a:p>
          <a:p>
            <a:r>
              <a:rPr lang="fr-FR" dirty="0" smtClean="0">
                <a:solidFill>
                  <a:srgbClr val="0033CC"/>
                </a:solidFill>
              </a:rPr>
              <a:t>Tools</a:t>
            </a:r>
          </a:p>
          <a:p>
            <a:r>
              <a:rPr lang="fr-FR" dirty="0" err="1" smtClean="0">
                <a:solidFill>
                  <a:srgbClr val="0033CC"/>
                </a:solidFill>
              </a:rPr>
              <a:t>Benefits</a:t>
            </a:r>
            <a:endParaRPr lang="fr-FR" dirty="0" smtClean="0">
              <a:solidFill>
                <a:srgbClr val="0033CC"/>
              </a:solidFill>
            </a:endParaRPr>
          </a:p>
          <a:p>
            <a:pPr>
              <a:buFontTx/>
              <a:buNone/>
            </a:pPr>
            <a:r>
              <a:rPr lang="fr-FR" i="1" dirty="0" err="1" smtClean="0">
                <a:solidFill>
                  <a:schemeClr val="accent2"/>
                </a:solidFill>
              </a:rPr>
              <a:t>Principle</a:t>
            </a:r>
            <a:r>
              <a:rPr lang="fr-FR" i="1" dirty="0" smtClean="0">
                <a:solidFill>
                  <a:schemeClr val="accent2"/>
                </a:solidFill>
              </a:rPr>
              <a:t>: computer = intelligent assistant of </a:t>
            </a:r>
            <a:r>
              <a:rPr lang="fr-FR" i="1" dirty="0" err="1" smtClean="0">
                <a:solidFill>
                  <a:schemeClr val="accent2"/>
                </a:solidFill>
              </a:rPr>
              <a:t>human</a:t>
            </a:r>
            <a:endParaRPr lang="fr-FR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Your project: </a:t>
            </a:r>
            <a:br>
              <a:rPr lang="en-US" sz="3600" smtClean="0"/>
            </a:br>
            <a:r>
              <a:rPr lang="en-US" sz="3600" smtClean="0"/>
              <a:t>Innovative Company – </a:t>
            </a:r>
            <a:r>
              <a:rPr lang="en-US" sz="3600" smtClean="0">
                <a:solidFill>
                  <a:srgbClr val="00CC99"/>
                </a:solidFill>
              </a:rPr>
              <a:t>knowledge</a:t>
            </a:r>
            <a:r>
              <a:rPr lang="en-US" sz="3600" smtClean="0"/>
              <a:t>?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Skills, experience and connections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What skills are vital to succeed?</a:t>
            </a:r>
            <a:endParaRPr lang="fr-FR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pic>
        <p:nvPicPr>
          <p:cNvPr id="176131" name="Picture 4" descr="table manag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80963"/>
            <a:ext cx="6948487" cy="677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models</a:t>
            </a:r>
            <a:r>
              <a:rPr lang="fr-FR" dirty="0" smtClean="0"/>
              <a:t> – </a:t>
            </a:r>
            <a:r>
              <a:rPr lang="fr-FR" sz="2400" dirty="0" smtClean="0">
                <a:solidFill>
                  <a:srgbClr val="00CC99"/>
                </a:solidFill>
              </a:rPr>
              <a:t>sales </a:t>
            </a:r>
            <a:r>
              <a:rPr lang="fr-FR" sz="2400" dirty="0" err="1" smtClean="0">
                <a:solidFill>
                  <a:srgbClr val="00CC99"/>
                </a:solidFill>
              </a:rPr>
              <a:t>methods</a:t>
            </a:r>
            <a:r>
              <a:rPr lang="fr-FR" sz="2400" dirty="0" smtClean="0">
                <a:solidFill>
                  <a:srgbClr val="00CC99"/>
                </a:solidFill>
              </a:rPr>
              <a:t> </a:t>
            </a:r>
            <a:r>
              <a:rPr lang="fr-FR" sz="2400" dirty="0" err="1" smtClean="0">
                <a:solidFill>
                  <a:srgbClr val="00CC99"/>
                </a:solidFill>
              </a:rPr>
              <a:t>only</a:t>
            </a:r>
            <a:endParaRPr lang="fr-FR" sz="2400" dirty="0" smtClean="0">
              <a:solidFill>
                <a:srgbClr val="00CC99"/>
              </a:solidFill>
            </a:endParaRP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Shops and e-commerce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Gillette &amp; HP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Google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Open source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e-newspapers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Groupon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Crowdsourcing</a:t>
            </a:r>
            <a:r>
              <a:rPr lang="en-US" dirty="0" smtClean="0"/>
              <a:t>  </a:t>
            </a:r>
            <a:r>
              <a:rPr lang="fr-FR" sz="1800" dirty="0" smtClean="0"/>
              <a:t>An entrepreneur (or </a:t>
            </a:r>
            <a:r>
              <a:rPr lang="fr-FR" sz="1800" dirty="0" err="1" smtClean="0"/>
              <a:t>anyone</a:t>
            </a:r>
            <a:r>
              <a:rPr lang="fr-FR" sz="1800" dirty="0" smtClean="0"/>
              <a:t>, for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matter</a:t>
            </a:r>
            <a:r>
              <a:rPr lang="fr-FR" sz="1800" dirty="0" smtClean="0"/>
              <a:t>), </a:t>
            </a:r>
            <a:r>
              <a:rPr lang="fr-FR" sz="1800" dirty="0" err="1" smtClean="0"/>
              <a:t>posts</a:t>
            </a:r>
            <a:r>
              <a:rPr lang="fr-FR" sz="1800" dirty="0" smtClean="0"/>
              <a:t> a </a:t>
            </a:r>
            <a:r>
              <a:rPr lang="fr-FR" sz="1800" dirty="0" err="1" smtClean="0"/>
              <a:t>project</a:t>
            </a:r>
            <a:r>
              <a:rPr lang="fr-FR" sz="1800" dirty="0" smtClean="0"/>
              <a:t> online, </a:t>
            </a:r>
            <a:r>
              <a:rPr lang="fr-FR" sz="1800" dirty="0" err="1" smtClean="0"/>
              <a:t>asking</a:t>
            </a:r>
            <a:r>
              <a:rPr lang="fr-FR" sz="1800" dirty="0" smtClean="0"/>
              <a:t> for </a:t>
            </a:r>
            <a:r>
              <a:rPr lang="fr-FR" sz="1800" dirty="0" err="1" smtClean="0"/>
              <a:t>funds</a:t>
            </a:r>
            <a:r>
              <a:rPr lang="fr-FR" sz="1800" dirty="0" smtClean="0"/>
              <a:t>. People </a:t>
            </a:r>
            <a:r>
              <a:rPr lang="fr-FR" sz="1800" dirty="0" err="1" smtClean="0"/>
              <a:t>then</a:t>
            </a:r>
            <a:r>
              <a:rPr lang="fr-FR" sz="1800" dirty="0" smtClean="0"/>
              <a:t> </a:t>
            </a:r>
            <a:r>
              <a:rPr lang="fr-FR" sz="1800" dirty="0" err="1" smtClean="0"/>
              <a:t>pledge</a:t>
            </a:r>
            <a:r>
              <a:rPr lang="fr-FR" sz="1800" dirty="0" smtClean="0"/>
              <a:t> as </a:t>
            </a:r>
            <a:r>
              <a:rPr lang="fr-FR" sz="1800" dirty="0" err="1" smtClean="0"/>
              <a:t>much</a:t>
            </a:r>
            <a:r>
              <a:rPr lang="fr-FR" sz="1800" dirty="0" smtClean="0"/>
              <a:t> money as </a:t>
            </a:r>
            <a:r>
              <a:rPr lang="fr-FR" sz="1800" dirty="0" err="1" smtClean="0"/>
              <a:t>they</a:t>
            </a:r>
            <a:r>
              <a:rPr lang="fr-FR" sz="1800" dirty="0" smtClean="0"/>
              <a:t> </a:t>
            </a:r>
            <a:r>
              <a:rPr lang="fr-FR" sz="1800" dirty="0" err="1" smtClean="0"/>
              <a:t>like</a:t>
            </a:r>
            <a:r>
              <a:rPr lang="fr-FR" sz="1800" dirty="0" smtClean="0"/>
              <a:t> </a:t>
            </a:r>
            <a:r>
              <a:rPr lang="fr-FR" sz="1800" dirty="0" err="1" smtClean="0"/>
              <a:t>towards</a:t>
            </a:r>
            <a:r>
              <a:rPr lang="fr-FR" sz="1800" dirty="0" smtClean="0"/>
              <a:t> the </a:t>
            </a:r>
            <a:r>
              <a:rPr lang="fr-FR" sz="1800" dirty="0" err="1" smtClean="0"/>
              <a:t>project</a:t>
            </a:r>
            <a:r>
              <a:rPr lang="fr-FR" sz="1800" dirty="0" smtClean="0"/>
              <a:t>. </a:t>
            </a:r>
            <a:r>
              <a:rPr lang="fr-FR" sz="1800" dirty="0" err="1" smtClean="0"/>
              <a:t>They</a:t>
            </a:r>
            <a:r>
              <a:rPr lang="fr-FR" sz="1800" dirty="0" smtClean="0"/>
              <a:t> </a:t>
            </a:r>
            <a:r>
              <a:rPr lang="fr-FR" sz="1800" dirty="0" err="1" smtClean="0"/>
              <a:t>only</a:t>
            </a:r>
            <a:r>
              <a:rPr lang="fr-FR" sz="1800" dirty="0" smtClean="0"/>
              <a:t> have to part </a:t>
            </a:r>
            <a:r>
              <a:rPr lang="fr-FR" sz="1800" dirty="0" err="1" smtClean="0"/>
              <a:t>with</a:t>
            </a:r>
            <a:r>
              <a:rPr lang="fr-FR" sz="1800" dirty="0" smtClean="0"/>
              <a:t> </a:t>
            </a:r>
            <a:r>
              <a:rPr lang="fr-FR" sz="1800" dirty="0" err="1" smtClean="0"/>
              <a:t>their</a:t>
            </a:r>
            <a:r>
              <a:rPr lang="fr-FR" sz="1800" dirty="0" smtClean="0"/>
              <a:t> cash if the entrepreneur </a:t>
            </a:r>
            <a:r>
              <a:rPr lang="fr-FR" sz="1800" dirty="0" err="1" smtClean="0"/>
              <a:t>raises</a:t>
            </a:r>
            <a:r>
              <a:rPr lang="fr-FR" sz="1800" dirty="0" smtClean="0"/>
              <a:t> </a:t>
            </a:r>
            <a:r>
              <a:rPr lang="fr-FR" sz="1800" dirty="0" err="1" smtClean="0"/>
              <a:t>their</a:t>
            </a:r>
            <a:r>
              <a:rPr lang="fr-FR" sz="1800" dirty="0" smtClean="0"/>
              <a:t> </a:t>
            </a:r>
            <a:r>
              <a:rPr lang="fr-FR" sz="1800" dirty="0" err="1" smtClean="0"/>
              <a:t>predefined</a:t>
            </a:r>
            <a:r>
              <a:rPr lang="fr-FR" sz="1800" dirty="0" smtClean="0"/>
              <a:t> </a:t>
            </a:r>
            <a:r>
              <a:rPr lang="fr-FR" sz="1800" dirty="0" err="1" smtClean="0"/>
              <a:t>funding</a:t>
            </a:r>
            <a:r>
              <a:rPr lang="fr-FR" sz="1800" dirty="0" smtClean="0"/>
              <a:t> </a:t>
            </a:r>
            <a:r>
              <a:rPr lang="fr-FR" sz="1800" dirty="0" err="1" smtClean="0"/>
              <a:t>target</a:t>
            </a:r>
            <a:r>
              <a:rPr lang="fr-FR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fr-FR" sz="1800" dirty="0" smtClean="0"/>
              <a:t>Ex </a:t>
            </a:r>
            <a:r>
              <a:rPr lang="en-US" sz="2800" dirty="0" smtClean="0"/>
              <a:t>http://www.mymajorcompany.com/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Your business model ?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Funding</a:t>
            </a:r>
          </a:p>
        </p:txBody>
      </p:sp>
      <p:pic>
        <p:nvPicPr>
          <p:cNvPr id="178180" name="Picture 3" descr="FundingFren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23963"/>
            <a:ext cx="708025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Funding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http://ec.europa.eu/horizon2020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https://www.eurostars-eureka.eu/</a:t>
            </a:r>
            <a:endParaRPr lang="fr-FR" dirty="0" smtClean="0"/>
          </a:p>
          <a:p>
            <a:r>
              <a:rPr lang="en-US" dirty="0" smtClean="0"/>
              <a:t>French-Indian research</a:t>
            </a:r>
            <a:r>
              <a:rPr lang="fr-FR" dirty="0" smtClean="0"/>
              <a:t> </a:t>
            </a:r>
            <a:r>
              <a:rPr lang="fr-FR" sz="2000" dirty="0" smtClean="0">
                <a:hlinkClick r:id="rId4"/>
              </a:rPr>
              <a:t>http://www.frenchsciencetoday.org/index.php?option=com_content&amp;view=article&amp;id=17&amp;Itemid=75</a:t>
            </a:r>
            <a:endParaRPr lang="fr-FR" sz="2000" dirty="0" smtClean="0"/>
          </a:p>
          <a:p>
            <a:r>
              <a:rPr lang="fr-FR" dirty="0" smtClean="0"/>
              <a:t>France US</a:t>
            </a:r>
            <a:r>
              <a:rPr lang="en-US" dirty="0" smtClean="0"/>
              <a:t>, Denmark, Japan…(embassy and join programs)</a:t>
            </a:r>
          </a:p>
          <a:p>
            <a:pPr>
              <a:buFontTx/>
              <a:buNone/>
            </a:pPr>
            <a:endParaRPr lang="fr-FR" sz="20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28775"/>
            <a:ext cx="9906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Funding</a:t>
            </a:r>
            <a:r>
              <a:rPr lang="fr-FR" dirty="0" smtClean="0"/>
              <a:t> in France</a:t>
            </a:r>
          </a:p>
        </p:txBody>
      </p:sp>
      <p:pic>
        <p:nvPicPr>
          <p:cNvPr id="179204" name="Picture 3" descr="Fig 6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412875"/>
            <a:ext cx="6683375" cy="443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Funding</a:t>
            </a:r>
            <a:r>
              <a:rPr lang="fr-FR" dirty="0" smtClean="0"/>
              <a:t> in France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z="2400" dirty="0" smtClean="0"/>
              <a:t>Main sources for </a:t>
            </a:r>
            <a:r>
              <a:rPr lang="fr-FR" sz="2400" dirty="0" err="1" smtClean="0"/>
              <a:t>project</a:t>
            </a:r>
            <a:r>
              <a:rPr lang="fr-FR" sz="2400" dirty="0" smtClean="0"/>
              <a:t> </a:t>
            </a:r>
            <a:r>
              <a:rPr lang="fr-FR" sz="2400" dirty="0" err="1" smtClean="0"/>
              <a:t>funding</a:t>
            </a:r>
            <a:r>
              <a:rPr lang="fr-FR" sz="2400" dirty="0" smtClean="0"/>
              <a:t> in France</a:t>
            </a:r>
            <a:br>
              <a:rPr lang="fr-FR" sz="2400" dirty="0" smtClean="0"/>
            </a:br>
            <a:r>
              <a:rPr lang="fr-FR" sz="2400" dirty="0" smtClean="0"/>
              <a:t>*</a:t>
            </a:r>
            <a:r>
              <a:rPr lang="fr-FR" sz="2400" dirty="0" err="1" smtClean="0"/>
              <a:t>Ministry</a:t>
            </a:r>
            <a:r>
              <a:rPr lang="fr-FR" sz="2400" dirty="0" smtClean="0"/>
              <a:t> of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</a:t>
            </a:r>
            <a:r>
              <a:rPr lang="fr-FR" sz="2400" dirty="0" err="1" smtClean="0"/>
              <a:t>contest</a:t>
            </a:r>
            <a:r>
              <a:rPr lang="fr-FR" sz="2400" dirty="0" smtClean="0"/>
              <a:t> </a:t>
            </a:r>
            <a:r>
              <a:rPr lang="fr-FR" sz="2400" dirty="0" smtClean="0">
                <a:hlinkClick r:id="rId2"/>
              </a:rPr>
              <a:t>http://www.enseignementsup-recherche.gouv.fr/pid24633/concours-national-d-aide-a-la-creation-d-entreprises-innovantes.html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*</a:t>
            </a:r>
            <a:r>
              <a:rPr lang="fr-FR" sz="2400" dirty="0" smtClean="0">
                <a:hlinkClick r:id="rId3"/>
              </a:rPr>
              <a:t>http://www.leconcoursdelacreation.fr/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*</a:t>
            </a:r>
            <a:r>
              <a:rPr lang="fr-FR" sz="2400" dirty="0" smtClean="0">
                <a:hlinkClick r:id="rId4"/>
              </a:rPr>
              <a:t>http://www.bpifrance.fr/Recherche/%28text%29/financement-entreprise-innovante.htm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*</a:t>
            </a:r>
            <a:r>
              <a:rPr lang="fr-FR" sz="2400" dirty="0" smtClean="0">
                <a:hlinkClick r:id="rId5"/>
              </a:rPr>
              <a:t>http://www.f-iniciativas.fr/autres-services/jeune-entreprise-innovante-jei</a:t>
            </a:r>
            <a:r>
              <a:rPr lang="fr-FR" sz="2400" dirty="0" smtClean="0"/>
              <a:t> (</a:t>
            </a:r>
            <a:r>
              <a:rPr lang="fr-FR" sz="2400" dirty="0" err="1" smtClean="0"/>
              <a:t>just</a:t>
            </a:r>
            <a:r>
              <a:rPr lang="fr-FR" sz="2400" dirty="0" smtClean="0"/>
              <a:t> exemption </a:t>
            </a:r>
            <a:r>
              <a:rPr lang="fr-FR" sz="2400" dirty="0" err="1" smtClean="0"/>
              <a:t>from</a:t>
            </a:r>
            <a:r>
              <a:rPr lang="fr-FR" sz="2400" dirty="0" smtClean="0"/>
              <a:t> taxes)</a:t>
            </a:r>
            <a:br>
              <a:rPr lang="fr-FR" sz="2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Funding</a:t>
            </a:r>
            <a:r>
              <a:rPr lang="fr-FR" dirty="0" smtClean="0"/>
              <a:t> in France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z="2000" dirty="0" smtClean="0"/>
              <a:t>* Orange </a:t>
            </a:r>
            <a:r>
              <a:rPr lang="fr-FR" sz="2000" dirty="0" err="1" smtClean="0"/>
              <a:t>Fab</a:t>
            </a:r>
            <a:r>
              <a:rPr lang="fr-FR" sz="2000" dirty="0" smtClean="0"/>
              <a:t> </a:t>
            </a:r>
            <a:r>
              <a:rPr lang="fr-FR" sz="2000" dirty="0" smtClean="0">
                <a:hlinkClick r:id="rId2"/>
              </a:rPr>
              <a:t>http://www.orangefab.fr/</a:t>
            </a:r>
            <a:r>
              <a:rPr lang="fr-FR" sz="2000" dirty="0" smtClean="0"/>
              <a:t> in the US and in France</a:t>
            </a:r>
            <a:br>
              <a:rPr lang="fr-FR" sz="2000" dirty="0" smtClean="0"/>
            </a:br>
            <a:r>
              <a:rPr lang="fr-FR" sz="2000" dirty="0" smtClean="0"/>
              <a:t>*</a:t>
            </a:r>
            <a:r>
              <a:rPr lang="fr-FR" sz="2000" dirty="0" smtClean="0">
                <a:hlinkClick r:id="rId3"/>
              </a:rPr>
              <a:t>http://www.investessor.fr/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*</a:t>
            </a:r>
            <a:r>
              <a:rPr lang="fr-FR" sz="2000" dirty="0" smtClean="0">
                <a:hlinkClick r:id="rId4"/>
              </a:rPr>
              <a:t>http://www.franceangels.org/fr/les-business-angels.html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*</a:t>
            </a:r>
            <a:r>
              <a:rPr lang="fr-FR" sz="2000" dirty="0" smtClean="0">
                <a:hlinkClick r:id="rId5"/>
              </a:rPr>
              <a:t>http://parisbusinessangels.com/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*</a:t>
            </a:r>
            <a:r>
              <a:rPr lang="fr-FR" sz="2000" dirty="0" err="1" smtClean="0"/>
              <a:t>incubators</a:t>
            </a:r>
            <a:r>
              <a:rPr lang="fr-FR" sz="2000" dirty="0" smtClean="0"/>
              <a:t> </a:t>
            </a:r>
            <a:r>
              <a:rPr lang="fr-FR" sz="2000" dirty="0" smtClean="0">
                <a:hlinkClick r:id="rId6"/>
              </a:rPr>
              <a:t>http://incubateurs.parisregionlab.com/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err="1" smtClean="0"/>
              <a:t>see</a:t>
            </a:r>
            <a:r>
              <a:rPr lang="fr-FR" sz="2000" dirty="0" smtClean="0"/>
              <a:t> group on LinkedIn Paris </a:t>
            </a:r>
            <a:r>
              <a:rPr lang="fr-FR" sz="2000" dirty="0" err="1" smtClean="0"/>
              <a:t>Region</a:t>
            </a:r>
            <a:r>
              <a:rPr lang="fr-FR" sz="2000" dirty="0" smtClean="0"/>
              <a:t> Business </a:t>
            </a:r>
            <a:r>
              <a:rPr lang="fr-FR" sz="2000" dirty="0" err="1" smtClean="0"/>
              <a:t>Community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err="1" smtClean="0"/>
              <a:t>Partnership</a:t>
            </a:r>
            <a:r>
              <a:rPr lang="fr-FR" sz="2000" dirty="0" smtClean="0"/>
              <a:t> </a:t>
            </a:r>
            <a:r>
              <a:rPr lang="fr-FR" sz="2000" dirty="0" err="1" smtClean="0"/>
              <a:t>big-small</a:t>
            </a:r>
            <a:r>
              <a:rPr lang="fr-FR" sz="2000" dirty="0" smtClean="0"/>
              <a:t> </a:t>
            </a:r>
            <a:r>
              <a:rPr lang="fr-FR" sz="2000" dirty="0" smtClean="0">
                <a:hlinkClick r:id="rId7"/>
              </a:rPr>
              <a:t>http://www.pactepme.org/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http://www.agence-nationale-recherche.fr/en/project-based-funding-to-advance-french-research/</a:t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err="1" smtClean="0"/>
              <a:t>See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ADEME, </a:t>
            </a:r>
            <a:r>
              <a:rPr lang="fr-FR" sz="2000" dirty="0" err="1" smtClean="0"/>
              <a:t>they</a:t>
            </a:r>
            <a:r>
              <a:rPr lang="fr-FR" sz="2000" dirty="0" smtClean="0"/>
              <a:t> sponsor </a:t>
            </a:r>
            <a:r>
              <a:rPr lang="fr-FR" sz="2000" dirty="0" err="1" smtClean="0"/>
              <a:t>projects</a:t>
            </a:r>
            <a:r>
              <a:rPr lang="fr-FR" sz="2000" dirty="0" smtClean="0"/>
              <a:t> </a:t>
            </a:r>
            <a:r>
              <a:rPr lang="fr-FR" sz="2000" dirty="0" err="1" smtClean="0"/>
              <a:t>related</a:t>
            </a:r>
            <a:r>
              <a:rPr lang="fr-FR" sz="2000" dirty="0" smtClean="0"/>
              <a:t> to </a:t>
            </a:r>
            <a:r>
              <a:rPr lang="fr-FR" sz="2000" dirty="0" err="1" smtClean="0"/>
              <a:t>environement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http://www.ademe.fr/</a:t>
            </a:r>
            <a:br>
              <a:rPr lang="fr-FR" sz="2000" dirty="0" smtClean="0"/>
            </a:br>
            <a:endParaRPr lang="fr-FR" sz="2000" dirty="0" smtClean="0"/>
          </a:p>
          <a:p>
            <a:pPr>
              <a:buFontTx/>
              <a:buNone/>
            </a:pPr>
            <a:r>
              <a:rPr lang="fr-FR" sz="1400" dirty="0" smtClean="0"/>
              <a:t/>
            </a:r>
            <a:br>
              <a:rPr lang="fr-FR" sz="1400" dirty="0" smtClean="0"/>
            </a:b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Your project 2b: </a:t>
            </a:r>
            <a:br>
              <a:rPr lang="en-US" sz="3600" dirty="0" smtClean="0"/>
            </a:br>
            <a:r>
              <a:rPr lang="en-US" sz="3600" dirty="0" smtClean="0"/>
              <a:t>“Innovative Company”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on class wiki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Team (role of each of you and why)</a:t>
            </a:r>
          </a:p>
          <a:p>
            <a:r>
              <a:rPr lang="en-US" sz="2800" dirty="0" smtClean="0"/>
              <a:t>Idea &amp; Project description (art of) + </a:t>
            </a:r>
            <a:r>
              <a:rPr lang="en-US" sz="2400" dirty="0" smtClean="0"/>
              <a:t>name &amp; logo</a:t>
            </a:r>
          </a:p>
          <a:p>
            <a:r>
              <a:rPr lang="en-US" sz="2800" dirty="0" smtClean="0"/>
              <a:t>Competitors and your </a:t>
            </a:r>
            <a:r>
              <a:rPr lang="en-US" sz="2800" dirty="0"/>
              <a:t>+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What market you address and why</a:t>
            </a:r>
          </a:p>
          <a:p>
            <a:r>
              <a:rPr lang="en-US" sz="2800" dirty="0" smtClean="0"/>
              <a:t>Business model and sales methods (IPR?)</a:t>
            </a:r>
          </a:p>
          <a:p>
            <a:r>
              <a:rPr lang="en-US" sz="2800" dirty="0" smtClean="0"/>
              <a:t>Funding</a:t>
            </a:r>
          </a:p>
          <a:p>
            <a:r>
              <a:rPr lang="en-US" sz="2800" dirty="0" smtClean="0"/>
              <a:t>Communication </a:t>
            </a:r>
          </a:p>
          <a:p>
            <a:r>
              <a:rPr lang="en-US" sz="2800" dirty="0"/>
              <a:t>8</a:t>
            </a:r>
            <a:r>
              <a:rPr lang="en-US" sz="2800" dirty="0" smtClean="0"/>
              <a:t>D Impact (</a:t>
            </a:r>
            <a:r>
              <a:rPr lang="en-US" sz="2800" dirty="0" smtClean="0">
                <a:solidFill>
                  <a:schemeClr val="hlink"/>
                </a:solidFill>
              </a:rPr>
              <a:t>tech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hlink"/>
                </a:solidFill>
              </a:rPr>
              <a:t>economic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hlink"/>
                </a:solidFill>
              </a:rPr>
              <a:t>environmental, cognitive,</a:t>
            </a:r>
            <a:r>
              <a:rPr lang="en-US" sz="2800" dirty="0" smtClean="0"/>
              <a:t> social, cultural, political, health)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Think</a:t>
            </a:r>
            <a:r>
              <a:rPr lang="fr-FR" dirty="0" smtClean="0"/>
              <a:t> about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Vision</a:t>
            </a:r>
          </a:p>
          <a:p>
            <a:r>
              <a:rPr lang="fr-FR" dirty="0" err="1" smtClean="0"/>
              <a:t>Strategy</a:t>
            </a:r>
            <a:endParaRPr lang="fr-FR" dirty="0" smtClean="0"/>
          </a:p>
          <a:p>
            <a:r>
              <a:rPr lang="fr-FR" dirty="0" err="1" smtClean="0"/>
              <a:t>Tactics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KM « Recipy »</a:t>
            </a:r>
            <a:endParaRPr lang="en-GB" smtClean="0"/>
          </a:p>
        </p:txBody>
      </p:sp>
      <p:sp>
        <p:nvSpPr>
          <p:cNvPr id="890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Understand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who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… –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needs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Nature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knowledge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- model</a:t>
            </a:r>
          </a:p>
          <a:p>
            <a:pPr>
              <a:defRPr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Choice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tool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(s) vs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hybrid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Incremental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(do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small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think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global), or</a:t>
            </a:r>
          </a:p>
          <a:p>
            <a:pPr>
              <a:defRPr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Top-down?</a:t>
            </a:r>
          </a:p>
          <a:p>
            <a:pPr>
              <a:defRPr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MEASURES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progress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en-GB" dirty="0" smtClean="0"/>
          </a:p>
        </p:txBody>
      </p:sp>
      <p:sp>
        <p:nvSpPr>
          <p:cNvPr id="26628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KM&amp;I in your project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Innovation </a:t>
            </a:r>
            <a:r>
              <a:rPr lang="fr-FR" dirty="0" err="1" smtClean="0"/>
              <a:t>process</a:t>
            </a:r>
            <a:endParaRPr lang="fr-FR" dirty="0" smtClean="0"/>
          </a:p>
          <a:p>
            <a:pPr lvl="1"/>
            <a:r>
              <a:rPr lang="fr-FR" dirty="0" err="1" smtClean="0"/>
              <a:t>Creativity</a:t>
            </a:r>
            <a:r>
              <a:rPr lang="fr-FR" dirty="0" smtClean="0"/>
              <a:t> – </a:t>
            </a:r>
            <a:r>
              <a:rPr lang="fr-FR" dirty="0" err="1" smtClean="0"/>
              <a:t>ideas</a:t>
            </a:r>
            <a:r>
              <a:rPr lang="fr-FR" dirty="0" smtClean="0"/>
              <a:t> – </a:t>
            </a:r>
            <a:r>
              <a:rPr lang="fr-FR" sz="2000" dirty="0" err="1" smtClean="0"/>
              <a:t>your</a:t>
            </a:r>
            <a:r>
              <a:rPr lang="fr-FR" sz="2000" dirty="0" smtClean="0"/>
              <a:t> </a:t>
            </a:r>
            <a:r>
              <a:rPr lang="fr-FR" sz="2000" dirty="0" err="1" smtClean="0"/>
              <a:t>dreams</a:t>
            </a:r>
            <a:r>
              <a:rPr lang="fr-FR" sz="2000" dirty="0" smtClean="0"/>
              <a:t> &amp; collective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about </a:t>
            </a:r>
            <a:r>
              <a:rPr lang="fr-FR" sz="2000" dirty="0" err="1" smtClean="0"/>
              <a:t>existing</a:t>
            </a:r>
            <a:endParaRPr lang="fr-FR" sz="2000" dirty="0" smtClean="0"/>
          </a:p>
          <a:p>
            <a:pPr lvl="1"/>
            <a:r>
              <a:rPr lang="fr-FR" dirty="0" smtClean="0"/>
              <a:t>Transformation </a:t>
            </a:r>
            <a:r>
              <a:rPr lang="fr-FR" sz="2000" dirty="0" smtClean="0"/>
              <a:t>(</a:t>
            </a:r>
            <a:r>
              <a:rPr lang="fr-FR" sz="2000" dirty="0" err="1" smtClean="0"/>
              <a:t>co-creation</a:t>
            </a:r>
            <a:r>
              <a:rPr lang="fr-FR" sz="2000" dirty="0" smtClean="0"/>
              <a:t>)</a:t>
            </a:r>
          </a:p>
          <a:p>
            <a:pPr lvl="1"/>
            <a:r>
              <a:rPr lang="fr-FR" dirty="0" err="1" smtClean="0"/>
              <a:t>Success</a:t>
            </a:r>
            <a:r>
              <a:rPr lang="fr-FR" dirty="0" smtClean="0"/>
              <a:t> </a:t>
            </a:r>
            <a:r>
              <a:rPr lang="fr-FR" sz="2000" dirty="0" smtClean="0"/>
              <a:t>(tangible &amp; intangible values)</a:t>
            </a:r>
          </a:p>
          <a:p>
            <a:r>
              <a:rPr lang="fr-FR" dirty="0" err="1"/>
              <a:t>K</a:t>
            </a:r>
            <a:r>
              <a:rPr lang="fr-FR" dirty="0" err="1" smtClean="0"/>
              <a:t>nowledge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Organized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sz="2000" dirty="0" err="1" smtClean="0"/>
              <a:t>inside</a:t>
            </a:r>
            <a:r>
              <a:rPr lang="fr-FR" sz="2000" dirty="0" smtClean="0"/>
              <a:t> and </a:t>
            </a:r>
            <a:r>
              <a:rPr lang="fr-FR" sz="2000" dirty="0" err="1" smtClean="0"/>
              <a:t>outside</a:t>
            </a:r>
            <a:endParaRPr lang="fr-FR" sz="2000" dirty="0" smtClean="0"/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Conditions for success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mtClean="0"/>
              <a:t>Innovation culture :</a:t>
            </a:r>
          </a:p>
          <a:p>
            <a:r>
              <a:rPr lang="fr-FR" smtClean="0"/>
              <a:t>Way of Thinking and Acting </a:t>
            </a:r>
          </a:p>
          <a:p>
            <a:r>
              <a:rPr lang="fr-FR" smtClean="0"/>
              <a:t>« reflexes »</a:t>
            </a:r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Extreme programming</a:t>
            </a:r>
          </a:p>
        </p:txBody>
      </p:sp>
      <p:pic>
        <p:nvPicPr>
          <p:cNvPr id="172036" name="Picture 3" descr="xtreme%20pgr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79613" y="1998663"/>
            <a:ext cx="6480175" cy="3043237"/>
          </a:xfrm>
          <a:noFill/>
        </p:spPr>
      </p:pic>
    </p:spTree>
    <p:extLst>
      <p:ext uri="{BB962C8B-B14F-4D97-AF65-F5344CB8AC3E}">
        <p14:creationId xmlns:p14="http://schemas.microsoft.com/office/powerpoint/2010/main" val="21470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EPITA2022 Spring/EML</a:t>
            </a:r>
            <a:endParaRPr lang="en-US"/>
          </a:p>
        </p:txBody>
      </p:sp>
      <p:pic>
        <p:nvPicPr>
          <p:cNvPr id="4" name="Image 3" descr="ecosystems en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8028384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67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 ecosystems</a:t>
            </a:r>
          </a:p>
        </p:txBody>
      </p:sp>
      <p:pic>
        <p:nvPicPr>
          <p:cNvPr id="173060" name="Picture 4" descr="innov 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62579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Out of the box thinking – connecting all the dots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4797425"/>
            <a:ext cx="7040563" cy="1152525"/>
          </a:xfrm>
        </p:spPr>
        <p:txBody>
          <a:bodyPr/>
          <a:lstStyle/>
          <a:p>
            <a:pPr>
              <a:buFontTx/>
              <a:buNone/>
            </a:pPr>
            <a:r>
              <a:rPr lang="fr-FR" smtClean="0"/>
              <a:t>You can only use straight lines and you can’t lift up your pen</a:t>
            </a:r>
          </a:p>
        </p:txBody>
      </p:sp>
      <p:pic>
        <p:nvPicPr>
          <p:cNvPr id="990212" name="Picture 4" descr="9 d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484313"/>
            <a:ext cx="203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b="1" smtClean="0"/>
              <a:t>“Think different” capability</a:t>
            </a:r>
            <a:r>
              <a:rPr lang="en-CA" smtClean="0"/>
              <a:t> 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smtClean="0"/>
              <a:t>Global</a:t>
            </a:r>
          </a:p>
          <a:p>
            <a:r>
              <a:rPr lang="en-CA" sz="2800" smtClean="0"/>
              <a:t>Systems</a:t>
            </a:r>
          </a:p>
          <a:p>
            <a:endParaRPr lang="en-CA" sz="2800" smtClean="0"/>
          </a:p>
          <a:p>
            <a:endParaRPr lang="en-CA" sz="2800" smtClean="0">
              <a:latin typeface="Comic Sans MS" pitchFamily="66" charset="0"/>
            </a:endParaRPr>
          </a:p>
          <a:p>
            <a:pPr>
              <a:buFontTx/>
              <a:buNone/>
            </a:pPr>
            <a:endParaRPr lang="en-CA" sz="2800" smtClean="0">
              <a:latin typeface="Comic Sans MS" pitchFamily="66" charset="0"/>
            </a:endParaRPr>
          </a:p>
        </p:txBody>
      </p:sp>
      <p:grpSp>
        <p:nvGrpSpPr>
          <p:cNvPr id="188421" name="Group 4"/>
          <p:cNvGrpSpPr>
            <a:grpSpLocks/>
          </p:cNvGrpSpPr>
          <p:nvPr/>
        </p:nvGrpSpPr>
        <p:grpSpPr bwMode="auto">
          <a:xfrm>
            <a:off x="3995738" y="1773238"/>
            <a:ext cx="3600450" cy="3527425"/>
            <a:chOff x="2653" y="754"/>
            <a:chExt cx="2268" cy="2222"/>
          </a:xfrm>
        </p:grpSpPr>
        <p:sp>
          <p:nvSpPr>
            <p:cNvPr id="188422" name="Oval 5"/>
            <p:cNvSpPr>
              <a:spLocks noChangeArrowheads="1"/>
            </p:cNvSpPr>
            <p:nvPr/>
          </p:nvSpPr>
          <p:spPr bwMode="auto">
            <a:xfrm>
              <a:off x="3107" y="1253"/>
              <a:ext cx="317" cy="3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423" name="Oval 6"/>
            <p:cNvSpPr>
              <a:spLocks noChangeArrowheads="1"/>
            </p:cNvSpPr>
            <p:nvPr/>
          </p:nvSpPr>
          <p:spPr bwMode="auto">
            <a:xfrm>
              <a:off x="4286" y="1979"/>
              <a:ext cx="317" cy="3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424" name="Oval 7"/>
            <p:cNvSpPr>
              <a:spLocks noChangeArrowheads="1"/>
            </p:cNvSpPr>
            <p:nvPr/>
          </p:nvSpPr>
          <p:spPr bwMode="auto">
            <a:xfrm>
              <a:off x="3470" y="2024"/>
              <a:ext cx="317" cy="3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425" name="Oval 8"/>
            <p:cNvSpPr>
              <a:spLocks noChangeArrowheads="1"/>
            </p:cNvSpPr>
            <p:nvPr/>
          </p:nvSpPr>
          <p:spPr bwMode="auto">
            <a:xfrm>
              <a:off x="3878" y="1117"/>
              <a:ext cx="317" cy="3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426" name="Oval 9"/>
            <p:cNvSpPr>
              <a:spLocks noChangeArrowheads="1"/>
            </p:cNvSpPr>
            <p:nvPr/>
          </p:nvSpPr>
          <p:spPr bwMode="auto">
            <a:xfrm>
              <a:off x="2653" y="754"/>
              <a:ext cx="2268" cy="22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427" name="Line 10"/>
            <p:cNvSpPr>
              <a:spLocks noChangeShapeType="1"/>
            </p:cNvSpPr>
            <p:nvPr/>
          </p:nvSpPr>
          <p:spPr bwMode="auto">
            <a:xfrm flipV="1">
              <a:off x="3424" y="1298"/>
              <a:ext cx="454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8428" name="Line 11"/>
            <p:cNvSpPr>
              <a:spLocks noChangeShapeType="1"/>
            </p:cNvSpPr>
            <p:nvPr/>
          </p:nvSpPr>
          <p:spPr bwMode="auto">
            <a:xfrm flipH="1">
              <a:off x="3696" y="1434"/>
              <a:ext cx="272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8429" name="Line 12"/>
            <p:cNvSpPr>
              <a:spLocks noChangeShapeType="1"/>
            </p:cNvSpPr>
            <p:nvPr/>
          </p:nvSpPr>
          <p:spPr bwMode="auto">
            <a:xfrm>
              <a:off x="3334" y="1525"/>
              <a:ext cx="952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8430" name="Line 13"/>
            <p:cNvSpPr>
              <a:spLocks noChangeShapeType="1"/>
            </p:cNvSpPr>
            <p:nvPr/>
          </p:nvSpPr>
          <p:spPr bwMode="auto">
            <a:xfrm flipH="1" flipV="1">
              <a:off x="4105" y="1434"/>
              <a:ext cx="272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8431" name="Line 14"/>
            <p:cNvSpPr>
              <a:spLocks noChangeShapeType="1"/>
            </p:cNvSpPr>
            <p:nvPr/>
          </p:nvSpPr>
          <p:spPr bwMode="auto">
            <a:xfrm>
              <a:off x="3198" y="1616"/>
              <a:ext cx="272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8432" name="Line 15"/>
            <p:cNvSpPr>
              <a:spLocks noChangeShapeType="1"/>
            </p:cNvSpPr>
            <p:nvPr/>
          </p:nvSpPr>
          <p:spPr bwMode="auto">
            <a:xfrm flipV="1">
              <a:off x="3742" y="2251"/>
              <a:ext cx="544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248525" cy="444500"/>
          </a:xfrm>
          <a:noFill/>
        </p:spPr>
        <p:txBody>
          <a:bodyPr lIns="41275" tIns="15875" rIns="41275" bIns="15875" anchor="t">
            <a:spAutoFit/>
          </a:bodyPr>
          <a:lstStyle/>
          <a:p>
            <a:r>
              <a:rPr lang="en-US" sz="3600" b="1" smtClean="0"/>
              <a:t>Knowledge Holonomy</a:t>
            </a:r>
          </a:p>
        </p:txBody>
      </p:sp>
      <p:sp>
        <p:nvSpPr>
          <p:cNvPr id="995331" name="Rectangle 3"/>
          <p:cNvSpPr>
            <a:spLocks noChangeArrowheads="1"/>
          </p:cNvSpPr>
          <p:nvPr/>
        </p:nvSpPr>
        <p:spPr bwMode="auto">
          <a:xfrm>
            <a:off x="2268538" y="4365625"/>
            <a:ext cx="17716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739775">
              <a:lnSpc>
                <a:spcPct val="90000"/>
              </a:lnSpc>
              <a:defRPr/>
            </a:pPr>
            <a:r>
              <a:rPr 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Project</a:t>
            </a:r>
          </a:p>
        </p:txBody>
      </p:sp>
      <p:grpSp>
        <p:nvGrpSpPr>
          <p:cNvPr id="189445" name="Group 4"/>
          <p:cNvGrpSpPr>
            <a:grpSpLocks/>
          </p:cNvGrpSpPr>
          <p:nvPr/>
        </p:nvGrpSpPr>
        <p:grpSpPr bwMode="auto">
          <a:xfrm>
            <a:off x="4438650" y="1720850"/>
            <a:ext cx="862013" cy="4159250"/>
            <a:chOff x="1809" y="1143"/>
            <a:chExt cx="611" cy="2620"/>
          </a:xfrm>
        </p:grpSpPr>
        <p:sp>
          <p:nvSpPr>
            <p:cNvPr id="189462" name="Oval 5"/>
            <p:cNvSpPr>
              <a:spLocks noChangeArrowheads="1"/>
            </p:cNvSpPr>
            <p:nvPr/>
          </p:nvSpPr>
          <p:spPr bwMode="auto">
            <a:xfrm>
              <a:off x="1809" y="1143"/>
              <a:ext cx="611" cy="2620"/>
            </a:xfrm>
            <a:prstGeom prst="ellipse">
              <a:avLst/>
            </a:prstGeom>
            <a:solidFill>
              <a:srgbClr val="002AAA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9463" name="Oval 6"/>
            <p:cNvSpPr>
              <a:spLocks noChangeArrowheads="1"/>
            </p:cNvSpPr>
            <p:nvPr/>
          </p:nvSpPr>
          <p:spPr bwMode="auto">
            <a:xfrm>
              <a:off x="1836" y="1669"/>
              <a:ext cx="558" cy="2094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9464" name="Oval 7"/>
            <p:cNvSpPr>
              <a:spLocks noChangeArrowheads="1"/>
            </p:cNvSpPr>
            <p:nvPr/>
          </p:nvSpPr>
          <p:spPr bwMode="auto">
            <a:xfrm>
              <a:off x="1898" y="2194"/>
              <a:ext cx="433" cy="1569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9465" name="Oval 8"/>
            <p:cNvSpPr>
              <a:spLocks noChangeArrowheads="1"/>
            </p:cNvSpPr>
            <p:nvPr/>
          </p:nvSpPr>
          <p:spPr bwMode="auto">
            <a:xfrm>
              <a:off x="1956" y="2720"/>
              <a:ext cx="318" cy="1043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9466" name="Oval 9"/>
            <p:cNvSpPr>
              <a:spLocks noChangeArrowheads="1"/>
            </p:cNvSpPr>
            <p:nvPr/>
          </p:nvSpPr>
          <p:spPr bwMode="auto">
            <a:xfrm>
              <a:off x="2023" y="3245"/>
              <a:ext cx="184" cy="518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89446" name="Group 10"/>
          <p:cNvGrpSpPr>
            <a:grpSpLocks/>
          </p:cNvGrpSpPr>
          <p:nvPr/>
        </p:nvGrpSpPr>
        <p:grpSpPr bwMode="auto">
          <a:xfrm>
            <a:off x="4757738" y="1893888"/>
            <a:ext cx="257175" cy="3708400"/>
            <a:chOff x="2035" y="1252"/>
            <a:chExt cx="183" cy="2336"/>
          </a:xfrm>
        </p:grpSpPr>
        <p:sp>
          <p:nvSpPr>
            <p:cNvPr id="995339" name="Rectangle 11"/>
            <p:cNvSpPr>
              <a:spLocks noChangeArrowheads="1"/>
            </p:cNvSpPr>
            <p:nvPr/>
          </p:nvSpPr>
          <p:spPr bwMode="auto">
            <a:xfrm>
              <a:off x="2035" y="1252"/>
              <a:ext cx="183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739775">
                <a:lnSpc>
                  <a:spcPct val="90000"/>
                </a:lnSpc>
                <a:defRPr/>
              </a:pPr>
              <a:r>
                <a:rPr lang="en-US" sz="16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95340" name="Rectangle 12"/>
            <p:cNvSpPr>
              <a:spLocks noChangeArrowheads="1"/>
            </p:cNvSpPr>
            <p:nvPr/>
          </p:nvSpPr>
          <p:spPr bwMode="auto">
            <a:xfrm>
              <a:off x="2035" y="1788"/>
              <a:ext cx="183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739775">
                <a:lnSpc>
                  <a:spcPct val="90000"/>
                </a:lnSpc>
                <a:defRPr/>
              </a:pPr>
              <a:r>
                <a:rPr lang="en-US" sz="16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995341" name="Rectangle 13"/>
            <p:cNvSpPr>
              <a:spLocks noChangeArrowheads="1"/>
            </p:cNvSpPr>
            <p:nvPr/>
          </p:nvSpPr>
          <p:spPr bwMode="auto">
            <a:xfrm>
              <a:off x="2035" y="2325"/>
              <a:ext cx="183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739775">
                <a:lnSpc>
                  <a:spcPct val="90000"/>
                </a:lnSpc>
                <a:defRPr/>
              </a:pPr>
              <a:r>
                <a:rPr lang="en-US" sz="16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995342" name="Rectangle 14"/>
            <p:cNvSpPr>
              <a:spLocks noChangeArrowheads="1"/>
            </p:cNvSpPr>
            <p:nvPr/>
          </p:nvSpPr>
          <p:spPr bwMode="auto">
            <a:xfrm>
              <a:off x="2035" y="2861"/>
              <a:ext cx="183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739775">
                <a:lnSpc>
                  <a:spcPct val="90000"/>
                </a:lnSpc>
                <a:defRPr/>
              </a:pPr>
              <a:r>
                <a:rPr lang="en-US" sz="16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995343" name="Rectangle 15"/>
            <p:cNvSpPr>
              <a:spLocks noChangeArrowheads="1"/>
            </p:cNvSpPr>
            <p:nvPr/>
          </p:nvSpPr>
          <p:spPr bwMode="auto">
            <a:xfrm>
              <a:off x="2035" y="3397"/>
              <a:ext cx="183" cy="1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739775">
                <a:lnSpc>
                  <a:spcPct val="90000"/>
                </a:lnSpc>
                <a:defRPr/>
              </a:pPr>
              <a:r>
                <a:rPr lang="en-US" sz="16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995344" name="Rectangle 16"/>
          <p:cNvSpPr>
            <a:spLocks noChangeArrowheads="1"/>
          </p:cNvSpPr>
          <p:nvPr/>
        </p:nvSpPr>
        <p:spPr bwMode="auto">
          <a:xfrm>
            <a:off x="3482975" y="1844675"/>
            <a:ext cx="7683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algn="r" defTabSz="739775">
              <a:lnSpc>
                <a:spcPct val="90000"/>
              </a:lnSpc>
              <a:defRPr/>
            </a:pPr>
            <a:r>
              <a:rPr 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Society</a:t>
            </a:r>
          </a:p>
        </p:txBody>
      </p:sp>
      <p:sp>
        <p:nvSpPr>
          <p:cNvPr id="995345" name="Rectangle 17"/>
          <p:cNvSpPr>
            <a:spLocks noChangeArrowheads="1"/>
          </p:cNvSpPr>
          <p:nvPr/>
        </p:nvSpPr>
        <p:spPr bwMode="auto">
          <a:xfrm>
            <a:off x="3073400" y="2700338"/>
            <a:ext cx="1123950" cy="30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739775">
              <a:lnSpc>
                <a:spcPct val="90000"/>
              </a:lnSpc>
              <a:defRPr/>
            </a:pPr>
            <a:endParaRPr lang="fr-FR" sz="1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95346" name="Rectangle 18"/>
          <p:cNvSpPr>
            <a:spLocks noChangeArrowheads="1"/>
          </p:cNvSpPr>
          <p:nvPr/>
        </p:nvSpPr>
        <p:spPr bwMode="auto">
          <a:xfrm>
            <a:off x="2987675" y="3573463"/>
            <a:ext cx="1195388" cy="30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739775">
              <a:lnSpc>
                <a:spcPct val="90000"/>
              </a:lnSpc>
              <a:defRPr/>
            </a:pPr>
            <a:r>
              <a:rPr 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Enterprise</a:t>
            </a:r>
          </a:p>
        </p:txBody>
      </p:sp>
      <p:sp>
        <p:nvSpPr>
          <p:cNvPr id="995347" name="Rectangle 19"/>
          <p:cNvSpPr>
            <a:spLocks noChangeArrowheads="1"/>
          </p:cNvSpPr>
          <p:nvPr/>
        </p:nvSpPr>
        <p:spPr bwMode="auto">
          <a:xfrm>
            <a:off x="2987675" y="5254625"/>
            <a:ext cx="1209675" cy="74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739775">
              <a:lnSpc>
                <a:spcPct val="90000"/>
              </a:lnSpc>
              <a:defRPr/>
            </a:pPr>
            <a:r>
              <a:rPr 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Individual (knowledge cultivator)</a:t>
            </a:r>
          </a:p>
        </p:txBody>
      </p:sp>
      <p:sp>
        <p:nvSpPr>
          <p:cNvPr id="189451" name="Rectangle 20"/>
          <p:cNvSpPr>
            <a:spLocks noChangeArrowheads="1"/>
          </p:cNvSpPr>
          <p:nvPr/>
        </p:nvSpPr>
        <p:spPr bwMode="auto">
          <a:xfrm>
            <a:off x="5508625" y="1844675"/>
            <a:ext cx="11652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Town, Region</a:t>
            </a:r>
          </a:p>
        </p:txBody>
      </p:sp>
      <p:sp>
        <p:nvSpPr>
          <p:cNvPr id="189452" name="Rectangle 21"/>
          <p:cNvSpPr>
            <a:spLocks noChangeArrowheads="1"/>
          </p:cNvSpPr>
          <p:nvPr/>
        </p:nvSpPr>
        <p:spPr bwMode="auto">
          <a:xfrm>
            <a:off x="5532438" y="3357563"/>
            <a:ext cx="217646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550" tIns="41275" rIns="82550" bIns="41275">
            <a:spAutoFit/>
          </a:bodyPr>
          <a:lstStyle/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Companies, Universities, </a:t>
            </a:r>
          </a:p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Organization</a:t>
            </a:r>
          </a:p>
        </p:txBody>
      </p:sp>
      <p:sp>
        <p:nvSpPr>
          <p:cNvPr id="189453" name="Rectangle 22"/>
          <p:cNvSpPr>
            <a:spLocks noChangeArrowheads="1"/>
          </p:cNvSpPr>
          <p:nvPr/>
        </p:nvSpPr>
        <p:spPr bwMode="auto">
          <a:xfrm>
            <a:off x="5532438" y="4368800"/>
            <a:ext cx="1803400" cy="65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Functions, Teams,</a:t>
            </a:r>
          </a:p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Disciplines, SIG’s,</a:t>
            </a:r>
          </a:p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Community of Practice</a:t>
            </a:r>
          </a:p>
        </p:txBody>
      </p:sp>
      <p:sp>
        <p:nvSpPr>
          <p:cNvPr id="189454" name="Rectangle 23"/>
          <p:cNvSpPr>
            <a:spLocks noChangeArrowheads="1"/>
          </p:cNvSpPr>
          <p:nvPr/>
        </p:nvSpPr>
        <p:spPr bwMode="auto">
          <a:xfrm>
            <a:off x="5532438" y="5133975"/>
            <a:ext cx="1876425" cy="65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Employees, Suppliers,</a:t>
            </a:r>
          </a:p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Customer, Stakeholder,</a:t>
            </a:r>
          </a:p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Partner</a:t>
            </a:r>
          </a:p>
        </p:txBody>
      </p:sp>
      <p:sp>
        <p:nvSpPr>
          <p:cNvPr id="995352" name="Rectangle 24"/>
          <p:cNvSpPr>
            <a:spLocks noChangeArrowheads="1"/>
          </p:cNvSpPr>
          <p:nvPr/>
        </p:nvSpPr>
        <p:spPr bwMode="auto">
          <a:xfrm>
            <a:off x="2484438" y="2708275"/>
            <a:ext cx="162718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41275" rIns="82550" bIns="41275">
            <a:spAutoFit/>
          </a:bodyPr>
          <a:lstStyle/>
          <a:p>
            <a:pPr algn="r" defTabSz="739775">
              <a:lnSpc>
                <a:spcPct val="90000"/>
              </a:lnSpc>
              <a:defRPr/>
            </a:pPr>
            <a:r>
              <a:rPr 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Professional Association</a:t>
            </a:r>
          </a:p>
        </p:txBody>
      </p:sp>
      <p:sp>
        <p:nvSpPr>
          <p:cNvPr id="189456" name="Rectangle 25"/>
          <p:cNvSpPr>
            <a:spLocks noChangeArrowheads="1"/>
          </p:cNvSpPr>
          <p:nvPr/>
        </p:nvSpPr>
        <p:spPr bwMode="auto">
          <a:xfrm>
            <a:off x="5435600" y="2565400"/>
            <a:ext cx="175736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defTabSz="739775">
              <a:lnSpc>
                <a:spcPct val="90000"/>
              </a:lnSpc>
            </a:pPr>
            <a:r>
              <a:rPr lang="en-US" sz="1400" b="0">
                <a:solidFill>
                  <a:schemeClr val="tx1"/>
                </a:solidFill>
                <a:latin typeface="Arial" charset="0"/>
                <a:cs typeface="Arial" charset="0"/>
              </a:rPr>
              <a:t>Community of Interest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195637" y="942946"/>
            <a:ext cx="647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/>
              <a:t>https://en.wikipedia.org/wiki/Holon_(philosophy)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85750"/>
            <a:ext cx="7493000" cy="1058863"/>
          </a:xfrm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r>
              <a:rPr lang="fr-FR" smtClean="0"/>
              <a:t>Culture of « knowledge cultivator »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1973263"/>
            <a:ext cx="6818313" cy="4486275"/>
          </a:xfrm>
          <a:noFill/>
        </p:spPr>
        <p:txBody>
          <a:bodyPr/>
          <a:lstStyle/>
          <a:p>
            <a:endParaRPr lang="fr-FR" sz="2800" i="1" smtClean="0"/>
          </a:p>
          <a:p>
            <a:pPr>
              <a:buFontTx/>
              <a:buNone/>
            </a:pPr>
            <a:endParaRPr lang="fr-FR" sz="2800" i="1" smtClean="0"/>
          </a:p>
        </p:txBody>
      </p:sp>
      <p:sp>
        <p:nvSpPr>
          <p:cNvPr id="190469" name="Rectangle 4"/>
          <p:cNvSpPr>
            <a:spLocks noChangeArrowheads="1"/>
          </p:cNvSpPr>
          <p:nvPr/>
        </p:nvSpPr>
        <p:spPr bwMode="auto">
          <a:xfrm>
            <a:off x="7000875" y="5956300"/>
            <a:ext cx="21082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97381" name="Text Box 5"/>
          <p:cNvSpPr txBox="1">
            <a:spLocks noChangeArrowheads="1"/>
          </p:cNvSpPr>
          <p:nvPr/>
        </p:nvSpPr>
        <p:spPr bwMode="auto">
          <a:xfrm>
            <a:off x="1476375" y="4149725"/>
            <a:ext cx="20177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rPr>
              <a:t>“Best practice”</a:t>
            </a:r>
          </a:p>
        </p:txBody>
      </p:sp>
      <p:pic>
        <p:nvPicPr>
          <p:cNvPr id="190471" name="Picture 6" descr="3-people-and-compu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1925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472" name="Group 7"/>
          <p:cNvGrpSpPr>
            <a:grpSpLocks/>
          </p:cNvGrpSpPr>
          <p:nvPr/>
        </p:nvGrpSpPr>
        <p:grpSpPr bwMode="auto">
          <a:xfrm>
            <a:off x="1763713" y="2152650"/>
            <a:ext cx="6913562" cy="4400550"/>
            <a:chOff x="657" y="1529"/>
            <a:chExt cx="4355" cy="2772"/>
          </a:xfrm>
        </p:grpSpPr>
        <p:sp>
          <p:nvSpPr>
            <p:cNvPr id="997384" name="Text Box 8"/>
            <p:cNvSpPr txBox="1">
              <a:spLocks noChangeArrowheads="1"/>
            </p:cNvSpPr>
            <p:nvPr/>
          </p:nvSpPr>
          <p:spPr bwMode="auto">
            <a:xfrm>
              <a:off x="2101" y="1529"/>
              <a:ext cx="67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KIS</a:t>
              </a:r>
              <a:r>
                <a:rPr lang="fr-FR" baseline="30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®</a:t>
              </a:r>
            </a:p>
          </p:txBody>
        </p:sp>
        <p:sp>
          <p:nvSpPr>
            <p:cNvPr id="997385" name="Text Box 9"/>
            <p:cNvSpPr txBox="1">
              <a:spLocks noChangeArrowheads="1"/>
            </p:cNvSpPr>
            <p:nvPr/>
          </p:nvSpPr>
          <p:spPr bwMode="auto">
            <a:xfrm>
              <a:off x="657" y="1933"/>
              <a:ext cx="96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Sharing K&amp;E</a:t>
              </a:r>
            </a:p>
          </p:txBody>
        </p:sp>
        <p:sp>
          <p:nvSpPr>
            <p:cNvPr id="997386" name="Text Box 10"/>
            <p:cNvSpPr txBox="1">
              <a:spLocks noChangeArrowheads="1"/>
            </p:cNvSpPr>
            <p:nvPr/>
          </p:nvSpPr>
          <p:spPr bwMode="auto">
            <a:xfrm>
              <a:off x="2101" y="2254"/>
              <a:ext cx="105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RT Learning 3</a:t>
              </a:r>
              <a:r>
                <a:rPr lang="fr-FR" sz="18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W</a:t>
              </a:r>
            </a:p>
          </p:txBody>
        </p:sp>
        <p:sp>
          <p:nvSpPr>
            <p:cNvPr id="997387" name="Text Box 11"/>
            <p:cNvSpPr txBox="1">
              <a:spLocks noChangeArrowheads="1"/>
            </p:cNvSpPr>
            <p:nvPr/>
          </p:nvSpPr>
          <p:spPr bwMode="auto">
            <a:xfrm>
              <a:off x="3589" y="2110"/>
              <a:ext cx="102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Business Intelligence</a:t>
              </a:r>
            </a:p>
          </p:txBody>
        </p:sp>
        <p:sp>
          <p:nvSpPr>
            <p:cNvPr id="997388" name="Text Box 12"/>
            <p:cNvSpPr txBox="1">
              <a:spLocks noChangeArrowheads="1"/>
            </p:cNvSpPr>
            <p:nvPr/>
          </p:nvSpPr>
          <p:spPr bwMode="auto">
            <a:xfrm>
              <a:off x="3061" y="2926"/>
              <a:ext cx="129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Innovation</a:t>
              </a:r>
              <a:r>
                <a:rPr lang="fr-FR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 </a:t>
              </a: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3E</a:t>
              </a:r>
            </a:p>
          </p:txBody>
        </p:sp>
        <p:sp>
          <p:nvSpPr>
            <p:cNvPr id="190479" name="Line 13"/>
            <p:cNvSpPr>
              <a:spLocks noChangeShapeType="1"/>
            </p:cNvSpPr>
            <p:nvPr/>
          </p:nvSpPr>
          <p:spPr bwMode="auto">
            <a:xfrm flipH="1">
              <a:off x="1610" y="1822"/>
              <a:ext cx="539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0480" name="Line 14"/>
            <p:cNvSpPr>
              <a:spLocks noChangeShapeType="1"/>
            </p:cNvSpPr>
            <p:nvPr/>
          </p:nvSpPr>
          <p:spPr bwMode="auto">
            <a:xfrm flipH="1">
              <a:off x="1765" y="1918"/>
              <a:ext cx="432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0481" name="Line 15"/>
            <p:cNvSpPr>
              <a:spLocks noChangeShapeType="1"/>
            </p:cNvSpPr>
            <p:nvPr/>
          </p:nvSpPr>
          <p:spPr bwMode="auto">
            <a:xfrm>
              <a:off x="2341" y="1918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0482" name="Line 16"/>
            <p:cNvSpPr>
              <a:spLocks noChangeShapeType="1"/>
            </p:cNvSpPr>
            <p:nvPr/>
          </p:nvSpPr>
          <p:spPr bwMode="auto">
            <a:xfrm>
              <a:off x="2485" y="1870"/>
              <a:ext cx="1008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0483" name="Line 17"/>
            <p:cNvSpPr>
              <a:spLocks noChangeShapeType="1"/>
            </p:cNvSpPr>
            <p:nvPr/>
          </p:nvSpPr>
          <p:spPr bwMode="auto">
            <a:xfrm>
              <a:off x="2581" y="1726"/>
              <a:ext cx="96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7394" name="Text Box 18"/>
            <p:cNvSpPr txBox="1">
              <a:spLocks noChangeArrowheads="1"/>
            </p:cNvSpPr>
            <p:nvPr/>
          </p:nvSpPr>
          <p:spPr bwMode="auto">
            <a:xfrm>
              <a:off x="1383" y="2976"/>
              <a:ext cx="1043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Collaboration</a:t>
              </a:r>
            </a:p>
          </p:txBody>
        </p:sp>
        <p:sp>
          <p:nvSpPr>
            <p:cNvPr id="997395" name="Text Box 19"/>
            <p:cNvSpPr txBox="1">
              <a:spLocks noChangeArrowheads="1"/>
            </p:cNvSpPr>
            <p:nvPr/>
          </p:nvSpPr>
          <p:spPr bwMode="auto">
            <a:xfrm>
              <a:off x="3792" y="1534"/>
              <a:ext cx="114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fr-FR" sz="18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Sustainability</a:t>
              </a:r>
            </a:p>
          </p:txBody>
        </p:sp>
        <p:sp>
          <p:nvSpPr>
            <p:cNvPr id="190486" name="Line 20"/>
            <p:cNvSpPr>
              <a:spLocks noChangeShapeType="1"/>
            </p:cNvSpPr>
            <p:nvPr/>
          </p:nvSpPr>
          <p:spPr bwMode="auto">
            <a:xfrm>
              <a:off x="2749" y="1624"/>
              <a:ext cx="95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0487" name="Line 21"/>
            <p:cNvSpPr>
              <a:spLocks noChangeShapeType="1"/>
            </p:cNvSpPr>
            <p:nvPr/>
          </p:nvSpPr>
          <p:spPr bwMode="auto">
            <a:xfrm flipH="1">
              <a:off x="1202" y="1979"/>
              <a:ext cx="862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7398" name="Text Box 22"/>
            <p:cNvSpPr txBox="1">
              <a:spLocks noChangeArrowheads="1"/>
            </p:cNvSpPr>
            <p:nvPr/>
          </p:nvSpPr>
          <p:spPr bwMode="auto">
            <a:xfrm>
              <a:off x="3152" y="3475"/>
              <a:ext cx="1860" cy="8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20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Thinking without boarders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sz="20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Opportunity hunting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sz="2000" b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Common language</a:t>
              </a:r>
            </a:p>
          </p:txBody>
        </p:sp>
      </p:grpSp>
      <p:sp>
        <p:nvSpPr>
          <p:cNvPr id="190473" name="Text Box 23"/>
          <p:cNvSpPr txBox="1">
            <a:spLocks noChangeArrowheads="1"/>
          </p:cNvSpPr>
          <p:nvPr/>
        </p:nvSpPr>
        <p:spPr bwMode="auto">
          <a:xfrm>
            <a:off x="6516688" y="4210050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Influence of </a:t>
            </a:r>
            <a:r>
              <a:rPr lang="fr-FR" dirty="0" smtClean="0"/>
              <a:t>AI</a:t>
            </a:r>
            <a:endParaRPr lang="en-GB" dirty="0" smtClean="0"/>
          </a:p>
        </p:txBody>
      </p:sp>
      <p:sp>
        <p:nvSpPr>
          <p:cNvPr id="87043" name="Espace réservé du contenu 2"/>
          <p:cNvSpPr>
            <a:spLocks noGrp="1"/>
          </p:cNvSpPr>
          <p:nvPr>
            <p:ph idx="1"/>
          </p:nvPr>
        </p:nvSpPr>
        <p:spPr>
          <a:xfrm>
            <a:off x="1924050" y="1344613"/>
            <a:ext cx="7219950" cy="4933950"/>
          </a:xfrm>
        </p:spPr>
        <p:txBody>
          <a:bodyPr/>
          <a:lstStyle/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Way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thinking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Knowledge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modeling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reuse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fr-FR" sz="2000" dirty="0" err="1" smtClean="0">
                <a:latin typeface="Calibri" pitchFamily="34" charset="0"/>
                <a:cs typeface="Calibri" pitchFamily="34" charset="0"/>
              </a:rPr>
              <a:t>Kbblocs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fr-FR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fr-FR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fr-FR" sz="2000" dirty="0" err="1" smtClean="0">
                <a:latin typeface="Calibri" pitchFamily="34" charset="0"/>
                <a:cs typeface="Calibri" pitchFamily="34" charset="0"/>
              </a:rPr>
              <a:t>Kbrain</a:t>
            </a:r>
            <a:r>
              <a:rPr lang="fr-FR" sz="2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fr-FR" dirty="0" err="1">
                <a:latin typeface="Calibri" pitchFamily="34" charset="0"/>
                <a:cs typeface="Calibri" pitchFamily="34" charset="0"/>
              </a:rPr>
              <a:t>Reasoning</a:t>
            </a:r>
            <a:endParaRPr lang="fr-FR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err="1" smtClean="0">
                <a:latin typeface="Calibri" pitchFamily="34" charset="0"/>
                <a:cs typeface="Calibri" pitchFamily="34" charset="0"/>
              </a:rPr>
              <a:t>Discovery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err="1" smtClean="0">
                <a:latin typeface="Calibri" pitchFamily="34" charset="0"/>
                <a:cs typeface="Calibri" pitchFamily="34" charset="0"/>
              </a:rPr>
              <a:t>Problem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solving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 (DSS)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87044" name="Espace réservé du pied de page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</p:spTree>
    <p:extLst>
      <p:ext uri="{BB962C8B-B14F-4D97-AF65-F5344CB8AC3E}">
        <p14:creationId xmlns:p14="http://schemas.microsoft.com/office/powerpoint/2010/main" val="41017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412875"/>
            <a:ext cx="7219950" cy="478155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Introductions </a:t>
            </a:r>
          </a:p>
          <a:p>
            <a:r>
              <a:rPr lang="en-US" sz="2000" b="1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Knowledge Management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definitions, origins and dimensions</a:t>
            </a:r>
          </a:p>
          <a:p>
            <a:pPr lvl="1"/>
            <a:r>
              <a:rPr lang="en-US" sz="20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KM Methods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Projects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Understand KM ways (case analysis)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Apply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Innovation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Overview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Knowledge4Innovation and Sustainability</a:t>
            </a:r>
          </a:p>
          <a:p>
            <a:r>
              <a:rPr lang="en-US" sz="2000" b="1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ICT for KM and Innovation</a:t>
            </a:r>
          </a:p>
          <a:p>
            <a:pPr lvl="1"/>
            <a:r>
              <a:rPr lang="en-US" sz="18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Traditional</a:t>
            </a:r>
          </a:p>
          <a:p>
            <a:pPr lvl="1"/>
            <a:r>
              <a:rPr lang="en-US" sz="18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AI </a:t>
            </a:r>
          </a:p>
          <a:p>
            <a:r>
              <a:rPr lang="en-US" sz="20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Projects presentation </a:t>
            </a:r>
          </a:p>
          <a:p>
            <a:r>
              <a:rPr lang="en-US" sz="2000" dirty="0" smtClean="0">
                <a:solidFill>
                  <a:schemeClr val="accent3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Feedback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Innovation - Context</a:t>
            </a:r>
          </a:p>
        </p:txBody>
      </p:sp>
      <p:pic>
        <p:nvPicPr>
          <p:cNvPr id="943107" name="Picture 3" descr="gotma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1484313"/>
            <a:ext cx="2087562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3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5084763"/>
            <a:ext cx="1209675" cy="819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43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1557338"/>
            <a:ext cx="18002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31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050" y="3573463"/>
            <a:ext cx="2663825" cy="20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31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488" y="3284538"/>
            <a:ext cx="1800225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31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51725" y="4941888"/>
            <a:ext cx="1238250" cy="1238250"/>
          </a:xfrm>
          <a:prstGeom prst="rect">
            <a:avLst/>
          </a:prstGeom>
          <a:solidFill>
            <a:srgbClr val="FFD5FA"/>
          </a:solidFill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4311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95738" y="1557338"/>
            <a:ext cx="1584325" cy="1563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4311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3357563"/>
            <a:ext cx="1190625" cy="1362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3" y="285750"/>
            <a:ext cx="7243762" cy="622300"/>
          </a:xfrm>
        </p:spPr>
        <p:txBody>
          <a:bodyPr/>
          <a:lstStyle/>
          <a:p>
            <a:r>
              <a:rPr lang="en-US" smtClean="0"/>
              <a:t>Innovation</a:t>
            </a:r>
            <a:br>
              <a:rPr lang="en-US" smtClean="0"/>
            </a:br>
            <a:endParaRPr lang="fr-FR" sz="200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147460" name="Picture 3" descr="innovation_mach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484313"/>
            <a:ext cx="5184775" cy="38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7204" name="Text Box 4"/>
          <p:cNvSpPr txBox="1">
            <a:spLocks noChangeArrowheads="1"/>
          </p:cNvSpPr>
          <p:nvPr/>
        </p:nvSpPr>
        <p:spPr bwMode="auto">
          <a:xfrm>
            <a:off x="7235825" y="5589588"/>
            <a:ext cx="1511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Impact on environment</a:t>
            </a:r>
          </a:p>
        </p:txBody>
      </p:sp>
      <p:sp>
        <p:nvSpPr>
          <p:cNvPr id="947205" name="Text Box 5"/>
          <p:cNvSpPr txBox="1">
            <a:spLocks noChangeArrowheads="1"/>
          </p:cNvSpPr>
          <p:nvPr/>
        </p:nvSpPr>
        <p:spPr bwMode="auto">
          <a:xfrm>
            <a:off x="1835150" y="1412875"/>
            <a:ext cx="1439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fr-FR" sz="18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Needs</a:t>
            </a:r>
          </a:p>
        </p:txBody>
      </p:sp>
      <p:sp>
        <p:nvSpPr>
          <p:cNvPr id="947206" name="Line 6"/>
          <p:cNvSpPr>
            <a:spLocks noChangeShapeType="1"/>
          </p:cNvSpPr>
          <p:nvPr/>
        </p:nvSpPr>
        <p:spPr bwMode="auto">
          <a:xfrm>
            <a:off x="2771775" y="1628775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947207" name="Line 7"/>
          <p:cNvSpPr>
            <a:spLocks noChangeShapeType="1"/>
          </p:cNvSpPr>
          <p:nvPr/>
        </p:nvSpPr>
        <p:spPr bwMode="auto">
          <a:xfrm flipH="1" flipV="1">
            <a:off x="2484438" y="1844675"/>
            <a:ext cx="79216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947208" name="Picture 8" descr="arbre à fru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661025"/>
            <a:ext cx="121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7209" name="Text Box 9"/>
          <p:cNvSpPr txBox="1">
            <a:spLocks noChangeArrowheads="1"/>
          </p:cNvSpPr>
          <p:nvPr/>
        </p:nvSpPr>
        <p:spPr bwMode="auto">
          <a:xfrm>
            <a:off x="1692275" y="3068638"/>
            <a:ext cx="14398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Knowledge Market Technology Competitors</a:t>
            </a:r>
          </a:p>
        </p:txBody>
      </p:sp>
      <p:sp>
        <p:nvSpPr>
          <p:cNvPr id="947210" name="Text Box 10"/>
          <p:cNvSpPr txBox="1">
            <a:spLocks noChangeArrowheads="1"/>
          </p:cNvSpPr>
          <p:nvPr/>
        </p:nvSpPr>
        <p:spPr bwMode="auto">
          <a:xfrm>
            <a:off x="1692275" y="5157788"/>
            <a:ext cx="25923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dirty="0" err="1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Kflow</a:t>
            </a:r>
            <a:r>
              <a:rPr lang="en-US" sz="1600" b="0" dirty="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, Virtual Networks, ICT, Intelligent Autonomous Systems</a:t>
            </a:r>
            <a:endParaRPr lang="en-US" sz="1600" b="0" dirty="0">
              <a:solidFill>
                <a:schemeClr val="tx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147468" name="Line 11"/>
          <p:cNvSpPr>
            <a:spLocks noChangeShapeType="1"/>
          </p:cNvSpPr>
          <p:nvPr/>
        </p:nvSpPr>
        <p:spPr bwMode="auto">
          <a:xfrm>
            <a:off x="6877050" y="5373688"/>
            <a:ext cx="142875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47212" name="Rectangle 12"/>
          <p:cNvSpPr>
            <a:spLocks noChangeArrowheads="1"/>
          </p:cNvSpPr>
          <p:nvPr/>
        </p:nvSpPr>
        <p:spPr bwMode="auto">
          <a:xfrm>
            <a:off x="6156325" y="2133600"/>
            <a:ext cx="21621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00FF"/>
                </a:solidFill>
                <a:latin typeface="Comic Sans MS" pitchFamily="66" charset="0"/>
              </a:rPr>
              <a:t>Clients, Partners</a:t>
            </a:r>
            <a:endParaRPr lang="fr-FR" sz="2000" b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47213" name="Text Box 13"/>
          <p:cNvSpPr txBox="1">
            <a:spLocks noChangeArrowheads="1"/>
          </p:cNvSpPr>
          <p:nvPr/>
        </p:nvSpPr>
        <p:spPr bwMode="auto">
          <a:xfrm>
            <a:off x="1547813" y="765175"/>
            <a:ext cx="741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rgbClr val="0000FF"/>
                </a:solidFill>
              </a:rPr>
              <a:t>From idea to sustainable success of all participants (EML)</a:t>
            </a:r>
            <a:endParaRPr lang="fr-FR" b="0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4" grpId="0"/>
      <p:bldP spid="947205" grpId="0"/>
      <p:bldP spid="947206" grpId="0" animBg="1"/>
      <p:bldP spid="947207" grpId="0" animBg="1"/>
      <p:bldP spid="947209" grpId="0"/>
      <p:bldP spid="947210" grpId="0"/>
      <p:bldP spid="947212" grpId="0"/>
      <p:bldP spid="9472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EPITA2022 Spring/EML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Innovation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Incremental</a:t>
            </a:r>
          </a:p>
          <a:p>
            <a:r>
              <a:rPr lang="en-US" smtClean="0"/>
              <a:t>Disruptive</a:t>
            </a:r>
          </a:p>
          <a:p>
            <a:endParaRPr lang="en-US" smtClean="0"/>
          </a:p>
        </p:txBody>
      </p:sp>
      <p:pic>
        <p:nvPicPr>
          <p:cNvPr id="948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548680"/>
            <a:ext cx="2421508" cy="21695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924944"/>
            <a:ext cx="173355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725144"/>
            <a:ext cx="21399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221088"/>
            <a:ext cx="3165663" cy="176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4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2708920"/>
            <a:ext cx="14097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g and Cost of Ownership Pitch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sg and Cost of Ownership Pitch.pp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g and Cost of Ownership Pitch.pp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g and Cost of Ownership Pitch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g and Cost of Ownership Pitch.pp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g and Cost of Ownership Pitch.pp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g and Cost of Ownership Pitch.pp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g and Cost of Ownership Pitch.pp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g and Cost of Ownership Pitch.pp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Documents\Netscape\Presentations\Msg and Cost of Ownership Pitch.ppt</Template>
  <TotalTime>21138</TotalTime>
  <Words>1406</Words>
  <Application>Microsoft Office PowerPoint</Application>
  <PresentationFormat>Affichage à l'écran (4:3)</PresentationFormat>
  <Paragraphs>345</Paragraphs>
  <Slides>48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5" baseType="lpstr">
      <vt:lpstr>ＭＳ Ｐゴシック</vt:lpstr>
      <vt:lpstr>Arial</vt:lpstr>
      <vt:lpstr>Arial Narrow</vt:lpstr>
      <vt:lpstr>Calibri</vt:lpstr>
      <vt:lpstr>Comic Sans MS</vt:lpstr>
      <vt:lpstr>Times New Roman</vt:lpstr>
      <vt:lpstr>Msg and Cost of Ownership Pitch</vt:lpstr>
      <vt:lpstr>Knowledge Management  &amp;  Innovation-2</vt:lpstr>
      <vt:lpstr>KM in practice</vt:lpstr>
      <vt:lpstr>KM - principle </vt:lpstr>
      <vt:lpstr>KM « Recipy »</vt:lpstr>
      <vt:lpstr>Influence of AI</vt:lpstr>
      <vt:lpstr>Agenda</vt:lpstr>
      <vt:lpstr>Innovation - Context</vt:lpstr>
      <vt:lpstr>Innovation </vt:lpstr>
      <vt:lpstr>Innovation</vt:lpstr>
      <vt:lpstr>Innovation</vt:lpstr>
      <vt:lpstr>Innovation</vt:lpstr>
      <vt:lpstr>Innovations</vt:lpstr>
      <vt:lpstr>An old (?) definition</vt:lpstr>
      <vt:lpstr>Innovation</vt:lpstr>
      <vt:lpstr>From idea to success</vt:lpstr>
      <vt:lpstr>Innovation process</vt:lpstr>
      <vt:lpstr>Innovation ?</vt:lpstr>
      <vt:lpstr>Innovation </vt:lpstr>
      <vt:lpstr>Creativity methods</vt:lpstr>
      <vt:lpstr>Co-creation</vt:lpstr>
      <vt:lpstr>Project 2a – apply KI to traditional IS</vt:lpstr>
      <vt:lpstr>Project 2 a - KM &amp;Innovation applied to existing IS</vt:lpstr>
      <vt:lpstr>Project 2b – succeed a start-up (1)</vt:lpstr>
      <vt:lpstr>For all groups</vt:lpstr>
      <vt:lpstr>Project 2b – Apply KM to succeed your start-up</vt:lpstr>
      <vt:lpstr>Your project b:  some tips</vt:lpstr>
      <vt:lpstr>Pitch</vt:lpstr>
      <vt:lpstr>Needs engineering</vt:lpstr>
      <vt:lpstr>Your project (b):  Innovative Company – KM</vt:lpstr>
      <vt:lpstr>Your project:  Innovative Company – knowledge?</vt:lpstr>
      <vt:lpstr>Présentation PowerPoint</vt:lpstr>
      <vt:lpstr>Business models – sales methods only</vt:lpstr>
      <vt:lpstr>Funding</vt:lpstr>
      <vt:lpstr>Funding</vt:lpstr>
      <vt:lpstr>Funding in France</vt:lpstr>
      <vt:lpstr>Funding in France</vt:lpstr>
      <vt:lpstr>Funding in France</vt:lpstr>
      <vt:lpstr>Your project 2b:  “Innovative Company” on class wiki</vt:lpstr>
      <vt:lpstr>Think about</vt:lpstr>
      <vt:lpstr>KM&amp;I in your project</vt:lpstr>
      <vt:lpstr>Conditions for success</vt:lpstr>
      <vt:lpstr>Extreme programming</vt:lpstr>
      <vt:lpstr>Context</vt:lpstr>
      <vt:lpstr>Innovation ecosystems</vt:lpstr>
      <vt:lpstr>Out of the box thinking – connecting all the dots</vt:lpstr>
      <vt:lpstr>“Think different” capability </vt:lpstr>
      <vt:lpstr>Knowledge Holonomy</vt:lpstr>
      <vt:lpstr>Culture of « knowledge cultivator 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Todd Logan</dc:creator>
  <cp:lastModifiedBy>chme@live.fr</cp:lastModifiedBy>
  <cp:revision>664</cp:revision>
  <cp:lastPrinted>1997-07-17T22:51:55Z</cp:lastPrinted>
  <dcterms:created xsi:type="dcterms:W3CDTF">1995-06-17T23:31:02Z</dcterms:created>
  <dcterms:modified xsi:type="dcterms:W3CDTF">2022-05-30T18:48:29Z</dcterms:modified>
</cp:coreProperties>
</file>