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2"/>
  </p:notesMasterIdLst>
  <p:handoutMasterIdLst>
    <p:handoutMasterId r:id="rId33"/>
  </p:handoutMasterIdLst>
  <p:sldIdLst>
    <p:sldId id="256" r:id="rId2"/>
    <p:sldId id="463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31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clrMru>
    <a:srgbClr val="185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 autoAdjust="0"/>
  </p:normalViewPr>
  <p:slideViewPr>
    <p:cSldViewPr snapToGrid="0" snapToObjects="1">
      <p:cViewPr varScale="1">
        <p:scale>
          <a:sx n="113" d="100"/>
          <a:sy n="113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6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F7FC8-EDF1-B745-B794-DEBC2B28F3A5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C7BF8-8EEA-E746-B6B1-70A030903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5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7C15C-9360-D846-82FF-FB09835C3991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098D7-F03D-454D-A4F0-32B46C79E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 userDrawn="1"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457200"/>
            <a:ext cx="8145462" cy="838200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1781175"/>
            <a:ext cx="7940675" cy="3571875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10613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Finance for IT managers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International Masters </a:t>
            </a:r>
          </a:p>
          <a:p>
            <a:r>
              <a:rPr lang="en-US" dirty="0"/>
              <a:t>Spring 2022 program</a:t>
            </a:r>
          </a:p>
        </p:txBody>
      </p:sp>
      <p:pic>
        <p:nvPicPr>
          <p:cNvPr id="4" name="Image 3" descr="\\shares.ionis.epitech.net\EPITA_MASTER_INTERNATIONAUX\Logos\EPITA GRADUAT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3" y="5798820"/>
            <a:ext cx="1869440" cy="105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81638" y="6338125"/>
            <a:ext cx="243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185CB9"/>
                </a:solidFill>
              </a:rPr>
              <a:t>©</a:t>
            </a:r>
            <a:r>
              <a:rPr lang="en-US" dirty="0"/>
              <a:t> </a:t>
            </a:r>
            <a:r>
              <a:rPr lang="en-US" b="1" dirty="0">
                <a:solidFill>
                  <a:srgbClr val="185CB9"/>
                </a:solidFill>
              </a:rPr>
              <a:t>Sylvie Appriou</a:t>
            </a:r>
          </a:p>
        </p:txBody>
      </p:sp>
    </p:spTree>
    <p:extLst>
      <p:ext uri="{BB962C8B-B14F-4D97-AF65-F5344CB8AC3E}">
        <p14:creationId xmlns:p14="http://schemas.microsoft.com/office/powerpoint/2010/main" val="861334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66675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8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407988" y="189230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Financial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makes</a:t>
            </a:r>
            <a:r>
              <a:rPr lang="fr-FR" b="1" dirty="0"/>
              <a:t> up a business </a:t>
            </a:r>
            <a:r>
              <a:rPr lang="fr-FR" b="1" dirty="0" err="1"/>
              <a:t>assets</a:t>
            </a:r>
            <a:r>
              <a:rPr lang="fr-FR" b="1" dirty="0"/>
              <a:t>, </a:t>
            </a:r>
            <a:r>
              <a:rPr lang="fr-FR" b="1" dirty="0" err="1"/>
              <a:t>liabilities</a:t>
            </a:r>
            <a:r>
              <a:rPr lang="fr-FR" b="1" dirty="0"/>
              <a:t> and </a:t>
            </a:r>
            <a:r>
              <a:rPr lang="fr-FR" b="1" dirty="0" err="1"/>
              <a:t>equity</a:t>
            </a:r>
            <a:r>
              <a:rPr lang="fr-FR" b="1" dirty="0"/>
              <a:t> </a:t>
            </a:r>
            <a:r>
              <a:rPr lang="fr-FR" b="1" dirty="0" err="1"/>
              <a:t>at</a:t>
            </a:r>
            <a:r>
              <a:rPr lang="fr-FR" b="1" dirty="0"/>
              <a:t> a </a:t>
            </a:r>
            <a:r>
              <a:rPr lang="fr-FR" b="1" dirty="0" err="1"/>
              <a:t>specific</a:t>
            </a:r>
            <a:r>
              <a:rPr lang="fr-FR" b="1" dirty="0"/>
              <a:t> point in time </a:t>
            </a:r>
            <a:r>
              <a:rPr lang="fr-FR" b="1" dirty="0" err="1"/>
              <a:t>is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7388" y="30480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Income statement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687388" y="35433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Capital statement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87388" y="40576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Statement of cash Flow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687388" y="45529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Balance Sheet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4255653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9</a:t>
            </a: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433388" y="23431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A </a:t>
            </a:r>
            <a:r>
              <a:rPr lang="fr-FR" b="1" dirty="0" err="1"/>
              <a:t>calendar</a:t>
            </a:r>
            <a:r>
              <a:rPr lang="fr-FR" b="1" dirty="0"/>
              <a:t> </a:t>
            </a:r>
            <a:r>
              <a:rPr lang="fr-FR" b="1" dirty="0" err="1"/>
              <a:t>year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 </a:t>
            </a:r>
            <a:r>
              <a:rPr lang="fr-FR" b="1" dirty="0" err="1"/>
              <a:t>year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begins</a:t>
            </a:r>
            <a:r>
              <a:rPr lang="fr-FR" b="1" dirty="0"/>
              <a:t> in </a:t>
            </a:r>
            <a:r>
              <a:rPr lang="fr-FR" b="1" dirty="0" err="1"/>
              <a:t>June</a:t>
            </a:r>
            <a:r>
              <a:rPr lang="fr-FR" b="1" dirty="0"/>
              <a:t> and ends in May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78412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10</a:t>
            </a:r>
          </a:p>
        </p:txBody>
      </p:sp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34988" y="19621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</a:t>
            </a:r>
            <a:r>
              <a:rPr lang="fr-FR" b="1" dirty="0" err="1"/>
              <a:t>Statement</a:t>
            </a:r>
            <a:r>
              <a:rPr lang="fr-FR" b="1" dirty="0"/>
              <a:t> of Changes in Financial position reports the sources and uses of cash or </a:t>
            </a:r>
            <a:r>
              <a:rPr lang="fr-FR" b="1" dirty="0" err="1"/>
              <a:t>working</a:t>
            </a:r>
            <a:r>
              <a:rPr lang="fr-FR" b="1" dirty="0"/>
              <a:t> capital for a </a:t>
            </a:r>
            <a:r>
              <a:rPr lang="fr-FR" b="1" dirty="0" err="1"/>
              <a:t>specific</a:t>
            </a:r>
            <a:r>
              <a:rPr lang="fr-FR" b="1" dirty="0"/>
              <a:t> </a:t>
            </a:r>
            <a:r>
              <a:rPr lang="fr-FR" b="1" dirty="0" err="1"/>
              <a:t>period</a:t>
            </a:r>
            <a:r>
              <a:rPr lang="fr-FR" b="1" dirty="0"/>
              <a:t> of time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4315888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11</a:t>
            </a:r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34988" y="20891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Businesses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sell</a:t>
            </a:r>
            <a:r>
              <a:rPr lang="fr-FR" b="1" dirty="0"/>
              <a:t> </a:t>
            </a:r>
            <a:r>
              <a:rPr lang="fr-FR" b="1" dirty="0" err="1"/>
              <a:t>products</a:t>
            </a:r>
            <a:r>
              <a:rPr lang="fr-FR" b="1" dirty="0"/>
              <a:t> have a </a:t>
            </a:r>
            <a:r>
              <a:rPr lang="fr-FR" b="1" dirty="0" err="1"/>
              <a:t>specific</a:t>
            </a:r>
            <a:r>
              <a:rPr lang="fr-FR" b="1" dirty="0"/>
              <a:t> section in </a:t>
            </a:r>
            <a:r>
              <a:rPr lang="fr-FR" b="1" dirty="0" err="1"/>
              <a:t>their</a:t>
            </a:r>
            <a:r>
              <a:rPr lang="fr-FR" b="1" dirty="0"/>
              <a:t> </a:t>
            </a:r>
            <a:r>
              <a:rPr lang="fr-FR" b="1" dirty="0" err="1"/>
              <a:t>Income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called</a:t>
            </a:r>
            <a:r>
              <a:rPr lang="fr-FR" b="1" dirty="0"/>
              <a:t> </a:t>
            </a:r>
            <a:r>
              <a:rPr lang="fr-FR" b="1" dirty="0" err="1"/>
              <a:t>Cost</a:t>
            </a:r>
            <a:r>
              <a:rPr lang="fr-FR" b="1" dirty="0"/>
              <a:t> of </a:t>
            </a:r>
            <a:r>
              <a:rPr lang="fr-FR" b="1" dirty="0" err="1"/>
              <a:t>Goods</a:t>
            </a:r>
            <a:r>
              <a:rPr lang="fr-FR" b="1" dirty="0"/>
              <a:t> </a:t>
            </a:r>
            <a:r>
              <a:rPr lang="fr-FR" b="1" dirty="0" err="1"/>
              <a:t>Sold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7426748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12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34988" y="21145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/>
              <a:t>Liabilities</a:t>
            </a:r>
            <a:r>
              <a:rPr lang="fr-FR" b="1" dirty="0"/>
              <a:t> are the </a:t>
            </a:r>
            <a:r>
              <a:rPr lang="fr-FR" b="1" dirty="0" err="1"/>
              <a:t>properties</a:t>
            </a:r>
            <a:r>
              <a:rPr lang="fr-FR" b="1" dirty="0"/>
              <a:t> </a:t>
            </a:r>
            <a:r>
              <a:rPr lang="fr-FR" b="1" dirty="0" err="1"/>
              <a:t>used</a:t>
            </a:r>
            <a:r>
              <a:rPr lang="fr-FR" b="1" dirty="0"/>
              <a:t> in the </a:t>
            </a:r>
            <a:r>
              <a:rPr lang="fr-FR" b="1" dirty="0" err="1"/>
              <a:t>operation</a:t>
            </a:r>
            <a:r>
              <a:rPr lang="fr-FR" b="1" dirty="0"/>
              <a:t> or </a:t>
            </a:r>
            <a:r>
              <a:rPr lang="fr-FR" b="1" dirty="0" err="1"/>
              <a:t>investment</a:t>
            </a:r>
            <a:r>
              <a:rPr lang="fr-FR" b="1" dirty="0"/>
              <a:t> </a:t>
            </a:r>
            <a:r>
              <a:rPr lang="fr-FR" b="1" dirty="0" err="1"/>
              <a:t>activities</a:t>
            </a:r>
            <a:r>
              <a:rPr lang="fr-FR" b="1" dirty="0"/>
              <a:t> of a business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8569070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13</a:t>
            </a: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34988" y="21526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Net </a:t>
            </a:r>
            <a:r>
              <a:rPr lang="fr-FR" b="1" dirty="0" err="1"/>
              <a:t>Income</a:t>
            </a:r>
            <a:r>
              <a:rPr lang="fr-FR" b="1" dirty="0"/>
              <a:t> </a:t>
            </a:r>
            <a:r>
              <a:rPr lang="fr-FR" b="1" dirty="0" err="1"/>
              <a:t>results</a:t>
            </a:r>
            <a:r>
              <a:rPr lang="fr-FR" b="1" dirty="0"/>
              <a:t> </a:t>
            </a:r>
            <a:r>
              <a:rPr lang="fr-FR" b="1" dirty="0" err="1"/>
              <a:t>when</a:t>
            </a:r>
            <a:r>
              <a:rPr lang="fr-FR" b="1" dirty="0"/>
              <a:t> </a:t>
            </a:r>
            <a:r>
              <a:rPr lang="fr-FR" b="1" dirty="0" err="1"/>
              <a:t>expenses</a:t>
            </a:r>
            <a:r>
              <a:rPr lang="fr-FR" b="1" dirty="0"/>
              <a:t> </a:t>
            </a:r>
            <a:r>
              <a:rPr lang="fr-FR" b="1" dirty="0" err="1"/>
              <a:t>exceed</a:t>
            </a:r>
            <a:r>
              <a:rPr lang="fr-FR" b="1" dirty="0"/>
              <a:t> revenues for the </a:t>
            </a:r>
            <a:r>
              <a:rPr lang="fr-FR" b="1" dirty="0" err="1"/>
              <a:t>period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264501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14</a:t>
            </a:r>
          </a:p>
        </p:txBody>
      </p:sp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534988" y="1727200"/>
            <a:ext cx="81454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Financial Statements are reports on the financial performance of organizations. They provide data on: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A) Projections for the upcoming fiscal year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B) Where money comes from, what money is spent on and how much money is available for use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C) Comparative company data to companies in similar industries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D) All of the above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b="1" dirty="0"/>
              <a:t>E) None of the above	</a:t>
            </a:r>
            <a:r>
              <a:rPr lang="fr-F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9536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15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00038" y="18542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The primary function of the Income Statement is to: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Show the company's value as of a given point in time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Determine if the company will have enough cash to operate properly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Determine taxes owed or not owed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Compare the company's assets against the company's liabilities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Measure the company's financial performance over a period of time</a:t>
            </a:r>
            <a:r>
              <a:rPr lang="en-US" b="1" dirty="0"/>
              <a:t>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fr-F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2684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16</a:t>
            </a:r>
          </a:p>
        </p:txBody>
      </p:sp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60376" y="20955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The primary function of the Balance Sheet is to: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Measure the company's performance over a period of time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Make sure that the company's assets and the company's liabilities "balance</a:t>
            </a:r>
            <a:r>
              <a:rPr lang="ja-JP" altLang="en-US" sz="2000" b="1" dirty="0"/>
              <a:t>”</a:t>
            </a:r>
            <a:endParaRPr lang="en-US" altLang="ja-JP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Determine taxes owed or not owed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Show the company's value as of a given point in time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Determine if the company will have enough cash to operate properly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106937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17</a:t>
            </a:r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00038" y="17145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The main three sections of the Cash Flow Statement are:</a:t>
            </a:r>
          </a:p>
          <a:p>
            <a:pPr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Cash from operating activities; cash from investing activities and cash from financing activities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Cash from operating activities; cash from sales and cash from administrative activities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Cash from assets; cash from liabilities and cash from equity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Cash from sales; cash from operations and cash from depreciation and amortization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Cash from customers; cash from shareholders and cash from miscellaneous sources</a:t>
            </a:r>
            <a:r>
              <a:rPr lang="en-US" sz="2000" dirty="0"/>
              <a:t>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607599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610610"/>
            <a:ext cx="7772400" cy="2376950"/>
          </a:xfrm>
        </p:spPr>
        <p:txBody>
          <a:bodyPr/>
          <a:lstStyle/>
          <a:p>
            <a:r>
              <a:rPr lang="en-US" dirty="0"/>
              <a:t>Finance quiz</a:t>
            </a:r>
          </a:p>
        </p:txBody>
      </p:sp>
    </p:spTree>
    <p:extLst>
      <p:ext uri="{BB962C8B-B14F-4D97-AF65-F5344CB8AC3E}">
        <p14:creationId xmlns:p14="http://schemas.microsoft.com/office/powerpoint/2010/main" val="183075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18</a:t>
            </a:r>
          </a:p>
        </p:txBody>
      </p:sp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300038" y="19939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Which of the following lists are all Assets found in the Balance Sheet: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Cash, accounts receivable, marketable securities, inventory, prepaid expenses and common stock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Cash, accounts receivable, marketable securities, inventory and prepaid expenses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Cash, accounts receivable, inventory and Operating Margin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Cash, accounts receivable, inventory, prepaid expenses and revenue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Cash, accounts receivable, inventory, marketable securities and revenue</a:t>
            </a:r>
            <a:r>
              <a:rPr lang="en-US" sz="2000" dirty="0"/>
              <a:t>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32927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19</a:t>
            </a:r>
          </a:p>
        </p:txBody>
      </p:sp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34988" y="15240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The Balance Sheet equation is: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Assets divided by Equity = Liabilities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Assets plus Liabilities = Equity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Assets = Liabilities plus Equity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Equity = Profit minus </a:t>
            </a:r>
            <a:r>
              <a:rPr lang="en-US" sz="2000" b="1" dirty="0" err="1"/>
              <a:t>TaxesLiabilities</a:t>
            </a:r>
            <a:r>
              <a:rPr lang="en-US" sz="2000" b="1" dirty="0"/>
              <a:t> = Assets plus Equity	</a:t>
            </a:r>
          </a:p>
        </p:txBody>
      </p:sp>
    </p:spTree>
    <p:extLst>
      <p:ext uri="{BB962C8B-B14F-4D97-AF65-F5344CB8AC3E}">
        <p14:creationId xmlns:p14="http://schemas.microsoft.com/office/powerpoint/2010/main" val="35360667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20</a:t>
            </a: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446088" y="17018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Which one of the following lists are the Current Liabilities of a company: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A) Accounts Payable, Notes Payable, Accrued Expenses AND Income Taxes Payable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B) Accounts Payable, Notes Payable, Accrued Expenses AND Prepaid Expenses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C) Accounts Payable, Notes Payable, Accrued Expenses BUT NOT Income Taxes Payable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D) Accounts Payable, Notes Payable, Income Taxes Payable BUT NOT Accrued Expenses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b="1" dirty="0"/>
              <a:t>E) Accounts Payable, Notes Payable AND Prepaid Expenses	</a:t>
            </a:r>
          </a:p>
        </p:txBody>
      </p:sp>
    </p:spTree>
    <p:extLst>
      <p:ext uri="{BB962C8B-B14F-4D97-AF65-F5344CB8AC3E}">
        <p14:creationId xmlns:p14="http://schemas.microsoft.com/office/powerpoint/2010/main" val="1967301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21</a:t>
            </a: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534988" y="17653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Which is correct about Preferred Stock: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 A) It is reserved only for preferred customers or investors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B) It is always worth more than common stock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C) It always costs more than common stock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D) It has priority over common stock in the event of the dissolution of the company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E) It cannot be owned by full time employees of the company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569033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22</a:t>
            </a:r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300038" y="19431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Which one of the below is the MAJOR responsibility of a businessperson: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A) Making as little income as possible that is taxable in order to minimize the government's cut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B) Making as much money as possible for the employees to share in salary, bonus and benefits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C) Making sure the company is legally compliant with all reporting and other regulatory requirements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D) Making as much money as possible to distribute in dividends to stockholders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E) Making the value of the company increase by generating increasing revenues and profits	</a:t>
            </a:r>
          </a:p>
        </p:txBody>
      </p:sp>
    </p:spTree>
    <p:extLst>
      <p:ext uri="{BB962C8B-B14F-4D97-AF65-F5344CB8AC3E}">
        <p14:creationId xmlns:p14="http://schemas.microsoft.com/office/powerpoint/2010/main" val="33039094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23</a:t>
            </a: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534988" y="16256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Which is the most relevant statement to an employee regarding the understanding and use of financial statements: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A) They are only really needed by a company's Chief Financial Officer or Controller or Accounting Staff who are paid to understand and use these things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B) They have little to do with the "real life" day to day operations of most departments or sections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C) They can help any employee understand her or his impact on the financial health of the company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D) They are only really used to determine taxes owed or not owed.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dirty="0"/>
              <a:t>E) They are only really needed by senior executives, board members and shareholder	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121638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24</a:t>
            </a:r>
          </a:p>
        </p:txBody>
      </p:sp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00038" y="20066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Which stock would you rather invest in ?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A) Stock A with a Price to Earnings ratio = 10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B) Stock B with a Price to </a:t>
            </a:r>
            <a:r>
              <a:rPr lang="en-US" sz="2000" dirty="0" err="1"/>
              <a:t>Earnigs</a:t>
            </a:r>
            <a:r>
              <a:rPr lang="en-US" sz="2000" dirty="0"/>
              <a:t> ratio = 30 </a:t>
            </a:r>
          </a:p>
        </p:txBody>
      </p:sp>
    </p:spTree>
    <p:extLst>
      <p:ext uri="{BB962C8B-B14F-4D97-AF65-F5344CB8AC3E}">
        <p14:creationId xmlns:p14="http://schemas.microsoft.com/office/powerpoint/2010/main" val="239736112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25</a:t>
            </a: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00038" y="22225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Last quarter,  Company X increase their Gross profit by 10% and their Net profit by 5%. Do you think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A) This is a positive sign indicating effective cost management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B) This is a negative sign</a:t>
            </a:r>
          </a:p>
        </p:txBody>
      </p:sp>
    </p:spTree>
    <p:extLst>
      <p:ext uri="{BB962C8B-B14F-4D97-AF65-F5344CB8AC3E}">
        <p14:creationId xmlns:p14="http://schemas.microsoft.com/office/powerpoint/2010/main" val="111564775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26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14338" y="21336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DSO for company A increased from 38 days to 45 last quarter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A) This is good as company is going to make greater profit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B) This does not impact company profit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C) This is going to challenge company cash position</a:t>
            </a:r>
          </a:p>
        </p:txBody>
      </p:sp>
    </p:spTree>
    <p:extLst>
      <p:ext uri="{BB962C8B-B14F-4D97-AF65-F5344CB8AC3E}">
        <p14:creationId xmlns:p14="http://schemas.microsoft.com/office/powerpoint/2010/main" val="37850884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27</a:t>
            </a:r>
          </a:p>
        </p:txBody>
      </p:sp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300038" y="2298700"/>
            <a:ext cx="83804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sz="2000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Company A increased their Inventory turn from 10 to 12 last quarter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en-US" sz="2000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A) This is going to increase Current ratio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B) This is going to increase Quick ratio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en-US" sz="2000" dirty="0"/>
              <a:t>C) This is going to hurt working capital</a:t>
            </a:r>
          </a:p>
        </p:txBody>
      </p:sp>
    </p:spTree>
    <p:extLst>
      <p:ext uri="{BB962C8B-B14F-4D97-AF65-F5344CB8AC3E}">
        <p14:creationId xmlns:p14="http://schemas.microsoft.com/office/powerpoint/2010/main" val="9904796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1</a:t>
            </a: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03238" y="2400300"/>
            <a:ext cx="7883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</a:t>
            </a:r>
            <a:r>
              <a:rPr lang="fr-FR" b="1" dirty="0" err="1"/>
              <a:t>formal</a:t>
            </a:r>
            <a:r>
              <a:rPr lang="fr-FR" b="1" dirty="0"/>
              <a:t> </a:t>
            </a:r>
            <a:r>
              <a:rPr lang="fr-FR" b="1" dirty="0" err="1"/>
              <a:t>financial</a:t>
            </a:r>
            <a:r>
              <a:rPr lang="fr-FR" b="1" dirty="0"/>
              <a:t> </a:t>
            </a:r>
            <a:r>
              <a:rPr lang="fr-FR" b="1" dirty="0" err="1"/>
              <a:t>statements</a:t>
            </a:r>
            <a:r>
              <a:rPr lang="fr-FR" b="1" dirty="0"/>
              <a:t> are </a:t>
            </a:r>
            <a:r>
              <a:rPr lang="fr-FR" b="1" dirty="0" err="1"/>
              <a:t>prepared</a:t>
            </a:r>
            <a:r>
              <a:rPr lang="fr-FR" b="1" dirty="0"/>
              <a:t> by </a:t>
            </a:r>
            <a:r>
              <a:rPr lang="fr-FR" b="1" dirty="0" err="1"/>
              <a:t>using</a:t>
            </a:r>
            <a:r>
              <a:rPr lang="fr-FR" b="1" dirty="0"/>
              <a:t> a trial balance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78691317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0436" y="2381144"/>
            <a:ext cx="424989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Thank you!</a:t>
            </a:r>
          </a:p>
          <a:p>
            <a:pPr algn="ctr"/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en-US" sz="3600" b="1" dirty="0">
                <a:solidFill>
                  <a:schemeClr val="tx2"/>
                </a:solidFill>
              </a:rPr>
              <a:t>See you next time</a:t>
            </a:r>
          </a:p>
        </p:txBody>
      </p:sp>
    </p:spTree>
    <p:extLst>
      <p:ext uri="{BB962C8B-B14F-4D97-AF65-F5344CB8AC3E}">
        <p14:creationId xmlns:p14="http://schemas.microsoft.com/office/powerpoint/2010/main" val="149357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2</a:t>
            </a:r>
          </a:p>
        </p:txBody>
      </p:sp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33388" y="1943100"/>
            <a:ext cx="78835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</a:t>
            </a:r>
            <a:r>
              <a:rPr lang="fr-FR" b="1" dirty="0" err="1"/>
              <a:t>financial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summarizes</a:t>
            </a:r>
            <a:r>
              <a:rPr lang="fr-FR" b="1" dirty="0"/>
              <a:t> all the changes in </a:t>
            </a:r>
            <a:r>
              <a:rPr lang="fr-FR" b="1" dirty="0" err="1"/>
              <a:t>owner</a:t>
            </a:r>
            <a:r>
              <a:rPr lang="fr-FR" b="1" dirty="0"/>
              <a:t> ‘s </a:t>
            </a:r>
            <a:r>
              <a:rPr lang="fr-FR" b="1" dirty="0" err="1"/>
              <a:t>equity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occured</a:t>
            </a:r>
            <a:r>
              <a:rPr lang="fr-FR" b="1" dirty="0"/>
              <a:t> </a:t>
            </a:r>
            <a:r>
              <a:rPr lang="fr-FR" b="1" dirty="0" err="1"/>
              <a:t>during</a:t>
            </a:r>
            <a:r>
              <a:rPr lang="fr-FR" b="1" dirty="0"/>
              <a:t> a </a:t>
            </a:r>
            <a:r>
              <a:rPr lang="fr-FR" b="1" dirty="0" err="1"/>
              <a:t>period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called</a:t>
            </a:r>
            <a:r>
              <a:rPr lang="fr-FR" b="1" dirty="0"/>
              <a:t> the Capital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661334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3</a:t>
            </a:r>
          </a:p>
        </p:txBody>
      </p:sp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4988" y="21780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All the Revenue, </a:t>
            </a:r>
            <a:r>
              <a:rPr lang="fr-FR" b="1" dirty="0" err="1"/>
              <a:t>Expense</a:t>
            </a:r>
            <a:r>
              <a:rPr lang="fr-FR" b="1" dirty="0"/>
              <a:t> and </a:t>
            </a:r>
            <a:r>
              <a:rPr lang="fr-FR" b="1" dirty="0" err="1"/>
              <a:t>Draw</a:t>
            </a:r>
            <a:r>
              <a:rPr lang="fr-FR" b="1" dirty="0"/>
              <a:t> </a:t>
            </a:r>
            <a:r>
              <a:rPr lang="fr-FR" b="1" dirty="0" err="1"/>
              <a:t>accounts</a:t>
            </a:r>
            <a:r>
              <a:rPr lang="fr-FR" b="1" dirty="0"/>
              <a:t> balance are reset to </a:t>
            </a:r>
            <a:r>
              <a:rPr lang="fr-FR" b="1" dirty="0" err="1"/>
              <a:t>zero</a:t>
            </a:r>
            <a:r>
              <a:rPr lang="fr-FR" b="1" dirty="0"/>
              <a:t> </a:t>
            </a:r>
            <a:r>
              <a:rPr lang="fr-FR" b="1" dirty="0" err="1"/>
              <a:t>at</a:t>
            </a:r>
            <a:r>
              <a:rPr lang="fr-FR" b="1" dirty="0"/>
              <a:t> the end of a business </a:t>
            </a:r>
            <a:r>
              <a:rPr lang="fr-FR" b="1" dirty="0" err="1"/>
              <a:t>accounting</a:t>
            </a:r>
            <a:r>
              <a:rPr lang="fr-FR" b="1" dirty="0"/>
              <a:t> </a:t>
            </a:r>
            <a:r>
              <a:rPr lang="fr-FR" b="1" dirty="0" err="1"/>
              <a:t>year</a:t>
            </a: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8355295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4</a:t>
            </a:r>
          </a:p>
        </p:txBody>
      </p:sp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534988" y="24320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An </a:t>
            </a:r>
            <a:r>
              <a:rPr lang="fr-FR" b="1" dirty="0" err="1"/>
              <a:t>Income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also</a:t>
            </a:r>
            <a:r>
              <a:rPr lang="fr-FR" b="1" dirty="0"/>
              <a:t> </a:t>
            </a:r>
            <a:r>
              <a:rPr lang="fr-FR" b="1" dirty="0" err="1"/>
              <a:t>often</a:t>
            </a:r>
            <a:r>
              <a:rPr lang="fr-FR" b="1" dirty="0"/>
              <a:t> </a:t>
            </a:r>
            <a:r>
              <a:rPr lang="fr-FR" b="1" dirty="0" err="1"/>
              <a:t>referred</a:t>
            </a:r>
            <a:r>
              <a:rPr lang="fr-FR" b="1" dirty="0"/>
              <a:t> to as a Profit and </a:t>
            </a:r>
            <a:r>
              <a:rPr lang="fr-FR" b="1" dirty="0" err="1"/>
              <a:t>Loss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82498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45720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5</a:t>
            </a: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34988" y="234315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All Balance </a:t>
            </a:r>
            <a:r>
              <a:rPr lang="fr-FR" b="1" dirty="0" err="1"/>
              <a:t>Sheets</a:t>
            </a:r>
            <a:r>
              <a:rPr lang="fr-FR" b="1" dirty="0"/>
              <a:t> have the </a:t>
            </a:r>
            <a:r>
              <a:rPr lang="fr-FR" b="1" dirty="0" err="1"/>
              <a:t>same</a:t>
            </a:r>
            <a:r>
              <a:rPr lang="fr-FR" b="1" dirty="0"/>
              <a:t> basic </a:t>
            </a:r>
            <a:r>
              <a:rPr lang="fr-FR" b="1" dirty="0" err="1"/>
              <a:t>categories</a:t>
            </a:r>
            <a:r>
              <a:rPr lang="fr-FR" b="1" dirty="0"/>
              <a:t> of </a:t>
            </a:r>
            <a:r>
              <a:rPr lang="fr-FR" b="1" dirty="0" err="1"/>
              <a:t>income</a:t>
            </a:r>
            <a:r>
              <a:rPr lang="fr-FR" b="1" dirty="0"/>
              <a:t> and </a:t>
            </a:r>
            <a:r>
              <a:rPr lang="fr-FR" b="1" dirty="0" err="1"/>
              <a:t>expenses</a:t>
            </a: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7388" y="31813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False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87388" y="37338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True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4308014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66675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6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534988" y="200660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/>
              <a:t>The </a:t>
            </a:r>
            <a:r>
              <a:rPr lang="fr-FR" b="1" dirty="0" err="1"/>
              <a:t>financial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summarizes</a:t>
            </a:r>
            <a:r>
              <a:rPr lang="fr-FR" b="1" dirty="0"/>
              <a:t> revenues and </a:t>
            </a:r>
            <a:r>
              <a:rPr lang="fr-FR" b="1" dirty="0" err="1"/>
              <a:t>expenses</a:t>
            </a:r>
            <a:r>
              <a:rPr lang="fr-FR" b="1" dirty="0"/>
              <a:t> for a </a:t>
            </a:r>
            <a:r>
              <a:rPr lang="fr-FR" b="1" dirty="0" err="1"/>
              <a:t>specific</a:t>
            </a:r>
            <a:r>
              <a:rPr lang="fr-FR" b="1" dirty="0"/>
              <a:t> </a:t>
            </a:r>
            <a:r>
              <a:rPr lang="fr-FR" b="1" dirty="0" err="1"/>
              <a:t>period</a:t>
            </a:r>
            <a:r>
              <a:rPr lang="fr-FR" b="1" dirty="0"/>
              <a:t> of time </a:t>
            </a:r>
            <a:r>
              <a:rPr lang="fr-FR" b="1" dirty="0" err="1"/>
              <a:t>such</a:t>
            </a:r>
            <a:r>
              <a:rPr lang="fr-FR" b="1" dirty="0"/>
              <a:t> as a </a:t>
            </a:r>
            <a:r>
              <a:rPr lang="fr-FR" b="1" dirty="0" err="1"/>
              <a:t>year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7388" y="30480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Balance sheet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7388" y="35433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None of the listed answer is correct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7388" y="40576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Capital statement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87388" y="45529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Income statement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947776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666750"/>
            <a:ext cx="8145462" cy="8382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Question 7</a:t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2016125" y="876300"/>
            <a:ext cx="8145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/>
          <a:p>
            <a:pPr algn="l" defTabSz="814388" eaLnBrk="1" hangingPunct="1">
              <a:spcBef>
                <a:spcPct val="50000"/>
              </a:spcBef>
              <a:buClr>
                <a:schemeClr val="tx2"/>
              </a:buClr>
              <a:buFont typeface="Wingdings" charset="0"/>
              <a:buChar char="§"/>
            </a:pPr>
            <a:endParaRPr lang="en-US" sz="2000" b="1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73076" y="2044700"/>
            <a:ext cx="78835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 dirty="0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 dirty="0" err="1"/>
              <a:t>Additional</a:t>
            </a:r>
            <a:r>
              <a:rPr lang="fr-FR" b="1" dirty="0"/>
              <a:t> information </a:t>
            </a:r>
            <a:r>
              <a:rPr lang="fr-FR" b="1" dirty="0" err="1"/>
              <a:t>provided</a:t>
            </a:r>
            <a:r>
              <a:rPr lang="fr-FR" b="1" dirty="0"/>
              <a:t> about a business </a:t>
            </a:r>
            <a:r>
              <a:rPr lang="fr-FR" b="1" dirty="0" err="1"/>
              <a:t>financial</a:t>
            </a:r>
            <a:r>
              <a:rPr lang="fr-FR" b="1" dirty="0"/>
              <a:t> condition and </a:t>
            </a:r>
            <a:r>
              <a:rPr lang="fr-FR" b="1" dirty="0" err="1"/>
              <a:t>methods</a:t>
            </a:r>
            <a:r>
              <a:rPr lang="fr-FR" b="1" dirty="0"/>
              <a:t> </a:t>
            </a:r>
            <a:r>
              <a:rPr lang="fr-FR" b="1" dirty="0" err="1"/>
              <a:t>used</a:t>
            </a:r>
            <a:r>
              <a:rPr lang="fr-FR" b="1" dirty="0"/>
              <a:t> in </a:t>
            </a:r>
            <a:r>
              <a:rPr lang="fr-FR" b="1" dirty="0" err="1"/>
              <a:t>preparing</a:t>
            </a:r>
            <a:r>
              <a:rPr lang="fr-FR" b="1" dirty="0"/>
              <a:t> Financial </a:t>
            </a:r>
            <a:r>
              <a:rPr lang="fr-FR" b="1" dirty="0" err="1"/>
              <a:t>statements</a:t>
            </a:r>
            <a:r>
              <a:rPr lang="fr-FR" b="1" dirty="0"/>
              <a:t> are </a:t>
            </a:r>
            <a:r>
              <a:rPr lang="fr-FR" b="1" dirty="0" err="1"/>
              <a:t>called</a:t>
            </a:r>
            <a:r>
              <a:rPr lang="fr-FR" b="1" dirty="0"/>
              <a:t> :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7388" y="30480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Management summary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7388" y="354330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Owner’s supplemental information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87388" y="40576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Notes to the Financial statements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87388" y="4552950"/>
            <a:ext cx="7883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/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None/>
            </a:pPr>
            <a:endParaRPr lang="en-US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endParaRPr lang="fr-FR" b="1"/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  <a:buFont typeface="Wingdings" charset="0"/>
              <a:buChar char="§"/>
            </a:pPr>
            <a:r>
              <a:rPr lang="fr-FR" b="1"/>
              <a:t>Creditor’s notes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chemeClr val="tx2"/>
              </a:buClr>
              <a:buSzPct val="100000"/>
            </a:pP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70236179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3125</TotalTime>
  <Words>1298</Words>
  <Application>Microsoft Macintosh PowerPoint</Application>
  <PresentationFormat>On-screen Show (4:3)</PresentationFormat>
  <Paragraphs>295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Candara</vt:lpstr>
      <vt:lpstr>Symbol</vt:lpstr>
      <vt:lpstr>Wingdings</vt:lpstr>
      <vt:lpstr>Waveform</vt:lpstr>
      <vt:lpstr>Finance for IT managers</vt:lpstr>
      <vt:lpstr>Finance quiz</vt:lpstr>
      <vt:lpstr>Question 1</vt:lpstr>
      <vt:lpstr>Question 2</vt:lpstr>
      <vt:lpstr>Question 3</vt:lpstr>
      <vt:lpstr>Question 4</vt:lpstr>
      <vt:lpstr>Question 5</vt:lpstr>
      <vt:lpstr>Question 6 </vt:lpstr>
      <vt:lpstr>Question 7 </vt:lpstr>
      <vt:lpstr>Question 8 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PowerPoint Presentation</vt:lpstr>
    </vt:vector>
  </TitlesOfParts>
  <Manager/>
  <Company>Hervé Gallot for EPITA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Masters</dc:title>
  <dc:subject>Finance for IT Managers</dc:subject>
  <dc:creator>Hervé Gallot</dc:creator>
  <cp:keywords/>
  <dc:description/>
  <cp:lastModifiedBy>Sylvie Appriou</cp:lastModifiedBy>
  <cp:revision>567</cp:revision>
  <cp:lastPrinted>2013-03-07T08:20:19Z</cp:lastPrinted>
  <dcterms:created xsi:type="dcterms:W3CDTF">2013-02-25T11:18:49Z</dcterms:created>
  <dcterms:modified xsi:type="dcterms:W3CDTF">2022-05-04T14:17:26Z</dcterms:modified>
  <cp:category/>
</cp:coreProperties>
</file>