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2"/>
  </p:notesMasterIdLst>
  <p:handoutMasterIdLst>
    <p:handoutMasterId r:id="rId33"/>
  </p:handoutMasterIdLst>
  <p:sldIdLst>
    <p:sldId id="256" r:id="rId2"/>
    <p:sldId id="463" r:id="rId3"/>
    <p:sldId id="488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31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clrMru>
    <a:srgbClr val="185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65" autoAdjust="0"/>
  </p:normalViewPr>
  <p:slideViewPr>
    <p:cSldViewPr snapToGrid="0" snapToObjects="1">
      <p:cViewPr varScale="1">
        <p:scale>
          <a:sx n="95" d="100"/>
          <a:sy n="95" d="100"/>
        </p:scale>
        <p:origin x="192" y="1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6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F7FC8-EDF1-B745-B794-DEBC2B28F3A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C7BF8-8EEA-E746-B6B1-70A030903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95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7C15C-9360-D846-82FF-FB09835C3991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098D7-F03D-454D-A4F0-32B46C79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1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 userDrawn="1"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457200"/>
            <a:ext cx="8145462" cy="838200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1781175"/>
            <a:ext cx="7940675" cy="3571875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310613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6/10/22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6/10/22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6/10/22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Finance for IT managers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International Masters </a:t>
            </a:r>
          </a:p>
          <a:p>
            <a:r>
              <a:rPr lang="en-US" dirty="0"/>
              <a:t>Spring 2022 program</a:t>
            </a:r>
          </a:p>
        </p:txBody>
      </p:sp>
      <p:pic>
        <p:nvPicPr>
          <p:cNvPr id="4" name="Image 3" descr="\\shares.ionis.epitech.net\EPITA_MASTER_INTERNATIONAUX\Logos\EPITA GRADUAT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3" y="5798820"/>
            <a:ext cx="1869440" cy="105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481638" y="6338125"/>
            <a:ext cx="243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185CB9"/>
                </a:solidFill>
              </a:rPr>
              <a:t>©</a:t>
            </a:r>
            <a:r>
              <a:rPr lang="en-US" dirty="0"/>
              <a:t> </a:t>
            </a:r>
            <a:r>
              <a:rPr lang="en-US" b="1" dirty="0">
                <a:solidFill>
                  <a:srgbClr val="185CB9"/>
                </a:solidFill>
              </a:rPr>
              <a:t>Sylvie Appriou</a:t>
            </a:r>
          </a:p>
        </p:txBody>
      </p:sp>
    </p:spTree>
    <p:extLst>
      <p:ext uri="{BB962C8B-B14F-4D97-AF65-F5344CB8AC3E}">
        <p14:creationId xmlns:p14="http://schemas.microsoft.com/office/powerpoint/2010/main" val="86133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666750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8</a:t>
            </a:r>
            <a:br>
              <a:rPr lang="en-US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407988" y="1892300"/>
            <a:ext cx="7883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The Financial </a:t>
            </a:r>
            <a:r>
              <a:rPr lang="fr-FR" b="1" dirty="0" err="1"/>
              <a:t>statement</a:t>
            </a:r>
            <a:r>
              <a:rPr lang="fr-FR" b="1" dirty="0"/>
              <a:t>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makes</a:t>
            </a:r>
            <a:r>
              <a:rPr lang="fr-FR" b="1" dirty="0"/>
              <a:t> up a business </a:t>
            </a:r>
            <a:r>
              <a:rPr lang="fr-FR" b="1" dirty="0" err="1"/>
              <a:t>assets</a:t>
            </a:r>
            <a:r>
              <a:rPr lang="fr-FR" b="1" dirty="0"/>
              <a:t>, </a:t>
            </a:r>
            <a:r>
              <a:rPr lang="fr-FR" b="1" dirty="0" err="1"/>
              <a:t>liabilities</a:t>
            </a:r>
            <a:r>
              <a:rPr lang="fr-FR" b="1" dirty="0"/>
              <a:t> and </a:t>
            </a:r>
            <a:r>
              <a:rPr lang="fr-FR" b="1" dirty="0" err="1"/>
              <a:t>equity</a:t>
            </a:r>
            <a:r>
              <a:rPr lang="fr-FR" b="1" dirty="0"/>
              <a:t> </a:t>
            </a:r>
            <a:r>
              <a:rPr lang="fr-FR" b="1" dirty="0" err="1"/>
              <a:t>at</a:t>
            </a:r>
            <a:r>
              <a:rPr lang="fr-FR" b="1" dirty="0"/>
              <a:t> a </a:t>
            </a:r>
            <a:r>
              <a:rPr lang="fr-FR" b="1" dirty="0" err="1"/>
              <a:t>specific</a:t>
            </a:r>
            <a:r>
              <a:rPr lang="fr-FR" b="1" dirty="0"/>
              <a:t> point in time </a:t>
            </a:r>
            <a:r>
              <a:rPr lang="fr-FR" b="1" dirty="0" err="1"/>
              <a:t>is</a:t>
            </a:r>
            <a:r>
              <a:rPr lang="fr-FR" b="1" dirty="0"/>
              <a:t> 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87388" y="30480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Income statement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87388" y="35433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Capital statement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87388" y="40576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Statement of cash Flow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687388" y="45529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>
                <a:highlight>
                  <a:srgbClr val="00FF00"/>
                </a:highlight>
              </a:rPr>
              <a:t>Balance </a:t>
            </a:r>
            <a:r>
              <a:rPr lang="fr-FR" b="1" dirty="0" err="1">
                <a:highlight>
                  <a:srgbClr val="00FF00"/>
                </a:highlight>
              </a:rPr>
              <a:t>Sheet</a:t>
            </a:r>
            <a:endParaRPr lang="fr-FR" b="1" dirty="0">
              <a:highlight>
                <a:srgbClr val="00FF00"/>
              </a:highlight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255653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9</a:t>
            </a:r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433388" y="2343150"/>
            <a:ext cx="7883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A </a:t>
            </a:r>
            <a:r>
              <a:rPr lang="fr-FR" b="1" dirty="0" err="1"/>
              <a:t>calendar</a:t>
            </a:r>
            <a:r>
              <a:rPr lang="fr-FR" b="1" dirty="0"/>
              <a:t> </a:t>
            </a:r>
            <a:r>
              <a:rPr lang="fr-FR" b="1" dirty="0" err="1"/>
              <a:t>year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a </a:t>
            </a:r>
            <a:r>
              <a:rPr lang="fr-FR" b="1" dirty="0" err="1"/>
              <a:t>year</a:t>
            </a:r>
            <a:r>
              <a:rPr lang="fr-FR" b="1" dirty="0"/>
              <a:t>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begins</a:t>
            </a:r>
            <a:r>
              <a:rPr lang="fr-FR" b="1" dirty="0"/>
              <a:t> in </a:t>
            </a:r>
            <a:r>
              <a:rPr lang="fr-FR" b="1" dirty="0" err="1"/>
              <a:t>June</a:t>
            </a:r>
            <a:r>
              <a:rPr lang="fr-FR" b="1" dirty="0"/>
              <a:t> and ends in May 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96925" y="3191435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>
                <a:highlight>
                  <a:srgbClr val="00FF00"/>
                </a:highlight>
              </a:rPr>
              <a:t>False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827087" y="3731097"/>
            <a:ext cx="7883525" cy="124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 err="1"/>
              <a:t>True</a:t>
            </a: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6784122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87388" y="37338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r>
              <a:rPr lang="en-US" b="1" dirty="0"/>
              <a:t>			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False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10</a:t>
            </a:r>
          </a:p>
        </p:txBody>
      </p:sp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534988" y="1962150"/>
            <a:ext cx="7883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The </a:t>
            </a:r>
            <a:r>
              <a:rPr lang="fr-FR" b="1" dirty="0" err="1"/>
              <a:t>Statement</a:t>
            </a:r>
            <a:r>
              <a:rPr lang="fr-FR" b="1" dirty="0"/>
              <a:t> of Changes in Financial position reports the sources and uses of cash or </a:t>
            </a:r>
            <a:r>
              <a:rPr lang="fr-FR" b="1" dirty="0" err="1"/>
              <a:t>working</a:t>
            </a:r>
            <a:r>
              <a:rPr lang="fr-FR" b="1" dirty="0"/>
              <a:t> capital for a </a:t>
            </a:r>
            <a:r>
              <a:rPr lang="fr-FR" b="1" dirty="0" err="1"/>
              <a:t>specific</a:t>
            </a:r>
            <a:r>
              <a:rPr lang="fr-FR" b="1" dirty="0"/>
              <a:t> </a:t>
            </a:r>
            <a:r>
              <a:rPr lang="fr-FR" b="1" dirty="0" err="1"/>
              <a:t>period</a:t>
            </a:r>
            <a:r>
              <a:rPr lang="fr-FR" b="1" dirty="0"/>
              <a:t> of time 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r>
              <a:rPr lang="fr-FR" b="1" dirty="0"/>
              <a:t> 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87388" y="31813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 err="1">
                <a:highlight>
                  <a:srgbClr val="00FF00"/>
                </a:highlight>
              </a:rPr>
              <a:t>True</a:t>
            </a:r>
            <a:endParaRPr lang="fr-FR" b="1" dirty="0">
              <a:highlight>
                <a:srgbClr val="00FF00"/>
              </a:highlight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315888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11</a:t>
            </a: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34988" y="2089150"/>
            <a:ext cx="7883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Businesses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sell</a:t>
            </a:r>
            <a:r>
              <a:rPr lang="fr-FR" b="1" dirty="0"/>
              <a:t> </a:t>
            </a:r>
            <a:r>
              <a:rPr lang="fr-FR" b="1" dirty="0" err="1"/>
              <a:t>products</a:t>
            </a:r>
            <a:r>
              <a:rPr lang="fr-FR" b="1" dirty="0"/>
              <a:t> have a </a:t>
            </a:r>
            <a:r>
              <a:rPr lang="fr-FR" b="1" dirty="0" err="1"/>
              <a:t>specific</a:t>
            </a:r>
            <a:r>
              <a:rPr lang="fr-FR" b="1" dirty="0"/>
              <a:t> section in </a:t>
            </a:r>
            <a:r>
              <a:rPr lang="fr-FR" b="1" dirty="0" err="1"/>
              <a:t>their</a:t>
            </a:r>
            <a:r>
              <a:rPr lang="fr-FR" b="1" dirty="0"/>
              <a:t> </a:t>
            </a:r>
            <a:r>
              <a:rPr lang="fr-FR" b="1" dirty="0" err="1"/>
              <a:t>Income</a:t>
            </a:r>
            <a:r>
              <a:rPr lang="fr-FR" b="1" dirty="0"/>
              <a:t> </a:t>
            </a:r>
            <a:r>
              <a:rPr lang="fr-FR" b="1" dirty="0" err="1"/>
              <a:t>Statement</a:t>
            </a:r>
            <a:r>
              <a:rPr lang="fr-FR" b="1" dirty="0"/>
              <a:t> </a:t>
            </a:r>
            <a:r>
              <a:rPr lang="fr-FR" b="1" dirty="0" err="1"/>
              <a:t>called</a:t>
            </a:r>
            <a:r>
              <a:rPr lang="fr-FR" b="1" dirty="0"/>
              <a:t> </a:t>
            </a:r>
            <a:r>
              <a:rPr lang="fr-FR" b="1" dirty="0" err="1"/>
              <a:t>Cost</a:t>
            </a:r>
            <a:r>
              <a:rPr lang="fr-FR" b="1" dirty="0"/>
              <a:t> of </a:t>
            </a:r>
            <a:r>
              <a:rPr lang="fr-FR" b="1" dirty="0" err="1"/>
              <a:t>Goods</a:t>
            </a:r>
            <a:r>
              <a:rPr lang="fr-FR" b="1" dirty="0"/>
              <a:t> </a:t>
            </a:r>
            <a:r>
              <a:rPr lang="fr-FR" b="1" dirty="0" err="1"/>
              <a:t>Sold</a:t>
            </a:r>
            <a:r>
              <a:rPr lang="fr-FR" b="1" dirty="0"/>
              <a:t> 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r>
              <a:rPr lang="fr-FR" b="1" dirty="0"/>
              <a:t> 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87388" y="37338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False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7388" y="31813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>
              <a:highlight>
                <a:srgbClr val="00FF00"/>
              </a:highlight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>
              <a:highlight>
                <a:srgbClr val="00FF00"/>
              </a:highlight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 err="1">
                <a:highlight>
                  <a:srgbClr val="00FF00"/>
                </a:highlight>
              </a:rPr>
              <a:t>True</a:t>
            </a:r>
            <a:endParaRPr lang="fr-FR" b="1" dirty="0">
              <a:highlight>
                <a:srgbClr val="00FF00"/>
              </a:highlight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426748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12</a:t>
            </a:r>
          </a:p>
        </p:txBody>
      </p:sp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534988" y="2114550"/>
            <a:ext cx="7883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 err="1"/>
              <a:t>Liabilities</a:t>
            </a:r>
            <a:r>
              <a:rPr lang="fr-FR" b="1" dirty="0"/>
              <a:t> are the </a:t>
            </a:r>
            <a:r>
              <a:rPr lang="fr-FR" b="1" dirty="0" err="1"/>
              <a:t>properties</a:t>
            </a:r>
            <a:r>
              <a:rPr lang="fr-FR" b="1" dirty="0"/>
              <a:t> </a:t>
            </a:r>
            <a:r>
              <a:rPr lang="fr-FR" b="1" dirty="0" err="1"/>
              <a:t>used</a:t>
            </a:r>
            <a:r>
              <a:rPr lang="fr-FR" b="1" dirty="0"/>
              <a:t> in the </a:t>
            </a:r>
            <a:r>
              <a:rPr lang="fr-FR" b="1" dirty="0" err="1"/>
              <a:t>operation</a:t>
            </a:r>
            <a:r>
              <a:rPr lang="fr-FR" b="1" dirty="0"/>
              <a:t> or </a:t>
            </a:r>
            <a:r>
              <a:rPr lang="fr-FR" b="1" dirty="0" err="1"/>
              <a:t>investment</a:t>
            </a:r>
            <a:r>
              <a:rPr lang="fr-FR" b="1" dirty="0"/>
              <a:t> </a:t>
            </a:r>
            <a:r>
              <a:rPr lang="fr-FR" b="1" dirty="0" err="1"/>
              <a:t>activities</a:t>
            </a:r>
            <a:r>
              <a:rPr lang="fr-FR" b="1" dirty="0"/>
              <a:t> of a business 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r>
              <a:rPr lang="fr-FR" b="1" dirty="0"/>
              <a:t>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87388" y="31813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 err="1">
                <a:highlight>
                  <a:srgbClr val="00FF00"/>
                </a:highlight>
              </a:rPr>
              <a:t>True</a:t>
            </a:r>
            <a:endParaRPr lang="fr-FR" b="1" dirty="0">
              <a:highlight>
                <a:srgbClr val="00FF00"/>
              </a:highlight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87388" y="36004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False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5690703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13</a:t>
            </a:r>
          </a:p>
        </p:txBody>
      </p:sp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534988" y="2152650"/>
            <a:ext cx="7883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Net </a:t>
            </a:r>
            <a:r>
              <a:rPr lang="fr-FR" b="1" dirty="0" err="1"/>
              <a:t>Income</a:t>
            </a:r>
            <a:r>
              <a:rPr lang="fr-FR" b="1" dirty="0"/>
              <a:t> </a:t>
            </a:r>
            <a:r>
              <a:rPr lang="fr-FR" b="1" dirty="0" err="1"/>
              <a:t>results</a:t>
            </a:r>
            <a:r>
              <a:rPr lang="fr-FR" b="1" dirty="0"/>
              <a:t> </a:t>
            </a:r>
            <a:r>
              <a:rPr lang="fr-FR" b="1" dirty="0" err="1"/>
              <a:t>when</a:t>
            </a:r>
            <a:r>
              <a:rPr lang="fr-FR" b="1" dirty="0"/>
              <a:t> </a:t>
            </a:r>
            <a:r>
              <a:rPr lang="fr-FR" b="1" dirty="0" err="1"/>
              <a:t>expenses</a:t>
            </a:r>
            <a:r>
              <a:rPr lang="fr-FR" b="1" dirty="0"/>
              <a:t> </a:t>
            </a:r>
            <a:r>
              <a:rPr lang="fr-FR" b="1" dirty="0" err="1"/>
              <a:t>exceed</a:t>
            </a:r>
            <a:r>
              <a:rPr lang="fr-FR" b="1" dirty="0"/>
              <a:t> revenues for the </a:t>
            </a:r>
            <a:r>
              <a:rPr lang="fr-FR" b="1" dirty="0" err="1"/>
              <a:t>period</a:t>
            </a:r>
            <a:r>
              <a:rPr lang="fr-FR" b="1" dirty="0"/>
              <a:t> 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r>
              <a:rPr lang="fr-FR" b="1" dirty="0"/>
              <a:t> 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7388" y="31813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True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87388" y="37338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>
                <a:highlight>
                  <a:srgbClr val="00FF00"/>
                </a:highlight>
              </a:rPr>
              <a:t>False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645015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14</a:t>
            </a:r>
          </a:p>
        </p:txBody>
      </p:sp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534988" y="1727200"/>
            <a:ext cx="81454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b="1" dirty="0"/>
              <a:t>Financial Statements are reports on the financial performance of organizations. They provide data on: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b="1" dirty="0"/>
              <a:t>A) Projections for the upcoming fiscal year 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b="1" dirty="0"/>
              <a:t>B) Where money comes from, what money is spent on and how much money is available for use 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b="1" dirty="0"/>
              <a:t>C) Comparative company data to companies in similar industries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b="1" dirty="0"/>
              <a:t>D) All of the above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b="1" dirty="0"/>
              <a:t>E) None of the above	</a:t>
            </a:r>
            <a:r>
              <a:rPr lang="fr-F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895360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15</a:t>
            </a:r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00038" y="18542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The primary function of the Income Statement is to: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A) Show the company's value as of a given point in time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B) Determine if the company will have enough cash to operate properly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C) Determine taxes owed or not owed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D) Compare the company's assets against the company's liabilities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E) Measure the company's financial performance over a period of time</a:t>
            </a:r>
            <a:r>
              <a:rPr lang="en-US" b="1" dirty="0"/>
              <a:t>	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r>
              <a:rPr lang="fr-F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52684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16</a:t>
            </a:r>
          </a:p>
        </p:txBody>
      </p:sp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460376" y="20955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The primary function of the Balance Sheet is to: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A) Measure the company's performance over a period of time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B) Make sure that the company's assets and the company's liabilities "balance</a:t>
            </a:r>
            <a:r>
              <a:rPr lang="ja-JP" altLang="en-US" sz="2000" b="1" dirty="0"/>
              <a:t>”</a:t>
            </a:r>
            <a:endParaRPr lang="en-US" altLang="ja-JP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C) Determine taxes owed or not owed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D) Show the company's value as of a given point in time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E) Determine if the company will have enough cash to operate properly	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61069374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17</a:t>
            </a:r>
          </a:p>
        </p:txBody>
      </p:sp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300038" y="17145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The main three sections of the Cash Flow Statement are:</a:t>
            </a:r>
          </a:p>
          <a:p>
            <a:pPr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A) Cash from operating activities; cash from investing activities and cash from financing activities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B) Cash from operating activities; cash from sales and cash from administrative activities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C) Cash from assets; cash from liabilities and cash from equity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D) Cash from sales; cash from operations and cash from depreciation and amortization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E) Cash from customers; cash from shareholders and cash from miscellaneous sources</a:t>
            </a:r>
            <a:r>
              <a:rPr lang="en-US" sz="2000" dirty="0"/>
              <a:t>	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5607599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610610"/>
            <a:ext cx="7772400" cy="2376950"/>
          </a:xfrm>
        </p:spPr>
        <p:txBody>
          <a:bodyPr/>
          <a:lstStyle/>
          <a:p>
            <a:r>
              <a:rPr lang="en-US" dirty="0"/>
              <a:t>Finance quiz</a:t>
            </a:r>
          </a:p>
        </p:txBody>
      </p:sp>
    </p:spTree>
    <p:extLst>
      <p:ext uri="{BB962C8B-B14F-4D97-AF65-F5344CB8AC3E}">
        <p14:creationId xmlns:p14="http://schemas.microsoft.com/office/powerpoint/2010/main" val="183075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18</a:t>
            </a:r>
          </a:p>
        </p:txBody>
      </p:sp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300038" y="19939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Which of the following lists are all Assets found in the Balance Sheet: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A) Cash, accounts receivable, marketable securities, inventory, prepaid expenses and common stock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B) Cash, accounts receivable, marketable securities, inventory and prepaid expenses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C) Cash, accounts receivable, inventory and Operating Margin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D) Cash, accounts receivable, inventory, prepaid expenses and revenue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E) Cash, accounts receivable, inventory, marketable securities and revenue</a:t>
            </a:r>
            <a:r>
              <a:rPr lang="en-US" sz="2000" dirty="0"/>
              <a:t>	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3329275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19</a:t>
            </a:r>
          </a:p>
        </p:txBody>
      </p:sp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534988" y="15240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The Balance Sheet equation is: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A) Assets divided by Equity = Liabilities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B) Assets plus Liabilities = Equity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C) Assets = Liabilities plus Equity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D) Equity = Profit minus </a:t>
            </a:r>
            <a:r>
              <a:rPr lang="en-US" sz="2000" b="1" dirty="0" err="1"/>
              <a:t>TaxesLiabilities</a:t>
            </a:r>
            <a:r>
              <a:rPr lang="en-US" sz="2000" b="1" dirty="0"/>
              <a:t> = Assets plus Equity	</a:t>
            </a:r>
          </a:p>
        </p:txBody>
      </p:sp>
    </p:spTree>
    <p:extLst>
      <p:ext uri="{BB962C8B-B14F-4D97-AF65-F5344CB8AC3E}">
        <p14:creationId xmlns:p14="http://schemas.microsoft.com/office/powerpoint/2010/main" val="353606671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20</a:t>
            </a:r>
          </a:p>
        </p:txBody>
      </p:sp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446088" y="17018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Which one of the following lists are the Current Liabilities of a company: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A) Accounts Payable, Notes Payable, Accrued Expenses AND Income Taxes Payable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B) Accounts Payable, Notes Payable, Accrued Expenses AND Prepaid Expenses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C) Accounts Payable, Notes Payable, Accrued Expenses BUT NOT Income Taxes Payable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D) Accounts Payable, Notes Payable, Income Taxes Payable BUT NOT Accrued Expenses 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E) Accounts Payable, Notes Payable AND Prepaid Expenses	</a:t>
            </a:r>
          </a:p>
        </p:txBody>
      </p:sp>
    </p:spTree>
    <p:extLst>
      <p:ext uri="{BB962C8B-B14F-4D97-AF65-F5344CB8AC3E}">
        <p14:creationId xmlns:p14="http://schemas.microsoft.com/office/powerpoint/2010/main" val="19673016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21</a:t>
            </a:r>
          </a:p>
        </p:txBody>
      </p:sp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534988" y="17653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Which is correct about Preferred Stock: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 A) It is reserved only for preferred customers or investors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B) It is always worth more than common stock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C) It always costs more than common stock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D) It has priority over common stock in the event of the dissolution of the company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E) It cannot be owned by full time employees of the company	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r>
              <a:rPr lang="en-US" sz="2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5690335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22</a:t>
            </a:r>
          </a:p>
        </p:txBody>
      </p:sp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300038" y="19431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Which one of the below is the MAJOR responsibility of a businessperson: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A) Making as little income as possible that is taxable in order to minimize the government's cut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B) Making as much money as possible for the employees to share in salary, bonus and benefits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C) Making sure the company is legally compliant with all reporting and other regulatory requirements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D) Making as much money as possible to distribute in dividends to stockholders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E) Making the value of the company increase by generating increasing revenues and profits	</a:t>
            </a:r>
          </a:p>
        </p:txBody>
      </p:sp>
    </p:spTree>
    <p:extLst>
      <p:ext uri="{BB962C8B-B14F-4D97-AF65-F5344CB8AC3E}">
        <p14:creationId xmlns:p14="http://schemas.microsoft.com/office/powerpoint/2010/main" val="330390941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23</a:t>
            </a:r>
          </a:p>
        </p:txBody>
      </p:sp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534988" y="16256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Which is the most relevant statement to an employee regarding the understanding and use of financial statements: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A) They are only really needed by a company's Chief Financial Officer or Controller or Accounting Staff who are paid to understand and use these things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B) They have little to do with the "real life" day to day operations of most departments or sections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C) They can help any employee understand her or his impact on the financial health of the company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D) They are only really used to determine taxes owed or not owed. 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E) They are only really needed by senior executives, board members and shareholder	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216389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24</a:t>
            </a:r>
          </a:p>
        </p:txBody>
      </p:sp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00038" y="20066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Which stock would you rather invest in ?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A) Stock A with a Price to Earnings ratio = 10 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B) Stock B with a Price to </a:t>
            </a:r>
            <a:r>
              <a:rPr lang="en-US" sz="2000" dirty="0" err="1"/>
              <a:t>Earnigs</a:t>
            </a:r>
            <a:r>
              <a:rPr lang="en-US" sz="2000" dirty="0"/>
              <a:t> ratio = 30 </a:t>
            </a:r>
          </a:p>
        </p:txBody>
      </p:sp>
    </p:spTree>
    <p:extLst>
      <p:ext uri="{BB962C8B-B14F-4D97-AF65-F5344CB8AC3E}">
        <p14:creationId xmlns:p14="http://schemas.microsoft.com/office/powerpoint/2010/main" val="239736112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25</a:t>
            </a:r>
          </a:p>
        </p:txBody>
      </p:sp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300038" y="22225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Last quarter,  Company X increase their Gross profit by 10% and their Net profit by 5%. Do you think 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A) This is a positive sign indicating effective cost management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B) This is a negative sign</a:t>
            </a:r>
          </a:p>
        </p:txBody>
      </p:sp>
    </p:spTree>
    <p:extLst>
      <p:ext uri="{BB962C8B-B14F-4D97-AF65-F5344CB8AC3E}">
        <p14:creationId xmlns:p14="http://schemas.microsoft.com/office/powerpoint/2010/main" val="111564775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26</a:t>
            </a:r>
          </a:p>
        </p:txBody>
      </p:sp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414338" y="21336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DSO for company A increased from 38 days to 45 last quarter 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A) This is good as company is going to make greater profit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B) This does not impact company profit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C) This is going to challenge company cash position</a:t>
            </a:r>
          </a:p>
        </p:txBody>
      </p:sp>
    </p:spTree>
    <p:extLst>
      <p:ext uri="{BB962C8B-B14F-4D97-AF65-F5344CB8AC3E}">
        <p14:creationId xmlns:p14="http://schemas.microsoft.com/office/powerpoint/2010/main" val="37850884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27</a:t>
            </a:r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300038" y="22987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Company A increased their Inventory turn from 10 to 12 last quarter 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A) This is going to increase Current ratio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B) This is going to increase Quick ratio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C) This is going to hurt working capital</a:t>
            </a:r>
          </a:p>
        </p:txBody>
      </p:sp>
    </p:spTree>
    <p:extLst>
      <p:ext uri="{BB962C8B-B14F-4D97-AF65-F5344CB8AC3E}">
        <p14:creationId xmlns:p14="http://schemas.microsoft.com/office/powerpoint/2010/main" val="9904796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1</a:t>
            </a:r>
          </a:p>
        </p:txBody>
      </p:sp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503238" y="2400300"/>
            <a:ext cx="78835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The </a:t>
            </a:r>
            <a:r>
              <a:rPr lang="fr-FR" b="1" dirty="0" err="1"/>
              <a:t>formal</a:t>
            </a:r>
            <a:r>
              <a:rPr lang="fr-FR" b="1" dirty="0"/>
              <a:t> </a:t>
            </a:r>
            <a:r>
              <a:rPr lang="fr-FR" b="1" dirty="0" err="1"/>
              <a:t>financial</a:t>
            </a:r>
            <a:r>
              <a:rPr lang="fr-FR" b="1" dirty="0"/>
              <a:t> </a:t>
            </a:r>
            <a:r>
              <a:rPr lang="fr-FR" b="1" dirty="0" err="1"/>
              <a:t>statements</a:t>
            </a:r>
            <a:r>
              <a:rPr lang="fr-FR" b="1" dirty="0"/>
              <a:t> are </a:t>
            </a:r>
            <a:r>
              <a:rPr lang="fr-FR" b="1" dirty="0" err="1"/>
              <a:t>prepared</a:t>
            </a:r>
            <a:r>
              <a:rPr lang="fr-FR" b="1" dirty="0"/>
              <a:t> by </a:t>
            </a:r>
            <a:r>
              <a:rPr lang="fr-FR" b="1" dirty="0" err="1"/>
              <a:t>using</a:t>
            </a:r>
            <a:r>
              <a:rPr lang="fr-FR" b="1" dirty="0"/>
              <a:t> a trial balance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87388" y="31813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False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87388" y="37338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 err="1">
                <a:highlight>
                  <a:srgbClr val="00FF00"/>
                </a:highlight>
              </a:rPr>
              <a:t>True</a:t>
            </a:r>
            <a:endParaRPr lang="fr-FR" b="1" dirty="0">
              <a:highlight>
                <a:srgbClr val="00FF00"/>
              </a:highlight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8691317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0436" y="2381144"/>
            <a:ext cx="424989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Thank you!</a:t>
            </a:r>
          </a:p>
          <a:p>
            <a:pPr algn="ctr"/>
            <a:endParaRPr lang="en-US" sz="3600" b="1" dirty="0">
              <a:solidFill>
                <a:schemeClr val="tx2"/>
              </a:solidFill>
            </a:endParaRPr>
          </a:p>
          <a:p>
            <a:pPr algn="ctr"/>
            <a:r>
              <a:rPr lang="en-US" sz="3600" b="1" dirty="0">
                <a:solidFill>
                  <a:schemeClr val="tx2"/>
                </a:solidFill>
              </a:rPr>
              <a:t>See you next time</a:t>
            </a:r>
          </a:p>
        </p:txBody>
      </p:sp>
    </p:spTree>
    <p:extLst>
      <p:ext uri="{BB962C8B-B14F-4D97-AF65-F5344CB8AC3E}">
        <p14:creationId xmlns:p14="http://schemas.microsoft.com/office/powerpoint/2010/main" val="149357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2</a:t>
            </a:r>
          </a:p>
        </p:txBody>
      </p:sp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433388" y="1943100"/>
            <a:ext cx="78835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The </a:t>
            </a:r>
            <a:r>
              <a:rPr lang="fr-FR" b="1" dirty="0" err="1"/>
              <a:t>financial</a:t>
            </a:r>
            <a:r>
              <a:rPr lang="fr-FR" b="1" dirty="0"/>
              <a:t> </a:t>
            </a:r>
            <a:r>
              <a:rPr lang="fr-FR" b="1" dirty="0" err="1"/>
              <a:t>statement</a:t>
            </a:r>
            <a:r>
              <a:rPr lang="fr-FR" b="1" dirty="0"/>
              <a:t>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summarizes</a:t>
            </a:r>
            <a:r>
              <a:rPr lang="fr-FR" b="1" dirty="0"/>
              <a:t> all the changes in </a:t>
            </a:r>
            <a:r>
              <a:rPr lang="fr-FR" b="1" dirty="0" err="1"/>
              <a:t>owner</a:t>
            </a:r>
            <a:r>
              <a:rPr lang="fr-FR" b="1" dirty="0"/>
              <a:t> ‘s </a:t>
            </a:r>
            <a:r>
              <a:rPr lang="fr-FR" b="1" dirty="0" err="1"/>
              <a:t>equity</a:t>
            </a:r>
            <a:r>
              <a:rPr lang="fr-FR" b="1" dirty="0"/>
              <a:t>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occured</a:t>
            </a:r>
            <a:r>
              <a:rPr lang="fr-FR" b="1" dirty="0"/>
              <a:t> </a:t>
            </a:r>
            <a:r>
              <a:rPr lang="fr-FR" b="1" dirty="0" err="1"/>
              <a:t>during</a:t>
            </a:r>
            <a:r>
              <a:rPr lang="fr-FR" b="1" dirty="0"/>
              <a:t> a </a:t>
            </a:r>
            <a:r>
              <a:rPr lang="fr-FR" b="1" dirty="0" err="1"/>
              <a:t>period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called</a:t>
            </a:r>
            <a:r>
              <a:rPr lang="fr-FR" b="1" dirty="0"/>
              <a:t> the Capital </a:t>
            </a:r>
            <a:r>
              <a:rPr lang="fr-FR" b="1" dirty="0" err="1"/>
              <a:t>Statement</a:t>
            </a:r>
            <a:r>
              <a:rPr lang="fr-FR" b="1" dirty="0"/>
              <a:t> 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87388" y="31813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False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87388" y="37338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 err="1">
                <a:highlight>
                  <a:srgbClr val="00FF00"/>
                </a:highlight>
              </a:rPr>
              <a:t>True</a:t>
            </a:r>
            <a:endParaRPr lang="fr-FR" b="1" dirty="0">
              <a:highlight>
                <a:srgbClr val="00FF00"/>
              </a:highlight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661334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Question 3</a:t>
            </a:r>
          </a:p>
        </p:txBody>
      </p:sp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534988" y="2178050"/>
            <a:ext cx="7883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All the Revenue, </a:t>
            </a:r>
            <a:r>
              <a:rPr lang="fr-FR" b="1" dirty="0" err="1"/>
              <a:t>Expense</a:t>
            </a:r>
            <a:r>
              <a:rPr lang="fr-FR" b="1" dirty="0"/>
              <a:t> and </a:t>
            </a:r>
            <a:r>
              <a:rPr lang="fr-FR" b="1" dirty="0" err="1"/>
              <a:t>Draw</a:t>
            </a:r>
            <a:r>
              <a:rPr lang="fr-FR" b="1" dirty="0"/>
              <a:t> </a:t>
            </a:r>
            <a:r>
              <a:rPr lang="fr-FR" b="1" dirty="0" err="1"/>
              <a:t>accounts</a:t>
            </a:r>
            <a:r>
              <a:rPr lang="fr-FR" b="1" dirty="0"/>
              <a:t> balance are reset to </a:t>
            </a:r>
            <a:r>
              <a:rPr lang="fr-FR" b="1" dirty="0" err="1"/>
              <a:t>zero</a:t>
            </a:r>
            <a:r>
              <a:rPr lang="fr-FR" b="1" dirty="0"/>
              <a:t> </a:t>
            </a:r>
            <a:r>
              <a:rPr lang="fr-FR" b="1" dirty="0" err="1"/>
              <a:t>at</a:t>
            </a:r>
            <a:r>
              <a:rPr lang="fr-FR" b="1" dirty="0"/>
              <a:t> the end of a business </a:t>
            </a:r>
            <a:r>
              <a:rPr lang="fr-FR" b="1" dirty="0" err="1"/>
              <a:t>accounting</a:t>
            </a:r>
            <a:r>
              <a:rPr lang="fr-FR" b="1" dirty="0"/>
              <a:t> </a:t>
            </a:r>
            <a:r>
              <a:rPr lang="fr-FR" b="1" dirty="0" err="1"/>
              <a:t>year</a:t>
            </a: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7388" y="31813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False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87388" y="37338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 err="1">
                <a:highlight>
                  <a:srgbClr val="00FF00"/>
                </a:highlight>
              </a:rPr>
              <a:t>True</a:t>
            </a:r>
            <a:endParaRPr lang="fr-FR" b="1" dirty="0">
              <a:highlight>
                <a:srgbClr val="00FF00"/>
              </a:highlight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355295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4</a:t>
            </a:r>
          </a:p>
        </p:txBody>
      </p:sp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534988" y="2432050"/>
            <a:ext cx="7883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An </a:t>
            </a:r>
            <a:r>
              <a:rPr lang="fr-FR" b="1" dirty="0" err="1"/>
              <a:t>Income</a:t>
            </a:r>
            <a:r>
              <a:rPr lang="fr-FR" b="1" dirty="0"/>
              <a:t> </a:t>
            </a:r>
            <a:r>
              <a:rPr lang="fr-FR" b="1" dirty="0" err="1"/>
              <a:t>Statement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also</a:t>
            </a:r>
            <a:r>
              <a:rPr lang="fr-FR" b="1" dirty="0"/>
              <a:t> </a:t>
            </a:r>
            <a:r>
              <a:rPr lang="fr-FR" b="1" dirty="0" err="1"/>
              <a:t>often</a:t>
            </a:r>
            <a:r>
              <a:rPr lang="fr-FR" b="1" dirty="0"/>
              <a:t> </a:t>
            </a:r>
            <a:r>
              <a:rPr lang="fr-FR" b="1" dirty="0" err="1"/>
              <a:t>referred</a:t>
            </a:r>
            <a:r>
              <a:rPr lang="fr-FR" b="1" dirty="0"/>
              <a:t> to as a Profit and </a:t>
            </a:r>
            <a:r>
              <a:rPr lang="fr-FR" b="1" dirty="0" err="1"/>
              <a:t>Loss</a:t>
            </a:r>
            <a:r>
              <a:rPr lang="fr-FR" b="1" dirty="0"/>
              <a:t> </a:t>
            </a:r>
            <a:r>
              <a:rPr lang="fr-FR" b="1" dirty="0" err="1"/>
              <a:t>statement</a:t>
            </a: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87388" y="31813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False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87388" y="37338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 err="1">
                <a:highlight>
                  <a:srgbClr val="00FF00"/>
                </a:highlight>
              </a:rPr>
              <a:t>True</a:t>
            </a:r>
            <a:endParaRPr lang="fr-FR" b="1" dirty="0">
              <a:highlight>
                <a:srgbClr val="00FF00"/>
              </a:highlight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82498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5</a:t>
            </a:r>
          </a:p>
        </p:txBody>
      </p:sp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534988" y="2343150"/>
            <a:ext cx="7883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All Balance </a:t>
            </a:r>
            <a:r>
              <a:rPr lang="fr-FR" b="1" dirty="0" err="1"/>
              <a:t>Sheets</a:t>
            </a:r>
            <a:r>
              <a:rPr lang="fr-FR" b="1" dirty="0"/>
              <a:t> have the </a:t>
            </a:r>
            <a:r>
              <a:rPr lang="fr-FR" b="1" dirty="0" err="1"/>
              <a:t>same</a:t>
            </a:r>
            <a:r>
              <a:rPr lang="fr-FR" b="1" dirty="0"/>
              <a:t> basic </a:t>
            </a:r>
            <a:r>
              <a:rPr lang="fr-FR" b="1" dirty="0" err="1"/>
              <a:t>categories</a:t>
            </a:r>
            <a:r>
              <a:rPr lang="fr-FR" b="1" dirty="0"/>
              <a:t> of </a:t>
            </a:r>
            <a:r>
              <a:rPr lang="fr-FR" b="1" dirty="0" err="1"/>
              <a:t>income</a:t>
            </a:r>
            <a:r>
              <a:rPr lang="fr-FR" b="1" dirty="0"/>
              <a:t> and </a:t>
            </a:r>
            <a:r>
              <a:rPr lang="fr-FR" b="1" dirty="0" err="1"/>
              <a:t>expenses</a:t>
            </a: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7388" y="31813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>
                <a:highlight>
                  <a:srgbClr val="00FF00"/>
                </a:highlight>
              </a:rPr>
              <a:t>False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87388" y="37338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 err="1"/>
              <a:t>True</a:t>
            </a: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4308014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666750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6</a:t>
            </a:r>
            <a:br>
              <a:rPr lang="en-US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534988" y="2006600"/>
            <a:ext cx="7883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The </a:t>
            </a:r>
            <a:r>
              <a:rPr lang="fr-FR" b="1" dirty="0" err="1"/>
              <a:t>financial</a:t>
            </a:r>
            <a:r>
              <a:rPr lang="fr-FR" b="1" dirty="0"/>
              <a:t> </a:t>
            </a:r>
            <a:r>
              <a:rPr lang="fr-FR" b="1" dirty="0" err="1"/>
              <a:t>statement</a:t>
            </a:r>
            <a:r>
              <a:rPr lang="fr-FR" b="1" dirty="0"/>
              <a:t>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summarizes</a:t>
            </a:r>
            <a:r>
              <a:rPr lang="fr-FR" b="1" dirty="0"/>
              <a:t> revenues and </a:t>
            </a:r>
            <a:r>
              <a:rPr lang="fr-FR" b="1" dirty="0" err="1"/>
              <a:t>expenses</a:t>
            </a:r>
            <a:r>
              <a:rPr lang="fr-FR" b="1" dirty="0"/>
              <a:t> for a </a:t>
            </a:r>
            <a:r>
              <a:rPr lang="fr-FR" b="1" dirty="0" err="1"/>
              <a:t>specific</a:t>
            </a:r>
            <a:r>
              <a:rPr lang="fr-FR" b="1" dirty="0"/>
              <a:t> </a:t>
            </a:r>
            <a:r>
              <a:rPr lang="fr-FR" b="1" dirty="0" err="1"/>
              <a:t>period</a:t>
            </a:r>
            <a:r>
              <a:rPr lang="fr-FR" b="1" dirty="0"/>
              <a:t> of time </a:t>
            </a:r>
            <a:r>
              <a:rPr lang="fr-FR" b="1" dirty="0" err="1"/>
              <a:t>such</a:t>
            </a:r>
            <a:r>
              <a:rPr lang="fr-FR" b="1" dirty="0"/>
              <a:t> as a </a:t>
            </a:r>
            <a:r>
              <a:rPr lang="fr-FR" b="1" dirty="0" err="1"/>
              <a:t>year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87388" y="30480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Balance sheet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87388" y="35433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None of the listed answer is correct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7388" y="40576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Capital statement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87388" y="45529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 err="1">
                <a:highlight>
                  <a:srgbClr val="00FF00"/>
                </a:highlight>
              </a:rPr>
              <a:t>Income</a:t>
            </a:r>
            <a:r>
              <a:rPr lang="fr-FR" b="1" dirty="0">
                <a:highlight>
                  <a:srgbClr val="00FF00"/>
                </a:highlight>
              </a:rPr>
              <a:t> </a:t>
            </a:r>
            <a:r>
              <a:rPr lang="fr-FR" b="1" dirty="0" err="1">
                <a:highlight>
                  <a:srgbClr val="00FF00"/>
                </a:highlight>
              </a:rPr>
              <a:t>statement</a:t>
            </a:r>
            <a:endParaRPr lang="fr-FR" b="1" dirty="0">
              <a:highlight>
                <a:srgbClr val="00FF00"/>
              </a:highlight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947776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666750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7</a:t>
            </a:r>
            <a:br>
              <a:rPr lang="en-US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473076" y="2044700"/>
            <a:ext cx="7883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 err="1"/>
              <a:t>Additional</a:t>
            </a:r>
            <a:r>
              <a:rPr lang="fr-FR" b="1" dirty="0"/>
              <a:t> information </a:t>
            </a:r>
            <a:r>
              <a:rPr lang="fr-FR" b="1" dirty="0" err="1"/>
              <a:t>provided</a:t>
            </a:r>
            <a:r>
              <a:rPr lang="fr-FR" b="1" dirty="0"/>
              <a:t> about a business </a:t>
            </a:r>
            <a:r>
              <a:rPr lang="fr-FR" b="1" dirty="0" err="1"/>
              <a:t>financial</a:t>
            </a:r>
            <a:r>
              <a:rPr lang="fr-FR" b="1" dirty="0"/>
              <a:t> condition and </a:t>
            </a:r>
            <a:r>
              <a:rPr lang="fr-FR" b="1" dirty="0" err="1"/>
              <a:t>methods</a:t>
            </a:r>
            <a:r>
              <a:rPr lang="fr-FR" b="1" dirty="0"/>
              <a:t> </a:t>
            </a:r>
            <a:r>
              <a:rPr lang="fr-FR" b="1" dirty="0" err="1"/>
              <a:t>used</a:t>
            </a:r>
            <a:r>
              <a:rPr lang="fr-FR" b="1" dirty="0"/>
              <a:t> in </a:t>
            </a:r>
            <a:r>
              <a:rPr lang="fr-FR" b="1" dirty="0" err="1"/>
              <a:t>preparing</a:t>
            </a:r>
            <a:r>
              <a:rPr lang="fr-FR" b="1" dirty="0"/>
              <a:t> Financial </a:t>
            </a:r>
            <a:r>
              <a:rPr lang="fr-FR" b="1" dirty="0" err="1"/>
              <a:t>statements</a:t>
            </a:r>
            <a:r>
              <a:rPr lang="fr-FR" b="1" dirty="0"/>
              <a:t> are </a:t>
            </a:r>
            <a:r>
              <a:rPr lang="fr-FR" b="1" dirty="0" err="1"/>
              <a:t>called</a:t>
            </a:r>
            <a:r>
              <a:rPr lang="fr-FR" b="1" dirty="0"/>
              <a:t> 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87388" y="30480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Management </a:t>
            </a:r>
            <a:r>
              <a:rPr lang="fr-FR" b="1" dirty="0" err="1"/>
              <a:t>summary</a:t>
            </a: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87388" y="35433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Owner’s supplemental information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87388" y="40576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>
                <a:highlight>
                  <a:srgbClr val="00FF00"/>
                </a:highlight>
              </a:rPr>
              <a:t>Notes to the Financial </a:t>
            </a:r>
            <a:r>
              <a:rPr lang="fr-FR" b="1" dirty="0" err="1">
                <a:highlight>
                  <a:srgbClr val="00FF00"/>
                </a:highlight>
              </a:rPr>
              <a:t>statements</a:t>
            </a:r>
            <a:endParaRPr lang="fr-FR" b="1" dirty="0">
              <a:highlight>
                <a:srgbClr val="00FF00"/>
              </a:highlight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87388" y="45529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 err="1"/>
              <a:t>Creditor’s</a:t>
            </a:r>
            <a:r>
              <a:rPr lang="fr-FR" b="1" dirty="0"/>
              <a:t> notes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0236179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5266</TotalTime>
  <Words>1301</Words>
  <Application>Microsoft Macintosh PowerPoint</Application>
  <PresentationFormat>On-screen Show (4:3)</PresentationFormat>
  <Paragraphs>295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Candara</vt:lpstr>
      <vt:lpstr>Symbol</vt:lpstr>
      <vt:lpstr>Wingdings</vt:lpstr>
      <vt:lpstr>Waveform</vt:lpstr>
      <vt:lpstr>Finance for IT managers</vt:lpstr>
      <vt:lpstr>Finance quiz</vt:lpstr>
      <vt:lpstr>Question 1</vt:lpstr>
      <vt:lpstr>Question 2</vt:lpstr>
      <vt:lpstr>Question 3</vt:lpstr>
      <vt:lpstr>Question 4</vt:lpstr>
      <vt:lpstr>Question 5</vt:lpstr>
      <vt:lpstr>Question 6 </vt:lpstr>
      <vt:lpstr>Question 7 </vt:lpstr>
      <vt:lpstr>Question 8 </vt:lpstr>
      <vt:lpstr>Question 9</vt:lpstr>
      <vt:lpstr>Question 10</vt:lpstr>
      <vt:lpstr>Question 11</vt:lpstr>
      <vt:lpstr>Question 12</vt:lpstr>
      <vt:lpstr>Question 13</vt:lpstr>
      <vt:lpstr>Question 14</vt:lpstr>
      <vt:lpstr>Question 15</vt:lpstr>
      <vt:lpstr>Question 16</vt:lpstr>
      <vt:lpstr>Question 17</vt:lpstr>
      <vt:lpstr>Question 18</vt:lpstr>
      <vt:lpstr>Question 19</vt:lpstr>
      <vt:lpstr>Question 20</vt:lpstr>
      <vt:lpstr>Question 21</vt:lpstr>
      <vt:lpstr>Question 22</vt:lpstr>
      <vt:lpstr>Question 23</vt:lpstr>
      <vt:lpstr>Question 24</vt:lpstr>
      <vt:lpstr>Question 25</vt:lpstr>
      <vt:lpstr>Question 26</vt:lpstr>
      <vt:lpstr>Question 27</vt:lpstr>
      <vt:lpstr>PowerPoint Presentation</vt:lpstr>
    </vt:vector>
  </TitlesOfParts>
  <Manager/>
  <Company>Hervé Gallot for EPITA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Masters</dc:title>
  <dc:subject>Finance for IT Managers</dc:subject>
  <dc:creator>Hervé Gallot</dc:creator>
  <cp:keywords/>
  <dc:description/>
  <cp:lastModifiedBy>Ediz Emektas</cp:lastModifiedBy>
  <cp:revision>568</cp:revision>
  <cp:lastPrinted>2013-03-07T08:20:19Z</cp:lastPrinted>
  <dcterms:created xsi:type="dcterms:W3CDTF">2013-02-25T11:18:49Z</dcterms:created>
  <dcterms:modified xsi:type="dcterms:W3CDTF">2022-06-11T18:10:35Z</dcterms:modified>
  <cp:category/>
</cp:coreProperties>
</file>