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Roboto" panose="02000000000000000000" pitchFamily="2" charset="0"/>
      <p:regular r:id="rId13"/>
      <p:bold r:id="rId14"/>
      <p:italic r:id="rId15"/>
      <p:boldItalic r:id="rId16"/>
    </p:embeddedFont>
    <p:embeddedFont>
      <p:font typeface="Roboto Light" panose="02000000000000000000" pitchFamily="2" charset="0"/>
      <p:regular r:id="rId17"/>
      <p:bold r:id="rId18"/>
      <p:italic r:id="rId19"/>
      <p:boldItalic r:id="rId20"/>
    </p:embeddedFont>
    <p:embeddedFont>
      <p:font typeface="Roboto Medium"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FB5855-A54A-4C07-B014-5CD377D5BBF7}">
  <a:tblStyle styleId="{94FB5855-A54A-4C07-B014-5CD377D5BB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99" autoAdjust="0"/>
  </p:normalViewPr>
  <p:slideViewPr>
    <p:cSldViewPr snapToGrid="0">
      <p:cViewPr varScale="1">
        <p:scale>
          <a:sx n="148" d="100"/>
          <a:sy n="148" d="100"/>
        </p:scale>
        <p:origin x="21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4b87da5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4b87da5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The problem was defined by Outbrain, a web recommendation platform.</a:t>
            </a:r>
          </a:p>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IN this domain of work, it is very common to encounter large and sparse datasets, with some other challenging characteristics, such as high cardinality features or even completely uninformative features.</a:t>
            </a:r>
          </a:p>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We were given such a dataset and our task was to find an efficient feature selection approach, to highlight the most important features and subsequently reduce the number of features that Outbrain uses later in the workflow to build complex prediction models. </a:t>
            </a:r>
          </a:p>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To explore various feature selection methods, we have built ranking and evaluation pipeline, the flowchart of which you can see on the slide. With this pipeline, we aggregated the whole process of data </a:t>
            </a:r>
            <a:r>
              <a:rPr lang="en-SI" sz="1800" kern="100" dirty="0" err="1">
                <a:effectLst/>
                <a:latin typeface="Calibri" panose="020F0502020204030204" pitchFamily="34" charset="0"/>
                <a:ea typeface="Calibri" panose="020F0502020204030204" pitchFamily="34" charset="0"/>
                <a:cs typeface="Times New Roman" panose="02020603050405020304" pitchFamily="18" charset="0"/>
              </a:rPr>
              <a:t>preprocessing</a:t>
            </a: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 feature ranking and evaluation, so we could easily and efficiently test numerous algorithms with different subsampling and other parameters.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4b87da5a5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4b87da5a5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4b87da5a50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4b87da5a5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4b87da5a5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4b87da5a5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So based on the results we have chosen random forest to do more detailed analysis on.</a:t>
            </a:r>
          </a:p>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Our next task was to optimize subsampling proportion. So we were interested in how little data do we need to still achieve a score comparable to the one on the entire dataset.</a:t>
            </a:r>
          </a:p>
          <a:p>
            <a:pPr marL="158750" indent="0">
              <a:lnSpc>
                <a:spcPct val="107000"/>
              </a:lnSpc>
              <a:spcAft>
                <a:spcPts val="800"/>
              </a:spcAft>
              <a:buNone/>
            </a:pPr>
            <a:endParaRPr lang="en-SI"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On the plot you can see scores of 100 individual rankings for each subsample, presented with the orange line as the mean baseline corrected score, and the shaded area which represents uncertainty. </a:t>
            </a:r>
          </a:p>
          <a:p>
            <a:pPr>
              <a:lnSpc>
                <a:spcPct val="107000"/>
              </a:lnSpc>
              <a:spcAft>
                <a:spcPts val="800"/>
              </a:spcAft>
            </a:pPr>
            <a:r>
              <a:rPr lang="sl-SI" sz="1800" kern="100" dirty="0">
                <a:effectLst/>
                <a:latin typeface="Calibri" panose="020F0502020204030204" pitchFamily="34" charset="0"/>
                <a:ea typeface="Calibri" panose="020F0502020204030204" pitchFamily="34" charset="0"/>
                <a:cs typeface="Times New Roman" panose="02020603050405020304" pitchFamily="18" charset="0"/>
              </a:rPr>
              <a:t>A</a:t>
            </a:r>
            <a:r>
              <a:rPr lang="en-SI" sz="1800" kern="100" dirty="0" err="1">
                <a:effectLst/>
                <a:latin typeface="Calibri" panose="020F0502020204030204" pitchFamily="34" charset="0"/>
                <a:ea typeface="Calibri" panose="020F0502020204030204" pitchFamily="34" charset="0"/>
                <a:cs typeface="Times New Roman" panose="02020603050405020304" pitchFamily="18" charset="0"/>
              </a:rPr>
              <a:t>nd</a:t>
            </a: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 here we can observe that with 0.25% of data we get to approximately the same score as on the entire dataset</a:t>
            </a:r>
          </a:p>
          <a:p>
            <a:pPr>
              <a:lnSpc>
                <a:spcPct val="107000"/>
              </a:lnSpc>
              <a:spcAft>
                <a:spcPts val="800"/>
              </a:spcAft>
            </a:pPr>
            <a:endParaRPr lang="en-SI"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Then we have also tried an ensemble approach, specifically with </a:t>
            </a:r>
            <a:r>
              <a:rPr lang="en-SI" sz="1800" kern="100" dirty="0" err="1">
                <a:effectLst/>
                <a:latin typeface="Calibri" panose="020F0502020204030204" pitchFamily="34" charset="0"/>
                <a:ea typeface="Calibri" panose="020F0502020204030204" pitchFamily="34" charset="0"/>
                <a:cs typeface="Times New Roman" panose="02020603050405020304" pitchFamily="18" charset="0"/>
              </a:rPr>
              <a:t>Borda</a:t>
            </a: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 count voting system, where feature rankings are obtained as a sum of individual run votes, as presented on a simple example in the table.</a:t>
            </a:r>
          </a:p>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Ensemble ranking scores are shown on the figure as the green line, here we used the same 100 runs bootstrapped to get the estimated uncertainty of the ensemble rankings.  We can immediately observe much higher average performance than the individual rankings, and notably less uncertainty for all subsamples.</a:t>
            </a:r>
          </a:p>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SI" sz="1800" kern="100" dirty="0">
                <a:effectLst/>
                <a:latin typeface="Calibri" panose="020F0502020204030204" pitchFamily="34" charset="0"/>
                <a:ea typeface="Calibri" panose="020F0502020204030204" pitchFamily="34" charset="0"/>
                <a:cs typeface="Times New Roman" panose="02020603050405020304" pitchFamily="18" charset="0"/>
              </a:rPr>
              <a:t>And what’s important to note is that with ensemble ranking we can have even 100 times less data than individual ranking to get to the same performance, and that performance gain is even larger on smaller subsamples.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87da5a5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87da5a5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66450"/>
            <a:ext cx="8520600" cy="1093200"/>
          </a:xfrm>
          <a:prstGeom prst="rect">
            <a:avLst/>
          </a:prstGeom>
        </p:spPr>
        <p:txBody>
          <a:bodyPr spcFirstLastPara="1" wrap="square" lIns="91425" tIns="91425" rIns="91425" bIns="90000" anchor="b" anchorCtr="0">
            <a:noAutofit/>
          </a:bodyPr>
          <a:lstStyle/>
          <a:p>
            <a:pPr marL="0" lvl="0" indent="0" algn="ctr" rtl="0">
              <a:spcBef>
                <a:spcPts val="0"/>
              </a:spcBef>
              <a:spcAft>
                <a:spcPts val="0"/>
              </a:spcAft>
              <a:buNone/>
            </a:pPr>
            <a:r>
              <a:rPr lang="en-GB" sz="3300" b="1">
                <a:highlight>
                  <a:srgbClr val="FFFFFF"/>
                </a:highlight>
                <a:latin typeface="Roboto"/>
                <a:ea typeface="Roboto"/>
                <a:cs typeface="Roboto"/>
                <a:sym typeface="Roboto"/>
              </a:rPr>
              <a:t>Feature selection</a:t>
            </a:r>
            <a:endParaRPr sz="3300" b="1">
              <a:highlight>
                <a:srgbClr val="FFFFFF"/>
              </a:highlight>
              <a:latin typeface="Roboto"/>
              <a:ea typeface="Roboto"/>
              <a:cs typeface="Roboto"/>
              <a:sym typeface="Roboto"/>
            </a:endParaRPr>
          </a:p>
          <a:p>
            <a:pPr marL="0" lvl="0" indent="0" algn="ctr" rtl="0">
              <a:spcBef>
                <a:spcPts val="0"/>
              </a:spcBef>
              <a:spcAft>
                <a:spcPts val="0"/>
              </a:spcAft>
              <a:buNone/>
            </a:pPr>
            <a:r>
              <a:rPr lang="en-GB" sz="3300" b="1">
                <a:highlight>
                  <a:srgbClr val="FFFFFF"/>
                </a:highlight>
                <a:latin typeface="Roboto"/>
                <a:ea typeface="Roboto"/>
                <a:cs typeface="Roboto"/>
                <a:sym typeface="Roboto"/>
              </a:rPr>
              <a:t>on large and sparse datasets</a:t>
            </a:r>
            <a:endParaRPr sz="6200" b="1">
              <a:latin typeface="Roboto"/>
              <a:ea typeface="Roboto"/>
              <a:cs typeface="Roboto"/>
              <a:sym typeface="Roboto"/>
            </a:endParaRPr>
          </a:p>
        </p:txBody>
      </p:sp>
      <p:sp>
        <p:nvSpPr>
          <p:cNvPr id="55" name="Google Shape;55;p13"/>
          <p:cNvSpPr txBox="1">
            <a:spLocks noGrp="1"/>
          </p:cNvSpPr>
          <p:nvPr>
            <p:ph type="subTitle" idx="1"/>
          </p:nvPr>
        </p:nvSpPr>
        <p:spPr>
          <a:xfrm>
            <a:off x="311700" y="2959650"/>
            <a:ext cx="8520600" cy="66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200">
                <a:latin typeface="Roboto Light"/>
                <a:ea typeface="Roboto Light"/>
                <a:cs typeface="Roboto Light"/>
                <a:sym typeface="Roboto Light"/>
              </a:rPr>
              <a:t>Leon Hvastja, Amadej Pavšič</a:t>
            </a:r>
            <a:endParaRPr sz="1900">
              <a:latin typeface="Roboto Light"/>
              <a:ea typeface="Roboto Light"/>
              <a:cs typeface="Roboto Light"/>
              <a:sym typeface="Roboto Light"/>
            </a:endParaRPr>
          </a:p>
        </p:txBody>
      </p:sp>
      <p:pic>
        <p:nvPicPr>
          <p:cNvPr id="56" name="Google Shape;56;p13"/>
          <p:cNvPicPr preferRelativeResize="0"/>
          <p:nvPr/>
        </p:nvPicPr>
        <p:blipFill>
          <a:blip r:embed="rId3">
            <a:alphaModFix/>
          </a:blip>
          <a:stretch>
            <a:fillRect/>
          </a:stretch>
        </p:blipFill>
        <p:spPr>
          <a:xfrm>
            <a:off x="127725" y="103800"/>
            <a:ext cx="2380375" cy="826475"/>
          </a:xfrm>
          <a:prstGeom prst="rect">
            <a:avLst/>
          </a:prstGeom>
          <a:noFill/>
          <a:ln>
            <a:noFill/>
          </a:ln>
        </p:spPr>
      </p:pic>
      <p:cxnSp>
        <p:nvCxnSpPr>
          <p:cNvPr id="57" name="Google Shape;57;p13"/>
          <p:cNvCxnSpPr/>
          <p:nvPr/>
        </p:nvCxnSpPr>
        <p:spPr>
          <a:xfrm>
            <a:off x="1696325" y="2918550"/>
            <a:ext cx="5838600" cy="0"/>
          </a:xfrm>
          <a:prstGeom prst="straightConnector1">
            <a:avLst/>
          </a:prstGeom>
          <a:noFill/>
          <a:ln w="38100" cap="flat" cmpd="sng">
            <a:solidFill>
              <a:srgbClr val="EE1208"/>
            </a:solidFill>
            <a:prstDash val="solid"/>
            <a:round/>
            <a:headEnd type="none" w="med" len="med"/>
            <a:tailEnd type="none" w="med" len="med"/>
          </a:ln>
        </p:spPr>
      </p:cxnSp>
      <p:sp>
        <p:nvSpPr>
          <p:cNvPr id="58" name="Google Shape;58;p13"/>
          <p:cNvSpPr txBox="1"/>
          <p:nvPr/>
        </p:nvSpPr>
        <p:spPr>
          <a:xfrm>
            <a:off x="2604150" y="4470700"/>
            <a:ext cx="3935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Roboto Medium"/>
                <a:ea typeface="Roboto Medium"/>
                <a:cs typeface="Roboto Medium"/>
                <a:sym typeface="Roboto Medium"/>
              </a:rPr>
              <a:t>Advisors:</a:t>
            </a:r>
            <a:r>
              <a:rPr lang="en-GB"/>
              <a:t> </a:t>
            </a:r>
            <a:r>
              <a:rPr lang="en-GB">
                <a:latin typeface="Roboto"/>
                <a:ea typeface="Roboto"/>
                <a:cs typeface="Roboto"/>
                <a:sym typeface="Roboto"/>
              </a:rPr>
              <a:t>Jure Demšar, Blaž Mramor, Blaž Škrlj</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256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Roboto Medium"/>
                <a:ea typeface="Roboto Medium"/>
                <a:cs typeface="Roboto Medium"/>
                <a:sym typeface="Roboto Medium"/>
              </a:rPr>
              <a:t>Problem &amp; dataset</a:t>
            </a:r>
            <a:endParaRPr>
              <a:latin typeface="Roboto Medium"/>
              <a:ea typeface="Roboto Medium"/>
              <a:cs typeface="Roboto Medium"/>
              <a:sym typeface="Roboto Medium"/>
            </a:endParaRPr>
          </a:p>
        </p:txBody>
      </p:sp>
      <p:sp>
        <p:nvSpPr>
          <p:cNvPr id="64" name="Google Shape;64;p14"/>
          <p:cNvSpPr txBox="1">
            <a:spLocks noGrp="1"/>
          </p:cNvSpPr>
          <p:nvPr>
            <p:ph type="body" idx="1"/>
          </p:nvPr>
        </p:nvSpPr>
        <p:spPr>
          <a:xfrm>
            <a:off x="311700" y="1080650"/>
            <a:ext cx="8520600" cy="2367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GB">
                <a:latin typeface="Roboto"/>
                <a:ea typeface="Roboto"/>
                <a:cs typeface="Roboto"/>
                <a:sym typeface="Roboto"/>
              </a:rPr>
              <a:t>Outbrain, web recommendation platform</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GB">
                <a:latin typeface="Roboto"/>
                <a:ea typeface="Roboto"/>
                <a:cs typeface="Roboto"/>
                <a:sym typeface="Roboto"/>
              </a:rPr>
              <a:t>Sparsity, high cardinality, uninformative features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GB">
                <a:latin typeface="Roboto"/>
                <a:ea typeface="Roboto"/>
                <a:cs typeface="Roboto"/>
                <a:sym typeface="Roboto"/>
              </a:rPr>
              <a:t>Efficient feature selection approach</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GB">
                <a:latin typeface="Roboto"/>
                <a:ea typeface="Roboto"/>
                <a:cs typeface="Roboto"/>
                <a:sym typeface="Roboto"/>
              </a:rPr>
              <a:t>Ranking &amp; evaluation pipeline</a:t>
            </a:r>
            <a:endParaRPr>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0" y="3289046"/>
            <a:ext cx="9144003" cy="1205508"/>
          </a:xfrm>
          <a:prstGeom prst="rect">
            <a:avLst/>
          </a:prstGeom>
          <a:noFill/>
          <a:ln>
            <a:noFill/>
          </a:ln>
        </p:spPr>
      </p:pic>
      <p:cxnSp>
        <p:nvCxnSpPr>
          <p:cNvPr id="66" name="Google Shape;66;p14"/>
          <p:cNvCxnSpPr/>
          <p:nvPr/>
        </p:nvCxnSpPr>
        <p:spPr>
          <a:xfrm>
            <a:off x="311700" y="783900"/>
            <a:ext cx="4260300" cy="0"/>
          </a:xfrm>
          <a:prstGeom prst="straightConnector1">
            <a:avLst/>
          </a:prstGeom>
          <a:noFill/>
          <a:ln w="19050" cap="flat" cmpd="sng">
            <a:solidFill>
              <a:srgbClr val="EE1208"/>
            </a:solidFill>
            <a:prstDash val="solid"/>
            <a:round/>
            <a:headEnd type="none" w="med" len="med"/>
            <a:tailEnd type="none" w="med" len="med"/>
          </a:ln>
        </p:spPr>
      </p:cxnSp>
      <p:pic>
        <p:nvPicPr>
          <p:cNvPr id="1026" name="Picture 2" descr="Outbrain - Recommendation Platform Powered by Native Ads">
            <a:extLst>
              <a:ext uri="{FF2B5EF4-FFF2-40B4-BE49-F238E27FC236}">
                <a16:creationId xmlns:a16="http://schemas.microsoft.com/office/drawing/2014/main" id="{834F446C-6492-76DD-F74E-D34A1F8B4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035" y="783900"/>
            <a:ext cx="2481265" cy="461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56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Roboto Medium"/>
                <a:ea typeface="Roboto Medium"/>
                <a:cs typeface="Roboto Medium"/>
                <a:sym typeface="Roboto Medium"/>
              </a:rPr>
              <a:t>Algorithms</a:t>
            </a:r>
            <a:endParaRPr>
              <a:latin typeface="Roboto Medium"/>
              <a:ea typeface="Roboto Medium"/>
              <a:cs typeface="Roboto Medium"/>
              <a:sym typeface="Roboto Medium"/>
            </a:endParaRPr>
          </a:p>
        </p:txBody>
      </p:sp>
      <p:sp>
        <p:nvSpPr>
          <p:cNvPr id="72" name="Google Shape;72;p15"/>
          <p:cNvSpPr txBox="1">
            <a:spLocks noGrp="1"/>
          </p:cNvSpPr>
          <p:nvPr>
            <p:ph type="body" idx="1"/>
          </p:nvPr>
        </p:nvSpPr>
        <p:spPr>
          <a:xfrm>
            <a:off x="311700" y="1081050"/>
            <a:ext cx="8520600" cy="2114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GB">
                <a:latin typeface="Roboto"/>
                <a:ea typeface="Roboto"/>
                <a:cs typeface="Roboto"/>
                <a:sym typeface="Roboto"/>
              </a:rPr>
              <a:t>Filter and wrapper methods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GB">
                <a:latin typeface="Roboto"/>
                <a:ea typeface="Roboto"/>
                <a:cs typeface="Roboto"/>
                <a:sym typeface="Roboto"/>
              </a:rPr>
              <a:t>Using statistical properties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GB">
                <a:latin typeface="Roboto"/>
                <a:ea typeface="Roboto"/>
                <a:cs typeface="Roboto"/>
                <a:sym typeface="Roboto"/>
              </a:rPr>
              <a:t>Relief based approaches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GB">
                <a:latin typeface="Roboto"/>
                <a:ea typeface="Roboto"/>
                <a:cs typeface="Roboto"/>
                <a:sym typeface="Roboto"/>
              </a:rPr>
              <a:t>Baseline corrected score</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GB">
                <a:latin typeface="Roboto"/>
                <a:ea typeface="Roboto"/>
                <a:cs typeface="Roboto"/>
                <a:sym typeface="Roboto"/>
              </a:rPr>
              <a:t>First eliminations</a:t>
            </a:r>
            <a:endParaRPr>
              <a:latin typeface="Roboto"/>
              <a:ea typeface="Roboto"/>
              <a:cs typeface="Roboto"/>
              <a:sym typeface="Roboto"/>
            </a:endParaRPr>
          </a:p>
          <a:p>
            <a:pPr marL="457200" lvl="0" indent="0" algn="l" rtl="0">
              <a:spcBef>
                <a:spcPts val="1200"/>
              </a:spcBef>
              <a:spcAft>
                <a:spcPts val="1200"/>
              </a:spcAft>
              <a:buNone/>
            </a:pPr>
            <a:endParaRPr>
              <a:latin typeface="Roboto"/>
              <a:ea typeface="Roboto"/>
              <a:cs typeface="Roboto"/>
              <a:sym typeface="Roboto"/>
            </a:endParaRPr>
          </a:p>
        </p:txBody>
      </p:sp>
      <p:cxnSp>
        <p:nvCxnSpPr>
          <p:cNvPr id="73" name="Google Shape;73;p15"/>
          <p:cNvCxnSpPr/>
          <p:nvPr/>
        </p:nvCxnSpPr>
        <p:spPr>
          <a:xfrm>
            <a:off x="311700" y="783900"/>
            <a:ext cx="4260300" cy="0"/>
          </a:xfrm>
          <a:prstGeom prst="straightConnector1">
            <a:avLst/>
          </a:prstGeom>
          <a:noFill/>
          <a:ln w="19050" cap="flat" cmpd="sng">
            <a:solidFill>
              <a:srgbClr val="EE1208"/>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a:off x="4484050" y="1139750"/>
            <a:ext cx="4467400" cy="2772474"/>
          </a:xfrm>
          <a:prstGeom prst="rect">
            <a:avLst/>
          </a:prstGeom>
          <a:noFill/>
          <a:ln>
            <a:noFill/>
          </a:ln>
        </p:spPr>
      </p:pic>
      <p:pic>
        <p:nvPicPr>
          <p:cNvPr id="75" name="Google Shape;75;p15"/>
          <p:cNvPicPr preferRelativeResize="0"/>
          <p:nvPr/>
        </p:nvPicPr>
        <p:blipFill>
          <a:blip r:embed="rId4">
            <a:alphaModFix/>
          </a:blip>
          <a:stretch>
            <a:fillRect/>
          </a:stretch>
        </p:blipFill>
        <p:spPr>
          <a:xfrm>
            <a:off x="171775" y="3030625"/>
            <a:ext cx="4260301" cy="19325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152400" y="152400"/>
            <a:ext cx="8839204" cy="46915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56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Roboto Medium"/>
                <a:ea typeface="Roboto Medium"/>
                <a:cs typeface="Roboto Medium"/>
                <a:sym typeface="Roboto Medium"/>
              </a:rPr>
              <a:t>RF performance &amp; ensemble</a:t>
            </a:r>
            <a:endParaRPr>
              <a:latin typeface="Roboto Medium"/>
              <a:ea typeface="Roboto Medium"/>
              <a:cs typeface="Roboto Medium"/>
              <a:sym typeface="Roboto Medium"/>
            </a:endParaRPr>
          </a:p>
        </p:txBody>
      </p:sp>
      <p:sp>
        <p:nvSpPr>
          <p:cNvPr id="86" name="Google Shape;86;p17"/>
          <p:cNvSpPr txBox="1">
            <a:spLocks noGrp="1"/>
          </p:cNvSpPr>
          <p:nvPr>
            <p:ph type="body" idx="1"/>
          </p:nvPr>
        </p:nvSpPr>
        <p:spPr>
          <a:xfrm>
            <a:off x="311700" y="1074550"/>
            <a:ext cx="8520600" cy="2114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GB" dirty="0">
                <a:latin typeface="Roboto"/>
                <a:ea typeface="Roboto"/>
                <a:cs typeface="Roboto"/>
                <a:sym typeface="Roboto"/>
              </a:rPr>
              <a:t>Subsampling optimization</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GB" dirty="0">
                <a:latin typeface="Roboto"/>
                <a:ea typeface="Roboto"/>
                <a:cs typeface="Roboto"/>
                <a:sym typeface="Roboto"/>
              </a:rPr>
              <a:t>Ensemble approach</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GB" dirty="0" err="1">
                <a:latin typeface="Roboto"/>
                <a:ea typeface="Roboto"/>
                <a:cs typeface="Roboto"/>
                <a:sym typeface="Roboto"/>
              </a:rPr>
              <a:t>Borda</a:t>
            </a:r>
            <a:r>
              <a:rPr lang="en-GB" dirty="0">
                <a:latin typeface="Roboto"/>
                <a:ea typeface="Roboto"/>
                <a:cs typeface="Roboto"/>
                <a:sym typeface="Roboto"/>
              </a:rPr>
              <a:t> count voting system</a:t>
            </a: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GB" dirty="0">
                <a:latin typeface="Roboto"/>
                <a:ea typeface="Roboto"/>
                <a:cs typeface="Roboto"/>
                <a:sym typeface="Roboto"/>
              </a:rPr>
              <a:t>Performance &amp; </a:t>
            </a:r>
            <a:r>
              <a:rPr lang="en-SI" dirty="0">
                <a:latin typeface="Roboto"/>
                <a:ea typeface="Roboto"/>
                <a:cs typeface="Roboto"/>
                <a:sym typeface="Roboto"/>
              </a:rPr>
              <a:t>uncertainty</a:t>
            </a:r>
            <a:endParaRPr dirty="0">
              <a:latin typeface="Roboto"/>
              <a:ea typeface="Roboto"/>
              <a:cs typeface="Roboto"/>
              <a:sym typeface="Roboto"/>
            </a:endParaRPr>
          </a:p>
        </p:txBody>
      </p:sp>
      <p:cxnSp>
        <p:nvCxnSpPr>
          <p:cNvPr id="87" name="Google Shape;87;p17"/>
          <p:cNvCxnSpPr/>
          <p:nvPr/>
        </p:nvCxnSpPr>
        <p:spPr>
          <a:xfrm>
            <a:off x="311700" y="783900"/>
            <a:ext cx="4260300" cy="0"/>
          </a:xfrm>
          <a:prstGeom prst="straightConnector1">
            <a:avLst/>
          </a:prstGeom>
          <a:noFill/>
          <a:ln w="19050" cap="flat" cmpd="sng">
            <a:solidFill>
              <a:srgbClr val="EE1208"/>
            </a:solidFill>
            <a:prstDash val="solid"/>
            <a:round/>
            <a:headEnd type="none" w="med" len="med"/>
            <a:tailEnd type="none" w="med" len="med"/>
          </a:ln>
        </p:spPr>
      </p:cxnSp>
      <p:pic>
        <p:nvPicPr>
          <p:cNvPr id="88" name="Google Shape;88;p17"/>
          <p:cNvPicPr preferRelativeResize="0"/>
          <p:nvPr/>
        </p:nvPicPr>
        <p:blipFill>
          <a:blip r:embed="rId3">
            <a:alphaModFix/>
          </a:blip>
          <a:stretch>
            <a:fillRect/>
          </a:stretch>
        </p:blipFill>
        <p:spPr>
          <a:xfrm>
            <a:off x="4181725" y="901325"/>
            <a:ext cx="4924600" cy="3056250"/>
          </a:xfrm>
          <a:prstGeom prst="rect">
            <a:avLst/>
          </a:prstGeom>
          <a:noFill/>
          <a:ln>
            <a:noFill/>
          </a:ln>
        </p:spPr>
      </p:pic>
      <p:graphicFrame>
        <p:nvGraphicFramePr>
          <p:cNvPr id="89" name="Google Shape;89;p17"/>
          <p:cNvGraphicFramePr/>
          <p:nvPr/>
        </p:nvGraphicFramePr>
        <p:xfrm>
          <a:off x="134225" y="3479610"/>
          <a:ext cx="4342800" cy="1462920"/>
        </p:xfrm>
        <a:graphic>
          <a:graphicData uri="http://schemas.openxmlformats.org/drawingml/2006/table">
            <a:tbl>
              <a:tblPr>
                <a:noFill/>
                <a:tableStyleId>{94FB5855-A54A-4C07-B014-5CD377D5BBF7}</a:tableStyleId>
              </a:tblPr>
              <a:tblGrid>
                <a:gridCol w="854100">
                  <a:extLst>
                    <a:ext uri="{9D8B030D-6E8A-4147-A177-3AD203B41FA5}">
                      <a16:colId xmlns:a16="http://schemas.microsoft.com/office/drawing/2014/main" val="20000"/>
                    </a:ext>
                  </a:extLst>
                </a:gridCol>
                <a:gridCol w="655450">
                  <a:extLst>
                    <a:ext uri="{9D8B030D-6E8A-4147-A177-3AD203B41FA5}">
                      <a16:colId xmlns:a16="http://schemas.microsoft.com/office/drawing/2014/main" val="20001"/>
                    </a:ext>
                  </a:extLst>
                </a:gridCol>
                <a:gridCol w="655450">
                  <a:extLst>
                    <a:ext uri="{9D8B030D-6E8A-4147-A177-3AD203B41FA5}">
                      <a16:colId xmlns:a16="http://schemas.microsoft.com/office/drawing/2014/main" val="20002"/>
                    </a:ext>
                  </a:extLst>
                </a:gridCol>
                <a:gridCol w="649025">
                  <a:extLst>
                    <a:ext uri="{9D8B030D-6E8A-4147-A177-3AD203B41FA5}">
                      <a16:colId xmlns:a16="http://schemas.microsoft.com/office/drawing/2014/main" val="20003"/>
                    </a:ext>
                  </a:extLst>
                </a:gridCol>
                <a:gridCol w="674700">
                  <a:extLst>
                    <a:ext uri="{9D8B030D-6E8A-4147-A177-3AD203B41FA5}">
                      <a16:colId xmlns:a16="http://schemas.microsoft.com/office/drawing/2014/main" val="20004"/>
                    </a:ext>
                  </a:extLst>
                </a:gridCol>
                <a:gridCol w="854075">
                  <a:extLst>
                    <a:ext uri="{9D8B030D-6E8A-4147-A177-3AD203B41FA5}">
                      <a16:colId xmlns:a16="http://schemas.microsoft.com/office/drawing/2014/main" val="20005"/>
                    </a:ext>
                  </a:extLst>
                </a:gridCol>
              </a:tblGrid>
              <a:tr h="327825">
                <a:tc>
                  <a:txBody>
                    <a:bodyPr/>
                    <a:lstStyle/>
                    <a:p>
                      <a:pPr marL="0" lvl="0" indent="0" algn="ctr" rtl="0">
                        <a:spcBef>
                          <a:spcPts val="0"/>
                        </a:spcBef>
                        <a:spcAft>
                          <a:spcPts val="0"/>
                        </a:spcAft>
                        <a:buNone/>
                      </a:pPr>
                      <a:r>
                        <a:rPr lang="en-GB" sz="1200">
                          <a:latin typeface="Roboto"/>
                          <a:ea typeface="Roboto"/>
                          <a:cs typeface="Roboto"/>
                          <a:sym typeface="Roboto"/>
                        </a:rPr>
                        <a:t>Feature</a:t>
                      </a:r>
                      <a:endParaRPr sz="1200">
                        <a:latin typeface="Roboto"/>
                        <a:ea typeface="Roboto"/>
                        <a:cs typeface="Roboto"/>
                        <a:sym typeface="Roboto"/>
                      </a:endParaRPr>
                    </a:p>
                  </a:txBody>
                  <a:tcPr marL="91425" marR="91425" marT="91425" marB="91425">
                    <a:solidFill>
                      <a:srgbClr val="BDC1C6"/>
                    </a:solidFill>
                  </a:tcPr>
                </a:tc>
                <a:tc>
                  <a:txBody>
                    <a:bodyPr/>
                    <a:lstStyle/>
                    <a:p>
                      <a:pPr marL="0" lvl="0" indent="0" algn="ctr" rtl="0">
                        <a:spcBef>
                          <a:spcPts val="0"/>
                        </a:spcBef>
                        <a:spcAft>
                          <a:spcPts val="0"/>
                        </a:spcAft>
                        <a:buNone/>
                      </a:pPr>
                      <a:r>
                        <a:rPr lang="en-GB" sz="1200">
                          <a:latin typeface="Roboto"/>
                          <a:ea typeface="Roboto"/>
                          <a:cs typeface="Roboto"/>
                          <a:sym typeface="Roboto"/>
                        </a:rPr>
                        <a:t>Run 1</a:t>
                      </a:r>
                      <a:endParaRPr sz="1200">
                        <a:latin typeface="Roboto"/>
                        <a:ea typeface="Roboto"/>
                        <a:cs typeface="Roboto"/>
                        <a:sym typeface="Roboto"/>
                      </a:endParaRPr>
                    </a:p>
                  </a:txBody>
                  <a:tcPr marL="91425" marR="91425" marT="91425" marB="91425">
                    <a:solidFill>
                      <a:srgbClr val="BDC1C6"/>
                    </a:solidFill>
                  </a:tcPr>
                </a:tc>
                <a:tc>
                  <a:txBody>
                    <a:bodyPr/>
                    <a:lstStyle/>
                    <a:p>
                      <a:pPr marL="0" lvl="0" indent="0" algn="ctr" rtl="0">
                        <a:spcBef>
                          <a:spcPts val="0"/>
                        </a:spcBef>
                        <a:spcAft>
                          <a:spcPts val="0"/>
                        </a:spcAft>
                        <a:buNone/>
                      </a:pPr>
                      <a:r>
                        <a:rPr lang="en-GB" sz="1200">
                          <a:latin typeface="Roboto"/>
                          <a:ea typeface="Roboto"/>
                          <a:cs typeface="Roboto"/>
                          <a:sym typeface="Roboto"/>
                        </a:rPr>
                        <a:t>Run 2</a:t>
                      </a:r>
                      <a:endParaRPr sz="1200">
                        <a:latin typeface="Roboto"/>
                        <a:ea typeface="Roboto"/>
                        <a:cs typeface="Roboto"/>
                        <a:sym typeface="Roboto"/>
                      </a:endParaRPr>
                    </a:p>
                  </a:txBody>
                  <a:tcPr marL="91425" marR="91425" marT="91425" marB="91425">
                    <a:solidFill>
                      <a:srgbClr val="BDC1C6"/>
                    </a:solidFill>
                  </a:tcPr>
                </a:tc>
                <a:tc>
                  <a:txBody>
                    <a:bodyPr/>
                    <a:lstStyle/>
                    <a:p>
                      <a:pPr marL="0" lvl="0" indent="0" algn="ctr" rtl="0">
                        <a:spcBef>
                          <a:spcPts val="0"/>
                        </a:spcBef>
                        <a:spcAft>
                          <a:spcPts val="0"/>
                        </a:spcAft>
                        <a:buNone/>
                      </a:pPr>
                      <a:r>
                        <a:rPr lang="en-GB" sz="1200">
                          <a:latin typeface="Roboto"/>
                          <a:ea typeface="Roboto"/>
                          <a:cs typeface="Roboto"/>
                          <a:sym typeface="Roboto"/>
                        </a:rPr>
                        <a:t>Run 3</a:t>
                      </a:r>
                      <a:endParaRPr sz="1200">
                        <a:latin typeface="Roboto"/>
                        <a:ea typeface="Roboto"/>
                        <a:cs typeface="Roboto"/>
                        <a:sym typeface="Roboto"/>
                      </a:endParaRPr>
                    </a:p>
                  </a:txBody>
                  <a:tcPr marL="91425" marR="91425" marT="91425" marB="91425">
                    <a:solidFill>
                      <a:srgbClr val="BDC1C6"/>
                    </a:solidFill>
                  </a:tcPr>
                </a:tc>
                <a:tc>
                  <a:txBody>
                    <a:bodyPr/>
                    <a:lstStyle/>
                    <a:p>
                      <a:pPr marL="0" lvl="0" indent="0" algn="ctr" rtl="0">
                        <a:spcBef>
                          <a:spcPts val="0"/>
                        </a:spcBef>
                        <a:spcAft>
                          <a:spcPts val="0"/>
                        </a:spcAft>
                        <a:buNone/>
                      </a:pPr>
                      <a:r>
                        <a:rPr lang="en-GB" sz="1200">
                          <a:latin typeface="Roboto"/>
                          <a:ea typeface="Roboto"/>
                          <a:cs typeface="Roboto"/>
                          <a:sym typeface="Roboto"/>
                        </a:rPr>
                        <a:t>Borda</a:t>
                      </a:r>
                      <a:endParaRPr sz="1200">
                        <a:latin typeface="Roboto"/>
                        <a:ea typeface="Roboto"/>
                        <a:cs typeface="Roboto"/>
                        <a:sym typeface="Roboto"/>
                      </a:endParaRPr>
                    </a:p>
                  </a:txBody>
                  <a:tcPr marL="91425" marR="91425" marT="91425" marB="91425">
                    <a:solidFill>
                      <a:srgbClr val="BDC1C6"/>
                    </a:solidFill>
                  </a:tcPr>
                </a:tc>
                <a:tc>
                  <a:txBody>
                    <a:bodyPr/>
                    <a:lstStyle/>
                    <a:p>
                      <a:pPr marL="0" lvl="0" indent="0" algn="ctr" rtl="0">
                        <a:spcBef>
                          <a:spcPts val="0"/>
                        </a:spcBef>
                        <a:spcAft>
                          <a:spcPts val="0"/>
                        </a:spcAft>
                        <a:buNone/>
                      </a:pPr>
                      <a:r>
                        <a:rPr lang="en-GB" sz="1200">
                          <a:latin typeface="Roboto"/>
                          <a:ea typeface="Roboto"/>
                          <a:cs typeface="Roboto"/>
                          <a:sym typeface="Roboto"/>
                        </a:rPr>
                        <a:t>Ensemble</a:t>
                      </a:r>
                      <a:endParaRPr sz="1200">
                        <a:latin typeface="Roboto"/>
                        <a:ea typeface="Roboto"/>
                        <a:cs typeface="Roboto"/>
                        <a:sym typeface="Roboto"/>
                      </a:endParaRPr>
                    </a:p>
                  </a:txBody>
                  <a:tcPr marL="91425" marR="91425" marT="91425" marB="91425">
                    <a:solidFill>
                      <a:srgbClr val="BDC1C6"/>
                    </a:solidFill>
                  </a:tcPr>
                </a:tc>
                <a:extLst>
                  <a:ext uri="{0D108BD9-81ED-4DB2-BD59-A6C34878D82A}">
                    <a16:rowId xmlns:a16="http://schemas.microsoft.com/office/drawing/2014/main" val="10000"/>
                  </a:ext>
                </a:extLst>
              </a:tr>
              <a:tr h="268300">
                <a:tc>
                  <a:txBody>
                    <a:bodyPr/>
                    <a:lstStyle/>
                    <a:p>
                      <a:pPr marL="0" lvl="0" indent="0" algn="ctr" rtl="0">
                        <a:spcBef>
                          <a:spcPts val="0"/>
                        </a:spcBef>
                        <a:spcAft>
                          <a:spcPts val="0"/>
                        </a:spcAft>
                        <a:buNone/>
                      </a:pPr>
                      <a:r>
                        <a:rPr lang="en-GB" sz="1200">
                          <a:latin typeface="Roboto"/>
                          <a:ea typeface="Roboto"/>
                          <a:cs typeface="Roboto"/>
                          <a:sym typeface="Roboto"/>
                        </a:rPr>
                        <a:t>A</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1</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2</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1</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4</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1</a:t>
                      </a:r>
                      <a:endParaRPr sz="12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253350">
                <a:tc>
                  <a:txBody>
                    <a:bodyPr/>
                    <a:lstStyle/>
                    <a:p>
                      <a:pPr marL="0" lvl="0" indent="0" algn="ctr" rtl="0">
                        <a:spcBef>
                          <a:spcPts val="0"/>
                        </a:spcBef>
                        <a:spcAft>
                          <a:spcPts val="0"/>
                        </a:spcAft>
                        <a:buNone/>
                      </a:pPr>
                      <a:r>
                        <a:rPr lang="en-GB" sz="1200">
                          <a:latin typeface="Roboto"/>
                          <a:ea typeface="Roboto"/>
                          <a:cs typeface="Roboto"/>
                          <a:sym typeface="Roboto"/>
                        </a:rPr>
                        <a:t>B</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2</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1</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3</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6</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2</a:t>
                      </a:r>
                      <a:endParaRPr sz="1200">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233850">
                <a:tc>
                  <a:txBody>
                    <a:bodyPr/>
                    <a:lstStyle/>
                    <a:p>
                      <a:pPr marL="0" lvl="0" indent="0" algn="ctr" rtl="0">
                        <a:spcBef>
                          <a:spcPts val="0"/>
                        </a:spcBef>
                        <a:spcAft>
                          <a:spcPts val="0"/>
                        </a:spcAft>
                        <a:buNone/>
                      </a:pPr>
                      <a:r>
                        <a:rPr lang="en-GB" sz="1200">
                          <a:latin typeface="Roboto"/>
                          <a:ea typeface="Roboto"/>
                          <a:cs typeface="Roboto"/>
                          <a:sym typeface="Roboto"/>
                        </a:rPr>
                        <a:t>C</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3</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3</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2</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8</a:t>
                      </a:r>
                      <a:endParaRPr sz="120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200">
                          <a:latin typeface="Roboto"/>
                          <a:ea typeface="Roboto"/>
                          <a:cs typeface="Roboto"/>
                          <a:sym typeface="Roboto"/>
                        </a:rPr>
                        <a:t>3</a:t>
                      </a:r>
                      <a:endParaRPr sz="1200">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256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Roboto Medium"/>
                <a:ea typeface="Roboto Medium"/>
                <a:cs typeface="Roboto Medium"/>
                <a:sym typeface="Roboto Medium"/>
              </a:rPr>
              <a:t>Conclusions</a:t>
            </a:r>
            <a:endParaRPr>
              <a:latin typeface="Roboto Medium"/>
              <a:ea typeface="Roboto Medium"/>
              <a:cs typeface="Roboto Medium"/>
              <a:sym typeface="Roboto Medium"/>
            </a:endParaRPr>
          </a:p>
        </p:txBody>
      </p:sp>
      <p:sp>
        <p:nvSpPr>
          <p:cNvPr id="95" name="Google Shape;95;p18"/>
          <p:cNvSpPr txBox="1">
            <a:spLocks noGrp="1"/>
          </p:cNvSpPr>
          <p:nvPr>
            <p:ph type="body" idx="1"/>
          </p:nvPr>
        </p:nvSpPr>
        <p:spPr>
          <a:xfrm>
            <a:off x="311700" y="1078750"/>
            <a:ext cx="2337900" cy="287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Better scores</a:t>
            </a:r>
            <a:endParaRPr/>
          </a:p>
          <a:p>
            <a:pPr marL="457200" lvl="0" indent="-342900" algn="l" rtl="0">
              <a:spcBef>
                <a:spcPts val="0"/>
              </a:spcBef>
              <a:spcAft>
                <a:spcPts val="0"/>
              </a:spcAft>
              <a:buSzPts val="1800"/>
              <a:buChar char="●"/>
            </a:pPr>
            <a:r>
              <a:rPr lang="en-GB"/>
              <a:t>Faster execution</a:t>
            </a:r>
            <a:endParaRPr/>
          </a:p>
          <a:p>
            <a:pPr marL="457200" lvl="0" indent="-342900" algn="l" rtl="0">
              <a:spcBef>
                <a:spcPts val="0"/>
              </a:spcBef>
              <a:spcAft>
                <a:spcPts val="0"/>
              </a:spcAft>
              <a:buSzPts val="1800"/>
              <a:buChar char="●"/>
            </a:pPr>
            <a:r>
              <a:rPr lang="en-GB"/>
              <a:t>Less data</a:t>
            </a:r>
            <a:endParaRPr/>
          </a:p>
          <a:p>
            <a:pPr marL="457200" lvl="0" indent="-342900" algn="l" rtl="0">
              <a:spcBef>
                <a:spcPts val="0"/>
              </a:spcBef>
              <a:spcAft>
                <a:spcPts val="0"/>
              </a:spcAft>
              <a:buSzPts val="1800"/>
              <a:buChar char="●"/>
            </a:pPr>
            <a:r>
              <a:rPr lang="en-GB"/>
              <a:t>Smaller uncertainty</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cxnSp>
        <p:nvCxnSpPr>
          <p:cNvPr id="96" name="Google Shape;96;p18"/>
          <p:cNvCxnSpPr/>
          <p:nvPr/>
        </p:nvCxnSpPr>
        <p:spPr>
          <a:xfrm>
            <a:off x="311700" y="783900"/>
            <a:ext cx="4260300" cy="0"/>
          </a:xfrm>
          <a:prstGeom prst="straightConnector1">
            <a:avLst/>
          </a:prstGeom>
          <a:noFill/>
          <a:ln w="19050" cap="flat" cmpd="sng">
            <a:solidFill>
              <a:srgbClr val="EE1208"/>
            </a:solidFill>
            <a:prstDash val="solid"/>
            <a:round/>
            <a:headEnd type="none" w="med" len="med"/>
            <a:tailEnd type="none" w="med" len="med"/>
          </a:ln>
        </p:spPr>
      </p:cxnSp>
      <p:pic>
        <p:nvPicPr>
          <p:cNvPr id="97" name="Google Shape;97;p18"/>
          <p:cNvPicPr preferRelativeResize="0"/>
          <p:nvPr/>
        </p:nvPicPr>
        <p:blipFill>
          <a:blip r:embed="rId3">
            <a:alphaModFix/>
          </a:blip>
          <a:stretch>
            <a:fillRect/>
          </a:stretch>
        </p:blipFill>
        <p:spPr>
          <a:xfrm>
            <a:off x="2833325" y="1178075"/>
            <a:ext cx="5941775" cy="29476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503</Words>
  <Application>Microsoft Office PowerPoint</Application>
  <PresentationFormat>On-screen Show (16:9)</PresentationFormat>
  <Paragraphs>63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Roboto Medium</vt:lpstr>
      <vt:lpstr>Calibri</vt:lpstr>
      <vt:lpstr>Roboto Light</vt:lpstr>
      <vt:lpstr>Roboto</vt:lpstr>
      <vt:lpstr>Simple Light</vt:lpstr>
      <vt:lpstr>Feature selection on large and sparse datasets</vt:lpstr>
      <vt:lpstr>Problem &amp; dataset</vt:lpstr>
      <vt:lpstr>Algorithms</vt:lpstr>
      <vt:lpstr>PowerPoint Presentation</vt:lpstr>
      <vt:lpstr>RF performance &amp; ensemble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on large and sparse datasets</dc:title>
  <cp:lastModifiedBy>Amadej Pavšič</cp:lastModifiedBy>
  <cp:revision>11</cp:revision>
  <dcterms:modified xsi:type="dcterms:W3CDTF">2023-05-30T08:43:29Z</dcterms:modified>
</cp:coreProperties>
</file>