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1" r:id="rId3"/>
    <p:sldId id="284" r:id="rId4"/>
    <p:sldId id="261" r:id="rId5"/>
    <p:sldId id="288" r:id="rId6"/>
    <p:sldId id="286" r:id="rId7"/>
    <p:sldId id="290" r:id="rId8"/>
    <p:sldId id="292" r:id="rId9"/>
    <p:sldId id="291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17E"/>
    <a:srgbClr val="4C280D"/>
    <a:srgbClr val="00537E"/>
    <a:srgbClr val="F2F2F2"/>
    <a:srgbClr val="F1F2F2"/>
    <a:srgbClr val="FFFFFF"/>
    <a:srgbClr val="00537F"/>
    <a:srgbClr val="3BA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71322" autoAdjust="0"/>
  </p:normalViewPr>
  <p:slideViewPr>
    <p:cSldViewPr snapToGrid="0">
      <p:cViewPr varScale="1">
        <p:scale>
          <a:sx n="61" d="100"/>
          <a:sy n="61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ADA49-B40B-409E-9462-A90A830DF96C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CB1D8-C5C9-4842-8F1C-2E7C1475E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1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China</a:t>
            </a:r>
            <a:r>
              <a:rPr lang="en-US" altLang="zh-CN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altLang="zh-CN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Investment:		</a:t>
            </a:r>
            <a:r>
              <a:rPr lang="en-US" altLang="zh-CN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500 BIL ¥</a:t>
            </a:r>
          </a:p>
          <a:p>
            <a:endParaRPr lang="en-US" altLang="zh-CN" b="1" dirty="0">
              <a:solidFill>
                <a:srgbClr val="00537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growth but still loads of empty space.</a:t>
            </a:r>
            <a:br>
              <a:rPr lang="en-US" altLang="zh-CN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zh-CN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People need a trustless system because there distrust …</a:t>
            </a:r>
          </a:p>
          <a:p>
            <a:r>
              <a:rPr lang="en-US" altLang="zh-CN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People wane feel more secure in doing business</a:t>
            </a:r>
          </a:p>
          <a:p>
            <a:endParaRPr lang="en-US" altLang="zh-CN" b="1" dirty="0">
              <a:solidFill>
                <a:srgbClr val="00537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</a:t>
            </a:r>
            <a:r>
              <a:rPr lang="en-US" altLang="zh-CN" b="1" dirty="0" err="1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growt</a:t>
            </a:r>
            <a:r>
              <a:rPr lang="en-US" altLang="zh-CN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non-prime areas </a:t>
            </a:r>
          </a:p>
          <a:p>
            <a:endParaRPr lang="en-US" altLang="zh-CN" b="1" dirty="0">
              <a:solidFill>
                <a:srgbClr val="00537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Bridge between owners and growing companies</a:t>
            </a:r>
          </a:p>
          <a:p>
            <a:endParaRPr lang="en-US" altLang="zh-CN" b="1" dirty="0">
              <a:solidFill>
                <a:srgbClr val="00537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altLang="zh-CN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want to be the bridge between </a:t>
            </a:r>
          </a:p>
          <a:p>
            <a:r>
              <a:rPr lang="en-GB" altLang="zh-CN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commercial real estate owners and </a:t>
            </a:r>
          </a:p>
          <a:p>
            <a:r>
              <a:rPr lang="en-GB" altLang="zh-CN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growing companies, using the flexible, </a:t>
            </a:r>
          </a:p>
          <a:p>
            <a:r>
              <a:rPr lang="en-GB" altLang="zh-CN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Secure, and efficient blockchain technology</a:t>
            </a:r>
          </a:p>
          <a:p>
            <a:endParaRPr lang="en-US" altLang="zh-CN" b="1" dirty="0">
              <a:solidFill>
                <a:srgbClr val="00537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b="1" dirty="0">
              <a:solidFill>
                <a:srgbClr val="00537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b="1" dirty="0">
              <a:solidFill>
                <a:srgbClr val="00537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CB1D8-C5C9-4842-8F1C-2E7C1475EE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9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CB1D8-C5C9-4842-8F1C-2E7C1475EE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2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CB1D8-C5C9-4842-8F1C-2E7C1475EE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05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693F-9C85-4156-A593-3F16B00F8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1458-188E-41CD-963A-5B3680843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D65D-8F91-4936-A36E-A93F0CB5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9EE7-8FFF-4EDF-8B18-15E57539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8E4B-1424-421F-B81C-9796AE45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2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BC09-2D0A-4805-A23A-D9896A3E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D6387-B8CB-4CA9-9EDA-C420270A0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23AAB-2383-49AC-9105-9ED5CC84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CE952-5B94-4EE3-A7B9-9E025D11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EA3B-8DFF-42DE-915F-E6F099DE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1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CDE0F-8EE3-41D8-885C-3281C2CFD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9D90F-06CC-48A7-BE7D-3D69CA023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9D842-AEE3-4DEA-BB2B-8FCA948D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B136-B333-4730-9110-457C7E25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BCF0-0F31-438A-BE8E-52D25C3B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5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7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0282-C689-451A-AC68-E6662632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5FF32-F37D-49ED-8138-A29FFF8A8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0F4C4-F20C-4082-885C-7AC01AC2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FE426-91A4-47DF-8E30-88024CA5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E178-8E3E-4A5F-B2C3-8DCDE1B9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B607-3ECA-4FA5-AE7D-83DFE0AD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ED15-C58A-41DE-BFC1-F3EAC2C17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4C967-A9C2-4DBD-A9B5-EF6DEF0B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A456-E999-4693-BC92-55DDFCDD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5D9B-01C5-4BD8-A2E2-4F02F12D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3B24C-DDA4-4B87-9F7E-A5835D00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FB89-3F7E-4FF5-932E-A81852BD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D9AC6-BEA6-4D9E-AB40-AE38AAFBA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EF677-DD48-4A4C-9350-90CB8E1C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C8C99-26A9-4C6E-9ADE-3168ADE00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0E2AF-CAB0-422D-B28E-381C5D528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9DD02-0F1A-483F-A0F2-1C8261E5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201D8-E136-425C-8CEC-F07AD3BB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106DB-DD27-446E-BD27-C7514E5C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D05D-D233-44BF-9957-255E4926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AFACD-8BE5-4B0E-88A6-4C71FC1E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52CE0-15C1-4ACC-8105-3B19AAF8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886F6-7965-480E-9720-C243173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A366E-0BB4-42B1-9F30-5983F3D8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CB11A-30BA-4E2B-844B-41EA14E4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D4C57-FD7F-47F9-BDF6-DC769696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5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853E-4670-4FD0-A776-20629CF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E640-32A3-4626-B7A8-4CC8E0A3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78F0-E289-4B48-9833-2FEB8996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0BD7E-A4A7-40D3-B2AD-2F4FABB1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30B2E-DEAC-4521-8578-829CA3C1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A4D5A-6443-4803-99DD-2EE231BD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B0B7-61E7-43C7-88C6-CBD177B5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549A6-09F6-4A30-BDC8-15611A6A9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50CF9-5EFE-47D2-BAB5-5AC87B61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0963-1F35-41A2-9FAE-2E9A668E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74C20-FB4B-45A7-989B-B69E938A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5E6D-8CE8-4C2B-AC4E-3AF634E3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EBADA9-A6F8-40A5-B958-41227EBDAA3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8" y="196999"/>
            <a:ext cx="929413" cy="5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5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8C8D77-99BA-463A-8393-BF7A23E5BE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6885" y="496615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GB" sz="34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way to </a:t>
            </a:r>
            <a:r>
              <a:rPr lang="en-GB" sz="34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efficient</a:t>
            </a:r>
            <a:r>
              <a:rPr lang="en-GB" sz="34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34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commercial </a:t>
            </a:r>
            <a:r>
              <a:rPr lang="en-GB" altLang="zh-CN" sz="34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 estate</a:t>
            </a:r>
            <a:br>
              <a:rPr lang="en-GB" sz="34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3400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5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1EB25-5B51-4AD6-AB88-E195D2E5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Competitors in Blockchain with Real Estate 	</a:t>
            </a:r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90E48E6-89D8-40C7-89BA-8AF6CFC20901}"/>
              </a:ext>
            </a:extLst>
          </p:cNvPr>
          <p:cNvSpPr txBox="1">
            <a:spLocks/>
          </p:cNvSpPr>
          <p:nvPr/>
        </p:nvSpPr>
        <p:spPr>
          <a:xfrm>
            <a:off x="838200" y="1795909"/>
            <a:ext cx="10515600" cy="3184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Example: </a:t>
            </a:r>
          </a:p>
          <a:p>
            <a:r>
              <a:rPr lang="en-US" altLang="zh-CN" dirty="0"/>
              <a:t>	</a:t>
            </a:r>
          </a:p>
          <a:p>
            <a:endParaRPr lang="fr-FR" altLang="zh-CN" b="1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11A7C5-7C80-49C4-B419-9E35A92C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4" y="3762821"/>
            <a:ext cx="5555226" cy="23135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3CED24-3E3B-4641-9B82-A9AB7A526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7" y="1872109"/>
            <a:ext cx="1150835" cy="1150835"/>
          </a:xfrm>
          <a:prstGeom prst="rect">
            <a:avLst/>
          </a:prstGeom>
        </p:spPr>
      </p:pic>
      <p:sp>
        <p:nvSpPr>
          <p:cNvPr id="12" name="AutoShape 2" descr="https://youteam.co.uk/blog/wp-content/uploads/2018/05/zooooom-1.png">
            <a:extLst>
              <a:ext uri="{FF2B5EF4-FFF2-40B4-BE49-F238E27FC236}">
                <a16:creationId xmlns:a16="http://schemas.microsoft.com/office/drawing/2014/main" id="{572DC39B-AA23-4DFE-97D2-7824B59006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4" descr="Image result for averspace">
            <a:extLst>
              <a:ext uri="{FF2B5EF4-FFF2-40B4-BE49-F238E27FC236}">
                <a16:creationId xmlns:a16="http://schemas.microsoft.com/office/drawing/2014/main" id="{93C119F3-7F6F-4DAC-8675-1C2CF010A6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6" descr="Image result for averspace">
            <a:extLst>
              <a:ext uri="{FF2B5EF4-FFF2-40B4-BE49-F238E27FC236}">
                <a16:creationId xmlns:a16="http://schemas.microsoft.com/office/drawing/2014/main" id="{D7E023A3-809A-4542-9305-F8395F9994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720AB23-1E8B-4ABA-83DC-CAF8318DE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6255"/>
            <a:ext cx="4086225" cy="876300"/>
          </a:xfrm>
          <a:prstGeom prst="rect">
            <a:avLst/>
          </a:prstGeom>
        </p:spPr>
      </p:pic>
      <p:pic>
        <p:nvPicPr>
          <p:cNvPr id="15" name="图片 17">
            <a:extLst>
              <a:ext uri="{FF2B5EF4-FFF2-40B4-BE49-F238E27FC236}">
                <a16:creationId xmlns:a16="http://schemas.microsoft.com/office/drawing/2014/main" id="{78D619DA-85DF-4760-B9F2-66CA8C976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25" y="401390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4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4A07-408B-45EB-9ADC-AE1F4EE4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4541"/>
            <a:ext cx="57785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4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</a:t>
            </a:r>
            <a:r>
              <a:rPr lang="en-US" sz="3400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4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Growth </a:t>
            </a:r>
            <a:r>
              <a:rPr lang="en-GB" sz="34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GB" sz="34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Commercial Real Estate</a:t>
            </a:r>
            <a:endParaRPr lang="en-US" sz="3400" b="1" dirty="0">
              <a:solidFill>
                <a:srgbClr val="3AA17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D2CE25-6CBF-42F9-84D1-BF0EACD086D2}"/>
              </a:ext>
            </a:extLst>
          </p:cNvPr>
          <p:cNvSpPr/>
          <p:nvPr/>
        </p:nvSpPr>
        <p:spPr>
          <a:xfrm>
            <a:off x="838200" y="3697897"/>
            <a:ext cx="6789059" cy="1541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Hangzhou</a:t>
            </a:r>
          </a:p>
          <a:p>
            <a:r>
              <a:rPr lang="en-US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Growth: 			</a:t>
            </a:r>
            <a:r>
              <a:rPr lang="en-US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19%</a:t>
            </a:r>
          </a:p>
          <a:p>
            <a:r>
              <a:rPr lang="en-US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Vacancy Rate:			</a:t>
            </a:r>
            <a:r>
              <a:rPr lang="en-US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17%</a:t>
            </a:r>
          </a:p>
          <a:p>
            <a:r>
              <a:rPr lang="en-US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Grow in non-prime areas:	                </a:t>
            </a:r>
            <a:r>
              <a:rPr lang="en-US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83%</a:t>
            </a:r>
          </a:p>
          <a:p>
            <a:r>
              <a:rPr lang="en-US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(incl. Wanxiang Innovation City </a:t>
            </a:r>
            <a:r>
              <a:rPr lang="zh-CN" altLang="en-US" dirty="0">
                <a:solidFill>
                  <a:srgbClr val="00537E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万向创新聚能城</a:t>
            </a:r>
            <a:r>
              <a:rPr lang="en-US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CB9D080-15F6-4FAC-997B-D96BFBFF6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5" r="43123"/>
          <a:stretch/>
        </p:blipFill>
        <p:spPr bwMode="auto">
          <a:xfrm>
            <a:off x="7251700" y="1"/>
            <a:ext cx="4940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4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6DDCE35B-3DD3-4878-8B79-88765B926129}"/>
              </a:ext>
            </a:extLst>
          </p:cNvPr>
          <p:cNvSpPr/>
          <p:nvPr/>
        </p:nvSpPr>
        <p:spPr>
          <a:xfrm>
            <a:off x="4541115" y="3780053"/>
            <a:ext cx="1185608" cy="235791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00537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5E89F-C7FF-4F3A-B423-681EFAA4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007" y="4557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Solution: 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Rental Lease Contracts</a:t>
            </a:r>
            <a:b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Digital Assets</a:t>
            </a:r>
          </a:p>
        </p:txBody>
      </p:sp>
      <p:pic>
        <p:nvPicPr>
          <p:cNvPr id="13" name="Graphic 12" descr="Diploma">
            <a:extLst>
              <a:ext uri="{FF2B5EF4-FFF2-40B4-BE49-F238E27FC236}">
                <a16:creationId xmlns:a16="http://schemas.microsoft.com/office/drawing/2014/main" id="{5197AAE4-F638-481E-A072-9E579A6C3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61025">
            <a:off x="8026714" y="4259535"/>
            <a:ext cx="655912" cy="655912"/>
          </a:xfrm>
          <a:prstGeom prst="rect">
            <a:avLst/>
          </a:prstGeom>
        </p:spPr>
      </p:pic>
      <p:pic>
        <p:nvPicPr>
          <p:cNvPr id="19" name="Graphic 18" descr="Shopping cart">
            <a:extLst>
              <a:ext uri="{FF2B5EF4-FFF2-40B4-BE49-F238E27FC236}">
                <a16:creationId xmlns:a16="http://schemas.microsoft.com/office/drawing/2014/main" id="{3C63BB55-431A-4A97-8037-51EEA5EA8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4104" y="5118304"/>
            <a:ext cx="724398" cy="724398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C2DDE9B0-B364-433F-86A4-583541E91F3E}"/>
              </a:ext>
            </a:extLst>
          </p:cNvPr>
          <p:cNvSpPr/>
          <p:nvPr/>
        </p:nvSpPr>
        <p:spPr>
          <a:xfrm rot="2411638">
            <a:off x="7285690" y="4080164"/>
            <a:ext cx="815803" cy="222108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00537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A3F102-B30E-494E-A3CD-6719193263BE}"/>
              </a:ext>
            </a:extLst>
          </p:cNvPr>
          <p:cNvGrpSpPr/>
          <p:nvPr/>
        </p:nvGrpSpPr>
        <p:grpSpPr>
          <a:xfrm>
            <a:off x="8786945" y="3070286"/>
            <a:ext cx="1205354" cy="803544"/>
            <a:chOff x="8217415" y="2497538"/>
            <a:chExt cx="1649314" cy="1099508"/>
          </a:xfrm>
        </p:grpSpPr>
        <p:pic>
          <p:nvPicPr>
            <p:cNvPr id="15" name="Graphic 14" descr="Diploma">
              <a:extLst>
                <a:ext uri="{FF2B5EF4-FFF2-40B4-BE49-F238E27FC236}">
                  <a16:creationId xmlns:a16="http://schemas.microsoft.com/office/drawing/2014/main" id="{B1C4F062-3A25-4914-8DA3-EEC8829B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7415" y="2497538"/>
              <a:ext cx="1099508" cy="1099508"/>
            </a:xfrm>
            <a:prstGeom prst="rect">
              <a:avLst/>
            </a:prstGeom>
          </p:spPr>
        </p:pic>
        <p:pic>
          <p:nvPicPr>
            <p:cNvPr id="22" name="Graphic 21" descr="User">
              <a:extLst>
                <a:ext uri="{FF2B5EF4-FFF2-40B4-BE49-F238E27FC236}">
                  <a16:creationId xmlns:a16="http://schemas.microsoft.com/office/drawing/2014/main" id="{676D2FC4-A096-4142-AECF-88C3FC325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52329" y="2537203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E9AA41A-96AA-41DD-8083-9735A7FB2408}"/>
              </a:ext>
            </a:extLst>
          </p:cNvPr>
          <p:cNvGrpSpPr/>
          <p:nvPr/>
        </p:nvGrpSpPr>
        <p:grpSpPr>
          <a:xfrm>
            <a:off x="1391982" y="2839135"/>
            <a:ext cx="1369453" cy="1269137"/>
            <a:chOff x="641759" y="1979491"/>
            <a:chExt cx="2044419" cy="1894660"/>
          </a:xfrm>
        </p:grpSpPr>
        <p:pic>
          <p:nvPicPr>
            <p:cNvPr id="4" name="Graphic 3" descr="Building">
              <a:extLst>
                <a:ext uri="{FF2B5EF4-FFF2-40B4-BE49-F238E27FC236}">
                  <a16:creationId xmlns:a16="http://schemas.microsoft.com/office/drawing/2014/main" id="{ED51F16C-DCC9-45DF-8F2A-AC23477DE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1759" y="1979491"/>
              <a:ext cx="1894660" cy="1894660"/>
            </a:xfrm>
            <a:prstGeom prst="rect">
              <a:avLst/>
            </a:prstGeom>
          </p:spPr>
        </p:pic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A2105194-8FE6-4A2D-86B2-BABE96F54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71778" y="2848159"/>
              <a:ext cx="914400" cy="914400"/>
            </a:xfrm>
            <a:prstGeom prst="rect">
              <a:avLst/>
            </a:prstGeom>
          </p:spPr>
        </p:pic>
      </p:grpSp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807BC7B1-4D60-4C60-826D-2D0F013D2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66552" y="5118304"/>
            <a:ext cx="724398" cy="724398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B0F00955-3E34-4CEE-80CD-8B1C489B6620}"/>
              </a:ext>
            </a:extLst>
          </p:cNvPr>
          <p:cNvSpPr/>
          <p:nvPr/>
        </p:nvSpPr>
        <p:spPr>
          <a:xfrm>
            <a:off x="7446799" y="3518894"/>
            <a:ext cx="1185608" cy="235791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00537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Diploma">
            <a:extLst>
              <a:ext uri="{FF2B5EF4-FFF2-40B4-BE49-F238E27FC236}">
                <a16:creationId xmlns:a16="http://schemas.microsoft.com/office/drawing/2014/main" id="{6F336D23-86C3-45AE-9518-14CFE20AF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6723" y="2953975"/>
            <a:ext cx="1039456" cy="1039456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DC8083CA-8B3F-4D15-9386-125E136856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3251" y="3156695"/>
            <a:ext cx="724398" cy="72439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6A7A1BE-32FB-432A-BB43-4D5B223A32E4}"/>
              </a:ext>
            </a:extLst>
          </p:cNvPr>
          <p:cNvGrpSpPr/>
          <p:nvPr/>
        </p:nvGrpSpPr>
        <p:grpSpPr>
          <a:xfrm>
            <a:off x="3386392" y="1988059"/>
            <a:ext cx="845082" cy="4063617"/>
            <a:chOff x="3068129" y="2065994"/>
            <a:chExt cx="919460" cy="4421267"/>
          </a:xfrm>
        </p:grpSpPr>
        <p:pic>
          <p:nvPicPr>
            <p:cNvPr id="36" name="Graphic 35" descr="Diploma">
              <a:extLst>
                <a:ext uri="{FF2B5EF4-FFF2-40B4-BE49-F238E27FC236}">
                  <a16:creationId xmlns:a16="http://schemas.microsoft.com/office/drawing/2014/main" id="{D8967D0D-1D68-4C8A-945D-DA622F402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68130" y="2065994"/>
              <a:ext cx="919459" cy="919459"/>
            </a:xfrm>
            <a:prstGeom prst="rect">
              <a:avLst/>
            </a:prstGeom>
          </p:spPr>
        </p:pic>
        <p:pic>
          <p:nvPicPr>
            <p:cNvPr id="37" name="Graphic 36" descr="Diploma">
              <a:extLst>
                <a:ext uri="{FF2B5EF4-FFF2-40B4-BE49-F238E27FC236}">
                  <a16:creationId xmlns:a16="http://schemas.microsoft.com/office/drawing/2014/main" id="{B80A66C1-AD90-40A2-8AE0-D27734ECF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68130" y="3224520"/>
              <a:ext cx="919459" cy="919459"/>
            </a:xfrm>
            <a:prstGeom prst="rect">
              <a:avLst/>
            </a:prstGeom>
          </p:spPr>
        </p:pic>
        <p:pic>
          <p:nvPicPr>
            <p:cNvPr id="38" name="Graphic 37" descr="Diploma">
              <a:extLst>
                <a:ext uri="{FF2B5EF4-FFF2-40B4-BE49-F238E27FC236}">
                  <a16:creationId xmlns:a16="http://schemas.microsoft.com/office/drawing/2014/main" id="{ACCBCFAC-DC1B-4BDA-A3A2-07DE18BC7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68130" y="4400532"/>
              <a:ext cx="919459" cy="919459"/>
            </a:xfrm>
            <a:prstGeom prst="rect">
              <a:avLst/>
            </a:prstGeom>
          </p:spPr>
        </p:pic>
        <p:pic>
          <p:nvPicPr>
            <p:cNvPr id="39" name="Graphic 38" descr="Diploma">
              <a:extLst>
                <a:ext uri="{FF2B5EF4-FFF2-40B4-BE49-F238E27FC236}">
                  <a16:creationId xmlns:a16="http://schemas.microsoft.com/office/drawing/2014/main" id="{454F33B3-6BE4-42B1-A53B-27A9BCFF7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68129" y="5567801"/>
              <a:ext cx="919460" cy="919460"/>
            </a:xfrm>
            <a:prstGeom prst="rect">
              <a:avLst/>
            </a:prstGeom>
          </p:spPr>
        </p:pic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079290E-1F98-43DB-9301-04AD668CBABC}"/>
              </a:ext>
            </a:extLst>
          </p:cNvPr>
          <p:cNvSpPr/>
          <p:nvPr/>
        </p:nvSpPr>
        <p:spPr>
          <a:xfrm rot="5400000">
            <a:off x="8227136" y="4960335"/>
            <a:ext cx="205207" cy="163074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00537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46747-BD4A-4F1E-AE46-F4D2C1C6AAF4}"/>
              </a:ext>
            </a:extLst>
          </p:cNvPr>
          <p:cNvSpPr/>
          <p:nvPr/>
        </p:nvSpPr>
        <p:spPr>
          <a:xfrm>
            <a:off x="1721979" y="4135080"/>
            <a:ext cx="1039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Owner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DAC52A-BCAE-4A12-A9F3-9A5B24C316A0}"/>
              </a:ext>
            </a:extLst>
          </p:cNvPr>
          <p:cNvSpPr/>
          <p:nvPr/>
        </p:nvSpPr>
        <p:spPr>
          <a:xfrm>
            <a:off x="6360788" y="3843138"/>
            <a:ext cx="1096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GB" b="1" baseline="30000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Leaser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A67284-73F0-4F42-9E7D-93A6D7D67275}"/>
              </a:ext>
            </a:extLst>
          </p:cNvPr>
          <p:cNvSpPr/>
          <p:nvPr/>
        </p:nvSpPr>
        <p:spPr>
          <a:xfrm>
            <a:off x="8885529" y="5755892"/>
            <a:ext cx="1153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GB" b="1" baseline="30000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</a:t>
            </a:r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Leaser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3" name="Graphic 42" descr="User">
            <a:extLst>
              <a:ext uri="{FF2B5EF4-FFF2-40B4-BE49-F238E27FC236}">
                <a16:creationId xmlns:a16="http://schemas.microsoft.com/office/drawing/2014/main" id="{F24B3402-180E-49CB-8460-17F54A8B90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67902" y="3063485"/>
            <a:ext cx="724398" cy="72439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D22AE9B-72E5-429F-8C09-11B48B7106AC}"/>
              </a:ext>
            </a:extLst>
          </p:cNvPr>
          <p:cNvSpPr/>
          <p:nvPr/>
        </p:nvSpPr>
        <p:spPr>
          <a:xfrm>
            <a:off x="9160079" y="3858219"/>
            <a:ext cx="1096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GB" b="1" baseline="30000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Leaser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9D3EAB-672D-4243-A3B8-04470F69A3AC}"/>
              </a:ext>
            </a:extLst>
          </p:cNvPr>
          <p:cNvSpPr/>
          <p:nvPr/>
        </p:nvSpPr>
        <p:spPr>
          <a:xfrm>
            <a:off x="7446799" y="2486044"/>
            <a:ext cx="143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Asset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E4FEF6-0F87-44E1-B0AA-6AC14051407C}"/>
              </a:ext>
            </a:extLst>
          </p:cNvPr>
          <p:cNvSpPr/>
          <p:nvPr/>
        </p:nvSpPr>
        <p:spPr>
          <a:xfrm>
            <a:off x="6942785" y="4827360"/>
            <a:ext cx="1201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Asset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0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1CFC98-3D81-4A18-AE31-139F5CF4EEB6}"/>
              </a:ext>
            </a:extLst>
          </p:cNvPr>
          <p:cNvSpPr txBox="1">
            <a:spLocks/>
          </p:cNvSpPr>
          <p:nvPr/>
        </p:nvSpPr>
        <p:spPr>
          <a:xfrm>
            <a:off x="77343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 Demo: 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</a:t>
            </a:r>
            <a:b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Asset </a:t>
            </a:r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creation</a:t>
            </a:r>
          </a:p>
        </p:txBody>
      </p:sp>
    </p:spTree>
    <p:extLst>
      <p:ext uri="{BB962C8B-B14F-4D97-AF65-F5344CB8AC3E}">
        <p14:creationId xmlns:p14="http://schemas.microsoft.com/office/powerpoint/2010/main" val="99065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FDD3854-1882-4E26-B319-9173E0C55804}"/>
              </a:ext>
            </a:extLst>
          </p:cNvPr>
          <p:cNvSpPr/>
          <p:nvPr/>
        </p:nvSpPr>
        <p:spPr>
          <a:xfrm>
            <a:off x="4193683" y="5508920"/>
            <a:ext cx="1575838" cy="824335"/>
          </a:xfrm>
          <a:prstGeom prst="roundRec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6AF6A93-6AFC-41C1-AABB-F13AFDE4F987}"/>
              </a:ext>
            </a:extLst>
          </p:cNvPr>
          <p:cNvSpPr/>
          <p:nvPr/>
        </p:nvSpPr>
        <p:spPr>
          <a:xfrm>
            <a:off x="3464410" y="1980773"/>
            <a:ext cx="1740802" cy="824335"/>
          </a:xfrm>
          <a:prstGeom prst="roundRec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C5EF83E9-9570-4139-B41C-C9372C9401F7}"/>
              </a:ext>
            </a:extLst>
          </p:cNvPr>
          <p:cNvSpPr/>
          <p:nvPr/>
        </p:nvSpPr>
        <p:spPr>
          <a:xfrm rot="5400000">
            <a:off x="4956872" y="2347689"/>
            <a:ext cx="2935055" cy="1740802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24AEFFC-1540-4354-B57D-10ED1C4C4D41}"/>
              </a:ext>
            </a:extLst>
          </p:cNvPr>
          <p:cNvSpPr/>
          <p:nvPr/>
        </p:nvSpPr>
        <p:spPr>
          <a:xfrm>
            <a:off x="4042321" y="5613219"/>
            <a:ext cx="1575838" cy="824335"/>
          </a:xfrm>
          <a:prstGeom prst="roundRec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3F4042D-E227-499B-BC2A-C4BF181D4A83}"/>
              </a:ext>
            </a:extLst>
          </p:cNvPr>
          <p:cNvSpPr/>
          <p:nvPr/>
        </p:nvSpPr>
        <p:spPr>
          <a:xfrm>
            <a:off x="3328859" y="2067857"/>
            <a:ext cx="1740802" cy="824335"/>
          </a:xfrm>
          <a:prstGeom prst="roundRec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DA47A61F-4D31-445B-BDA4-B87FAF47CFE8}"/>
              </a:ext>
            </a:extLst>
          </p:cNvPr>
          <p:cNvSpPr/>
          <p:nvPr/>
        </p:nvSpPr>
        <p:spPr>
          <a:xfrm rot="5400000">
            <a:off x="4841925" y="2433200"/>
            <a:ext cx="2935055" cy="1740802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E5C807-D769-4A24-9F08-2216F2F8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007" y="1757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Architecture: 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asset </a:t>
            </a:r>
            <a:b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to 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 world assets</a:t>
            </a:r>
          </a:p>
        </p:txBody>
      </p:sp>
      <p:pic>
        <p:nvPicPr>
          <p:cNvPr id="2050" name="Picture 2" descr="Image result for Factom PNG logo">
            <a:extLst>
              <a:ext uri="{FF2B5EF4-FFF2-40B4-BE49-F238E27FC236}">
                <a16:creationId xmlns:a16="http://schemas.microsoft.com/office/drawing/2014/main" id="{D3019736-FE6F-49CD-AAB5-87EE009E5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797" y="1327815"/>
            <a:ext cx="1746713" cy="4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thereum png logo">
            <a:extLst>
              <a:ext uri="{FF2B5EF4-FFF2-40B4-BE49-F238E27FC236}">
                <a16:creationId xmlns:a16="http://schemas.microsoft.com/office/drawing/2014/main" id="{BCA85802-EA80-4324-9B51-963A174DE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99" y="3939024"/>
            <a:ext cx="1746713" cy="4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B4A77-F70C-429A-BA2F-D4223E4F5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35" y="1161508"/>
            <a:ext cx="3400425" cy="544068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3FD24B-708E-44B1-B654-116ADA1EBDF3}"/>
              </a:ext>
            </a:extLst>
          </p:cNvPr>
          <p:cNvSpPr/>
          <p:nvPr/>
        </p:nvSpPr>
        <p:spPr>
          <a:xfrm>
            <a:off x="3773715" y="5698674"/>
            <a:ext cx="1727200" cy="903514"/>
          </a:xfrm>
          <a:prstGeom prst="roundRec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ERC20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token</a:t>
            </a:r>
            <a:b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incentive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E03A67B-2743-4D27-A402-A8DA7A0F2A3C}"/>
              </a:ext>
            </a:extLst>
          </p:cNvPr>
          <p:cNvSpPr/>
          <p:nvPr/>
        </p:nvSpPr>
        <p:spPr>
          <a:xfrm rot="12181412" flipV="1">
            <a:off x="3173908" y="5951992"/>
            <a:ext cx="513411" cy="102106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4C280D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A755B2-889E-4B07-B6CA-91F54EFB2665}"/>
              </a:ext>
            </a:extLst>
          </p:cNvPr>
          <p:cNvSpPr/>
          <p:nvPr/>
        </p:nvSpPr>
        <p:spPr>
          <a:xfrm>
            <a:off x="3044407" y="2153312"/>
            <a:ext cx="1908010" cy="903514"/>
          </a:xfrm>
          <a:prstGeom prst="roundRec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ERC721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token</a:t>
            </a:r>
            <a:b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Asset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892250F-D362-4F15-B183-DCC29DD4F6F3}"/>
              </a:ext>
            </a:extLst>
          </p:cNvPr>
          <p:cNvSpPr/>
          <p:nvPr/>
        </p:nvSpPr>
        <p:spPr>
          <a:xfrm rot="10800000" flipV="1">
            <a:off x="2419711" y="2554016"/>
            <a:ext cx="513411" cy="102106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4C280D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835A6EB-D3BD-4E61-BAAF-5DBFA15E4BA8}"/>
              </a:ext>
            </a:extLst>
          </p:cNvPr>
          <p:cNvSpPr/>
          <p:nvPr/>
        </p:nvSpPr>
        <p:spPr>
          <a:xfrm rot="5400000">
            <a:off x="4487511" y="2569679"/>
            <a:ext cx="3216976" cy="1908011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A8D82-DBBC-48CD-BAEF-B1C42D370E42}"/>
              </a:ext>
            </a:extLst>
          </p:cNvPr>
          <p:cNvSpPr txBox="1"/>
          <p:nvPr/>
        </p:nvSpPr>
        <p:spPr>
          <a:xfrm>
            <a:off x="5240144" y="1980773"/>
            <a:ext cx="21381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 per M2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Status (V, O, S)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Lease start/end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 ID</a:t>
            </a:r>
            <a:b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 dates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Leaser rating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 …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28B13AF6-6405-4780-985A-BCB04AD4FF25}"/>
              </a:ext>
            </a:extLst>
          </p:cNvPr>
          <p:cNvSpPr/>
          <p:nvPr/>
        </p:nvSpPr>
        <p:spPr>
          <a:xfrm>
            <a:off x="8423797" y="1882612"/>
            <a:ext cx="1882103" cy="1325563"/>
          </a:xfrm>
          <a:prstGeom prst="can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7547F-829A-459A-A7AE-BD3791FE91B5}"/>
              </a:ext>
            </a:extLst>
          </p:cNvPr>
          <p:cNvSpPr txBox="1"/>
          <p:nvPr/>
        </p:nvSpPr>
        <p:spPr>
          <a:xfrm>
            <a:off x="8592038" y="2341179"/>
            <a:ext cx="1681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Government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Cities</a:t>
            </a:r>
          </a:p>
          <a:p>
            <a:endParaRPr lang="en-GB" b="1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626F080-B3AF-42CF-BE95-9C75BCDF5C67}"/>
              </a:ext>
            </a:extLst>
          </p:cNvPr>
          <p:cNvSpPr/>
          <p:nvPr/>
        </p:nvSpPr>
        <p:spPr>
          <a:xfrm rot="20953107" flipV="1">
            <a:off x="7405810" y="2402639"/>
            <a:ext cx="825390" cy="120879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4C280D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6" name="Picture 8" descr="Image result for azure logo png">
            <a:extLst>
              <a:ext uri="{FF2B5EF4-FFF2-40B4-BE49-F238E27FC236}">
                <a16:creationId xmlns:a16="http://schemas.microsoft.com/office/drawing/2014/main" id="{23656569-87E0-460E-9D39-43495CDDD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13" y="2341179"/>
            <a:ext cx="1368675" cy="42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digitalocean logo png">
            <a:extLst>
              <a:ext uri="{FF2B5EF4-FFF2-40B4-BE49-F238E27FC236}">
                <a16:creationId xmlns:a16="http://schemas.microsoft.com/office/drawing/2014/main" id="{6954BA25-51D9-4B1B-85FF-110F5065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587" y="4633468"/>
            <a:ext cx="824925" cy="8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ylinder 39">
            <a:extLst>
              <a:ext uri="{FF2B5EF4-FFF2-40B4-BE49-F238E27FC236}">
                <a16:creationId xmlns:a16="http://schemas.microsoft.com/office/drawing/2014/main" id="{B1BAC80C-9AAA-4182-A27C-89DE95696525}"/>
              </a:ext>
            </a:extLst>
          </p:cNvPr>
          <p:cNvSpPr/>
          <p:nvPr/>
        </p:nvSpPr>
        <p:spPr>
          <a:xfrm>
            <a:off x="8423797" y="4383150"/>
            <a:ext cx="1882103" cy="1325563"/>
          </a:xfrm>
          <a:prstGeom prst="can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839279-29EC-45AC-A4A8-B78302591902}"/>
              </a:ext>
            </a:extLst>
          </p:cNvPr>
          <p:cNvSpPr txBox="1"/>
          <p:nvPr/>
        </p:nvSpPr>
        <p:spPr>
          <a:xfrm>
            <a:off x="8545983" y="4796511"/>
            <a:ext cx="1681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Interaction</a:t>
            </a:r>
          </a:p>
          <a:p>
            <a:endParaRPr lang="en-GB" b="1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6B803C-D36D-4800-A8AD-E4D212D488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00" y="3594569"/>
            <a:ext cx="1392288" cy="672638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C9C5DF5F-0495-49C5-BB7D-FA914DC163C4}"/>
              </a:ext>
            </a:extLst>
          </p:cNvPr>
          <p:cNvSpPr/>
          <p:nvPr/>
        </p:nvSpPr>
        <p:spPr>
          <a:xfrm rot="11614133" flipV="1">
            <a:off x="7404451" y="1931210"/>
            <a:ext cx="825390" cy="120879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4C280D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51560A4-42DF-4537-9D1A-EE375A50C355}"/>
              </a:ext>
            </a:extLst>
          </p:cNvPr>
          <p:cNvSpPr/>
          <p:nvPr/>
        </p:nvSpPr>
        <p:spPr>
          <a:xfrm rot="20953107" flipV="1">
            <a:off x="7480611" y="4919233"/>
            <a:ext cx="825390" cy="120879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4C280D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377F99B-83DA-4019-9D6E-E74B5D5A1A3A}"/>
              </a:ext>
            </a:extLst>
          </p:cNvPr>
          <p:cNvSpPr/>
          <p:nvPr/>
        </p:nvSpPr>
        <p:spPr>
          <a:xfrm rot="11614133" flipV="1">
            <a:off x="7479252" y="4447804"/>
            <a:ext cx="825390" cy="120879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4C280D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60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C64CC20-A86D-4747-9615-9482CB76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205" y="216538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we need a </a:t>
            </a:r>
            <a:b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Blockchain</a:t>
            </a:r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that?</a:t>
            </a:r>
            <a:endParaRPr lang="en-GB" sz="3200" b="1" dirty="0">
              <a:solidFill>
                <a:srgbClr val="3AA17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146" name="Picture 2" descr="https://assets.weforum.org/editor/2y4hzb0t_m3mjG7kz9As3Q6xTmNBm_n6weBE9UdYGEI.png">
            <a:extLst>
              <a:ext uri="{FF2B5EF4-FFF2-40B4-BE49-F238E27FC236}">
                <a16:creationId xmlns:a16="http://schemas.microsoft.com/office/drawing/2014/main" id="{A94A2987-CBA9-4632-85CA-DFE15F172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16" y="879320"/>
            <a:ext cx="6489879" cy="509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F62924-F9E7-4872-99EE-DB595C30E542}"/>
              </a:ext>
            </a:extLst>
          </p:cNvPr>
          <p:cNvSpPr/>
          <p:nvPr/>
        </p:nvSpPr>
        <p:spPr>
          <a:xfrm>
            <a:off x="668720" y="1542101"/>
            <a:ext cx="6836980" cy="4800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b="1" dirty="0" err="1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Xiong’an</a:t>
            </a:r>
            <a:r>
              <a:rPr lang="en-US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New Area</a:t>
            </a:r>
            <a:r>
              <a:rPr lang="zh-CN" altLang="en-US" dirty="0">
                <a:solidFill>
                  <a:srgbClr val="00537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（雄安新区）</a:t>
            </a:r>
            <a:endParaRPr lang="en-US" altLang="zh-CN" dirty="0">
              <a:solidFill>
                <a:srgbClr val="0053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en-US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experimenting with similar tech</a:t>
            </a:r>
          </a:p>
          <a:p>
            <a:endParaRPr lang="en-US" dirty="0">
              <a:solidFill>
                <a:srgbClr val="0053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</a:t>
            </a:r>
            <a:r>
              <a:rPr lang="en-US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illiquidity problem </a:t>
            </a:r>
            <a:r>
              <a:rPr lang="en-GB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br>
              <a:rPr lang="en-GB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commercial real estate</a:t>
            </a:r>
          </a:p>
          <a:p>
            <a:endParaRPr lang="en-GB" dirty="0">
              <a:solidFill>
                <a:srgbClr val="0053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more efficient </a:t>
            </a:r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secondary markets</a:t>
            </a:r>
          </a:p>
          <a:p>
            <a:endParaRPr lang="en-GB" dirty="0">
              <a:solidFill>
                <a:srgbClr val="0053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 </a:t>
            </a:r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</a:t>
            </a:r>
            <a:r>
              <a:rPr lang="en-GB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space</a:t>
            </a:r>
          </a:p>
          <a:p>
            <a:endParaRPr lang="en-GB" dirty="0">
              <a:solidFill>
                <a:srgbClr val="0053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Budget management </a:t>
            </a:r>
            <a:r>
              <a:rPr lang="en-GB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improvement</a:t>
            </a:r>
            <a:endParaRPr lang="en-US" dirty="0">
              <a:solidFill>
                <a:srgbClr val="0053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C64CC20-A86D-4747-9615-9482CB76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542" y="20482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 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Token Economic </a:t>
            </a:r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endParaRPr lang="en-GB" sz="3200" b="1" dirty="0">
              <a:solidFill>
                <a:srgbClr val="3AA17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10D5AE-B8C5-40B7-B825-5A2E4504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36" y="3344113"/>
            <a:ext cx="711987" cy="881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4EA564-2CE6-423A-9C2A-36DF84C22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" y="3140267"/>
            <a:ext cx="1311159" cy="2097855"/>
          </a:xfrm>
          <a:prstGeom prst="rect">
            <a:avLst/>
          </a:prstGeom>
        </p:spPr>
      </p:pic>
      <p:pic>
        <p:nvPicPr>
          <p:cNvPr id="8" name="Graphic 7" descr="Diploma">
            <a:extLst>
              <a:ext uri="{FF2B5EF4-FFF2-40B4-BE49-F238E27FC236}">
                <a16:creationId xmlns:a16="http://schemas.microsoft.com/office/drawing/2014/main" id="{931947DC-26E6-4607-8200-ABFDAB4E8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086" y="3344113"/>
            <a:ext cx="845081" cy="8450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F840E5-9A5B-4DD9-9752-E6EC752CC9E2}"/>
              </a:ext>
            </a:extLst>
          </p:cNvPr>
          <p:cNvSpPr/>
          <p:nvPr/>
        </p:nvSpPr>
        <p:spPr>
          <a:xfrm>
            <a:off x="776204" y="2443672"/>
            <a:ext cx="2910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funded </a:t>
            </a:r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DAO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897148-1F43-4AF3-9761-5F43CCE61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95" y="3344112"/>
            <a:ext cx="711987" cy="881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B2FF3E-9F20-45DF-846D-5CD06FEB9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16" y="3140266"/>
            <a:ext cx="1311159" cy="2097855"/>
          </a:xfrm>
          <a:prstGeom prst="rect">
            <a:avLst/>
          </a:prstGeom>
        </p:spPr>
      </p:pic>
      <p:pic>
        <p:nvPicPr>
          <p:cNvPr id="14" name="Graphic 13" descr="Diploma">
            <a:extLst>
              <a:ext uri="{FF2B5EF4-FFF2-40B4-BE49-F238E27FC236}">
                <a16:creationId xmlns:a16="http://schemas.microsoft.com/office/drawing/2014/main" id="{2E5916A9-AD79-4D27-AFA0-342085430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0842" y="3344112"/>
            <a:ext cx="845081" cy="84508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47D16F-ED2B-49EF-A4FE-A65BF69A18FE}"/>
              </a:ext>
            </a:extLst>
          </p:cNvPr>
          <p:cNvSpPr/>
          <p:nvPr/>
        </p:nvSpPr>
        <p:spPr>
          <a:xfrm>
            <a:off x="4201663" y="2443671"/>
            <a:ext cx="3687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 funded</a:t>
            </a:r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funded </a:t>
            </a:r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DAO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DDE4C8-6398-4765-8A7C-37902D37A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113" y="4232887"/>
            <a:ext cx="1245350" cy="9868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ADAC94-9B3D-4905-BEC7-94E37BD8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55" y="3344111"/>
            <a:ext cx="711987" cy="8817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BCB635-D106-45BD-983B-682FD32B4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276" y="3140265"/>
            <a:ext cx="1311159" cy="2097855"/>
          </a:xfrm>
          <a:prstGeom prst="rect">
            <a:avLst/>
          </a:prstGeom>
        </p:spPr>
      </p:pic>
      <p:pic>
        <p:nvPicPr>
          <p:cNvPr id="20" name="Graphic 19" descr="Diploma">
            <a:extLst>
              <a:ext uri="{FF2B5EF4-FFF2-40B4-BE49-F238E27FC236}">
                <a16:creationId xmlns:a16="http://schemas.microsoft.com/office/drawing/2014/main" id="{7196CB55-B7FD-41A0-8939-E9763CC7B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0202" y="3344111"/>
            <a:ext cx="845081" cy="84508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9F09B8B-664A-43A8-979B-BC1EEF616DA9}"/>
              </a:ext>
            </a:extLst>
          </p:cNvPr>
          <p:cNvSpPr/>
          <p:nvPr/>
        </p:nvSpPr>
        <p:spPr>
          <a:xfrm>
            <a:off x="8201023" y="2443670"/>
            <a:ext cx="3355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Freemium 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secondary market</a:t>
            </a:r>
          </a:p>
        </p:txBody>
      </p:sp>
      <p:pic>
        <p:nvPicPr>
          <p:cNvPr id="5126" name="Picture 6" descr="Image result for office marketplace Icon">
            <a:extLst>
              <a:ext uri="{FF2B5EF4-FFF2-40B4-BE49-F238E27FC236}">
                <a16:creationId xmlns:a16="http://schemas.microsoft.com/office/drawing/2014/main" id="{A0538FAC-C9B5-4379-9CB3-6C3AE99C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228" y="4232887"/>
            <a:ext cx="826122" cy="8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Worker">
            <a:extLst>
              <a:ext uri="{FF2B5EF4-FFF2-40B4-BE49-F238E27FC236}">
                <a16:creationId xmlns:a16="http://schemas.microsoft.com/office/drawing/2014/main" id="{49549AB6-8811-42EC-AE96-617931DE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882" y="4232887"/>
            <a:ext cx="711987" cy="7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45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06459D-AAC6-4441-A20A-28256986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42" y="12700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Chain Estate 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Rock Stars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1F0E5-37DF-4231-AF97-51550A82A431}"/>
              </a:ext>
            </a:extLst>
          </p:cNvPr>
          <p:cNvSpPr/>
          <p:nvPr/>
        </p:nvSpPr>
        <p:spPr>
          <a:xfrm>
            <a:off x="746175" y="2223269"/>
            <a:ext cx="4614533" cy="2229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Andrey </a:t>
            </a:r>
            <a:r>
              <a:rPr lang="en-GB" dirty="0" err="1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Bogomolov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 estate Hacker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Ted Wu – </a:t>
            </a:r>
            <a:r>
              <a:rPr lang="en-GB" b="1" dirty="0" err="1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Alround</a:t>
            </a:r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superstar</a:t>
            </a:r>
          </a:p>
          <a:p>
            <a:pPr>
              <a:lnSpc>
                <a:spcPct val="200000"/>
              </a:lnSpc>
            </a:pPr>
            <a:r>
              <a:rPr lang="en-GB" dirty="0" err="1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ShiTao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 – </a:t>
            </a:r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 Boss</a:t>
            </a:r>
            <a:b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Amadeo Brands – </a:t>
            </a:r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Coin slayer</a:t>
            </a:r>
          </a:p>
        </p:txBody>
      </p:sp>
    </p:spTree>
    <p:extLst>
      <p:ext uri="{BB962C8B-B14F-4D97-AF65-F5344CB8AC3E}">
        <p14:creationId xmlns:p14="http://schemas.microsoft.com/office/powerpoint/2010/main" val="293919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Hangzhou, China">
            <a:extLst>
              <a:ext uri="{FF2B5EF4-FFF2-40B4-BE49-F238E27FC236}">
                <a16:creationId xmlns:a16="http://schemas.microsoft.com/office/drawing/2014/main" id="{9F6D584B-158D-4D0B-B82F-D77805CEC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4" r="14184"/>
          <a:stretch/>
        </p:blipFill>
        <p:spPr bwMode="auto">
          <a:xfrm>
            <a:off x="5776686" y="0"/>
            <a:ext cx="7039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B7AEC6-1242-4294-86EC-7E212475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8" y="174333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</a:t>
            </a:r>
            <a:b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B9BCF5-6D52-4BA9-BFA3-2A5FF56035C0}"/>
              </a:ext>
            </a:extLst>
          </p:cNvPr>
          <p:cNvSpPr/>
          <p:nvPr/>
        </p:nvSpPr>
        <p:spPr>
          <a:xfrm>
            <a:off x="193448" y="3429000"/>
            <a:ext cx="51880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want to be the bridge between 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commercial real estate owners and </a:t>
            </a:r>
          </a:p>
          <a:p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growing companies, using the flexible, </a:t>
            </a:r>
          </a:p>
          <a:p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Secure, and efficient 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168101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155</Words>
  <Application>Microsoft Office PowerPoint</Application>
  <PresentationFormat>宽屏</PresentationFormat>
  <Paragraphs>81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Open Sans</vt:lpstr>
      <vt:lpstr>Office Theme</vt:lpstr>
      <vt:lpstr>The way to efficient commercial real estate </vt:lpstr>
      <vt:lpstr>Challenge: Rapid Growth of Commercial Real Estate</vt:lpstr>
      <vt:lpstr>Solution: Rental Lease Contracts as Digital Assets</vt:lpstr>
      <vt:lpstr>PowerPoint 演示文稿</vt:lpstr>
      <vt:lpstr>Architecture: Digital asset  connected to real world assets</vt:lpstr>
      <vt:lpstr>Do we need a  Blockchain  for that?</vt:lpstr>
      <vt:lpstr>Potential Token Economic models</vt:lpstr>
      <vt:lpstr>The Chain Estate Rock Stars</vt:lpstr>
      <vt:lpstr>Thank you  Any Questions?</vt:lpstr>
      <vt:lpstr>Competitors in Blockchain with Real Estate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Jed Tupaz</dc:creator>
  <cp:lastModifiedBy>less is more</cp:lastModifiedBy>
  <cp:revision>57</cp:revision>
  <dcterms:created xsi:type="dcterms:W3CDTF">2018-09-08T10:44:53Z</dcterms:created>
  <dcterms:modified xsi:type="dcterms:W3CDTF">2018-09-09T02:13:35Z</dcterms:modified>
</cp:coreProperties>
</file>