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90" r:id="rId6"/>
    <p:sldId id="378" r:id="rId7"/>
    <p:sldId id="379" r:id="rId8"/>
    <p:sldId id="310" r:id="rId9"/>
    <p:sldId id="380" r:id="rId10"/>
    <p:sldId id="381" r:id="rId11"/>
    <p:sldId id="395" r:id="rId12"/>
    <p:sldId id="396" r:id="rId13"/>
    <p:sldId id="397" r:id="rId14"/>
    <p:sldId id="382" r:id="rId15"/>
    <p:sldId id="373" r:id="rId16"/>
    <p:sldId id="305" r:id="rId17"/>
    <p:sldId id="374" r:id="rId18"/>
    <p:sldId id="391" r:id="rId19"/>
    <p:sldId id="392" r:id="rId20"/>
    <p:sldId id="383" r:id="rId21"/>
    <p:sldId id="384" r:id="rId22"/>
    <p:sldId id="385" r:id="rId23"/>
    <p:sldId id="386" r:id="rId24"/>
    <p:sldId id="303" r:id="rId25"/>
    <p:sldId id="394" r:id="rId26"/>
    <p:sldId id="376" r:id="rId27"/>
    <p:sldId id="387" r:id="rId28"/>
    <p:sldId id="388" r:id="rId29"/>
    <p:sldId id="389" r:id="rId30"/>
    <p:sldId id="375" r:id="rId31"/>
    <p:sldId id="274" r:id="rId32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5226" autoAdjust="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2EC89B-B8E9-4D6C-9E5A-E0C1BFB7CC4A}" type="datetime1">
              <a:rPr lang="pt-BR" smtClean="0"/>
              <a:t>06/08/2021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B3D83-8D1A-4DFC-A85C-775CC8A19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A8A84-4A53-4510-9B49-44A5A4C122ED}" type="datetime1">
              <a:rPr lang="pt-BR" smtClean="0"/>
              <a:pPr/>
              <a:t>06/08/2021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702109-9DB5-4930-9529-97D0F7F71D9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355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52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311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154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707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97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770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339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019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21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691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151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689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805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596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633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496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36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752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559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324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1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06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rtlCol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pPr rtl="0"/>
            <a:r>
              <a:rPr lang="pt-BR" noProof="0"/>
              <a:t>Clique para título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Inserir foto aqui</a:t>
            </a:r>
          </a:p>
        </p:txBody>
      </p:sp>
      <p:sp>
        <p:nvSpPr>
          <p:cNvPr id="13" name="Espaço Reservado para Texto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rtlCol="0" anchor="ctr"/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tângulo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grpSp>
        <p:nvGrpSpPr>
          <p:cNvPr id="90" name="Grupo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7" name="Triângulo Retângulo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82" name="Espaço Reservado para Texto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Inserir subtítulo aqui</a:t>
            </a:r>
          </a:p>
        </p:txBody>
      </p:sp>
      <p:sp>
        <p:nvSpPr>
          <p:cNvPr id="85" name="Espaço Reservado para Texto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Inserir texto aqui</a:t>
            </a:r>
          </a:p>
        </p:txBody>
      </p:sp>
      <p:sp>
        <p:nvSpPr>
          <p:cNvPr id="83" name="Espaço Reservado para Texto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Inserir subtítulo aqui</a:t>
            </a:r>
          </a:p>
        </p:txBody>
      </p:sp>
      <p:sp>
        <p:nvSpPr>
          <p:cNvPr id="86" name="Espaço Reservado para Texto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Inserir texto aqui</a:t>
            </a:r>
          </a:p>
        </p:txBody>
      </p:sp>
      <p:sp>
        <p:nvSpPr>
          <p:cNvPr id="87" name="Espaço Reservado para Data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02/02/20XX</a:t>
            </a:r>
          </a:p>
        </p:txBody>
      </p:sp>
      <p:sp>
        <p:nvSpPr>
          <p:cNvPr id="88" name="Espaço Reservado para Rodapé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89" name="Espaço Reservado para o Número do Slide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tângulo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tângulo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0" name="Triângulo Retângulo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21" name="Espaço Reservado para Texto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Inserir subtítulo aqui</a:t>
            </a:r>
          </a:p>
        </p:txBody>
      </p:sp>
      <p:sp>
        <p:nvSpPr>
          <p:cNvPr id="123" name="Espaço Reservado para Texto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Inserir texto aqui</a:t>
            </a:r>
          </a:p>
        </p:txBody>
      </p:sp>
      <p:sp>
        <p:nvSpPr>
          <p:cNvPr id="132" name="Espaço Reservado para Texto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Inserir subtítulo aqui</a:t>
            </a:r>
          </a:p>
        </p:txBody>
      </p:sp>
      <p:sp>
        <p:nvSpPr>
          <p:cNvPr id="133" name="Espaço Reservado para Texto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Inserir texto aqui</a:t>
            </a:r>
          </a:p>
        </p:txBody>
      </p:sp>
      <p:sp>
        <p:nvSpPr>
          <p:cNvPr id="134" name="Espaço Reservado para Texto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Inserir subtítulo aqui</a:t>
            </a:r>
          </a:p>
        </p:txBody>
      </p:sp>
      <p:sp>
        <p:nvSpPr>
          <p:cNvPr id="135" name="Espaço Reservado para Texto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Inserir texto aqui</a:t>
            </a:r>
          </a:p>
        </p:txBody>
      </p:sp>
      <p:sp>
        <p:nvSpPr>
          <p:cNvPr id="125" name="Espaço Reservado para Data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02/02/20XX</a:t>
            </a:r>
          </a:p>
        </p:txBody>
      </p:sp>
      <p:sp>
        <p:nvSpPr>
          <p:cNvPr id="126" name="Espaço Reservado para Rodapé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27" name="Espaço Reservado para o Número do Slide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tângulo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53" name="Triângulo Retângulo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4" name="Fluxograma: Documento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rtlCol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86" name="Subtítulo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pt-BR" noProof="0">
                <a:solidFill>
                  <a:schemeClr val="tx2">
                    <a:alpha val="80000"/>
                  </a:schemeClr>
                </a:solidFill>
              </a:rPr>
              <a:t>Clique para editar o estilo do subtítulo Mestre</a:t>
            </a:r>
          </a:p>
        </p:txBody>
      </p:sp>
      <p:sp>
        <p:nvSpPr>
          <p:cNvPr id="91" name="Espaço Reservado para Data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02/02/20XX</a:t>
            </a:r>
          </a:p>
        </p:txBody>
      </p:sp>
      <p:sp>
        <p:nvSpPr>
          <p:cNvPr id="47" name="Espaço Reservado para Imagem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92" name="Espaço Reservado para Rodapé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3" name="Espaço Reservado para o Número do Slide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5" name="Triângulo Retângulo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10000"/>
              </a:lnSpc>
            </a:pPr>
            <a:r>
              <a:rPr lang="pt-BR" noProof="0">
                <a:solidFill>
                  <a:schemeClr val="tx2"/>
                </a:solidFill>
                <a:cs typeface="Posterama" panose="020B0504020200020000" pitchFamily="34" charset="0"/>
              </a:rPr>
              <a:t>Clique para editar o título Mestre</a:t>
            </a:r>
          </a:p>
        </p:txBody>
      </p:sp>
      <p:sp>
        <p:nvSpPr>
          <p:cNvPr id="50" name="Espaço Reservado para Imagem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Inserir foto aqui</a:t>
            </a:r>
          </a:p>
        </p:txBody>
      </p:sp>
      <p:sp>
        <p:nvSpPr>
          <p:cNvPr id="51" name="Espaço Reservado para Imagem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Inserir foto aqui</a:t>
            </a:r>
          </a:p>
        </p:txBody>
      </p:sp>
      <p:sp>
        <p:nvSpPr>
          <p:cNvPr id="39" name="Espaço Reservado para Conteúdo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52" name="Espaço Reservado para Data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02/02/20XX</a:t>
            </a:r>
          </a:p>
        </p:txBody>
      </p:sp>
      <p:sp>
        <p:nvSpPr>
          <p:cNvPr id="53" name="Espaço Reservado para Rodapé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4" name="Espaço Reservado para o Número do Slide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Fluxograma: Documento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ítulo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pt-BR" noProof="0">
                <a:solidFill>
                  <a:srgbClr val="FFFFFF"/>
                </a:solidFill>
                <a:cs typeface="Posterama" panose="020B0504020200020000" pitchFamily="34" charset="0"/>
              </a:rPr>
              <a:t>Clique para editar o título Mestre</a:t>
            </a:r>
          </a:p>
        </p:txBody>
      </p:sp>
      <p:sp>
        <p:nvSpPr>
          <p:cNvPr id="42" name="Espaço Reservado para Conteúdo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4" name="Espaço Reservado para Imagem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Inserir foto aqui</a:t>
            </a:r>
          </a:p>
        </p:txBody>
      </p:sp>
      <p:sp>
        <p:nvSpPr>
          <p:cNvPr id="39" name="Espaço Reservado para Data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02/02/20XX</a:t>
            </a:r>
          </a:p>
        </p:txBody>
      </p:sp>
      <p:sp>
        <p:nvSpPr>
          <p:cNvPr id="40" name="Espaço Reservado para Rodapé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1" name="Espaço Reservado para o Número do Slide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 rtlCol="0"/>
          <a:lstStyle/>
          <a:p>
            <a:pPr algn="l" rtl="0"/>
            <a:r>
              <a:rPr lang="pt-BR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 para editar o título Mestre</a:t>
            </a:r>
          </a:p>
        </p:txBody>
      </p:sp>
      <p:sp>
        <p:nvSpPr>
          <p:cNvPr id="45" name="Espaço Reservado para Imagem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Inserir foto aqui</a:t>
            </a:r>
          </a:p>
        </p:txBody>
      </p:sp>
      <p:sp>
        <p:nvSpPr>
          <p:cNvPr id="36" name="Subtítulo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 rtl="0">
              <a:lnSpc>
                <a:spcPct val="110000"/>
              </a:lnSpc>
              <a:tabLst>
                <a:tab pos="4686300" algn="l"/>
              </a:tabLst>
            </a:pPr>
            <a:r>
              <a:rPr lang="pt-BR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2"/>
              </a:solidFill>
            </a:endParaRP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pt-BR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Clique para editar o título Mestre</a:t>
            </a:r>
          </a:p>
        </p:txBody>
      </p:sp>
      <p:sp>
        <p:nvSpPr>
          <p:cNvPr id="38" name="Espaço Reservado para Conteúdo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adicionar conteúdo</a:t>
            </a:r>
          </a:p>
        </p:txBody>
      </p:sp>
      <p:sp>
        <p:nvSpPr>
          <p:cNvPr id="40" name="Espaço Reservado para Data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02/02/20XX</a:t>
            </a:r>
          </a:p>
        </p:txBody>
      </p:sp>
      <p:sp>
        <p:nvSpPr>
          <p:cNvPr id="41" name="Espaço Reservado para Rodapé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2" name="Espaço Reservado para o Número do Slide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pt-BR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Clique para editar o título Mestre</a:t>
            </a:r>
          </a:p>
        </p:txBody>
      </p:sp>
      <p:sp>
        <p:nvSpPr>
          <p:cNvPr id="37" name="Espaço Reservado para Data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02/02/20XX</a:t>
            </a:r>
          </a:p>
        </p:txBody>
      </p:sp>
      <p:sp>
        <p:nvSpPr>
          <p:cNvPr id="38" name="Espaço Reservado para Rodapé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39" name="Espaço Reservado para o Número do Slide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43" name="Espaço Reservado para Conteúdo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adicionar conteúdo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44" name="Espaço Reservado para Imagem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Inserir foto aqui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 rtlCol="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r>
              <a:rPr lang="pt-BR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 para editar o título Mestre</a:t>
            </a:r>
          </a:p>
        </p:txBody>
      </p:sp>
      <p:sp>
        <p:nvSpPr>
          <p:cNvPr id="36" name="Subtítulo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>
              <a:lnSpc>
                <a:spcPct val="110000"/>
              </a:lnSpc>
              <a:tabLst>
                <a:tab pos="4686300" algn="l"/>
              </a:tabLst>
            </a:pPr>
            <a:r>
              <a:rPr lang="pt-BR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 para adicionar um subtítulo</a:t>
            </a:r>
          </a:p>
        </p:txBody>
      </p:sp>
      <p:sp>
        <p:nvSpPr>
          <p:cNvPr id="40" name="Espaço Reservado para Data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02/02/20XX</a:t>
            </a:r>
          </a:p>
        </p:txBody>
      </p:sp>
      <p:sp>
        <p:nvSpPr>
          <p:cNvPr id="41" name="Espaço Reservado para Rodapé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2" name="Espaço Reservado para o Número do Slide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uxograma: Documento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pt-BR" noProof="0">
                <a:solidFill>
                  <a:srgbClr val="FFFFFF"/>
                </a:solidFill>
                <a:cs typeface="Posterama" panose="020B0504020200020000" pitchFamily="34" charset="0"/>
              </a:rPr>
              <a:t>Clique para editar o título Mestre</a:t>
            </a:r>
          </a:p>
        </p:txBody>
      </p:sp>
      <p:sp>
        <p:nvSpPr>
          <p:cNvPr id="40" name="Espaço Reservado para Data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02/02/20XX</a:t>
            </a:r>
          </a:p>
        </p:txBody>
      </p:sp>
      <p:sp>
        <p:nvSpPr>
          <p:cNvPr id="41" name="Espaço Reservado para Rodapé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2" name="Espaço Reservado para o Número do Slide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44" name="Espaço Reservado para Conteúdo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adicionar conteúdo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uxograma: Documento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pt-BR" noProof="0">
                <a:solidFill>
                  <a:srgbClr val="FFFFFF"/>
                </a:solidFill>
                <a:cs typeface="Posterama" panose="020B0504020200020000" pitchFamily="34" charset="0"/>
              </a:rPr>
              <a:t>Clique para editar o título Mestre</a:t>
            </a:r>
          </a:p>
        </p:txBody>
      </p:sp>
      <p:sp>
        <p:nvSpPr>
          <p:cNvPr id="37" name="Espaço Reservado para Data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02/02/20XX</a:t>
            </a:r>
          </a:p>
        </p:txBody>
      </p:sp>
      <p:sp>
        <p:nvSpPr>
          <p:cNvPr id="38" name="Espaço Reservado para Rodapé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39" name="Espaço Reservado para o Número do Slide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41" name="Espaço Reservado para Conteúdo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adicionar conteúdo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8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5000" dirty="0"/>
              <a:t>Quadrados Mínimos</a:t>
            </a:r>
            <a:br>
              <a:rPr lang="pt-BR" sz="5000" dirty="0"/>
            </a:br>
            <a:r>
              <a:rPr lang="pt-BR" sz="5000" dirty="0"/>
              <a:t>         Contínuos</a:t>
            </a:r>
          </a:p>
        </p:txBody>
      </p:sp>
      <p:pic>
        <p:nvPicPr>
          <p:cNvPr id="6" name="Espaço Reservado para Imagem 5" descr="Matemática no quadro-negro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4463" b="24463"/>
          <a:stretch/>
        </p:blipFill>
        <p:spPr/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Amadeus Haag Mazzini da Silva</a:t>
            </a:r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Data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10/08/2021</a:t>
            </a:r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4C12A37B-898B-4E94-B678-E56B40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Projeto 2</a:t>
            </a:r>
          </a:p>
        </p:txBody>
      </p:sp>
      <p:sp>
        <p:nvSpPr>
          <p:cNvPr id="19" name="Espaço Reservado para o Número do Slide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1A71338-8BA2-4C79-A6C5-5A8E30081D0C}" type="slidenum">
              <a:rPr lang="pt-BR" smtClean="0"/>
              <a:pPr rtl="0">
                <a:spcAft>
                  <a:spcPts val="600"/>
                </a:spcAft>
              </a:pPr>
              <a:t>10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CD44C65-3AD0-4444-AE06-255870752F9C}"/>
              </a:ext>
            </a:extLst>
          </p:cNvPr>
          <p:cNvSpPr txBox="1"/>
          <p:nvPr/>
        </p:nvSpPr>
        <p:spPr>
          <a:xfrm>
            <a:off x="2856241" y="662152"/>
            <a:ext cx="6672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tx2">
                    <a:alpha val="80000"/>
                  </a:schemeClr>
                </a:solidFill>
                <a:latin typeface="+mj-lt"/>
                <a:ea typeface="+mj-ea"/>
                <a:cs typeface="Posterama" panose="020B0504020200020000" pitchFamily="34" charset="0"/>
              </a:rPr>
              <a:t>EM TERMOS MATRICIAIS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06D2213-4E5F-4AB2-BBC2-2F42C89C1E12}"/>
                  </a:ext>
                </a:extLst>
              </p:cNvPr>
              <p:cNvSpPr txBox="1"/>
              <p:nvPr/>
            </p:nvSpPr>
            <p:spPr>
              <a:xfrm>
                <a:off x="2355547" y="2118352"/>
                <a:ext cx="2560220" cy="22349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nary>
                                  <m:nary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nary>
                                  <m:nary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   …</m:t>
                                </m:r>
                              </m:e>
                              <m:e>
                                <m:nary>
                                  <m:nary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nary>
                                      <m:nary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nary>
                                      <m:nary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⋮</m:t>
                                    </m:r>
                                  </m:e>
                                </m:eqAr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   …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nary>
                                      <m:nary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nary>
                                  <m:nary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…</m:t>
                                    </m:r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06D2213-4E5F-4AB2-BBC2-2F42C89C1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547" y="2118352"/>
                <a:ext cx="2560220" cy="2234971"/>
              </a:xfrm>
              <a:prstGeom prst="rect">
                <a:avLst/>
              </a:prstGeom>
              <a:blipFill>
                <a:blip r:embed="rId3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6464EC2-8593-45FF-AC3C-D9A9E56AD71A}"/>
                  </a:ext>
                </a:extLst>
              </p:cNvPr>
              <p:cNvSpPr txBox="1"/>
              <p:nvPr/>
            </p:nvSpPr>
            <p:spPr>
              <a:xfrm>
                <a:off x="6192250" y="2703319"/>
                <a:ext cx="501932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6464EC2-8593-45FF-AC3C-D9A9E56A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250" y="2703319"/>
                <a:ext cx="501932" cy="10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6308074-D1B8-4EDD-85BE-BC29ECCC29DB}"/>
                  </a:ext>
                </a:extLst>
              </p:cNvPr>
              <p:cNvSpPr txBox="1"/>
              <p:nvPr/>
            </p:nvSpPr>
            <p:spPr>
              <a:xfrm>
                <a:off x="6737717" y="2918764"/>
                <a:ext cx="64093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6308074-D1B8-4EDD-85BE-BC29ECCC2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717" y="2918764"/>
                <a:ext cx="64093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F1A4000-1E71-417D-932B-186A04CEB62F}"/>
                  </a:ext>
                </a:extLst>
              </p:cNvPr>
              <p:cNvSpPr txBox="1"/>
              <p:nvPr/>
            </p:nvSpPr>
            <p:spPr>
              <a:xfrm>
                <a:off x="7058183" y="2073787"/>
                <a:ext cx="2560221" cy="2279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nary>
                                <m:nary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nary>
                                <m:nary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F1A4000-1E71-417D-932B-186A04CEB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183" y="2073787"/>
                <a:ext cx="2560221" cy="2279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35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Data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10/08/2021</a:t>
            </a:r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4C12A37B-898B-4E94-B678-E56B40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Projeto 2</a:t>
            </a:r>
          </a:p>
        </p:txBody>
      </p:sp>
      <p:sp>
        <p:nvSpPr>
          <p:cNvPr id="19" name="Espaço Reservado para o Número do Slide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1A71338-8BA2-4C79-A6C5-5A8E30081D0C}" type="slidenum">
              <a:rPr lang="pt-BR" smtClean="0"/>
              <a:pPr rtl="0">
                <a:spcAft>
                  <a:spcPts val="600"/>
                </a:spcAft>
              </a:pPr>
              <a:t>11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CD44C65-3AD0-4444-AE06-255870752F9C}"/>
              </a:ext>
            </a:extLst>
          </p:cNvPr>
          <p:cNvSpPr txBox="1"/>
          <p:nvPr/>
        </p:nvSpPr>
        <p:spPr>
          <a:xfrm>
            <a:off x="2856241" y="662152"/>
            <a:ext cx="6672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tx2">
                    <a:alpha val="80000"/>
                  </a:schemeClr>
                </a:solidFill>
                <a:latin typeface="+mj-lt"/>
                <a:ea typeface="+mj-ea"/>
                <a:cs typeface="Posterama" panose="020B0504020200020000" pitchFamily="34" charset="0"/>
              </a:rPr>
              <a:t>EM TERMOS MATRICIAIS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06D2213-4E5F-4AB2-BBC2-2F42C89C1E12}"/>
                  </a:ext>
                </a:extLst>
              </p:cNvPr>
              <p:cNvSpPr txBox="1"/>
              <p:nvPr/>
            </p:nvSpPr>
            <p:spPr>
              <a:xfrm>
                <a:off x="2355547" y="2118352"/>
                <a:ext cx="2560220" cy="22349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nary>
                                  <m:nary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pt-B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    …</m:t>
                                </m:r>
                              </m:e>
                              <m:e>
                                <m:r>
                                  <a:rPr lang="pt-B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nary>
                                      <m:nary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⋮</m:t>
                                    </m:r>
                                  </m:e>
                                </m:eqAr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   …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nary>
                                  <m:nary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06D2213-4E5F-4AB2-BBC2-2F42C89C1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547" y="2118352"/>
                <a:ext cx="2560220" cy="2234971"/>
              </a:xfrm>
              <a:prstGeom prst="rect">
                <a:avLst/>
              </a:prstGeom>
              <a:blipFill>
                <a:blip r:embed="rId3"/>
                <a:stretch>
                  <a:fillRect r="-39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6464EC2-8593-45FF-AC3C-D9A9E56AD71A}"/>
                  </a:ext>
                </a:extLst>
              </p:cNvPr>
              <p:cNvSpPr txBox="1"/>
              <p:nvPr/>
            </p:nvSpPr>
            <p:spPr>
              <a:xfrm>
                <a:off x="6192250" y="2703319"/>
                <a:ext cx="501932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6464EC2-8593-45FF-AC3C-D9A9E56A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250" y="2703319"/>
                <a:ext cx="501932" cy="10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6308074-D1B8-4EDD-85BE-BC29ECCC29DB}"/>
                  </a:ext>
                </a:extLst>
              </p:cNvPr>
              <p:cNvSpPr txBox="1"/>
              <p:nvPr/>
            </p:nvSpPr>
            <p:spPr>
              <a:xfrm>
                <a:off x="6737717" y="2918764"/>
                <a:ext cx="64093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6308074-D1B8-4EDD-85BE-BC29ECCC2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717" y="2918764"/>
                <a:ext cx="64093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F1A4000-1E71-417D-932B-186A04CEB62F}"/>
                  </a:ext>
                </a:extLst>
              </p:cNvPr>
              <p:cNvSpPr txBox="1"/>
              <p:nvPr/>
            </p:nvSpPr>
            <p:spPr>
              <a:xfrm>
                <a:off x="7058183" y="2073787"/>
                <a:ext cx="2560221" cy="2279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nary>
                                <m:nary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nary>
                                <m:nary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F1A4000-1E71-417D-932B-186A04CEB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183" y="2073787"/>
                <a:ext cx="2560221" cy="2279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344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br>
              <a:rPr lang="pt-BR" sz="5400" dirty="0"/>
            </a:br>
            <a:br>
              <a:rPr lang="pt-BR" sz="5400" dirty="0"/>
            </a:br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Polinômios</a:t>
            </a:r>
            <a:b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Ortogonais</a:t>
            </a:r>
          </a:p>
        </p:txBody>
      </p:sp>
      <p:pic>
        <p:nvPicPr>
          <p:cNvPr id="16" name="Espaço Reservado para Imagem 15" descr="Gráfico&#10;&#10;Descrição gerada automaticamente">
            <a:extLst>
              <a:ext uri="{FF2B5EF4-FFF2-40B4-BE49-F238E27FC236}">
                <a16:creationId xmlns:a16="http://schemas.microsoft.com/office/drawing/2014/main" id="{76C9CD58-87F5-4536-A510-0E0142A146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0200" r="10200"/>
          <a:stretch>
            <a:fillRect/>
          </a:stretch>
        </p:blipFill>
        <p:spPr/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A3639ADA-0D7F-46B1-B033-1904CF070B0F}"/>
              </a:ext>
            </a:extLst>
          </p:cNvPr>
          <p:cNvSpPr/>
          <p:nvPr/>
        </p:nvSpPr>
        <p:spPr>
          <a:xfrm>
            <a:off x="8424862" y="171716"/>
            <a:ext cx="1270928" cy="7289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460F3AA-C367-4F1E-8F31-96B6A0DEE863}"/>
              </a:ext>
            </a:extLst>
          </p:cNvPr>
          <p:cNvSpPr/>
          <p:nvPr/>
        </p:nvSpPr>
        <p:spPr>
          <a:xfrm>
            <a:off x="8437711" y="3760002"/>
            <a:ext cx="1270928" cy="7289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09AE83F8-FA8F-4EE1-94D2-91F11488AAA9}"/>
              </a:ext>
            </a:extLst>
          </p:cNvPr>
          <p:cNvSpPr/>
          <p:nvPr/>
        </p:nvSpPr>
        <p:spPr>
          <a:xfrm rot="19278367">
            <a:off x="9476632" y="3494573"/>
            <a:ext cx="1270928" cy="7289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Definição</a:t>
            </a:r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1904AFD2-504E-48D4-85F0-867CE6E0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10/08/2021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44A2E839-052A-4858-BDC4-4E70B50A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Projeto 2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1A71338-8BA2-4C79-A6C5-5A8E30081D0C}" type="slidenum">
              <a:rPr lang="pt-BR" smtClean="0"/>
              <a:pPr rtl="0"/>
              <a:t>13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BC033AB-11C8-47F1-89FE-C93861C0BB98}"/>
                  </a:ext>
                </a:extLst>
              </p:cNvPr>
              <p:cNvSpPr txBox="1"/>
              <p:nvPr/>
            </p:nvSpPr>
            <p:spPr>
              <a:xfrm>
                <a:off x="2844932" y="1970690"/>
                <a:ext cx="64218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um conjunto de polinômios ortogonais no </a:t>
                </a:r>
              </a:p>
              <a:p>
                <a:r>
                  <a:rPr lang="pt-BR" dirty="0"/>
                  <a:t>intervalo [a, b], com relação a função peso w, se: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BC033AB-11C8-47F1-89FE-C93861C0B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932" y="1970690"/>
                <a:ext cx="6421886" cy="646331"/>
              </a:xfrm>
              <a:prstGeom prst="rect">
                <a:avLst/>
              </a:prstGeom>
              <a:blipFill>
                <a:blip r:embed="rId3"/>
                <a:stretch>
                  <a:fillRect l="-855" t="-3774" b="-150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EA6272F-9D4F-4CCE-9E82-3E848D345916}"/>
                  </a:ext>
                </a:extLst>
              </p:cNvPr>
              <p:cNvSpPr txBox="1"/>
              <p:nvPr/>
            </p:nvSpPr>
            <p:spPr>
              <a:xfrm>
                <a:off x="2844932" y="3151551"/>
                <a:ext cx="6117020" cy="1079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0 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𝑞𝑢𝑎𝑛𝑑𝑜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𝑞𝑢𝑎𝑛𝑑𝑜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EA6272F-9D4F-4CCE-9E82-3E848D345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932" y="3151551"/>
                <a:ext cx="6117020" cy="1079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F14776B2-B21E-45AF-A518-96412890235A}"/>
              </a:ext>
            </a:extLst>
          </p:cNvPr>
          <p:cNvSpPr txBox="1"/>
          <p:nvPr/>
        </p:nvSpPr>
        <p:spPr>
          <a:xfrm>
            <a:off x="3727896" y="4103087"/>
            <a:ext cx="184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 Interno</a:t>
            </a:r>
          </a:p>
        </p:txBody>
      </p:sp>
    </p:spTree>
    <p:extLst>
      <p:ext uri="{BB962C8B-B14F-4D97-AF65-F5344CB8AC3E}">
        <p14:creationId xmlns:p14="http://schemas.microsoft.com/office/powerpoint/2010/main" val="310622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5CA8F36-A092-44B7-A1AF-02764842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Equações Normais Simplificadas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6B5F68-ACB3-4D31-A4B6-57704B09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10/08/2021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FEDAD6-C945-42B7-A75D-3E6B628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Projeto 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1A71338-8BA2-4C79-A6C5-5A8E30081D0C}" type="slidenum">
              <a:rPr lang="pt-BR" smtClean="0"/>
              <a:pPr rtl="0"/>
              <a:t>14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5C36EA8-AE60-4159-93BE-D050C409787E}"/>
                  </a:ext>
                </a:extLst>
              </p:cNvPr>
              <p:cNvSpPr txBox="1"/>
              <p:nvPr/>
            </p:nvSpPr>
            <p:spPr>
              <a:xfrm>
                <a:off x="2862645" y="2774233"/>
                <a:ext cx="5937203" cy="1784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4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5C36EA8-AE60-4159-93BE-D050C4097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645" y="2774233"/>
                <a:ext cx="5937203" cy="1784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7C23624F-2112-47DB-9506-6AF5A65D3ECD}"/>
              </a:ext>
            </a:extLst>
          </p:cNvPr>
          <p:cNvSpPr/>
          <p:nvPr/>
        </p:nvSpPr>
        <p:spPr>
          <a:xfrm>
            <a:off x="4435997" y="3778318"/>
            <a:ext cx="3982781" cy="843455"/>
          </a:xfrm>
          <a:prstGeom prst="rect">
            <a:avLst/>
          </a:prstGeom>
          <a:solidFill>
            <a:srgbClr val="EBD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4C1549E-3F17-45CD-AB52-48BE8B3ED218}"/>
                  </a:ext>
                </a:extLst>
              </p:cNvPr>
              <p:cNvSpPr txBox="1"/>
              <p:nvPr/>
            </p:nvSpPr>
            <p:spPr>
              <a:xfrm>
                <a:off x="5899895" y="3778318"/>
                <a:ext cx="584712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4C1549E-3F17-45CD-AB52-48BE8B3ED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895" y="3778318"/>
                <a:ext cx="584712" cy="665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073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8DA413C-0D24-4F97-B2A0-041D0FB3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04" y="689389"/>
            <a:ext cx="5465225" cy="2637455"/>
          </a:xfrm>
        </p:spPr>
        <p:txBody>
          <a:bodyPr anchor="b">
            <a:normAutofit/>
          </a:bodyPr>
          <a:lstStyle/>
          <a:p>
            <a:r>
              <a:rPr lang="en-US" dirty="0" err="1"/>
              <a:t>Ortogonalização</a:t>
            </a:r>
            <a:r>
              <a:rPr lang="en-US" dirty="0"/>
              <a:t> De </a:t>
            </a:r>
            <a:r>
              <a:rPr lang="en-US" dirty="0" err="1"/>
              <a:t>Polinômios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01877D7-0457-4513-95BF-1AD1977E3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/>
          <a:lstStyle/>
          <a:p>
            <a:r>
              <a:rPr lang="pt-BR" dirty="0"/>
              <a:t>Com base no processo de </a:t>
            </a:r>
            <a:r>
              <a:rPr lang="pt-BR" dirty="0" err="1"/>
              <a:t>Ortogonalização</a:t>
            </a:r>
            <a:r>
              <a:rPr lang="pt-BR" dirty="0"/>
              <a:t> de</a:t>
            </a:r>
          </a:p>
          <a:p>
            <a:r>
              <a:rPr lang="pt-BR" dirty="0"/>
              <a:t>Gram-Schmidt.</a:t>
            </a: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6B5F68-ACB3-4D31-A4B6-57704B09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10/08/2021</a:t>
            </a:r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FEDAD6-C945-42B7-A75D-3E6B628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Projeto 2</a:t>
            </a:r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1A71338-8BA2-4C79-A6C5-5A8E30081D0C}" type="slidenum">
              <a:rPr lang="pt-BR" smtClean="0"/>
              <a:pPr rtl="0">
                <a:spcAft>
                  <a:spcPts val="600"/>
                </a:spcAft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700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6B5F68-ACB3-4D31-A4B6-57704B09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10/08/2021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FEDAD6-C945-42B7-A75D-3E6B628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Projeto 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1A71338-8BA2-4C79-A6C5-5A8E30081D0C}" type="slidenum">
              <a:rPr lang="pt-BR" smtClean="0"/>
              <a:pPr rtl="0"/>
              <a:t>16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2DE75EB-B03E-4AFF-93E6-A29040160DF0}"/>
                  </a:ext>
                </a:extLst>
              </p:cNvPr>
              <p:cNvSpPr txBox="1"/>
              <p:nvPr/>
            </p:nvSpPr>
            <p:spPr>
              <a:xfrm>
                <a:off x="457200" y="2333297"/>
                <a:ext cx="14278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2DE75EB-B03E-4AFF-93E6-A29040160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33297"/>
                <a:ext cx="1427891" cy="369332"/>
              </a:xfrm>
              <a:prstGeom prst="rect">
                <a:avLst/>
              </a:prstGeom>
              <a:blipFill>
                <a:blip r:embed="rId3"/>
                <a:stretch>
                  <a:fillRect l="-6838" r="-4274" b="-3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FC3AF6C-66BC-4AE7-9B5C-95D48BCFE125}"/>
                  </a:ext>
                </a:extLst>
              </p:cNvPr>
              <p:cNvSpPr txBox="1"/>
              <p:nvPr/>
            </p:nvSpPr>
            <p:spPr>
              <a:xfrm>
                <a:off x="457200" y="2892973"/>
                <a:ext cx="21136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FC3AF6C-66BC-4AE7-9B5C-95D48BCFE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92973"/>
                <a:ext cx="2113656" cy="369332"/>
              </a:xfrm>
              <a:prstGeom prst="rect">
                <a:avLst/>
              </a:prstGeom>
              <a:blipFill>
                <a:blip r:embed="rId4"/>
                <a:stretch>
                  <a:fillRect l="-4323" r="-576" b="-3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38D0DA7-DF89-4A7C-8003-5B0762B2F9DA}"/>
                  </a:ext>
                </a:extLst>
              </p:cNvPr>
              <p:cNvSpPr txBox="1"/>
              <p:nvPr/>
            </p:nvSpPr>
            <p:spPr>
              <a:xfrm>
                <a:off x="6795644" y="2191434"/>
                <a:ext cx="5530986" cy="1082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𝑥𝑤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38D0DA7-DF89-4A7C-8003-5B0762B2F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644" y="2191434"/>
                <a:ext cx="5530986" cy="1082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325A102-0175-4B5E-8D09-31DB0A9F5FE3}"/>
                  </a:ext>
                </a:extLst>
              </p:cNvPr>
              <p:cNvSpPr txBox="1"/>
              <p:nvPr/>
            </p:nvSpPr>
            <p:spPr>
              <a:xfrm>
                <a:off x="5290401" y="3595696"/>
                <a:ext cx="1803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E quando k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325A102-0175-4B5E-8D09-31DB0A9F5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01" y="3595696"/>
                <a:ext cx="1803699" cy="369332"/>
              </a:xfrm>
              <a:prstGeom prst="rect">
                <a:avLst/>
              </a:prstGeom>
              <a:blipFill>
                <a:blip r:embed="rId6"/>
                <a:stretch>
                  <a:fillRect l="-3041" t="-8333" b="-2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10A801F-10AB-497D-B3E4-D75CC62A7DDD}"/>
                  </a:ext>
                </a:extLst>
              </p:cNvPr>
              <p:cNvSpPr txBox="1"/>
              <p:nvPr/>
            </p:nvSpPr>
            <p:spPr>
              <a:xfrm>
                <a:off x="457200" y="4957767"/>
                <a:ext cx="5272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10A801F-10AB-497D-B3E4-D75CC62A7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57767"/>
                <a:ext cx="5272854" cy="369332"/>
              </a:xfrm>
              <a:prstGeom prst="rect">
                <a:avLst/>
              </a:prstGeom>
              <a:blipFill>
                <a:blip r:embed="rId7"/>
                <a:stretch>
                  <a:fillRect l="-1503" r="-1503" b="-36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C18CDB6-DA49-4F85-A3E5-E0817F3EC76D}"/>
                  </a:ext>
                </a:extLst>
              </p:cNvPr>
              <p:cNvSpPr txBox="1"/>
              <p:nvPr/>
            </p:nvSpPr>
            <p:spPr>
              <a:xfrm>
                <a:off x="6661014" y="3904274"/>
                <a:ext cx="5530986" cy="1070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𝑥𝑤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C18CDB6-DA49-4F85-A3E5-E0817F3EC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14" y="3904274"/>
                <a:ext cx="5530986" cy="10708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FCD2852-5AB1-4704-A4F2-87A6EB3E5C30}"/>
                  </a:ext>
                </a:extLst>
              </p:cNvPr>
              <p:cNvSpPr txBox="1"/>
              <p:nvPr/>
            </p:nvSpPr>
            <p:spPr>
              <a:xfrm>
                <a:off x="6661014" y="5128345"/>
                <a:ext cx="5530986" cy="1070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𝑥𝑤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FCD2852-5AB1-4704-A4F2-87A6EB3E5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14" y="5128345"/>
                <a:ext cx="5530986" cy="10708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DF4D93ED-1898-431B-A1B3-BFACD09DEF3A}"/>
              </a:ext>
            </a:extLst>
          </p:cNvPr>
          <p:cNvSpPr txBox="1"/>
          <p:nvPr/>
        </p:nvSpPr>
        <p:spPr>
          <a:xfrm>
            <a:off x="4730151" y="658784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tx1">
                    <a:alpha val="80000"/>
                  </a:schemeClr>
                </a:solidFill>
                <a:latin typeface="+mj-lt"/>
                <a:ea typeface="+mj-ea"/>
                <a:cs typeface="+mj-cs"/>
              </a:rPr>
              <a:t>O Método:</a:t>
            </a:r>
          </a:p>
        </p:txBody>
      </p:sp>
    </p:spTree>
    <p:extLst>
      <p:ext uri="{BB962C8B-B14F-4D97-AF65-F5344CB8AC3E}">
        <p14:creationId xmlns:p14="http://schemas.microsoft.com/office/powerpoint/2010/main" val="837980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A759141C-1B55-4299-A850-4D8621A5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387" y="4128146"/>
            <a:ext cx="5312979" cy="2720975"/>
          </a:xfrm>
        </p:spPr>
        <p:txBody>
          <a:bodyPr rtlCol="0" anchor="t">
            <a:normAutofit/>
          </a:bodyPr>
          <a:lstStyle/>
          <a:p>
            <a:pPr rtl="0"/>
            <a:r>
              <a:rPr lang="pt-BR" dirty="0"/>
              <a:t>Polinômios de</a:t>
            </a:r>
            <a:br>
              <a:rPr lang="pt-BR" dirty="0"/>
            </a:br>
            <a:r>
              <a:rPr lang="pt-BR" dirty="0"/>
              <a:t>Chebyshev</a:t>
            </a:r>
          </a:p>
        </p:txBody>
      </p:sp>
      <p:pic>
        <p:nvPicPr>
          <p:cNvPr id="12" name="Espaço Reservado para Imagem 11" descr="Diagrama&#10;&#10;Descrição gerada automaticamente com confiança baixa">
            <a:extLst>
              <a:ext uri="{FF2B5EF4-FFF2-40B4-BE49-F238E27FC236}">
                <a16:creationId xmlns:a16="http://schemas.microsoft.com/office/drawing/2014/main" id="{3E31BF10-0B64-48E8-B2AA-D3F9DAE322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2688" t="-3176" r="-21687" b="4609"/>
          <a:stretch/>
        </p:blipFill>
        <p:spPr>
          <a:xfrm>
            <a:off x="574929" y="8879"/>
            <a:ext cx="6579339" cy="3337086"/>
          </a:xfrm>
          <a:prstGeom prst="rect">
            <a:avLst/>
          </a:prstGeom>
          <a:noFill/>
        </p:spPr>
      </p:pic>
      <p:pic>
        <p:nvPicPr>
          <p:cNvPr id="20" name="Picture 6" descr="Foto em preto e branco de homem olhando para o lado&#10;&#10;Descrição gerada automaticamente">
            <a:extLst>
              <a:ext uri="{FF2B5EF4-FFF2-40B4-BE49-F238E27FC236}">
                <a16:creationId xmlns:a16="http://schemas.microsoft.com/office/drawing/2014/main" id="{E8CB70F2-08ED-4FB5-A774-DE20FF5832BF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9" r="-204"/>
          <a:stretch/>
        </p:blipFill>
        <p:spPr bwMode="auto">
          <a:xfrm>
            <a:off x="7127041" y="168275"/>
            <a:ext cx="4444849" cy="606701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5" name="Espaço Reservado para Data 14">
            <a:extLst>
              <a:ext uri="{FF2B5EF4-FFF2-40B4-BE49-F238E27FC236}">
                <a16:creationId xmlns:a16="http://schemas.microsoft.com/office/drawing/2014/main" id="{F0B1D64A-4BCA-40E9-8D9F-56E3FA5A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10/08/2021</a:t>
            </a:r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C2433C4E-0FA1-443F-9A12-FB582996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Projeto 2</a:t>
            </a:r>
          </a:p>
        </p:txBody>
      </p:sp>
      <p:sp>
        <p:nvSpPr>
          <p:cNvPr id="17" name="Espaço Reservado para o Número do Slide 16">
            <a:extLst>
              <a:ext uri="{FF2B5EF4-FFF2-40B4-BE49-F238E27FC236}">
                <a16:creationId xmlns:a16="http://schemas.microsoft.com/office/drawing/2014/main" id="{2721C696-EE3B-4915-93E1-66DF2BFA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1A71338-8BA2-4C79-A6C5-5A8E30081D0C}" type="slidenum">
              <a:rPr lang="pt-BR" smtClean="0"/>
              <a:pPr rtl="0">
                <a:spcAft>
                  <a:spcPts val="600"/>
                </a:spcAft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32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paço Reservado para Data 45">
            <a:extLst>
              <a:ext uri="{FF2B5EF4-FFF2-40B4-BE49-F238E27FC236}">
                <a16:creationId xmlns:a16="http://schemas.microsoft.com/office/drawing/2014/main" id="{020D611C-42CB-4689-8C2A-25FE1121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10/08/2021</a:t>
            </a:r>
          </a:p>
        </p:txBody>
      </p:sp>
      <p:sp>
        <p:nvSpPr>
          <p:cNvPr id="47" name="Espaço Reservado para Rodapé 46">
            <a:extLst>
              <a:ext uri="{FF2B5EF4-FFF2-40B4-BE49-F238E27FC236}">
                <a16:creationId xmlns:a16="http://schemas.microsoft.com/office/drawing/2014/main" id="{DADC3C21-4248-4DF1-8589-8B0D399A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Projeto 2</a:t>
            </a:r>
          </a:p>
        </p:txBody>
      </p:sp>
      <p:sp>
        <p:nvSpPr>
          <p:cNvPr id="48" name="Espaço Reservado para o Número do Slide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1A71338-8BA2-4C79-A6C5-5A8E30081D0C}" type="slidenum">
              <a:rPr lang="pt-BR" smtClean="0"/>
              <a:pPr rtl="0"/>
              <a:t>18</a:t>
            </a:fld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C4464D-A33E-4255-BB39-986DA6ABC6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00905" y="2185383"/>
            <a:ext cx="3636130" cy="59759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De forma recursiva pela relação: 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DE33925-7746-4307-B764-D1F63BB159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1402" y="1487583"/>
            <a:ext cx="10149195" cy="1006412"/>
          </a:xfrm>
        </p:spPr>
        <p:txBody>
          <a:bodyPr/>
          <a:lstStyle/>
          <a:p>
            <a:r>
              <a:rPr lang="pt-BR" sz="2400" dirty="0"/>
              <a:t>Sequência de Polinômios que pode ser obtida das seguintes formas: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F7AF4821-1260-4C05-B292-4A58683ECA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431" y="2185382"/>
            <a:ext cx="5125914" cy="59759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Através de Identidades Trigonométricas: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F1CBD237-5C73-4404-BF6C-CB235938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Polinômios De Chebyshev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7440987-B62F-4749-B580-5941E6001E6D}"/>
                  </a:ext>
                </a:extLst>
              </p:cNvPr>
              <p:cNvSpPr txBox="1"/>
              <p:nvPr/>
            </p:nvSpPr>
            <p:spPr>
              <a:xfrm>
                <a:off x="775047" y="3096420"/>
                <a:ext cx="4912114" cy="2431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  <a:p>
                <a:endParaRPr lang="pt-B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  <a:p>
                <a:endParaRPr lang="pt-B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7440987-B62F-4749-B580-5941E6001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7" y="3096420"/>
                <a:ext cx="4912114" cy="2431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C50D0CE-168A-4429-9B16-3A6E3124356E}"/>
                  </a:ext>
                </a:extLst>
              </p:cNvPr>
              <p:cNvSpPr txBox="1"/>
              <p:nvPr/>
            </p:nvSpPr>
            <p:spPr>
              <a:xfrm>
                <a:off x="6198717" y="3399582"/>
                <a:ext cx="52254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2000" b="0" i="0" smtClean="0">
                                          <a:latin typeface="Cambria Math" panose="02040503050406030204" pitchFamily="18" charset="0"/>
                                        </a:rPr>
                                        <m:t>cosh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C50D0CE-168A-4429-9B16-3A6E31243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717" y="3399582"/>
                <a:ext cx="5225469" cy="307777"/>
              </a:xfrm>
              <a:prstGeom prst="rect">
                <a:avLst/>
              </a:prstGeom>
              <a:blipFill>
                <a:blip r:embed="rId4"/>
                <a:stretch>
                  <a:fillRect l="-700" t="-2000" r="-1284" b="-3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06B6A824-7A79-4E4B-9B0D-9153F52257FA}"/>
              </a:ext>
            </a:extLst>
          </p:cNvPr>
          <p:cNvSpPr txBox="1"/>
          <p:nvPr/>
        </p:nvSpPr>
        <p:spPr>
          <a:xfrm>
            <a:off x="8380080" y="385291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Onde: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4D630CB-EBF9-4C82-B565-E75F387008A5}"/>
                  </a:ext>
                </a:extLst>
              </p:cNvPr>
              <p:cNvSpPr txBox="1"/>
              <p:nvPr/>
            </p:nvSpPr>
            <p:spPr>
              <a:xfrm>
                <a:off x="7704574" y="4474446"/>
                <a:ext cx="2213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4D630CB-EBF9-4C82-B565-E75F38700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574" y="4474446"/>
                <a:ext cx="2213747" cy="276999"/>
              </a:xfrm>
              <a:prstGeom prst="rect">
                <a:avLst/>
              </a:prstGeom>
              <a:blipFill>
                <a:blip r:embed="rId5"/>
                <a:stretch>
                  <a:fillRect l="-2204" r="-3306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9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  <p:bldP spid="12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paço Reservado para Data 45">
            <a:extLst>
              <a:ext uri="{FF2B5EF4-FFF2-40B4-BE49-F238E27FC236}">
                <a16:creationId xmlns:a16="http://schemas.microsoft.com/office/drawing/2014/main" id="{020D611C-42CB-4689-8C2A-25FE1121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10/08/2021</a:t>
            </a:r>
          </a:p>
        </p:txBody>
      </p:sp>
      <p:sp>
        <p:nvSpPr>
          <p:cNvPr id="47" name="Espaço Reservado para Rodapé 46">
            <a:extLst>
              <a:ext uri="{FF2B5EF4-FFF2-40B4-BE49-F238E27FC236}">
                <a16:creationId xmlns:a16="http://schemas.microsoft.com/office/drawing/2014/main" id="{DADC3C21-4248-4DF1-8589-8B0D399A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Projeto 2</a:t>
            </a:r>
          </a:p>
        </p:txBody>
      </p:sp>
      <p:sp>
        <p:nvSpPr>
          <p:cNvPr id="48" name="Espaço Reservado para o Número do Slide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1A71338-8BA2-4C79-A6C5-5A8E30081D0C}" type="slidenum">
              <a:rPr lang="pt-BR" smtClean="0"/>
              <a:pPr rtl="0"/>
              <a:t>19</a:t>
            </a:fld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DE33925-7746-4307-B764-D1F63BB159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7814" y="1418295"/>
            <a:ext cx="10656372" cy="1295394"/>
          </a:xfrm>
        </p:spPr>
        <p:txBody>
          <a:bodyPr/>
          <a:lstStyle/>
          <a:p>
            <a:pPr algn="ctr"/>
            <a:r>
              <a:rPr lang="pt-BR" sz="2400" dirty="0"/>
              <a:t>A relação forma uma sequência de polinômios </a:t>
            </a:r>
          </a:p>
          <a:p>
            <a:pPr algn="ctr"/>
            <a:r>
              <a:rPr lang="pt-BR" sz="2400" dirty="0"/>
              <a:t>ortogonais com relação ao peso</a:t>
            </a:r>
            <a:endParaRPr lang="pt-BR" sz="3600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F1CBD237-5C73-4404-BF6C-CB2359384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4" y="291869"/>
            <a:ext cx="10656372" cy="1126426"/>
          </a:xfrm>
        </p:spPr>
        <p:txBody>
          <a:bodyPr/>
          <a:lstStyle/>
          <a:p>
            <a:r>
              <a:rPr lang="pt-BR" dirty="0"/>
              <a:t>Propriedades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11B4D5E-8C09-46F3-B371-7EB61108D55E}"/>
                  </a:ext>
                </a:extLst>
              </p:cNvPr>
              <p:cNvSpPr txBox="1"/>
              <p:nvPr/>
            </p:nvSpPr>
            <p:spPr>
              <a:xfrm>
                <a:off x="4200861" y="2822785"/>
                <a:ext cx="3603070" cy="1017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11B4D5E-8C09-46F3-B371-7EB61108D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861" y="2822785"/>
                <a:ext cx="3603070" cy="1017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EA077EC2-5709-4DA9-8463-7BCCA2868674}"/>
              </a:ext>
            </a:extLst>
          </p:cNvPr>
          <p:cNvSpPr txBox="1"/>
          <p:nvPr/>
        </p:nvSpPr>
        <p:spPr>
          <a:xfrm>
            <a:off x="5035453" y="4231401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5"/>
                </a:solidFill>
                <a:latin typeface="+mj-lt"/>
              </a:rPr>
              <a:t>No Intervalo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DC886C6-F32F-43A8-95BD-FB7C3F67A9E4}"/>
                  </a:ext>
                </a:extLst>
              </p:cNvPr>
              <p:cNvSpPr txBox="1"/>
              <p:nvPr/>
            </p:nvSpPr>
            <p:spPr>
              <a:xfrm>
                <a:off x="5402156" y="4962808"/>
                <a:ext cx="13876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DC886C6-F32F-43A8-95BD-FB7C3F67A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156" y="4962808"/>
                <a:ext cx="138768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23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-155735" y="2298322"/>
            <a:ext cx="6346310" cy="1877479"/>
          </a:xfrm>
        </p:spPr>
        <p:txBody>
          <a:bodyPr rtlCol="0">
            <a:normAutofit/>
          </a:bodyPr>
          <a:lstStyle/>
          <a:p>
            <a:pPr algn="ctr"/>
            <a:r>
              <a:rPr lang="pt-BR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Quadrados Mínimos </a:t>
            </a:r>
          </a:p>
          <a:p>
            <a:pPr algn="ctr"/>
            <a:r>
              <a:rPr lang="pt-BR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Contínuos</a:t>
            </a:r>
          </a:p>
          <a:p>
            <a:pPr algn="ctr" rtl="0"/>
            <a:endParaRPr lang="pt-BR" sz="2800" b="1" dirty="0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DF3231F7-2BDC-4AD4-8081-5E8C6FA0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10/08/2021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>
              <a:spcAft>
                <a:spcPts val="600"/>
              </a:spcAft>
            </a:pPr>
            <a:r>
              <a:rPr lang="pt-BR" dirty="0"/>
              <a:t>Projeto 2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1A71338-8BA2-4C79-A6C5-5A8E30081D0C}" type="slidenum">
              <a:rPr lang="pt-BR" smtClean="0"/>
              <a:pPr rtl="0"/>
              <a:t>2</a:t>
            </a:fld>
            <a:endParaRPr lang="pt-BR"/>
          </a:p>
        </p:txBody>
      </p:sp>
      <p:pic>
        <p:nvPicPr>
          <p:cNvPr id="9" name="Espaço Reservado para Imagem 5" descr="Matemática no quadro-negro">
            <a:extLst>
              <a:ext uri="{FF2B5EF4-FFF2-40B4-BE49-F238E27FC236}">
                <a16:creationId xmlns:a16="http://schemas.microsoft.com/office/drawing/2014/main" id="{B2ACA653-FEA0-4599-8690-84F39581CE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6000"/>
                    </a14:imgEffect>
                  </a14:imgLayer>
                </a14:imgProps>
              </a:ext>
            </a:extLst>
          </a:blip>
          <a:srcRect l="53711" t="12203" r="2092" b="19896"/>
          <a:stretch/>
        </p:blipFill>
        <p:spPr>
          <a:xfrm>
            <a:off x="6121895" y="541070"/>
            <a:ext cx="5638800" cy="5775860"/>
          </a:xfrm>
          <a:prstGeom prst="rect">
            <a:avLst/>
          </a:prstGeom>
          <a:effectLst>
            <a:outerShdw blurRad="1257300" dist="50800" dir="5400000" sx="1000" sy="1000" algn="ctr" rotWithShape="0">
              <a:srgbClr val="000000"/>
            </a:outerShdw>
          </a:effec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C3231E8C-CE25-4512-BAFD-794FB262D2DF}"/>
              </a:ext>
            </a:extLst>
          </p:cNvPr>
          <p:cNvSpPr/>
          <p:nvPr/>
        </p:nvSpPr>
        <p:spPr>
          <a:xfrm>
            <a:off x="6244950" y="2046764"/>
            <a:ext cx="5759256" cy="2380593"/>
          </a:xfrm>
          <a:prstGeom prst="rect">
            <a:avLst/>
          </a:prstGeom>
          <a:solidFill>
            <a:schemeClr val="dk1">
              <a:tint val="95000"/>
              <a:satMod val="170000"/>
              <a:alpha val="94000"/>
            </a:schemeClr>
          </a:solidFill>
          <a:effectLst>
            <a:softEdge rad="317500"/>
          </a:effectLst>
        </p:spPr>
        <p:style>
          <a:lnRef idx="1">
            <a:schemeClr val="accent6"/>
          </a:lnRef>
          <a:fillRef idx="1002">
            <a:schemeClr val="dk1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4732169-6613-4AD7-989A-B1408E51EC85}"/>
                  </a:ext>
                </a:extLst>
              </p:cNvPr>
              <p:cNvSpPr txBox="1"/>
              <p:nvPr/>
            </p:nvSpPr>
            <p:spPr>
              <a:xfrm>
                <a:off x="6025758" y="2652816"/>
                <a:ext cx="5831074" cy="13070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pt-B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pt-B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t-B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pt-B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pt-B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pt-B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pt-B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pt-B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pt-B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4732169-6613-4AD7-989A-B1408E51E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758" y="2652816"/>
                <a:ext cx="5831074" cy="13070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Imagem 33" descr="Diagrama&#10;&#10;Descrição gerada automaticamente">
            <a:extLst>
              <a:ext uri="{FF2B5EF4-FFF2-40B4-BE49-F238E27FC236}">
                <a16:creationId xmlns:a16="http://schemas.microsoft.com/office/drawing/2014/main" id="{F43C7078-93A9-4324-9EF1-B08A6062A9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51"/>
          <a:stretch/>
        </p:blipFill>
        <p:spPr>
          <a:xfrm>
            <a:off x="6053959" y="533399"/>
            <a:ext cx="5706736" cy="5845447"/>
          </a:xfrm>
          <a:prstGeom prst="rect">
            <a:avLst/>
          </a:prstGeom>
        </p:spPr>
      </p:pic>
      <p:sp>
        <p:nvSpPr>
          <p:cNvPr id="32" name="Símbolo de &quot;Não Permitido&quot; 31">
            <a:extLst>
              <a:ext uri="{FF2B5EF4-FFF2-40B4-BE49-F238E27FC236}">
                <a16:creationId xmlns:a16="http://schemas.microsoft.com/office/drawing/2014/main" id="{04F6F435-67BA-4982-98C9-0ADCB77F7F75}"/>
              </a:ext>
            </a:extLst>
          </p:cNvPr>
          <p:cNvSpPr/>
          <p:nvPr/>
        </p:nvSpPr>
        <p:spPr>
          <a:xfrm rot="20232596">
            <a:off x="7416049" y="1770196"/>
            <a:ext cx="3248509" cy="3371850"/>
          </a:xfrm>
          <a:prstGeom prst="noSmoking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0746D80-89F4-47B2-8181-EF6DBE0DCF1D}"/>
              </a:ext>
            </a:extLst>
          </p:cNvPr>
          <p:cNvSpPr txBox="1"/>
          <p:nvPr/>
        </p:nvSpPr>
        <p:spPr>
          <a:xfrm>
            <a:off x="1458341" y="2487809"/>
            <a:ext cx="30909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Polinômios </a:t>
            </a:r>
          </a:p>
          <a:p>
            <a:r>
              <a:rPr lang="pt-BR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Ortogonais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C8FA84-68F6-4D85-8816-0AFEC36D9356}"/>
              </a:ext>
            </a:extLst>
          </p:cNvPr>
          <p:cNvSpPr txBox="1"/>
          <p:nvPr/>
        </p:nvSpPr>
        <p:spPr>
          <a:xfrm>
            <a:off x="1024274" y="2487809"/>
            <a:ext cx="3704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Polinômios de</a:t>
            </a:r>
          </a:p>
          <a:p>
            <a:r>
              <a:rPr lang="pt-BR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Chebyshev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DC0B171-81D7-4504-AF27-B158C901D2F6}"/>
              </a:ext>
            </a:extLst>
          </p:cNvPr>
          <p:cNvSpPr/>
          <p:nvPr/>
        </p:nvSpPr>
        <p:spPr>
          <a:xfrm>
            <a:off x="6053959" y="525946"/>
            <a:ext cx="5706736" cy="5837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E84DB91-427F-4D0C-BD53-4C9FA21BF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110" y="529671"/>
            <a:ext cx="4303603" cy="58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617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2" grpId="0" animBg="1"/>
      <p:bldP spid="35" grpId="0"/>
      <p:bldP spid="35" grpId="1"/>
      <p:bldP spid="36" grpId="0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paço Reservado para Data 45">
            <a:extLst>
              <a:ext uri="{FF2B5EF4-FFF2-40B4-BE49-F238E27FC236}">
                <a16:creationId xmlns:a16="http://schemas.microsoft.com/office/drawing/2014/main" id="{020D611C-42CB-4689-8C2A-25FE1121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10/08/2021</a:t>
            </a:r>
          </a:p>
        </p:txBody>
      </p:sp>
      <p:sp>
        <p:nvSpPr>
          <p:cNvPr id="47" name="Espaço Reservado para Rodapé 46">
            <a:extLst>
              <a:ext uri="{FF2B5EF4-FFF2-40B4-BE49-F238E27FC236}">
                <a16:creationId xmlns:a16="http://schemas.microsoft.com/office/drawing/2014/main" id="{DADC3C21-4248-4DF1-8589-8B0D399A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Projeto 2</a:t>
            </a:r>
          </a:p>
        </p:txBody>
      </p:sp>
      <p:sp>
        <p:nvSpPr>
          <p:cNvPr id="48" name="Espaço Reservado para o Número do Slide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1A71338-8BA2-4C79-A6C5-5A8E30081D0C}" type="slidenum">
              <a:rPr lang="pt-BR" smtClean="0"/>
              <a:pPr rtl="0"/>
              <a:t>20</a:t>
            </a:fld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DE33925-7746-4307-B764-D1F63BB159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3705" y="562368"/>
            <a:ext cx="1480501" cy="365125"/>
          </a:xfrm>
        </p:spPr>
        <p:txBody>
          <a:bodyPr/>
          <a:lstStyle/>
          <a:p>
            <a:pPr algn="ctr"/>
            <a:r>
              <a:rPr lang="pt-BR" sz="2400" dirty="0"/>
              <a:t>Ou seja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13D1D1CA-6EF4-4768-BBA6-8FBDA800FBDF}"/>
                  </a:ext>
                </a:extLst>
              </p:cNvPr>
              <p:cNvSpPr txBox="1"/>
              <p:nvPr/>
            </p:nvSpPr>
            <p:spPr>
              <a:xfrm>
                <a:off x="2303872" y="2112580"/>
                <a:ext cx="7584256" cy="1823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  =  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pt-B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0 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𝑠𝑒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𝑠𝑒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pt-B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pt-BR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𝑠𝑒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≠0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13D1D1CA-6EF4-4768-BBA6-8FBDA800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872" y="2112580"/>
                <a:ext cx="7584256" cy="18234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0FFD959-E9EB-4E95-94EA-57D2E730034D}"/>
                  </a:ext>
                </a:extLst>
              </p:cNvPr>
              <p:cNvSpPr txBox="1"/>
              <p:nvPr/>
            </p:nvSpPr>
            <p:spPr>
              <a:xfrm>
                <a:off x="4994737" y="4989433"/>
                <a:ext cx="2202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)=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0FFD959-E9EB-4E95-94EA-57D2E7300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737" y="4989433"/>
                <a:ext cx="2202526" cy="276999"/>
              </a:xfrm>
              <a:prstGeom prst="rect">
                <a:avLst/>
              </a:prstGeom>
              <a:blipFill>
                <a:blip r:embed="rId4"/>
                <a:stretch>
                  <a:fillRect l="-2210" r="-3315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60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C9868AE1-A392-4334-95E7-B4500E2C2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647" y="1524000"/>
            <a:ext cx="5024242" cy="3349495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50AE77B6-4A43-48A6-993F-4B02BA06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Uma Aproximação</a:t>
            </a:r>
            <a:br>
              <a:rPr lang="pt-BR" dirty="0"/>
            </a:br>
            <a:r>
              <a:rPr lang="pt-BR" dirty="0"/>
              <a:t>Utilizando Polinômios de Chebyshev</a:t>
            </a:r>
          </a:p>
        </p:txBody>
      </p:sp>
      <p:pic>
        <p:nvPicPr>
          <p:cNvPr id="10" name="Espaço Reservado para Imagem 9" descr="Gráfico, Gráfico de linhas&#10;&#10;Descrição gerada automaticamente">
            <a:extLst>
              <a:ext uri="{FF2B5EF4-FFF2-40B4-BE49-F238E27FC236}">
                <a16:creationId xmlns:a16="http://schemas.microsoft.com/office/drawing/2014/main" id="{F35A90AA-AAE0-443F-90D0-6C93441CAF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-359" t="-1357" r="270" b="1357"/>
          <a:stretch/>
        </p:blipFill>
        <p:spPr>
          <a:xfrm>
            <a:off x="6710559" y="1504330"/>
            <a:ext cx="5024241" cy="3346058"/>
          </a:xfrm>
        </p:spPr>
      </p:pic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C7BC08D9-C83B-44A9-95A7-340B6600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10/08/2021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AE4E6A13-40E9-49DE-9D96-2A84E3C3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Projeto 2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B7A53C02-8978-44B1-B74C-2897F8E9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1A71338-8BA2-4C79-A6C5-5A8E30081D0C}" type="slidenum">
              <a:rPr lang="pt-BR" smtClean="0"/>
              <a:pPr rtl="0">
                <a:spcAft>
                  <a:spcPts val="600"/>
                </a:spcAft>
              </a:pPr>
              <a:t>21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DD2DF5-0CD7-4474-B073-629405B281B8}"/>
              </a:ext>
            </a:extLst>
          </p:cNvPr>
          <p:cNvSpPr txBox="1"/>
          <p:nvPr/>
        </p:nvSpPr>
        <p:spPr>
          <a:xfrm>
            <a:off x="646386" y="2869323"/>
            <a:ext cx="522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lado temos a aproximação da função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58E30D5-1369-4FE7-9928-9C251B8C4CE2}"/>
                  </a:ext>
                </a:extLst>
              </p:cNvPr>
              <p:cNvSpPr txBox="1"/>
              <p:nvPr/>
            </p:nvSpPr>
            <p:spPr>
              <a:xfrm>
                <a:off x="1001017" y="3549561"/>
                <a:ext cx="4511748" cy="632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(5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(5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58E30D5-1369-4FE7-9928-9C251B8C4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17" y="3549561"/>
                <a:ext cx="4511748" cy="6322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57BD4FEC-FF43-4CB3-BF0B-AC15FB80F213}"/>
              </a:ext>
            </a:extLst>
          </p:cNvPr>
          <p:cNvSpPr txBox="1"/>
          <p:nvPr/>
        </p:nvSpPr>
        <p:spPr>
          <a:xfrm>
            <a:off x="646386" y="448105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intervalo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050D5C3-E0E2-4C4B-A984-7A8BC056997A}"/>
                  </a:ext>
                </a:extLst>
              </p:cNvPr>
              <p:cNvSpPr txBox="1"/>
              <p:nvPr/>
            </p:nvSpPr>
            <p:spPr>
              <a:xfrm>
                <a:off x="2281962" y="4527222"/>
                <a:ext cx="735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−1, 1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050D5C3-E0E2-4C4B-A984-7A8BC0569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962" y="4527222"/>
                <a:ext cx="735458" cy="276999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3774DE5F-5EFE-4E7D-B928-77E6D9A32BF1}"/>
              </a:ext>
            </a:extLst>
          </p:cNvPr>
          <p:cNvSpPr txBox="1"/>
          <p:nvPr/>
        </p:nvSpPr>
        <p:spPr>
          <a:xfrm>
            <a:off x="646386" y="5058311"/>
            <a:ext cx="437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Por Polinômios de Chebyshev de grau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377B607-7C27-4460-B2CE-95E5D0E3C736}"/>
                  </a:ext>
                </a:extLst>
              </p:cNvPr>
              <p:cNvSpPr txBox="1"/>
              <p:nvPr/>
            </p:nvSpPr>
            <p:spPr>
              <a:xfrm>
                <a:off x="7244412" y="1716552"/>
                <a:ext cx="44060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0.019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0.11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+0.16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+1.08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377B607-7C27-4460-B2CE-95E5D0E3C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412" y="1716552"/>
                <a:ext cx="4406014" cy="276999"/>
              </a:xfrm>
              <a:prstGeom prst="rect">
                <a:avLst/>
              </a:prstGeom>
              <a:blipFill>
                <a:blip r:embed="rId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05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C9868AE1-A392-4334-95E7-B4500E2C2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78" y="1754252"/>
            <a:ext cx="5024242" cy="3349495"/>
          </a:xfrm>
          <a:prstGeom prst="rect">
            <a:avLst/>
          </a:prstGeom>
        </p:spPr>
      </p:pic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C7BC08D9-C83B-44A9-95A7-340B6600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10/08/2021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AE4E6A13-40E9-49DE-9D96-2A84E3C3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Projeto 2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B7A53C02-8978-44B1-B74C-2897F8E9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1A71338-8BA2-4C79-A6C5-5A8E30081D0C}" type="slidenum">
              <a:rPr lang="pt-BR" smtClean="0"/>
              <a:pPr rtl="0">
                <a:spcAft>
                  <a:spcPts val="600"/>
                </a:spcAft>
              </a:pPr>
              <a:t>22</a:t>
            </a:fld>
            <a:endParaRPr lang="pt-BR"/>
          </a:p>
        </p:txBody>
      </p:sp>
      <p:pic>
        <p:nvPicPr>
          <p:cNvPr id="19" name="Imagem 18" descr="Gráfico, Gráfico de linhas&#10;&#10;Descrição gerada automaticamente">
            <a:extLst>
              <a:ext uri="{FF2B5EF4-FFF2-40B4-BE49-F238E27FC236}">
                <a16:creationId xmlns:a16="http://schemas.microsoft.com/office/drawing/2014/main" id="{2D46D002-0F3B-45D4-ABC7-58CC5C3C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103" y="1754251"/>
            <a:ext cx="5024242" cy="3349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EE022EC-CED9-4946-AB5A-94AF563C858D}"/>
                  </a:ext>
                </a:extLst>
              </p:cNvPr>
              <p:cNvSpPr txBox="1"/>
              <p:nvPr/>
            </p:nvSpPr>
            <p:spPr>
              <a:xfrm>
                <a:off x="2969437" y="1711389"/>
                <a:ext cx="551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EE022EC-CED9-4946-AB5A-94AF563C8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437" y="1711389"/>
                <a:ext cx="551004" cy="369332"/>
              </a:xfrm>
              <a:prstGeom prst="rect">
                <a:avLst/>
              </a:prstGeom>
              <a:blipFill>
                <a:blip r:embed="rId5"/>
                <a:stretch>
                  <a:fillRect l="-3297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25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E7037E99-FA7A-4285-B9AC-26804E5093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8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40" t="11869" r="341" b="11869"/>
          <a:stretch/>
        </p:blipFill>
        <p:spPr bwMode="auto">
          <a:xfrm>
            <a:off x="12192" y="1"/>
            <a:ext cx="121798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C623AD-7607-4642-BB4F-E516F092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10/08/2021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B857E1-A3B2-4952-A385-4AAD8D0C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Projeto 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34E9AF2-86BD-4674-8439-B6BB3843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1A71338-8BA2-4C79-A6C5-5A8E30081D0C}" type="slidenum">
              <a:rPr lang="pt-BR" smtClean="0">
                <a:solidFill>
                  <a:schemeClr val="bg1"/>
                </a:solidFill>
              </a:rPr>
              <a:pPr rtl="0">
                <a:spcAft>
                  <a:spcPts val="600"/>
                </a:spcAft>
              </a:pPr>
              <a:t>23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D58DE51-3B77-42B7-9D4E-03C6C8374DE8}"/>
              </a:ext>
            </a:extLst>
          </p:cNvPr>
          <p:cNvSpPr txBox="1"/>
          <p:nvPr/>
        </p:nvSpPr>
        <p:spPr>
          <a:xfrm>
            <a:off x="1306900" y="2188043"/>
            <a:ext cx="95781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TRANSFORMAÇÕES DE </a:t>
            </a:r>
          </a:p>
          <a:p>
            <a:pPr algn="ctr"/>
            <a:r>
              <a:rPr lang="pt-BR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410050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1904AFD2-504E-48D4-85F0-867CE6E0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10/08/2021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44A2E839-052A-4858-BDC4-4E70B50A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Projeto 2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1A71338-8BA2-4C79-A6C5-5A8E30081D0C}" type="slidenum">
              <a:rPr lang="pt-BR" smtClean="0"/>
              <a:pPr rtl="0"/>
              <a:t>24</a:t>
            </a:fld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717BC7E-6A9C-4B4D-8E5E-8B35E0C7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TRANSFORMANDO VARIÁVEIS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407B3-B526-4D32-94C3-18683C74B216}"/>
                  </a:ext>
                </a:extLst>
              </p:cNvPr>
              <p:cNvSpPr txBox="1"/>
              <p:nvPr/>
            </p:nvSpPr>
            <p:spPr>
              <a:xfrm>
                <a:off x="4200861" y="2257484"/>
                <a:ext cx="4431406" cy="1117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407B3-B526-4D32-94C3-18683C74B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861" y="2257484"/>
                <a:ext cx="4431406" cy="1117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8B965EA-938F-40B3-B19C-5249654F09D5}"/>
                  </a:ext>
                </a:extLst>
              </p:cNvPr>
              <p:cNvSpPr txBox="1"/>
              <p:nvPr/>
            </p:nvSpPr>
            <p:spPr>
              <a:xfrm>
                <a:off x="4530823" y="4308906"/>
                <a:ext cx="3771482" cy="952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8B965EA-938F-40B3-B19C-5249654F0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823" y="4308906"/>
                <a:ext cx="3771482" cy="952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4F3BFF1-14D7-4338-9765-CF3B3772AFBC}"/>
                  </a:ext>
                </a:extLst>
              </p:cNvPr>
              <p:cNvSpPr txBox="1"/>
              <p:nvPr/>
            </p:nvSpPr>
            <p:spPr>
              <a:xfrm>
                <a:off x="4200861" y="4591816"/>
                <a:ext cx="8149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(  )</m:t>
                      </m:r>
                    </m:oMath>
                  </m:oMathPara>
                </a14:m>
                <a:endParaRPr lang="pt-BR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4F3BFF1-14D7-4338-9765-CF3B3772A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861" y="4591816"/>
                <a:ext cx="81490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e 7">
            <a:extLst>
              <a:ext uri="{FF2B5EF4-FFF2-40B4-BE49-F238E27FC236}">
                <a16:creationId xmlns:a16="http://schemas.microsoft.com/office/drawing/2014/main" id="{283BBB15-4DAD-4AA5-93DC-C8D2F862F4E2}"/>
              </a:ext>
            </a:extLst>
          </p:cNvPr>
          <p:cNvSpPr/>
          <p:nvPr/>
        </p:nvSpPr>
        <p:spPr>
          <a:xfrm rot="5751821">
            <a:off x="6676698" y="4408729"/>
            <a:ext cx="331075" cy="252249"/>
          </a:xfrm>
          <a:prstGeom prst="ellipse">
            <a:avLst/>
          </a:prstGeom>
          <a:solidFill>
            <a:srgbClr val="EBD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06248CD-52A9-47D6-BDDC-A9F8C3E3CE7D}"/>
                  </a:ext>
                </a:extLst>
              </p:cNvPr>
              <p:cNvSpPr txBox="1"/>
              <p:nvPr/>
            </p:nvSpPr>
            <p:spPr>
              <a:xfrm>
                <a:off x="6626157" y="4242465"/>
                <a:ext cx="35845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06248CD-52A9-47D6-BDDC-A9F8C3E3C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157" y="4242465"/>
                <a:ext cx="35845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68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1904AFD2-504E-48D4-85F0-867CE6E0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10/08/2021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44A2E839-052A-4858-BDC4-4E70B50A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Projeto 2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1A71338-8BA2-4C79-A6C5-5A8E30081D0C}" type="slidenum">
              <a:rPr lang="pt-BR" smtClean="0"/>
              <a:pPr rtl="0"/>
              <a:t>25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8B965EA-938F-40B3-B19C-5249654F09D5}"/>
                  </a:ext>
                </a:extLst>
              </p:cNvPr>
              <p:cNvSpPr txBox="1"/>
              <p:nvPr/>
            </p:nvSpPr>
            <p:spPr>
              <a:xfrm>
                <a:off x="4210259" y="2145344"/>
                <a:ext cx="3771482" cy="952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8B965EA-938F-40B3-B19C-5249654F0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259" y="2145344"/>
                <a:ext cx="3771482" cy="952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4F3BFF1-14D7-4338-9765-CF3B3772AFBC}"/>
                  </a:ext>
                </a:extLst>
              </p:cNvPr>
              <p:cNvSpPr txBox="1"/>
              <p:nvPr/>
            </p:nvSpPr>
            <p:spPr>
              <a:xfrm>
                <a:off x="3870388" y="2399102"/>
                <a:ext cx="8149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(  )</m:t>
                      </m:r>
                    </m:oMath>
                  </m:oMathPara>
                </a14:m>
                <a:endParaRPr lang="pt-BR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4F3BFF1-14D7-4338-9765-CF3B3772A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388" y="2399102"/>
                <a:ext cx="81490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e 7">
            <a:extLst>
              <a:ext uri="{FF2B5EF4-FFF2-40B4-BE49-F238E27FC236}">
                <a16:creationId xmlns:a16="http://schemas.microsoft.com/office/drawing/2014/main" id="{283BBB15-4DAD-4AA5-93DC-C8D2F862F4E2}"/>
              </a:ext>
            </a:extLst>
          </p:cNvPr>
          <p:cNvSpPr/>
          <p:nvPr/>
        </p:nvSpPr>
        <p:spPr>
          <a:xfrm rot="5751821">
            <a:off x="6365548" y="2272978"/>
            <a:ext cx="331075" cy="252249"/>
          </a:xfrm>
          <a:prstGeom prst="ellipse">
            <a:avLst/>
          </a:prstGeom>
          <a:solidFill>
            <a:srgbClr val="EBD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06248CD-52A9-47D6-BDDC-A9F8C3E3CE7D}"/>
                  </a:ext>
                </a:extLst>
              </p:cNvPr>
              <p:cNvSpPr txBox="1"/>
              <p:nvPr/>
            </p:nvSpPr>
            <p:spPr>
              <a:xfrm>
                <a:off x="6315007" y="2036821"/>
                <a:ext cx="35845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06248CD-52A9-47D6-BDDC-A9F8C3E3C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007" y="2036821"/>
                <a:ext cx="35845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D0E6757-4F08-4A87-9630-956863490FFB}"/>
                  </a:ext>
                </a:extLst>
              </p:cNvPr>
              <p:cNvSpPr txBox="1"/>
              <p:nvPr/>
            </p:nvSpPr>
            <p:spPr>
              <a:xfrm>
                <a:off x="4098049" y="4138191"/>
                <a:ext cx="3995902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pt-BR" sz="3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D0E6757-4F08-4A87-9630-956863490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049" y="4138191"/>
                <a:ext cx="3995902" cy="935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234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1904AFD2-504E-48D4-85F0-867CE6E0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10/08/2021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44A2E839-052A-4858-BDC4-4E70B50A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Projeto 2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1A71338-8BA2-4C79-A6C5-5A8E30081D0C}" type="slidenum">
              <a:rPr lang="pt-BR" smtClean="0"/>
              <a:pPr rtl="0"/>
              <a:t>26</a:t>
            </a:fld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83BBB15-4DAD-4AA5-93DC-C8D2F862F4E2}"/>
              </a:ext>
            </a:extLst>
          </p:cNvPr>
          <p:cNvSpPr/>
          <p:nvPr/>
        </p:nvSpPr>
        <p:spPr>
          <a:xfrm rot="5751821">
            <a:off x="6365548" y="2272978"/>
            <a:ext cx="331075" cy="252249"/>
          </a:xfrm>
          <a:prstGeom prst="ellipse">
            <a:avLst/>
          </a:prstGeom>
          <a:solidFill>
            <a:srgbClr val="EBD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698ED01-8F6D-43F9-A4EF-EF794F6E5899}"/>
                  </a:ext>
                </a:extLst>
              </p:cNvPr>
              <p:cNvSpPr txBox="1"/>
              <p:nvPr/>
            </p:nvSpPr>
            <p:spPr>
              <a:xfrm>
                <a:off x="4781640" y="1008742"/>
                <a:ext cx="28130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698ED01-8F6D-43F9-A4EF-EF794F6E5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640" y="1008742"/>
                <a:ext cx="281301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524143E-C82E-4931-B553-C2A1BDD914C0}"/>
                  </a:ext>
                </a:extLst>
              </p:cNvPr>
              <p:cNvSpPr txBox="1"/>
              <p:nvPr/>
            </p:nvSpPr>
            <p:spPr>
              <a:xfrm>
                <a:off x="3709223" y="2259813"/>
                <a:ext cx="56437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0          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       +       …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        +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524143E-C82E-4931-B553-C2A1BDD91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223" y="2259813"/>
                <a:ext cx="564372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0F08E9A-8C88-4EBB-8F00-9E39C52E12BD}"/>
                  </a:ext>
                </a:extLst>
              </p:cNvPr>
              <p:cNvSpPr txBox="1"/>
              <p:nvPr/>
            </p:nvSpPr>
            <p:spPr>
              <a:xfrm>
                <a:off x="3987780" y="2259813"/>
                <a:ext cx="58545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0F08E9A-8C88-4EBB-8F00-9E39C52E1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780" y="2259813"/>
                <a:ext cx="585455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6701620-6717-40C3-8656-F66CF6E77D7A}"/>
                  </a:ext>
                </a:extLst>
              </p:cNvPr>
              <p:cNvSpPr txBox="1"/>
              <p:nvPr/>
            </p:nvSpPr>
            <p:spPr>
              <a:xfrm>
                <a:off x="1855540" y="2259813"/>
                <a:ext cx="18067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  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   )=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6701620-6717-40C3-8656-F66CF6E77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540" y="2259813"/>
                <a:ext cx="180677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>
            <a:extLst>
              <a:ext uri="{FF2B5EF4-FFF2-40B4-BE49-F238E27FC236}">
                <a16:creationId xmlns:a16="http://schemas.microsoft.com/office/drawing/2014/main" id="{DBC5C812-10D6-4D20-95A7-2E6C451A6280}"/>
              </a:ext>
            </a:extLst>
          </p:cNvPr>
          <p:cNvSpPr/>
          <p:nvPr/>
        </p:nvSpPr>
        <p:spPr>
          <a:xfrm>
            <a:off x="2463511" y="2329457"/>
            <a:ext cx="375542" cy="422799"/>
          </a:xfrm>
          <a:prstGeom prst="ellipse">
            <a:avLst/>
          </a:prstGeom>
          <a:solidFill>
            <a:srgbClr val="EBD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AE16B1F-0DB9-4EE2-8EE3-87F5596569DD}"/>
                  </a:ext>
                </a:extLst>
              </p:cNvPr>
              <p:cNvSpPr txBox="1"/>
              <p:nvPr/>
            </p:nvSpPr>
            <p:spPr>
              <a:xfrm>
                <a:off x="2316934" y="2352145"/>
                <a:ext cx="8115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AE16B1F-0DB9-4EE2-8EE3-87F559656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934" y="2352145"/>
                <a:ext cx="811568" cy="307777"/>
              </a:xfrm>
              <a:prstGeom prst="rect">
                <a:avLst/>
              </a:prstGeom>
              <a:blipFill>
                <a:blip r:embed="rId7"/>
                <a:stretch>
                  <a:fillRect l="-3008" r="-10526" b="-3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m 17" descr="Gráfico, Gráfico de linhas&#10;&#10;Descrição gerada automaticamente">
            <a:extLst>
              <a:ext uri="{FF2B5EF4-FFF2-40B4-BE49-F238E27FC236}">
                <a16:creationId xmlns:a16="http://schemas.microsoft.com/office/drawing/2014/main" id="{68346077-6538-439B-AE33-865B16CCB7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5088" y="3008885"/>
            <a:ext cx="4041824" cy="2703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57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3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770C19E-233D-4711-B009-E8CDD6883F7E}"/>
              </a:ext>
            </a:extLst>
          </p:cNvPr>
          <p:cNvSpPr/>
          <p:nvPr/>
        </p:nvSpPr>
        <p:spPr>
          <a:xfrm>
            <a:off x="-29040" y="-1"/>
            <a:ext cx="12204427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235AD095-D800-491F-AA04-477AB863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02/02/20XX</a:t>
            </a:r>
          </a:p>
        </p:txBody>
      </p:sp>
      <p:sp>
        <p:nvSpPr>
          <p:cNvPr id="75" name="Espaço Reservado para Rodapé 74">
            <a:extLst>
              <a:ext uri="{FF2B5EF4-FFF2-40B4-BE49-F238E27FC236}">
                <a16:creationId xmlns:a16="http://schemas.microsoft.com/office/drawing/2014/main" id="{A8951722-FA1A-4F09-A3E3-A7AA2499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78" name="Espaço Reservado para o Número do Slide 77">
            <a:extLst>
              <a:ext uri="{FF2B5EF4-FFF2-40B4-BE49-F238E27FC236}">
                <a16:creationId xmlns:a16="http://schemas.microsoft.com/office/drawing/2014/main" id="{DC58DF8B-67EC-49BD-BDED-797061A7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1A71338-8BA2-4C79-A6C5-5A8E30081D0C}" type="slidenum">
              <a:rPr lang="pt-BR" smtClean="0"/>
              <a:pPr rtl="0"/>
              <a:t>27</a:t>
            </a:fld>
            <a:endParaRPr lang="pt-BR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EB1982DD-78BD-414E-9900-687814A6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69EF15B-3E40-487D-A078-076991DE057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A6436D81-C112-47CA-B94C-004B1C9B28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A042681E-2F25-42EE-B8A0-6FB78E0340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BD4D8C1E-90E7-4344-8B4A-662C524CFB0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4CE71607-2670-4F5A-ACA7-FA7D883F8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EEF74657-B85C-4041-92C7-B851EFFA094A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41D7B852-BD96-4896-8053-9F6CE784BA4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134D81C5-1D90-46F6-842B-69E6259F965D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000D3839-6289-48D1-9765-AD0D948DAE7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8F53B70B-F89A-4451-9A4B-89F3BCAF070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650C8C15-9A17-4B97-B233-5703EF440E33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61C3155E-E1CC-44EF-98B3-A113542388D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6666C6E1-8600-4009-AC5D-19622E06038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DEDE45CF-775D-42FD-8A0D-AE477222CEAA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4AB7912C-17D3-4164-9A1B-A544DC00061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7AD48AA3-88D8-4316-A2E8-CBADBEF70AF0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C08433AE-52B2-4512-A81F-F2D3AA9749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5B0D74F0-B8EA-46C2-8406-D162A9037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DEE7883C-128D-45BA-B48C-1937285040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E118148F-6210-4C19-A952-902E56A0D89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3C5F8CF7-CFE4-44C5-8D7E-E8601FF230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9DF335C1-F63B-48B7-BBDB-DA92861C9F6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CD34D711-C840-4106-B2C4-8D99B5CD90B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52F8BCC2-DD07-491E-9D74-AB380BD3464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F395168C-BBF2-4D35-863A-47CBD9FB4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89297869-CF42-41FB-B193-AB6A570B563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B57F7990-5B14-43B9-ABEC-EF64D63D6D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AD8A8582-5314-4A05-84A9-FCE9D96D9B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FBAF7085-3FE1-4ABF-9581-0D1475EEDB2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Espaço Reservado para Imagem 4" descr="Texto&#10;&#10;Descrição gerada automaticamente">
            <a:extLst>
              <a:ext uri="{FF2B5EF4-FFF2-40B4-BE49-F238E27FC236}">
                <a16:creationId xmlns:a16="http://schemas.microsoft.com/office/drawing/2014/main" id="{E5E23624-1E3C-4A0A-9E60-92F58D2BAF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-2508" r="237" b="-67"/>
          <a:stretch/>
        </p:blipFill>
        <p:spPr>
          <a:xfrm>
            <a:off x="1856740" y="-183064"/>
            <a:ext cx="8664832" cy="7075711"/>
          </a:xfrm>
        </p:spPr>
      </p:pic>
    </p:spTree>
    <p:extLst>
      <p:ext uri="{BB962C8B-B14F-4D97-AF65-F5344CB8AC3E}">
        <p14:creationId xmlns:p14="http://schemas.microsoft.com/office/powerpoint/2010/main" val="569312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Amadeus Haag Mazzini da Silva</a:t>
            </a:r>
          </a:p>
          <a:p>
            <a:pPr rtl="0"/>
            <a:r>
              <a:rPr lang="pt-BR" dirty="0"/>
              <a:t>amadeus.mazzini@ufpr.br</a:t>
            </a:r>
          </a:p>
          <a:p>
            <a:pPr rtl="0"/>
            <a:r>
              <a:rPr lang="pt-BR" dirty="0"/>
              <a:t>https://github.com/amadeusmazzini/Quad_Min_Continuos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D4122A-7E05-408B-9546-A9E085CE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10/08/2021</a:t>
            </a:r>
          </a:p>
        </p:txBody>
      </p:sp>
      <p:pic>
        <p:nvPicPr>
          <p:cNvPr id="23" name="Espaço Reservado para Imagem 22" descr="Pessoa escrevendo em uma mesa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" b="27"/>
          <a:stretch/>
        </p:blipFill>
        <p:spPr/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988CDF-2A2A-4F8C-9ACC-3EDFAB45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Projeto 2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1A71338-8BA2-4C79-A6C5-5A8E30081D0C}" type="slidenum">
              <a:rPr lang="pt-BR" smtClean="0"/>
              <a:pPr rtl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9D1E27-1A33-46FF-9828-C2EE2A4698E5}"/>
              </a:ext>
            </a:extLst>
          </p:cNvPr>
          <p:cNvSpPr txBox="1"/>
          <p:nvPr/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400" kern="1200" dirty="0">
                <a:solidFill>
                  <a:schemeClr val="tx2">
                    <a:alpha val="80000"/>
                  </a:schemeClr>
                </a:solidFill>
                <a:latin typeface="+mj-lt"/>
                <a:ea typeface="+mj-ea"/>
                <a:cs typeface="Posterama" panose="020B0504020200020000" pitchFamily="34" charset="0"/>
              </a:rPr>
              <a:t>QUADRADOS MÍNIMOS</a:t>
            </a:r>
          </a:p>
        </p:txBody>
      </p:sp>
      <p:sp>
        <p:nvSpPr>
          <p:cNvPr id="17" name="Espaço Reservado para Data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 kern="1200" spc="150" baseline="0" dirty="0">
                <a:latin typeface="+mn-lt"/>
                <a:ea typeface="+mn-ea"/>
                <a:cs typeface="+mn-cs"/>
              </a:rPr>
              <a:t>10/08/2021</a:t>
            </a:r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4C12A37B-898B-4E94-B678-E56B40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 kern="1200" spc="150" baseline="0" dirty="0">
                <a:latin typeface="+mn-lt"/>
                <a:ea typeface="+mn-ea"/>
                <a:cs typeface="+mn-cs"/>
              </a:rPr>
              <a:t>Projeto 2</a:t>
            </a:r>
          </a:p>
        </p:txBody>
      </p:sp>
      <p:sp>
        <p:nvSpPr>
          <p:cNvPr id="19" name="Espaço Reservado para o Número do Slide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pt-BR" smtClean="0"/>
              <a:pPr>
                <a:spcAft>
                  <a:spcPts val="600"/>
                </a:spcAft>
              </a:pPr>
              <a:t>3</a:t>
            </a:fld>
            <a:endParaRPr lang="pt-BR" dirty="0"/>
          </a:p>
        </p:txBody>
      </p:sp>
      <p:pic>
        <p:nvPicPr>
          <p:cNvPr id="12" name="Imagem 11" descr="Gráfico, Gráfico de linhas&#10;&#10;Descrição gerada automaticamente">
            <a:extLst>
              <a:ext uri="{FF2B5EF4-FFF2-40B4-BE49-F238E27FC236}">
                <a16:creationId xmlns:a16="http://schemas.microsoft.com/office/drawing/2014/main" id="{52B97B69-FD72-4A7B-935C-59F96AF45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603" y="2249744"/>
            <a:ext cx="5103742" cy="340249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A3B7FE9-3BAF-4D78-B871-51BECDEE377A}"/>
              </a:ext>
            </a:extLst>
          </p:cNvPr>
          <p:cNvSpPr txBox="1"/>
          <p:nvPr/>
        </p:nvSpPr>
        <p:spPr>
          <a:xfrm>
            <a:off x="2571956" y="5801372"/>
            <a:ext cx="116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Discretos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3CFD09-10BB-40E4-8416-54222B974EE7}"/>
              </a:ext>
            </a:extLst>
          </p:cNvPr>
          <p:cNvSpPr txBox="1"/>
          <p:nvPr/>
        </p:nvSpPr>
        <p:spPr>
          <a:xfrm>
            <a:off x="8456907" y="5801372"/>
            <a:ext cx="126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Contínuos</a:t>
            </a:r>
          </a:p>
        </p:txBody>
      </p:sp>
      <p:pic>
        <p:nvPicPr>
          <p:cNvPr id="21" name="Imagem 20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69BB4EB7-34F4-468E-9600-C1ACECB7B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55" y="2262178"/>
            <a:ext cx="5077947" cy="33852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350A00C7-34C3-42C0-A7CC-05A082EA313A}"/>
                  </a:ext>
                </a:extLst>
              </p:cNvPr>
              <p:cNvSpPr txBox="1"/>
              <p:nvPr/>
            </p:nvSpPr>
            <p:spPr>
              <a:xfrm>
                <a:off x="2478822" y="2411073"/>
                <a:ext cx="1718442" cy="2554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600" i="1" smtClean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pt-BR" sz="166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350A00C7-34C3-42C0-A7CC-05A082EA3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822" y="2411073"/>
                <a:ext cx="1718442" cy="2554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ixaDeTexto 30">
            <a:extLst>
              <a:ext uri="{FF2B5EF4-FFF2-40B4-BE49-F238E27FC236}">
                <a16:creationId xmlns:a16="http://schemas.microsoft.com/office/drawing/2014/main" id="{D875D147-BE64-4FC7-A356-27CAE888374C}"/>
              </a:ext>
            </a:extLst>
          </p:cNvPr>
          <p:cNvSpPr txBox="1"/>
          <p:nvPr/>
        </p:nvSpPr>
        <p:spPr>
          <a:xfrm>
            <a:off x="8490059" y="2249744"/>
            <a:ext cx="2334918" cy="306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9900" dirty="0"/>
              <a:t>∫</a:t>
            </a:r>
          </a:p>
        </p:txBody>
      </p:sp>
    </p:spTree>
    <p:extLst>
      <p:ext uri="{BB962C8B-B14F-4D97-AF65-F5344CB8AC3E}">
        <p14:creationId xmlns:p14="http://schemas.microsoft.com/office/powerpoint/2010/main" val="388457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Data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 kern="1200" spc="150" baseline="0" dirty="0">
                <a:latin typeface="+mn-lt"/>
                <a:ea typeface="+mn-ea"/>
                <a:cs typeface="+mn-cs"/>
              </a:rPr>
              <a:t>10/08/2021</a:t>
            </a:r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4C12A37B-898B-4E94-B678-E56B40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 kern="1200" spc="150" baseline="0">
                <a:latin typeface="+mn-lt"/>
                <a:ea typeface="+mn-ea"/>
                <a:cs typeface="+mn-cs"/>
              </a:rPr>
              <a:t>Projeto 2</a:t>
            </a:r>
            <a:endParaRPr lang="pt-BR" kern="1200" spc="15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19" name="Espaço Reservado para o Número do Slide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pt-BR" smtClean="0"/>
              <a:pPr>
                <a:spcAft>
                  <a:spcPts val="600"/>
                </a:spcAft>
              </a:pPr>
              <a:t>4</a:t>
            </a:fld>
            <a:endParaRPr lang="pt-BR" dirty="0"/>
          </a:p>
        </p:txBody>
      </p:sp>
      <p:pic>
        <p:nvPicPr>
          <p:cNvPr id="12" name="Imagem 11" descr="Gráfico, Gráfico de linhas&#10;&#10;Descrição gerada automaticamente">
            <a:extLst>
              <a:ext uri="{FF2B5EF4-FFF2-40B4-BE49-F238E27FC236}">
                <a16:creationId xmlns:a16="http://schemas.microsoft.com/office/drawing/2014/main" id="{52B97B69-FD72-4A7B-935C-59F96AF45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55" y="495122"/>
            <a:ext cx="8232290" cy="5488194"/>
          </a:xfrm>
          <a:prstGeom prst="rect">
            <a:avLst/>
          </a:prstGeom>
        </p:spPr>
      </p:pic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7BCB1601-B155-45C8-B9CC-C816D3ADD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854" y="495122"/>
            <a:ext cx="8232291" cy="548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83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664B6E8D-1D31-41AD-B09A-B571197D8B0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311221" y="3112814"/>
                <a:ext cx="9204379" cy="3389586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pt-B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pt-B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t-BR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pt-B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pt-BR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pt-BR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pt-BR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pt-BR" sz="4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4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pt-BR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pt-B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sz="4000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664B6E8D-1D31-41AD-B09A-B571197D8B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311221" y="3112814"/>
                <a:ext cx="9204379" cy="338958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spaço Reservado para Data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10/08/2021</a:t>
            </a:r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4C12A37B-898B-4E94-B678-E56B40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Projeto 2</a:t>
            </a:r>
          </a:p>
        </p:txBody>
      </p:sp>
      <p:sp>
        <p:nvSpPr>
          <p:cNvPr id="19" name="Espaço Reservado para o Número do Slide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1A71338-8BA2-4C79-A6C5-5A8E30081D0C}" type="slidenum">
              <a:rPr lang="pt-BR" smtClean="0"/>
              <a:pPr rtl="0">
                <a:spcAft>
                  <a:spcPts val="600"/>
                </a:spcAft>
              </a:pPr>
              <a:t>5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5CE8B4CB-CAB4-41F4-B3C3-20942BF26B7F}"/>
                  </a:ext>
                </a:extLst>
              </p:cNvPr>
              <p:cNvSpPr txBox="1"/>
              <p:nvPr/>
            </p:nvSpPr>
            <p:spPr>
              <a:xfrm>
                <a:off x="3817580" y="1166648"/>
                <a:ext cx="4191660" cy="1437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5CE8B4CB-CAB4-41F4-B3C3-20942BF26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580" y="1166648"/>
                <a:ext cx="4191660" cy="1437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889B2AF5-100F-465F-A157-A81700B8C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39182" y="-31991"/>
            <a:ext cx="12705184" cy="692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Data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10/08/2021</a:t>
            </a:r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4C12A37B-898B-4E94-B678-E56B40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Projeto 2</a:t>
            </a:r>
          </a:p>
        </p:txBody>
      </p:sp>
      <p:sp>
        <p:nvSpPr>
          <p:cNvPr id="19" name="Espaço Reservado para o Número do Slide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1A71338-8BA2-4C79-A6C5-5A8E30081D0C}" type="slidenum">
              <a:rPr lang="pt-BR" smtClean="0"/>
              <a:pPr rtl="0">
                <a:spcAft>
                  <a:spcPts val="600"/>
                </a:spcAft>
              </a:pPr>
              <a:t>6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0394B7-81B6-4300-A785-1E2BB2529188}"/>
              </a:ext>
            </a:extLst>
          </p:cNvPr>
          <p:cNvSpPr txBox="1"/>
          <p:nvPr/>
        </p:nvSpPr>
        <p:spPr>
          <a:xfrm>
            <a:off x="3571180" y="520262"/>
            <a:ext cx="52421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tx2">
                    <a:alpha val="80000"/>
                  </a:schemeClr>
                </a:solidFill>
                <a:latin typeface="+mj-lt"/>
                <a:ea typeface="+mj-ea"/>
                <a:cs typeface="Posterama" panose="020B0504020200020000" pitchFamily="34" charset="0"/>
              </a:rPr>
              <a:t>PONTOS CRÍTICOS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9404DB2-240C-4C3B-BD39-18760C0AAC25}"/>
                  </a:ext>
                </a:extLst>
              </p:cNvPr>
              <p:cNvSpPr txBox="1"/>
              <p:nvPr/>
            </p:nvSpPr>
            <p:spPr>
              <a:xfrm>
                <a:off x="1292774" y="1781504"/>
                <a:ext cx="5549462" cy="942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=0     ∀ </m:t>
                    </m:r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9404DB2-240C-4C3B-BD39-18760C0AA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74" y="1781504"/>
                <a:ext cx="5549462" cy="9424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07CD0EC8-E3CB-4076-88FC-A246927C1C76}"/>
              </a:ext>
            </a:extLst>
          </p:cNvPr>
          <p:cNvSpPr txBox="1"/>
          <p:nvPr/>
        </p:nvSpPr>
        <p:spPr>
          <a:xfrm>
            <a:off x="7206438" y="1781504"/>
            <a:ext cx="3213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Aplicando a regra da cadeia,</a:t>
            </a:r>
          </a:p>
          <a:p>
            <a:r>
              <a:rPr lang="pt-BR" dirty="0"/>
              <a:t>acabamos com as seguintes</a:t>
            </a:r>
          </a:p>
          <a:p>
            <a:r>
              <a:rPr lang="pt-BR" dirty="0"/>
              <a:t>equações: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5F527A3-1701-47E4-AD53-5584D9D7A5A3}"/>
                  </a:ext>
                </a:extLst>
              </p:cNvPr>
              <p:cNvSpPr txBox="1"/>
              <p:nvPr/>
            </p:nvSpPr>
            <p:spPr>
              <a:xfrm>
                <a:off x="968212" y="3808693"/>
                <a:ext cx="10255576" cy="110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∀ 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=0,1,…,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5F527A3-1701-47E4-AD53-5584D9D7A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12" y="3808693"/>
                <a:ext cx="10255576" cy="1100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30595BF6-2819-48D5-8B1C-9005E37BEB9C}"/>
              </a:ext>
            </a:extLst>
          </p:cNvPr>
          <p:cNvSpPr txBox="1"/>
          <p:nvPr/>
        </p:nvSpPr>
        <p:spPr>
          <a:xfrm>
            <a:off x="4369373" y="5223824"/>
            <a:ext cx="346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alpha val="80000"/>
                  </a:schemeClr>
                </a:solidFill>
                <a:latin typeface="+mj-lt"/>
                <a:ea typeface="+mj-ea"/>
                <a:cs typeface="Posterama" panose="020B0504020200020000" pitchFamily="34" charset="0"/>
              </a:rPr>
              <a:t>EQUAÇÕES NORMAIS</a:t>
            </a:r>
          </a:p>
        </p:txBody>
      </p:sp>
    </p:spTree>
    <p:extLst>
      <p:ext uri="{BB962C8B-B14F-4D97-AF65-F5344CB8AC3E}">
        <p14:creationId xmlns:p14="http://schemas.microsoft.com/office/powerpoint/2010/main" val="12498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Data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10/08/2021</a:t>
            </a:r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4C12A37B-898B-4E94-B678-E56B40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Projeto 2</a:t>
            </a:r>
          </a:p>
        </p:txBody>
      </p:sp>
      <p:sp>
        <p:nvSpPr>
          <p:cNvPr id="19" name="Espaço Reservado para o Número do Slide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1A71338-8BA2-4C79-A6C5-5A8E30081D0C}" type="slidenum">
              <a:rPr lang="pt-BR" smtClean="0"/>
              <a:pPr rtl="0">
                <a:spcAft>
                  <a:spcPts val="600"/>
                </a:spcAft>
              </a:pPr>
              <a:t>7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CD44C65-3AD0-4444-AE06-255870752F9C}"/>
              </a:ext>
            </a:extLst>
          </p:cNvPr>
          <p:cNvSpPr txBox="1"/>
          <p:nvPr/>
        </p:nvSpPr>
        <p:spPr>
          <a:xfrm>
            <a:off x="2856241" y="662152"/>
            <a:ext cx="6672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tx2">
                    <a:alpha val="80000"/>
                  </a:schemeClr>
                </a:solidFill>
                <a:latin typeface="+mj-lt"/>
                <a:ea typeface="+mj-ea"/>
                <a:cs typeface="Posterama" panose="020B0504020200020000" pitchFamily="34" charset="0"/>
              </a:rPr>
              <a:t>EM TERMOS MATRICIAIS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06D2213-4E5F-4AB2-BBC2-2F42C89C1E12}"/>
                  </a:ext>
                </a:extLst>
              </p:cNvPr>
              <p:cNvSpPr txBox="1"/>
              <p:nvPr/>
            </p:nvSpPr>
            <p:spPr>
              <a:xfrm>
                <a:off x="2355547" y="2118352"/>
                <a:ext cx="2560220" cy="22349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nary>
                                  <m:nary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nary>
                                  <m:nary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   …</m:t>
                                </m:r>
                              </m:e>
                              <m:e>
                                <m:nary>
                                  <m:nary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nary>
                                      <m:nary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nary>
                                      <m:nary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⋮</m:t>
                                    </m:r>
                                  </m:e>
                                </m:eqAr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   …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nary>
                                      <m:nary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nary>
                                  <m:nary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…</m:t>
                                    </m:r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06D2213-4E5F-4AB2-BBC2-2F42C89C1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547" y="2118352"/>
                <a:ext cx="2560220" cy="2234971"/>
              </a:xfrm>
              <a:prstGeom prst="rect">
                <a:avLst/>
              </a:prstGeom>
              <a:blipFill>
                <a:blip r:embed="rId3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6464EC2-8593-45FF-AC3C-D9A9E56AD71A}"/>
                  </a:ext>
                </a:extLst>
              </p:cNvPr>
              <p:cNvSpPr txBox="1"/>
              <p:nvPr/>
            </p:nvSpPr>
            <p:spPr>
              <a:xfrm>
                <a:off x="6192250" y="2703319"/>
                <a:ext cx="501932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6464EC2-8593-45FF-AC3C-D9A9E56A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250" y="2703319"/>
                <a:ext cx="501932" cy="10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6308074-D1B8-4EDD-85BE-BC29ECCC29DB}"/>
                  </a:ext>
                </a:extLst>
              </p:cNvPr>
              <p:cNvSpPr txBox="1"/>
              <p:nvPr/>
            </p:nvSpPr>
            <p:spPr>
              <a:xfrm>
                <a:off x="6737717" y="2918764"/>
                <a:ext cx="64093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6308074-D1B8-4EDD-85BE-BC29ECCC2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717" y="2918764"/>
                <a:ext cx="64093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F1A4000-1E71-417D-932B-186A04CEB62F}"/>
                  </a:ext>
                </a:extLst>
              </p:cNvPr>
              <p:cNvSpPr txBox="1"/>
              <p:nvPr/>
            </p:nvSpPr>
            <p:spPr>
              <a:xfrm>
                <a:off x="7058183" y="2073787"/>
                <a:ext cx="2560221" cy="2279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nary>
                                <m:nary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nary>
                                <m:nary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F1A4000-1E71-417D-932B-186A04CEB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183" y="2073787"/>
                <a:ext cx="2560221" cy="2279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17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Data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10/08/2021</a:t>
            </a:r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4C12A37B-898B-4E94-B678-E56B40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Projeto 2</a:t>
            </a:r>
          </a:p>
        </p:txBody>
      </p:sp>
      <p:sp>
        <p:nvSpPr>
          <p:cNvPr id="19" name="Espaço Reservado para o Número do Slide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1A71338-8BA2-4C79-A6C5-5A8E30081D0C}" type="slidenum">
              <a:rPr lang="pt-BR" smtClean="0"/>
              <a:pPr rtl="0">
                <a:spcAft>
                  <a:spcPts val="600"/>
                </a:spcAft>
              </a:pPr>
              <a:t>8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59A121F-9296-4F92-A183-2BC01D197B3A}"/>
                  </a:ext>
                </a:extLst>
              </p:cNvPr>
              <p:cNvSpPr txBox="1"/>
              <p:nvPr/>
            </p:nvSpPr>
            <p:spPr>
              <a:xfrm>
                <a:off x="4200861" y="472966"/>
                <a:ext cx="236590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59A121F-9296-4F92-A183-2BC01D19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861" y="472966"/>
                <a:ext cx="23659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D5779C9-AA64-4D77-922D-2E2AA40AEBA3}"/>
                  </a:ext>
                </a:extLst>
              </p:cNvPr>
              <p:cNvSpPr txBox="1"/>
              <p:nvPr/>
            </p:nvSpPr>
            <p:spPr>
              <a:xfrm>
                <a:off x="7669078" y="457201"/>
                <a:ext cx="10291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pt-BR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D5779C9-AA64-4D77-922D-2E2AA40A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78" y="457201"/>
                <a:ext cx="102912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CFC9B566-B4D9-47C3-A569-2CA0400AE485}"/>
              </a:ext>
            </a:extLst>
          </p:cNvPr>
          <p:cNvSpPr txBox="1"/>
          <p:nvPr/>
        </p:nvSpPr>
        <p:spPr>
          <a:xfrm>
            <a:off x="6873557" y="565299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EAFA958-59B2-4ABD-9E7B-3EBDAD238982}"/>
                  </a:ext>
                </a:extLst>
              </p:cNvPr>
              <p:cNvSpPr txBox="1"/>
              <p:nvPr/>
            </p:nvSpPr>
            <p:spPr>
              <a:xfrm>
                <a:off x="680450" y="2033753"/>
                <a:ext cx="2779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EAFA958-59B2-4ABD-9E7B-3EBDAD238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50" y="2033753"/>
                <a:ext cx="2779287" cy="369332"/>
              </a:xfrm>
              <a:prstGeom prst="rect">
                <a:avLst/>
              </a:prstGeom>
              <a:blipFill>
                <a:blip r:embed="rId5"/>
                <a:stretch>
                  <a:fillRect l="-2193" r="-439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e 7">
            <a:extLst>
              <a:ext uri="{FF2B5EF4-FFF2-40B4-BE49-F238E27FC236}">
                <a16:creationId xmlns:a16="http://schemas.microsoft.com/office/drawing/2014/main" id="{CE240698-6600-4E0E-8833-E94D5091712A}"/>
              </a:ext>
            </a:extLst>
          </p:cNvPr>
          <p:cNvSpPr/>
          <p:nvPr/>
        </p:nvSpPr>
        <p:spPr>
          <a:xfrm>
            <a:off x="2042160" y="2095712"/>
            <a:ext cx="417261" cy="369332"/>
          </a:xfrm>
          <a:prstGeom prst="ellipse">
            <a:avLst/>
          </a:prstGeom>
          <a:solidFill>
            <a:srgbClr val="EBD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FAEBB78-7E2E-4AB6-A3F6-34593F433B39}"/>
              </a:ext>
            </a:extLst>
          </p:cNvPr>
          <p:cNvSpPr/>
          <p:nvPr/>
        </p:nvSpPr>
        <p:spPr>
          <a:xfrm>
            <a:off x="3050884" y="2091876"/>
            <a:ext cx="417261" cy="369332"/>
          </a:xfrm>
          <a:prstGeom prst="ellipse">
            <a:avLst/>
          </a:prstGeom>
          <a:solidFill>
            <a:srgbClr val="EBD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D69BCA2-22BC-4E2E-8CF4-BAEB4FC501EC}"/>
                  </a:ext>
                </a:extLst>
              </p:cNvPr>
              <p:cNvSpPr txBox="1"/>
              <p:nvPr/>
            </p:nvSpPr>
            <p:spPr>
              <a:xfrm>
                <a:off x="2058973" y="2033753"/>
                <a:ext cx="383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D69BCA2-22BC-4E2E-8CF4-BAEB4FC50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73" y="2033753"/>
                <a:ext cx="383631" cy="369332"/>
              </a:xfrm>
              <a:prstGeom prst="rect">
                <a:avLst/>
              </a:prstGeom>
              <a:blipFill>
                <a:blip r:embed="rId6"/>
                <a:stretch>
                  <a:fillRect l="-11111" r="-7937"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F1D9682-7EFD-4460-A404-44F0D768D83F}"/>
                  </a:ext>
                </a:extLst>
              </p:cNvPr>
              <p:cNvSpPr txBox="1"/>
              <p:nvPr/>
            </p:nvSpPr>
            <p:spPr>
              <a:xfrm>
                <a:off x="3048018" y="2081577"/>
                <a:ext cx="3902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pt-BR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F1D9682-7EFD-4460-A404-44F0D768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8" y="2081577"/>
                <a:ext cx="390235" cy="369332"/>
              </a:xfrm>
              <a:prstGeom prst="rect">
                <a:avLst/>
              </a:prstGeom>
              <a:blipFill>
                <a:blip r:embed="rId7"/>
                <a:stretch>
                  <a:fillRect l="-9375" r="-7813"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03ACCCD-DE5E-4563-8006-1FE927D6C9C4}"/>
                  </a:ext>
                </a:extLst>
              </p:cNvPr>
              <p:cNvSpPr txBox="1"/>
              <p:nvPr/>
            </p:nvSpPr>
            <p:spPr>
              <a:xfrm>
                <a:off x="680450" y="3334031"/>
                <a:ext cx="3059171" cy="1997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trlPr>
                                      <a:rPr lang="pt-B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trlPr>
                                      <a:rPr lang="pt-B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𝑥𝑑𝑥</m:t>
                                    </m:r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trlPr>
                                      <a:rPr lang="pt-B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𝑥𝑑𝑥</m:t>
                                    </m:r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trlPr>
                                      <a:rPr lang="pt-B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03ACCCD-DE5E-4563-8006-1FE927D6C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50" y="3334031"/>
                <a:ext cx="3059171" cy="1997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3740A9A-1950-4FD0-A432-0FF67F3747C2}"/>
                  </a:ext>
                </a:extLst>
              </p:cNvPr>
              <p:cNvSpPr txBox="1"/>
              <p:nvPr/>
            </p:nvSpPr>
            <p:spPr>
              <a:xfrm>
                <a:off x="4829385" y="2435483"/>
                <a:ext cx="1599027" cy="70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3740A9A-1950-4FD0-A432-0FF67F374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385" y="2435483"/>
                <a:ext cx="1599027" cy="7025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D48B129-2C28-4625-A45A-804A0129CECD}"/>
                  </a:ext>
                </a:extLst>
              </p:cNvPr>
              <p:cNvSpPr txBox="1"/>
              <p:nvPr/>
            </p:nvSpPr>
            <p:spPr>
              <a:xfrm>
                <a:off x="6280978" y="1916734"/>
                <a:ext cx="2864246" cy="1712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𝑥𝑑𝑥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D48B129-2C28-4625-A45A-804A0129C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978" y="1916734"/>
                <a:ext cx="2864246" cy="17123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 21">
            <a:extLst>
              <a:ext uri="{FF2B5EF4-FFF2-40B4-BE49-F238E27FC236}">
                <a16:creationId xmlns:a16="http://schemas.microsoft.com/office/drawing/2014/main" id="{AAC3ACD2-CC7C-47EB-8CCF-615DD97BB08B}"/>
              </a:ext>
            </a:extLst>
          </p:cNvPr>
          <p:cNvSpPr/>
          <p:nvPr/>
        </p:nvSpPr>
        <p:spPr>
          <a:xfrm>
            <a:off x="7507064" y="1884127"/>
            <a:ext cx="1416219" cy="2150174"/>
          </a:xfrm>
          <a:prstGeom prst="rect">
            <a:avLst/>
          </a:prstGeom>
          <a:solidFill>
            <a:srgbClr val="EBD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31660DA-2DA3-4AE2-A486-FFE417BC08A5}"/>
                  </a:ext>
                </a:extLst>
              </p:cNvPr>
              <p:cNvSpPr txBox="1"/>
              <p:nvPr/>
            </p:nvSpPr>
            <p:spPr>
              <a:xfrm>
                <a:off x="8048461" y="2806638"/>
                <a:ext cx="206787" cy="577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31660DA-2DA3-4AE2-A486-FFE417BC0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461" y="2806638"/>
                <a:ext cx="206787" cy="5770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0BCFF309-38CD-4724-B81E-F3F41971E809}"/>
                  </a:ext>
                </a:extLst>
              </p:cNvPr>
              <p:cNvSpPr txBox="1"/>
              <p:nvPr/>
            </p:nvSpPr>
            <p:spPr>
              <a:xfrm>
                <a:off x="8008386" y="2207899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0BCFF309-38CD-4724-B81E-F3F41971E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386" y="2207899"/>
                <a:ext cx="246862" cy="369332"/>
              </a:xfrm>
              <a:prstGeom prst="rect">
                <a:avLst/>
              </a:prstGeom>
              <a:blipFill>
                <a:blip r:embed="rId12"/>
                <a:stretch>
                  <a:fillRect l="-30000" r="-27500"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FC2EB64E-BCF0-40AE-9A4E-9A8CAC4C3C26}"/>
                  </a:ext>
                </a:extLst>
              </p:cNvPr>
              <p:cNvSpPr txBox="1"/>
              <p:nvPr/>
            </p:nvSpPr>
            <p:spPr>
              <a:xfrm>
                <a:off x="4786160" y="4398019"/>
                <a:ext cx="1628907" cy="1058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4/5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FC2EB64E-BCF0-40AE-9A4E-9A8CAC4C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160" y="4398019"/>
                <a:ext cx="1628907" cy="105849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8AD5EA40-9BA9-44B9-B73C-C672E67139A5}"/>
                  </a:ext>
                </a:extLst>
              </p:cNvPr>
              <p:cNvSpPr txBox="1"/>
              <p:nvPr/>
            </p:nvSpPr>
            <p:spPr>
              <a:xfrm>
                <a:off x="6828416" y="4398019"/>
                <a:ext cx="11789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0,8</m:t>
                      </m:r>
                    </m:oMath>
                  </m:oMathPara>
                </a14:m>
                <a:endParaRPr lang="pt-BR" b="0" dirty="0"/>
              </a:p>
              <a:p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3,6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8AD5EA40-9BA9-44B9-B73C-C672E6713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416" y="4398019"/>
                <a:ext cx="1178977" cy="830997"/>
              </a:xfrm>
              <a:prstGeom prst="rect">
                <a:avLst/>
              </a:prstGeom>
              <a:blipFill>
                <a:blip r:embed="rId14"/>
                <a:stretch>
                  <a:fillRect b="-5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452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9" grpId="0"/>
      <p:bldP spid="21" grpId="0"/>
      <p:bldP spid="13" grpId="0"/>
      <p:bldP spid="14" grpId="0"/>
      <p:bldP spid="15" grpId="0"/>
      <p:bldP spid="22" grpId="0" animBg="1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Data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10/08/2021</a:t>
            </a:r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4C12A37B-898B-4E94-B678-E56B40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Projeto 2</a:t>
            </a:r>
          </a:p>
        </p:txBody>
      </p:sp>
      <p:sp>
        <p:nvSpPr>
          <p:cNvPr id="19" name="Espaço Reservado para o Número do Slide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1A71338-8BA2-4C79-A6C5-5A8E30081D0C}" type="slidenum">
              <a:rPr lang="pt-BR" smtClean="0"/>
              <a:pPr rtl="0">
                <a:spcAft>
                  <a:spcPts val="600"/>
                </a:spcAft>
              </a:pPr>
              <a:t>9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59A121F-9296-4F92-A183-2BC01D197B3A}"/>
                  </a:ext>
                </a:extLst>
              </p:cNvPr>
              <p:cNvSpPr txBox="1"/>
              <p:nvPr/>
            </p:nvSpPr>
            <p:spPr>
              <a:xfrm>
                <a:off x="3826347" y="472966"/>
                <a:ext cx="236590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59A121F-9296-4F92-A183-2BC01D19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47" y="472966"/>
                <a:ext cx="23659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D5779C9-AA64-4D77-922D-2E2AA40AEBA3}"/>
                  </a:ext>
                </a:extLst>
              </p:cNvPr>
              <p:cNvSpPr txBox="1"/>
              <p:nvPr/>
            </p:nvSpPr>
            <p:spPr>
              <a:xfrm>
                <a:off x="7669078" y="457201"/>
                <a:ext cx="10291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pt-BR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D5779C9-AA64-4D77-922D-2E2AA40A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78" y="457201"/>
                <a:ext cx="102912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CFC9B566-B4D9-47C3-A569-2CA0400AE485}"/>
              </a:ext>
            </a:extLst>
          </p:cNvPr>
          <p:cNvSpPr txBox="1"/>
          <p:nvPr/>
        </p:nvSpPr>
        <p:spPr>
          <a:xfrm>
            <a:off x="6629272" y="537273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EAFA958-59B2-4ABD-9E7B-3EBDAD238982}"/>
                  </a:ext>
                </a:extLst>
              </p:cNvPr>
              <p:cNvSpPr txBox="1"/>
              <p:nvPr/>
            </p:nvSpPr>
            <p:spPr>
              <a:xfrm>
                <a:off x="4877205" y="1383304"/>
                <a:ext cx="24375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3,6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−0,8</m:t>
                      </m:r>
                    </m:oMath>
                  </m:oMathPara>
                </a14:m>
                <a:endParaRPr lang="pt-BR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EAFA958-59B2-4ABD-9E7B-3EBDAD238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205" y="1383304"/>
                <a:ext cx="2437590" cy="369332"/>
              </a:xfrm>
              <a:prstGeom prst="rect">
                <a:avLst/>
              </a:prstGeom>
              <a:blipFill>
                <a:blip r:embed="rId5"/>
                <a:stretch>
                  <a:fillRect l="-2500" r="-2750"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8ED1227D-5A19-453D-99C0-CFF0F5684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0" y="2131237"/>
            <a:ext cx="57150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246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neVTI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607573_TF33780407_Win32.potx" id="{C7EF1EF5-5DFD-482C-9CE1-BA6FE8704EBC}" vid="{E959A5C2-C103-46C4-9080-BE52D139266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6061</TotalTime>
  <Words>569</Words>
  <Application>Microsoft Office PowerPoint</Application>
  <PresentationFormat>Widescreen</PresentationFormat>
  <Paragraphs>233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Amasis MT Pro Black</vt:lpstr>
      <vt:lpstr>Arial</vt:lpstr>
      <vt:lpstr>Avenir Next LT Pro</vt:lpstr>
      <vt:lpstr>Calibri</vt:lpstr>
      <vt:lpstr>Cambria Math</vt:lpstr>
      <vt:lpstr>Posterama</vt:lpstr>
      <vt:lpstr>SineVTI</vt:lpstr>
      <vt:lpstr>Quadrados Mínimos          Contínuos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Polinômios Ortogonais</vt:lpstr>
      <vt:lpstr>Definição</vt:lpstr>
      <vt:lpstr>Equações Normais Simplificadas</vt:lpstr>
      <vt:lpstr>Ortogonalização De Polinômios</vt:lpstr>
      <vt:lpstr>Apresentação do PowerPoint</vt:lpstr>
      <vt:lpstr>Polinômios de Chebyshev</vt:lpstr>
      <vt:lpstr>Polinômios De Chebyshev</vt:lpstr>
      <vt:lpstr>Propriedades</vt:lpstr>
      <vt:lpstr>Apresentação do PowerPoint</vt:lpstr>
      <vt:lpstr>Uma Aproximação Utilizando Polinômios de Chebyshev</vt:lpstr>
      <vt:lpstr>Apresentação do PowerPoint</vt:lpstr>
      <vt:lpstr>Apresentação do PowerPoint</vt:lpstr>
      <vt:lpstr>TRANSFORMANDO VARIÁVEIS</vt:lpstr>
      <vt:lpstr>Apresentação do PowerPoint</vt:lpstr>
      <vt:lpstr>Apresentação do PowerPoint</vt:lpstr>
      <vt:lpstr>Apresentação do PowerPoint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Quadrados Mínimos          Contínuos</dc:title>
  <dc:creator>Orlando Mazzini da Silva Junior</dc:creator>
  <cp:lastModifiedBy>Orlando Mazzini da Silva Junior</cp:lastModifiedBy>
  <cp:revision>25</cp:revision>
  <dcterms:created xsi:type="dcterms:W3CDTF">2021-08-01T21:58:00Z</dcterms:created>
  <dcterms:modified xsi:type="dcterms:W3CDTF">2021-08-06T04:28:32Z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