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19"/>
  </p:notesMasterIdLst>
  <p:sldIdLst>
    <p:sldId id="256" r:id="rId2"/>
    <p:sldId id="260" r:id="rId3"/>
    <p:sldId id="261" r:id="rId4"/>
    <p:sldId id="379" r:id="rId5"/>
    <p:sldId id="262" r:id="rId6"/>
    <p:sldId id="263" r:id="rId7"/>
    <p:sldId id="264" r:id="rId8"/>
    <p:sldId id="265" r:id="rId9"/>
    <p:sldId id="403" r:id="rId10"/>
    <p:sldId id="272" r:id="rId11"/>
    <p:sldId id="273" r:id="rId12"/>
    <p:sldId id="274" r:id="rId13"/>
    <p:sldId id="275" r:id="rId14"/>
    <p:sldId id="283" r:id="rId15"/>
    <p:sldId id="284" r:id="rId16"/>
    <p:sldId id="285" r:id="rId17"/>
    <p:sldId id="286" r:id="rId18"/>
    <p:sldId id="287" r:id="rId19"/>
    <p:sldId id="289" r:id="rId20"/>
    <p:sldId id="291" r:id="rId21"/>
    <p:sldId id="292" r:id="rId22"/>
    <p:sldId id="293" r:id="rId23"/>
    <p:sldId id="294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8" r:id="rId46"/>
    <p:sldId id="319" r:id="rId47"/>
    <p:sldId id="320" r:id="rId48"/>
    <p:sldId id="321" r:id="rId49"/>
    <p:sldId id="322" r:id="rId50"/>
    <p:sldId id="323" r:id="rId51"/>
    <p:sldId id="325" r:id="rId52"/>
    <p:sldId id="326" r:id="rId53"/>
    <p:sldId id="327" r:id="rId54"/>
    <p:sldId id="328" r:id="rId55"/>
    <p:sldId id="329" r:id="rId56"/>
    <p:sldId id="388" r:id="rId57"/>
    <p:sldId id="389" r:id="rId58"/>
    <p:sldId id="390" r:id="rId59"/>
    <p:sldId id="391" r:id="rId60"/>
    <p:sldId id="392" r:id="rId61"/>
    <p:sldId id="393" r:id="rId62"/>
    <p:sldId id="394" r:id="rId63"/>
    <p:sldId id="395" r:id="rId64"/>
    <p:sldId id="396" r:id="rId65"/>
    <p:sldId id="397" r:id="rId66"/>
    <p:sldId id="398" r:id="rId67"/>
    <p:sldId id="404" r:id="rId68"/>
    <p:sldId id="399" r:id="rId69"/>
    <p:sldId id="401" r:id="rId70"/>
    <p:sldId id="400" r:id="rId71"/>
    <p:sldId id="402" r:id="rId72"/>
    <p:sldId id="387" r:id="rId73"/>
    <p:sldId id="330" r:id="rId74"/>
    <p:sldId id="331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9" r:id="rId97"/>
    <p:sldId id="360" r:id="rId98"/>
    <p:sldId id="361" r:id="rId99"/>
    <p:sldId id="362" r:id="rId100"/>
    <p:sldId id="363" r:id="rId101"/>
    <p:sldId id="383" r:id="rId102"/>
    <p:sldId id="384" r:id="rId103"/>
    <p:sldId id="385" r:id="rId104"/>
    <p:sldId id="364" r:id="rId105"/>
    <p:sldId id="365" r:id="rId106"/>
    <p:sldId id="366" r:id="rId107"/>
    <p:sldId id="367" r:id="rId108"/>
    <p:sldId id="368" r:id="rId109"/>
    <p:sldId id="369" r:id="rId110"/>
    <p:sldId id="370" r:id="rId111"/>
    <p:sldId id="371" r:id="rId112"/>
    <p:sldId id="373" r:id="rId113"/>
    <p:sldId id="374" r:id="rId114"/>
    <p:sldId id="375" r:id="rId115"/>
    <p:sldId id="377" r:id="rId116"/>
    <p:sldId id="378" r:id="rId117"/>
    <p:sldId id="380" r:id="rId1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5F79"/>
    <a:srgbClr val="FFC46D"/>
    <a:srgbClr val="FF9900"/>
    <a:srgbClr val="FFFF99"/>
    <a:srgbClr val="FFFF00"/>
    <a:srgbClr val="663300"/>
    <a:srgbClr val="0066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7747" autoAdjust="0"/>
  </p:normalViewPr>
  <p:slideViewPr>
    <p:cSldViewPr>
      <p:cViewPr>
        <p:scale>
          <a:sx n="75" d="100"/>
          <a:sy n="75" d="100"/>
        </p:scale>
        <p:origin x="-360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6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86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6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6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CC70FC-E6EB-4ADA-86A0-277F4BDC26D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8944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D5C7F5F-98BE-4F3D-82FE-0A59F8E25C7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89447" name="Rectangle 7"/>
          <p:cNvSpPr>
            <a:spLocks noChangeArrowheads="1"/>
          </p:cNvSpPr>
          <p:nvPr/>
        </p:nvSpPr>
        <p:spPr bwMode="auto">
          <a:xfrm>
            <a:off x="0" y="2133600"/>
            <a:ext cx="9144000" cy="762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48" name="Rectangle 8"/>
          <p:cNvSpPr>
            <a:spLocks noChangeArrowheads="1"/>
          </p:cNvSpPr>
          <p:nvPr/>
        </p:nvSpPr>
        <p:spPr bwMode="auto">
          <a:xfrm>
            <a:off x="0" y="3581400"/>
            <a:ext cx="9144000" cy="762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EB11F1-9488-4787-82E7-D4C56946AC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FE93E0-32FE-4E61-BFF8-2996777FAE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C9E91C-CDD8-4FEE-8D40-D462ED3751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E3EA47-D564-4973-B453-70DE3D1C6C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1E0752-0722-4386-9502-66C29DD472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8CB69A-4A58-4BE0-93E9-1093C28377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D3646E-9217-43D2-AD6B-20CA35FE6D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A93F6F-FB41-4AA2-8468-E3ED2EC219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BA76FF-14A9-44FA-876D-5A89C972D9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00493-C27E-4223-B705-4282CAAF6D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B270220-27AB-40E5-AF24-258982CD15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88423" name="Rectangle 7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424" name="Rectangle 8"/>
          <p:cNvSpPr>
            <a:spLocks noChangeArrowheads="1"/>
          </p:cNvSpPr>
          <p:nvPr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255F7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255F79"/>
          </a:solidFill>
          <a:latin typeface="Arial Narrow" pitchFamily="34" charset="0"/>
          <a:cs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255F79"/>
          </a:solidFill>
          <a:latin typeface="Arial Narrow" pitchFamily="34" charset="0"/>
          <a:cs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255F79"/>
          </a:solidFill>
          <a:latin typeface="Arial Narrow" pitchFamily="34" charset="0"/>
          <a:cs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255F79"/>
          </a:solidFill>
          <a:latin typeface="Arial Narrow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255F79"/>
          </a:solidFill>
          <a:latin typeface="Arial Narrow" pitchFamily="34" charset="0"/>
          <a:cs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255F79"/>
          </a:solidFill>
          <a:latin typeface="Arial Narrow" pitchFamily="34" charset="0"/>
          <a:cs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255F79"/>
          </a:solidFill>
          <a:latin typeface="Arial Narrow" pitchFamily="34" charset="0"/>
          <a:cs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255F79"/>
          </a:solidFill>
          <a:latin typeface="Arial Narrow" pitchFamily="34" charset="0"/>
          <a:cs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255F79"/>
        </a:buClr>
        <a:buSzPct val="135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027AF0C5-C451-4BBC-A49F-467F5387E453}" type="slidenum">
              <a:rPr lang="en-US"/>
              <a:pPr/>
              <a:t>1</a:t>
            </a:fld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/>
              <a:t>JavaServer Faces (JSF) Basics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E306-BE55-4E28-8D16-8AA42455E34B}" type="slidenum">
              <a:rPr lang="en-US"/>
              <a:pPr/>
              <a:t>10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Important Basic Capabilities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Extensible UI component model</a:t>
            </a:r>
          </a:p>
          <a:p>
            <a:pPr>
              <a:lnSpc>
                <a:spcPct val="90000"/>
              </a:lnSpc>
            </a:pPr>
            <a:r>
              <a:rPr lang="en-US"/>
              <a:t>Flexible rendering model</a:t>
            </a:r>
          </a:p>
          <a:p>
            <a:pPr>
              <a:lnSpc>
                <a:spcPct val="90000"/>
              </a:lnSpc>
            </a:pPr>
            <a:r>
              <a:rPr lang="en-US"/>
              <a:t>Event handling model</a:t>
            </a:r>
          </a:p>
          <a:p>
            <a:pPr>
              <a:lnSpc>
                <a:spcPct val="90000"/>
              </a:lnSpc>
            </a:pPr>
            <a:r>
              <a:rPr lang="en-US"/>
              <a:t>Validation framework</a:t>
            </a:r>
          </a:p>
          <a:p>
            <a:pPr>
              <a:lnSpc>
                <a:spcPct val="90000"/>
              </a:lnSpc>
            </a:pPr>
            <a:r>
              <a:rPr lang="en-US"/>
              <a:t>Basic page navigation support</a:t>
            </a:r>
          </a:p>
          <a:p>
            <a:pPr>
              <a:lnSpc>
                <a:spcPct val="90000"/>
              </a:lnSpc>
            </a:pPr>
            <a:r>
              <a:rPr lang="en-US"/>
              <a:t>Internationalization</a:t>
            </a:r>
          </a:p>
          <a:p>
            <a:pPr>
              <a:lnSpc>
                <a:spcPct val="90000"/>
              </a:lnSpc>
            </a:pPr>
            <a:r>
              <a:rPr lang="en-US"/>
              <a:t>Accessibility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4A80-1D53-4C99-BD68-0695D937BFED}" type="slidenum">
              <a:rPr lang="en-US"/>
              <a:pPr/>
              <a:t>100</a:t>
            </a:fld>
            <a:endParaRPr lang="en-US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Attributes of &lt;h:inputText&gt; and &lt;h:outputText&gt;</a:t>
            </a:r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id</a:t>
            </a:r>
          </a:p>
          <a:p>
            <a:r>
              <a:rPr lang="en-US" sz="2400"/>
              <a:t>value</a:t>
            </a:r>
          </a:p>
          <a:p>
            <a:r>
              <a:rPr lang="en-US" sz="2400"/>
              <a:t>converter</a:t>
            </a:r>
          </a:p>
          <a:p>
            <a:r>
              <a:rPr lang="en-US" sz="2400"/>
              <a:t>validator</a:t>
            </a:r>
          </a:p>
          <a:p>
            <a:pPr lvl="1"/>
            <a:r>
              <a:rPr lang="en-US"/>
              <a:t>– JSF EL expression pointing to a backing-bean method that performs validation on the component's data</a:t>
            </a:r>
          </a:p>
          <a:p>
            <a:r>
              <a:rPr lang="en-US" sz="2400"/>
              <a:t>valueChangeListener</a:t>
            </a:r>
          </a:p>
          <a:p>
            <a:pPr lvl="1"/>
            <a:r>
              <a:rPr lang="en-US"/>
              <a:t>– a JSF EL expression that points to a backing- bean method that handles the event of entering a value in this component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0481A-9F9A-4F97-A016-9740BF698628}" type="slidenum">
              <a:rPr lang="en-US"/>
              <a:pPr/>
              <a:t>101</a:t>
            </a:fld>
            <a:endParaRPr 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&lt;h:selectBooleanCheckbox&gt;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Renders an HTML "input" element of type "checkbox" 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&lt;h:selectBooleanCheckbox title="emailUpdates" value="#{jsfexample.wantsEmailUpdates}" &gt;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97D3-BB04-4A3F-8C29-3856E660C6E3}" type="slidenum">
              <a:rPr lang="en-US"/>
              <a:pPr/>
              <a:t>102</a:t>
            </a:fld>
            <a:endParaRPr 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&lt;h:selectManyCheckbox&gt;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Render an HTML checkbox list 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&lt;h:selectManyCheckbox id="cars" value="#{carBean.car}"&gt;       &lt;f:selectItems value="#{carBean.carList}"/&gt;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&lt;h:selectManyCheckbox&gt;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5522-4369-40A3-8DDC-4D3563789DDC}" type="slidenum">
              <a:rPr lang="en-US"/>
              <a:pPr/>
              <a:t>103</a:t>
            </a:fld>
            <a:endParaRPr lang="en-US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&lt;h:selectManyMenu&gt;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Render an HTML option list (like a Combo box). </a:t>
            </a:r>
          </a:p>
          <a:p>
            <a:endParaRPr lang="en-US"/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&lt;h:selectManyMenu id="cars_selectManyMenu" value="#{carBean.car}"&gt;       &lt;f:selectItems value="#{carBean.carList}"/&gt;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0D6C999A-66B3-40F1-9FD5-16BA5DCECF86}" type="slidenum">
              <a:rPr lang="en-US"/>
              <a:pPr/>
              <a:t>104</a:t>
            </a:fld>
            <a:endParaRPr lang="en-US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38200" y="2286000"/>
            <a:ext cx="7772400" cy="1371600"/>
          </a:xfrm>
        </p:spPr>
        <p:txBody>
          <a:bodyPr/>
          <a:lstStyle/>
          <a:p>
            <a:r>
              <a:rPr lang="en-US" sz="2800" b="0">
                <a:solidFill>
                  <a:srgbClr val="99CCFF"/>
                </a:solidFill>
              </a:rPr>
              <a:t>Using HTML TagsUIPanel</a:t>
            </a:r>
            <a:br>
              <a:rPr lang="en-US" sz="2800" b="0">
                <a:solidFill>
                  <a:srgbClr val="99CCFF"/>
                </a:solidFill>
              </a:rPr>
            </a:br>
            <a:endParaRPr lang="en-US" sz="2800" b="0"/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&lt;h:panelGrid&gt; &amp; &lt;h:panelGroup&gt;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216F-620D-4C6D-B916-527F3C561F40}" type="slidenum">
              <a:rPr lang="en-US"/>
              <a:pPr/>
              <a:t>105</a:t>
            </a:fld>
            <a:endParaRPr 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08000"/>
          </a:xfrm>
        </p:spPr>
        <p:txBody>
          <a:bodyPr/>
          <a:lstStyle/>
          <a:p>
            <a:r>
              <a:rPr lang="en-US" b="1"/>
              <a:t>UIPanel Component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Is used as a layout container for its children</a:t>
            </a:r>
          </a:p>
          <a:p>
            <a:r>
              <a:rPr lang="en-US"/>
              <a:t>Must have the number of rows predetermined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5A48-942F-430E-A6C4-59E36A6A4C16}" type="slidenum">
              <a:rPr lang="en-US"/>
              <a:pPr/>
              <a:t>106</a:t>
            </a:fld>
            <a:endParaRPr lang="en-US"/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UIIPanelComponent and Renderer Combinations</a:t>
            </a:r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panelGrid</a:t>
            </a:r>
          </a:p>
          <a:p>
            <a:pPr lvl="1"/>
            <a:r>
              <a:rPr lang="en-US"/>
              <a:t>Displays a HTML table</a:t>
            </a:r>
          </a:p>
          <a:p>
            <a:pPr lvl="1"/>
            <a:r>
              <a:rPr lang="en-US"/>
              <a:t>Used to display entire table</a:t>
            </a:r>
          </a:p>
          <a:p>
            <a:r>
              <a:rPr lang="en-US" sz="2400"/>
              <a:t> Render attributes are</a:t>
            </a:r>
          </a:p>
          <a:p>
            <a:pPr lvl="1"/>
            <a:r>
              <a:rPr lang="en-US"/>
              <a:t>columnClasses, columns, footerClass, headerClass, panelClass, rowClasses</a:t>
            </a:r>
          </a:p>
          <a:p>
            <a:r>
              <a:rPr lang="en-US" sz="2400"/>
              <a:t>panelGroup</a:t>
            </a:r>
          </a:p>
          <a:p>
            <a:pPr lvl="1"/>
            <a:r>
              <a:rPr lang="en-US"/>
              <a:t>Groups a set of components under one parent</a:t>
            </a:r>
          </a:p>
          <a:p>
            <a:pPr lvl="1"/>
            <a:r>
              <a:rPr lang="en-US"/>
              <a:t>Used to represent rows in the tables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54D335F3-B289-4D0F-B88D-3E29B2151EFA}" type="slidenum">
              <a:rPr lang="en-US"/>
              <a:pPr/>
              <a:t>107</a:t>
            </a:fld>
            <a:endParaRPr 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/>
              <a:t>Backing Bean (Model Object) Management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D3DC-C01F-4E35-BFF3-FEBAF36E6D0E}" type="slidenum">
              <a:rPr lang="en-US"/>
              <a:pPr/>
              <a:t>108</a:t>
            </a:fld>
            <a:endParaRPr 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What are Backing Beans?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Server-side objects associated with UI components used in the page</a:t>
            </a:r>
          </a:p>
          <a:p>
            <a:pPr>
              <a:lnSpc>
                <a:spcPct val="90000"/>
              </a:lnSpc>
            </a:pPr>
            <a:r>
              <a:rPr lang="en-US" sz="2000"/>
              <a:t>Define UI component properties, each of which is bound to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 component's value or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 component instance</a:t>
            </a:r>
          </a:p>
          <a:p>
            <a:pPr>
              <a:lnSpc>
                <a:spcPct val="90000"/>
              </a:lnSpc>
            </a:pPr>
            <a:r>
              <a:rPr lang="en-US" sz="2000"/>
              <a:t>Can also define methods that perform functions associated with a component, which include validation, event handling, and navigation processing.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D8DE-DBE7-4802-B078-E19515D714EA}" type="slidenum">
              <a:rPr lang="en-US"/>
              <a:pPr/>
              <a:t>109</a:t>
            </a:fld>
            <a:endParaRPr lang="en-US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Why Backing Beans?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Separation of Model from View (MVC)</a:t>
            </a:r>
          </a:p>
          <a:p>
            <a:pPr lvl="1"/>
            <a:r>
              <a:rPr lang="en-US"/>
              <a:t>Model handles application logic and data: Backing Beans are Model objects</a:t>
            </a:r>
          </a:p>
          <a:p>
            <a:pPr lvl="1"/>
            <a:r>
              <a:rPr lang="en-US"/>
              <a:t>View handles presentation: UIcomponents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2B71-7D4D-414B-A9F9-4D7143C251D9}" type="slidenum">
              <a:rPr lang="en-US"/>
              <a:pPr/>
              <a:t>11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Key JSF Concepts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>
                <a:solidFill>
                  <a:schemeClr val="hlink"/>
                </a:solidFill>
              </a:rPr>
              <a:t>UIComponent</a:t>
            </a:r>
          </a:p>
          <a:p>
            <a:pPr lvl="1"/>
            <a:r>
              <a:rPr lang="en-US"/>
              <a:t>Render-independent characteristics</a:t>
            </a:r>
          </a:p>
          <a:p>
            <a:pPr lvl="1"/>
            <a:r>
              <a:rPr lang="en-US"/>
              <a:t>Base class with standard behaviors</a:t>
            </a:r>
          </a:p>
          <a:p>
            <a:r>
              <a:rPr lang="en-US" sz="2400" b="1">
                <a:solidFill>
                  <a:schemeClr val="hlink"/>
                </a:solidFill>
              </a:rPr>
              <a:t>Standard UIComponent Subclasses</a:t>
            </a:r>
            <a:r>
              <a:rPr lang="en-US" sz="2400"/>
              <a:t>:</a:t>
            </a:r>
          </a:p>
          <a:p>
            <a:pPr lvl="1"/>
            <a:r>
              <a:rPr lang="en-US"/>
              <a:t>UICommand, UIForm, UIGraphic, UIInput,</a:t>
            </a:r>
          </a:p>
          <a:p>
            <a:pPr lvl="1"/>
            <a:r>
              <a:rPr lang="en-US"/>
              <a:t>UIOutput, UIPanel, UISelectBoolean,</a:t>
            </a:r>
          </a:p>
          <a:p>
            <a:pPr lvl="1"/>
            <a:r>
              <a:rPr lang="en-US"/>
              <a:t>UISelectMany, UISelectOne</a:t>
            </a:r>
          </a:p>
          <a:p>
            <a:r>
              <a:rPr lang="en-US" sz="2400" b="1">
                <a:solidFill>
                  <a:schemeClr val="hlink"/>
                </a:solidFill>
              </a:rPr>
              <a:t>FacesEvent</a:t>
            </a:r>
            <a:r>
              <a:rPr lang="en-US" sz="2400"/>
              <a:t> </a:t>
            </a:r>
          </a:p>
          <a:p>
            <a:pPr lvl="1"/>
            <a:r>
              <a:rPr lang="en-US"/>
              <a:t>Base class for request and application events</a:t>
            </a:r>
          </a:p>
          <a:p>
            <a:r>
              <a:rPr lang="en-US" sz="2400" b="1">
                <a:solidFill>
                  <a:schemeClr val="hlink"/>
                </a:solidFill>
              </a:rPr>
              <a:t>Validator</a:t>
            </a:r>
            <a:r>
              <a:rPr lang="en-US" sz="2400"/>
              <a:t> </a:t>
            </a:r>
          </a:p>
          <a:p>
            <a:pPr lvl="1"/>
            <a:r>
              <a:rPr lang="en-US"/>
              <a:t>Base class for standard and application defined validators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EB58-4ED5-4D72-B57C-7EF147447682}" type="slidenum">
              <a:rPr lang="en-US"/>
              <a:pPr/>
              <a:t>110</a:t>
            </a:fld>
            <a:endParaRPr lang="en-US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How to Specify Backing Beans in JSP page?</a:t>
            </a:r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 page author uses the JavaServer Faces expression language (JSF EL) to bind a component's value or its instance to a backing bean property</a:t>
            </a:r>
          </a:p>
          <a:p>
            <a:pPr lvl="1"/>
            <a:r>
              <a:rPr lang="en-US"/>
              <a:t>JSF EL is in the form of "#{...}“</a:t>
            </a:r>
          </a:p>
          <a:p>
            <a:pPr lvl="1"/>
            <a:endParaRPr lang="en-US"/>
          </a:p>
          <a:p>
            <a:r>
              <a:rPr lang="en-US" sz="2400"/>
              <a:t>A page author also uses the JSF EL to refer to the backing-bean methods that perform processing for the component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79E9-DE0B-46F7-B42D-61CE47863C7E}" type="slidenum">
              <a:rPr lang="en-US"/>
              <a:pPr/>
              <a:t>111</a:t>
            </a:fld>
            <a:endParaRPr lang="en-US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62100"/>
            <a:ext cx="8229600" cy="2701925"/>
          </a:xfrm>
        </p:spPr>
        <p:txBody>
          <a:bodyPr/>
          <a:lstStyle/>
          <a:p>
            <a:r>
              <a:rPr lang="en-US"/>
              <a:t>&lt;h:inputText id="userNo" value="#{beanId.beanProperty}“ validator="#{beanId.method}"/&gt;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Example: Binding Component Value to Backing Bean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DF8BF9F9-7752-4C64-9559-BB615F4D661C}" type="slidenum">
              <a:rPr lang="en-US"/>
              <a:pPr/>
              <a:t>112</a:t>
            </a:fld>
            <a:endParaRPr lang="en-US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/>
              <a:t>Page Navigation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FECB-D0E2-4DA2-98C5-50779C3EBB39}" type="slidenum">
              <a:rPr lang="en-US"/>
              <a:pPr/>
              <a:t>113</a:t>
            </a:fld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Page Navigation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Application developer responsibility</a:t>
            </a:r>
          </a:p>
          <a:p>
            <a:pPr lvl="1"/>
            <a:r>
              <a:rPr lang="en-US"/>
              <a:t> Navigation rules are defined in the application configuration file</a:t>
            </a:r>
          </a:p>
          <a:p>
            <a:r>
              <a:rPr lang="en-US"/>
              <a:t>Navigation rules</a:t>
            </a:r>
          </a:p>
          <a:p>
            <a:pPr lvl="1"/>
            <a:r>
              <a:rPr lang="en-US"/>
              <a:t>Determine which page to go to after the user clicks a button or a hyperlink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731A-CF0B-484C-A408-71E879AFB2BD}" type="slidenum">
              <a:rPr lang="en-US"/>
              <a:pPr/>
              <a:t>114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Navigation Example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4495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&lt;navigation-rule&gt;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&lt;description&gt;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The decision rule used by the NavigationHandler to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determine which view must be displayed after the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current view, is processed.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&lt;/description&gt;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&lt;from-view-id&gt;/request.jsp&lt;/from-view-id&gt;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&lt;navigation-case&gt;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&lt;description&gt;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&lt;/description&gt;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&lt;from-outcome&gt;success&lt;/from-outcome&gt;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&lt;to-view-id&gt;/response.jsp&lt;/to-view-id&gt;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&lt;/navigation-case&gt;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&lt;/navigation-rule&gt;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3E67-4C25-426A-9C43-2F1277B24DE6}" type="slidenum">
              <a:rPr lang="en-US"/>
              <a:pPr/>
              <a:t>115</a:t>
            </a:fld>
            <a:endParaRPr 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b="1"/>
              <a:t>Navigation Rule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/>
              <a:t>&lt;navigation-rule&gt;</a:t>
            </a:r>
          </a:p>
          <a:p>
            <a:pPr lvl="1">
              <a:lnSpc>
                <a:spcPct val="90000"/>
              </a:lnSpc>
            </a:pPr>
            <a:r>
              <a:rPr lang="en-US" sz="1900"/>
              <a:t> defines how to get from one page (specified in the from-tree-id element) to the other pages of the application</a:t>
            </a:r>
          </a:p>
          <a:p>
            <a:pPr lvl="1">
              <a:lnSpc>
                <a:spcPct val="90000"/>
              </a:lnSpc>
            </a:pPr>
            <a:r>
              <a:rPr lang="en-US" sz="1900"/>
              <a:t>can contain any number of &lt;navigation-case&gt; elements</a:t>
            </a:r>
          </a:p>
          <a:p>
            <a:pPr>
              <a:lnSpc>
                <a:spcPct val="90000"/>
              </a:lnSpc>
            </a:pPr>
            <a:r>
              <a:rPr lang="en-US" sz="2100"/>
              <a:t>&lt;navigation-case&gt;</a:t>
            </a:r>
          </a:p>
          <a:p>
            <a:pPr lvl="1">
              <a:lnSpc>
                <a:spcPct val="90000"/>
              </a:lnSpc>
            </a:pPr>
            <a:r>
              <a:rPr lang="en-US" sz="1900"/>
              <a:t>defines the page to open next (defined by to-tree-id) based on a logical outcome (defined by from-outcome)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84B-629E-4391-8D64-2C4F209B6F80}" type="slidenum">
              <a:rPr lang="en-US"/>
              <a:pPr/>
              <a:t>116</a:t>
            </a:fld>
            <a:endParaRPr lang="en-US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Where can Outcome come from?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700"/>
              <a:t>Outcome can be defined by the action attribute of the UICommand component that submits the form</a:t>
            </a:r>
          </a:p>
          <a:p>
            <a:pPr>
              <a:lnSpc>
                <a:spcPct val="90000"/>
              </a:lnSpc>
            </a:pPr>
            <a:r>
              <a:rPr lang="en-US" sz="1700"/>
              <a:t> “action” attribute can be a string or action method ( #{&lt;BackingBean&gt;.&lt;Method&gt;})</a:t>
            </a:r>
          </a:p>
          <a:p>
            <a:pPr>
              <a:lnSpc>
                <a:spcPct val="90000"/>
              </a:lnSpc>
            </a:pPr>
            <a:endParaRPr lang="en-US" sz="170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600"/>
              <a:t>&lt;h:commandButton id="submit“ action="success" label="Submit" 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600"/>
              <a:t>&lt;h:commandButton action="#{beanId.actionMethod}“ value="#{bundlw.key}" /&gt;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0A35E321-EF8F-4B22-957E-CA9684B5441A}" type="slidenum">
              <a:rPr lang="en-US"/>
              <a:pPr/>
              <a:t>117</a:t>
            </a:fld>
            <a:endParaRPr lang="en-US"/>
          </a:p>
        </p:txBody>
      </p:sp>
      <p:sp>
        <p:nvSpPr>
          <p:cNvPr id="16077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8D49E-7467-4D97-85EE-F7CF3682ACFD}" type="slidenum">
              <a:rPr lang="en-US"/>
              <a:pPr/>
              <a:t>12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Key JSF Concepts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>
                <a:solidFill>
                  <a:schemeClr val="hlink"/>
                </a:solidFill>
              </a:rPr>
              <a:t>Converter</a:t>
            </a:r>
            <a:r>
              <a:rPr lang="en-US" sz="2400"/>
              <a:t> </a:t>
            </a:r>
          </a:p>
          <a:p>
            <a:pPr lvl="1"/>
            <a:r>
              <a:rPr lang="en-US"/>
              <a:t> Plug-in for String-Object conversion</a:t>
            </a:r>
          </a:p>
          <a:p>
            <a:r>
              <a:rPr lang="en-US" sz="2400" b="1">
                <a:solidFill>
                  <a:schemeClr val="hlink"/>
                </a:solidFill>
              </a:rPr>
              <a:t>FacesContext</a:t>
            </a:r>
            <a:r>
              <a:rPr lang="en-US" sz="2400"/>
              <a:t> – Per-Request State:</a:t>
            </a:r>
          </a:p>
          <a:p>
            <a:pPr lvl="1"/>
            <a:r>
              <a:rPr lang="en-US"/>
              <a:t>Servlet request, response, session</a:t>
            </a:r>
          </a:p>
          <a:p>
            <a:pPr lvl="1"/>
            <a:r>
              <a:rPr lang="en-US"/>
              <a:t>JSF request, response trees</a:t>
            </a:r>
          </a:p>
          <a:p>
            <a:r>
              <a:rPr lang="en-US" sz="2400" b="1">
                <a:solidFill>
                  <a:schemeClr val="hlink"/>
                </a:solidFill>
              </a:rPr>
              <a:t>JSF Expression Language</a:t>
            </a:r>
          </a:p>
          <a:p>
            <a:pPr lvl="1"/>
            <a:r>
              <a:rPr lang="en-US"/>
              <a:t>Model reference expression evaluators</a:t>
            </a:r>
          </a:p>
          <a:p>
            <a:pPr lvl="2"/>
            <a:r>
              <a:rPr lang="en-US" sz="2200"/>
              <a:t>Syntax similar to the expression language of the JSP Standard Tag Library (JSTL) 1.0</a:t>
            </a:r>
          </a:p>
          <a:p>
            <a:pPr lvl="2"/>
            <a:r>
              <a:rPr lang="en-US" sz="2200"/>
              <a:t>Primary interface between components and the data provided by (or to) the application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8E9A-C169-4423-857C-94CDE6B445F3}" type="slidenum">
              <a:rPr lang="en-US"/>
              <a:pPr/>
              <a:t>13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Key JSF Concepts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>
                <a:solidFill>
                  <a:schemeClr val="hlink"/>
                </a:solidFill>
              </a:rPr>
              <a:t>Renderer</a:t>
            </a:r>
            <a:r>
              <a:rPr lang="en-US" sz="2400"/>
              <a:t> – Converts components to and from a specific markup language</a:t>
            </a:r>
          </a:p>
          <a:p>
            <a:pPr lvl="1"/>
            <a:r>
              <a:rPr lang="en-US"/>
              <a:t>Supports render-dependent attributes on components</a:t>
            </a:r>
          </a:p>
          <a:p>
            <a:pPr lvl="1"/>
            <a:r>
              <a:rPr lang="en-US"/>
              <a:t>May support more than one component typ</a:t>
            </a:r>
          </a:p>
          <a:p>
            <a:pPr lvl="1">
              <a:buFont typeface="Wingdings" pitchFamily="2" charset="2"/>
              <a:buNone/>
            </a:pPr>
            <a:endParaRPr lang="en-US"/>
          </a:p>
          <a:p>
            <a:r>
              <a:rPr lang="en-US" sz="2400" b="1">
                <a:solidFill>
                  <a:schemeClr val="hlink"/>
                </a:solidFill>
              </a:rPr>
              <a:t>RenderKit</a:t>
            </a:r>
            <a:r>
              <a:rPr lang="en-US" sz="2400"/>
              <a:t> – Library of Renderers</a:t>
            </a:r>
          </a:p>
          <a:p>
            <a:pPr lvl="1"/>
            <a:r>
              <a:rPr lang="en-US"/>
              <a:t>Extensible at runtime</a:t>
            </a:r>
          </a:p>
          <a:p>
            <a:pPr lvl="1"/>
            <a:r>
              <a:rPr lang="en-US"/>
              <a:t>Basic HTML RenderKit is part of the specification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5DC054D0-968F-4090-849B-D1EA97061224}" type="slidenum">
              <a:rPr lang="en-US"/>
              <a:pPr/>
              <a:t>14</a:t>
            </a:fld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Request Processing Life Cycle</a:t>
            </a:r>
            <a:br>
              <a:rPr lang="en-US"/>
            </a:br>
            <a:endParaRPr lang="en-US"/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B70E-8DD1-4609-940C-BC2F115F14AA}" type="slidenum">
              <a:rPr lang="en-US"/>
              <a:pPr/>
              <a:t>15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Lifecycle of JSF Page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100"/>
              <a:t>A JSF page is represented by a tree of UI  components, called a view</a:t>
            </a:r>
          </a:p>
          <a:p>
            <a:r>
              <a:rPr lang="en-US" sz="2100"/>
              <a:t> When a client makes a request for the page, the lifecycle starts</a:t>
            </a:r>
          </a:p>
          <a:p>
            <a:r>
              <a:rPr lang="en-US" sz="2100"/>
              <a:t>During the lifecycle, JSF implementation must build the view while considering state saved from the previous postback</a:t>
            </a:r>
          </a:p>
          <a:p>
            <a:r>
              <a:rPr lang="en-US" sz="2100"/>
              <a:t>When the client performs a postback of the page, JSF implementation must perform lifecycle steps</a:t>
            </a:r>
          </a:p>
          <a:p>
            <a:pPr lvl="1"/>
            <a:r>
              <a:rPr lang="en-US" sz="2100"/>
              <a:t>validation</a:t>
            </a:r>
          </a:p>
          <a:p>
            <a:pPr lvl="1"/>
            <a:r>
              <a:rPr lang="en-US" sz="2100"/>
              <a:t>conversion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31F1D-C671-4903-A00F-CC12441F0894}" type="slidenum">
              <a:rPr lang="en-US"/>
              <a:pPr/>
              <a:t>16</a:t>
            </a:fld>
            <a:endParaRPr lang="en-US"/>
          </a:p>
        </p:txBody>
      </p:sp>
      <p:sp>
        <p:nvSpPr>
          <p:cNvPr id="37972" name="Rectangle 8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Life Cycle of a JSF page</a:t>
            </a:r>
          </a:p>
        </p:txBody>
      </p:sp>
      <p:pic>
        <p:nvPicPr>
          <p:cNvPr id="37974" name="Picture 8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4402"/>
            <a:ext cx="8229600" cy="501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4C34-13AB-40F6-8504-E5681412C941}" type="slidenum">
              <a:rPr lang="en-US"/>
              <a:pPr/>
              <a:t>17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Request Processing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Life-cycle handles two types of requests</a:t>
            </a:r>
          </a:p>
          <a:p>
            <a:pPr lvl="1"/>
            <a:r>
              <a:rPr lang="en-US" sz="2400"/>
              <a:t> </a:t>
            </a:r>
            <a:r>
              <a:rPr lang="en-US"/>
              <a:t>Initial request &amp; Postback</a:t>
            </a:r>
          </a:p>
          <a:p>
            <a:r>
              <a:rPr lang="en-US" sz="2400"/>
              <a:t> Initial request</a:t>
            </a:r>
          </a:p>
          <a:p>
            <a:pPr lvl="1"/>
            <a:r>
              <a:rPr lang="en-US"/>
              <a:t>A user requests the page for the first time</a:t>
            </a:r>
          </a:p>
          <a:p>
            <a:pPr lvl="1"/>
            <a:r>
              <a:rPr lang="en-US"/>
              <a:t>Lifecycle only executes the restore view and render response phases</a:t>
            </a:r>
          </a:p>
          <a:p>
            <a:r>
              <a:rPr lang="en-US" sz="2400"/>
              <a:t>Post back</a:t>
            </a:r>
          </a:p>
          <a:p>
            <a:pPr lvl="1"/>
            <a:r>
              <a:rPr lang="en-US"/>
              <a:t>A user submits the form contained on a page that was previously loaded into the browser as a result of executing an initial request</a:t>
            </a:r>
          </a:p>
          <a:p>
            <a:pPr lvl="1"/>
            <a:r>
              <a:rPr lang="en-US"/>
              <a:t>Lifecycle executes all phases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AF1C-60D1-4668-B1D0-161F502912C5}" type="slidenum">
              <a:rPr lang="en-US"/>
              <a:pPr/>
              <a:t>18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Request Processing Lifecycle Phases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419100" indent="-419100">
              <a:buFont typeface="Wingdings" pitchFamily="2" charset="2"/>
              <a:buAutoNum type="arabicPeriod"/>
            </a:pPr>
            <a:r>
              <a:rPr lang="en-US" dirty="0"/>
              <a:t>Reconstitute component tree phase (Restore View)</a:t>
            </a:r>
          </a:p>
          <a:p>
            <a:pPr marL="419100" indent="-419100">
              <a:buFont typeface="Wingdings" pitchFamily="2" charset="2"/>
              <a:buAutoNum type="arabicPeriod"/>
            </a:pPr>
            <a:endParaRPr lang="en-US" dirty="0"/>
          </a:p>
          <a:p>
            <a:pPr marL="419100" indent="-419100">
              <a:buFont typeface="Wingdings" pitchFamily="2" charset="2"/>
              <a:buAutoNum type="arabicPeriod"/>
            </a:pPr>
            <a:r>
              <a:rPr lang="en-US" dirty="0"/>
              <a:t>Apply request values phase</a:t>
            </a:r>
          </a:p>
          <a:p>
            <a:pPr marL="419100" indent="-419100">
              <a:buFont typeface="Wingdings" pitchFamily="2" charset="2"/>
              <a:buAutoNum type="arabicPeriod"/>
            </a:pPr>
            <a:endParaRPr lang="en-US" dirty="0"/>
          </a:p>
          <a:p>
            <a:pPr marL="419100" indent="-419100">
              <a:buFont typeface="Wingdings" pitchFamily="2" charset="2"/>
              <a:buAutoNum type="arabicPeriod"/>
            </a:pPr>
            <a:r>
              <a:rPr lang="en-US" dirty="0"/>
              <a:t>Process validations phase</a:t>
            </a:r>
          </a:p>
          <a:p>
            <a:pPr marL="419100" indent="-419100">
              <a:buFont typeface="Wingdings" pitchFamily="2" charset="2"/>
              <a:buAutoNum type="arabicPeriod"/>
            </a:pPr>
            <a:endParaRPr lang="en-US" dirty="0"/>
          </a:p>
          <a:p>
            <a:pPr marL="419100" indent="-419100">
              <a:buFont typeface="Wingdings" pitchFamily="2" charset="2"/>
              <a:buAutoNum type="arabicPeriod"/>
            </a:pPr>
            <a:r>
              <a:rPr lang="en-US" dirty="0"/>
              <a:t>Update model values phase</a:t>
            </a:r>
          </a:p>
          <a:p>
            <a:pPr marL="419100" indent="-419100">
              <a:buFont typeface="Wingdings" pitchFamily="2" charset="2"/>
              <a:buAutoNum type="arabicPeriod"/>
            </a:pPr>
            <a:endParaRPr lang="en-US" dirty="0"/>
          </a:p>
          <a:p>
            <a:pPr marL="419100" indent="-419100">
              <a:buFont typeface="Wingdings" pitchFamily="2" charset="2"/>
              <a:buAutoNum type="arabicPeriod"/>
            </a:pPr>
            <a:r>
              <a:rPr lang="en-US" dirty="0"/>
              <a:t>Invoke application phase</a:t>
            </a:r>
          </a:p>
          <a:p>
            <a:pPr marL="419100" indent="-419100">
              <a:buFont typeface="Wingdings" pitchFamily="2" charset="2"/>
              <a:buAutoNum type="arabicPeriod"/>
            </a:pPr>
            <a:endParaRPr lang="en-US" dirty="0"/>
          </a:p>
          <a:p>
            <a:pPr marL="419100" indent="-419100">
              <a:buFont typeface="Wingdings" pitchFamily="2" charset="2"/>
              <a:buAutoNum type="arabicPeriod"/>
            </a:pPr>
            <a:r>
              <a:rPr lang="en-US" dirty="0"/>
              <a:t>Render response phase</a:t>
            </a:r>
          </a:p>
          <a:p>
            <a:pPr marL="419100" indent="-41910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165B-6931-4A68-B235-1AEEE14558CA}" type="slidenum">
              <a:rPr lang="en-US"/>
              <a:pPr/>
              <a:t>19</a:t>
            </a:fld>
            <a:endParaRPr 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Phase 1: Reconstitute  Component Tree (View) Phase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4267200" cy="5029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When a request for a </a:t>
            </a:r>
            <a:r>
              <a:rPr lang="en-US" dirty="0" err="1"/>
              <a:t>JavaServer</a:t>
            </a:r>
            <a:r>
              <a:rPr lang="en-US" dirty="0"/>
              <a:t> Faces page is made, such as when clicking on a link or a button, the JSF implementation begins the Restore view phase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if it is the first time, an empty view is created</a:t>
            </a:r>
          </a:p>
          <a:p>
            <a:pPr>
              <a:lnSpc>
                <a:spcPct val="90000"/>
              </a:lnSpc>
            </a:pPr>
            <a:r>
              <a:rPr lang="en-US" dirty="0"/>
              <a:t>JSF implementation performs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builds the view of the </a:t>
            </a:r>
            <a:r>
              <a:rPr lang="en-US" dirty="0" err="1"/>
              <a:t>JavaServer</a:t>
            </a:r>
            <a:r>
              <a:rPr lang="en-US" dirty="0"/>
              <a:t> Faces page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wires up event handlers and </a:t>
            </a:r>
            <a:r>
              <a:rPr lang="en-US" dirty="0" err="1"/>
              <a:t>validators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 saves the view in the </a:t>
            </a:r>
            <a:r>
              <a:rPr lang="en-US" dirty="0" err="1"/>
              <a:t>FacesContext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828800"/>
            <a:ext cx="39624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5105400" y="2133600"/>
            <a:ext cx="762000" cy="685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555EC865-33B9-4F24-A6AD-B4DC19492D95}" type="slidenum">
              <a:rPr lang="en-US"/>
              <a:pPr/>
              <a:t>2</a:t>
            </a:fld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What is &amp; Why JSF?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AEBF-94D5-41B3-B57E-0A3BDBC17F5F}" type="slidenum">
              <a:rPr lang="en-US"/>
              <a:pPr/>
              <a:t>20</a:t>
            </a:fld>
            <a:endParaRPr lang="en-US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Phase 2:  Apply Request Values Phase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41148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Each component in the tree extracts its new value from the request parameters with its built-in decode method</a:t>
            </a:r>
          </a:p>
          <a:p>
            <a:endParaRPr lang="en-US" dirty="0"/>
          </a:p>
          <a:p>
            <a:r>
              <a:rPr lang="en-US" dirty="0"/>
              <a:t>Within the decode method, the value is then converted to right type then stored locally on the component</a:t>
            </a:r>
          </a:p>
          <a:p>
            <a:pPr lvl="1"/>
            <a:r>
              <a:rPr lang="en-US" sz="1800"/>
              <a:t>the data entered into the fields get converted to right type</a:t>
            </a:r>
          </a:p>
          <a:p>
            <a:pPr lvl="1"/>
            <a:r>
              <a:rPr lang="en-US" sz="1800" dirty="0"/>
              <a:t>Conversion errors are queued on the </a:t>
            </a:r>
            <a:r>
              <a:rPr lang="en-US" sz="1800" dirty="0" err="1"/>
              <a:t>FaceContext</a:t>
            </a:r>
            <a:endParaRPr lang="en-US" sz="1800" dirty="0"/>
          </a:p>
          <a:p>
            <a:endParaRPr lang="en-US" sz="2000" dirty="0"/>
          </a:p>
        </p:txBody>
      </p:sp>
      <p:pic>
        <p:nvPicPr>
          <p:cNvPr id="4403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828800"/>
            <a:ext cx="39624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5867400" y="2133600"/>
            <a:ext cx="762000" cy="685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E986-2B54-4979-B933-76ABD09F8A97}" type="slidenum">
              <a:rPr lang="en-US"/>
              <a:pPr/>
              <a:t>21</a:t>
            </a:fld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Phase 3:  Process Validation Phase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200"/>
              <a:t>JSF implementation processes all input validations registered on the components in the tree</a:t>
            </a:r>
          </a:p>
          <a:p>
            <a:pPr lvl="1"/>
            <a:r>
              <a:rPr lang="en-US" sz="1800"/>
              <a:t> This is input validation (not business logic validation)</a:t>
            </a:r>
          </a:p>
          <a:p>
            <a:r>
              <a:rPr lang="en-US" sz="2200"/>
              <a:t>In case of validation errors</a:t>
            </a:r>
          </a:p>
          <a:p>
            <a:pPr lvl="1"/>
            <a:r>
              <a:rPr lang="en-US" sz="1800"/>
              <a:t> Error messages are queued in FacesContext</a:t>
            </a:r>
          </a:p>
          <a:p>
            <a:pPr lvl="1"/>
            <a:r>
              <a:rPr lang="en-US" sz="1800"/>
              <a:t> Lifecycle advances directly to the Render Response phase</a:t>
            </a:r>
          </a:p>
          <a:p>
            <a:endParaRPr lang="en-US" sz="2000"/>
          </a:p>
        </p:txBody>
      </p:sp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828800"/>
            <a:ext cx="39624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6997700" y="2133600"/>
            <a:ext cx="762000" cy="685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0A8E-9CB9-42D7-A864-98BD5520C2D0}" type="slidenum">
              <a:rPr lang="en-US"/>
              <a:pPr/>
              <a:t>22</a:t>
            </a:fld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Phase 4:  Update Model Values Phase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200"/>
              <a:t>JSF implementation walks the component tree and set the corresponding server side object properties to the components' local values</a:t>
            </a:r>
          </a:p>
          <a:p>
            <a:pPr lvl="1"/>
            <a:r>
              <a:rPr lang="en-US" sz="1800"/>
              <a:t>Update the bean properties pointed at by an input component's value attribute</a:t>
            </a:r>
          </a:p>
          <a:p>
            <a:pPr lvl="1"/>
            <a:r>
              <a:rPr lang="en-US" sz="1800"/>
              <a:t>Type conversion from local value to model property type</a:t>
            </a:r>
          </a:p>
          <a:p>
            <a:pPr>
              <a:buFontTx/>
              <a:buNone/>
            </a:pPr>
            <a:endParaRPr lang="en-US" sz="2200"/>
          </a:p>
          <a:p>
            <a:endParaRPr lang="en-US" sz="2000"/>
          </a:p>
        </p:txBody>
      </p:sp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828800"/>
            <a:ext cx="39624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8001000" y="3124200"/>
            <a:ext cx="762000" cy="685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E0F4-3629-42DE-B050-C206DA202862}" type="slidenum">
              <a:rPr lang="en-US"/>
              <a:pPr/>
              <a:t>23</a:t>
            </a:fld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Phase 5: Invoke Application Phase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/>
              <a:t>JSF implementation handles any application-level events, such as submitting a form or linking to another page</a:t>
            </a:r>
          </a:p>
        </p:txBody>
      </p:sp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828800"/>
            <a:ext cx="39624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6705600" y="3200400"/>
            <a:ext cx="685800" cy="609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BB510-0C88-43D4-B284-6A7C40F88DCC}" type="slidenum">
              <a:rPr lang="en-US"/>
              <a:pPr/>
              <a:t>24</a:t>
            </a:fld>
            <a:endParaRPr 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Phase 6:  Render Response Phase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200"/>
              <a:t>JSF implementation invokes the components' built-in encode method and renders the components from the component tree saved in the FacesContext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Create appropriate markup from component tree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If errors in previous phases, original page is rendered with any queued error messages</a:t>
            </a:r>
          </a:p>
          <a:p>
            <a:pPr>
              <a:lnSpc>
                <a:spcPct val="90000"/>
              </a:lnSpc>
            </a:pPr>
            <a:r>
              <a:rPr lang="en-US" sz="2200"/>
              <a:t>State of the response is saved so that subsequent requests can access it and it is available to the Restore View phase</a:t>
            </a:r>
          </a:p>
          <a:p>
            <a:pPr>
              <a:lnSpc>
                <a:spcPct val="90000"/>
              </a:lnSpc>
            </a:pPr>
            <a:endParaRPr lang="en-US" sz="2000"/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endParaRPr lang="en-US" sz="2000"/>
          </a:p>
        </p:txBody>
      </p:sp>
      <p:pic>
        <p:nvPicPr>
          <p:cNvPr id="4915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828800"/>
            <a:ext cx="39624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5181600" y="3200400"/>
            <a:ext cx="762000" cy="685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7FE8F8F8-16B5-45DA-936C-5FA6DB9E38A6}" type="slidenum">
              <a:rPr lang="en-US"/>
              <a:pPr/>
              <a:t>25</a:t>
            </a:fld>
            <a:endParaRPr lang="en-US"/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UI Component Model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5DB2-6A3C-4941-9262-3FF803E9ABFB}" type="slidenum">
              <a:rPr lang="en-US"/>
              <a:pPr/>
              <a:t>26</a:t>
            </a:fld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a UI component?</a:t>
            </a:r>
          </a:p>
          <a:p>
            <a:r>
              <a:rPr lang="en-US"/>
              <a:t>UI component classes</a:t>
            </a:r>
          </a:p>
          <a:p>
            <a:r>
              <a:rPr lang="en-US"/>
              <a:t>UI component rendering model</a:t>
            </a:r>
          </a:p>
          <a:p>
            <a:r>
              <a:rPr lang="en-US"/>
              <a:t>Conversion model</a:t>
            </a:r>
          </a:p>
          <a:p>
            <a:r>
              <a:rPr lang="en-US"/>
              <a:t>Event and listener model</a:t>
            </a:r>
          </a:p>
          <a:p>
            <a:r>
              <a:rPr lang="en-US"/>
              <a:t>Validation model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Sub Topics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CF708B3A-DF3A-47CF-925B-D080C50B3509}" type="slidenum">
              <a:rPr lang="en-US"/>
              <a:pPr/>
              <a:t>27</a:t>
            </a:fld>
            <a:endParaRPr 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/>
              <a:t>UI Component Model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2"/>
            <a:ext cx="6400800" cy="835025"/>
          </a:xfrm>
        </p:spPr>
        <p:txBody>
          <a:bodyPr/>
          <a:lstStyle/>
          <a:p>
            <a:r>
              <a:rPr lang="en-US" b="1"/>
              <a:t>What is a UI Component?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2EC4-0B91-4577-AEE3-49834C9A5A83}" type="slidenum">
              <a:rPr lang="en-US"/>
              <a:pPr/>
              <a:t>28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What is a UI Component?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 well defined, familiar idiom for UI design</a:t>
            </a:r>
          </a:p>
          <a:p>
            <a:r>
              <a:rPr lang="en-US" sz="2400"/>
              <a:t>Are configurable, reusable elements that compose the  user interfaces of JSF applications</a:t>
            </a:r>
          </a:p>
          <a:p>
            <a:r>
              <a:rPr lang="en-US" sz="2400"/>
              <a:t>Can be simple, like a button, or compound, like a table, which can be composed of multiple components</a:t>
            </a:r>
          </a:p>
          <a:p>
            <a:r>
              <a:rPr lang="en-US" sz="2400"/>
              <a:t>Extensible through composition, adding new components</a:t>
            </a:r>
          </a:p>
          <a:p>
            <a:r>
              <a:rPr lang="en-US" sz="2400"/>
              <a:t>Accessible via JSF custom tags in JSP page, for example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636B-E00B-450E-B5DE-9549A52AB68B}" type="slidenum">
              <a:rPr lang="en-US"/>
              <a:pPr/>
              <a:t>29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JSF UI Component Model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 set of UIComponent classes for specifying the state and behavior of UI components</a:t>
            </a:r>
          </a:p>
          <a:p>
            <a:r>
              <a:rPr lang="en-US" sz="2400"/>
              <a:t>A rendering model that defines how to render the components in different ways.</a:t>
            </a:r>
          </a:p>
          <a:p>
            <a:r>
              <a:rPr lang="en-US" sz="2400"/>
              <a:t>An event and listener model that defines how to handle component events</a:t>
            </a:r>
          </a:p>
          <a:p>
            <a:r>
              <a:rPr lang="en-US" sz="2400"/>
              <a:t>A conversion model that defines how to plug in data converters onto a component</a:t>
            </a:r>
          </a:p>
          <a:p>
            <a:r>
              <a:rPr lang="en-US" sz="2400"/>
              <a:t>A validation model that defines how to register alidators onto a component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2C7A-05A6-4213-A401-C4BA7C3A9B68}" type="slidenum">
              <a:rPr lang="en-US"/>
              <a:pPr/>
              <a:t>3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JavaServer™ Faces (JSF)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295400"/>
          </a:xfrm>
        </p:spPr>
        <p:txBody>
          <a:bodyPr/>
          <a:lstStyle/>
          <a:p>
            <a:pPr>
              <a:buFontTx/>
              <a:buNone/>
            </a:pPr>
            <a:r>
              <a:rPr lang="en-US" sz="2700">
                <a:solidFill>
                  <a:srgbClr val="0066FF"/>
                </a:solidFill>
              </a:rPr>
              <a:t>A server side user interface component framework for Java™ technology-based web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0C7A64CA-C350-452B-829A-537BA37EB25A}" type="slidenum">
              <a:rPr lang="en-US"/>
              <a:pPr/>
              <a:t>30</a:t>
            </a:fld>
            <a:endParaRPr 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UI Component Classes</a:t>
            </a:r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96269-6EF2-4AA2-99E2-A8546B6E97E1}" type="slidenum">
              <a:rPr lang="en-US"/>
              <a:pPr/>
              <a:t>31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UI Component Classes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UI Component classes specify all of the UI component functionality</a:t>
            </a:r>
          </a:p>
          <a:p>
            <a:pPr lvl="1"/>
            <a:r>
              <a:rPr lang="en-US"/>
              <a:t> Retrieving values from input form (decoding)</a:t>
            </a:r>
          </a:p>
          <a:p>
            <a:pPr lvl="1"/>
            <a:r>
              <a:rPr lang="en-US"/>
              <a:t>Holding component state</a:t>
            </a:r>
          </a:p>
          <a:p>
            <a:pPr lvl="1"/>
            <a:r>
              <a:rPr lang="en-US"/>
              <a:t>Maintaining a reference to model objects</a:t>
            </a:r>
          </a:p>
          <a:p>
            <a:pPr lvl="1"/>
            <a:r>
              <a:rPr lang="en-US"/>
              <a:t>Driving event-handling</a:t>
            </a:r>
          </a:p>
          <a:p>
            <a:pPr lvl="1"/>
            <a:r>
              <a:rPr lang="en-US"/>
              <a:t>Rendering – creating markup (encoding)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F2A5-B261-4707-BDA8-C4ED1E29A6E2}" type="slidenum">
              <a:rPr lang="en-US"/>
              <a:pPr/>
              <a:t>32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UI Component Classes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 JSF implementation provides a set of UI component classes</a:t>
            </a:r>
          </a:p>
          <a:p>
            <a:pPr lvl="1"/>
            <a:r>
              <a:rPr lang="en-US"/>
              <a:t>Developers can extend these UI component classes to create custom UI components</a:t>
            </a:r>
          </a:p>
          <a:p>
            <a:pPr lvl="1">
              <a:buFont typeface="Wingdings" pitchFamily="2" charset="2"/>
              <a:buNone/>
            </a:pPr>
            <a:endParaRPr lang="en-US"/>
          </a:p>
          <a:p>
            <a:r>
              <a:rPr lang="en-US" sz="2400"/>
              <a:t>All JSF UI component classes extend from </a:t>
            </a:r>
            <a:r>
              <a:rPr lang="en-US" sz="2800" b="1">
                <a:solidFill>
                  <a:srgbClr val="255F79"/>
                </a:solidFill>
                <a:latin typeface="Arial Narrow" pitchFamily="34" charset="0"/>
                <a:cs typeface="Tahoma" pitchFamily="34" charset="0"/>
              </a:rPr>
              <a:t>UIComponentBase</a:t>
            </a:r>
          </a:p>
          <a:p>
            <a:pPr>
              <a:buFontTx/>
              <a:buNone/>
            </a:pPr>
            <a:endParaRPr lang="en-US" sz="2800" b="1">
              <a:solidFill>
                <a:srgbClr val="255F79"/>
              </a:solidFill>
              <a:latin typeface="Arial Narrow" pitchFamily="34" charset="0"/>
              <a:cs typeface="Tahoma" pitchFamily="34" charset="0"/>
            </a:endParaRPr>
          </a:p>
          <a:p>
            <a:pPr lvl="1"/>
            <a:r>
              <a:rPr lang="en-US"/>
              <a:t>UIComponentBase defines the default state and behavior of a UIComponent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E0E3-438F-4249-93BB-61D90ABC841F}" type="slidenum">
              <a:rPr lang="en-US"/>
              <a:pPr/>
              <a:t>33</a:t>
            </a:fld>
            <a:endParaRPr 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How UI Component classes are used by Page authors?</a:t>
            </a:r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Most page authors and application developers will not have to use these classes directly</a:t>
            </a:r>
          </a:p>
          <a:p>
            <a:pPr lvl="1"/>
            <a:r>
              <a:rPr lang="en-US"/>
              <a:t>They will instead include the components on a page by using the component's corresponding tags</a:t>
            </a:r>
          </a:p>
          <a:p>
            <a:r>
              <a:rPr lang="en-US" sz="2400"/>
              <a:t>Most of these component tags can be rendered in different ways</a:t>
            </a:r>
          </a:p>
          <a:p>
            <a:pPr lvl="1"/>
            <a:r>
              <a:rPr lang="en-US"/>
              <a:t>For example, a UICommand component can be rendered as a button or a hyperlink using different tags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71D0-0C93-4AFC-BACC-636D634786E8}" type="slidenum">
              <a:rPr lang="en-US"/>
              <a:pPr/>
              <a:t>34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Built-in UI Component Classes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solidFill>
                  <a:schemeClr val="hlink"/>
                </a:solidFill>
              </a:rPr>
              <a:t>UICommand</a:t>
            </a:r>
            <a:r>
              <a:rPr lang="en-US" sz="2400"/>
              <a:t>:</a:t>
            </a:r>
          </a:p>
          <a:p>
            <a:pPr lvl="1"/>
            <a:r>
              <a:rPr lang="en-US"/>
              <a:t>Represents a control that fires actions when activated.</a:t>
            </a:r>
          </a:p>
          <a:p>
            <a:r>
              <a:rPr lang="en-US" sz="2400">
                <a:solidFill>
                  <a:schemeClr val="hlink"/>
                </a:solidFill>
              </a:rPr>
              <a:t>UIForm</a:t>
            </a:r>
            <a:r>
              <a:rPr lang="en-US" sz="2400"/>
              <a:t>:</a:t>
            </a:r>
          </a:p>
          <a:p>
            <a:pPr lvl="1"/>
            <a:r>
              <a:rPr lang="en-US"/>
              <a:t>Encapsulates a group of controls that submit data to the application. This component is analogous to the form tag in HTML.</a:t>
            </a:r>
          </a:p>
          <a:p>
            <a:r>
              <a:rPr lang="en-US" sz="2400">
                <a:solidFill>
                  <a:schemeClr val="hlink"/>
                </a:solidFill>
              </a:rPr>
              <a:t>UIGraphic</a:t>
            </a:r>
            <a:r>
              <a:rPr lang="en-US" sz="2400"/>
              <a:t>:</a:t>
            </a:r>
          </a:p>
          <a:p>
            <a:pPr lvl="1"/>
            <a:r>
              <a:rPr lang="en-US"/>
              <a:t>Displays an image.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83EA-7F4A-4FF4-9E3D-CACA49DC2ED1}" type="slidenum">
              <a:rPr lang="en-US"/>
              <a:pPr/>
              <a:t>35</a:t>
            </a:fld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Built-in UI Component Classes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solidFill>
                  <a:schemeClr val="hlink"/>
                </a:solidFill>
              </a:rPr>
              <a:t>UIInput</a:t>
            </a:r>
            <a:r>
              <a:rPr lang="en-US" sz="2400"/>
              <a:t>:</a:t>
            </a:r>
          </a:p>
          <a:p>
            <a:pPr lvl="1"/>
            <a:r>
              <a:rPr lang="en-US"/>
              <a:t>Takes data input from a user is a subclass of UIOutput</a:t>
            </a:r>
          </a:p>
          <a:p>
            <a:r>
              <a:rPr lang="en-US" sz="2400">
                <a:solidFill>
                  <a:schemeClr val="hlink"/>
                </a:solidFill>
              </a:rPr>
              <a:t>UIOutput</a:t>
            </a:r>
            <a:r>
              <a:rPr lang="en-US" sz="2400"/>
              <a:t>:</a:t>
            </a:r>
          </a:p>
          <a:p>
            <a:pPr lvl="1"/>
            <a:r>
              <a:rPr lang="en-US"/>
              <a:t>Displays data output on a page</a:t>
            </a:r>
          </a:p>
          <a:p>
            <a:r>
              <a:rPr lang="en-US" sz="2400">
                <a:solidFill>
                  <a:schemeClr val="hlink"/>
                </a:solidFill>
              </a:rPr>
              <a:t>UIPanel</a:t>
            </a:r>
          </a:p>
          <a:p>
            <a:pPr lvl="1"/>
            <a:r>
              <a:rPr lang="en-US"/>
              <a:t>Displays a table</a:t>
            </a:r>
          </a:p>
          <a:p>
            <a:r>
              <a:rPr lang="en-US" sz="2400">
                <a:solidFill>
                  <a:schemeClr val="hlink"/>
                </a:solidFill>
              </a:rPr>
              <a:t>UIParameter</a:t>
            </a:r>
            <a:r>
              <a:rPr lang="en-US" sz="2400"/>
              <a:t>:</a:t>
            </a:r>
          </a:p>
          <a:p>
            <a:pPr lvl="1"/>
            <a:r>
              <a:rPr lang="en-US"/>
              <a:t>Represents substitution parameters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7FC6-445F-4DCD-AEEC-84739B00DC6E}" type="slidenum">
              <a:rPr lang="en-US"/>
              <a:pPr/>
              <a:t>36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Built-in UI Component Classes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solidFill>
                  <a:schemeClr val="hlink"/>
                </a:solidFill>
              </a:rPr>
              <a:t>UISelectItem</a:t>
            </a:r>
            <a:r>
              <a:rPr lang="en-US" sz="2400"/>
              <a:t>:</a:t>
            </a:r>
          </a:p>
          <a:p>
            <a:pPr lvl="1"/>
            <a:r>
              <a:rPr lang="en-US"/>
              <a:t>Represents a single item in a set of items.</a:t>
            </a:r>
          </a:p>
          <a:p>
            <a:r>
              <a:rPr lang="en-US" sz="2400">
                <a:solidFill>
                  <a:schemeClr val="hlink"/>
                </a:solidFill>
              </a:rPr>
              <a:t>UISelectItems</a:t>
            </a:r>
            <a:r>
              <a:rPr lang="en-US" sz="2400"/>
              <a:t>:</a:t>
            </a:r>
          </a:p>
          <a:p>
            <a:pPr lvl="1"/>
            <a:r>
              <a:rPr lang="en-US"/>
              <a:t>Represents an entire set of items.</a:t>
            </a:r>
          </a:p>
          <a:p>
            <a:r>
              <a:rPr lang="en-US" sz="2400">
                <a:solidFill>
                  <a:schemeClr val="hlink"/>
                </a:solidFill>
              </a:rPr>
              <a:t>UISelectBoolean</a:t>
            </a:r>
            <a:r>
              <a:rPr lang="en-US" sz="2400"/>
              <a:t>:</a:t>
            </a:r>
          </a:p>
          <a:p>
            <a:pPr lvl="1"/>
            <a:r>
              <a:rPr lang="en-US"/>
              <a:t>Allows a user to set a boolean value on a control by selecting or de-selecting it. This class is a subclass of UIInput.</a:t>
            </a:r>
          </a:p>
          <a:p>
            <a:r>
              <a:rPr lang="en-US" sz="2400"/>
              <a:t> </a:t>
            </a:r>
            <a:r>
              <a:rPr lang="en-US" sz="2400">
                <a:solidFill>
                  <a:schemeClr val="hlink"/>
                </a:solidFill>
              </a:rPr>
              <a:t>UISelectMany</a:t>
            </a:r>
            <a:r>
              <a:rPr lang="en-US" sz="2400"/>
              <a:t>:</a:t>
            </a:r>
          </a:p>
          <a:p>
            <a:pPr lvl="1"/>
            <a:r>
              <a:rPr lang="en-US"/>
              <a:t>Allows a user to select multiple items from a group of items. This class is a subclass of UIInput.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2F14-53E3-40BE-9E79-79DE0CB42B7E}" type="slidenum">
              <a:rPr lang="en-US"/>
              <a:pPr/>
              <a:t>37</a:t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Built-in UI Component Classes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hlink"/>
                </a:solidFill>
              </a:rPr>
              <a:t>UISelectOne</a:t>
            </a:r>
            <a:r>
              <a:rPr lang="en-US"/>
              <a:t>:</a:t>
            </a:r>
          </a:p>
          <a:p>
            <a:pPr lvl="1"/>
            <a:r>
              <a:rPr lang="en-US"/>
              <a:t>Allows a user to select one item out of a group of items.This class is a subclass of UIInput.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8DD51A50-2B1D-4593-A622-02ECFAFEAC4D}" type="slidenum">
              <a:rPr lang="en-US"/>
              <a:pPr/>
              <a:t>38</a:t>
            </a:fld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>
                <a:solidFill>
                  <a:schemeClr val="hlink"/>
                </a:solidFill>
              </a:rPr>
              <a:t>UI Component Model:</a:t>
            </a:r>
            <a:br>
              <a:rPr lang="en-US" sz="2800">
                <a:solidFill>
                  <a:schemeClr val="hlink"/>
                </a:solidFill>
              </a:rPr>
            </a:br>
            <a:endParaRPr lang="en-US" sz="2800">
              <a:solidFill>
                <a:schemeClr val="hlink"/>
              </a:solidFill>
            </a:endParaRP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886200"/>
            <a:ext cx="7696200" cy="1143000"/>
          </a:xfrm>
        </p:spPr>
        <p:txBody>
          <a:bodyPr/>
          <a:lstStyle/>
          <a:p>
            <a:r>
              <a:rPr lang="en-US" b="1"/>
              <a:t>Component Rendering Model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39BD-EAB0-49E9-BC8F-2CDC65A66AD6}" type="slidenum">
              <a:rPr lang="en-US"/>
              <a:pPr/>
              <a:t>39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Component Rendering</a:t>
            </a: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Rendering is handled by Render kit not by component classes</a:t>
            </a:r>
          </a:p>
          <a:p>
            <a:pPr lvl="1"/>
            <a:r>
              <a:rPr lang="en-US"/>
              <a:t>Component writers can define the behavior of a component once, but create multiple renderers</a:t>
            </a:r>
          </a:p>
          <a:p>
            <a:r>
              <a:rPr lang="en-US" sz="2400"/>
              <a:t>Page authors and application developers can change the appearance of a component on the page by selecting the tag that represents the appropriate component/renderer combination</a:t>
            </a:r>
          </a:p>
          <a:p>
            <a:pPr lvl="1"/>
            <a:r>
              <a:rPr lang="en-US"/>
              <a:t>&lt;h:commandButton&gt;</a:t>
            </a:r>
          </a:p>
          <a:p>
            <a:pPr lvl="1"/>
            <a:r>
              <a:rPr lang="en-US"/>
              <a:t>&lt;h:commandLink&gt;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F09B-EE01-49A2-8DFB-27C3595C1F68}" type="slidenum">
              <a:rPr lang="en-US"/>
              <a:pPr/>
              <a:t>4</a:t>
            </a:fld>
            <a:endParaRPr lang="en-US"/>
          </a:p>
        </p:txBody>
      </p:sp>
      <p:pic>
        <p:nvPicPr>
          <p:cNvPr id="1546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2"/>
            <a:ext cx="78486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463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9410-1475-4AAD-9950-948DE9D83306}" type="slidenum">
              <a:rPr lang="en-US"/>
              <a:pPr/>
              <a:t>40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RenderKit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Defines how component classes map to component tags appropriate for a particular client</a:t>
            </a:r>
          </a:p>
          <a:p>
            <a:r>
              <a:rPr lang="en-US" sz="2400"/>
              <a:t>JSF implementation includes a built-in RenderKit for rendering to an HTML client</a:t>
            </a:r>
          </a:p>
          <a:p>
            <a:r>
              <a:rPr lang="en-US" sz="2400"/>
              <a:t>For every UI component that a RenderKit supports, the RenderKit defines a set of Renderer objects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10EF-37BD-42C1-88B7-ACC0530D7E20}" type="slidenum">
              <a:rPr lang="en-US"/>
              <a:pPr/>
              <a:t>41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Renderer Object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Defines a different way to render the particular component to the output defined by the RenderKit</a:t>
            </a:r>
          </a:p>
          <a:p>
            <a:pPr>
              <a:lnSpc>
                <a:spcPct val="90000"/>
              </a:lnSpc>
            </a:pPr>
            <a:r>
              <a:rPr lang="en-US" sz="2000"/>
              <a:t>Example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UISelectOne component has three different renderers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One of them renders the component as a set of radio buttons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Another renders the component as a combo box.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The third one renders the component as a list box.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35C4E20C-DD4C-4195-B1E4-AB458F112286}" type="slidenum">
              <a:rPr lang="en-US"/>
              <a:pPr/>
              <a:t>42</a:t>
            </a:fld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JSP Custom Tags in HTML Renderer Kit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0EDA-6CE2-4BEE-8300-1146A7077633}" type="slidenum">
              <a:rPr lang="en-US"/>
              <a:pPr/>
              <a:t>43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Tags in HTML Renderer Kit</a:t>
            </a:r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Each JSP custom tag defined in the standard HTML RenderKit class is composed of</a:t>
            </a:r>
          </a:p>
          <a:p>
            <a:pPr lvl="1"/>
            <a:r>
              <a:rPr lang="en-US"/>
              <a:t>component functionality, defined in the UIComponent class</a:t>
            </a:r>
          </a:p>
          <a:p>
            <a:pPr lvl="1"/>
            <a:r>
              <a:rPr lang="en-US"/>
              <a:t>rendering attributes, defined by the Renderer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408A-E91D-4B47-84A7-BB65A16C1AE4}" type="slidenum">
              <a:rPr lang="en-US"/>
              <a:pPr/>
              <a:t>44</a:t>
            </a:fld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255F79"/>
                </a:solidFill>
              </a:rPr>
              <a:t>&lt;commandButton&gt; &amp; &lt;commandLink&gt; tags</a:t>
            </a:r>
          </a:p>
          <a:p>
            <a:pPr lvl="1"/>
            <a:r>
              <a:rPr lang="en-US"/>
              <a:t>“command” defines UI component</a:t>
            </a:r>
          </a:p>
          <a:p>
            <a:pPr lvl="1"/>
            <a:r>
              <a:rPr lang="en-US"/>
              <a:t>“Button” and “Link” defines rendering attribute</a:t>
            </a:r>
          </a:p>
          <a:p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Example Tags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761FD50B-C20A-472E-A0F1-4BC8F8067C00}" type="slidenum">
              <a:rPr lang="en-US"/>
              <a:pPr/>
              <a:t>45</a:t>
            </a:fld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2362200"/>
            <a:ext cx="7772400" cy="1066800"/>
          </a:xfrm>
        </p:spPr>
        <p:txBody>
          <a:bodyPr/>
          <a:lstStyle/>
          <a:p>
            <a:r>
              <a:rPr lang="en-US" b="0">
                <a:solidFill>
                  <a:schemeClr val="hlink"/>
                </a:solidFill>
              </a:rPr>
              <a:t>UI Component Model:</a:t>
            </a:r>
            <a:br>
              <a:rPr lang="en-US" b="0">
                <a:solidFill>
                  <a:schemeClr val="hlink"/>
                </a:solidFill>
              </a:rPr>
            </a:br>
            <a:endParaRPr lang="en-US" b="0">
              <a:solidFill>
                <a:schemeClr val="hlink"/>
              </a:solidFill>
            </a:endParaRP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Conversion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B249-107F-42F5-8A8D-0E519FE77BEE}" type="slidenum">
              <a:rPr lang="en-US"/>
              <a:pPr/>
              <a:t>46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Conversion Model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 A component can be associated with server-side model object data</a:t>
            </a:r>
          </a:p>
          <a:p>
            <a:r>
              <a:rPr lang="en-US" sz="2400"/>
              <a:t>Two views of the component's data:</a:t>
            </a:r>
          </a:p>
          <a:p>
            <a:pPr lvl="1"/>
            <a:r>
              <a:rPr lang="en-US"/>
              <a:t>model view</a:t>
            </a:r>
          </a:p>
          <a:p>
            <a:pPr lvl="1"/>
            <a:r>
              <a:rPr lang="en-US"/>
              <a:t>presentation view</a:t>
            </a:r>
          </a:p>
          <a:p>
            <a:r>
              <a:rPr lang="en-US" sz="2400"/>
              <a:t>Component's data can be converted between the model view and the presentation view</a:t>
            </a:r>
          </a:p>
          <a:p>
            <a:pPr lvl="1"/>
            <a:r>
              <a:rPr lang="en-US"/>
              <a:t>This conversion is usually performed automatically by the component's renderer</a:t>
            </a:r>
          </a:p>
          <a:p>
            <a:pPr lvl="1"/>
            <a:r>
              <a:rPr lang="en-US"/>
              <a:t>Custom conversion is supported via Converter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C0885E2-2834-4567-AE8B-4DE64CC24C87}" type="slidenum">
              <a:rPr lang="en-US"/>
              <a:pPr/>
              <a:t>47</a:t>
            </a:fld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/>
          <a:p>
            <a:endParaRPr lang="en-US" sz="2600" b="1">
              <a:solidFill>
                <a:srgbClr val="99CCFF"/>
              </a:solidFill>
            </a:endParaRPr>
          </a:p>
          <a:p>
            <a:r>
              <a:rPr lang="en-US" b="1"/>
              <a:t>Event &amp; Listener Model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hlink"/>
                </a:solidFill>
              </a:rPr>
              <a:t>UI Component Model: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ED4C-7D7F-48F4-8105-0D68317375A2}" type="slidenum">
              <a:rPr lang="en-US"/>
              <a:pPr/>
              <a:t>48</a:t>
            </a:fld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JSF Event &amp; Listener Model</a:t>
            </a:r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Similar to JavaBeans event model</a:t>
            </a:r>
          </a:p>
          <a:p>
            <a:r>
              <a:rPr lang="en-US" sz="2400"/>
              <a:t> Listener and Event classes that an application can use to handle events generated by UI components</a:t>
            </a:r>
          </a:p>
          <a:p>
            <a:pPr lvl="1"/>
            <a:r>
              <a:rPr lang="en-US"/>
              <a:t>An Event object identifies the component that   generated the event and stores information about the event</a:t>
            </a:r>
          </a:p>
          <a:p>
            <a:pPr lvl="1"/>
            <a:r>
              <a:rPr lang="en-US"/>
              <a:t>To be notified of an event, an application must provide an implementation of the Listener class and register it on the component that generates the event</a:t>
            </a:r>
          </a:p>
          <a:p>
            <a:pPr lvl="1"/>
            <a:r>
              <a:rPr lang="en-US"/>
              <a:t> When the user activates a component, such as by clicking a button, an event is fired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294E805-F9AF-44F1-94B1-ADDA15EB4483}" type="slidenum">
              <a:rPr lang="en-US"/>
              <a:pPr/>
              <a:t>49</a:t>
            </a:fld>
            <a:endParaRPr 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hlink"/>
                </a:solidFill>
              </a:rPr>
              <a:t>UI Component Model:</a:t>
            </a:r>
            <a:br>
              <a:rPr lang="en-US">
                <a:solidFill>
                  <a:schemeClr val="hlink"/>
                </a:solidFill>
              </a:rPr>
            </a:br>
            <a:endParaRPr lang="en-US">
              <a:solidFill>
                <a:schemeClr val="hlink"/>
              </a:solidFill>
            </a:endParaRP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Validation Model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FA199-824D-4CFC-9EC9-6442DD78C560}" type="slidenum">
              <a:rPr lang="en-US"/>
              <a:pPr/>
              <a:t>5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What is JSF?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 specification and reference implementation for a web application development framework</a:t>
            </a:r>
          </a:p>
          <a:p>
            <a:pPr lvl="1"/>
            <a:r>
              <a:rPr lang="en-US"/>
              <a:t> Components</a:t>
            </a:r>
          </a:p>
          <a:p>
            <a:pPr lvl="1"/>
            <a:r>
              <a:rPr lang="en-US"/>
              <a:t> Events</a:t>
            </a:r>
          </a:p>
          <a:p>
            <a:pPr lvl="1"/>
            <a:r>
              <a:rPr lang="en-US"/>
              <a:t> Validators</a:t>
            </a:r>
          </a:p>
          <a:p>
            <a:pPr lvl="1"/>
            <a:r>
              <a:rPr lang="en-US"/>
              <a:t> Back-end-data integration</a:t>
            </a:r>
          </a:p>
          <a:p>
            <a:r>
              <a:rPr lang="en-US" sz="2400"/>
              <a:t>Designed to be leveraged by tools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-   Sun Java Studio Creator</a:t>
            </a:r>
          </a:p>
          <a:p>
            <a:pPr lvl="1">
              <a:buFontTx/>
              <a:buChar char="-"/>
            </a:pPr>
            <a:r>
              <a:rPr lang="en-US"/>
              <a:t>JDeveloper</a:t>
            </a:r>
          </a:p>
          <a:p>
            <a:pPr lvl="1">
              <a:buFontTx/>
              <a:buChar char="-"/>
            </a:pPr>
            <a:r>
              <a:rPr lang="en-US"/>
              <a:t>WSAD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72F7-CCA6-4DEE-AC08-72C9186DBB72}" type="slidenum">
              <a:rPr lang="en-US"/>
              <a:pPr/>
              <a:t>50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Validation Model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 Like the conversion model, the validation model defines a set of standard classes for performing common data validation checks</a:t>
            </a:r>
          </a:p>
          <a:p>
            <a:pPr>
              <a:lnSpc>
                <a:spcPct val="90000"/>
              </a:lnSpc>
            </a:pPr>
            <a:r>
              <a:rPr lang="en-US" sz="2000"/>
              <a:t>jsf-core tag library also defines a set of tags that correspond to the standard Validator implementations</a:t>
            </a:r>
          </a:p>
          <a:p>
            <a:pPr>
              <a:lnSpc>
                <a:spcPct val="90000"/>
              </a:lnSpc>
            </a:pPr>
            <a:r>
              <a:rPr lang="en-US" sz="2000"/>
              <a:t>Most of the tags have a set of attributes for configuring the validator's properties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minimum and maximum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28DC9A79-783F-4FB3-9B4C-4998831B2463}" type="slidenum">
              <a:rPr lang="en-US"/>
              <a:pPr/>
              <a:t>51</a:t>
            </a:fld>
            <a:endParaRPr 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/>
              <a:t>ApplicationConfiguration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6F5A-073C-42C8-BCDE-D39725E6466C}" type="slidenum">
              <a:rPr lang="en-US"/>
              <a:pPr/>
              <a:t>52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Application Configuration File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 XML file for configuring resources required at application startup time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 navigation rules, converters, validators, render kits</a:t>
            </a:r>
          </a:p>
          <a:p>
            <a:pPr>
              <a:lnSpc>
                <a:spcPct val="90000"/>
              </a:lnSpc>
            </a:pPr>
            <a:r>
              <a:rPr lang="en-US" sz="2000"/>
              <a:t>Usually named as </a:t>
            </a:r>
            <a:r>
              <a:rPr lang="en-US" sz="2000">
                <a:solidFill>
                  <a:schemeClr val="accent2"/>
                </a:solidFill>
              </a:rPr>
              <a:t>faces-config.xml</a:t>
            </a:r>
          </a:p>
          <a:p>
            <a:pPr>
              <a:lnSpc>
                <a:spcPct val="90000"/>
              </a:lnSpc>
            </a:pPr>
            <a:r>
              <a:rPr lang="en-US" sz="2000"/>
              <a:t>A &lt;faces-config&gt; tag must enclose all of the other declarations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/>
              <a:t>&lt;faces-config&gt;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/>
              <a:t>....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/>
              <a:t>&lt;/faces-config&gt;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8A41-21A2-4496-AE07-9002AF04FA34}" type="slidenum">
              <a:rPr lang="en-US"/>
              <a:pPr/>
              <a:t>53</a:t>
            </a:fld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r>
              <a:rPr lang="en-US" b="1"/>
              <a:t>faces-config.xml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&lt;?xml version="1.0"?&gt;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&lt;!DOCTYPE faces-config PUBLIC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"-//Sun Microsystems, Inc.//DTD JavaServer Faces Config 1.0//EN"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"http://java.sun.com/dtd/web-facesconfig_1_0.dtd"&gt;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&lt;faces-config&gt;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	&lt;application&gt;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		&lt;locale-config&gt;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			&lt;default-locale&gt;en&lt;/default-locale&gt;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			&lt;supported-locale&gt;de&lt;/supported-locale&gt;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			&lt;supported-locale&gt;fr&lt;/supported-locale&gt;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			&lt;supported-locale&gt;es&lt;/supported-locale&gt;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		&lt;/locale-config&gt;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&lt;/application&gt;</a:t>
            </a:r>
          </a:p>
          <a:p>
            <a:pPr>
              <a:lnSpc>
                <a:spcPct val="90000"/>
              </a:lnSpc>
            </a:pP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0C52B-BF90-4D49-9850-A7D6D31B269A}" type="slidenum">
              <a:rPr lang="en-US"/>
              <a:pPr/>
              <a:t>54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faces-config.xml (2)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953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&lt;navigation-rule&gt;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&lt;from-view-id&gt;/greeting.jsp&lt;/from-view-id&gt;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&lt;/navigation-rule&gt;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&lt;navigation-rule&gt;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&lt;from-view-id&gt;/response.jsp&lt;/from-view-id&gt;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&lt;/navigation-rule&gt;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&lt;managed-bean&gt;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&lt;managed-bean-name&gt;UserNumberBean&lt;/managed-bean-name&gt;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&lt;managed-bean&gt;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&lt;/faces-config&gt;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13B9-0EB8-45F6-85A6-DA3EBBC9FB84}" type="slidenum">
              <a:rPr lang="en-US"/>
              <a:pPr/>
              <a:t>55</a:t>
            </a:fld>
            <a:endParaRPr 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Application Configuration File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You can have more than one application configuration file</a:t>
            </a:r>
          </a:p>
          <a:p>
            <a:r>
              <a:rPr lang="en-US" sz="2400"/>
              <a:t>There are three ways that you can make these files available to the application</a:t>
            </a:r>
          </a:p>
          <a:p>
            <a:pPr lvl="1"/>
            <a:r>
              <a:rPr lang="en-US"/>
              <a:t>A resource named /META-INF/faces-config.xml in any of the JAR files in the Web application's /WEB-INF/lib directory</a:t>
            </a:r>
          </a:p>
          <a:p>
            <a:pPr lvl="1"/>
            <a:r>
              <a:rPr lang="en-US"/>
              <a:t>A context init parameter, javax.faces.application</a:t>
            </a:r>
          </a:p>
          <a:p>
            <a:pPr lvl="1"/>
            <a:r>
              <a:rPr lang="en-US"/>
              <a:t>A resource named faces-config.xml in the /WEB-INF/ directory of your application (most common)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9F8618C5-5ECE-4A73-84D8-22D54F840BE9}" type="slidenum">
              <a:rPr lang="en-US"/>
              <a:pPr/>
              <a:t>56</a:t>
            </a:fld>
            <a:endParaRPr lang="en-US"/>
          </a:p>
        </p:txBody>
      </p:sp>
      <p:sp>
        <p:nvSpPr>
          <p:cNvPr id="16998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Getting Started with JSF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F749743A-E52A-4246-B8E9-E7FEE0EB813C}" type="slidenum">
              <a:rPr lang="en-US"/>
              <a:pPr/>
              <a:t>57</a:t>
            </a:fld>
            <a:endParaRPr lang="en-US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Creating a JSF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A092-5F47-441A-99BE-DF2F2953BCC8}" type="slidenum">
              <a:rPr lang="en-US"/>
              <a:pPr/>
              <a:t>58</a:t>
            </a:fld>
            <a:endParaRPr 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Requirement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1"/>
            <a:ext cx="8229600" cy="3386139"/>
          </a:xfrm>
        </p:spPr>
        <p:txBody>
          <a:bodyPr/>
          <a:lstStyle/>
          <a:p>
            <a:r>
              <a:rPr lang="en-US"/>
              <a:t>A web Development Directory Structure</a:t>
            </a:r>
          </a:p>
          <a:p>
            <a:r>
              <a:rPr lang="en-US"/>
              <a:t>web.xml</a:t>
            </a:r>
          </a:p>
          <a:p>
            <a:r>
              <a:rPr lang="en-US"/>
              <a:t>JSF Specific Steps</a:t>
            </a:r>
          </a:p>
          <a:p>
            <a:r>
              <a:rPr lang="en-US"/>
              <a:t>Deployment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702FE-9CF4-465D-9405-EB926258CDA8}" type="slidenum">
              <a:rPr lang="en-US"/>
              <a:pPr/>
              <a:t>59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Development Directory Structure</a:t>
            </a:r>
            <a:endParaRPr lang="en-US" sz="2400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Same development directory structure for any typical Web application</a:t>
            </a:r>
          </a:p>
          <a:p>
            <a:pPr lvl="1"/>
            <a:r>
              <a:rPr lang="en-US" sz="1800"/>
              <a:t>ContextRoot</a:t>
            </a:r>
          </a:p>
          <a:p>
            <a:pPr lvl="3">
              <a:buFontTx/>
              <a:buNone/>
            </a:pPr>
            <a:r>
              <a:rPr lang="en-US" sz="2000"/>
              <a:t>/*.jsp files</a:t>
            </a:r>
          </a:p>
          <a:p>
            <a:pPr lvl="3">
              <a:buFontTx/>
              <a:buNone/>
            </a:pPr>
            <a:r>
              <a:rPr lang="en-US" sz="2000"/>
              <a:t>/images/*.jpg,*.gif etc</a:t>
            </a:r>
          </a:p>
          <a:p>
            <a:pPr lvl="3">
              <a:buFontTx/>
              <a:buNone/>
            </a:pPr>
            <a:r>
              <a:rPr lang="en-US" sz="2000"/>
              <a:t>/WEB-INF</a:t>
            </a:r>
          </a:p>
          <a:p>
            <a:pPr lvl="3">
              <a:buFontTx/>
              <a:buNone/>
            </a:pPr>
            <a:r>
              <a:rPr lang="en-US" sz="2000"/>
              <a:t>		/classes</a:t>
            </a:r>
          </a:p>
          <a:p>
            <a:pPr lvl="3">
              <a:buFontTx/>
              <a:buNone/>
            </a:pPr>
            <a:r>
              <a:rPr lang="en-US" sz="2000"/>
              <a:t>		/lib</a:t>
            </a:r>
          </a:p>
          <a:p>
            <a:endParaRPr lang="en-US" sz="1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7F5B-17BD-47AD-80F6-465054B00551}" type="slidenum">
              <a:rPr lang="en-US"/>
              <a:pPr/>
              <a:t>6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Why JSF? (page 1)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MVC for web applications</a:t>
            </a:r>
          </a:p>
          <a:p>
            <a:r>
              <a:rPr lang="en-US" sz="2400"/>
              <a:t>Clean separation of roles</a:t>
            </a:r>
          </a:p>
          <a:p>
            <a:r>
              <a:rPr lang="en-US" sz="2400"/>
              <a:t>Easy to use</a:t>
            </a:r>
          </a:p>
          <a:p>
            <a:r>
              <a:rPr lang="en-US" sz="2400"/>
              <a:t>Extensible Component and Rendering architecture</a:t>
            </a:r>
          </a:p>
          <a:p>
            <a:r>
              <a:rPr lang="en-US" sz="2400"/>
              <a:t>Support for client device independence</a:t>
            </a:r>
          </a:p>
          <a:p>
            <a:r>
              <a:rPr lang="en-US" sz="2400"/>
              <a:t>Standard</a:t>
            </a:r>
          </a:p>
          <a:p>
            <a:r>
              <a:rPr lang="en-US" sz="2400"/>
              <a:t>Huge vendor and industry support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D8F4-38E6-4B1B-A376-5E1CB63C90EF}" type="slidenum">
              <a:rPr lang="en-US"/>
              <a:pPr/>
              <a:t>60</a:t>
            </a:fld>
            <a:endParaRPr lang="en-US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Jar Files for JSF Application(1)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255F79"/>
                </a:solidFill>
              </a:rPr>
              <a:t>jsf-api.jar</a:t>
            </a:r>
          </a:p>
          <a:p>
            <a:pPr lvl="1">
              <a:lnSpc>
                <a:spcPct val="90000"/>
              </a:lnSpc>
            </a:pPr>
            <a:r>
              <a:rPr lang="en-US"/>
              <a:t>– contains the javax.faces.* API classes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255F79"/>
                </a:solidFill>
              </a:rPr>
              <a:t>jsf-impl.jar</a:t>
            </a:r>
          </a:p>
          <a:p>
            <a:pPr lvl="1">
              <a:lnSpc>
                <a:spcPct val="90000"/>
              </a:lnSpc>
            </a:pPr>
            <a:r>
              <a:rPr lang="en-US"/>
              <a:t>– contains the implementation classes of the JavaServer Faces standard implementation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255F79"/>
                </a:solidFill>
              </a:rPr>
              <a:t>jstl.jar</a:t>
            </a:r>
          </a:p>
          <a:p>
            <a:pPr lvl="1">
              <a:lnSpc>
                <a:spcPct val="90000"/>
              </a:lnSpc>
            </a:pPr>
            <a:r>
              <a:rPr lang="en-US"/>
              <a:t>– required to use JSTL tags and referenced by JavaServer Faces standard implementation classes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AB64-EBE6-4C3F-ADF1-3C5A31CA7D48}" type="slidenum">
              <a:rPr lang="en-US"/>
              <a:pPr/>
              <a:t>61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*.jar files (2)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255F79"/>
                </a:solidFill>
              </a:rPr>
              <a:t>standard.jar</a:t>
            </a:r>
          </a:p>
          <a:p>
            <a:pPr lvl="1"/>
            <a:r>
              <a:rPr lang="en-US"/>
              <a:t>required to use JSTL tags and referenced by JavaServer Faces reference implementation classes</a:t>
            </a:r>
          </a:p>
          <a:p>
            <a:r>
              <a:rPr lang="en-US">
                <a:solidFill>
                  <a:srgbClr val="255F79"/>
                </a:solidFill>
              </a:rPr>
              <a:t>commons-beanutils.jar</a:t>
            </a:r>
          </a:p>
          <a:p>
            <a:pPr lvl="1"/>
            <a:r>
              <a:rPr lang="en-US"/>
              <a:t>utilities for defining and accessing JavaBeans component properties</a:t>
            </a:r>
          </a:p>
          <a:p>
            <a:r>
              <a:rPr lang="en-US">
                <a:solidFill>
                  <a:srgbClr val="255F79"/>
                </a:solidFill>
              </a:rPr>
              <a:t>commons-digester.jar</a:t>
            </a:r>
          </a:p>
          <a:p>
            <a:pPr lvl="1"/>
            <a:r>
              <a:rPr lang="en-US"/>
              <a:t>– for processing XML documents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DEE5-1FF6-478B-920B-964861D5C8B0}" type="slidenum">
              <a:rPr lang="en-US"/>
              <a:pPr/>
              <a:t>62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*.jar files (3)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255F79"/>
                </a:solidFill>
              </a:rPr>
              <a:t>commons-collections.jar</a:t>
            </a:r>
          </a:p>
          <a:p>
            <a:pPr lvl="1"/>
            <a:r>
              <a:rPr lang="en-US"/>
              <a:t>– extensions of the Java 2 SDK Collections Framework</a:t>
            </a:r>
          </a:p>
          <a:p>
            <a:r>
              <a:rPr lang="en-US">
                <a:solidFill>
                  <a:srgbClr val="255F79"/>
                </a:solidFill>
              </a:rPr>
              <a:t>commons-logging.jar</a:t>
            </a:r>
          </a:p>
          <a:p>
            <a:pPr lvl="1"/>
            <a:r>
              <a:rPr lang="en-US"/>
              <a:t>– a general purpose, flexible logging facility to allow developers to instrument their code with logging statements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2955-3481-4B7C-89D8-66E323E2544C}" type="slidenum">
              <a:rPr lang="en-US"/>
              <a:pPr/>
              <a:t>63</a:t>
            </a:fld>
            <a:endParaRPr lang="en-US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web.xml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Same structure as any other Web application</a:t>
            </a:r>
          </a:p>
          <a:p>
            <a:pPr lvl="1"/>
            <a:r>
              <a:rPr lang="en-US" b="1">
                <a:latin typeface="Courier New" pitchFamily="49" charset="0"/>
              </a:rPr>
              <a:t>javax.faces.webapp.FacesServlet</a:t>
            </a:r>
            <a:r>
              <a:rPr lang="en-US"/>
              <a:t> is like any other servlet</a:t>
            </a:r>
          </a:p>
          <a:p>
            <a:pPr lvl="1"/>
            <a:r>
              <a:rPr lang="en-US"/>
              <a:t>Servlet definition and mapping of FacesServlet</a:t>
            </a:r>
          </a:p>
          <a:p>
            <a:r>
              <a:rPr lang="en-US"/>
              <a:t>There are several JSF specific </a:t>
            </a:r>
          </a:p>
          <a:p>
            <a:pPr>
              <a:buFontTx/>
              <a:buNone/>
            </a:pPr>
            <a:r>
              <a:rPr lang="en-US"/>
              <a:t>	&lt;context-param&gt;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BF14-022D-4131-B24C-DC8F99FDE308}" type="slidenum">
              <a:rPr lang="en-US"/>
              <a:pPr/>
              <a:t>64</a:t>
            </a:fld>
            <a:endParaRPr lang="en-US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web.xml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4864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1 &lt;web-app&gt;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2 &lt;display-name&gt;Name of the application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3 &lt;/display-name&gt;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4 &lt;description&gt;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5 Description for the Application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6 &lt;/description&gt;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7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8 &lt;context-param&gt;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9 &lt;param-name&gt;javax.faces.STATE_SAVING_METHOD&lt;/param-name&gt;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10 &lt;param-value&gt;client&lt;/param-value&gt;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11 &lt;/context-param&gt;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12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13 &lt;context-param&gt;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14 &lt;param-name&gt;javax.faces.application.CONFIG_FILES&lt;/param-name&gt;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15 &lt;param-value&gt;/WEB-INF/faces-config.xml&lt;/param-value&gt;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16 &lt;/context-param&gt;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17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18 &lt;context-param&gt;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19 &lt;param-name&gt;com.sun.faces.validateXml&lt;/param-name&gt;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20 &lt;param-value&gt;true&lt;/param-value&gt;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21 &lt;/context-param&gt;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12CF-5BBA-4343-A615-CAF964524627}" type="slidenum">
              <a:rPr lang="en-US"/>
              <a:pPr/>
              <a:t>65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web.xml(2)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29600" cy="50292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22&lt;listener&gt;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23&lt;listener-class&gt;com.sun.faces.config.ConfigListener&lt;/listener-class&gt;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&lt;/listener&gt;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1800" b="1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24&lt;!-- Faces Servlet --&gt;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25&lt;servlet&gt;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26 &lt;servlet-name&gt;Faces Servlet&lt;/servlet-name&gt;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27 &lt;servlet-class&gt;javax.faces.webapp.FacesServlet&lt;/servlet-class&gt;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28 &lt;load-on-startup&gt; 1 &lt;/load-on-startup&gt;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29&lt;/servlet&gt;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1800" b="1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30 &lt;!-- Faces Servlet Mapping --&gt;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31 &lt;servlet-mapping&gt;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32&lt;servlet-name&gt;Faces Servlet&lt;/servlet-name&gt;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33&lt;url-pattern&gt;*.faces&lt;/url-pattern&gt;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34&lt;/servlet-mapping&gt;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35&lt;/web-app&gt;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E957-1BC5-4EEC-892F-2F02CA6AE523}" type="slidenum">
              <a:rPr lang="en-US"/>
              <a:pPr/>
              <a:t>66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JSF-Specific Development Steps</a:t>
            </a:r>
            <a:endParaRPr lang="en-US" sz="2400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1.Create the Page</a:t>
            </a:r>
          </a:p>
          <a:p>
            <a:pPr lvl="1"/>
            <a:r>
              <a:rPr lang="en-US"/>
              <a:t>Using the UI component and core tags</a:t>
            </a:r>
          </a:p>
          <a:p>
            <a:pPr>
              <a:buFontTx/>
              <a:buNone/>
            </a:pPr>
            <a:r>
              <a:rPr lang="en-US"/>
              <a:t>2.Define Page Navigation</a:t>
            </a:r>
          </a:p>
          <a:p>
            <a:pPr lvl="1"/>
            <a:r>
              <a:rPr lang="en-US"/>
              <a:t>In the application configuration file</a:t>
            </a:r>
          </a:p>
          <a:p>
            <a:pPr>
              <a:buFontTx/>
              <a:buNone/>
            </a:pPr>
            <a:r>
              <a:rPr lang="en-US"/>
              <a:t>3. Deploy and Run</a:t>
            </a:r>
          </a:p>
          <a:p>
            <a:pPr lvl="1"/>
            <a:r>
              <a:rPr lang="en-US"/>
              <a:t>	use tomcat web container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08C-B2C0-4D04-A241-8A9836B53848}" type="slidenum">
              <a:rPr lang="en-US"/>
              <a:pPr/>
              <a:t>67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Two Tag Libraries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html basic</a:t>
            </a:r>
          </a:p>
          <a:p>
            <a:pPr lvl="1"/>
            <a:r>
              <a:rPr lang="en-US" sz="1800"/>
              <a:t>Defines tags for representing common HTML user interface components</a:t>
            </a:r>
          </a:p>
          <a:p>
            <a:r>
              <a:rPr lang="en-US" sz="2000"/>
              <a:t>jsf-core</a:t>
            </a:r>
          </a:p>
          <a:p>
            <a:pPr lvl="1"/>
            <a:r>
              <a:rPr lang="en-US" sz="1800"/>
              <a:t>Defines other JSF related tags</a:t>
            </a:r>
          </a:p>
          <a:p>
            <a:pPr lvl="1"/>
            <a:r>
              <a:rPr lang="en-US" sz="1800"/>
              <a:t>Independent of any rendering technology</a:t>
            </a:r>
          </a:p>
          <a:p>
            <a:r>
              <a:rPr lang="en-US" sz="2000"/>
              <a:t>JSP page need to declare them</a:t>
            </a:r>
          </a:p>
          <a:p>
            <a:pPr lvl="1"/>
            <a:r>
              <a:rPr lang="en-US" sz="1800">
                <a:solidFill>
                  <a:schemeClr val="hlink"/>
                </a:solidFill>
              </a:rPr>
              <a:t>&lt;%@ taglib uri="http://java.sun.com/jsf/html/" prefix="h" %&gt;</a:t>
            </a:r>
          </a:p>
          <a:p>
            <a:pPr lvl="1"/>
            <a:r>
              <a:rPr lang="en-US" sz="1800">
                <a:solidFill>
                  <a:schemeClr val="hlink"/>
                </a:solidFill>
              </a:rPr>
              <a:t>&lt;%@ taglib uri="http://java.sun.com/jsf/core/" prefix="f" %&gt;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2F69-54B4-4ED2-B104-23338F5B64CD}" type="slidenum">
              <a:rPr lang="en-US"/>
              <a:pPr/>
              <a:t>68</a:t>
            </a:fld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the page (view.jsp)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1800"/>
              <a:t>&lt;html&gt;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/>
              <a:t>&lt;%@taglib uri="http://java.sun.com/jsf/html" prefix="h" %&gt;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/>
              <a:t>&lt;%@ taglib uri="http://java.sun.com/jsf/core" prefix="f" %&gt;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1800"/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/>
              <a:t>&lt;head&gt;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/>
              <a:t>	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/>
              <a:t>	&lt;title&gt;My JSF 'index.jsp' starting page&lt;/title&gt;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1800"/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/>
              <a:t>&lt;/head&gt;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/>
              <a:t> 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/>
              <a:t>&lt;body&gt;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/>
              <a:t>	&lt;f:view&gt;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/>
              <a:t>		&lt;h:outputText value="This is my JSF JSP page."/&gt; &lt;br&gt;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/>
              <a:t>		&lt;h:commandButton value=“go to next page” 	action=“next”/&gt;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/>
              <a:t>	&lt;/f:view&gt;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/>
              <a:t>&lt;/body&gt;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/>
              <a:t>&lt;/html&gt;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3290-FA40-459D-B169-98C4449FE8D0}" type="slidenum">
              <a:rPr lang="en-US"/>
              <a:pPr/>
              <a:t>69</a:t>
            </a:fld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the page (welcome.jsp)</a:t>
            </a: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&lt;html&gt;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&lt;%@taglib uri="http://java.sun.com/jsf/html" prefix="h" %&gt;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&lt;%@ taglib uri="http://java.sun.com/jsf/core" prefix="f" %&gt;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&lt;head&gt;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	&lt;title&gt;My JSF 'index.jsp' starting page&lt;/title&gt;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&lt;/head&gt;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&lt;body&gt;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	&lt;f:view&gt;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		&lt;h:outputText value=“This is Welcome Page"/&gt; &lt;br&gt;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	&lt;/f:view&gt;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&lt;/body&gt;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&lt;/html&gt;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770E-2416-4DC0-A5EB-481F3F922A66}" type="slidenum">
              <a:rPr lang="en-US"/>
              <a:pPr/>
              <a:t>7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Why JSF? (page 2)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Offers finer-grained separation of behavior and presentation than JSP</a:t>
            </a:r>
          </a:p>
          <a:p>
            <a:pPr lvl="1"/>
            <a:r>
              <a:rPr lang="en-US"/>
              <a:t> Component-specific event handling</a:t>
            </a:r>
          </a:p>
          <a:p>
            <a:pPr lvl="1"/>
            <a:r>
              <a:rPr lang="en-US"/>
              <a:t> UI elements as stateful objects on the server</a:t>
            </a:r>
          </a:p>
          <a:p>
            <a:pPr lvl="1">
              <a:buFont typeface="Wingdings" pitchFamily="2" charset="2"/>
              <a:buNone/>
            </a:pPr>
            <a:endParaRPr lang="en-US"/>
          </a:p>
          <a:p>
            <a:r>
              <a:rPr lang="en-US" sz="2400"/>
              <a:t>UI-component and Web-tier concepts without limiting you to a particular scripting technology or markup language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 Can work with any presentation technology including JSP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591-7A61-45F4-8E79-C866E7C3A974}" type="slidenum">
              <a:rPr lang="en-US"/>
              <a:pPr/>
              <a:t>70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Define Page Navigation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rgbClr val="255F79"/>
                </a:solidFill>
              </a:rPr>
              <a:t>&lt;!DOCTYPE faces-config PUBLIC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rgbClr val="255F79"/>
                </a:solidFill>
              </a:rPr>
              <a:t>  "-//Sun Microsystems, Inc.//DTD JavaServer Faces Config 1.1//EN"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rgbClr val="255F79"/>
                </a:solidFill>
              </a:rPr>
              <a:t>  "http://java.sun.com/dtd/web-facesconfig_1_1.dtd"&gt;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>
              <a:solidFill>
                <a:srgbClr val="255F79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&lt;faces-config&gt;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&lt;navigation-rule&gt;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	&lt;from-view-id&gt;/view.jsp&lt;/from-view-id&gt;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	&lt;navigation-case&gt;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		&lt;from-outcome&gt;next&lt;/from-outcome&gt;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		&lt;to-view-id&gt;/welcome.jsp&lt;/to-view-id&gt;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	&lt;/navigation-case&gt;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&lt;/navigation-rule&gt;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&lt;/faces-config&gt;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70FE-DA84-47A4-81AE-B0C92B593400}" type="slidenum">
              <a:rPr lang="en-US"/>
              <a:pPr/>
              <a:t>71</a:t>
            </a:fld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Deploy and Run the application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Start Tomcat</a:t>
            </a:r>
          </a:p>
          <a:p>
            <a:r>
              <a:rPr lang="en-US"/>
              <a:t>Copy the web aplication to &lt;tomcat-home&gt;/webapps</a:t>
            </a:r>
          </a:p>
          <a:p>
            <a:r>
              <a:rPr lang="en-US"/>
              <a:t>Access the JSF page using the url</a:t>
            </a:r>
          </a:p>
          <a:p>
            <a:pPr lvl="1"/>
            <a:r>
              <a:rPr lang="en-US"/>
              <a:t>http://localhost:8080/Context_root/view.faces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C8EBA214-2578-4C87-8AF1-63067EA0155D}" type="slidenum">
              <a:rPr lang="en-US"/>
              <a:pPr/>
              <a:t>72</a:t>
            </a:fld>
            <a:endParaRPr lang="en-US"/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End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5542-08B6-4C43-A4AE-FD8225DFFAC0}" type="slidenum">
              <a:rPr lang="en-US"/>
              <a:pPr/>
              <a:t>73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Application Class</a:t>
            </a:r>
            <a:br>
              <a:rPr lang="en-US" sz="2400" b="1"/>
            </a:br>
            <a:endParaRPr lang="en-US" sz="2400" b="1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an application starts up, the JSF implementation creates a single instance of the Application class</a:t>
            </a:r>
          </a:p>
          <a:p>
            <a:r>
              <a:rPr lang="en-US"/>
              <a:t>Is automatically created for each application</a:t>
            </a:r>
          </a:p>
          <a:p>
            <a:r>
              <a:rPr lang="en-US"/>
              <a:t>FacesContext.getApplication()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DB7B06E1-6B56-4457-B55A-A90D7FB707DC}" type="slidenum">
              <a:rPr lang="en-US"/>
              <a:pPr/>
              <a:t>74</a:t>
            </a:fld>
            <a:endParaRPr lang="en-US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/>
              <a:t>Using JSF Tag Libraries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8B77-C23A-42F6-8492-5AAB05D26F52}" type="slidenum">
              <a:rPr lang="en-US"/>
              <a:pPr/>
              <a:t>75</a:t>
            </a:fld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 Represents UIViewRoot component</a:t>
            </a:r>
          </a:p>
          <a:p>
            <a:pPr>
              <a:lnSpc>
                <a:spcPct val="80000"/>
              </a:lnSpc>
            </a:pPr>
            <a:r>
              <a:rPr lang="en-US" sz="2000"/>
              <a:t>All component tags on the page must be enclosed in the view tag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&lt;f:view&gt;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... other faces tags, possibly mixed with other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content 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&lt;/f:view&gt;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b="1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000"/>
              <a:t> Optional locale attribute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Overrides the Locale stored in the UIViewRoot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&lt;f:view&gt; element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586-29DA-43E4-A7EE-43A4CB06E25B}" type="slidenum">
              <a:rPr lang="en-US"/>
              <a:pPr/>
              <a:t>76</a:t>
            </a:fld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Nested View's</a:t>
            </a:r>
            <a:br>
              <a:rPr lang="en-US" sz="2400" b="1"/>
            </a:br>
            <a:endParaRPr lang="en-US" sz="2400" b="1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&lt;f:subview&gt; element in order to include a JSF page inside another JSP page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&lt;f:subview&gt;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jsp:include page="theNestedPage.jsp"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&lt;f:subview&gt;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F05D2F73-ADB2-418B-965E-38B6CDE39159}" type="slidenum">
              <a:rPr lang="en-US"/>
              <a:pPr/>
              <a:t>77</a:t>
            </a:fld>
            <a:endParaRPr lang="en-US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/>
              <a:t>Using Core Tags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F95E-9D36-4EB9-9C89-3EB6B7065FC9}" type="slidenum">
              <a:rPr lang="en-US"/>
              <a:pPr/>
              <a:t>78</a:t>
            </a:fld>
            <a:endParaRPr 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Event Handling Tags and Attributes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&lt;</a:t>
            </a:r>
            <a:r>
              <a:rPr lang="en-US">
                <a:solidFill>
                  <a:schemeClr val="hlink"/>
                </a:solidFill>
              </a:rPr>
              <a:t>f:actionListener</a:t>
            </a:r>
            <a:r>
              <a:rPr lang="en-US"/>
              <a:t>&gt; or actionListener attribute</a:t>
            </a:r>
          </a:p>
          <a:p>
            <a:pPr lvl="1"/>
            <a:r>
              <a:rPr lang="en-US"/>
              <a:t>Registers an action listener on a component</a:t>
            </a:r>
          </a:p>
          <a:p>
            <a:pPr lvl="1"/>
            <a:endParaRPr lang="en-US"/>
          </a:p>
          <a:p>
            <a:r>
              <a:rPr lang="en-US"/>
              <a:t>&lt;</a:t>
            </a:r>
            <a:r>
              <a:rPr lang="en-US">
                <a:solidFill>
                  <a:schemeClr val="hlink"/>
                </a:solidFill>
              </a:rPr>
              <a:t>f:valueChangeListener</a:t>
            </a:r>
            <a:r>
              <a:rPr lang="en-US"/>
              <a:t>&gt; or valueChangeListener attribute</a:t>
            </a:r>
          </a:p>
          <a:p>
            <a:pPr lvl="1"/>
            <a:r>
              <a:rPr lang="en-US"/>
              <a:t>Registers a value-change listener on a parent component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2804-2656-43CE-897F-ACE78754B5CE}" type="slidenum">
              <a:rPr lang="en-US"/>
              <a:pPr/>
              <a:t>79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Example: &lt;f:valueChangeListener&gt;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/>
              <a:t>&lt;h:inputText id="firstName" </a:t>
            </a:r>
          </a:p>
          <a:p>
            <a:pPr>
              <a:buFontTx/>
              <a:buNone/>
            </a:pPr>
            <a:r>
              <a:rPr lang="en-US" sz="1800"/>
              <a:t>		value="#{beanid.propertyName}“ required="true"&gt;</a:t>
            </a:r>
          </a:p>
          <a:p>
            <a:pPr>
              <a:buFontTx/>
              <a:buNone/>
            </a:pPr>
            <a:r>
              <a:rPr lang="en-US" sz="1800"/>
              <a:t>		&lt;f:valueChangeListener type=“id.methodToHandleTheListener" /&gt;</a:t>
            </a:r>
          </a:p>
          <a:p>
            <a:pPr>
              <a:buFontTx/>
              <a:buNone/>
            </a:pPr>
            <a:r>
              <a:rPr lang="en-US" sz="1800"/>
              <a:t>	&lt;/h:inputText&gt;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027-ADC5-4008-86B4-1C8394E406F4}" type="slidenum">
              <a:rPr lang="en-US"/>
              <a:pPr/>
              <a:t>8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Why JSF? (page 3)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JSP and Servlet</a:t>
            </a:r>
          </a:p>
          <a:p>
            <a:pPr lvl="1"/>
            <a:r>
              <a:rPr lang="en-US"/>
              <a:t>No built-in UI component model</a:t>
            </a:r>
          </a:p>
          <a:p>
            <a:r>
              <a:rPr lang="en-US" sz="2400"/>
              <a:t>Struts</a:t>
            </a:r>
          </a:p>
          <a:p>
            <a:pPr lvl="1"/>
            <a:r>
              <a:rPr lang="en-US"/>
              <a:t>No built-in UI component model</a:t>
            </a:r>
          </a:p>
          <a:p>
            <a:pPr lvl="1"/>
            <a:r>
              <a:rPr lang="en-US"/>
              <a:t>No built-in event model for UI components</a:t>
            </a:r>
          </a:p>
          <a:p>
            <a:pPr lvl="1"/>
            <a:r>
              <a:rPr lang="en-US"/>
              <a:t>No built-in state management for UI components</a:t>
            </a:r>
          </a:p>
          <a:p>
            <a:pPr lvl="1"/>
            <a:r>
              <a:rPr lang="en-US"/>
              <a:t>No built-in support of multiple renderers (Struts is more or less tied up with HTML)</a:t>
            </a:r>
          </a:p>
          <a:p>
            <a:pPr lvl="1"/>
            <a:r>
              <a:rPr lang="en-US"/>
              <a:t>Not a standard (despite its popularity)</a:t>
            </a:r>
          </a:p>
          <a:p>
            <a:r>
              <a:rPr lang="en-US" sz="2400"/>
              <a:t>Struts and JSF can be used together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5FFB-0385-42FE-8BF9-76DC0A53CE8A}" type="slidenum">
              <a:rPr lang="en-US"/>
              <a:pPr/>
              <a:t>80</a:t>
            </a:fld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Example: actionListener attribute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/>
              <a:t>	&lt;h:commandButton id=“id_1" action=“outCome“ value="#{bundle.propertyValue}"</a:t>
            </a:r>
          </a:p>
          <a:p>
            <a:pPr>
              <a:buFontTx/>
              <a:buNone/>
            </a:pPr>
            <a:r>
              <a:rPr lang="en-US" sz="1800"/>
              <a:t>	actionListener="#{BeanId.actionMethod}"&gt;</a:t>
            </a:r>
          </a:p>
          <a:p>
            <a:pPr>
              <a:buFontTx/>
              <a:buNone/>
            </a:pPr>
            <a:r>
              <a:rPr lang="en-US" sz="1800"/>
              <a:t>	&lt;/h:commandButton&gt;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6100-2B8E-4BC1-A16B-AF9410DB7674}" type="slidenum">
              <a:rPr lang="en-US"/>
              <a:pPr/>
              <a:t>81</a:t>
            </a:fld>
            <a:endParaRPr 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Attribute Configuration Tags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&lt;f:attribute&gt;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 Adds configurable attributes to a parent components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1F49-471F-45F0-B90F-E46A97C06CB5}" type="slidenum">
              <a:rPr lang="en-US"/>
              <a:pPr/>
              <a:t>82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Data Conversion Tags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&lt;</a:t>
            </a:r>
            <a:r>
              <a:rPr lang="en-US" sz="2000">
                <a:solidFill>
                  <a:schemeClr val="hlink"/>
                </a:solidFill>
              </a:rPr>
              <a:t>f:converter</a:t>
            </a:r>
            <a:r>
              <a:rPr lang="en-US" sz="2000"/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sz="1800"/>
              <a:t> Registers an arbitrary converter on the parent component</a:t>
            </a:r>
          </a:p>
          <a:p>
            <a:r>
              <a:rPr lang="en-US" sz="2000"/>
              <a:t>&lt;</a:t>
            </a:r>
            <a:r>
              <a:rPr lang="en-US" sz="2000">
                <a:solidFill>
                  <a:schemeClr val="hlink"/>
                </a:solidFill>
              </a:rPr>
              <a:t>f:convertDateTime</a:t>
            </a:r>
            <a:r>
              <a:rPr lang="en-US" sz="2000"/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sz="1800"/>
              <a:t> Registers a DateTime converter instance on the parent component</a:t>
            </a:r>
          </a:p>
          <a:p>
            <a:r>
              <a:rPr lang="en-US" sz="2000"/>
              <a:t>&lt;</a:t>
            </a:r>
            <a:r>
              <a:rPr lang="en-US" sz="2000">
                <a:solidFill>
                  <a:schemeClr val="hlink"/>
                </a:solidFill>
              </a:rPr>
              <a:t>f:convertNumber</a:t>
            </a:r>
            <a:r>
              <a:rPr lang="en-US" sz="2000"/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sz="1800"/>
              <a:t> Registers a Number converter instance on the parent component</a:t>
            </a:r>
          </a:p>
          <a:p>
            <a:pPr>
              <a:buFontTx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C856-A262-4862-AC4D-F70C9BB88612}" type="slidenum">
              <a:rPr lang="en-US"/>
              <a:pPr/>
              <a:t>83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1"/>
            <a:ext cx="8229600" cy="439739"/>
          </a:xfrm>
        </p:spPr>
        <p:txBody>
          <a:bodyPr/>
          <a:lstStyle/>
          <a:p>
            <a:r>
              <a:rPr lang="en-US" b="1"/>
              <a:t>Facet Tag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2514600"/>
          </a:xfrm>
        </p:spPr>
        <p:txBody>
          <a:bodyPr/>
          <a:lstStyle/>
          <a:p>
            <a:r>
              <a:rPr lang="en-US"/>
              <a:t>&lt;</a:t>
            </a:r>
            <a:r>
              <a:rPr lang="en-US">
                <a:solidFill>
                  <a:schemeClr val="hlink"/>
                </a:solidFill>
              </a:rPr>
              <a:t>f:facet</a:t>
            </a:r>
            <a:r>
              <a:rPr lang="en-US"/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	 Signifies a nested component that has a special relationship to its enclosing tag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BA3D-74DC-4A8F-B6E2-641CC0E70E71}" type="slidenum">
              <a:rPr lang="en-US"/>
              <a:pPr/>
              <a:t>84</a:t>
            </a:fld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Parameter Substitution Tag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</a:t>
            </a:r>
            <a:r>
              <a:rPr lang="en-US">
                <a:solidFill>
                  <a:schemeClr val="hlink"/>
                </a:solidFill>
              </a:rPr>
              <a:t>f:parameter</a:t>
            </a:r>
            <a:r>
              <a:rPr lang="en-US"/>
              <a:t>&gt;</a:t>
            </a:r>
          </a:p>
          <a:p>
            <a:pPr lvl="1"/>
            <a:r>
              <a:rPr lang="en-US"/>
              <a:t> Substitutes parameters into a MessageFormat instance and to add query string name/value pairs to a URL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F637-7281-4534-AAD6-3BD029C0316B}" type="slidenum">
              <a:rPr lang="en-US"/>
              <a:pPr/>
              <a:t>85</a:t>
            </a:fld>
            <a:endParaRPr 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1371600"/>
          </a:xfrm>
        </p:spPr>
        <p:txBody>
          <a:bodyPr/>
          <a:lstStyle/>
          <a:p>
            <a:r>
              <a:rPr lang="en-US" sz="2400" b="1"/>
              <a:t>Tags for Representing Items in a List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</a:t>
            </a:r>
            <a:r>
              <a:rPr lang="en-US">
                <a:solidFill>
                  <a:schemeClr val="hlink"/>
                </a:solidFill>
              </a:rPr>
              <a:t>f:selectItem</a:t>
            </a:r>
            <a:r>
              <a:rPr lang="en-US"/>
              <a:t>&gt;</a:t>
            </a:r>
          </a:p>
          <a:p>
            <a:pPr lvl="1"/>
            <a:r>
              <a:rPr lang="en-US"/>
              <a:t> Represents one item in a list of items in a</a:t>
            </a:r>
          </a:p>
          <a:p>
            <a:r>
              <a:rPr lang="en-US"/>
              <a:t>UISelectOne or UISelectMany component &lt;</a:t>
            </a:r>
            <a:r>
              <a:rPr lang="en-US">
                <a:solidFill>
                  <a:schemeClr val="hlink"/>
                </a:solidFill>
              </a:rPr>
              <a:t>f:selectItems</a:t>
            </a:r>
            <a:r>
              <a:rPr lang="en-US"/>
              <a:t>&gt;</a:t>
            </a:r>
          </a:p>
          <a:p>
            <a:pPr lvl="1"/>
            <a:r>
              <a:rPr lang="en-US"/>
              <a:t> Represents a set of items in a UISelectOne or UISelectMany component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216A-93DE-4672-BAEE-648481353389}" type="slidenum">
              <a:rPr lang="en-US"/>
              <a:pPr/>
              <a:t>86</a:t>
            </a:fld>
            <a:endParaRPr 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Container Tags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3540125"/>
          </a:xfrm>
        </p:spPr>
        <p:txBody>
          <a:bodyPr/>
          <a:lstStyle/>
          <a:p>
            <a:endParaRPr lang="en-US" b="1"/>
          </a:p>
          <a:p>
            <a:r>
              <a:rPr lang="en-US"/>
              <a:t>&lt;</a:t>
            </a:r>
            <a:r>
              <a:rPr lang="en-US">
                <a:solidFill>
                  <a:schemeClr val="hlink"/>
                </a:solidFill>
              </a:rPr>
              <a:t>f:subview</a:t>
            </a:r>
            <a:r>
              <a:rPr lang="en-US"/>
              <a:t>&gt;</a:t>
            </a:r>
          </a:p>
          <a:p>
            <a:pPr lvl="1"/>
            <a:r>
              <a:rPr lang="en-US"/>
              <a:t> Contains all JavaServer Faces tags in a page that is included in another JavaServer Faces page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89A1-3D82-4395-B392-89DE18D56CE8}" type="slidenum">
              <a:rPr lang="en-US"/>
              <a:pPr/>
              <a:t>87</a:t>
            </a:fld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Validator Tags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&lt;</a:t>
            </a:r>
            <a:r>
              <a:rPr lang="en-US" sz="2000">
                <a:solidFill>
                  <a:schemeClr val="hlink"/>
                </a:solidFill>
              </a:rPr>
              <a:t>f:validateDoubleRange</a:t>
            </a:r>
            <a:r>
              <a:rPr lang="en-US" sz="2000"/>
              <a:t>&gt;</a:t>
            </a:r>
          </a:p>
          <a:p>
            <a:pPr lvl="1"/>
            <a:r>
              <a:rPr lang="en-US" sz="1800"/>
              <a:t> Registers a DoubleRangeValidator on a component</a:t>
            </a:r>
          </a:p>
          <a:p>
            <a:r>
              <a:rPr lang="en-US" sz="2000"/>
              <a:t>&lt;</a:t>
            </a:r>
            <a:r>
              <a:rPr lang="en-US" sz="2000">
                <a:solidFill>
                  <a:schemeClr val="hlink"/>
                </a:solidFill>
              </a:rPr>
              <a:t>f:validateLength</a:t>
            </a:r>
            <a:r>
              <a:rPr lang="en-US" sz="2000"/>
              <a:t>&gt;</a:t>
            </a:r>
          </a:p>
          <a:p>
            <a:pPr lvl="1"/>
            <a:r>
              <a:rPr lang="en-US" sz="1800"/>
              <a:t> Registers a LengthValidator on a component</a:t>
            </a:r>
          </a:p>
          <a:p>
            <a:r>
              <a:rPr lang="en-US" sz="2000"/>
              <a:t>&lt;</a:t>
            </a:r>
            <a:r>
              <a:rPr lang="en-US" sz="2000">
                <a:solidFill>
                  <a:schemeClr val="hlink"/>
                </a:solidFill>
              </a:rPr>
              <a:t>f:validateLongRange</a:t>
            </a:r>
            <a:r>
              <a:rPr lang="en-US" sz="2000"/>
              <a:t>&gt;</a:t>
            </a:r>
          </a:p>
          <a:p>
            <a:pPr lvl="1"/>
            <a:r>
              <a:rPr lang="en-US" sz="1800"/>
              <a:t> Registers a LongRangeValidator on a component</a:t>
            </a:r>
          </a:p>
          <a:p>
            <a:r>
              <a:rPr lang="en-US" sz="2000"/>
              <a:t> &lt;</a:t>
            </a:r>
            <a:r>
              <a:rPr lang="en-US" sz="2000">
                <a:solidFill>
                  <a:schemeClr val="hlink"/>
                </a:solidFill>
              </a:rPr>
              <a:t>f:validator</a:t>
            </a:r>
            <a:r>
              <a:rPr lang="en-US" sz="2000"/>
              <a:t>&gt;</a:t>
            </a:r>
          </a:p>
          <a:p>
            <a:pPr lvl="1"/>
            <a:r>
              <a:rPr lang="en-US" sz="1800"/>
              <a:t>Registers a custom Validator on a component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5EC5-03BE-4F6A-A997-574F00D34209}" type="slidenum">
              <a:rPr lang="en-US"/>
              <a:pPr/>
              <a:t>88</a:t>
            </a:fld>
            <a:endParaRPr lang="en-US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339725"/>
          </a:xfrm>
        </p:spPr>
        <p:txBody>
          <a:bodyPr/>
          <a:lstStyle/>
          <a:p>
            <a:r>
              <a:rPr lang="en-US" b="1"/>
              <a:t>Output Tags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14800"/>
          </a:xfrm>
        </p:spPr>
        <p:txBody>
          <a:bodyPr/>
          <a:lstStyle/>
          <a:p>
            <a:r>
              <a:rPr lang="en-US"/>
              <a:t> &lt;</a:t>
            </a:r>
            <a:r>
              <a:rPr lang="en-US">
                <a:solidFill>
                  <a:schemeClr val="hlink"/>
                </a:solidFill>
              </a:rPr>
              <a:t>f:verbatim</a:t>
            </a:r>
            <a:r>
              <a:rPr lang="en-US"/>
              <a:t>&gt;</a:t>
            </a:r>
          </a:p>
          <a:p>
            <a:pPr lvl="1"/>
            <a:r>
              <a:rPr lang="en-US"/>
              <a:t>Generates a UIOutput component that gets its content from the body of this tag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F79CA002-8FB1-4710-A6BE-1BE791D0E55B}" type="slidenum">
              <a:rPr lang="en-US"/>
              <a:pPr/>
              <a:t>89</a:t>
            </a:fld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/>
              <a:t>Using HTML Tags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A8D7-8443-421F-BBE9-DDDEDC173B53}" type="slidenum">
              <a:rPr lang="en-US"/>
              <a:pPr/>
              <a:t>9</a:t>
            </a:fld>
            <a:endParaRPr 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JSF Architecture</a:t>
            </a:r>
          </a:p>
        </p:txBody>
      </p:sp>
      <p:pic>
        <p:nvPicPr>
          <p:cNvPr id="194564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57229" y="1143000"/>
            <a:ext cx="7827963" cy="50292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E2B7-8600-4202-A450-011EB501E7A1}" type="slidenum">
              <a:rPr lang="en-US"/>
              <a:pPr/>
              <a:t>90</a:t>
            </a:fld>
            <a:endParaRPr 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HTML Tags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Used to control display data or accept data from the user</a:t>
            </a:r>
          </a:p>
          <a:p>
            <a:r>
              <a:rPr lang="en-US"/>
              <a:t>Common attributes</a:t>
            </a:r>
          </a:p>
          <a:p>
            <a:pPr lvl="1"/>
            <a:r>
              <a:rPr lang="en-US"/>
              <a:t> id: uniquely identifies the component</a:t>
            </a:r>
          </a:p>
          <a:p>
            <a:pPr lvl="1"/>
            <a:r>
              <a:rPr lang="en-US"/>
              <a:t> value: identifies an external data source mapped to the component's value</a:t>
            </a:r>
          </a:p>
          <a:p>
            <a:pPr lvl="1"/>
            <a:r>
              <a:rPr lang="en-US"/>
              <a:t> binding: identifies a bean property mapped to the component instance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CAE6C00-82C6-4CEA-85F9-943A375C7198}" type="slidenum">
              <a:rPr lang="en-US"/>
              <a:pPr/>
              <a:t>91</a:t>
            </a:fld>
            <a:endParaRPr lang="en-US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/>
              <a:t>Using HTML Tags UIForm &amp; &lt;h:form&gt;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3EF0-78F8-43EC-B204-809C19735C8F}" type="slidenum">
              <a:rPr lang="en-US"/>
              <a:pPr/>
              <a:t>92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UIForm &amp; &lt;h:form&gt; tag</a:t>
            </a:r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UIForm UI component</a:t>
            </a:r>
          </a:p>
          <a:p>
            <a:pPr lvl="1"/>
            <a:r>
              <a:rPr lang="en-US"/>
              <a:t>An input form with child components representing data that is either presented to the user or submitted with the form</a:t>
            </a:r>
          </a:p>
          <a:p>
            <a:r>
              <a:rPr lang="en-US" sz="2400"/>
              <a:t>Encloses all of the controls that display or collect data from the user</a:t>
            </a:r>
          </a:p>
          <a:p>
            <a:r>
              <a:rPr lang="en-US" sz="2400"/>
              <a:t>Include HTML markup to layout the controls on the page</a:t>
            </a:r>
          </a:p>
          <a:p>
            <a:pPr lvl="1"/>
            <a:r>
              <a:rPr lang="en-US"/>
              <a:t> &lt;h:form&gt; tag itself does not perform any  layout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0F2760B-2B25-4029-BDA0-8E2C6107D61C}" type="slidenum">
              <a:rPr lang="en-US"/>
              <a:pPr/>
              <a:t>93</a:t>
            </a:fld>
            <a:endParaRPr lang="en-US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UICommand  and &lt;h:commandButton&gt;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E359-7E79-4065-A531-B48C034BE35C}" type="slidenum">
              <a:rPr lang="en-US"/>
              <a:pPr/>
              <a:t>94</a:t>
            </a:fld>
            <a:endParaRPr 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UICommand &amp; &lt;h:commandButton&gt;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UICommand component performs an action when it is activated</a:t>
            </a:r>
          </a:p>
          <a:p>
            <a:pPr lvl="1"/>
            <a:r>
              <a:rPr lang="en-US"/>
              <a:t> Most common renderers are Button and Link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174F-695E-4354-B3CA-E3C7A8754F0A}" type="slidenum">
              <a:rPr lang="en-US"/>
              <a:pPr/>
              <a:t>95</a:t>
            </a:fld>
            <a:endParaRPr 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UICommand &amp; &lt;h:commandButton&gt;</a:t>
            </a:r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 Additional attributes</a:t>
            </a:r>
          </a:p>
          <a:p>
            <a:r>
              <a:rPr lang="en-US" sz="2400"/>
              <a:t> action: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	is either a logical outcome String or a JSF EL expression that points to a bean method that  returns a logical outcome String</a:t>
            </a:r>
          </a:p>
          <a:p>
            <a:r>
              <a:rPr lang="en-US" sz="2400"/>
              <a:t>In either case, the logical outcome String is used by the navigation system to determine what page to access when the UICommand component is activated</a:t>
            </a:r>
          </a:p>
          <a:p>
            <a:pPr lvl="1"/>
            <a:r>
              <a:rPr lang="en-US"/>
              <a:t>actionListener: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	is a JSF EL expression that points to a bean method that processes an ActionEvent fired by the UICommand component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3137242-83CB-4080-B037-9A8E8E8AA347}" type="slidenum">
              <a:rPr lang="en-US"/>
              <a:pPr/>
              <a:t>96</a:t>
            </a:fld>
            <a:endParaRPr lang="en-US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Using HTML Tags UIInput &amp; UIOutput</a:t>
            </a:r>
            <a:br>
              <a:rPr lang="en-US"/>
            </a:br>
            <a:endParaRPr lang="en-US"/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763F-BC8E-4D30-8A24-91DC23291C3C}" type="slidenum">
              <a:rPr lang="en-US"/>
              <a:pPr/>
              <a:t>97</a:t>
            </a:fld>
            <a:endParaRPr lang="en-US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UIInput &amp; UIOutput Components</a:t>
            </a: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solidFill>
                  <a:schemeClr val="hlink"/>
                </a:solidFill>
              </a:rPr>
              <a:t>UIInput</a:t>
            </a:r>
            <a:r>
              <a:rPr lang="en-US" sz="2400"/>
              <a:t> component displays a value to a user and allows the user to modify this data</a:t>
            </a:r>
          </a:p>
          <a:p>
            <a:pPr lvl="1"/>
            <a:r>
              <a:rPr lang="en-US"/>
              <a:t>The most common example is a text field</a:t>
            </a:r>
          </a:p>
          <a:p>
            <a:r>
              <a:rPr lang="en-US" sz="2400">
                <a:solidFill>
                  <a:schemeClr val="hlink"/>
                </a:solidFill>
              </a:rPr>
              <a:t>UIOutput</a:t>
            </a:r>
            <a:r>
              <a:rPr lang="en-US" sz="2400"/>
              <a:t> component displays data that cannot be modified</a:t>
            </a:r>
          </a:p>
          <a:p>
            <a:pPr lvl="1"/>
            <a:r>
              <a:rPr lang="en-US"/>
              <a:t>The most common example is a label</a:t>
            </a:r>
          </a:p>
          <a:p>
            <a:r>
              <a:rPr lang="en-US" sz="2400"/>
              <a:t>Conversions can occur</a:t>
            </a:r>
          </a:p>
          <a:p>
            <a:r>
              <a:rPr lang="en-US" sz="2400"/>
              <a:t>Both UIInput and UIOutput components can be rendered in several different ways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B8A0-F4F7-4672-BEF1-DFE91BD903F5}" type="slidenum">
              <a:rPr lang="en-US"/>
              <a:pPr/>
              <a:t>98</a:t>
            </a:fld>
            <a:endParaRPr 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UIInput Component and Renderer Combinations</a:t>
            </a:r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solidFill>
                  <a:schemeClr val="hlink"/>
                </a:solidFill>
              </a:rPr>
              <a:t>inputHidden</a:t>
            </a:r>
          </a:p>
          <a:p>
            <a:pPr lvl="1"/>
            <a:r>
              <a:rPr lang="en-US"/>
              <a:t>Allows a page author to include a hidden variable in a page</a:t>
            </a:r>
          </a:p>
          <a:p>
            <a:r>
              <a:rPr lang="en-US" sz="2400">
                <a:solidFill>
                  <a:schemeClr val="hlink"/>
                </a:solidFill>
              </a:rPr>
              <a:t>inputSecret</a:t>
            </a:r>
          </a:p>
          <a:p>
            <a:pPr lvl="1"/>
            <a:r>
              <a:rPr lang="en-US"/>
              <a:t>Accepts one line of text with no spaces and displays it as a set of asterisks as it is typed</a:t>
            </a:r>
          </a:p>
          <a:p>
            <a:r>
              <a:rPr lang="en-US" sz="2400">
                <a:solidFill>
                  <a:schemeClr val="hlink"/>
                </a:solidFill>
              </a:rPr>
              <a:t>inputText</a:t>
            </a:r>
          </a:p>
          <a:p>
            <a:pPr lvl="1"/>
            <a:r>
              <a:rPr lang="en-US"/>
              <a:t>Accepts a text string of one line</a:t>
            </a:r>
          </a:p>
          <a:p>
            <a:r>
              <a:rPr lang="en-US" sz="2400">
                <a:solidFill>
                  <a:schemeClr val="hlink"/>
                </a:solidFill>
              </a:rPr>
              <a:t>inputTextarea</a:t>
            </a:r>
          </a:p>
          <a:p>
            <a:pPr lvl="1"/>
            <a:r>
              <a:rPr lang="en-US"/>
              <a:t>Accepts multiple lines of text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F156-2E0A-43B1-96B7-577B95140D2A}" type="slidenum">
              <a:rPr lang="en-US"/>
              <a:pPr/>
              <a:t>99</a:t>
            </a:fld>
            <a:endParaRPr lang="en-US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UIOutput Component and Renderer Combinations</a:t>
            </a:r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solidFill>
                  <a:schemeClr val="hlink"/>
                </a:solidFill>
              </a:rPr>
              <a:t>outputLabel</a:t>
            </a:r>
          </a:p>
          <a:p>
            <a:pPr lvl="1"/>
            <a:r>
              <a:rPr lang="en-US"/>
              <a:t>Displays a nested component as a label for a specified input field</a:t>
            </a:r>
          </a:p>
          <a:p>
            <a:r>
              <a:rPr lang="en-US" sz="2400">
                <a:solidFill>
                  <a:schemeClr val="hlink"/>
                </a:solidFill>
              </a:rPr>
              <a:t>outputLink</a:t>
            </a:r>
          </a:p>
          <a:p>
            <a:pPr lvl="1"/>
            <a:r>
              <a:rPr lang="en-US"/>
              <a:t>Display an &lt;a href &gt; tag that links to another page without generating an ActionEvent</a:t>
            </a:r>
          </a:p>
          <a:p>
            <a:r>
              <a:rPr lang="en-US" sz="2400">
                <a:solidFill>
                  <a:schemeClr val="hlink"/>
                </a:solidFill>
              </a:rPr>
              <a:t>outputMessage</a:t>
            </a:r>
          </a:p>
          <a:p>
            <a:pPr lvl="1"/>
            <a:r>
              <a:rPr lang="en-US"/>
              <a:t>Displays a localized message</a:t>
            </a:r>
          </a:p>
          <a:p>
            <a:r>
              <a:rPr lang="en-US" sz="2400">
                <a:solidFill>
                  <a:schemeClr val="hlink"/>
                </a:solidFill>
              </a:rPr>
              <a:t>outputText</a:t>
            </a:r>
          </a:p>
          <a:p>
            <a:pPr lvl="1"/>
            <a:r>
              <a:rPr lang="en-US"/>
              <a:t>Displays a text string of one line</a:t>
            </a:r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JAX_Basics">
  <a:themeElements>
    <a:clrScheme name="AJAX_Basic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JAX_Basics">
      <a:majorFont>
        <a:latin typeface="Arial Narrow"/>
        <a:ea typeface=""/>
        <a:cs typeface="Tahoma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JAX_Basic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AX_Basic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AX_Basic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AX_Basic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AX_Basic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AX_Basic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AX_Basic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AX_Basic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AX_Basic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AX_Basic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AX_Basic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AX_Basic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JSF</Template>
  <TotalTime>1761</TotalTime>
  <Words>4060</Words>
  <Application>Microsoft Office PowerPoint</Application>
  <PresentationFormat>On-screen Show (4:3)</PresentationFormat>
  <Paragraphs>791</Paragraphs>
  <Slides>117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117</vt:i4>
      </vt:variant>
    </vt:vector>
  </HeadingPairs>
  <TitlesOfParts>
    <vt:vector size="118" baseType="lpstr">
      <vt:lpstr>AJAX_Basics</vt:lpstr>
      <vt:lpstr>JavaServer Faces (JSF) Basics</vt:lpstr>
      <vt:lpstr>What is &amp; Why JSF?</vt:lpstr>
      <vt:lpstr>JavaServer™ Faces (JSF) </vt:lpstr>
      <vt:lpstr>JSF</vt:lpstr>
      <vt:lpstr>What is JSF?</vt:lpstr>
      <vt:lpstr>Why JSF? (page 1)</vt:lpstr>
      <vt:lpstr>Why JSF? (page 2)</vt:lpstr>
      <vt:lpstr>Why JSF? (page 3)</vt:lpstr>
      <vt:lpstr>JSF Architecture</vt:lpstr>
      <vt:lpstr>Important Basic Capabilities</vt:lpstr>
      <vt:lpstr>Key JSF Concepts</vt:lpstr>
      <vt:lpstr>Key JSF Concepts</vt:lpstr>
      <vt:lpstr>Key JSF Concepts</vt:lpstr>
      <vt:lpstr>Request Processing Life Cycle </vt:lpstr>
      <vt:lpstr>Lifecycle of JSF Page</vt:lpstr>
      <vt:lpstr>Life Cycle of a JSF page</vt:lpstr>
      <vt:lpstr>Request Processing</vt:lpstr>
      <vt:lpstr>Request Processing Lifecycle Phases</vt:lpstr>
      <vt:lpstr>Phase 1: Reconstitute  Component Tree (View) Phase</vt:lpstr>
      <vt:lpstr>Phase 2:  Apply Request Values Phase</vt:lpstr>
      <vt:lpstr>Phase 3:  Process Validation Phase</vt:lpstr>
      <vt:lpstr>Phase 4:  Update Model Values Phase</vt:lpstr>
      <vt:lpstr>Phase 5: Invoke Application Phase</vt:lpstr>
      <vt:lpstr>Phase 6:  Render Response Phase</vt:lpstr>
      <vt:lpstr>UI Component Model</vt:lpstr>
      <vt:lpstr>Sub Topics</vt:lpstr>
      <vt:lpstr>UI Component Model</vt:lpstr>
      <vt:lpstr>What is a UI Component?</vt:lpstr>
      <vt:lpstr>JSF UI Component Model</vt:lpstr>
      <vt:lpstr>UI Component Classes</vt:lpstr>
      <vt:lpstr>UI Component Classes</vt:lpstr>
      <vt:lpstr>UI Component Classes</vt:lpstr>
      <vt:lpstr>How UI Component classes are used by Page authors?</vt:lpstr>
      <vt:lpstr>Built-in UI Component Classes</vt:lpstr>
      <vt:lpstr>Built-in UI Component Classes</vt:lpstr>
      <vt:lpstr>Built-in UI Component Classes</vt:lpstr>
      <vt:lpstr>Built-in UI Component Classes</vt:lpstr>
      <vt:lpstr>UI Component Model: </vt:lpstr>
      <vt:lpstr>Component Rendering</vt:lpstr>
      <vt:lpstr>RenderKit</vt:lpstr>
      <vt:lpstr>Renderer Object</vt:lpstr>
      <vt:lpstr>JSP Custom Tags in HTML Renderer Kit</vt:lpstr>
      <vt:lpstr>Tags in HTML Renderer Kit</vt:lpstr>
      <vt:lpstr>Example Tags</vt:lpstr>
      <vt:lpstr>UI Component Model: </vt:lpstr>
      <vt:lpstr>Conversion Model</vt:lpstr>
      <vt:lpstr>UI Component Model:</vt:lpstr>
      <vt:lpstr>JSF Event &amp; Listener Model</vt:lpstr>
      <vt:lpstr>UI Component Model: </vt:lpstr>
      <vt:lpstr>Validation Model</vt:lpstr>
      <vt:lpstr>ApplicationConfiguration</vt:lpstr>
      <vt:lpstr>Application Configuration File</vt:lpstr>
      <vt:lpstr>faces-config.xml</vt:lpstr>
      <vt:lpstr>faces-config.xml (2)</vt:lpstr>
      <vt:lpstr>Application Configuration File</vt:lpstr>
      <vt:lpstr>Getting Started with JSF</vt:lpstr>
      <vt:lpstr>Creating a JSF Application</vt:lpstr>
      <vt:lpstr>Requirement</vt:lpstr>
      <vt:lpstr>Development Directory Structure</vt:lpstr>
      <vt:lpstr>Jar Files for JSF Application(1)</vt:lpstr>
      <vt:lpstr>*.jar files (2)</vt:lpstr>
      <vt:lpstr>*.jar files (3)</vt:lpstr>
      <vt:lpstr>web.xml</vt:lpstr>
      <vt:lpstr>Example web.xml</vt:lpstr>
      <vt:lpstr>Example web.xml(2)</vt:lpstr>
      <vt:lpstr>JSF-Specific Development Steps</vt:lpstr>
      <vt:lpstr>Two Tag Libraries</vt:lpstr>
      <vt:lpstr>Create the page (view.jsp)</vt:lpstr>
      <vt:lpstr>Create the page (welcome.jsp)</vt:lpstr>
      <vt:lpstr>Define Page Navigation</vt:lpstr>
      <vt:lpstr>Deploy and Run the application</vt:lpstr>
      <vt:lpstr>End</vt:lpstr>
      <vt:lpstr>Application Class </vt:lpstr>
      <vt:lpstr>Using JSF Tag Libraries</vt:lpstr>
      <vt:lpstr>&lt;f:view&gt; element</vt:lpstr>
      <vt:lpstr>Nested View's </vt:lpstr>
      <vt:lpstr>Using Core Tags</vt:lpstr>
      <vt:lpstr>Event Handling Tags and Attributes</vt:lpstr>
      <vt:lpstr>Example: &lt;f:valueChangeListener&gt;</vt:lpstr>
      <vt:lpstr>Example: actionListener attribute</vt:lpstr>
      <vt:lpstr>Attribute Configuration Tags</vt:lpstr>
      <vt:lpstr>Data Conversion Tags</vt:lpstr>
      <vt:lpstr>Facet Tag</vt:lpstr>
      <vt:lpstr>Parameter Substitution Tag</vt:lpstr>
      <vt:lpstr>Tags for Representing Items in a List</vt:lpstr>
      <vt:lpstr>Container Tags</vt:lpstr>
      <vt:lpstr>Validator Tags</vt:lpstr>
      <vt:lpstr>Output Tags</vt:lpstr>
      <vt:lpstr>Using HTML Tags</vt:lpstr>
      <vt:lpstr>HTML Tags</vt:lpstr>
      <vt:lpstr>Using HTML Tags UIForm &amp; &lt;h:form&gt;</vt:lpstr>
      <vt:lpstr>UIForm &amp; &lt;h:form&gt; tag</vt:lpstr>
      <vt:lpstr>UICommand  and &lt;h:commandButton&gt;</vt:lpstr>
      <vt:lpstr>UICommand &amp; &lt;h:commandButton&gt;</vt:lpstr>
      <vt:lpstr>UICommand &amp; &lt;h:commandButton&gt;</vt:lpstr>
      <vt:lpstr>Using HTML Tags UIInput &amp; UIOutput </vt:lpstr>
      <vt:lpstr>UIInput &amp; UIOutput Components</vt:lpstr>
      <vt:lpstr>UIInput Component and Renderer Combinations</vt:lpstr>
      <vt:lpstr>UIOutput Component and Renderer Combinations</vt:lpstr>
      <vt:lpstr>Attributes of &lt;h:inputText&gt; and &lt;h:outputText&gt;</vt:lpstr>
      <vt:lpstr>&lt;h:selectBooleanCheckbox&gt;</vt:lpstr>
      <vt:lpstr>&lt;h:selectManyCheckbox&gt;</vt:lpstr>
      <vt:lpstr>&lt;h:selectManyMenu&gt;</vt:lpstr>
      <vt:lpstr>Using HTML TagsUIPanel </vt:lpstr>
      <vt:lpstr>UIPanel Component</vt:lpstr>
      <vt:lpstr>UIIPanelComponent and Renderer Combinations</vt:lpstr>
      <vt:lpstr>Backing Bean (Model Object) Management</vt:lpstr>
      <vt:lpstr>What are Backing Beans?</vt:lpstr>
      <vt:lpstr>Why Backing Beans?</vt:lpstr>
      <vt:lpstr>How to Specify Backing Beans in JSP page?</vt:lpstr>
      <vt:lpstr>Example: Binding Component Value to Backing Bean</vt:lpstr>
      <vt:lpstr>Page Navigation</vt:lpstr>
      <vt:lpstr>Page Navigation</vt:lpstr>
      <vt:lpstr>Navigation Example</vt:lpstr>
      <vt:lpstr>Navigation Rule</vt:lpstr>
      <vt:lpstr>Where can Outcome come from?</vt:lpstr>
      <vt:lpstr>Thank You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JavaServer Faces (JSF) Basics</dc:title>
  <dc:creator>Shantanu</dc:creator>
  <cp:lastModifiedBy>shantanu</cp:lastModifiedBy>
  <cp:revision>129</cp:revision>
  <dcterms:created xsi:type="dcterms:W3CDTF">2006-06-22T01:40:08Z</dcterms:created>
  <dcterms:modified xsi:type="dcterms:W3CDTF">2013-01-21T04:27:16Z</dcterms:modified>
</cp:coreProperties>
</file>