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8" r:id="rId4"/>
    <p:sldId id="266" r:id="rId5"/>
    <p:sldId id="270" r:id="rId6"/>
    <p:sldId id="268" r:id="rId7"/>
    <p:sldId id="265" r:id="rId8"/>
    <p:sldId id="269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DC107664-273C-4999-B0CE-918A598CC3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7D2EE0-C20A-4B73-896C-AE7028DAC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2FF1-B860-4BE5-B99C-E89C399185EE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B0B65856-8F58-43EA-B572-F279527922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75C6F72-E685-4F7F-BC8F-97C183F25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5F3BA-9123-4F4D-B454-9DFB44FF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1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8DD22-8823-4FD2-A571-DBCABE467329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E124-643E-4E3F-BA8C-DF5E313FB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547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12E-5189-4B78-AC38-4DB9F1B5DEEE}" type="datetime1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059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12E-5189-4B78-AC38-4DB9F1B5DEEE}" type="datetime1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429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12E-5189-4B78-AC38-4DB9F1B5DEEE}" type="datetime1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3891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12E-5189-4B78-AC38-4DB9F1B5DEEE}" type="datetime1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274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8383-F2FC-4412-B35B-0F20B86EA280}" type="datetime1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66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3255-46F1-4C18-903D-24EDDDC2BB8C}" type="datetime1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6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B94C-933A-49E8-A004-D03E03D70A8D}" type="datetime1">
              <a:rPr lang="pt-BR" smtClean="0"/>
              <a:t>14/06/2018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12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12E-5189-4B78-AC38-4DB9F1B5DEEE}" type="datetime1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751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53C-AA53-410D-A9A2-769F7E30C20E}" type="datetime1">
              <a:rPr lang="pt-BR" smtClean="0"/>
              <a:t>14/06/2018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53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00DD-BB2D-4408-B7B2-49865D81609E}" type="datetime1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3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9354-57BC-4B46-9043-FEC1DAE0EE45}" type="datetime1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612E-5189-4B78-AC38-4DB9F1B5DEEE}" type="datetime1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7FDD-3CF0-4C69-B321-8BAC930AF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mailto:amadeuvdf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6CF522C-F5C7-442C-9F4D-C98BD9D7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8051"/>
            <a:ext cx="12191999" cy="3779949"/>
          </a:xfrm>
        </p:spPr>
        <p:txBody>
          <a:bodyPr>
            <a:normAutofit/>
          </a:bodyPr>
          <a:lstStyle/>
          <a:p>
            <a:r>
              <a:rPr lang="pt-BR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 / RA:</a:t>
            </a:r>
          </a:p>
          <a:p>
            <a:r>
              <a:rPr lang="pt-B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Amadeu Vinicius Duarte Fernandes/ </a:t>
            </a:r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01620173</a:t>
            </a:r>
          </a:p>
          <a:p>
            <a:r>
              <a:rPr lang="pt-B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Caio Souza Silva / 01610919</a:t>
            </a:r>
            <a:endParaRPr lang="pt-BR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</a:t>
            </a:r>
          </a:p>
          <a:p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Wagner Santos C. de Jesus</a:t>
            </a:r>
          </a:p>
          <a:p>
            <a:endParaRPr lang="pt-BR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E-mails:</a:t>
            </a:r>
          </a:p>
          <a:p>
            <a:r>
              <a:rPr lang="pt-B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amadeuvdf@gmail.com</a:t>
            </a:r>
            <a:endParaRPr lang="pt-BR" sz="1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b="1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caio.7s@outlook.com</a:t>
            </a:r>
          </a:p>
          <a:p>
            <a:r>
              <a:rPr lang="pt-B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wagner@univap.br</a:t>
            </a:r>
            <a:endParaRPr lang="pt-BR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8005E32-CB1E-4171-B00B-F1C6C8A1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A485FD92-76CC-4F04-857D-862A70DE8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" y="222903"/>
            <a:ext cx="2138289" cy="8311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2973127-B3DA-4423-A314-1E31848A3FC1}"/>
              </a:ext>
            </a:extLst>
          </p:cNvPr>
          <p:cNvSpPr txBox="1"/>
          <p:nvPr/>
        </p:nvSpPr>
        <p:spPr>
          <a:xfrm>
            <a:off x="0" y="1030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(Orientação a Objetos)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6A47544E-CEAC-42DB-B593-9ECF834AE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27" y="37039"/>
            <a:ext cx="2283201" cy="101702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065727" y="1607899"/>
            <a:ext cx="10383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Apresentação de projeto para solução de um problema utilizando Programação Orientada a Objetos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(Amigo Secreto)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D769755-55D2-4B2D-84FB-331608B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BEA7B4-E3B4-46A1-A42F-59C5A70D96CE}"/>
              </a:ext>
            </a:extLst>
          </p:cNvPr>
          <p:cNvSpPr txBox="1"/>
          <p:nvPr/>
        </p:nvSpPr>
        <p:spPr>
          <a:xfrm>
            <a:off x="0" y="10303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(Orientação a Objetos)</a:t>
            </a:r>
          </a:p>
          <a:p>
            <a:pPr algn="ctr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6A3821ED-F8E8-4873-A0D1-C4E60269269B}"/>
              </a:ext>
            </a:extLst>
          </p:cNvPr>
          <p:cNvSpPr txBox="1">
            <a:spLocks/>
          </p:cNvSpPr>
          <p:nvPr/>
        </p:nvSpPr>
        <p:spPr>
          <a:xfrm>
            <a:off x="783461" y="2558105"/>
            <a:ext cx="10625071" cy="39980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A</a:t>
            </a:r>
            <a:r>
              <a:rPr lang="pt-BR" dirty="0"/>
              <a:t> brincadeira ocorre da seguinte forma: Cada participante tira um papel com o nome de outro participante, e não deve contar a ninguém quem </a:t>
            </a:r>
            <a:r>
              <a:rPr lang="pt-BR" dirty="0" smtClean="0"/>
              <a:t>é. No </a:t>
            </a:r>
            <a:r>
              <a:rPr lang="pt-BR" dirty="0"/>
              <a:t>dia da brincadeira, através de dicas, os outros tentam adivinhar, quem é. </a:t>
            </a:r>
            <a:r>
              <a:rPr lang="pt-BR" dirty="0" smtClean="0"/>
              <a:t>Quando adivinhado ocorre a troca de presentes.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Acredita-se que a brincadeira venha dos povos </a:t>
            </a:r>
            <a:r>
              <a:rPr lang="pt-BR" dirty="0" smtClean="0"/>
              <a:t>Nórdicos. </a:t>
            </a:r>
            <a:r>
              <a:rPr lang="pt-BR" dirty="0"/>
              <a:t>Esperavam o amanhecer para trocar presentes e nesta troca diziam: Que você jamais esqueça dos deuses sobre nós</a:t>
            </a:r>
            <a:r>
              <a:rPr lang="pt-BR" dirty="0" smtClean="0"/>
              <a:t>. </a:t>
            </a:r>
            <a:r>
              <a:rPr lang="pt-BR" dirty="0"/>
              <a:t>A brincadeira se popularizou no ano de 1929, em plena depressão, onde não havia dinheiro para comprar presentes para todos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Existem algumas variações também como amigo da onça ou amigo secreto chinês.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BDCBDDB-89E1-4685-9996-F77379DB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" y="222903"/>
            <a:ext cx="2138289" cy="831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C2EFA4D-7958-460F-9A48-36E97C2F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27" y="37039"/>
            <a:ext cx="2283201" cy="10170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2" y="170455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068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D769755-55D2-4B2D-84FB-331608B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BEA7B4-E3B4-46A1-A42F-59C5A70D96CE}"/>
              </a:ext>
            </a:extLst>
          </p:cNvPr>
          <p:cNvSpPr txBox="1"/>
          <p:nvPr/>
        </p:nvSpPr>
        <p:spPr>
          <a:xfrm>
            <a:off x="0" y="10303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(Orientação a Objetos)</a:t>
            </a:r>
          </a:p>
          <a:p>
            <a:pPr algn="ctr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6A3821ED-F8E8-4873-A0D1-C4E60269269B}"/>
              </a:ext>
            </a:extLst>
          </p:cNvPr>
          <p:cNvSpPr txBox="1">
            <a:spLocks/>
          </p:cNvSpPr>
          <p:nvPr/>
        </p:nvSpPr>
        <p:spPr>
          <a:xfrm>
            <a:off x="783463" y="2900356"/>
            <a:ext cx="10625071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pt-BR" dirty="0" smtClean="0"/>
              <a:t>Realização de Cadastro de nomes para a brincadeira do </a:t>
            </a:r>
            <a:r>
              <a:rPr lang="pt-BR" dirty="0"/>
              <a:t>Amigo Secreto onde deve ser cadastrado o (nome, </a:t>
            </a:r>
            <a:r>
              <a:rPr lang="pt-BR" dirty="0" smtClean="0"/>
              <a:t>idade, descrição </a:t>
            </a:r>
            <a:r>
              <a:rPr lang="pt-BR" dirty="0"/>
              <a:t>do presente)</a:t>
            </a:r>
            <a:r>
              <a:rPr lang="pt-BR" dirty="0" smtClean="0"/>
              <a:t>, </a:t>
            </a:r>
            <a:r>
              <a:rPr lang="pt-BR" dirty="0"/>
              <a:t>usando conceitos fundamentais da Orientação a Objeto.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Como objetivos específicos, primeiramente criar os Diagramas de Classe (UML), observar onde se encaixam os conceitos de Orientação a Objetos (modelagem conceitual), e posteriormente a criação das interfaces gráficas necessárias, modelos e controladores.  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BDCBDDB-89E1-4685-9996-F77379DB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" y="222903"/>
            <a:ext cx="2138289" cy="831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C2EFA4D-7958-460F-9A48-36E97C2F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27" y="37039"/>
            <a:ext cx="2283201" cy="10170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2" y="170455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do projeto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447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D769755-55D2-4B2D-84FB-331608B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BEA7B4-E3B4-46A1-A42F-59C5A70D96CE}"/>
              </a:ext>
            </a:extLst>
          </p:cNvPr>
          <p:cNvSpPr txBox="1"/>
          <p:nvPr/>
        </p:nvSpPr>
        <p:spPr>
          <a:xfrm>
            <a:off x="0" y="10303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(Orientação a Objetos)</a:t>
            </a:r>
          </a:p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BDCBDDB-89E1-4685-9996-F77379DB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" y="222903"/>
            <a:ext cx="2138289" cy="831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C2EFA4D-7958-460F-9A48-36E97C2F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27" y="37039"/>
            <a:ext cx="2283201" cy="10170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2" y="170455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10139" y="302311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647850" y="2125037"/>
            <a:ext cx="2667949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2781692" y="4657116"/>
            <a:ext cx="240026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Sortear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2829697" y="3607233"/>
            <a:ext cx="2304256" cy="71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Gerar Lista</a:t>
            </a:r>
            <a:endParaRPr lang="pt-BR" dirty="0"/>
          </a:p>
        </p:txBody>
      </p:sp>
      <p:cxnSp>
        <p:nvCxnSpPr>
          <p:cNvPr id="37" name="Conector de seta reta 36"/>
          <p:cNvCxnSpPr>
            <a:stCxn id="4" idx="4"/>
            <a:endCxn id="9" idx="0"/>
          </p:cNvCxnSpPr>
          <p:nvPr/>
        </p:nvCxnSpPr>
        <p:spPr>
          <a:xfrm>
            <a:off x="3981825" y="2989133"/>
            <a:ext cx="0" cy="61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9" idx="4"/>
            <a:endCxn id="8" idx="0"/>
          </p:cNvCxnSpPr>
          <p:nvPr/>
        </p:nvCxnSpPr>
        <p:spPr>
          <a:xfrm>
            <a:off x="3981825" y="4318929"/>
            <a:ext cx="1" cy="33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osango 41"/>
          <p:cNvSpPr/>
          <p:nvPr/>
        </p:nvSpPr>
        <p:spPr>
          <a:xfrm>
            <a:off x="3501772" y="5785134"/>
            <a:ext cx="960107" cy="5159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>
            <a:stCxn id="8" idx="4"/>
            <a:endCxn id="42" idx="0"/>
          </p:cNvCxnSpPr>
          <p:nvPr/>
        </p:nvCxnSpPr>
        <p:spPr>
          <a:xfrm>
            <a:off x="3981826" y="5305189"/>
            <a:ext cx="0" cy="47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6668185" y="5567003"/>
            <a:ext cx="2400267" cy="96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Mostra o Nome sorteado</a:t>
            </a:r>
            <a:endParaRPr lang="pt-BR" dirty="0"/>
          </a:p>
        </p:txBody>
      </p:sp>
      <p:cxnSp>
        <p:nvCxnSpPr>
          <p:cNvPr id="47" name="Conector de seta reta 46"/>
          <p:cNvCxnSpPr>
            <a:stCxn id="42" idx="3"/>
            <a:endCxn id="45" idx="2"/>
          </p:cNvCxnSpPr>
          <p:nvPr/>
        </p:nvCxnSpPr>
        <p:spPr>
          <a:xfrm>
            <a:off x="4461880" y="6043108"/>
            <a:ext cx="2206305" cy="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2" idx="1"/>
          </p:cNvCxnSpPr>
          <p:nvPr/>
        </p:nvCxnSpPr>
        <p:spPr>
          <a:xfrm flipH="1" flipV="1">
            <a:off x="1867652" y="6043108"/>
            <a:ext cx="1634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1867651" y="4981152"/>
            <a:ext cx="0" cy="106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8" idx="2"/>
          </p:cNvCxnSpPr>
          <p:nvPr/>
        </p:nvCxnSpPr>
        <p:spPr>
          <a:xfrm>
            <a:off x="1867652" y="4981152"/>
            <a:ext cx="9140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5022932" y="5678728"/>
            <a:ext cx="9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[!= 1]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331569" y="567377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</a:t>
            </a:r>
            <a:r>
              <a:rPr lang="pt-BR" dirty="0" err="1" smtClean="0"/>
              <a:t>null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F3BEA7B4-E3B4-46A1-A42F-59C5A70D96CE}"/>
              </a:ext>
            </a:extLst>
          </p:cNvPr>
          <p:cNvSpPr txBox="1"/>
          <p:nvPr/>
        </p:nvSpPr>
        <p:spPr>
          <a:xfrm>
            <a:off x="0" y="10303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(Orientação a Objetos)</a:t>
            </a:r>
          </a:p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BBDCBDDB-89E1-4685-9996-F77379DB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" y="222903"/>
            <a:ext cx="2138289" cy="83116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7C2EFA4D-7958-460F-9A48-36E97C2F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27" y="37039"/>
            <a:ext cx="2283201" cy="1017026"/>
          </a:xfrm>
          <a:prstGeom prst="rect">
            <a:avLst/>
          </a:prstGeom>
        </p:spPr>
      </p:pic>
      <p:sp>
        <p:nvSpPr>
          <p:cNvPr id="10" name="Fluxograma: Conector 9"/>
          <p:cNvSpPr/>
          <p:nvPr/>
        </p:nvSpPr>
        <p:spPr>
          <a:xfrm>
            <a:off x="3753224" y="12479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9777579" y="5807377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9891879" y="593376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stCxn id="10" idx="4"/>
            <a:endCxn id="4" idx="0"/>
          </p:cNvCxnSpPr>
          <p:nvPr/>
        </p:nvCxnSpPr>
        <p:spPr>
          <a:xfrm>
            <a:off x="3981824" y="1705160"/>
            <a:ext cx="1" cy="419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5" idx="6"/>
            <a:endCxn id="25" idx="2"/>
          </p:cNvCxnSpPr>
          <p:nvPr/>
        </p:nvCxnSpPr>
        <p:spPr>
          <a:xfrm flipV="1">
            <a:off x="9068452" y="6035977"/>
            <a:ext cx="709127" cy="12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D769755-55D2-4B2D-84FB-331608B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BEA7B4-E3B4-46A1-A42F-59C5A70D96CE}"/>
              </a:ext>
            </a:extLst>
          </p:cNvPr>
          <p:cNvSpPr txBox="1"/>
          <p:nvPr/>
        </p:nvSpPr>
        <p:spPr>
          <a:xfrm>
            <a:off x="0" y="10303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(Orientação a Objetos)</a:t>
            </a:r>
          </a:p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BDCBDDB-89E1-4685-9996-F77379DB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" y="222903"/>
            <a:ext cx="2138289" cy="831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C2EFA4D-7958-460F-9A48-36E97C2F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27" y="37039"/>
            <a:ext cx="2283201" cy="10170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4473527" y="1324256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3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A53E02BA-E22B-4842-9958-03ACAB4C1B07}"/>
              </a:ext>
            </a:extLst>
          </p:cNvPr>
          <p:cNvCxnSpPr>
            <a:cxnSpLocks/>
          </p:cNvCxnSpPr>
          <p:nvPr/>
        </p:nvCxnSpPr>
        <p:spPr>
          <a:xfrm>
            <a:off x="4740913" y="2771839"/>
            <a:ext cx="2072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9D056674-21E3-4D64-A1F4-406E7769250B}"/>
              </a:ext>
            </a:extLst>
          </p:cNvPr>
          <p:cNvSpPr txBox="1"/>
          <p:nvPr/>
        </p:nvSpPr>
        <p:spPr>
          <a:xfrm>
            <a:off x="4750689" y="934502"/>
            <a:ext cx="24677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Cadastro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AA5F8D5A-AF4A-40CE-AA9A-8FC0F808ECEB}"/>
              </a:ext>
            </a:extLst>
          </p:cNvPr>
          <p:cNvSpPr txBox="1"/>
          <p:nvPr/>
        </p:nvSpPr>
        <p:spPr>
          <a:xfrm>
            <a:off x="4750689" y="1303834"/>
            <a:ext cx="2467796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/>
              <a:t>- </a:t>
            </a:r>
            <a:r>
              <a:rPr lang="pt-BR" dirty="0" err="1" smtClean="0"/>
              <a:t>Nome:JTextField</a:t>
            </a:r>
            <a:endParaRPr lang="pt-BR" dirty="0" smtClean="0"/>
          </a:p>
          <a:p>
            <a:pPr algn="ctr"/>
            <a:r>
              <a:rPr lang="pt-BR" dirty="0" smtClean="0"/>
              <a:t>- </a:t>
            </a:r>
            <a:r>
              <a:rPr lang="pt-BR" dirty="0" err="1" smtClean="0"/>
              <a:t>Idade:JTextField</a:t>
            </a:r>
            <a:endParaRPr lang="pt-BR" dirty="0" smtClean="0"/>
          </a:p>
          <a:p>
            <a:pPr algn="ctr"/>
            <a:r>
              <a:rPr lang="pt-BR" dirty="0" smtClean="0"/>
              <a:t>- </a:t>
            </a:r>
            <a:r>
              <a:rPr lang="pt-BR" dirty="0" err="1" smtClean="0"/>
              <a:t>Descrição:JTextField</a:t>
            </a:r>
            <a:endParaRPr lang="pt-BR" dirty="0"/>
          </a:p>
          <a:p>
            <a:pPr algn="ctr"/>
            <a:endParaRPr lang="pt-BR" dirty="0" smtClean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D16E01D0-38C9-40E8-A74F-69E3118380B1}"/>
              </a:ext>
            </a:extLst>
          </p:cNvPr>
          <p:cNvSpPr txBox="1"/>
          <p:nvPr/>
        </p:nvSpPr>
        <p:spPr>
          <a:xfrm>
            <a:off x="4750569" y="2558358"/>
            <a:ext cx="2467916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err="1"/>
              <a:t>actionPerformed</a:t>
            </a:r>
            <a:r>
              <a:rPr lang="pt-BR" dirty="0"/>
              <a:t>()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2287CAB5-EF8A-447D-98A1-D5A242AA665A}"/>
              </a:ext>
            </a:extLst>
          </p:cNvPr>
          <p:cNvCxnSpPr>
            <a:cxnSpLocks/>
          </p:cNvCxnSpPr>
          <p:nvPr/>
        </p:nvCxnSpPr>
        <p:spPr>
          <a:xfrm>
            <a:off x="1359612" y="3643124"/>
            <a:ext cx="2072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37C3C455-97EB-451E-81B8-D1EE4D12EC1C}"/>
              </a:ext>
            </a:extLst>
          </p:cNvPr>
          <p:cNvSpPr txBox="1"/>
          <p:nvPr/>
        </p:nvSpPr>
        <p:spPr>
          <a:xfrm>
            <a:off x="1090246" y="3192493"/>
            <a:ext cx="2358197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89616E12-097A-4422-9DE1-60C510516D90}"/>
              </a:ext>
            </a:extLst>
          </p:cNvPr>
          <p:cNvSpPr txBox="1"/>
          <p:nvPr/>
        </p:nvSpPr>
        <p:spPr>
          <a:xfrm>
            <a:off x="1090246" y="3529410"/>
            <a:ext cx="2358197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indent="-285750" algn="ctr">
              <a:buFontTx/>
              <a:buChar char="-"/>
            </a:pPr>
            <a:r>
              <a:rPr lang="pt-BR" dirty="0" smtClean="0"/>
              <a:t>Sorteio: </a:t>
            </a:r>
            <a:r>
              <a:rPr lang="pt-BR" dirty="0" err="1" smtClean="0"/>
              <a:t>Jbutton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-Cadastro:</a:t>
            </a:r>
            <a:r>
              <a:rPr lang="pt-BR" dirty="0"/>
              <a:t> </a:t>
            </a:r>
            <a:r>
              <a:rPr lang="pt-BR" dirty="0" err="1" smtClean="0"/>
              <a:t>Jbutton</a:t>
            </a:r>
            <a:endParaRPr lang="pt-BR" dirty="0"/>
          </a:p>
          <a:p>
            <a:pPr algn="ctr"/>
            <a:r>
              <a:rPr lang="pt-BR" dirty="0"/>
              <a:t>-</a:t>
            </a:r>
            <a:r>
              <a:rPr lang="pt-BR" dirty="0" smtClean="0"/>
              <a:t>Lista</a:t>
            </a:r>
            <a:r>
              <a:rPr lang="pt-BR" dirty="0"/>
              <a:t>: </a:t>
            </a:r>
            <a:r>
              <a:rPr lang="pt-BR" dirty="0" err="1" smtClean="0"/>
              <a:t>Jbutton</a:t>
            </a:r>
            <a:endParaRPr lang="pt-BR" dirty="0" smtClean="0"/>
          </a:p>
          <a:p>
            <a:pPr algn="ctr"/>
            <a:r>
              <a:rPr lang="pt-BR" dirty="0" smtClean="0"/>
              <a:t>-</a:t>
            </a:r>
            <a:r>
              <a:rPr lang="pt-BR" dirty="0" err="1" smtClean="0"/>
              <a:t>trat</a:t>
            </a:r>
            <a:r>
              <a:rPr lang="pt-BR" dirty="0"/>
              <a:t>: </a:t>
            </a:r>
            <a:r>
              <a:rPr lang="pt-BR" dirty="0" err="1"/>
              <a:t>TrataEv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760FFD34-C064-4B52-9710-4B12147B843C}"/>
              </a:ext>
            </a:extLst>
          </p:cNvPr>
          <p:cNvSpPr txBox="1"/>
          <p:nvPr/>
        </p:nvSpPr>
        <p:spPr>
          <a:xfrm>
            <a:off x="1106933" y="4735221"/>
            <a:ext cx="2341510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 smtClean="0"/>
              <a:t>View</a:t>
            </a:r>
            <a:r>
              <a:rPr lang="pt-BR" dirty="0" smtClean="0"/>
              <a:t>()</a:t>
            </a:r>
          </a:p>
          <a:p>
            <a:r>
              <a:rPr lang="pt-BR" dirty="0" err="1"/>
              <a:t>actionPerformed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B03C497E-7458-4963-B034-53E5C3FCC758}"/>
              </a:ext>
            </a:extLst>
          </p:cNvPr>
          <p:cNvSpPr txBox="1"/>
          <p:nvPr/>
        </p:nvSpPr>
        <p:spPr>
          <a:xfrm>
            <a:off x="4750569" y="5192962"/>
            <a:ext cx="2121556" cy="369332"/>
          </a:xfrm>
          <a:prstGeom prst="rect">
            <a:avLst/>
          </a:prstGeom>
          <a:ln w="38100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E9FB34B9-60EC-4682-8AEC-B291A11DFCBD}"/>
              </a:ext>
            </a:extLst>
          </p:cNvPr>
          <p:cNvSpPr txBox="1"/>
          <p:nvPr/>
        </p:nvSpPr>
        <p:spPr>
          <a:xfrm>
            <a:off x="4750570" y="5549007"/>
            <a:ext cx="212155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-Lista : </a:t>
            </a:r>
            <a:r>
              <a:rPr lang="pt-BR" dirty="0" err="1" smtClean="0"/>
              <a:t>JList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54AAB937-52DF-49F5-9FCC-24458AE1CE03}"/>
              </a:ext>
            </a:extLst>
          </p:cNvPr>
          <p:cNvSpPr txBox="1"/>
          <p:nvPr/>
        </p:nvSpPr>
        <p:spPr>
          <a:xfrm>
            <a:off x="4750569" y="5918339"/>
            <a:ext cx="2121555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/>
          </a:p>
          <a:p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37C3C455-97EB-451E-81B8-D1EE4D12EC1C}"/>
              </a:ext>
            </a:extLst>
          </p:cNvPr>
          <p:cNvSpPr txBox="1"/>
          <p:nvPr/>
        </p:nvSpPr>
        <p:spPr>
          <a:xfrm>
            <a:off x="4701081" y="3183417"/>
            <a:ext cx="2517404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Sorteio 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89616E12-097A-4422-9DE1-60C510516D90}"/>
              </a:ext>
            </a:extLst>
          </p:cNvPr>
          <p:cNvSpPr txBox="1"/>
          <p:nvPr/>
        </p:nvSpPr>
        <p:spPr>
          <a:xfrm>
            <a:off x="4696683" y="3565628"/>
            <a:ext cx="252180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-</a:t>
            </a:r>
            <a:r>
              <a:rPr lang="pt-BR" dirty="0" err="1" smtClean="0"/>
              <a:t>BtnSortear:Jbutton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760FFD34-C064-4B52-9710-4B12147B843C}"/>
              </a:ext>
            </a:extLst>
          </p:cNvPr>
          <p:cNvSpPr txBox="1"/>
          <p:nvPr/>
        </p:nvSpPr>
        <p:spPr>
          <a:xfrm>
            <a:off x="4696683" y="3934960"/>
            <a:ext cx="252180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 smtClean="0"/>
              <a:t>actionPerformed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293740" y="1882871"/>
            <a:ext cx="355161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classes (UML):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03C497E-7458-4963-B034-53E5C3FCC758}"/>
              </a:ext>
            </a:extLst>
          </p:cNvPr>
          <p:cNvSpPr txBox="1"/>
          <p:nvPr/>
        </p:nvSpPr>
        <p:spPr>
          <a:xfrm>
            <a:off x="8623806" y="1551172"/>
            <a:ext cx="2121556" cy="369332"/>
          </a:xfrm>
          <a:prstGeom prst="rect">
            <a:avLst/>
          </a:prstGeom>
          <a:ln w="38100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U</a:t>
            </a:r>
            <a:r>
              <a:rPr lang="pt-BR" dirty="0" err="1" smtClean="0"/>
              <a:t>suarioDAO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E9FB34B9-60EC-4682-8AEC-B291A11DFCBD}"/>
              </a:ext>
            </a:extLst>
          </p:cNvPr>
          <p:cNvSpPr txBox="1"/>
          <p:nvPr/>
        </p:nvSpPr>
        <p:spPr>
          <a:xfrm>
            <a:off x="8623807" y="1907217"/>
            <a:ext cx="212155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-Lista : </a:t>
            </a:r>
            <a:r>
              <a:rPr lang="pt-BR" dirty="0" err="1" smtClean="0"/>
              <a:t>JList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54AAB937-52DF-49F5-9FCC-24458AE1CE03}"/>
              </a:ext>
            </a:extLst>
          </p:cNvPr>
          <p:cNvSpPr txBox="1"/>
          <p:nvPr/>
        </p:nvSpPr>
        <p:spPr>
          <a:xfrm>
            <a:off x="8623806" y="2276549"/>
            <a:ext cx="212155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Adiciona()</a:t>
            </a:r>
          </a:p>
          <a:p>
            <a:r>
              <a:rPr lang="pt-BR" dirty="0" err="1" smtClean="0"/>
              <a:t>GetLista</a:t>
            </a:r>
            <a:r>
              <a:rPr lang="pt-BR" dirty="0" smtClean="0"/>
              <a:t>()</a:t>
            </a:r>
          </a:p>
          <a:p>
            <a:r>
              <a:rPr lang="pt-BR" dirty="0" smtClean="0"/>
              <a:t>Sorteia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Contar()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B03C497E-7458-4963-B034-53E5C3FCC758}"/>
              </a:ext>
            </a:extLst>
          </p:cNvPr>
          <p:cNvSpPr txBox="1"/>
          <p:nvPr/>
        </p:nvSpPr>
        <p:spPr>
          <a:xfrm>
            <a:off x="8623807" y="3760243"/>
            <a:ext cx="2492686" cy="369332"/>
          </a:xfrm>
          <a:prstGeom prst="rect">
            <a:avLst/>
          </a:prstGeom>
          <a:ln w="38100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ConnectionFactory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54AAB937-52DF-49F5-9FCC-24458AE1CE03}"/>
              </a:ext>
            </a:extLst>
          </p:cNvPr>
          <p:cNvSpPr txBox="1"/>
          <p:nvPr/>
        </p:nvSpPr>
        <p:spPr>
          <a:xfrm>
            <a:off x="8623807" y="4541490"/>
            <a:ext cx="2492686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 smtClean="0"/>
              <a:t>getConnection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E9FB34B9-60EC-4682-8AEC-B291A11DFCBD}"/>
              </a:ext>
            </a:extLst>
          </p:cNvPr>
          <p:cNvSpPr txBox="1"/>
          <p:nvPr/>
        </p:nvSpPr>
        <p:spPr>
          <a:xfrm>
            <a:off x="8623807" y="4164482"/>
            <a:ext cx="2492686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cxnSp>
        <p:nvCxnSpPr>
          <p:cNvPr id="3" name="Conector de seta reta 2"/>
          <p:cNvCxnSpPr>
            <a:stCxn id="20" idx="3"/>
            <a:endCxn id="29" idx="1"/>
          </p:cNvCxnSpPr>
          <p:nvPr/>
        </p:nvCxnSpPr>
        <p:spPr>
          <a:xfrm flipV="1">
            <a:off x="3448443" y="4119626"/>
            <a:ext cx="1248240" cy="9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20" idx="3"/>
          </p:cNvCxnSpPr>
          <p:nvPr/>
        </p:nvCxnSpPr>
        <p:spPr>
          <a:xfrm flipV="1">
            <a:off x="3448443" y="2276549"/>
            <a:ext cx="1248240" cy="1853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0" idx="3"/>
          </p:cNvCxnSpPr>
          <p:nvPr/>
        </p:nvCxnSpPr>
        <p:spPr>
          <a:xfrm>
            <a:off x="3448443" y="4129575"/>
            <a:ext cx="1248240" cy="143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D769755-55D2-4B2D-84FB-331608B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7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BEA7B4-E3B4-46A1-A42F-59C5A70D96CE}"/>
              </a:ext>
            </a:extLst>
          </p:cNvPr>
          <p:cNvSpPr txBox="1"/>
          <p:nvPr/>
        </p:nvSpPr>
        <p:spPr>
          <a:xfrm>
            <a:off x="0" y="10303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(Orientação a Objetos)</a:t>
            </a:r>
          </a:p>
          <a:p>
            <a:pPr algn="ctr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6A3821ED-F8E8-4873-A0D1-C4E60269269B}"/>
              </a:ext>
            </a:extLst>
          </p:cNvPr>
          <p:cNvSpPr txBox="1">
            <a:spLocks/>
          </p:cNvSpPr>
          <p:nvPr/>
        </p:nvSpPr>
        <p:spPr>
          <a:xfrm>
            <a:off x="783463" y="2900356"/>
            <a:ext cx="10625071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O conceito de orientação a objetos auxiliou no desenvolvimento, na formatação e manutenção do código para o trabalho em dupla.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Utilizando conceitos de polimorfismo e encapsulamento passamos a estruturar melhor o código.</a:t>
            </a:r>
            <a:endParaRPr lang="pt-BR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Utilizando o conceito de herança herdamos a classe </a:t>
            </a:r>
            <a:r>
              <a:rPr lang="pt-BR" dirty="0" err="1" smtClean="0"/>
              <a:t>Jframe</a:t>
            </a:r>
            <a:r>
              <a:rPr lang="pt-BR" dirty="0" smtClean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BDCBDDB-89E1-4685-9996-F77379DB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" y="222903"/>
            <a:ext cx="2138289" cy="831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C2EFA4D-7958-460F-9A48-36E97C2F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27" y="37039"/>
            <a:ext cx="2283201" cy="10170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2" y="170455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Discussão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067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D769755-55D2-4B2D-84FB-331608B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BEA7B4-E3B4-46A1-A42F-59C5A70D96CE}"/>
              </a:ext>
            </a:extLst>
          </p:cNvPr>
          <p:cNvSpPr txBox="1"/>
          <p:nvPr/>
        </p:nvSpPr>
        <p:spPr>
          <a:xfrm>
            <a:off x="0" y="10303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(Orientação a Objetos)</a:t>
            </a:r>
          </a:p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BDCBDDB-89E1-4685-9996-F77379DB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" y="222903"/>
            <a:ext cx="2138289" cy="831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C2EFA4D-7958-460F-9A48-36E97C2F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27" y="37039"/>
            <a:ext cx="2283201" cy="10170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2" y="170455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36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6A3821ED-F8E8-4873-A0D1-C4E60269269B}"/>
              </a:ext>
            </a:extLst>
          </p:cNvPr>
          <p:cNvSpPr txBox="1">
            <a:spLocks/>
          </p:cNvSpPr>
          <p:nvPr/>
        </p:nvSpPr>
        <p:spPr>
          <a:xfrm>
            <a:off x="783463" y="2900356"/>
            <a:ext cx="10625071" cy="560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9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D769755-55D2-4B2D-84FB-331608B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7FDD-3CF0-4C69-B321-8BAC930AF63E}" type="slidenum">
              <a:rPr lang="pt-BR" smtClean="0"/>
              <a:t>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BEA7B4-E3B4-46A1-A42F-59C5A70D96CE}"/>
              </a:ext>
            </a:extLst>
          </p:cNvPr>
          <p:cNvSpPr txBox="1"/>
          <p:nvPr/>
        </p:nvSpPr>
        <p:spPr>
          <a:xfrm>
            <a:off x="0" y="10303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(Orientação a Objetos)</a:t>
            </a:r>
          </a:p>
          <a:p>
            <a:pPr algn="ctr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6A3821ED-F8E8-4873-A0D1-C4E60269269B}"/>
              </a:ext>
            </a:extLst>
          </p:cNvPr>
          <p:cNvSpPr txBox="1">
            <a:spLocks/>
          </p:cNvSpPr>
          <p:nvPr/>
        </p:nvSpPr>
        <p:spPr>
          <a:xfrm>
            <a:off x="783463" y="2900356"/>
            <a:ext cx="10625071" cy="560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BDCBDDB-89E1-4685-9996-F77379DB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" y="222903"/>
            <a:ext cx="2138289" cy="831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C2EFA4D-7958-460F-9A48-36E97C2F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27" y="37039"/>
            <a:ext cx="2283201" cy="101702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2" y="170455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1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2924</TotalTime>
  <Words>326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Sardão da Silva</dc:creator>
  <cp:lastModifiedBy>Caio Souza Silva</cp:lastModifiedBy>
  <cp:revision>55</cp:revision>
  <dcterms:created xsi:type="dcterms:W3CDTF">2018-05-24T06:46:01Z</dcterms:created>
  <dcterms:modified xsi:type="dcterms:W3CDTF">2018-06-15T01:23:27Z</dcterms:modified>
</cp:coreProperties>
</file>