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45"/>
  </p:normalViewPr>
  <p:slideViewPr>
    <p:cSldViewPr snapToGrid="0">
      <p:cViewPr varScale="1">
        <p:scale>
          <a:sx n="113" d="100"/>
          <a:sy n="113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23" name="Shape 22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2" y="1122362"/>
            <a:ext cx="9144001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2" y="3602037"/>
            <a:ext cx="9144001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Basic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3"/>
          <p:cNvGrpSpPr/>
          <p:nvPr/>
        </p:nvGrpSpPr>
        <p:grpSpPr>
          <a:xfrm>
            <a:off x="3791744" y="502830"/>
            <a:ext cx="4608514" cy="4620329"/>
            <a:chOff x="0" y="0"/>
            <a:chExt cx="4608512" cy="4620328"/>
          </a:xfrm>
        </p:grpSpPr>
        <p:pic>
          <p:nvPicPr>
            <p:cNvPr id="99" name="Picture 2" descr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4608513" cy="462032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0" name="Oval 5"/>
            <p:cNvSpPr/>
            <p:nvPr/>
          </p:nvSpPr>
          <p:spPr>
            <a:xfrm>
              <a:off x="1213344" y="1219252"/>
              <a:ext cx="2181825" cy="2181825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169"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0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772130" y="5106392"/>
            <a:ext cx="4608514" cy="768085"/>
          </a:xfrm>
          <a:prstGeom prst="rect">
            <a:avLst/>
          </a:prstGeom>
        </p:spPr>
        <p:txBody>
          <a:bodyPr lIns="60957" tIns="60957" rIns="60957" bIns="60957" anchor="ctr"/>
          <a:lstStyle>
            <a:lvl1pPr marL="0" indent="0" algn="ctr" defTabSz="1219169">
              <a:lnSpc>
                <a:spcPct val="100000"/>
              </a:lnSpc>
              <a:spcBef>
                <a:spcPts val="1100"/>
              </a:spcBef>
              <a:buSzTx/>
              <a:buFontTx/>
              <a:buNone/>
              <a:defRPr sz="48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03842" indent="-494257" algn="ctr" defTabSz="1219169">
              <a:lnSpc>
                <a:spcPct val="100000"/>
              </a:lnSpc>
              <a:spcBef>
                <a:spcPts val="1100"/>
              </a:spcBef>
              <a:buFontTx/>
              <a:buChar char="–"/>
              <a:defRPr sz="48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76358" indent="-457188" algn="ctr" defTabSz="1219169">
              <a:lnSpc>
                <a:spcPct val="100000"/>
              </a:lnSpc>
              <a:spcBef>
                <a:spcPts val="1100"/>
              </a:spcBef>
              <a:buFontTx/>
              <a:defRPr sz="48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70607" indent="-541852" algn="ctr" defTabSz="1219169">
              <a:lnSpc>
                <a:spcPct val="100000"/>
              </a:lnSpc>
              <a:spcBef>
                <a:spcPts val="1100"/>
              </a:spcBef>
              <a:buFontTx/>
              <a:buChar char="–"/>
              <a:defRPr sz="48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80191" indent="-541852" algn="ctr" defTabSz="1219169">
              <a:lnSpc>
                <a:spcPct val="100000"/>
              </a:lnSpc>
              <a:spcBef>
                <a:spcPts val="1100"/>
              </a:spcBef>
              <a:buFontTx/>
              <a:buChar char="»"/>
              <a:defRPr sz="4800" b="1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Welcome!!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3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3771932" y="5925280"/>
            <a:ext cx="4608513" cy="384044"/>
          </a:xfrm>
          <a:prstGeom prst="rect">
            <a:avLst/>
          </a:prstGeom>
        </p:spPr>
        <p:txBody>
          <a:bodyPr lIns="60957" tIns="60957" rIns="60957" bIns="60957" anchor="ctr"/>
          <a:lstStyle>
            <a:lvl1pPr marL="0" indent="0" algn="ctr" defTabSz="1158211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4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Insert the title of your subtitle Here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Basic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" y="164636"/>
            <a:ext cx="12192001" cy="768086"/>
          </a:xfrm>
          <a:prstGeom prst="rect">
            <a:avLst/>
          </a:prstGeom>
        </p:spPr>
        <p:txBody>
          <a:bodyPr lIns="60957" tIns="60957" rIns="60957" bIns="60957" anchor="ctr"/>
          <a:lstStyle>
            <a:lvl1pPr marL="0" indent="0" algn="ctr" defTabSz="1219169">
              <a:lnSpc>
                <a:spcPct val="100000"/>
              </a:lnSpc>
              <a:spcBef>
                <a:spcPts val="1100"/>
              </a:spcBef>
              <a:buSzTx/>
              <a:buFontTx/>
              <a:buNone/>
              <a:defRPr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03842" indent="-494257" algn="ctr" defTabSz="1219169">
              <a:lnSpc>
                <a:spcPct val="100000"/>
              </a:lnSpc>
              <a:spcBef>
                <a:spcPts val="1100"/>
              </a:spcBef>
              <a:buFontTx/>
              <a:buChar char="–"/>
              <a:defRPr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76358" indent="-457188" algn="ctr" defTabSz="1219169">
              <a:lnSpc>
                <a:spcPct val="100000"/>
              </a:lnSpc>
              <a:spcBef>
                <a:spcPts val="1100"/>
              </a:spcBef>
              <a:buFontTx/>
              <a:defRPr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70607" indent="-541852" algn="ctr" defTabSz="1219169">
              <a:lnSpc>
                <a:spcPct val="100000"/>
              </a:lnSpc>
              <a:spcBef>
                <a:spcPts val="1100"/>
              </a:spcBef>
              <a:buFontTx/>
              <a:buChar char="–"/>
              <a:defRPr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80191" indent="-541852" algn="ctr" defTabSz="1219169">
              <a:lnSpc>
                <a:spcPct val="100000"/>
              </a:lnSpc>
              <a:spcBef>
                <a:spcPts val="1100"/>
              </a:spcBef>
              <a:buFontTx/>
              <a:buChar char="»"/>
              <a:defRPr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BASIC LAYOUT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2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2" y="932726"/>
            <a:ext cx="12192001" cy="384044"/>
          </a:xfrm>
          <a:prstGeom prst="rect">
            <a:avLst/>
          </a:prstGeom>
        </p:spPr>
        <p:txBody>
          <a:bodyPr lIns="60957" tIns="60957" rIns="60957" bIns="60957" anchor="ctr"/>
          <a:lstStyle>
            <a:lvl1pPr marL="0" indent="0" algn="ctr" defTabSz="1158211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4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Insert the title of your subtitle Here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" y="164636"/>
            <a:ext cx="12192001" cy="768086"/>
          </a:xfrm>
          <a:prstGeom prst="rect">
            <a:avLst/>
          </a:prstGeom>
        </p:spPr>
        <p:txBody>
          <a:bodyPr lIns="60957" tIns="60957" rIns="60957" bIns="60957" anchor="ctr"/>
          <a:lstStyle>
            <a:lvl1pPr marL="0" indent="0" algn="ctr" defTabSz="1219169">
              <a:lnSpc>
                <a:spcPct val="100000"/>
              </a:lnSpc>
              <a:spcBef>
                <a:spcPts val="1100"/>
              </a:spcBef>
              <a:buSzTx/>
              <a:buFontTx/>
              <a:buNone/>
              <a:defRPr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03842" indent="-494257" algn="ctr" defTabSz="1219169">
              <a:lnSpc>
                <a:spcPct val="100000"/>
              </a:lnSpc>
              <a:spcBef>
                <a:spcPts val="1100"/>
              </a:spcBef>
              <a:buFontTx/>
              <a:buChar char="–"/>
              <a:defRPr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76358" indent="-457188" algn="ctr" defTabSz="1219169">
              <a:lnSpc>
                <a:spcPct val="100000"/>
              </a:lnSpc>
              <a:spcBef>
                <a:spcPts val="1100"/>
              </a:spcBef>
              <a:buFontTx/>
              <a:defRPr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70607" indent="-541852" algn="ctr" defTabSz="1219169">
              <a:lnSpc>
                <a:spcPct val="100000"/>
              </a:lnSpc>
              <a:spcBef>
                <a:spcPts val="1100"/>
              </a:spcBef>
              <a:buFontTx/>
              <a:buChar char="–"/>
              <a:defRPr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80191" indent="-541852" algn="ctr" defTabSz="1219169">
              <a:lnSpc>
                <a:spcPct val="100000"/>
              </a:lnSpc>
              <a:spcBef>
                <a:spcPts val="1100"/>
              </a:spcBef>
              <a:buFontTx/>
              <a:buChar char="»"/>
              <a:defRPr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BASIC LAYOUT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1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2" y="932726"/>
            <a:ext cx="12192001" cy="384044"/>
          </a:xfrm>
          <a:prstGeom prst="rect">
            <a:avLst/>
          </a:prstGeom>
        </p:spPr>
        <p:txBody>
          <a:bodyPr lIns="60957" tIns="60957" rIns="60957" bIns="60957" anchor="ctr"/>
          <a:lstStyle>
            <a:lvl1pPr marL="0" indent="0" algn="ctr" defTabSz="1158211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4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Insert the title of your subtitle Here</a:t>
            </a:r>
          </a:p>
        </p:txBody>
      </p:sp>
      <p:sp>
        <p:nvSpPr>
          <p:cNvPr id="12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Basic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151423" y="2133095"/>
            <a:ext cx="1920002" cy="1920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0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3789507" y="2129831"/>
            <a:ext cx="1920001" cy="192000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1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446311" y="2129831"/>
            <a:ext cx="1920001" cy="192000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9102680" y="2133095"/>
            <a:ext cx="1920001" cy="19200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3" name="Block Arc 1"/>
          <p:cNvSpPr/>
          <p:nvPr/>
        </p:nvSpPr>
        <p:spPr>
          <a:xfrm>
            <a:off x="911425" y="1893096"/>
            <a:ext cx="2400001" cy="1233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019"/>
                </a:moveTo>
                <a:cubicBezTo>
                  <a:pt x="0" y="9411"/>
                  <a:pt x="4835" y="0"/>
                  <a:pt x="10800" y="0"/>
                </a:cubicBezTo>
                <a:cubicBezTo>
                  <a:pt x="16765" y="0"/>
                  <a:pt x="21600" y="9411"/>
                  <a:pt x="21600" y="21019"/>
                </a:cubicBezTo>
                <a:cubicBezTo>
                  <a:pt x="21600" y="21213"/>
                  <a:pt x="21599" y="21406"/>
                  <a:pt x="21596" y="21600"/>
                </a:cubicBezTo>
                <a:lnTo>
                  <a:pt x="20429" y="21537"/>
                </a:lnTo>
                <a:cubicBezTo>
                  <a:pt x="20576" y="11187"/>
                  <a:pt x="16384" y="2564"/>
                  <a:pt x="11066" y="2278"/>
                </a:cubicBezTo>
                <a:cubicBezTo>
                  <a:pt x="5748" y="1992"/>
                  <a:pt x="1317" y="10151"/>
                  <a:pt x="1171" y="20501"/>
                </a:cubicBezTo>
                <a:cubicBezTo>
                  <a:pt x="1168" y="20674"/>
                  <a:pt x="1167" y="20847"/>
                  <a:pt x="1167" y="21019"/>
                </a:cubicBezTo>
                <a:close/>
              </a:path>
            </a:pathLst>
          </a:custGeom>
          <a:solidFill>
            <a:srgbClr val="98DFBB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219169"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4" name="Block Arc 11"/>
          <p:cNvSpPr/>
          <p:nvPr/>
        </p:nvSpPr>
        <p:spPr>
          <a:xfrm>
            <a:off x="3561843" y="1893096"/>
            <a:ext cx="2400001" cy="1233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019"/>
                </a:moveTo>
                <a:cubicBezTo>
                  <a:pt x="0" y="9411"/>
                  <a:pt x="4835" y="0"/>
                  <a:pt x="10800" y="0"/>
                </a:cubicBezTo>
                <a:cubicBezTo>
                  <a:pt x="16765" y="0"/>
                  <a:pt x="21600" y="9411"/>
                  <a:pt x="21600" y="21019"/>
                </a:cubicBezTo>
                <a:cubicBezTo>
                  <a:pt x="21600" y="21213"/>
                  <a:pt x="21599" y="21406"/>
                  <a:pt x="21596" y="21600"/>
                </a:cubicBezTo>
                <a:lnTo>
                  <a:pt x="20429" y="21537"/>
                </a:lnTo>
                <a:cubicBezTo>
                  <a:pt x="20576" y="11187"/>
                  <a:pt x="16384" y="2564"/>
                  <a:pt x="11066" y="2278"/>
                </a:cubicBezTo>
                <a:cubicBezTo>
                  <a:pt x="5748" y="1992"/>
                  <a:pt x="1317" y="10151"/>
                  <a:pt x="1171" y="20501"/>
                </a:cubicBezTo>
                <a:cubicBezTo>
                  <a:pt x="1168" y="20674"/>
                  <a:pt x="1167" y="20847"/>
                  <a:pt x="1167" y="21019"/>
                </a:cubicBezTo>
                <a:close/>
              </a:path>
            </a:pathLst>
          </a:custGeom>
          <a:solidFill>
            <a:srgbClr val="F8B2A3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219169"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5" name="Block Arc 12"/>
          <p:cNvSpPr/>
          <p:nvPr/>
        </p:nvSpPr>
        <p:spPr>
          <a:xfrm>
            <a:off x="6212261" y="1893096"/>
            <a:ext cx="2400001" cy="1233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019"/>
                </a:moveTo>
                <a:cubicBezTo>
                  <a:pt x="0" y="9411"/>
                  <a:pt x="4835" y="0"/>
                  <a:pt x="10800" y="0"/>
                </a:cubicBezTo>
                <a:cubicBezTo>
                  <a:pt x="16765" y="0"/>
                  <a:pt x="21600" y="9411"/>
                  <a:pt x="21600" y="21019"/>
                </a:cubicBezTo>
                <a:cubicBezTo>
                  <a:pt x="21600" y="21213"/>
                  <a:pt x="21599" y="21406"/>
                  <a:pt x="21596" y="21600"/>
                </a:cubicBezTo>
                <a:lnTo>
                  <a:pt x="20429" y="21537"/>
                </a:lnTo>
                <a:cubicBezTo>
                  <a:pt x="20576" y="11187"/>
                  <a:pt x="16384" y="2564"/>
                  <a:pt x="11066" y="2278"/>
                </a:cubicBezTo>
                <a:cubicBezTo>
                  <a:pt x="5748" y="1992"/>
                  <a:pt x="1317" y="10151"/>
                  <a:pt x="1171" y="20501"/>
                </a:cubicBezTo>
                <a:cubicBezTo>
                  <a:pt x="1168" y="20674"/>
                  <a:pt x="1167" y="20847"/>
                  <a:pt x="1167" y="21019"/>
                </a:cubicBezTo>
                <a:close/>
              </a:path>
            </a:pathLst>
          </a:custGeom>
          <a:solidFill>
            <a:srgbClr val="A4B4EA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219169"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6" name="Block Arc 13"/>
          <p:cNvSpPr/>
          <p:nvPr/>
        </p:nvSpPr>
        <p:spPr>
          <a:xfrm>
            <a:off x="8862680" y="1893096"/>
            <a:ext cx="2400001" cy="1233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019"/>
                </a:moveTo>
                <a:cubicBezTo>
                  <a:pt x="0" y="9411"/>
                  <a:pt x="4835" y="0"/>
                  <a:pt x="10800" y="0"/>
                </a:cubicBezTo>
                <a:cubicBezTo>
                  <a:pt x="16765" y="0"/>
                  <a:pt x="21600" y="9411"/>
                  <a:pt x="21600" y="21019"/>
                </a:cubicBezTo>
                <a:cubicBezTo>
                  <a:pt x="21600" y="21213"/>
                  <a:pt x="21599" y="21406"/>
                  <a:pt x="21596" y="21600"/>
                </a:cubicBezTo>
                <a:lnTo>
                  <a:pt x="20429" y="21537"/>
                </a:lnTo>
                <a:cubicBezTo>
                  <a:pt x="20576" y="11187"/>
                  <a:pt x="16384" y="2564"/>
                  <a:pt x="11066" y="2278"/>
                </a:cubicBezTo>
                <a:cubicBezTo>
                  <a:pt x="5748" y="1992"/>
                  <a:pt x="1317" y="10151"/>
                  <a:pt x="1171" y="20501"/>
                </a:cubicBezTo>
                <a:cubicBezTo>
                  <a:pt x="1168" y="20674"/>
                  <a:pt x="1167" y="20847"/>
                  <a:pt x="1167" y="21019"/>
                </a:cubicBezTo>
                <a:close/>
              </a:path>
            </a:pathLst>
          </a:custGeom>
          <a:solidFill>
            <a:srgbClr val="9AD3E9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219169"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7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" y="164636"/>
            <a:ext cx="12192001" cy="768086"/>
          </a:xfrm>
          <a:prstGeom prst="rect">
            <a:avLst/>
          </a:prstGeom>
        </p:spPr>
        <p:txBody>
          <a:bodyPr lIns="60957" tIns="60957" rIns="60957" bIns="60957" anchor="ctr"/>
          <a:lstStyle>
            <a:lvl1pPr marL="0" indent="0" algn="ctr" defTabSz="1219169">
              <a:lnSpc>
                <a:spcPct val="100000"/>
              </a:lnSpc>
              <a:spcBef>
                <a:spcPts val="1100"/>
              </a:spcBef>
              <a:buSzTx/>
              <a:buFontTx/>
              <a:buNone/>
              <a:defRPr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03842" indent="-494257" algn="ctr" defTabSz="1219169">
              <a:lnSpc>
                <a:spcPct val="100000"/>
              </a:lnSpc>
              <a:spcBef>
                <a:spcPts val="1100"/>
              </a:spcBef>
              <a:buFontTx/>
              <a:buChar char="–"/>
              <a:defRPr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76358" indent="-457188" algn="ctr" defTabSz="1219169">
              <a:lnSpc>
                <a:spcPct val="100000"/>
              </a:lnSpc>
              <a:spcBef>
                <a:spcPts val="1100"/>
              </a:spcBef>
              <a:buFontTx/>
              <a:defRPr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70607" indent="-541852" algn="ctr" defTabSz="1219169">
              <a:lnSpc>
                <a:spcPct val="100000"/>
              </a:lnSpc>
              <a:spcBef>
                <a:spcPts val="1100"/>
              </a:spcBef>
              <a:buFontTx/>
              <a:buChar char="–"/>
              <a:defRPr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80191" indent="-541852" algn="ctr" defTabSz="1219169">
              <a:lnSpc>
                <a:spcPct val="100000"/>
              </a:lnSpc>
              <a:spcBef>
                <a:spcPts val="1100"/>
              </a:spcBef>
              <a:buFontTx/>
              <a:buChar char="»"/>
              <a:defRPr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BASIC LAYOUT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8" name="Text Placeholder 9"/>
          <p:cNvSpPr>
            <a:spLocks noGrp="1"/>
          </p:cNvSpPr>
          <p:nvPr>
            <p:ph type="body" sz="quarter" idx="25" hasCustomPrompt="1"/>
          </p:nvPr>
        </p:nvSpPr>
        <p:spPr>
          <a:xfrm>
            <a:off x="2" y="932726"/>
            <a:ext cx="12192001" cy="384044"/>
          </a:xfrm>
          <a:prstGeom prst="rect">
            <a:avLst/>
          </a:prstGeom>
        </p:spPr>
        <p:txBody>
          <a:bodyPr lIns="60957" tIns="60957" rIns="60957" bIns="60957" anchor="ctr"/>
          <a:lstStyle>
            <a:lvl1pPr marL="0" indent="0" algn="ctr" defTabSz="1158211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4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Insert the title of your subtitle Here</a:t>
            </a:r>
          </a:p>
        </p:txBody>
      </p:sp>
      <p:sp>
        <p:nvSpPr>
          <p:cNvPr id="1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" y="164636"/>
            <a:ext cx="12192001" cy="768086"/>
          </a:xfrm>
          <a:prstGeom prst="rect">
            <a:avLst/>
          </a:prstGeom>
        </p:spPr>
        <p:txBody>
          <a:bodyPr lIns="60957" tIns="60957" rIns="60957" bIns="60957" anchor="ctr"/>
          <a:lstStyle>
            <a:lvl1pPr marL="0" indent="0" algn="ctr" defTabSz="1219169">
              <a:lnSpc>
                <a:spcPct val="100000"/>
              </a:lnSpc>
              <a:spcBef>
                <a:spcPts val="1100"/>
              </a:spcBef>
              <a:buSzTx/>
              <a:buFontTx/>
              <a:buNone/>
              <a:defRPr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03842" indent="-494257" algn="ctr" defTabSz="1219169">
              <a:lnSpc>
                <a:spcPct val="100000"/>
              </a:lnSpc>
              <a:spcBef>
                <a:spcPts val="1100"/>
              </a:spcBef>
              <a:buFontTx/>
              <a:buChar char="–"/>
              <a:defRPr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76358" indent="-457188" algn="ctr" defTabSz="1219169">
              <a:lnSpc>
                <a:spcPct val="100000"/>
              </a:lnSpc>
              <a:spcBef>
                <a:spcPts val="1100"/>
              </a:spcBef>
              <a:buFontTx/>
              <a:defRPr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70607" indent="-541852" algn="ctr" defTabSz="1219169">
              <a:lnSpc>
                <a:spcPct val="100000"/>
              </a:lnSpc>
              <a:spcBef>
                <a:spcPts val="1100"/>
              </a:spcBef>
              <a:buFontTx/>
              <a:buChar char="–"/>
              <a:defRPr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80191" indent="-541852" algn="ctr" defTabSz="1219169">
              <a:lnSpc>
                <a:spcPct val="100000"/>
              </a:lnSpc>
              <a:spcBef>
                <a:spcPts val="1100"/>
              </a:spcBef>
              <a:buFontTx/>
              <a:buChar char="»"/>
              <a:defRPr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ICON SETS LAYOUT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grpSp>
        <p:nvGrpSpPr>
          <p:cNvPr id="150" name="Group 4"/>
          <p:cNvGrpSpPr/>
          <p:nvPr/>
        </p:nvGrpSpPr>
        <p:grpSpPr>
          <a:xfrm>
            <a:off x="472013" y="1508786"/>
            <a:ext cx="3799788" cy="4865562"/>
            <a:chOff x="0" y="0"/>
            <a:chExt cx="3799787" cy="4865561"/>
          </a:xfrm>
        </p:grpSpPr>
        <p:sp>
          <p:nvSpPr>
            <p:cNvPr id="147" name="Rounded Rectangle 5"/>
            <p:cNvSpPr/>
            <p:nvPr/>
          </p:nvSpPr>
          <p:spPr>
            <a:xfrm>
              <a:off x="0" y="0"/>
              <a:ext cx="3799788" cy="4865562"/>
            </a:xfrm>
            <a:prstGeom prst="roundRect">
              <a:avLst>
                <a:gd name="adj" fmla="val 3968"/>
              </a:avLst>
            </a:prstGeom>
            <a:solidFill>
              <a:srgbClr val="A4B4E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169"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8" name="Rounded Rectangle 8"/>
            <p:cNvSpPr/>
            <p:nvPr/>
          </p:nvSpPr>
          <p:spPr>
            <a:xfrm>
              <a:off x="237232" y="287881"/>
              <a:ext cx="144694" cy="4320631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41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169">
                <a:defRPr sz="24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9" name="Half Frame 11"/>
            <p:cNvSpPr/>
            <p:nvPr/>
          </p:nvSpPr>
          <p:spPr>
            <a:xfrm rot="5400000">
              <a:off x="2984846" y="142149"/>
              <a:ext cx="669775" cy="669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16475" y="5125"/>
                  </a:lnTo>
                  <a:lnTo>
                    <a:pt x="5323" y="5125"/>
                  </a:lnTo>
                  <a:lnTo>
                    <a:pt x="5323" y="16277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>
                <a:alpha val="23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219169">
                <a:defRPr sz="2400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5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Basic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icture Placeholder 2"/>
          <p:cNvSpPr>
            <a:spLocks noGrp="1"/>
          </p:cNvSpPr>
          <p:nvPr>
            <p:ph type="pic" idx="21"/>
          </p:nvPr>
        </p:nvSpPr>
        <p:spPr>
          <a:xfrm>
            <a:off x="3695732" y="1873019"/>
            <a:ext cx="8496268" cy="403244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5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" y="164636"/>
            <a:ext cx="12192001" cy="768086"/>
          </a:xfrm>
          <a:prstGeom prst="rect">
            <a:avLst/>
          </a:prstGeom>
        </p:spPr>
        <p:txBody>
          <a:bodyPr lIns="60957" tIns="60957" rIns="60957" bIns="60957" anchor="ctr"/>
          <a:lstStyle>
            <a:lvl1pPr marL="0" indent="0" algn="ctr" defTabSz="1219169">
              <a:lnSpc>
                <a:spcPct val="100000"/>
              </a:lnSpc>
              <a:spcBef>
                <a:spcPts val="1100"/>
              </a:spcBef>
              <a:buSzTx/>
              <a:buFontTx/>
              <a:buNone/>
              <a:defRPr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03842" indent="-494257" algn="ctr" defTabSz="1219169">
              <a:lnSpc>
                <a:spcPct val="100000"/>
              </a:lnSpc>
              <a:spcBef>
                <a:spcPts val="1100"/>
              </a:spcBef>
              <a:buFontTx/>
              <a:buChar char="–"/>
              <a:defRPr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76358" indent="-457188" algn="ctr" defTabSz="1219169">
              <a:lnSpc>
                <a:spcPct val="100000"/>
              </a:lnSpc>
              <a:spcBef>
                <a:spcPts val="1100"/>
              </a:spcBef>
              <a:buFontTx/>
              <a:defRPr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70607" indent="-541852" algn="ctr" defTabSz="1219169">
              <a:lnSpc>
                <a:spcPct val="100000"/>
              </a:lnSpc>
              <a:spcBef>
                <a:spcPts val="1100"/>
              </a:spcBef>
              <a:buFontTx/>
              <a:buChar char="–"/>
              <a:defRPr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80191" indent="-541852" algn="ctr" defTabSz="1219169">
              <a:lnSpc>
                <a:spcPct val="100000"/>
              </a:lnSpc>
              <a:spcBef>
                <a:spcPts val="1100"/>
              </a:spcBef>
              <a:buFontTx/>
              <a:buChar char="»"/>
              <a:defRPr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BASIC LAYOUT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60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2" y="932726"/>
            <a:ext cx="12192001" cy="384044"/>
          </a:xfrm>
          <a:prstGeom prst="rect">
            <a:avLst/>
          </a:prstGeom>
        </p:spPr>
        <p:txBody>
          <a:bodyPr lIns="60957" tIns="60957" rIns="60957" bIns="60957" anchor="ctr"/>
          <a:lstStyle>
            <a:lvl1pPr marL="0" indent="0" algn="ctr" defTabSz="1158211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4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Insert the title of your subtitle Here</a:t>
            </a:r>
          </a:p>
        </p:txBody>
      </p:sp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Basic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4079777" cy="292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69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8111998" y="3930000"/>
            <a:ext cx="4080002" cy="292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Basic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704522" y="0"/>
            <a:ext cx="2831638" cy="42930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360365" y="2564903"/>
            <a:ext cx="2831638" cy="429309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7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Basic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57147" y="1700808"/>
            <a:ext cx="3264728" cy="26987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4452723" y="1700808"/>
            <a:ext cx="3264365" cy="26987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8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7947938" y="1700808"/>
            <a:ext cx="3264365" cy="269874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89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" y="164636"/>
            <a:ext cx="12192001" cy="768086"/>
          </a:xfrm>
          <a:prstGeom prst="rect">
            <a:avLst/>
          </a:prstGeom>
        </p:spPr>
        <p:txBody>
          <a:bodyPr lIns="60957" tIns="60957" rIns="60957" bIns="60957" anchor="ctr"/>
          <a:lstStyle>
            <a:lvl1pPr marL="0" indent="0" algn="ctr" defTabSz="1219169">
              <a:lnSpc>
                <a:spcPct val="100000"/>
              </a:lnSpc>
              <a:spcBef>
                <a:spcPts val="1100"/>
              </a:spcBef>
              <a:buSzTx/>
              <a:buFontTx/>
              <a:buNone/>
              <a:defRPr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03842" indent="-494257" algn="ctr" defTabSz="1219169">
              <a:lnSpc>
                <a:spcPct val="100000"/>
              </a:lnSpc>
              <a:spcBef>
                <a:spcPts val="1100"/>
              </a:spcBef>
              <a:buFontTx/>
              <a:buChar char="–"/>
              <a:defRPr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76358" indent="-457188" algn="ctr" defTabSz="1219169">
              <a:lnSpc>
                <a:spcPct val="100000"/>
              </a:lnSpc>
              <a:spcBef>
                <a:spcPts val="1100"/>
              </a:spcBef>
              <a:buFontTx/>
              <a:defRPr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70607" indent="-541852" algn="ctr" defTabSz="1219169">
              <a:lnSpc>
                <a:spcPct val="100000"/>
              </a:lnSpc>
              <a:spcBef>
                <a:spcPts val="1100"/>
              </a:spcBef>
              <a:buFontTx/>
              <a:buChar char="–"/>
              <a:defRPr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80191" indent="-541852" algn="ctr" defTabSz="1219169">
              <a:lnSpc>
                <a:spcPct val="100000"/>
              </a:lnSpc>
              <a:spcBef>
                <a:spcPts val="1100"/>
              </a:spcBef>
              <a:buFontTx/>
              <a:buChar char="»"/>
              <a:defRPr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BASIC LAYOUT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90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2" y="932726"/>
            <a:ext cx="12192001" cy="384044"/>
          </a:xfrm>
          <a:prstGeom prst="rect">
            <a:avLst/>
          </a:prstGeom>
        </p:spPr>
        <p:txBody>
          <a:bodyPr lIns="60957" tIns="60957" rIns="60957" bIns="60957" anchor="ctr"/>
          <a:lstStyle>
            <a:lvl1pPr marL="0" indent="0" algn="ctr" defTabSz="1158211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4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Insert the title of your subtitle Here</a:t>
            </a:r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Basic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384" y="1700813"/>
            <a:ext cx="3898337" cy="33581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Picture 3" descr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864" y="1700813"/>
            <a:ext cx="3898337" cy="335816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2110208" y="1832542"/>
            <a:ext cx="3600003" cy="21131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427951" y="1832542"/>
            <a:ext cx="3648001" cy="211311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0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" y="164636"/>
            <a:ext cx="12192001" cy="768086"/>
          </a:xfrm>
          <a:prstGeom prst="rect">
            <a:avLst/>
          </a:prstGeom>
        </p:spPr>
        <p:txBody>
          <a:bodyPr lIns="60957" tIns="60957" rIns="60957" bIns="60957" anchor="ctr"/>
          <a:lstStyle>
            <a:lvl1pPr marL="0" indent="0" algn="ctr" defTabSz="1219169">
              <a:lnSpc>
                <a:spcPct val="100000"/>
              </a:lnSpc>
              <a:spcBef>
                <a:spcPts val="1100"/>
              </a:spcBef>
              <a:buSzTx/>
              <a:buFontTx/>
              <a:buNone/>
              <a:defRPr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03842" indent="-494257" algn="ctr" defTabSz="1219169">
              <a:lnSpc>
                <a:spcPct val="100000"/>
              </a:lnSpc>
              <a:spcBef>
                <a:spcPts val="1100"/>
              </a:spcBef>
              <a:buFontTx/>
              <a:buChar char="–"/>
              <a:defRPr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76358" indent="-457188" algn="ctr" defTabSz="1219169">
              <a:lnSpc>
                <a:spcPct val="100000"/>
              </a:lnSpc>
              <a:spcBef>
                <a:spcPts val="1100"/>
              </a:spcBef>
              <a:buFontTx/>
              <a:defRPr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70607" indent="-541852" algn="ctr" defTabSz="1219169">
              <a:lnSpc>
                <a:spcPct val="100000"/>
              </a:lnSpc>
              <a:spcBef>
                <a:spcPts val="1100"/>
              </a:spcBef>
              <a:buFontTx/>
              <a:buChar char="–"/>
              <a:defRPr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80191" indent="-541852" algn="ctr" defTabSz="1219169">
              <a:lnSpc>
                <a:spcPct val="100000"/>
              </a:lnSpc>
              <a:spcBef>
                <a:spcPts val="1100"/>
              </a:spcBef>
              <a:buFontTx/>
              <a:buChar char="»"/>
              <a:defRPr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BASIC LAYOUT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03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2" y="932726"/>
            <a:ext cx="12192001" cy="384044"/>
          </a:xfrm>
          <a:prstGeom prst="rect">
            <a:avLst/>
          </a:prstGeom>
        </p:spPr>
        <p:txBody>
          <a:bodyPr lIns="60957" tIns="60957" rIns="60957" bIns="60957" anchor="ctr"/>
          <a:lstStyle>
            <a:lvl1pPr marL="0" indent="0" algn="ctr" defTabSz="1158211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4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Insert the title of your subtitle Here</a:t>
            </a:r>
          </a:p>
        </p:txBody>
      </p:sp>
      <p:sp>
        <p:nvSpPr>
          <p:cNvPr id="2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9_Basic Layou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Donut 3"/>
          <p:cNvSpPr/>
          <p:nvPr/>
        </p:nvSpPr>
        <p:spPr>
          <a:xfrm>
            <a:off x="3796150" y="1572993"/>
            <a:ext cx="4535421" cy="45354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92" y="10800"/>
                </a:moveTo>
                <a:cubicBezTo>
                  <a:pt x="292" y="16603"/>
                  <a:pt x="4997" y="21308"/>
                  <a:pt x="10800" y="21308"/>
                </a:cubicBezTo>
                <a:cubicBezTo>
                  <a:pt x="16603" y="21308"/>
                  <a:pt x="21308" y="16603"/>
                  <a:pt x="21308" y="10800"/>
                </a:cubicBezTo>
                <a:cubicBezTo>
                  <a:pt x="21308" y="4997"/>
                  <a:pt x="16603" y="292"/>
                  <a:pt x="10800" y="292"/>
                </a:cubicBezTo>
                <a:cubicBezTo>
                  <a:pt x="4997" y="292"/>
                  <a:pt x="292" y="4997"/>
                  <a:pt x="292" y="10800"/>
                </a:cubicBezTo>
                <a:close/>
              </a:path>
            </a:pathLst>
          </a:custGeom>
          <a:solidFill>
            <a:srgbClr val="F8B2A3"/>
          </a:solidFill>
          <a:ln w="12700">
            <a:miter lim="400000"/>
          </a:ln>
        </p:spPr>
        <p:txBody>
          <a:bodyPr lIns="45719" rIns="45719" anchor="ctr"/>
          <a:lstStyle/>
          <a:p>
            <a:pPr algn="ctr" defTabSz="1219169">
              <a:defRPr sz="2400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12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6968" y="1438674"/>
            <a:ext cx="4497772" cy="5446711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4755107" y="1622870"/>
            <a:ext cx="2593953" cy="4006862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" y="164636"/>
            <a:ext cx="12192001" cy="768086"/>
          </a:xfrm>
          <a:prstGeom prst="rect">
            <a:avLst/>
          </a:prstGeom>
        </p:spPr>
        <p:txBody>
          <a:bodyPr lIns="60957" tIns="60957" rIns="60957" bIns="60957" anchor="ctr"/>
          <a:lstStyle>
            <a:lvl1pPr marL="0" indent="0" algn="ctr" defTabSz="1219169">
              <a:lnSpc>
                <a:spcPct val="100000"/>
              </a:lnSpc>
              <a:spcBef>
                <a:spcPts val="1100"/>
              </a:spcBef>
              <a:buSzTx/>
              <a:buFontTx/>
              <a:buNone/>
              <a:defRPr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03842" indent="-494257" algn="ctr" defTabSz="1219169">
              <a:lnSpc>
                <a:spcPct val="100000"/>
              </a:lnSpc>
              <a:spcBef>
                <a:spcPts val="1100"/>
              </a:spcBef>
              <a:buFontTx/>
              <a:buChar char="–"/>
              <a:defRPr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76358" indent="-457188" algn="ctr" defTabSz="1219169">
              <a:lnSpc>
                <a:spcPct val="100000"/>
              </a:lnSpc>
              <a:spcBef>
                <a:spcPts val="1100"/>
              </a:spcBef>
              <a:buFontTx/>
              <a:defRPr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370607" indent="-541852" algn="ctr" defTabSz="1219169">
              <a:lnSpc>
                <a:spcPct val="100000"/>
              </a:lnSpc>
              <a:spcBef>
                <a:spcPts val="1100"/>
              </a:spcBef>
              <a:buFontTx/>
              <a:buChar char="–"/>
              <a:defRPr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980191" indent="-541852" algn="ctr" defTabSz="1219169">
              <a:lnSpc>
                <a:spcPct val="100000"/>
              </a:lnSpc>
              <a:spcBef>
                <a:spcPts val="1100"/>
              </a:spcBef>
              <a:buFontTx/>
              <a:buChar char="»"/>
              <a:defRPr sz="48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BASIC LAYOUT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15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2" y="932726"/>
            <a:ext cx="12192001" cy="384044"/>
          </a:xfrm>
          <a:prstGeom prst="rect">
            <a:avLst/>
          </a:prstGeom>
        </p:spPr>
        <p:txBody>
          <a:bodyPr lIns="60957" tIns="60957" rIns="60957" bIns="60957" anchor="ctr"/>
          <a:lstStyle>
            <a:lvl1pPr marL="0" indent="0" algn="ctr" defTabSz="1158211">
              <a:lnSpc>
                <a:spcPct val="100000"/>
              </a:lnSpc>
              <a:spcBef>
                <a:spcPts val="400"/>
              </a:spcBef>
              <a:buSzTx/>
              <a:buFontTx/>
              <a:buNone/>
              <a:defRPr sz="1804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Insert the title of your subtitle Here</a:t>
            </a:r>
          </a:p>
        </p:txBody>
      </p:sp>
      <p:sp>
        <p:nvSpPr>
          <p:cNvPr id="21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7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2" y="1825625"/>
            <a:ext cx="5181601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4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90" y="1681163"/>
            <a:ext cx="5157788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9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90" y="457200"/>
            <a:ext cx="39322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6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90" y="2057400"/>
            <a:ext cx="3932238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1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1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3"/>
            <a:ext cx="258624" cy="24830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https://sdmntprwestcentralus.oaiusercontent.com/files/00000000-2728-61fb-b97b-f090c4175db6/raw?se=2025-05-07T19%3A46%3A10Z&amp;sp=r&amp;sv=2024-08-04&amp;sr=b&amp;scid=4848ec10-8c3b-55a6-96ad-25998fe92861&amp;skoid=7c382de0-129f-486b-9922-6e4a89c6eb7d&amp;sktid=a48cca56-e6da-484e-a814-9c849652bcb3&amp;skt=2025-05-07T11%3A17%3A29Z&amp;ske=2025-05-08T11%3A17%3A29Z&amp;sks=b&amp;skv=2024-08-04&amp;sig=0CV7uq0Y%2BvpRfNov/o0JrtpDUNQFqSqxeJJjxdWsAVw%3D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"/>
          <p:cNvGrpSpPr/>
          <p:nvPr/>
        </p:nvGrpSpPr>
        <p:grpSpPr>
          <a:xfrm>
            <a:off x="1524002" y="1536650"/>
            <a:ext cx="9144001" cy="1559025"/>
            <a:chOff x="0" y="0"/>
            <a:chExt cx="9144000" cy="1559024"/>
          </a:xfrm>
        </p:grpSpPr>
        <p:sp>
          <p:nvSpPr>
            <p:cNvPr id="225" name="Rounded Rectangle"/>
            <p:cNvSpPr/>
            <p:nvPr/>
          </p:nvSpPr>
          <p:spPr>
            <a:xfrm>
              <a:off x="0" y="0"/>
              <a:ext cx="9144000" cy="155902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2889250">
                <a:lnSpc>
                  <a:spcPct val="90000"/>
                </a:lnSpc>
                <a:spcBef>
                  <a:spcPts val="700"/>
                </a:spcBef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6" name="House Price Prediction"/>
            <p:cNvSpPr txBox="1"/>
            <p:nvPr/>
          </p:nvSpPr>
          <p:spPr>
            <a:xfrm>
              <a:off x="76105" y="121307"/>
              <a:ext cx="8991790" cy="13164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47650" tIns="247650" rIns="247650" bIns="247650" numCol="1" anchor="ctr">
              <a:spAutoFit/>
            </a:bodyPr>
            <a:lstStyle>
              <a:lvl1pPr algn="ctr" defTabSz="2889250">
                <a:lnSpc>
                  <a:spcPct val="90000"/>
                </a:lnSpc>
                <a:spcBef>
                  <a:spcPts val="2700"/>
                </a:spcBef>
                <a:defRPr sz="6500">
                  <a:solidFill>
                    <a:srgbClr val="FFFFFF"/>
                  </a:solidFill>
                </a:defRPr>
              </a:lvl1pPr>
            </a:lstStyle>
            <a:p>
              <a:r>
                <a:t>House Price Prediction</a:t>
              </a:r>
            </a:p>
          </p:txBody>
        </p:sp>
      </p:grpSp>
      <p:sp>
        <p:nvSpPr>
          <p:cNvPr id="228" name="TextBox 6"/>
          <p:cNvSpPr txBox="1"/>
          <p:nvPr/>
        </p:nvSpPr>
        <p:spPr>
          <a:xfrm>
            <a:off x="2459909" y="3781576"/>
            <a:ext cx="6511379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		</a:t>
            </a:r>
            <a:r>
              <a:rPr sz="2000">
                <a:solidFill>
                  <a:srgbClr val="0070C0"/>
                </a:solidFill>
              </a:rPr>
              <a:t> by</a:t>
            </a:r>
          </a:p>
          <a:p>
            <a:pPr>
              <a:defRPr sz="2000" b="1">
                <a:solidFill>
                  <a:srgbClr val="0070C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                          A. Madhava Ganesh [220701150]</a:t>
            </a:r>
          </a:p>
        </p:txBody>
      </p:sp>
      <p:sp>
        <p:nvSpPr>
          <p:cNvPr id="229" name="Rectangle 2"/>
          <p:cNvSpPr txBox="1"/>
          <p:nvPr/>
        </p:nvSpPr>
        <p:spPr>
          <a:xfrm>
            <a:off x="5743874" y="4928508"/>
            <a:ext cx="5866600" cy="701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 b="1">
                <a:solidFill>
                  <a:srgbClr val="0070C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Guide</a:t>
            </a:r>
          </a:p>
          <a:p>
            <a:pPr>
              <a:defRPr sz="2000" b="1">
                <a:solidFill>
                  <a:srgbClr val="0070C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DR. V. AUXILIA OSVIN NANCY..,MTech..,Phd..,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roup"/>
          <p:cNvGrpSpPr/>
          <p:nvPr/>
        </p:nvGrpSpPr>
        <p:grpSpPr>
          <a:xfrm>
            <a:off x="160316" y="245973"/>
            <a:ext cx="10515601" cy="1070784"/>
            <a:chOff x="0" y="0"/>
            <a:chExt cx="10515600" cy="1070782"/>
          </a:xfrm>
        </p:grpSpPr>
        <p:sp>
          <p:nvSpPr>
            <p:cNvPr id="268" name="Rounded Rectangle"/>
            <p:cNvSpPr/>
            <p:nvPr/>
          </p:nvSpPr>
          <p:spPr>
            <a:xfrm>
              <a:off x="0" y="0"/>
              <a:ext cx="10515600" cy="107078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955800">
                <a:lnSpc>
                  <a:spcPct val="90000"/>
                </a:lnSpc>
                <a:spcBef>
                  <a:spcPts val="700"/>
                </a:spcBef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9" name="Implementation"/>
            <p:cNvSpPr txBox="1"/>
            <p:nvPr/>
          </p:nvSpPr>
          <p:spPr>
            <a:xfrm>
              <a:off x="52270" y="86515"/>
              <a:ext cx="10411060" cy="8977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67639" tIns="167639" rIns="167639" bIns="167639" numCol="1" anchor="ctr">
              <a:spAutoFit/>
            </a:bodyPr>
            <a:lstStyle>
              <a:lvl1pPr algn="ctr" defTabSz="1955800">
                <a:lnSpc>
                  <a:spcPct val="90000"/>
                </a:lnSpc>
                <a:spcBef>
                  <a:spcPts val="1800"/>
                </a:spcBef>
                <a:defRPr sz="4400">
                  <a:solidFill>
                    <a:srgbClr val="FFFFFF"/>
                  </a:solidFill>
                </a:defRPr>
              </a:lvl1pPr>
            </a:lstStyle>
            <a:p>
              <a:r>
                <a:t>Implementation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3E07404-ABA1-0044-56AC-172167171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780" y="1455228"/>
            <a:ext cx="7772400" cy="490688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roup"/>
          <p:cNvGrpSpPr/>
          <p:nvPr/>
        </p:nvGrpSpPr>
        <p:grpSpPr>
          <a:xfrm>
            <a:off x="160316" y="245973"/>
            <a:ext cx="10515601" cy="1070784"/>
            <a:chOff x="0" y="0"/>
            <a:chExt cx="10515600" cy="1070782"/>
          </a:xfrm>
        </p:grpSpPr>
        <p:sp>
          <p:nvSpPr>
            <p:cNvPr id="273" name="Rounded Rectangle"/>
            <p:cNvSpPr/>
            <p:nvPr/>
          </p:nvSpPr>
          <p:spPr>
            <a:xfrm>
              <a:off x="0" y="0"/>
              <a:ext cx="10515600" cy="107078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955800">
                <a:lnSpc>
                  <a:spcPct val="90000"/>
                </a:lnSpc>
                <a:spcBef>
                  <a:spcPts val="700"/>
                </a:spcBef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4" name="Implementation"/>
            <p:cNvSpPr txBox="1"/>
            <p:nvPr/>
          </p:nvSpPr>
          <p:spPr>
            <a:xfrm>
              <a:off x="52270" y="86515"/>
              <a:ext cx="10411060" cy="8977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67639" tIns="167639" rIns="167639" bIns="167639" numCol="1" anchor="ctr">
              <a:spAutoFit/>
            </a:bodyPr>
            <a:lstStyle>
              <a:lvl1pPr algn="ctr" defTabSz="1955800">
                <a:lnSpc>
                  <a:spcPct val="90000"/>
                </a:lnSpc>
                <a:spcBef>
                  <a:spcPts val="1800"/>
                </a:spcBef>
                <a:defRPr sz="4400">
                  <a:solidFill>
                    <a:srgbClr val="FFFFFF"/>
                  </a:solidFill>
                </a:defRPr>
              </a:lvl1pPr>
            </a:lstStyle>
            <a:p>
              <a:r>
                <a:t>Implementation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84AD2D4-F374-DD18-CB81-AA4E07BB2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677" y="1537854"/>
            <a:ext cx="7772400" cy="482512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roup"/>
          <p:cNvGrpSpPr/>
          <p:nvPr/>
        </p:nvGrpSpPr>
        <p:grpSpPr>
          <a:xfrm>
            <a:off x="160316" y="245973"/>
            <a:ext cx="10515601" cy="1070784"/>
            <a:chOff x="0" y="0"/>
            <a:chExt cx="10515600" cy="1070782"/>
          </a:xfrm>
        </p:grpSpPr>
        <p:sp>
          <p:nvSpPr>
            <p:cNvPr id="283" name="Rounded Rectangle"/>
            <p:cNvSpPr/>
            <p:nvPr/>
          </p:nvSpPr>
          <p:spPr>
            <a:xfrm>
              <a:off x="0" y="0"/>
              <a:ext cx="10515600" cy="107078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955800">
                <a:lnSpc>
                  <a:spcPct val="90000"/>
                </a:lnSpc>
                <a:spcBef>
                  <a:spcPts val="700"/>
                </a:spcBef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4" name="Results"/>
            <p:cNvSpPr txBox="1"/>
            <p:nvPr/>
          </p:nvSpPr>
          <p:spPr>
            <a:xfrm>
              <a:off x="52270" y="86515"/>
              <a:ext cx="10411060" cy="8977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67639" tIns="167639" rIns="167639" bIns="167639" numCol="1" anchor="ctr">
              <a:spAutoFit/>
            </a:bodyPr>
            <a:lstStyle>
              <a:lvl1pPr algn="ctr" defTabSz="1955800">
                <a:lnSpc>
                  <a:spcPct val="90000"/>
                </a:lnSpc>
                <a:spcBef>
                  <a:spcPts val="1800"/>
                </a:spcBef>
                <a:defRPr sz="4400">
                  <a:solidFill>
                    <a:srgbClr val="FFFFFF"/>
                  </a:solidFill>
                </a:defRPr>
              </a:lvl1pPr>
            </a:lstStyle>
            <a:p>
              <a:r>
                <a:t>Results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8C8C577-0825-B99F-66A2-7055D3977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263" y="1403273"/>
            <a:ext cx="7384141" cy="538199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oup"/>
          <p:cNvGrpSpPr/>
          <p:nvPr/>
        </p:nvGrpSpPr>
        <p:grpSpPr>
          <a:xfrm>
            <a:off x="160316" y="245973"/>
            <a:ext cx="10515601" cy="1070784"/>
            <a:chOff x="0" y="0"/>
            <a:chExt cx="10515600" cy="1070782"/>
          </a:xfrm>
        </p:grpSpPr>
        <p:sp>
          <p:nvSpPr>
            <p:cNvPr id="288" name="Rounded Rectangle"/>
            <p:cNvSpPr/>
            <p:nvPr/>
          </p:nvSpPr>
          <p:spPr>
            <a:xfrm>
              <a:off x="0" y="0"/>
              <a:ext cx="10515600" cy="107078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955800">
                <a:lnSpc>
                  <a:spcPct val="90000"/>
                </a:lnSpc>
                <a:spcBef>
                  <a:spcPts val="700"/>
                </a:spcBef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9" name="Results"/>
            <p:cNvSpPr txBox="1"/>
            <p:nvPr/>
          </p:nvSpPr>
          <p:spPr>
            <a:xfrm>
              <a:off x="52270" y="86515"/>
              <a:ext cx="10411060" cy="8977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67639" tIns="167639" rIns="167639" bIns="167639" numCol="1" anchor="ctr">
              <a:spAutoFit/>
            </a:bodyPr>
            <a:lstStyle>
              <a:lvl1pPr algn="ctr" defTabSz="1955800">
                <a:lnSpc>
                  <a:spcPct val="90000"/>
                </a:lnSpc>
                <a:spcBef>
                  <a:spcPts val="1800"/>
                </a:spcBef>
                <a:defRPr sz="4400">
                  <a:solidFill>
                    <a:srgbClr val="FFFFFF"/>
                  </a:solidFill>
                </a:defRPr>
              </a:lvl1pPr>
            </a:lstStyle>
            <a:p>
              <a:r>
                <a:t>Results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6199EB7-DB08-7687-4B17-DA654E210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05445"/>
            <a:ext cx="10110355" cy="408362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roup"/>
          <p:cNvGrpSpPr/>
          <p:nvPr/>
        </p:nvGrpSpPr>
        <p:grpSpPr>
          <a:xfrm>
            <a:off x="160316" y="245973"/>
            <a:ext cx="10515601" cy="1070784"/>
            <a:chOff x="0" y="0"/>
            <a:chExt cx="10515600" cy="1070782"/>
          </a:xfrm>
        </p:grpSpPr>
        <p:sp>
          <p:nvSpPr>
            <p:cNvPr id="293" name="Rounded Rectangle"/>
            <p:cNvSpPr/>
            <p:nvPr/>
          </p:nvSpPr>
          <p:spPr>
            <a:xfrm>
              <a:off x="0" y="0"/>
              <a:ext cx="10515600" cy="107078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955800">
                <a:lnSpc>
                  <a:spcPct val="90000"/>
                </a:lnSpc>
                <a:spcBef>
                  <a:spcPts val="700"/>
                </a:spcBef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4" name="Results"/>
            <p:cNvSpPr txBox="1"/>
            <p:nvPr/>
          </p:nvSpPr>
          <p:spPr>
            <a:xfrm>
              <a:off x="52270" y="86515"/>
              <a:ext cx="10411060" cy="8977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67639" tIns="167639" rIns="167639" bIns="167639" numCol="1" anchor="ctr">
              <a:spAutoFit/>
            </a:bodyPr>
            <a:lstStyle>
              <a:lvl1pPr algn="ctr" defTabSz="1955800">
                <a:lnSpc>
                  <a:spcPct val="90000"/>
                </a:lnSpc>
                <a:spcBef>
                  <a:spcPts val="1800"/>
                </a:spcBef>
                <a:defRPr sz="4400">
                  <a:solidFill>
                    <a:srgbClr val="FFFFFF"/>
                  </a:solidFill>
                </a:defRPr>
              </a:lvl1pPr>
            </a:lstStyle>
            <a:p>
              <a:r>
                <a:t>Results</a:t>
              </a:r>
            </a:p>
          </p:txBody>
        </p:sp>
      </p:grpSp>
      <p:sp>
        <p:nvSpPr>
          <p:cNvPr id="296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54378" y="1415821"/>
            <a:ext cx="11805302" cy="573193"/>
          </a:xfrm>
          <a:prstGeom prst="rect">
            <a:avLst/>
          </a:prstGeom>
        </p:spPr>
        <p:txBody>
          <a:bodyPr/>
          <a:lstStyle>
            <a:lvl1pPr marL="0" indent="0" defTabSz="566927">
              <a:spcBef>
                <a:spcPts val="600"/>
              </a:spcBef>
              <a:buSzTx/>
              <a:buNone/>
              <a:defRPr sz="1736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br/>
            <a:endParaRPr/>
          </a:p>
        </p:txBody>
      </p:sp>
      <p:graphicFrame>
        <p:nvGraphicFramePr>
          <p:cNvPr id="297" name="Table 4"/>
          <p:cNvGraphicFramePr/>
          <p:nvPr/>
        </p:nvGraphicFramePr>
        <p:xfrm>
          <a:off x="596900" y="1989013"/>
          <a:ext cx="10756900" cy="402396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15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1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1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1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1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81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Model</a:t>
                      </a:r>
                    </a:p>
                  </a:txBody>
                  <a:tcPr marL="45720" marR="45720" anchor="ctr" horzOverflow="overflow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dirty="0"/>
                        <a:t>MAE (↓)</a:t>
                      </a:r>
                    </a:p>
                  </a:txBody>
                  <a:tcPr marL="45720" marR="45720" anchor="ctr" horzOverflow="overflow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MSE (↓)</a:t>
                      </a:r>
                    </a:p>
                  </a:txBody>
                  <a:tcPr marL="45720" marR="45720" anchor="ctr" horzOverflow="overflow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R² Score (↑)</a:t>
                      </a:r>
                    </a:p>
                  </a:txBody>
                  <a:tcPr marL="45720" marR="45720" anchor="ctr" horzOverflow="overflow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Remarks</a:t>
                      </a:r>
                    </a:p>
                  </a:txBody>
                  <a:tcPr marL="45720" marR="45720" anchor="ctr" horzOverflow="overflow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53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/>
                        <a:t>Linear Regression</a:t>
                      </a:r>
                    </a:p>
                  </a:txBody>
                  <a:tcPr marL="45720" marR="45720" anchor="ctr" horzOverflow="overflow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21,500</a:t>
                      </a:r>
                    </a:p>
                  </a:txBody>
                  <a:tcPr marL="45720" marR="45720" anchor="ctr" horzOverflow="overflow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605,000,000</a:t>
                      </a:r>
                    </a:p>
                  </a:txBody>
                  <a:tcPr marL="45720" marR="45720" anchor="ctr" horzOverflow="overflow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0.71</a:t>
                      </a:r>
                    </a:p>
                  </a:txBody>
                  <a:tcPr marL="45720" marR="45720" anchor="ctr" horzOverflow="overflow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Simple but lacks ability to capture non-linear patterns</a:t>
                      </a:r>
                    </a:p>
                  </a:txBody>
                  <a:tcPr marL="45720" marR="45720" anchor="ctr" horzOverflow="overflow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53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dirty="0"/>
                        <a:t>SVM Regressor</a:t>
                      </a:r>
                    </a:p>
                  </a:txBody>
                  <a:tcPr marL="45720" marR="45720" anchor="ctr" horzOverflow="overflow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17,000</a:t>
                      </a:r>
                    </a:p>
                  </a:txBody>
                  <a:tcPr marL="45720" marR="45720" anchor="ctr" horzOverflow="overflow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400,000,000</a:t>
                      </a:r>
                    </a:p>
                  </a:txBody>
                  <a:tcPr marL="45720" marR="45720" anchor="ctr" horzOverflow="overflow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0.79</a:t>
                      </a:r>
                    </a:p>
                  </a:txBody>
                  <a:tcPr marL="45720" marR="45720" anchor="ctr" horzOverflow="overflow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Handles non-linearity, moderate performance</a:t>
                      </a:r>
                    </a:p>
                  </a:txBody>
                  <a:tcPr marL="45720" marR="45720" anchor="ctr" horzOverflow="overflow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53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dirty="0"/>
                        <a:t>Random Forest</a:t>
                      </a:r>
                    </a:p>
                  </a:txBody>
                  <a:tcPr marL="45720" marR="45720" anchor="ctr" horzOverflow="overflow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14,500</a:t>
                      </a:r>
                    </a:p>
                  </a:txBody>
                  <a:tcPr marL="45720" marR="45720" anchor="ctr" horzOverflow="overflow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320,000,000</a:t>
                      </a:r>
                    </a:p>
                  </a:txBody>
                  <a:tcPr marL="45720" marR="45720" anchor="ctr" horzOverflow="overflow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0.84</a:t>
                      </a:r>
                    </a:p>
                  </a:txBody>
                  <a:tcPr marL="45720" marR="45720" anchor="ctr" horzOverflow="overflow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t>Strong ensemble model, robust to overfitting</a:t>
                      </a:r>
                    </a:p>
                  </a:txBody>
                  <a:tcPr marL="45720" marR="45720" anchor="ctr" horzOverflow="overflow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537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dirty="0" err="1"/>
                        <a:t>XGBoost</a:t>
                      </a:r>
                      <a:r>
                        <a:rPr b="1" dirty="0"/>
                        <a:t> Regressor</a:t>
                      </a:r>
                    </a:p>
                  </a:txBody>
                  <a:tcPr marL="45720" marR="45720" anchor="ctr" horzOverflow="overflow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dirty="0"/>
                        <a:t>13,000</a:t>
                      </a:r>
                    </a:p>
                  </a:txBody>
                  <a:tcPr marL="45720" marR="45720" anchor="ctr" horzOverflow="overflow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dirty="0"/>
                        <a:t>290,000,000</a:t>
                      </a:r>
                    </a:p>
                  </a:txBody>
                  <a:tcPr marL="45720" marR="45720" anchor="ctr" horzOverflow="overflow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 dirty="0"/>
                        <a:t>0.88</a:t>
                      </a:r>
                    </a:p>
                  </a:txBody>
                  <a:tcPr marL="45720" marR="45720" anchor="ctr" horzOverflow="overflow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dirty="0"/>
                        <a:t>Best performance, handles complex interactions</a:t>
                      </a:r>
                    </a:p>
                  </a:txBody>
                  <a:tcPr marL="45720" marR="45720" anchor="ctr" horzOverflow="overflow">
                    <a:lnL w="19050">
                      <a:solidFill>
                        <a:srgbClr val="000000"/>
                      </a:solidFill>
                    </a:lnL>
                    <a:lnR w="19050">
                      <a:solidFill>
                        <a:srgbClr val="000000"/>
                      </a:solidFill>
                    </a:lnR>
                    <a:lnT w="19050">
                      <a:solidFill>
                        <a:srgbClr val="000000"/>
                      </a:solidFill>
                    </a:lnT>
                    <a:lnB w="19050">
                      <a:solidFill>
                        <a:srgbClr val="000000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itle 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1" cy="1325563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Comparison and existing 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F0EF18-DA7B-FF99-933F-A71DF2C2E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080" y="2226172"/>
            <a:ext cx="7772400" cy="439701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roup"/>
          <p:cNvGrpSpPr/>
          <p:nvPr/>
        </p:nvGrpSpPr>
        <p:grpSpPr>
          <a:xfrm>
            <a:off x="160316" y="245973"/>
            <a:ext cx="10515601" cy="1070784"/>
            <a:chOff x="0" y="0"/>
            <a:chExt cx="10515600" cy="1070782"/>
          </a:xfrm>
        </p:grpSpPr>
        <p:sp>
          <p:nvSpPr>
            <p:cNvPr id="302" name="Rounded Rectangle"/>
            <p:cNvSpPr/>
            <p:nvPr/>
          </p:nvSpPr>
          <p:spPr>
            <a:xfrm>
              <a:off x="0" y="0"/>
              <a:ext cx="10515600" cy="107078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1955800">
                <a:lnSpc>
                  <a:spcPct val="90000"/>
                </a:lnSpc>
                <a:spcBef>
                  <a:spcPts val="700"/>
                </a:spcBef>
                <a:defRPr sz="4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3" name="Conclusion and Future Work"/>
            <p:cNvSpPr txBox="1"/>
            <p:nvPr/>
          </p:nvSpPr>
          <p:spPr>
            <a:xfrm>
              <a:off x="52270" y="86515"/>
              <a:ext cx="10411060" cy="8977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67639" tIns="167639" rIns="167639" bIns="167639" numCol="1" anchor="ctr">
              <a:spAutoFit/>
            </a:bodyPr>
            <a:lstStyle/>
            <a:p>
              <a:pPr algn="ctr" defTabSz="1955800">
                <a:lnSpc>
                  <a:spcPct val="90000"/>
                </a:lnSpc>
                <a:spcBef>
                  <a:spcPts val="1800"/>
                </a:spcBef>
                <a:defRPr sz="4400" b="1">
                  <a:solidFill>
                    <a:srgbClr val="FFFFFF"/>
                  </a:solidFill>
                </a:defRPr>
              </a:pPr>
              <a:r>
                <a:t>Conclusion and Future Work </a:t>
              </a:r>
            </a:p>
          </p:txBody>
        </p:sp>
      </p:grpSp>
      <p:sp>
        <p:nvSpPr>
          <p:cNvPr id="305" name="Conten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54378" y="1415821"/>
            <a:ext cx="11805302" cy="573193"/>
          </a:xfrm>
          <a:prstGeom prst="rect">
            <a:avLst/>
          </a:prstGeom>
        </p:spPr>
        <p:txBody>
          <a:bodyPr/>
          <a:lstStyle>
            <a:lvl1pPr marL="0" indent="0" defTabSz="566927">
              <a:spcBef>
                <a:spcPts val="600"/>
              </a:spcBef>
              <a:buSzTx/>
              <a:buNone/>
              <a:defRPr sz="1736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br/>
            <a:endParaRPr/>
          </a:p>
        </p:txBody>
      </p:sp>
      <p:sp>
        <p:nvSpPr>
          <p:cNvPr id="306" name="TextBox 1"/>
          <p:cNvSpPr txBox="1"/>
          <p:nvPr/>
        </p:nvSpPr>
        <p:spPr>
          <a:xfrm>
            <a:off x="380530" y="1492073"/>
            <a:ext cx="11352998" cy="5180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2400"/>
            </a:pPr>
            <a:r>
              <a:t>The project successfully demonstrated the application of foundational machine learning techniques to real-world problems. Through detailed preprocessing, model selection, and performance evaluation, we gained hands-on experience in implementing supervised and unsupervised learning algorithms. The outcomes highlight the potential of machine learning in deriving meaningful insights from data and solving complex problems with efficiency and accuracy.</a:t>
            </a:r>
          </a:p>
          <a:p>
            <a:pPr>
              <a:defRPr sz="2400" b="1"/>
            </a:pPr>
            <a:r>
              <a:t>Future Enhancements</a:t>
            </a:r>
          </a:p>
          <a:p>
            <a:pPr>
              <a:buSzPct val="100000"/>
              <a:buFont typeface="Arial"/>
              <a:buChar char="•"/>
              <a:defRPr sz="2400" b="1"/>
            </a:pPr>
            <a:r>
              <a:t>Advanced Models</a:t>
            </a:r>
            <a:r>
              <a:rPr b="0"/>
              <a:t>: Integrate deep learning models such as neural networks for improved prediction accuracy.</a:t>
            </a:r>
          </a:p>
          <a:p>
            <a:pPr>
              <a:buSzPct val="100000"/>
              <a:buFont typeface="Arial"/>
              <a:buChar char="•"/>
              <a:defRPr sz="2400" b="1"/>
            </a:pPr>
            <a:r>
              <a:t>Larger Datasets</a:t>
            </a:r>
            <a:r>
              <a:rPr b="0"/>
              <a:t>: Use more extensive and diverse datasets to increase model robustness.</a:t>
            </a:r>
          </a:p>
          <a:p>
            <a:pPr>
              <a:buSzPct val="100000"/>
              <a:buFont typeface="Arial"/>
              <a:buChar char="•"/>
              <a:defRPr sz="2400" b="1"/>
            </a:pPr>
            <a:r>
              <a:t>Real-time Integration</a:t>
            </a:r>
            <a:r>
              <a:rPr b="0"/>
              <a:t>: Deploy models into real-time systems for dynamic decision-making.</a:t>
            </a:r>
          </a:p>
          <a:p>
            <a:pPr>
              <a:buSzPct val="100000"/>
              <a:buFont typeface="Arial"/>
              <a:buChar char="•"/>
              <a:defRPr sz="2400" b="1"/>
            </a:pPr>
            <a:r>
              <a:t>Feature Engineering</a:t>
            </a:r>
            <a:r>
              <a:rPr b="0"/>
              <a:t>: Enhance model performance by extracting and selecting more relevant features.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roup"/>
          <p:cNvGrpSpPr/>
          <p:nvPr/>
        </p:nvGrpSpPr>
        <p:grpSpPr>
          <a:xfrm>
            <a:off x="838200" y="368318"/>
            <a:ext cx="8970818" cy="1319176"/>
            <a:chOff x="0" y="0"/>
            <a:chExt cx="8970816" cy="1319175"/>
          </a:xfrm>
        </p:grpSpPr>
        <p:sp>
          <p:nvSpPr>
            <p:cNvPr id="308" name="Rounded Rectangle"/>
            <p:cNvSpPr/>
            <p:nvPr/>
          </p:nvSpPr>
          <p:spPr>
            <a:xfrm>
              <a:off x="0" y="0"/>
              <a:ext cx="8970817" cy="131917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2444750">
                <a:lnSpc>
                  <a:spcPct val="90000"/>
                </a:lnSpc>
                <a:spcBef>
                  <a:spcPts val="700"/>
                </a:spcBef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09" name="Reference"/>
            <p:cNvSpPr txBox="1"/>
            <p:nvPr/>
          </p:nvSpPr>
          <p:spPr>
            <a:xfrm>
              <a:off x="64397" y="101668"/>
              <a:ext cx="8842024" cy="1115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09550" tIns="209550" rIns="209550" bIns="209550" numCol="1" anchor="ctr">
              <a:spAutoFit/>
            </a:bodyPr>
            <a:lstStyle>
              <a:lvl1pPr defTabSz="2444750">
                <a:lnSpc>
                  <a:spcPct val="90000"/>
                </a:lnSpc>
                <a:spcBef>
                  <a:spcPts val="2300"/>
                </a:spcBef>
                <a:defRPr sz="5500">
                  <a:solidFill>
                    <a:srgbClr val="FFFFFF"/>
                  </a:solidFill>
                </a:defRPr>
              </a:lvl1pPr>
            </a:lstStyle>
            <a:p>
              <a:r>
                <a:t>Reference</a:t>
              </a:r>
            </a:p>
          </p:txBody>
        </p:sp>
      </p:grpSp>
      <p:sp>
        <p:nvSpPr>
          <p:cNvPr id="31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1" cy="4351338"/>
          </a:xfrm>
          <a:prstGeom prst="rect">
            <a:avLst/>
          </a:prstGeom>
        </p:spPr>
        <p:txBody>
          <a:bodyPr/>
          <a:lstStyle/>
          <a:p>
            <a:pPr marL="224027" indent="-224027" defTabSz="896111">
              <a:lnSpc>
                <a:spcPct val="81000"/>
              </a:lnSpc>
              <a:spcBef>
                <a:spcPts val="900"/>
              </a:spcBef>
              <a:defRPr sz="2450" b="1"/>
            </a:pPr>
            <a:r>
              <a:t>R. Kumar, S. Patel, and A. Mehta</a:t>
            </a:r>
            <a:r>
              <a:rPr b="0"/>
              <a:t>, “Predicting House Prices Using Machine Learning Techniques,” International Journal of Computer Applications, vol. 183, no. 15, pp. 25–30, 2021. </a:t>
            </a:r>
            <a:br>
              <a:rPr b="0"/>
            </a:br>
            <a:r>
              <a:rPr b="0"/>
              <a:t>Goodfellow, I., et al. (2016). Deep Learning. MIT Press.</a:t>
            </a:r>
          </a:p>
          <a:p>
            <a:pPr marL="224027" indent="-224027" defTabSz="896111">
              <a:lnSpc>
                <a:spcPct val="81000"/>
              </a:lnSpc>
              <a:spcBef>
                <a:spcPts val="900"/>
              </a:spcBef>
              <a:defRPr sz="2450" b="1" i="1"/>
            </a:pPr>
            <a:r>
              <a:t>Y. Li, J. Zhang, and K. Wang</a:t>
            </a:r>
            <a:r>
              <a:rPr b="0"/>
              <a:t>, “A Comparative Study of Regression Models for Real Estate Valuation,” Journal of Property Research, vol. 38, no. 2, pp. 101–117, 2022.</a:t>
            </a:r>
          </a:p>
          <a:p>
            <a:pPr marL="224027" indent="-224027" defTabSz="896111">
              <a:lnSpc>
                <a:spcPct val="81000"/>
              </a:lnSpc>
              <a:spcBef>
                <a:spcPts val="900"/>
              </a:spcBef>
              <a:defRPr sz="2450" b="1">
                <a:latin typeface="Arial"/>
                <a:ea typeface="Arial"/>
                <a:cs typeface="Arial"/>
                <a:sym typeface="Arial"/>
              </a:defRPr>
            </a:pPr>
            <a:r>
              <a:t>A. Gupta, M. Sharma, and R. Rao</a:t>
            </a:r>
            <a:r>
              <a:rPr b="0"/>
              <a:t>, “Feature Engineering and Data Preprocessing for House Price Prediction,” </a:t>
            </a:r>
            <a:r>
              <a:rPr b="0" i="1"/>
              <a:t>Procedia Computer Science</a:t>
            </a:r>
            <a:r>
              <a:rPr b="0"/>
              <a:t>, vol. 172, pp. 857–864, 2020.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 </a:t>
            </a:r>
          </a:p>
          <a:p>
            <a:pPr marL="224027" indent="-224027" defTabSz="896111">
              <a:lnSpc>
                <a:spcPct val="81000"/>
              </a:lnSpc>
              <a:spcBef>
                <a:spcPts val="900"/>
              </a:spcBef>
              <a:defRPr sz="2646" b="1">
                <a:latin typeface="Arial"/>
                <a:ea typeface="Arial"/>
                <a:cs typeface="Arial"/>
                <a:sym typeface="Arial"/>
              </a:defRPr>
            </a:pPr>
            <a:r>
              <a:t>L. Breiman</a:t>
            </a:r>
            <a:r>
              <a:rPr b="0"/>
              <a:t>, “Random Forests,” </a:t>
            </a:r>
            <a:r>
              <a:rPr b="0" i="1"/>
              <a:t>Machine Learning</a:t>
            </a:r>
            <a:r>
              <a:rPr b="0"/>
              <a:t>, vol. 45, no. 1, pp. 5–32, 2001.</a:t>
            </a:r>
            <a:r>
              <a:rPr b="0">
                <a:latin typeface="+mj-lt"/>
                <a:ea typeface="+mj-ea"/>
                <a:cs typeface="+mj-cs"/>
                <a:sym typeface="Calibri"/>
              </a:rPr>
              <a:t> 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Rectangle 1"/>
          <p:cNvSpPr txBox="1"/>
          <p:nvPr/>
        </p:nvSpPr>
        <p:spPr>
          <a:xfrm>
            <a:off x="2727564" y="2228332"/>
            <a:ext cx="6736873" cy="3012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9600" cap="all">
                <a:gradFill flip="none" rotWithShape="1">
                  <a:gsLst>
                    <a:gs pos="0">
                      <a:srgbClr val="71A2DB"/>
                    </a:gs>
                    <a:gs pos="49000">
                      <a:srgbClr val="4C8CCF"/>
                    </a:gs>
                    <a:gs pos="50000">
                      <a:srgbClr val="3C80BE"/>
                    </a:gs>
                    <a:gs pos="92000">
                      <a:srgbClr val="3A72A4"/>
                    </a:gs>
                    <a:gs pos="100000">
                      <a:srgbClr val="386FA1"/>
                    </a:gs>
                  </a:gsLst>
                  <a:lin ang="5400000" scaled="0"/>
                </a:gradFill>
                <a:latin typeface="Algerian"/>
                <a:ea typeface="Algerian"/>
                <a:cs typeface="Algerian"/>
                <a:sym typeface="Algerian"/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"/>
          <p:cNvGrpSpPr/>
          <p:nvPr/>
        </p:nvGrpSpPr>
        <p:grpSpPr>
          <a:xfrm>
            <a:off x="838200" y="373468"/>
            <a:ext cx="9315203" cy="1031355"/>
            <a:chOff x="0" y="0"/>
            <a:chExt cx="9315201" cy="1031354"/>
          </a:xfrm>
        </p:grpSpPr>
        <p:sp>
          <p:nvSpPr>
            <p:cNvPr id="231" name="Rounded Rectangle"/>
            <p:cNvSpPr/>
            <p:nvPr/>
          </p:nvSpPr>
          <p:spPr>
            <a:xfrm>
              <a:off x="0" y="0"/>
              <a:ext cx="9315202" cy="103135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911350">
                <a:lnSpc>
                  <a:spcPct val="90000"/>
                </a:lnSpc>
                <a:spcBef>
                  <a:spcPts val="700"/>
                </a:spcBef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2" name="Introduction"/>
            <p:cNvSpPr txBox="1"/>
            <p:nvPr/>
          </p:nvSpPr>
          <p:spPr>
            <a:xfrm>
              <a:off x="50346" y="81909"/>
              <a:ext cx="9214510" cy="8675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63829" tIns="163829" rIns="163829" bIns="163829" numCol="1" anchor="ctr">
              <a:spAutoFit/>
            </a:bodyPr>
            <a:lstStyle>
              <a:lvl1pPr defTabSz="1911350">
                <a:lnSpc>
                  <a:spcPct val="90000"/>
                </a:lnSpc>
                <a:spcBef>
                  <a:spcPts val="1800"/>
                </a:spcBef>
                <a:defRPr sz="4300">
                  <a:solidFill>
                    <a:srgbClr val="FFFFFF"/>
                  </a:solidFill>
                </a:defRPr>
              </a:lvl1pPr>
            </a:lstStyle>
            <a:p>
              <a:r>
                <a:t>Introduction</a:t>
              </a:r>
            </a:p>
          </p:txBody>
        </p:sp>
      </p:grpSp>
      <p:sp>
        <p:nvSpPr>
          <p:cNvPr id="235" name="TextBox 1"/>
          <p:cNvSpPr txBox="1"/>
          <p:nvPr/>
        </p:nvSpPr>
        <p:spPr>
          <a:xfrm>
            <a:off x="883920" y="1607419"/>
            <a:ext cx="10611855" cy="4812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/>
            </a:pPr>
            <a:r>
              <a:rPr dirty="0"/>
              <a:t>Objective</a:t>
            </a:r>
            <a:r>
              <a:rPr b="0" dirty="0"/>
              <a:t>: This project aims to predict house prices in Chennai using machine learning algorithms.</a:t>
            </a:r>
          </a:p>
          <a:p>
            <a:pPr>
              <a:defRPr sz="2400"/>
            </a:pPr>
            <a:endParaRPr b="0" dirty="0"/>
          </a:p>
          <a:p>
            <a:pPr>
              <a:defRPr sz="2400" b="1"/>
            </a:pPr>
            <a:r>
              <a:rPr dirty="0"/>
              <a:t>Problem</a:t>
            </a:r>
            <a:r>
              <a:rPr b="0" dirty="0"/>
              <a:t>: The real estate market is volatile, and accurately predicting property prices is challenging due to various influencing factors like location, size, and amenities.</a:t>
            </a:r>
          </a:p>
          <a:p>
            <a:pPr>
              <a:defRPr sz="2400"/>
            </a:pPr>
            <a:endParaRPr b="0" dirty="0"/>
          </a:p>
          <a:p>
            <a:pPr>
              <a:defRPr sz="2400" b="1"/>
            </a:pPr>
            <a:r>
              <a:rPr dirty="0"/>
              <a:t>Approach</a:t>
            </a:r>
            <a:r>
              <a:rPr b="0" dirty="0"/>
              <a:t>: By analyzing historical data of houses, this project leverages machine learning to build a predictive model that estimates house prices based on features such as square footage, number of rooms, and location.</a:t>
            </a:r>
          </a:p>
          <a:p>
            <a:pPr>
              <a:defRPr sz="2400"/>
            </a:pPr>
            <a:endParaRPr b="0" dirty="0"/>
          </a:p>
          <a:p>
            <a:pPr>
              <a:defRPr sz="2400" b="1"/>
            </a:pPr>
            <a:r>
              <a:rPr dirty="0"/>
              <a:t>Significance</a:t>
            </a:r>
            <a:r>
              <a:rPr b="0" dirty="0"/>
              <a:t>: The model can assist buyers, sellers, and real estate investors in making more informed, data-driven decisions, optimizing their investments in the property market.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roup"/>
          <p:cNvGrpSpPr/>
          <p:nvPr/>
        </p:nvGrpSpPr>
        <p:grpSpPr>
          <a:xfrm>
            <a:off x="766949" y="237553"/>
            <a:ext cx="8780813" cy="1009657"/>
            <a:chOff x="0" y="0"/>
            <a:chExt cx="8780812" cy="1009656"/>
          </a:xfrm>
        </p:grpSpPr>
        <p:sp>
          <p:nvSpPr>
            <p:cNvPr id="237" name="Rounded Rectangle"/>
            <p:cNvSpPr/>
            <p:nvPr/>
          </p:nvSpPr>
          <p:spPr>
            <a:xfrm>
              <a:off x="0" y="0"/>
              <a:ext cx="8780813" cy="100965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1866900">
                <a:lnSpc>
                  <a:spcPct val="90000"/>
                </a:lnSpc>
                <a:spcBef>
                  <a:spcPts val="700"/>
                </a:spcBef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38" name="Literature Survey"/>
            <p:cNvSpPr txBox="1"/>
            <p:nvPr/>
          </p:nvSpPr>
          <p:spPr>
            <a:xfrm>
              <a:off x="49286" y="73470"/>
              <a:ext cx="8682240" cy="8627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60020" tIns="160020" rIns="160020" bIns="160020" numCol="1" anchor="ctr">
              <a:spAutoFit/>
            </a:bodyPr>
            <a:lstStyle>
              <a:lvl1pPr defTabSz="1866900">
                <a:lnSpc>
                  <a:spcPct val="90000"/>
                </a:lnSpc>
                <a:spcBef>
                  <a:spcPts val="1700"/>
                </a:spcBef>
                <a:defRPr sz="4200">
                  <a:solidFill>
                    <a:srgbClr val="FFFFFF"/>
                  </a:solidFill>
                </a:defRPr>
              </a:lvl1pPr>
            </a:lstStyle>
            <a:p>
              <a:r>
                <a:t>Literature Survey</a:t>
              </a:r>
            </a:p>
          </p:txBody>
        </p:sp>
      </p:grpSp>
      <p:sp>
        <p:nvSpPr>
          <p:cNvPr id="240" name="Rectangle 1"/>
          <p:cNvSpPr txBox="1">
            <a:spLocks noGrp="1"/>
          </p:cNvSpPr>
          <p:nvPr>
            <p:ph type="body" idx="1"/>
          </p:nvPr>
        </p:nvSpPr>
        <p:spPr>
          <a:xfrm>
            <a:off x="596900" y="1865800"/>
            <a:ext cx="11188700" cy="3801041"/>
          </a:xfrm>
          <a:prstGeom prst="rect">
            <a:avLst/>
          </a:prstGeom>
        </p:spPr>
        <p:txBody>
          <a:bodyPr anchor="ctr"/>
          <a:lstStyle/>
          <a:p>
            <a:pPr marL="498919" indent="-498919" defTabSz="886968">
              <a:spcBef>
                <a:spcPts val="900"/>
              </a:spcBef>
              <a:buFontTx/>
              <a:buAutoNum type="arabicPeriod"/>
              <a:defRPr sz="2716" b="1"/>
            </a:pPr>
            <a:r>
              <a:t>A. Emmanuel Raju et al.</a:t>
            </a:r>
            <a:r>
              <a:rPr b="0"/>
              <a:t>,</a:t>
            </a:r>
            <a:br>
              <a:rPr b="0"/>
            </a:br>
            <a:r>
              <a:rPr b="0" i="1"/>
              <a:t>"Predictive Analytics for House Pricing Using ML," IJISAE, vol. 12, no. 23s, pp. 2367–2374, 2024.</a:t>
            </a:r>
          </a:p>
          <a:p>
            <a:pPr marL="0" indent="0" defTabSz="886968">
              <a:spcBef>
                <a:spcPts val="900"/>
              </a:spcBef>
              <a:buSzTx/>
              <a:buNone/>
              <a:defRPr sz="2716" i="1"/>
            </a:pPr>
            <a:endParaRPr b="0" i="1"/>
          </a:p>
          <a:p>
            <a:pPr marL="0" indent="0" defTabSz="886968">
              <a:spcBef>
                <a:spcPts val="900"/>
              </a:spcBef>
              <a:buSzTx/>
              <a:buNone/>
              <a:defRPr sz="2716"/>
            </a:pPr>
            <a:br>
              <a:rPr i="1"/>
            </a:br>
            <a:r>
              <a:t>→ Used regression models like Linear Regression, Decision Tree, Random Forest, and XGBoost to predict house prices based on location, size, and amenities. Focused on preprocessing and model accuracy</a:t>
            </a:r>
            <a:r>
              <a:rPr sz="1164"/>
              <a:t>.</a:t>
            </a:r>
            <a:endParaRPr sz="1746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itle 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1" cy="1325563"/>
          </a:xfrm>
          <a:prstGeom prst="rect">
            <a:avLst/>
          </a:prstGeom>
          <a:solidFill>
            <a:schemeClr val="accent1"/>
          </a:solidFill>
        </p:spPr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Literature Survey</a:t>
            </a:r>
            <a:br/>
            <a:endParaRPr/>
          </a:p>
        </p:txBody>
      </p:sp>
      <p:sp>
        <p:nvSpPr>
          <p:cNvPr id="24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1" cy="435133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2. N. Bhagat et al.</a:t>
            </a:r>
            <a:r>
              <a:rPr b="0"/>
              <a:t>,</a:t>
            </a:r>
            <a:br>
              <a:rPr b="0"/>
            </a:br>
            <a:r>
              <a:rPr b="0" i="1"/>
              <a:t>"House Price Forecasting using Data Mining," IJCA, vol. 152, no. 2, pp. 23–26, 2016.</a:t>
            </a:r>
          </a:p>
          <a:p>
            <a:pPr marL="0" indent="0">
              <a:buSzTx/>
              <a:buNone/>
            </a:pPr>
            <a:br>
              <a:rPr i="1"/>
            </a:br>
            <a:r>
              <a:t>→ Applied data mining to predict real estate prices using key housing features; identified effective ML models for better forecasting.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itle 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1" cy="1325563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Literature Survey </a:t>
            </a:r>
          </a:p>
        </p:txBody>
      </p:sp>
      <p:sp>
        <p:nvSpPr>
          <p:cNvPr id="24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1" cy="4351338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rPr dirty="0"/>
              <a:t>3. S. Jha et al.</a:t>
            </a:r>
            <a:r>
              <a:rPr b="0" dirty="0"/>
              <a:t>,</a:t>
            </a:r>
            <a:br>
              <a:rPr b="0" dirty="0"/>
            </a:br>
            <a:r>
              <a:rPr b="0" i="1" dirty="0"/>
              <a:t>"Housing Market Prediction using ML Algorithms," arXiv:2006.10092, 2020.</a:t>
            </a:r>
          </a:p>
          <a:p>
            <a:pPr marL="0" indent="0">
              <a:buSzTx/>
              <a:buNone/>
            </a:pPr>
            <a:br>
              <a:rPr i="1" dirty="0"/>
            </a:br>
            <a:r>
              <a:rPr dirty="0"/>
              <a:t>→ Compared models like </a:t>
            </a:r>
            <a:r>
              <a:rPr dirty="0" err="1"/>
              <a:t>XGBoost</a:t>
            </a:r>
            <a:r>
              <a:rPr dirty="0"/>
              <a:t>, </a:t>
            </a:r>
            <a:r>
              <a:rPr dirty="0" err="1"/>
              <a:t>CatBoost</a:t>
            </a:r>
            <a:r>
              <a:rPr dirty="0"/>
              <a:t>, and Random Forest; found </a:t>
            </a:r>
            <a:r>
              <a:rPr dirty="0" err="1"/>
              <a:t>XGBoost</a:t>
            </a:r>
            <a:r>
              <a:rPr dirty="0"/>
              <a:t> to deliver the most accurate predictions for housing prices.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roup"/>
          <p:cNvGrpSpPr/>
          <p:nvPr/>
        </p:nvGrpSpPr>
        <p:grpSpPr>
          <a:xfrm>
            <a:off x="838200" y="368318"/>
            <a:ext cx="8795287" cy="1319176"/>
            <a:chOff x="0" y="0"/>
            <a:chExt cx="8795285" cy="1319175"/>
          </a:xfrm>
        </p:grpSpPr>
        <p:sp>
          <p:nvSpPr>
            <p:cNvPr id="248" name="Rounded Rectangle"/>
            <p:cNvSpPr/>
            <p:nvPr/>
          </p:nvSpPr>
          <p:spPr>
            <a:xfrm>
              <a:off x="0" y="0"/>
              <a:ext cx="8795286" cy="131917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2444750">
                <a:lnSpc>
                  <a:spcPct val="90000"/>
                </a:lnSpc>
                <a:spcBef>
                  <a:spcPts val="700"/>
                </a:spcBef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9" name="Objectives"/>
            <p:cNvSpPr txBox="1"/>
            <p:nvPr/>
          </p:nvSpPr>
          <p:spPr>
            <a:xfrm>
              <a:off x="64397" y="101668"/>
              <a:ext cx="8666492" cy="1115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09550" tIns="209550" rIns="209550" bIns="209550" numCol="1" anchor="ctr">
              <a:spAutoFit/>
            </a:bodyPr>
            <a:lstStyle>
              <a:lvl1pPr defTabSz="2444750">
                <a:lnSpc>
                  <a:spcPct val="90000"/>
                </a:lnSpc>
                <a:spcBef>
                  <a:spcPts val="2300"/>
                </a:spcBef>
                <a:defRPr sz="5500">
                  <a:solidFill>
                    <a:srgbClr val="FFFFFF"/>
                  </a:solidFill>
                </a:defRPr>
              </a:lvl1pPr>
            </a:lstStyle>
            <a:p>
              <a:r>
                <a:t>Objectives</a:t>
              </a:r>
            </a:p>
          </p:txBody>
        </p:sp>
      </p:grpSp>
      <p:sp>
        <p:nvSpPr>
          <p:cNvPr id="251" name="TextBox 1"/>
          <p:cNvSpPr txBox="1"/>
          <p:nvPr/>
        </p:nvSpPr>
        <p:spPr>
          <a:xfrm>
            <a:off x="579119" y="1993900"/>
            <a:ext cx="11122662" cy="52645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🔹 </a:t>
            </a:r>
            <a:r>
              <a:t>To develop a </a:t>
            </a:r>
            <a:r>
              <a:rPr b="1"/>
              <a:t>machine learning model</a:t>
            </a:r>
            <a:r>
              <a:t> that accurately predicts house prices in Chennai using real-world housing data.</a:t>
            </a:r>
          </a:p>
          <a:p>
            <a:pPr>
              <a:defRPr sz="20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🔹 </a:t>
            </a:r>
            <a:r>
              <a:t>To perform </a:t>
            </a:r>
            <a:r>
              <a:rPr b="1"/>
              <a:t>comprehensive data preprocessing</a:t>
            </a:r>
            <a:r>
              <a:t> including handling of missing values, encoding, scaling, and feature selection.</a:t>
            </a:r>
          </a:p>
          <a:p>
            <a:pPr>
              <a:defRPr sz="20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🔹 </a:t>
            </a:r>
            <a:r>
              <a:t>To implement and compare various regression models:</a:t>
            </a:r>
            <a:br/>
            <a:r>
              <a:t>    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✔ </a:t>
            </a:r>
            <a:r>
              <a:t>Linear Regression</a:t>
            </a:r>
            <a:br/>
            <a:r>
              <a:t>    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✔ </a:t>
            </a:r>
            <a:r>
              <a:t>Support Vector Regressor (SVR)</a:t>
            </a:r>
            <a:br/>
            <a:r>
              <a:t>    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✔ </a:t>
            </a:r>
            <a:r>
              <a:t>Random Forest Regressor</a:t>
            </a:r>
            <a:br/>
            <a:r>
              <a:t>    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✔ </a:t>
            </a:r>
            <a:r>
              <a:t>XGBoost Regressor</a:t>
            </a:r>
          </a:p>
          <a:p>
            <a:pPr>
              <a:defRPr sz="20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🔹 </a:t>
            </a:r>
            <a:r>
              <a:t>To evaluate model performance using standard metrics: </a:t>
            </a:r>
            <a:r>
              <a:rPr b="1"/>
              <a:t>MAE, MSE, and R² Score</a:t>
            </a:r>
            <a:r>
              <a:t>.</a:t>
            </a:r>
          </a:p>
          <a:p>
            <a:pPr>
              <a:defRPr sz="20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🔹 </a:t>
            </a:r>
            <a:r>
              <a:t>To enhance model generalization using </a:t>
            </a:r>
            <a:r>
              <a:rPr b="1"/>
              <a:t>Gaussian noise-based data augmentation</a:t>
            </a:r>
            <a:r>
              <a:t>.</a:t>
            </a:r>
          </a:p>
          <a:p>
            <a:pPr>
              <a:defRPr sz="20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🔹 </a:t>
            </a:r>
            <a:r>
              <a:t>To propose a scalable framework that can be integrated into real estate platforms for </a:t>
            </a:r>
            <a:r>
              <a:rPr b="1"/>
              <a:t>automated property valuation</a:t>
            </a:r>
            <a:r>
              <a:t>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roup"/>
          <p:cNvGrpSpPr/>
          <p:nvPr/>
        </p:nvGrpSpPr>
        <p:grpSpPr>
          <a:xfrm>
            <a:off x="261258" y="365125"/>
            <a:ext cx="10569038" cy="1319176"/>
            <a:chOff x="0" y="0"/>
            <a:chExt cx="10569037" cy="1319175"/>
          </a:xfrm>
        </p:grpSpPr>
        <p:sp>
          <p:nvSpPr>
            <p:cNvPr id="253" name="Rounded Rectangle"/>
            <p:cNvSpPr/>
            <p:nvPr/>
          </p:nvSpPr>
          <p:spPr>
            <a:xfrm>
              <a:off x="0" y="0"/>
              <a:ext cx="10569038" cy="131917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2444750">
                <a:lnSpc>
                  <a:spcPct val="90000"/>
                </a:lnSpc>
                <a:spcBef>
                  <a:spcPts val="700"/>
                </a:spcBef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4" name="System Architecture"/>
            <p:cNvSpPr txBox="1"/>
            <p:nvPr/>
          </p:nvSpPr>
          <p:spPr>
            <a:xfrm>
              <a:off x="64397" y="101668"/>
              <a:ext cx="10440245" cy="1115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09550" tIns="209550" rIns="209550" bIns="209550" numCol="1" anchor="ctr">
              <a:spAutoFit/>
            </a:bodyPr>
            <a:lstStyle>
              <a:lvl1pPr defTabSz="2444750">
                <a:lnSpc>
                  <a:spcPct val="90000"/>
                </a:lnSpc>
                <a:spcBef>
                  <a:spcPts val="2300"/>
                </a:spcBef>
                <a:defRPr sz="5500">
                  <a:solidFill>
                    <a:srgbClr val="FFFFFF"/>
                  </a:solidFill>
                </a:defRPr>
              </a:lvl1pPr>
            </a:lstStyle>
            <a:p>
              <a:r>
                <a:t>System Architecture</a:t>
              </a:r>
            </a:p>
          </p:txBody>
        </p:sp>
      </p:grpSp>
      <p:sp>
        <p:nvSpPr>
          <p:cNvPr id="3" name="Rectangle 4">
            <a:extLst>
              <a:ext uri="{FF2B5EF4-FFF2-40B4-BE49-F238E27FC236}">
                <a16:creationId xmlns:a16="http://schemas.microsoft.com/office/drawing/2014/main" id="{53EED289-2BB9-06B2-F0B1-7EF90E840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072" y="91584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7" name="Picture 2" descr="Generated image">
            <a:extLst>
              <a:ext uri="{FF2B5EF4-FFF2-40B4-BE49-F238E27FC236}">
                <a16:creationId xmlns:a16="http://schemas.microsoft.com/office/drawing/2014/main" id="{22F1BE2D-7631-625D-72F9-3534517DA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0072" y="1785969"/>
            <a:ext cx="5321300" cy="507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B328EA-5CD6-1FD7-364F-FDFCBD58E88A}"/>
              </a:ext>
            </a:extLst>
          </p:cNvPr>
          <p:cNvSpPr txBox="1"/>
          <p:nvPr/>
        </p:nvSpPr>
        <p:spPr>
          <a:xfrm>
            <a:off x="4314882" y="4775200"/>
            <a:ext cx="2011680" cy="36933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/>
              <a:t>XGBoost</a:t>
            </a:r>
            <a:r>
              <a:rPr lang="en-US" dirty="0"/>
              <a:t> Regressor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roup"/>
          <p:cNvGrpSpPr/>
          <p:nvPr/>
        </p:nvGrpSpPr>
        <p:grpSpPr>
          <a:xfrm>
            <a:off x="838200" y="368318"/>
            <a:ext cx="8795287" cy="1319176"/>
            <a:chOff x="0" y="0"/>
            <a:chExt cx="8795285" cy="1319175"/>
          </a:xfrm>
        </p:grpSpPr>
        <p:sp>
          <p:nvSpPr>
            <p:cNvPr id="258" name="Rounded Rectangle"/>
            <p:cNvSpPr/>
            <p:nvPr/>
          </p:nvSpPr>
          <p:spPr>
            <a:xfrm>
              <a:off x="0" y="0"/>
              <a:ext cx="8795286" cy="131917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2444750">
                <a:lnSpc>
                  <a:spcPct val="90000"/>
                </a:lnSpc>
                <a:spcBef>
                  <a:spcPts val="700"/>
                </a:spcBef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9" name="Methodology"/>
            <p:cNvSpPr txBox="1"/>
            <p:nvPr/>
          </p:nvSpPr>
          <p:spPr>
            <a:xfrm>
              <a:off x="64397" y="101668"/>
              <a:ext cx="8666492" cy="1115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09550" tIns="209550" rIns="209550" bIns="209550" numCol="1" anchor="ctr">
              <a:spAutoFit/>
            </a:bodyPr>
            <a:lstStyle>
              <a:lvl1pPr defTabSz="2444750">
                <a:lnSpc>
                  <a:spcPct val="90000"/>
                </a:lnSpc>
                <a:spcBef>
                  <a:spcPts val="2300"/>
                </a:spcBef>
                <a:defRPr sz="5500">
                  <a:solidFill>
                    <a:srgbClr val="FFFFFF"/>
                  </a:solidFill>
                </a:defRPr>
              </a:lvl1pPr>
            </a:lstStyle>
            <a:p>
              <a:r>
                <a:t>Methodology</a:t>
              </a:r>
            </a:p>
          </p:txBody>
        </p:sp>
      </p:grpSp>
      <p:sp>
        <p:nvSpPr>
          <p:cNvPr id="261" name="TextBox 1"/>
          <p:cNvSpPr txBox="1"/>
          <p:nvPr/>
        </p:nvSpPr>
        <p:spPr>
          <a:xfrm>
            <a:off x="697940" y="2050181"/>
            <a:ext cx="11448341" cy="43564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🔹 </a:t>
            </a:r>
            <a:r>
              <a:rPr b="1"/>
              <a:t>1. Data Collection</a:t>
            </a:r>
          </a:p>
          <a:p>
            <a:pPr>
              <a:buSzPct val="100000"/>
              <a:buFont typeface="Arial"/>
              <a:buChar char="•"/>
              <a:defRPr sz="2000"/>
            </a:pPr>
            <a:r>
              <a:t>Acquired housing datasets with key features:</a:t>
            </a:r>
            <a:br/>
            <a:r>
              <a:t>Area, Bedrooms, Bathrooms, Location, Property Age, etc.</a:t>
            </a:r>
          </a:p>
          <a:p>
            <a:pPr>
              <a:defRPr sz="20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🔹 </a:t>
            </a:r>
            <a:r>
              <a:rPr b="1"/>
              <a:t>2. Data Preprocessing</a:t>
            </a:r>
          </a:p>
          <a:p>
            <a:pPr>
              <a:buSzPct val="100000"/>
              <a:buFont typeface="Arial"/>
              <a:buChar char="•"/>
              <a:defRPr sz="2000"/>
            </a:pPr>
            <a:r>
              <a:t>Handled missing values and duplicates</a:t>
            </a:r>
          </a:p>
          <a:p>
            <a:pPr>
              <a:buSzPct val="100000"/>
              <a:buFont typeface="Arial"/>
              <a:buChar char="•"/>
              <a:defRPr sz="2000"/>
            </a:pPr>
            <a:r>
              <a:t>Applied </a:t>
            </a:r>
            <a:r>
              <a:rPr b="1"/>
              <a:t>one-hot encoding</a:t>
            </a:r>
            <a:r>
              <a:t> for categorical variables</a:t>
            </a:r>
          </a:p>
          <a:p>
            <a:pPr>
              <a:buSzPct val="100000"/>
              <a:buFont typeface="Arial"/>
              <a:buChar char="•"/>
              <a:defRPr sz="2000"/>
            </a:pPr>
            <a:r>
              <a:t>Scaled numerical features using </a:t>
            </a:r>
            <a:r>
              <a:rPr b="1"/>
              <a:t>MinMaxScaler</a:t>
            </a:r>
          </a:p>
          <a:p>
            <a:pPr>
              <a:buSzPct val="100000"/>
              <a:buFont typeface="Arial"/>
              <a:buChar char="•"/>
              <a:defRPr sz="2000"/>
            </a:pPr>
            <a:r>
              <a:t>Performed </a:t>
            </a:r>
            <a:r>
              <a:rPr b="1"/>
              <a:t>correlation analysis</a:t>
            </a:r>
            <a:r>
              <a:t> to select relevant features</a:t>
            </a:r>
          </a:p>
          <a:p>
            <a:pPr>
              <a:defRPr sz="2000"/>
            </a:pPr>
            <a:r>
              <a:rPr>
                <a:latin typeface="+mn-lt"/>
                <a:ea typeface="+mn-ea"/>
                <a:cs typeface="+mn-cs"/>
                <a:sym typeface="Helvetica"/>
              </a:rPr>
              <a:t>🔹 </a:t>
            </a:r>
            <a:r>
              <a:rPr b="1"/>
              <a:t>3. Feature Engineering</a:t>
            </a:r>
          </a:p>
          <a:p>
            <a:pPr>
              <a:buSzPct val="100000"/>
              <a:buFont typeface="Arial"/>
              <a:buChar char="•"/>
              <a:defRPr sz="2000"/>
            </a:pPr>
            <a:r>
              <a:t>Created new features like price per square foot</a:t>
            </a:r>
          </a:p>
          <a:p>
            <a:pPr>
              <a:buSzPct val="100000"/>
              <a:buFont typeface="Arial"/>
              <a:buChar char="•"/>
              <a:defRPr sz="2000"/>
            </a:pPr>
            <a:r>
              <a:t>Removed less informative or redundant features</a:t>
            </a:r>
          </a:p>
          <a:p>
            <a:pPr>
              <a:buSzPct val="100000"/>
              <a:buFont typeface="Arial"/>
              <a:buChar char="•"/>
              <a:defRPr sz="2000"/>
            </a:pPr>
            <a:r>
              <a:t>Detected and handled outliers using visualization tools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roup"/>
          <p:cNvGrpSpPr/>
          <p:nvPr/>
        </p:nvGrpSpPr>
        <p:grpSpPr>
          <a:xfrm>
            <a:off x="838200" y="368318"/>
            <a:ext cx="8795287" cy="1319176"/>
            <a:chOff x="0" y="0"/>
            <a:chExt cx="8795285" cy="1319175"/>
          </a:xfrm>
        </p:grpSpPr>
        <p:sp>
          <p:nvSpPr>
            <p:cNvPr id="263" name="Rounded Rectangle"/>
            <p:cNvSpPr/>
            <p:nvPr/>
          </p:nvSpPr>
          <p:spPr>
            <a:xfrm>
              <a:off x="0" y="0"/>
              <a:ext cx="8795286" cy="131917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2444750">
                <a:lnSpc>
                  <a:spcPct val="90000"/>
                </a:lnSpc>
                <a:spcBef>
                  <a:spcPts val="700"/>
                </a:spcBef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4" name="Methodology"/>
            <p:cNvSpPr txBox="1"/>
            <p:nvPr/>
          </p:nvSpPr>
          <p:spPr>
            <a:xfrm>
              <a:off x="64397" y="101668"/>
              <a:ext cx="8666492" cy="1115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09550" tIns="209550" rIns="209550" bIns="209550" numCol="1" anchor="ctr">
              <a:spAutoFit/>
            </a:bodyPr>
            <a:lstStyle>
              <a:lvl1pPr defTabSz="2444750">
                <a:lnSpc>
                  <a:spcPct val="90000"/>
                </a:lnSpc>
                <a:spcBef>
                  <a:spcPts val="2300"/>
                </a:spcBef>
                <a:defRPr sz="5500">
                  <a:solidFill>
                    <a:srgbClr val="FFFFFF"/>
                  </a:solidFill>
                </a:defRPr>
              </a:lvl1pPr>
            </a:lstStyle>
            <a:p>
              <a:r>
                <a:t>Methodology</a:t>
              </a:r>
            </a:p>
          </p:txBody>
        </p:sp>
      </p:grpSp>
      <p:sp>
        <p:nvSpPr>
          <p:cNvPr id="266" name="TextBox 1"/>
          <p:cNvSpPr txBox="1"/>
          <p:nvPr/>
        </p:nvSpPr>
        <p:spPr>
          <a:xfrm>
            <a:off x="1065998" y="2040556"/>
            <a:ext cx="9658951" cy="46010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/>
            </a:pPr>
            <a:r>
              <a:rPr dirty="0">
                <a:latin typeface="+mn-lt"/>
                <a:ea typeface="+mn-ea"/>
                <a:cs typeface="+mn-cs"/>
                <a:sym typeface="Helvetica"/>
              </a:rPr>
              <a:t>🔹 </a:t>
            </a:r>
            <a:r>
              <a:rPr b="1" dirty="0"/>
              <a:t>4. Model Selection &amp; Training</a:t>
            </a:r>
          </a:p>
          <a:p>
            <a:pPr>
              <a:buSzPct val="100000"/>
              <a:buFont typeface="Arial"/>
              <a:buChar char="•"/>
              <a:defRPr sz="2000"/>
            </a:pPr>
            <a:r>
              <a:rPr dirty="0"/>
              <a:t>Algorithms used:</a:t>
            </a:r>
            <a:br>
              <a:rPr dirty="0"/>
            </a:br>
            <a:r>
              <a:rPr dirty="0">
                <a:latin typeface="+mn-lt"/>
                <a:ea typeface="+mn-ea"/>
                <a:cs typeface="+mn-cs"/>
                <a:sym typeface="Helvetica"/>
              </a:rPr>
              <a:t>✔ </a:t>
            </a:r>
            <a:r>
              <a:rPr dirty="0"/>
              <a:t>Linear Regression</a:t>
            </a:r>
            <a:br>
              <a:rPr dirty="0"/>
            </a:br>
            <a:r>
              <a:rPr dirty="0">
                <a:latin typeface="+mn-lt"/>
                <a:ea typeface="+mn-ea"/>
                <a:cs typeface="+mn-cs"/>
                <a:sym typeface="Helvetica"/>
              </a:rPr>
              <a:t>✔ </a:t>
            </a:r>
            <a:r>
              <a:rPr dirty="0"/>
              <a:t>Support Vector Regressor (SVR)</a:t>
            </a:r>
            <a:br>
              <a:rPr dirty="0"/>
            </a:br>
            <a:r>
              <a:rPr dirty="0">
                <a:latin typeface="+mn-lt"/>
                <a:ea typeface="+mn-ea"/>
                <a:cs typeface="+mn-cs"/>
                <a:sym typeface="Helvetica"/>
              </a:rPr>
              <a:t>✔ </a:t>
            </a:r>
            <a:r>
              <a:rPr dirty="0"/>
              <a:t>Random Forest Regressor</a:t>
            </a:r>
            <a:br>
              <a:rPr dirty="0"/>
            </a:br>
            <a:r>
              <a:rPr dirty="0">
                <a:latin typeface="+mn-lt"/>
                <a:ea typeface="+mn-ea"/>
                <a:cs typeface="+mn-cs"/>
                <a:sym typeface="Helvetica"/>
              </a:rPr>
              <a:t>✔ </a:t>
            </a:r>
            <a:r>
              <a:rPr dirty="0" err="1"/>
              <a:t>XGBoost</a:t>
            </a:r>
            <a:r>
              <a:rPr dirty="0"/>
              <a:t> Regressor</a:t>
            </a:r>
          </a:p>
          <a:p>
            <a:pPr>
              <a:defRPr sz="2000"/>
            </a:pPr>
            <a:r>
              <a:rPr dirty="0">
                <a:latin typeface="+mn-lt"/>
                <a:ea typeface="+mn-ea"/>
                <a:cs typeface="+mn-cs"/>
                <a:sym typeface="Helvetica"/>
              </a:rPr>
              <a:t>🔹 </a:t>
            </a:r>
            <a:r>
              <a:rPr b="1" dirty="0"/>
              <a:t>5. Model Evaluation</a:t>
            </a:r>
          </a:p>
          <a:p>
            <a:pPr>
              <a:buSzPct val="100000"/>
              <a:buFont typeface="Arial"/>
              <a:buChar char="•"/>
              <a:defRPr sz="2000"/>
            </a:pPr>
            <a:r>
              <a:rPr dirty="0"/>
              <a:t>Used </a:t>
            </a:r>
            <a:r>
              <a:rPr b="1" dirty="0"/>
              <a:t>MAE, MSE, R² score</a:t>
            </a:r>
            <a:r>
              <a:rPr dirty="0"/>
              <a:t> for performance comparison</a:t>
            </a:r>
          </a:p>
          <a:p>
            <a:pPr>
              <a:buSzPct val="100000"/>
              <a:buFont typeface="Arial"/>
              <a:buChar char="•"/>
              <a:defRPr sz="2000"/>
            </a:pPr>
            <a:r>
              <a:rPr dirty="0"/>
              <a:t>Best results achieved with </a:t>
            </a:r>
            <a:r>
              <a:rPr b="1" dirty="0" err="1"/>
              <a:t>XGBoost</a:t>
            </a:r>
            <a:r>
              <a:rPr b="1" dirty="0"/>
              <a:t> Regressor</a:t>
            </a:r>
          </a:p>
          <a:p>
            <a:pPr>
              <a:defRPr sz="2000"/>
            </a:pPr>
            <a:r>
              <a:rPr dirty="0">
                <a:latin typeface="+mn-lt"/>
                <a:ea typeface="+mn-ea"/>
                <a:cs typeface="+mn-cs"/>
                <a:sym typeface="Helvetica"/>
              </a:rPr>
              <a:t>🔹 </a:t>
            </a:r>
            <a:r>
              <a:rPr b="1" dirty="0"/>
              <a:t>6. Data Augmentation</a:t>
            </a:r>
          </a:p>
          <a:p>
            <a:pPr>
              <a:buSzPct val="100000"/>
              <a:buFont typeface="Arial"/>
              <a:buChar char="•"/>
              <a:defRPr sz="2000"/>
            </a:pPr>
            <a:r>
              <a:rPr dirty="0"/>
              <a:t>Added </a:t>
            </a:r>
            <a:r>
              <a:rPr b="1" dirty="0"/>
              <a:t>Gaussian noise</a:t>
            </a:r>
            <a:r>
              <a:rPr dirty="0"/>
              <a:t> to numeric features</a:t>
            </a:r>
          </a:p>
          <a:p>
            <a:pPr>
              <a:buSzPct val="100000"/>
              <a:buFont typeface="Arial"/>
              <a:buChar char="•"/>
              <a:defRPr sz="2000"/>
            </a:pPr>
            <a:r>
              <a:rPr dirty="0"/>
              <a:t>Improved generalization and model robustness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962</Words>
  <Application>Microsoft Macintosh PowerPoint</Application>
  <PresentationFormat>Widescreen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Literature Survey </vt:lpstr>
      <vt:lpstr>Literature Survey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and existing work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Madhava Ganesh</cp:lastModifiedBy>
  <cp:revision>5</cp:revision>
  <dcterms:modified xsi:type="dcterms:W3CDTF">2025-05-12T12:21:48Z</dcterms:modified>
</cp:coreProperties>
</file>