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6" r:id="rId7"/>
    <p:sldId id="261" r:id="rId8"/>
    <p:sldId id="263" r:id="rId9"/>
    <p:sldId id="262" r:id="rId10"/>
    <p:sldId id="277" r:id="rId11"/>
    <p:sldId id="266" r:id="rId12"/>
    <p:sldId id="290" r:id="rId13"/>
    <p:sldId id="286" r:id="rId14"/>
    <p:sldId id="287" r:id="rId15"/>
    <p:sldId id="288" r:id="rId16"/>
    <p:sldId id="289" r:id="rId17"/>
    <p:sldId id="269" r:id="rId18"/>
    <p:sldId id="272" r:id="rId19"/>
    <p:sldId id="275" r:id="rId2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1534" autoAdjust="0"/>
  </p:normalViewPr>
  <p:slideViewPr>
    <p:cSldViewPr>
      <p:cViewPr varScale="1">
        <p:scale>
          <a:sx n="109" d="100"/>
          <a:sy n="109" d="100"/>
        </p:scale>
        <p:origin x="182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42536" y="6576042"/>
            <a:ext cx="231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5" y="4827345"/>
            <a:ext cx="3838319" cy="1243930"/>
          </a:xfrm>
          <a:prstGeom prst="rect">
            <a:avLst/>
          </a:prstGeom>
        </p:spPr>
        <p:txBody>
          <a:bodyPr vert="horz" wrap="square" lIns="0" tIns="12700" rIns="0" bIns="0" rtlCol="0">
            <a:spAutoFit/>
          </a:bodyPr>
          <a:lstStyle/>
          <a:p>
            <a:pPr marL="12700" marR="1216025">
              <a:lnSpc>
                <a:spcPct val="100000"/>
              </a:lnSpc>
              <a:spcBef>
                <a:spcPts val="100"/>
              </a:spcBef>
            </a:pPr>
            <a:r>
              <a:rPr lang="en-IN" sz="2000" b="1" spc="-25" dirty="0">
                <a:latin typeface="Times New Roman" panose="02020603050405020304" pitchFamily="18" charset="0"/>
                <a:cs typeface="Times New Roman" panose="02020603050405020304" pitchFamily="18" charset="0"/>
              </a:rPr>
              <a:t>220701150</a:t>
            </a:r>
          </a:p>
          <a:p>
            <a:pPr marL="12700">
              <a:lnSpc>
                <a:spcPct val="100000"/>
              </a:lnSpc>
            </a:pPr>
            <a:r>
              <a:rPr lang="en-US" sz="2000" b="1" dirty="0">
                <a:latin typeface="Times New Roman" panose="02020603050405020304" pitchFamily="18" charset="0"/>
                <a:cs typeface="Times New Roman" panose="02020603050405020304" pitchFamily="18" charset="0"/>
              </a:rPr>
              <a:t>Madhava Ganesh A</a:t>
            </a:r>
          </a:p>
          <a:p>
            <a:pPr marL="12700">
              <a:lnSpc>
                <a:spcPct val="100000"/>
              </a:lnSpc>
            </a:pPr>
            <a:r>
              <a:rPr sz="2000" b="1" dirty="0" err="1">
                <a:latin typeface="Times New Roman" panose="02020603050405020304" pitchFamily="18" charset="0"/>
                <a:cs typeface="Times New Roman" panose="02020603050405020304" pitchFamily="18" charset="0"/>
              </a:rPr>
              <a:t>G</a:t>
            </a:r>
            <a:r>
              <a:rPr lang="en-US" sz="2000" b="1" dirty="0" err="1">
                <a:latin typeface="Times New Roman" panose="02020603050405020304" pitchFamily="18" charset="0"/>
                <a:cs typeface="Times New Roman" panose="02020603050405020304" pitchFamily="18" charset="0"/>
              </a:rPr>
              <a:t>.M.Sasikala</a:t>
            </a:r>
            <a:endParaRPr sz="2000" dirty="0">
              <a:latin typeface="Times New Roman" panose="02020603050405020304" pitchFamily="18" charset="0"/>
              <a:cs typeface="Times New Roman" panose="02020603050405020304" pitchFamily="18" charset="0"/>
            </a:endParaRPr>
          </a:p>
          <a:p>
            <a:pPr marL="12700">
              <a:lnSpc>
                <a:spcPct val="100000"/>
              </a:lnSpc>
            </a:pPr>
            <a:r>
              <a:rPr lang="en-IN" sz="2000" b="1" spc="-10" dirty="0">
                <a:latin typeface="Times New Roman" panose="02020603050405020304" pitchFamily="18" charset="0"/>
                <a:cs typeface="Times New Roman" panose="02020603050405020304" pitchFamily="18" charset="0"/>
              </a:rPr>
              <a:t>Computer Science and Engineering</a:t>
            </a:r>
            <a:endParaRPr sz="20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title"/>
          </p:nvPr>
        </p:nvSpPr>
        <p:spPr>
          <a:xfrm>
            <a:off x="261996" y="1196868"/>
            <a:ext cx="3014345" cy="628377"/>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mj-lt"/>
                <a:cs typeface="Times New Roman" panose="02020603050405020304" pitchFamily="18" charset="0"/>
              </a:rPr>
              <a:t>Introduction</a:t>
            </a:r>
            <a:r>
              <a:rPr sz="2000" b="1" spc="-60" dirty="0">
                <a:solidFill>
                  <a:srgbClr val="FFFFFF"/>
                </a:solidFill>
                <a:latin typeface="+mj-lt"/>
                <a:cs typeface="Times New Roman" panose="02020603050405020304" pitchFamily="18" charset="0"/>
              </a:rPr>
              <a:t> </a:t>
            </a:r>
            <a:r>
              <a:rPr sz="2000" b="1" spc="-25" dirty="0">
                <a:solidFill>
                  <a:srgbClr val="FFFFFF"/>
                </a:solidFill>
                <a:latin typeface="+mj-lt"/>
                <a:cs typeface="Times New Roman" panose="02020603050405020304" pitchFamily="18" charset="0"/>
              </a:rPr>
              <a:t>to </a:t>
            </a:r>
            <a:r>
              <a:rPr sz="2000" b="1" dirty="0">
                <a:solidFill>
                  <a:srgbClr val="FFFFFF"/>
                </a:solidFill>
                <a:latin typeface="+mj-lt"/>
                <a:cs typeface="Times New Roman" panose="02020603050405020304" pitchFamily="18" charset="0"/>
              </a:rPr>
              <a:t>Robotic</a:t>
            </a:r>
            <a:r>
              <a:rPr sz="2000" b="1" spc="-70" dirty="0">
                <a:solidFill>
                  <a:srgbClr val="FFFFFF"/>
                </a:solidFill>
                <a:latin typeface="+mj-lt"/>
                <a:cs typeface="Times New Roman" panose="02020603050405020304" pitchFamily="18" charset="0"/>
              </a:rPr>
              <a:t> </a:t>
            </a:r>
            <a:r>
              <a:rPr sz="2000" b="1" dirty="0">
                <a:solidFill>
                  <a:srgbClr val="FFFFFF"/>
                </a:solidFill>
                <a:latin typeface="+mj-lt"/>
                <a:cs typeface="Times New Roman" panose="02020603050405020304" pitchFamily="18" charset="0"/>
              </a:rPr>
              <a:t>Process</a:t>
            </a:r>
            <a:r>
              <a:rPr sz="2000" b="1" spc="-65" dirty="0">
                <a:solidFill>
                  <a:srgbClr val="FFFFFF"/>
                </a:solidFill>
                <a:latin typeface="+mj-lt"/>
                <a:cs typeface="Times New Roman" panose="02020603050405020304" pitchFamily="18" charset="0"/>
              </a:rPr>
              <a:t> </a:t>
            </a:r>
            <a:r>
              <a:rPr sz="2000" b="1" spc="-10" dirty="0">
                <a:solidFill>
                  <a:srgbClr val="FFFFFF"/>
                </a:solidFill>
                <a:latin typeface="+mj-lt"/>
                <a:cs typeface="Times New Roman" panose="02020603050405020304" pitchFamily="18" charset="0"/>
              </a:rPr>
              <a:t>Automation</a:t>
            </a:r>
            <a:endParaRPr sz="2000" dirty="0">
              <a:latin typeface="+mj-lt"/>
              <a:cs typeface="Times New Roman" panose="02020603050405020304" pitchFamily="18" charset="0"/>
            </a:endParaRPr>
          </a:p>
        </p:txBody>
      </p:sp>
      <p:sp>
        <p:nvSpPr>
          <p:cNvPr id="12" name="object 12"/>
          <p:cNvSpPr txBox="1"/>
          <p:nvPr/>
        </p:nvSpPr>
        <p:spPr>
          <a:xfrm>
            <a:off x="98599" y="1956704"/>
            <a:ext cx="4930793" cy="1859483"/>
          </a:xfrm>
          <a:prstGeom prst="rect">
            <a:avLst/>
          </a:prstGeom>
        </p:spPr>
        <p:txBody>
          <a:bodyPr vert="horz" wrap="square" lIns="0" tIns="12700" rIns="0" bIns="0" rtlCol="0">
            <a:spAutoFit/>
          </a:bodyPr>
          <a:lstStyle/>
          <a:p>
            <a:pPr marL="12700" marR="5080">
              <a:lnSpc>
                <a:spcPct val="100000"/>
              </a:lnSpc>
              <a:spcBef>
                <a:spcPts val="100"/>
              </a:spcBef>
            </a:pPr>
            <a:r>
              <a:rPr lang="en-IN" sz="4000" b="1" dirty="0">
                <a:solidFill>
                  <a:srgbClr val="FFFFFF"/>
                </a:solidFill>
                <a:latin typeface="Times New Roman" panose="02020603050405020304" pitchFamily="18" charset="0"/>
                <a:cs typeface="Times New Roman" panose="02020603050405020304" pitchFamily="18" charset="0"/>
              </a:rPr>
              <a:t>HR OFFER LETTER GENERATION</a:t>
            </a:r>
            <a:br>
              <a:rPr lang="en-IN" sz="4000" b="1" dirty="0">
                <a:solidFill>
                  <a:srgbClr val="FFFFFF"/>
                </a:solidFill>
                <a:latin typeface="Times New Roman" panose="02020603050405020304" pitchFamily="18" charset="0"/>
                <a:cs typeface="Times New Roman" panose="02020603050405020304" pitchFamily="18" charset="0"/>
              </a:rPr>
            </a:br>
            <a:r>
              <a:rPr lang="en-IN" sz="4000" b="1" dirty="0">
                <a:solidFill>
                  <a:srgbClr val="FFFFFF"/>
                </a:solidFill>
                <a:latin typeface="Times New Roman" panose="02020603050405020304" pitchFamily="18" charset="0"/>
                <a:cs typeface="Times New Roman" panose="02020603050405020304" pitchFamily="18" charset="0"/>
              </a:rPr>
              <a:t>BOT</a:t>
            </a:r>
            <a:endParaRPr sz="4000" dirty="0">
              <a:latin typeface="Times New Roman" panose="02020603050405020304" pitchFamily="18" charset="0"/>
              <a:cs typeface="Times New Roman" panose="02020603050405020304" pitchFamily="18" charset="0"/>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B56B8-67FD-4144-8FB3-5B23407B6A6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CEFEB4F-3E89-2DE2-0586-17C40DCBB4C4}"/>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Functional</a:t>
            </a:r>
            <a:r>
              <a:rPr spc="-2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Description</a:t>
            </a:r>
          </a:p>
        </p:txBody>
      </p:sp>
      <p:sp>
        <p:nvSpPr>
          <p:cNvPr id="4" name="object 4">
            <a:extLst>
              <a:ext uri="{FF2B5EF4-FFF2-40B4-BE49-F238E27FC236}">
                <a16:creationId xmlns:a16="http://schemas.microsoft.com/office/drawing/2014/main" id="{3C2D41FF-B7B2-0269-1FF3-11D680FE484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3E8F2EEB-3A81-EE79-CD23-E94449E02DCE}"/>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BDD96EA-C4B9-1187-59BC-40998A89E43C}"/>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10</a:t>
            </a:fld>
            <a:endParaRPr spc="-25" dirty="0"/>
          </a:p>
        </p:txBody>
      </p:sp>
      <p:sp>
        <p:nvSpPr>
          <p:cNvPr id="3" name="object 3">
            <a:extLst>
              <a:ext uri="{FF2B5EF4-FFF2-40B4-BE49-F238E27FC236}">
                <a16:creationId xmlns:a16="http://schemas.microsoft.com/office/drawing/2014/main" id="{10805D2C-3297-8788-DEC8-248C2B2E323A}"/>
              </a:ext>
            </a:extLst>
          </p:cNvPr>
          <p:cNvSpPr txBox="1"/>
          <p:nvPr/>
        </p:nvSpPr>
        <p:spPr>
          <a:xfrm>
            <a:off x="308024" y="878961"/>
            <a:ext cx="8759776" cy="507831"/>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Activity Diagram</a:t>
            </a:r>
          </a:p>
        </p:txBody>
      </p:sp>
      <p:pic>
        <p:nvPicPr>
          <p:cNvPr id="7" name="Picture 6">
            <a:extLst>
              <a:ext uri="{FF2B5EF4-FFF2-40B4-BE49-F238E27FC236}">
                <a16:creationId xmlns:a16="http://schemas.microsoft.com/office/drawing/2014/main" id="{2DFF6632-83A4-78E5-7A1B-0F00C1A59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672" y="1209546"/>
            <a:ext cx="3208655" cy="5039360"/>
          </a:xfrm>
          <a:prstGeom prst="rect">
            <a:avLst/>
          </a:prstGeom>
        </p:spPr>
      </p:pic>
    </p:spTree>
    <p:extLst>
      <p:ext uri="{BB962C8B-B14F-4D97-AF65-F5344CB8AC3E}">
        <p14:creationId xmlns:p14="http://schemas.microsoft.com/office/powerpoint/2010/main" val="372696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Process</a:t>
            </a:r>
            <a:r>
              <a:rPr spc="-1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id="{41CC2B5E-7AB3-CCBF-BBDE-DF5B8AE0B362}"/>
              </a:ext>
            </a:extLst>
          </p:cNvPr>
          <p:cNvSpPr txBox="1"/>
          <p:nvPr/>
        </p:nvSpPr>
        <p:spPr>
          <a:xfrm>
            <a:off x="198375" y="880408"/>
            <a:ext cx="8714771" cy="163121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The HR Offer Letter Generation Bot automates the creation of personalized offer letters for hired candidates using UiPath. It starts by reading candidate data from an Excel file, filtering for hired candidates, and validating the data for completeness. The bot then uses a predefined Word template to create customized offer letters for each candidate, replacing placeholders with relevant details.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C790AA31-D672-759C-84A4-9BBEDEE5AA90}"/>
              </a:ext>
            </a:extLst>
          </p:cNvPr>
          <p:cNvSpPr txBox="1"/>
          <p:nvPr/>
        </p:nvSpPr>
        <p:spPr>
          <a:xfrm>
            <a:off x="211788" y="2743200"/>
            <a:ext cx="8310151" cy="3268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Input Preparation and Validation: </a:t>
            </a:r>
            <a:r>
              <a:rPr lang="en-US" sz="2000" dirty="0">
                <a:latin typeface="Times New Roman" panose="02020603050405020304" pitchFamily="18" charset="0"/>
                <a:cs typeface="Times New Roman" panose="02020603050405020304" pitchFamily="18" charset="0"/>
              </a:rPr>
              <a:t>Read candidate data from an Excel sheet and filter for hired </a:t>
            </a:r>
            <a:r>
              <a:rPr lang="en-US" sz="2000" dirty="0" err="1">
                <a:latin typeface="Times New Roman" panose="02020603050405020304" pitchFamily="18" charset="0"/>
                <a:cs typeface="Times New Roman" panose="02020603050405020304" pitchFamily="18" charset="0"/>
              </a:rPr>
              <a:t>candidates.Validate</a:t>
            </a:r>
            <a:r>
              <a:rPr lang="en-US" sz="2000" dirty="0">
                <a:latin typeface="Times New Roman" panose="02020603050405020304" pitchFamily="18" charset="0"/>
                <a:cs typeface="Times New Roman" panose="02020603050405020304" pitchFamily="18" charset="0"/>
              </a:rPr>
              <a:t> the data to ensure all required details, such as name and address, are present.</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Document Interaction: </a:t>
            </a:r>
            <a:r>
              <a:rPr lang="en-US" sz="2000" dirty="0">
                <a:latin typeface="Times New Roman" panose="02020603050405020304" pitchFamily="18" charset="0"/>
                <a:cs typeface="Times New Roman" panose="02020603050405020304" pitchFamily="18" charset="0"/>
              </a:rPr>
              <a:t>Open the Word template using Word Application Scope and populate the placeholders with candidate-specific information.</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Offer Letter Generation: </a:t>
            </a:r>
            <a:r>
              <a:rPr lang="en-US" sz="2000" dirty="0">
                <a:latin typeface="Times New Roman" panose="02020603050405020304" pitchFamily="18" charset="0"/>
                <a:cs typeface="Times New Roman" panose="02020603050405020304" pitchFamily="18" charset="0"/>
              </a:rPr>
              <a:t>Create personalized offer letters for each hired candidate and save them with dynamic file names in a predefined folder.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1C8D0-06E4-DB17-6B8C-2D7DD1FDB61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34FAC9-62BE-E2DC-F6F5-0ADD70908F0D}"/>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Implementation</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D7774F09-D193-F079-1866-C31BEA039338}"/>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73B022C4-78F7-9B0D-5CF7-7F00801EC842}"/>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58D26097-F125-462B-0C3B-099CA07D81CC}"/>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12</a:t>
            </a:fld>
            <a:endParaRPr spc="-25" dirty="0"/>
          </a:p>
        </p:txBody>
      </p:sp>
      <p:sp>
        <p:nvSpPr>
          <p:cNvPr id="3" name="object 3">
            <a:extLst>
              <a:ext uri="{FF2B5EF4-FFF2-40B4-BE49-F238E27FC236}">
                <a16:creationId xmlns:a16="http://schemas.microsoft.com/office/drawing/2014/main" id="{BFD77488-9CF2-D6A2-C1CD-2C294FF8B99B}"/>
              </a:ext>
            </a:extLst>
          </p:cNvPr>
          <p:cNvSpPr txBox="1"/>
          <p:nvPr/>
        </p:nvSpPr>
        <p:spPr>
          <a:xfrm>
            <a:off x="263525" y="1086540"/>
            <a:ext cx="8759776" cy="5411738"/>
          </a:xfrm>
          <a:prstGeom prst="rect">
            <a:avLst/>
          </a:prstGeom>
        </p:spPr>
        <p:txBody>
          <a:bodyPr vert="horz" wrap="square" lIns="0" tIns="137160" rIns="0" bIns="0" rtlCol="0">
            <a:spAutoFit/>
          </a:bodyPr>
          <a:lstStyle/>
          <a:p>
            <a:r>
              <a:rPr lang="en-US" sz="2400" dirty="0">
                <a:latin typeface="Times New Roman" panose="02020603050405020304" pitchFamily="18" charset="0"/>
                <a:cs typeface="Times New Roman" panose="02020603050405020304" pitchFamily="18" charset="0"/>
              </a:rPr>
              <a:t>The bot starts by reading candidate data from an Excel sheet using the </a:t>
            </a:r>
            <a:r>
              <a:rPr lang="en-US" sz="2400" b="1" dirty="0">
                <a:latin typeface="Times New Roman" panose="02020603050405020304" pitchFamily="18" charset="0"/>
                <a:cs typeface="Times New Roman" panose="02020603050405020304" pitchFamily="18" charset="0"/>
              </a:rPr>
              <a:t>Read Range</a:t>
            </a:r>
            <a:r>
              <a:rPr lang="en-US" sz="2400" dirty="0">
                <a:latin typeface="Times New Roman" panose="02020603050405020304" pitchFamily="18" charset="0"/>
                <a:cs typeface="Times New Roman" panose="02020603050405020304" pitchFamily="18" charset="0"/>
              </a:rPr>
              <a:t> activity in UiPath. The data is filtered using </a:t>
            </a:r>
            <a:r>
              <a:rPr lang="en-US" sz="2400" b="1" dirty="0">
                <a:latin typeface="Times New Roman" panose="02020603050405020304" pitchFamily="18" charset="0"/>
                <a:cs typeface="Times New Roman" panose="02020603050405020304" pitchFamily="18" charset="0"/>
              </a:rPr>
              <a:t>Filter Data Table</a:t>
            </a:r>
            <a:r>
              <a:rPr lang="en-US" sz="2400" dirty="0">
                <a:latin typeface="Times New Roman" panose="02020603050405020304" pitchFamily="18" charset="0"/>
                <a:cs typeface="Times New Roman" panose="02020603050405020304" pitchFamily="18" charset="0"/>
              </a:rPr>
              <a:t> to isolate hired candidates. For each hired candidate, the bot opens a predefined Word offer letter template using </a:t>
            </a:r>
            <a:r>
              <a:rPr lang="en-US" sz="2400" b="1" dirty="0">
                <a:latin typeface="Times New Roman" panose="02020603050405020304" pitchFamily="18" charset="0"/>
                <a:cs typeface="Times New Roman" panose="02020603050405020304" pitchFamily="18" charset="0"/>
              </a:rPr>
              <a:t>Word Application Scope</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Replace Text</a:t>
            </a:r>
            <a:r>
              <a:rPr lang="en-US" sz="2400" dirty="0">
                <a:latin typeface="Times New Roman" panose="02020603050405020304" pitchFamily="18" charset="0"/>
                <a:cs typeface="Times New Roman" panose="02020603050405020304" pitchFamily="18" charset="0"/>
              </a:rPr>
              <a:t> activities, placeholders in the template are updated with the candidate's name and address.</a:t>
            </a:r>
          </a:p>
          <a:p>
            <a:r>
              <a:rPr lang="en-US" sz="2400" dirty="0">
                <a:latin typeface="Times New Roman" panose="02020603050405020304" pitchFamily="18" charset="0"/>
                <a:cs typeface="Times New Roman" panose="02020603050405020304" pitchFamily="18" charset="0"/>
              </a:rPr>
              <a:t>Error handling is implemented with </a:t>
            </a:r>
            <a:r>
              <a:rPr lang="en-US" sz="2400" b="1" dirty="0">
                <a:latin typeface="Times New Roman" panose="02020603050405020304" pitchFamily="18" charset="0"/>
                <a:cs typeface="Times New Roman" panose="02020603050405020304" pitchFamily="18" charset="0"/>
              </a:rPr>
              <a:t>Try-Catch</a:t>
            </a:r>
            <a:r>
              <a:rPr lang="en-US" sz="2400" dirty="0">
                <a:latin typeface="Times New Roman" panose="02020603050405020304" pitchFamily="18" charset="0"/>
                <a:cs typeface="Times New Roman" panose="02020603050405020304" pitchFamily="18" charset="0"/>
              </a:rPr>
              <a:t> activities to manage missing data or file errors gracefully. Generated offer letters are saved to a predefined folder, with dynamic naming conventions applied for easy organization using the candidate’s name.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12700">
              <a:lnSpc>
                <a:spcPct val="100000"/>
              </a:lnSpc>
              <a:spcBef>
                <a:spcPts val="800"/>
              </a:spcBef>
              <a:tabLst>
                <a:tab pos="310515" algn="l"/>
              </a:tabLst>
            </a:pP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20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CFB7-05D3-017A-B6EC-51F3FA8B2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908E35-2588-BA14-BBF0-98C4C93BD4E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Implementation</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F66B1678-569E-FC1A-DF05-0DAD9C62C80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9DF604B-D565-5060-ECFD-36FB9A7298B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29385CD-7221-6E4D-06CC-1FD72D52FDD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13</a:t>
            </a:fld>
            <a:endParaRPr spc="-25" dirty="0"/>
          </a:p>
        </p:txBody>
      </p:sp>
      <p:sp>
        <p:nvSpPr>
          <p:cNvPr id="3" name="object 3">
            <a:extLst>
              <a:ext uri="{FF2B5EF4-FFF2-40B4-BE49-F238E27FC236}">
                <a16:creationId xmlns:a16="http://schemas.microsoft.com/office/drawing/2014/main" id="{F6D402BA-F29B-1F79-4933-B7AAA19EDBFC}"/>
              </a:ext>
            </a:extLst>
          </p:cNvPr>
          <p:cNvSpPr txBox="1"/>
          <p:nvPr/>
        </p:nvSpPr>
        <p:spPr>
          <a:xfrm>
            <a:off x="308024" y="878961"/>
            <a:ext cx="8759776" cy="507831"/>
          </a:xfrm>
          <a:prstGeom prst="rect">
            <a:avLst/>
          </a:prstGeom>
        </p:spPr>
        <p:txBody>
          <a:bodyPr vert="horz" wrap="square" lIns="0" tIns="137160" rIns="0" bIns="0" rtlCol="0">
            <a:spAutoFit/>
          </a:bodyPr>
          <a:lstStyle/>
          <a:p>
            <a:r>
              <a:rPr lang="en-US" sz="2400" dirty="0">
                <a:latin typeface="Times New Roman" panose="02020603050405020304" pitchFamily="18" charset="0"/>
                <a:cs typeface="Times New Roman" panose="02020603050405020304" pitchFamily="18" charset="0"/>
              </a:rPr>
              <a:t>Screenshots</a:t>
            </a:r>
          </a:p>
        </p:txBody>
      </p:sp>
      <p:pic>
        <p:nvPicPr>
          <p:cNvPr id="11" name="Picture 10">
            <a:extLst>
              <a:ext uri="{FF2B5EF4-FFF2-40B4-BE49-F238E27FC236}">
                <a16:creationId xmlns:a16="http://schemas.microsoft.com/office/drawing/2014/main" id="{1A0568B1-EBF3-8B32-A772-2285F746DBCF}"/>
              </a:ext>
            </a:extLst>
          </p:cNvPr>
          <p:cNvPicPr>
            <a:picLocks noChangeAspect="1"/>
          </p:cNvPicPr>
          <p:nvPr/>
        </p:nvPicPr>
        <p:blipFill>
          <a:blip r:embed="rId2"/>
          <a:stretch>
            <a:fillRect/>
          </a:stretch>
        </p:blipFill>
        <p:spPr>
          <a:xfrm>
            <a:off x="990600" y="2057400"/>
            <a:ext cx="6358421" cy="2938693"/>
          </a:xfrm>
          <a:prstGeom prst="rect">
            <a:avLst/>
          </a:prstGeom>
        </p:spPr>
      </p:pic>
    </p:spTree>
    <p:extLst>
      <p:ext uri="{BB962C8B-B14F-4D97-AF65-F5344CB8AC3E}">
        <p14:creationId xmlns:p14="http://schemas.microsoft.com/office/powerpoint/2010/main" val="291963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D31FC-5001-9BE7-0D2D-35435C512A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4DF8C3-A541-CD0B-FE0A-A960C2E94C6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a:extLst>
              <a:ext uri="{FF2B5EF4-FFF2-40B4-BE49-F238E27FC236}">
                <a16:creationId xmlns:a16="http://schemas.microsoft.com/office/drawing/2014/main" id="{E202BEF4-C392-0B4C-F618-CBD90072BD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8238F16-BC01-E4FD-5C25-99FF260A83E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89236A1-B743-5288-C40F-1D64E7348EA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14</a:t>
            </a:fld>
            <a:endParaRPr spc="-25" dirty="0"/>
          </a:p>
        </p:txBody>
      </p:sp>
      <p:sp>
        <p:nvSpPr>
          <p:cNvPr id="3" name="object 3">
            <a:extLst>
              <a:ext uri="{FF2B5EF4-FFF2-40B4-BE49-F238E27FC236}">
                <a16:creationId xmlns:a16="http://schemas.microsoft.com/office/drawing/2014/main" id="{A43CB8DF-E316-C710-CC54-B1EF3AD8DD05}"/>
              </a:ext>
            </a:extLst>
          </p:cNvPr>
          <p:cNvSpPr txBox="1"/>
          <p:nvPr/>
        </p:nvSpPr>
        <p:spPr>
          <a:xfrm>
            <a:off x="308023" y="891641"/>
            <a:ext cx="8759777" cy="4926990"/>
          </a:xfrm>
          <a:prstGeom prst="rect">
            <a:avLst/>
          </a:prstGeom>
        </p:spPr>
        <p:txBody>
          <a:bodyPr vert="horz" wrap="square" lIns="0" tIns="124460" rIns="0" bIns="0" rtlCol="0">
            <a:spAutoFit/>
          </a:bodyPr>
          <a:lstStyle/>
          <a:p>
            <a:pPr algn="just"/>
            <a:r>
              <a:rPr lang="en-US" sz="2400" dirty="0">
                <a:latin typeface="Times New Roman" panose="02020603050405020304" pitchFamily="18" charset="0"/>
                <a:cs typeface="Times New Roman" panose="02020603050405020304" pitchFamily="18" charset="0"/>
              </a:rPr>
              <a:t>The HR Offer Letter Generation Bot undergoes comprehensive testing to ensure reliability and efficiency. </a:t>
            </a:r>
            <a:r>
              <a:rPr lang="en-US" sz="2400" b="1" dirty="0">
                <a:latin typeface="Times New Roman" panose="02020603050405020304" pitchFamily="18" charset="0"/>
                <a:cs typeface="Times New Roman" panose="02020603050405020304" pitchFamily="18" charset="0"/>
              </a:rPr>
              <a:t>Unit testing</a:t>
            </a:r>
            <a:r>
              <a:rPr lang="en-US" sz="2400" dirty="0">
                <a:latin typeface="Times New Roman" panose="02020603050405020304" pitchFamily="18" charset="0"/>
                <a:cs typeface="Times New Roman" panose="02020603050405020304" pitchFamily="18" charset="0"/>
              </a:rPr>
              <a:t> validates individual components, such as filtering hired candidates and populating the Word template, ensuring accurate functionality. </a:t>
            </a:r>
            <a:r>
              <a:rPr lang="en-US" sz="2400" b="1" dirty="0">
                <a:latin typeface="Times New Roman" panose="02020603050405020304" pitchFamily="18" charset="0"/>
                <a:cs typeface="Times New Roman" panose="02020603050405020304" pitchFamily="18" charset="0"/>
              </a:rPr>
              <a:t>Integration testing</a:t>
            </a:r>
            <a:r>
              <a:rPr lang="en-US" sz="2400" dirty="0">
                <a:latin typeface="Times New Roman" panose="02020603050405020304" pitchFamily="18" charset="0"/>
                <a:cs typeface="Times New Roman" panose="02020603050405020304" pitchFamily="18" charset="0"/>
              </a:rPr>
              <a:t> verifies seamless data flow between modules, including reading Excel data, customizing templates, and saving files. </a:t>
            </a:r>
            <a:r>
              <a:rPr lang="en-US" sz="2400" b="1" dirty="0">
                <a:latin typeface="Times New Roman" panose="02020603050405020304" pitchFamily="18" charset="0"/>
                <a:cs typeface="Times New Roman" panose="02020603050405020304" pitchFamily="18" charset="0"/>
              </a:rPr>
              <a:t>Error-handling capabilities</a:t>
            </a:r>
            <a:r>
              <a:rPr lang="en-US" sz="2400" dirty="0">
                <a:latin typeface="Times New Roman" panose="02020603050405020304" pitchFamily="18" charset="0"/>
                <a:cs typeface="Times New Roman" panose="02020603050405020304" pitchFamily="18" charset="0"/>
              </a:rPr>
              <a:t> are tested by simulating scenarios like missing candidate details or incorrect template formatting. </a:t>
            </a:r>
            <a:r>
              <a:rPr lang="en-US" sz="2400" b="1" dirty="0">
                <a:latin typeface="Times New Roman" panose="02020603050405020304" pitchFamily="18" charset="0"/>
                <a:cs typeface="Times New Roman" panose="02020603050405020304" pitchFamily="18" charset="0"/>
              </a:rPr>
              <a:t>Performance testing</a:t>
            </a:r>
            <a:r>
              <a:rPr lang="en-US" sz="2400" dirty="0">
                <a:latin typeface="Times New Roman" panose="02020603050405020304" pitchFamily="18" charset="0"/>
                <a:cs typeface="Times New Roman" panose="02020603050405020304" pitchFamily="18" charset="0"/>
              </a:rPr>
              <a:t> evaluates the bot's ability to process large datasets without degradation. </a:t>
            </a:r>
            <a:r>
              <a:rPr lang="en-US" sz="2400" b="1" dirty="0">
                <a:latin typeface="Times New Roman" panose="02020603050405020304" pitchFamily="18" charset="0"/>
                <a:cs typeface="Times New Roman" panose="02020603050405020304" pitchFamily="18" charset="0"/>
              </a:rPr>
              <a:t>End-to-end testing</a:t>
            </a:r>
            <a:r>
              <a:rPr lang="en-US" sz="2400" dirty="0">
                <a:latin typeface="Times New Roman" panose="02020603050405020304" pitchFamily="18" charset="0"/>
                <a:cs typeface="Times New Roman" panose="02020603050405020304" pitchFamily="18" charset="0"/>
              </a:rPr>
              <a:t> ensures the entire workflow, from Excel input to letter generation and saving, operates smoothly, guaranteeing robustness and effectiveness.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054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EF87-2BF5-5F9F-5307-571ECC084A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3CC491-7784-2F68-A8E4-6B74FB331512}"/>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Testing</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C02B9D74-CEA5-A85C-B86A-52BB76FF054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66ED8F3-AEE6-B2D0-3E7A-E6EE3532A20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AFA14DDF-13FA-082B-1AFD-9840375A043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15</a:t>
            </a:fld>
            <a:endParaRPr spc="-25" dirty="0"/>
          </a:p>
        </p:txBody>
      </p:sp>
      <p:sp>
        <p:nvSpPr>
          <p:cNvPr id="3" name="object 3">
            <a:extLst>
              <a:ext uri="{FF2B5EF4-FFF2-40B4-BE49-F238E27FC236}">
                <a16:creationId xmlns:a16="http://schemas.microsoft.com/office/drawing/2014/main" id="{DF5BAD71-C20B-A528-5AB2-7650F2481558}"/>
              </a:ext>
            </a:extLst>
          </p:cNvPr>
          <p:cNvSpPr txBox="1"/>
          <p:nvPr/>
        </p:nvSpPr>
        <p:spPr>
          <a:xfrm>
            <a:off x="308024" y="878961"/>
            <a:ext cx="8759776" cy="507831"/>
          </a:xfrm>
          <a:prstGeom prst="rect">
            <a:avLst/>
          </a:prstGeom>
        </p:spPr>
        <p:txBody>
          <a:bodyPr vert="horz" wrap="square" lIns="0" tIns="137160" rIns="0" bIns="0" rtlCol="0">
            <a:spAutoFit/>
          </a:bodyPr>
          <a:lstStyle/>
          <a:p>
            <a:pPr marL="12700">
              <a:lnSpc>
                <a:spcPct val="100000"/>
              </a:lnSpc>
              <a:spcBef>
                <a:spcPts val="800"/>
              </a:spcBef>
              <a:tabLst>
                <a:tab pos="310515" algn="l"/>
              </a:tabLst>
            </a:pPr>
            <a:r>
              <a:rPr lang="en-US" sz="2400" dirty="0">
                <a:latin typeface="Times New Roman" panose="02020603050405020304" pitchFamily="18" charset="0"/>
                <a:cs typeface="Times New Roman" panose="02020603050405020304" pitchFamily="18" charset="0"/>
              </a:rPr>
              <a:t>Screenshots</a:t>
            </a:r>
            <a:endParaRPr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3CA208-9DAA-6017-AE7B-CDF8CE63D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397" y="1685385"/>
            <a:ext cx="6420485" cy="4040791"/>
          </a:xfrm>
          <a:prstGeom prst="rect">
            <a:avLst/>
          </a:prstGeom>
        </p:spPr>
      </p:pic>
    </p:spTree>
    <p:extLst>
      <p:ext uri="{BB962C8B-B14F-4D97-AF65-F5344CB8AC3E}">
        <p14:creationId xmlns:p14="http://schemas.microsoft.com/office/powerpoint/2010/main" val="381085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B9D9-A9E7-1C50-4B32-F57F9B42C6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ABFF38-55D4-AA50-0A44-3DF3655EA1B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Testing</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EBA197B2-2733-BF83-8B52-6875F823F9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E7B680D-3884-EB42-0DC2-E62755F13F6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5303EC5-F7EA-064F-4A93-14653EF8987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16</a:t>
            </a:fld>
            <a:endParaRPr spc="-25" dirty="0"/>
          </a:p>
        </p:txBody>
      </p:sp>
      <p:sp>
        <p:nvSpPr>
          <p:cNvPr id="3" name="object 3">
            <a:extLst>
              <a:ext uri="{FF2B5EF4-FFF2-40B4-BE49-F238E27FC236}">
                <a16:creationId xmlns:a16="http://schemas.microsoft.com/office/drawing/2014/main" id="{9468E3A4-2304-54E5-A50E-1DCE3A92B280}"/>
              </a:ext>
            </a:extLst>
          </p:cNvPr>
          <p:cNvSpPr txBox="1"/>
          <p:nvPr/>
        </p:nvSpPr>
        <p:spPr>
          <a:xfrm>
            <a:off x="308024" y="878961"/>
            <a:ext cx="8759776" cy="979755"/>
          </a:xfrm>
          <a:prstGeom prst="rect">
            <a:avLst/>
          </a:prstGeom>
        </p:spPr>
        <p:txBody>
          <a:bodyPr vert="horz" wrap="square" lIns="0" tIns="137160" rIns="0" bIns="0" rtlCol="0">
            <a:spAutoFit/>
          </a:bodyPr>
          <a:lstStyle/>
          <a:p>
            <a:r>
              <a:rPr lang="en-US" sz="2400" dirty="0">
                <a:latin typeface="Times New Roman" panose="02020603050405020304" pitchFamily="18" charset="0"/>
                <a:cs typeface="Times New Roman" panose="02020603050405020304" pitchFamily="18" charset="0"/>
              </a:rPr>
              <a:t>Screenshots</a:t>
            </a:r>
          </a:p>
          <a:p>
            <a:pPr marL="12700">
              <a:lnSpc>
                <a:spcPct val="100000"/>
              </a:lnSpc>
              <a:spcBef>
                <a:spcPts val="800"/>
              </a:spcBef>
              <a:tabLst>
                <a:tab pos="310515" algn="l"/>
              </a:tabLst>
            </a:pPr>
            <a:endParaRPr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88B33A8-4FA9-B67F-A0ED-7CB1CACC7890}"/>
              </a:ext>
            </a:extLst>
          </p:cNvPr>
          <p:cNvPicPr>
            <a:picLocks noChangeAspect="1"/>
          </p:cNvPicPr>
          <p:nvPr/>
        </p:nvPicPr>
        <p:blipFill>
          <a:blip r:embed="rId2"/>
          <a:stretch>
            <a:fillRect/>
          </a:stretch>
        </p:blipFill>
        <p:spPr>
          <a:xfrm>
            <a:off x="681355" y="1607404"/>
            <a:ext cx="7772400" cy="4173307"/>
          </a:xfrm>
          <a:prstGeom prst="rect">
            <a:avLst/>
          </a:prstGeom>
        </p:spPr>
      </p:pic>
    </p:spTree>
    <p:extLst>
      <p:ext uri="{BB962C8B-B14F-4D97-AF65-F5344CB8AC3E}">
        <p14:creationId xmlns:p14="http://schemas.microsoft.com/office/powerpoint/2010/main" val="90039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17</a:t>
            </a:fld>
            <a:endParaRPr spc="-25" dirty="0"/>
          </a:p>
        </p:txBody>
      </p:sp>
      <p:sp>
        <p:nvSpPr>
          <p:cNvPr id="10" name="TextBox 9">
            <a:extLst>
              <a:ext uri="{FF2B5EF4-FFF2-40B4-BE49-F238E27FC236}">
                <a16:creationId xmlns:a16="http://schemas.microsoft.com/office/drawing/2014/main" id="{916F6439-9991-C226-EF81-4330D267B16E}"/>
              </a:ext>
            </a:extLst>
          </p:cNvPr>
          <p:cNvSpPr txBox="1"/>
          <p:nvPr/>
        </p:nvSpPr>
        <p:spPr>
          <a:xfrm>
            <a:off x="263524" y="1066800"/>
            <a:ext cx="8079011"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HR Offer Letter Generation Bot successfully demonstrates the capabilities of UiPath in automating repetitive and time-consuming tasks such as creating personalized offer letters. By automating the filtering of hired candidates, populating a Word template with candidate details, and managing file outputs, the bot reduces manual effort and enhances accuracy. Rigorous testing confirms its ability to handle edge cases, manage errors effectively, and scale to accommodate large datasets, making it suitable for real-world HR applications. This project underscores the potential of Robotic Process Automation (RPA) to streamline workflows and can be extended to similar document automation tasks across various industries.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18</a:t>
            </a:fld>
            <a:endParaRPr spc="-25" dirty="0"/>
          </a:p>
        </p:txBody>
      </p:sp>
      <p:sp>
        <p:nvSpPr>
          <p:cNvPr id="9" name="Rectangle 3">
            <a:extLst>
              <a:ext uri="{FF2B5EF4-FFF2-40B4-BE49-F238E27FC236}">
                <a16:creationId xmlns:a16="http://schemas.microsoft.com/office/drawing/2014/main" id="{F06AF8EB-1737-4BEA-FD5D-C453DBD64FDF}"/>
              </a:ext>
            </a:extLst>
          </p:cNvPr>
          <p:cNvSpPr>
            <a:spLocks noChangeArrowheads="1"/>
          </p:cNvSpPr>
          <p:nvPr/>
        </p:nvSpPr>
        <p:spPr bwMode="auto">
          <a:xfrm>
            <a:off x="200629" y="709569"/>
            <a:ext cx="8763000" cy="543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466090" lvl="0" indent="-342900">
              <a:lnSpc>
                <a:spcPct val="150000"/>
              </a:lnSpc>
              <a:spcBef>
                <a:spcPts val="1830"/>
              </a:spcBef>
              <a:buSzPts val="1400"/>
              <a:buFont typeface="Times New Roman" panose="02020603050405020304" pitchFamily="18" charset="0"/>
              <a:buAutoNum type="arabicPeriod"/>
              <a:tabLst>
                <a:tab pos="1057275" algn="l"/>
              </a:tabLst>
            </a:pPr>
            <a:r>
              <a:rPr lang="en-US" sz="1800" spc="0" dirty="0">
                <a:effectLst/>
                <a:latin typeface="Times New Roman" panose="02020603050405020304" pitchFamily="18" charset="0"/>
                <a:ea typeface="Times New Roman" panose="02020603050405020304" pitchFamily="18" charset="0"/>
              </a:rPr>
              <a:t>Smith, J., &amp; Doe, A. (2019). Automating HR Processes Using Robotic Process Automation (RPA). </a:t>
            </a:r>
            <a:r>
              <a:rPr lang="en-US" sz="1800" i="1" spc="0" dirty="0">
                <a:effectLst/>
                <a:latin typeface="Times New Roman" panose="02020603050405020304" pitchFamily="18" charset="0"/>
                <a:ea typeface="Times New Roman" panose="02020603050405020304" pitchFamily="18" charset="0"/>
              </a:rPr>
              <a:t>Journal of Human Resource Management and Automation</a:t>
            </a:r>
            <a:r>
              <a:rPr lang="en-US" sz="1800" spc="0" dirty="0">
                <a:effectLst/>
                <a:latin typeface="Times New Roman" panose="02020603050405020304" pitchFamily="18" charset="0"/>
                <a:ea typeface="Times New Roman" panose="02020603050405020304" pitchFamily="18" charset="0"/>
              </a:rPr>
              <a:t>, 7(3), 45–52.</a:t>
            </a:r>
          </a:p>
          <a:p>
            <a:pPr marL="342900" marR="466090" lvl="0" indent="-342900" algn="just">
              <a:lnSpc>
                <a:spcPct val="150000"/>
              </a:lnSpc>
              <a:spcBef>
                <a:spcPts val="805"/>
              </a:spcBef>
              <a:buSzPts val="1400"/>
              <a:buFont typeface="Times New Roman" panose="02020603050405020304" pitchFamily="18" charset="0"/>
              <a:buAutoNum type="arabicPeriod"/>
              <a:tabLst>
                <a:tab pos="1057275" algn="l"/>
              </a:tabLst>
            </a:pPr>
            <a:r>
              <a:rPr lang="en-US" sz="1800" spc="0" dirty="0">
                <a:effectLst/>
                <a:latin typeface="Times New Roman" panose="02020603050405020304" pitchFamily="18" charset="0"/>
                <a:ea typeface="Times New Roman" panose="02020603050405020304" pitchFamily="18" charset="0"/>
              </a:rPr>
              <a:t>Patel, K., &amp; Singh, R. (2020). Enhancing Recruitment Efficiency Through RPA. </a:t>
            </a:r>
            <a:r>
              <a:rPr lang="en-US" sz="1800" i="1" spc="0" dirty="0">
                <a:effectLst/>
                <a:latin typeface="Times New Roman" panose="02020603050405020304" pitchFamily="18" charset="0"/>
                <a:ea typeface="Times New Roman" panose="02020603050405020304" pitchFamily="18" charset="0"/>
              </a:rPr>
              <a:t>International Journal of Innovative Technology and Exploring Engineering</a:t>
            </a:r>
            <a:r>
              <a:rPr lang="en-US" sz="1800" spc="0" dirty="0">
                <a:effectLst/>
                <a:latin typeface="Times New Roman" panose="02020603050405020304" pitchFamily="18" charset="0"/>
                <a:ea typeface="Times New Roman" panose="02020603050405020304" pitchFamily="18" charset="0"/>
              </a:rPr>
              <a:t>, 9(5), 876–881.</a:t>
            </a:r>
          </a:p>
          <a:p>
            <a:pPr marL="342900" marR="466090" indent="-342900" algn="just">
              <a:lnSpc>
                <a:spcPct val="150000"/>
              </a:lnSpc>
              <a:spcBef>
                <a:spcPts val="805"/>
              </a:spcBef>
              <a:buSzPts val="1400"/>
              <a:buFont typeface="Times New Roman" panose="02020603050405020304" pitchFamily="18" charset="0"/>
              <a:buAutoNum type="arabicPeriod"/>
              <a:tabLst>
                <a:tab pos="1057275" algn="l"/>
              </a:tabLst>
            </a:pPr>
            <a:r>
              <a:rPr lang="en-US" sz="1800" dirty="0">
                <a:effectLst/>
                <a:latin typeface="Times New Roman" panose="02020603050405020304" pitchFamily="18" charset="0"/>
                <a:ea typeface="Times New Roman" panose="02020603050405020304" pitchFamily="18" charset="0"/>
              </a:rPr>
              <a:t>Kumar, P., &amp; Gupta, S. (2021). Streamlining HR Documentation with RPA: A Case Study on Offer Letter Automation. </a:t>
            </a:r>
            <a:r>
              <a:rPr lang="en-US" sz="1800" i="1" dirty="0">
                <a:effectLst/>
                <a:latin typeface="Times New Roman" panose="02020603050405020304" pitchFamily="18" charset="0"/>
                <a:ea typeface="Times New Roman" panose="02020603050405020304" pitchFamily="18" charset="0"/>
              </a:rPr>
              <a:t>Journal of Business Process Automation and Innovation</a:t>
            </a:r>
            <a:r>
              <a:rPr lang="en-US" sz="1800" dirty="0">
                <a:effectLst/>
                <a:latin typeface="Times New Roman" panose="02020603050405020304" pitchFamily="18" charset="0"/>
                <a:ea typeface="Times New Roman" panose="02020603050405020304" pitchFamily="18" charset="0"/>
              </a:rPr>
              <a:t>, 5(1), 15–20.</a:t>
            </a:r>
          </a:p>
          <a:p>
            <a:pPr marL="342900" marR="466090" indent="-342900" algn="just">
              <a:lnSpc>
                <a:spcPct val="150000"/>
              </a:lnSpc>
              <a:spcBef>
                <a:spcPts val="805"/>
              </a:spcBef>
              <a:buSzPts val="1400"/>
              <a:buFont typeface="Times New Roman" panose="02020603050405020304" pitchFamily="18" charset="0"/>
              <a:buAutoNum type="arabicPeriod"/>
              <a:tabLst>
                <a:tab pos="1057275" algn="l"/>
              </a:tabLst>
            </a:pPr>
            <a:r>
              <a:rPr lang="en-US" sz="1800" dirty="0">
                <a:effectLst/>
                <a:latin typeface="Times New Roman" panose="02020603050405020304" pitchFamily="18" charset="0"/>
                <a:ea typeface="Times New Roman" panose="02020603050405020304" pitchFamily="18" charset="0"/>
              </a:rPr>
              <a:t>Lee, H., &amp; Chen, Y. (2022). Leveraging Automation for HR Operations: A Practical Guide. </a:t>
            </a:r>
            <a:r>
              <a:rPr lang="en-US" sz="1800" i="1" dirty="0">
                <a:effectLst/>
                <a:latin typeface="Times New Roman" panose="02020603050405020304" pitchFamily="18" charset="0"/>
                <a:ea typeface="Times New Roman" panose="02020603050405020304" pitchFamily="18" charset="0"/>
              </a:rPr>
              <a:t>International Conference on Advanced Technology in HR</a:t>
            </a:r>
            <a:r>
              <a:rPr lang="en-US" sz="1800" dirty="0">
                <a:effectLst/>
                <a:latin typeface="Times New Roman" panose="02020603050405020304" pitchFamily="18" charset="0"/>
                <a:ea typeface="Times New Roman" panose="02020603050405020304" pitchFamily="18" charset="0"/>
              </a:rPr>
              <a:t>, 102–108.</a:t>
            </a:r>
          </a:p>
          <a:p>
            <a:pPr marL="342900" marR="466090" lvl="0" indent="-342900" algn="just">
              <a:lnSpc>
                <a:spcPct val="150000"/>
              </a:lnSpc>
              <a:spcBef>
                <a:spcPts val="805"/>
              </a:spcBef>
              <a:buSzPts val="1400"/>
              <a:buFont typeface="Times New Roman" panose="02020603050405020304" pitchFamily="18" charset="0"/>
              <a:buAutoNum type="arabicPeriod"/>
              <a:tabLst>
                <a:tab pos="1057275" algn="l"/>
              </a:tabLst>
            </a:pPr>
            <a:endParaRPr lang="en-US" sz="1800" spc="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a:t>
            </a:fld>
            <a:endParaRPr spc="-25" dirty="0"/>
          </a:p>
        </p:txBody>
      </p:sp>
      <p:sp>
        <p:nvSpPr>
          <p:cNvPr id="3" name="object 3"/>
          <p:cNvSpPr txBox="1"/>
          <p:nvPr/>
        </p:nvSpPr>
        <p:spPr>
          <a:xfrm>
            <a:off x="200629" y="841871"/>
            <a:ext cx="8683576" cy="5183470"/>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t>This project demonstrates the creation of an HR offer letter generation bot using UiPath to automate the process of creating personalized offer letters for hired candidates. The bot is designed to take candidate data as input from an Excel sheet, filter out only the hired candidates, and generate customized offer letters using a predefined Word template. By leveraging UiPath’s automation capabilities, this solution minimizes manual effort and ensures accuracy. The bot begins by reading the Excel file containing details of hired and non-hired candidates. It filters the data to identify hired candidates and extracts relevant details such as name and address. Using UiPath’s document automation tools, the bot updates placeholders in the Word template with these details, creating individual offer letters saved in a designated folder.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Need</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Proposed</a:t>
            </a:r>
            <a:r>
              <a:rPr spc="-8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a:t>
            </a:fld>
            <a:endParaRPr spc="-25" dirty="0"/>
          </a:p>
        </p:txBody>
      </p:sp>
      <p:sp>
        <p:nvSpPr>
          <p:cNvPr id="3" name="object 3"/>
          <p:cNvSpPr txBox="1"/>
          <p:nvPr/>
        </p:nvSpPr>
        <p:spPr>
          <a:xfrm>
            <a:off x="263525" y="1267968"/>
            <a:ext cx="8759776" cy="4075475"/>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t>The proposed system introduces an RPA-based solution using UiPath to automate the generation of HR offer letters for hired candidates. This bot reads candidate data from a structured source, such as an Excel sheet, and filters out only the hired candidates. It then uses a predefined Word template to personalize each offer letter by replacing placeholders with the candidate’s name and address. The generated letters are saved in a designated folder. By automating this process, the system minimizes manual effort, improves efficiency, and ensures accuracy, making it an effective tool for bulk offer letter generation.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Advantages</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Proposed</a:t>
            </a:r>
            <a:r>
              <a:rPr spc="-9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4</a:t>
            </a:fld>
            <a:endParaRPr spc="-25" dirty="0"/>
          </a:p>
        </p:txBody>
      </p:sp>
      <p:sp>
        <p:nvSpPr>
          <p:cNvPr id="3" name="object 3"/>
          <p:cNvSpPr txBox="1"/>
          <p:nvPr/>
        </p:nvSpPr>
        <p:spPr>
          <a:xfrm>
            <a:off x="308024" y="1003808"/>
            <a:ext cx="8683576" cy="5856540"/>
          </a:xfrm>
          <a:prstGeom prst="rect">
            <a:avLst/>
          </a:prstGeom>
        </p:spPr>
        <p:txBody>
          <a:bodyPr vert="horz" wrap="square" lIns="0" tIns="12700" rIns="0" bIns="0" rtlCol="0">
            <a:spAutoFit/>
          </a:bodyPr>
          <a:lstStyle/>
          <a:p>
            <a:pPr marL="342900" marR="3810" lvl="0" indent="-342900" algn="l">
              <a:lnSpc>
                <a:spcPct val="150000"/>
              </a:lnSpc>
              <a:spcBef>
                <a:spcPts val="1200"/>
              </a:spcBef>
              <a:spcAft>
                <a:spcPts val="785"/>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Filtering</a:t>
            </a:r>
            <a:r>
              <a:rPr lang="en-US" sz="2000" b="1" dirty="0"/>
              <a:t>:</a:t>
            </a:r>
            <a:r>
              <a:rPr lang="en-US" sz="2000" dirty="0"/>
              <a:t> Ensures only hired candidates are processed by filtering data from the Excel sheet, minimizing errors.</a:t>
            </a:r>
          </a:p>
          <a:p>
            <a:pPr marL="342900" marR="3810" lvl="0" indent="-342900" algn="l">
              <a:lnSpc>
                <a:spcPct val="150000"/>
              </a:lnSpc>
              <a:spcBef>
                <a:spcPts val="1200"/>
              </a:spcBef>
              <a:spcAft>
                <a:spcPts val="785"/>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Personalization</a:t>
            </a:r>
            <a:r>
              <a:rPr lang="en-US" sz="2000" b="1" dirty="0"/>
              <a:t>:</a:t>
            </a:r>
            <a:r>
              <a:rPr lang="en-US" sz="2000" dirty="0"/>
              <a:t> Automatically customizes offer letters with each candidate’s details, ensuring professional and accurate communication.</a:t>
            </a:r>
          </a:p>
          <a:p>
            <a:pPr marL="342900" marR="3810" lvl="0" indent="-342900" algn="l">
              <a:lnSpc>
                <a:spcPct val="150000"/>
              </a:lnSpc>
              <a:spcBef>
                <a:spcPts val="1200"/>
              </a:spcBef>
              <a:spcAft>
                <a:spcPts val="785"/>
              </a:spcAft>
              <a:buFont typeface="Arial" panose="020B0604020202020204" pitchFamily="34" charset="0"/>
              <a:buChar char="●"/>
            </a:pPr>
            <a:r>
              <a:rPr lang="en-IN"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Error handling:</a:t>
            </a:r>
            <a:r>
              <a:rPr lang="en-US" sz="2000" dirty="0"/>
              <a:t>Handles missing or incomplete data gracefully, logs issues for easy troubleshooting, and avoids manual rework.</a:t>
            </a:r>
            <a:endParaRPr lang="en-IN"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810" lvl="0" indent="-342900" algn="l">
              <a:lnSpc>
                <a:spcPct val="150000"/>
              </a:lnSpc>
              <a:spcAft>
                <a:spcPts val="785"/>
              </a:spcAft>
              <a:buFont typeface="Arial" panose="020B0604020202020204" pitchFamily="34" charset="0"/>
              <a:buChar char="●"/>
            </a:pPr>
            <a:r>
              <a:rPr lang="en-IN"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Scalability:</a:t>
            </a:r>
            <a:r>
              <a:rPr lang="en-IN"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t>Can handle a large number of candidates efficiently without significant performance impact, supporting bulk operations.</a:t>
            </a:r>
          </a:p>
          <a:p>
            <a:pPr marL="342900" marR="3810" lvl="0" indent="-342900" algn="l">
              <a:lnSpc>
                <a:spcPct val="150000"/>
              </a:lnSpc>
              <a:spcAft>
                <a:spcPts val="785"/>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Customizability</a:t>
            </a:r>
            <a:r>
              <a:rPr lang="en-US" sz="2000" b="1" dirty="0"/>
              <a:t>:</a:t>
            </a:r>
            <a:r>
              <a:rPr lang="en-US" sz="2000" dirty="0"/>
              <a:t> The bot can be adapted to various HR templates and workflows, offering flexibility for diverse organizational needs.</a:t>
            </a:r>
            <a:r>
              <a:rPr lang="en-US" sz="2000" dirty="0">
                <a:latin typeface="Times New Roman" panose="02020603050405020304" pitchFamily="18" charset="0"/>
                <a:cs typeface="Times New Roman" panose="02020603050405020304" pitchFamily="18" charset="0"/>
              </a:rPr>
              <a:t>.</a:t>
            </a:r>
          </a:p>
          <a:p>
            <a:pPr marR="3810" lvl="0" algn="l">
              <a:lnSpc>
                <a:spcPct val="150000"/>
              </a:lnSpc>
              <a:spcAft>
                <a:spcPts val="1200"/>
              </a:spcAft>
            </a:pPr>
            <a:endParaRPr lang="en-IN"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Literature</a:t>
            </a:r>
            <a:r>
              <a:rPr spc="-229"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5</a:t>
            </a:fld>
            <a:endParaRPr spc="-25" dirty="0"/>
          </a:p>
        </p:txBody>
      </p:sp>
      <p:sp>
        <p:nvSpPr>
          <p:cNvPr id="3" name="object 3"/>
          <p:cNvSpPr txBox="1"/>
          <p:nvPr/>
        </p:nvSpPr>
        <p:spPr>
          <a:xfrm>
            <a:off x="308024" y="891641"/>
            <a:ext cx="8759776" cy="5357877"/>
          </a:xfrm>
          <a:prstGeom prst="rect">
            <a:avLst/>
          </a:prstGeom>
        </p:spPr>
        <p:txBody>
          <a:bodyPr vert="horz" wrap="square" lIns="0" tIns="124460" rIns="0" bIns="0" rtlCol="0">
            <a:spAutoFit/>
          </a:bodyPr>
          <a:lstStyle/>
          <a:p>
            <a:pPr algn="just"/>
            <a:r>
              <a:rPr lang="en-US" sz="2000" b="1" dirty="0">
                <a:latin typeface="Times New Roman" panose="02020603050405020304" pitchFamily="18" charset="0"/>
                <a:cs typeface="Times New Roman" panose="02020603050405020304" pitchFamily="18" charset="0"/>
              </a:rPr>
              <a:t>Paper 1: "</a:t>
            </a:r>
            <a:r>
              <a:rPr lang="en-US" sz="2000" dirty="0"/>
              <a:t> </a:t>
            </a:r>
            <a:r>
              <a:rPr lang="en-US" sz="2000" dirty="0">
                <a:latin typeface="Times New Roman" panose="02020603050405020304" pitchFamily="18" charset="0"/>
                <a:cs typeface="Times New Roman" panose="02020603050405020304" pitchFamily="18" charset="0"/>
              </a:rPr>
              <a:t>Optimizing HR Processes Through RPA-Based Offer Letter Automation</a:t>
            </a:r>
            <a:r>
              <a:rPr lang="en-US" sz="2000" b="1" dirty="0">
                <a:latin typeface="Times New Roman" panose="02020603050405020304" pitchFamily="18" charset="0"/>
                <a:cs typeface="Times New Roman" panose="02020603050405020304" pitchFamily="18" charset="0"/>
              </a:rPr>
              <a:t>“</a:t>
            </a:r>
          </a:p>
          <a:p>
            <a:pPr algn="just"/>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Summary</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paper explores the utilization of Robotic Process Automation (RPA) to streamline HR operations by automating the generation of offer letters. Implemented via UiPath, the system filters hired candidates from an Excel dataset, customizes Word templates with individual details, and outputs professionally formatted letters efficiently and accurately.</a:t>
            </a:r>
          </a:p>
          <a:p>
            <a:pPr marL="342900" indent="-342900" algn="l">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Advantages</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Reduces HR workload by automating repetitive documentation tasks.</a:t>
            </a:r>
            <a:endParaRPr lang="en-IN"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accuracy in generating personalized offer letters.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Saves time by processing multiple candidates in bulk.</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Vulnerable to issues if template formats are inconsistent.</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ongoing maintenance for template or process updates.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Dependent on accurate input data to ensure reliability.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6AF5A-A02B-AECE-7A11-5D48A34E77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0F0C9BF-861D-4999-EC80-004F11F79C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Literature</a:t>
            </a:r>
            <a:r>
              <a:rPr spc="-229"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Survey</a:t>
            </a:r>
          </a:p>
        </p:txBody>
      </p:sp>
      <p:sp>
        <p:nvSpPr>
          <p:cNvPr id="4" name="object 4">
            <a:extLst>
              <a:ext uri="{FF2B5EF4-FFF2-40B4-BE49-F238E27FC236}">
                <a16:creationId xmlns:a16="http://schemas.microsoft.com/office/drawing/2014/main" id="{AB893684-3700-BB47-AA8A-4D6317571B7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136F5DA-2A2C-918B-EC80-86B0C919780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47A7659-C41F-D2E3-0258-077BE1C6CD8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6</a:t>
            </a:fld>
            <a:endParaRPr spc="-25" dirty="0"/>
          </a:p>
        </p:txBody>
      </p:sp>
      <p:sp>
        <p:nvSpPr>
          <p:cNvPr id="3" name="object 3">
            <a:extLst>
              <a:ext uri="{FF2B5EF4-FFF2-40B4-BE49-F238E27FC236}">
                <a16:creationId xmlns:a16="http://schemas.microsoft.com/office/drawing/2014/main" id="{C293F35B-531A-3E0E-3DF3-6D549EBFA79A}"/>
              </a:ext>
            </a:extLst>
          </p:cNvPr>
          <p:cNvSpPr txBox="1"/>
          <p:nvPr/>
        </p:nvSpPr>
        <p:spPr>
          <a:xfrm>
            <a:off x="308024" y="891641"/>
            <a:ext cx="8759776" cy="5050100"/>
          </a:xfrm>
          <a:prstGeom prst="rect">
            <a:avLst/>
          </a:prstGeom>
        </p:spPr>
        <p:txBody>
          <a:bodyPr vert="horz" wrap="square" lIns="0" tIns="124460" rIns="0" bIns="0" rtlCol="0">
            <a:spAutoFit/>
          </a:bodyPr>
          <a:lstStyle/>
          <a:p>
            <a:pPr algn="just"/>
            <a:r>
              <a:rPr lang="en-US" sz="2000" b="1" dirty="0">
                <a:latin typeface="Times New Roman" panose="02020603050405020304" pitchFamily="18" charset="0"/>
                <a:cs typeface="Times New Roman" panose="02020603050405020304" pitchFamily="18" charset="0"/>
              </a:rPr>
              <a:t>Paper 2: "Automation of HR Offer Letter Generation Using Robotic Process Automation “</a:t>
            </a:r>
          </a:p>
          <a:p>
            <a:pPr algn="just"/>
            <a:endParaRPr lang="en-US" sz="20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Summary</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paper discusses the application of UiPath for automating the creation of HR offer letters. The bot filters hired candidates from an Excel sheet, personalizes a Word template with candidate details, and generates letters efficiently, focusing on accuracy, scalability, and reduced manual effort.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Advantages</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Automates repetitive HR tasks, enhancing efficiency.</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Ensures Accuracy in personalized offer letters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Vulnerable to issues if template formats are inconsistent.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ongoing maintenance for template or process updates.</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03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Main</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7</a:t>
            </a:fld>
            <a:endParaRPr spc="-25" dirty="0"/>
          </a:p>
        </p:txBody>
      </p:sp>
      <p:sp>
        <p:nvSpPr>
          <p:cNvPr id="3" name="object 3"/>
          <p:cNvSpPr txBox="1"/>
          <p:nvPr/>
        </p:nvSpPr>
        <p:spPr>
          <a:xfrm>
            <a:off x="308023" y="1003808"/>
            <a:ext cx="8683577" cy="3706143"/>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Times New Roman" panose="02020603050405020304" pitchFamily="18" charset="0"/>
                <a:cs typeface="Times New Roman" panose="02020603050405020304" pitchFamily="18" charset="0"/>
              </a:rPr>
              <a:t>The primary objective of the HR Offer Letter Generation Bot project is to automate the creation of personalized offer letters for hired candidates using UiPath. This system aims to reduce manual effort, streamline the document generation process, and ensure accuracy in handling candidate information. By automating the creation of offer letters, the project enhances operational efficiency, enabling HR teams to manage large volumes of candidate data quickly and with minimal errors. The ultimate goal is to deliver a scalable, reliable, and user-friendly solution for bulk offer letter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System</a:t>
            </a:r>
            <a:r>
              <a:rPr spc="-17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8</a:t>
            </a:fld>
            <a:endParaRPr spc="-25" dirty="0"/>
          </a:p>
        </p:txBody>
      </p:sp>
      <p:sp>
        <p:nvSpPr>
          <p:cNvPr id="3" name="object 3"/>
          <p:cNvSpPr txBox="1"/>
          <p:nvPr/>
        </p:nvSpPr>
        <p:spPr>
          <a:xfrm>
            <a:off x="308024" y="891641"/>
            <a:ext cx="8759776" cy="5170646"/>
          </a:xfrm>
          <a:prstGeom prst="rect">
            <a:avLst/>
          </a:prstGeom>
        </p:spPr>
        <p:txBody>
          <a:bodyPr vert="horz" wrap="square" lIns="0" tIns="124460" rIns="0" bIns="0" rtlCol="0">
            <a:spAutoFit/>
          </a:bodyPr>
          <a:lstStyle/>
          <a:p>
            <a:pPr marL="342900" indent="-342900"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Hardware Requirements:</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Processor</a:t>
            </a:r>
            <a:r>
              <a:rPr lang="en-IN" sz="2400" dirty="0">
                <a:latin typeface="Times New Roman" panose="02020603050405020304" pitchFamily="18" charset="0"/>
                <a:cs typeface="Times New Roman" panose="02020603050405020304" pitchFamily="18" charset="0"/>
              </a:rPr>
              <a:t>: Intel i3 or higher (recommended Intel i5 or above).</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RAM</a:t>
            </a:r>
            <a:r>
              <a:rPr lang="en-IN" sz="2400" dirty="0">
                <a:latin typeface="Times New Roman" panose="02020603050405020304" pitchFamily="18" charset="0"/>
                <a:cs typeface="Times New Roman" panose="02020603050405020304" pitchFamily="18" charset="0"/>
              </a:rPr>
              <a:t>: Minimum 4 GB (8 GB recommended for optimal performance).</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Storage</a:t>
            </a:r>
            <a:r>
              <a:rPr lang="en-IN" sz="2400" dirty="0">
                <a:latin typeface="Times New Roman" panose="02020603050405020304" pitchFamily="18" charset="0"/>
                <a:cs typeface="Times New Roman" panose="02020603050405020304" pitchFamily="18" charset="0"/>
              </a:rPr>
              <a:t>: At least 10 GB free space.</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Internet</a:t>
            </a:r>
            <a:r>
              <a:rPr lang="en-IN" sz="2400" dirty="0">
                <a:latin typeface="Times New Roman" panose="02020603050405020304" pitchFamily="18" charset="0"/>
                <a:cs typeface="Times New Roman" panose="02020603050405020304" pitchFamily="18" charset="0"/>
              </a:rPr>
              <a:t>: Stable connection .</a:t>
            </a:r>
          </a:p>
          <a:p>
            <a:pPr marL="310515" indent="-297815" algn="just">
              <a:lnSpc>
                <a:spcPct val="100000"/>
              </a:lnSpc>
              <a:spcBef>
                <a:spcPts val="980"/>
              </a:spcBef>
              <a:buFont typeface="Lucida Sans Unicode"/>
              <a:buChar char="▪"/>
              <a:tabLst>
                <a:tab pos="310515" algn="l"/>
              </a:tabLst>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Software Requirements:</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RPA Tool</a:t>
            </a:r>
            <a:r>
              <a:rPr lang="en-IN" sz="2400" dirty="0">
                <a:latin typeface="Times New Roman" panose="02020603050405020304" pitchFamily="18" charset="0"/>
                <a:cs typeface="Times New Roman" panose="02020603050405020304" pitchFamily="18" charset="0"/>
              </a:rPr>
              <a:t>: UiPath Studio (Community or Enterprise edition).</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Browser</a:t>
            </a:r>
            <a:r>
              <a:rPr lang="en-IN" sz="2400" dirty="0">
                <a:latin typeface="Times New Roman" panose="02020603050405020304" pitchFamily="18" charset="0"/>
                <a:cs typeface="Times New Roman" panose="02020603050405020304" pitchFamily="18" charset="0"/>
              </a:rPr>
              <a:t>: Google Chrome with UiPath extension installed.</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Source</a:t>
            </a:r>
            <a:r>
              <a:rPr lang="en-IN" sz="2400" dirty="0">
                <a:latin typeface="Times New Roman" panose="02020603050405020304" pitchFamily="18" charset="0"/>
                <a:cs typeface="Times New Roman" panose="02020603050405020304" pitchFamily="18" charset="0"/>
              </a:rPr>
              <a:t>: Microsoft Excel or other structured data formats.</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Operating System</a:t>
            </a:r>
            <a:r>
              <a:rPr lang="en-IN" sz="2400" dirty="0">
                <a:latin typeface="Times New Roman" panose="02020603050405020304" pitchFamily="18" charset="0"/>
                <a:cs typeface="Times New Roman" panose="02020603050405020304" pitchFamily="18" charset="0"/>
              </a:rPr>
              <a:t>: Windows 10 or later (64-bit)</a:t>
            </a:r>
          </a:p>
          <a:p>
            <a:pPr marL="310515" indent="-297815">
              <a:lnSpc>
                <a:spcPct val="100000"/>
              </a:lnSpc>
              <a:spcBef>
                <a:spcPts val="885"/>
              </a:spcBef>
              <a:buFont typeface="Lucida Sans Unicode"/>
              <a:buChar char="▪"/>
              <a:tabLst>
                <a:tab pos="310515" algn="l"/>
              </a:tabLst>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9</a:t>
            </a:fld>
            <a:endParaRPr spc="-25" dirty="0"/>
          </a:p>
        </p:txBody>
      </p:sp>
      <p:pic>
        <p:nvPicPr>
          <p:cNvPr id="3" name="Picture 2">
            <a:extLst>
              <a:ext uri="{FF2B5EF4-FFF2-40B4-BE49-F238E27FC236}">
                <a16:creationId xmlns:a16="http://schemas.microsoft.com/office/drawing/2014/main" id="{F6266E7A-B3FC-59C7-D3AE-D444B7626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265" y="918528"/>
            <a:ext cx="4903470" cy="50209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438</TotalTime>
  <Words>1600</Words>
  <Application>Microsoft Macintosh PowerPoint</Application>
  <PresentationFormat>On-screen Show (4:3)</PresentationFormat>
  <Paragraphs>133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Lucida Sans Unicode</vt:lpstr>
      <vt:lpstr>Times New Roman</vt:lpstr>
      <vt:lpstr>Wingdings</vt:lpstr>
      <vt:lpstr>Office Theme</vt:lpstr>
      <vt:lpstr>Introduction to Robotic Process Automation</vt:lpstr>
      <vt:lpstr>Abstract</vt:lpstr>
      <vt:lpstr>Need for the Proposed System</vt:lpstr>
      <vt:lpstr>Advantages of the Proposed System</vt:lpstr>
      <vt:lpstr>Literature Survey</vt:lpstr>
      <vt:lpstr>Literature Survey</vt:lpstr>
      <vt:lpstr>Main Objective</vt:lpstr>
      <vt:lpstr>System Requirements</vt:lpstr>
      <vt:lpstr>Architecture</vt:lpstr>
      <vt:lpstr>Functional Description</vt:lpstr>
      <vt:lpstr>Process Design</vt:lpstr>
      <vt:lpstr>Implementation</vt:lpstr>
      <vt:lpstr>Implementation</vt:lpstr>
      <vt:lpstr>Testing</vt:lpstr>
      <vt:lpstr>Testing</vt:lpstr>
      <vt:lpstr>Testing</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madhan raj</dc:creator>
  <cp:lastModifiedBy>Madhava Ganesh</cp:lastModifiedBy>
  <cp:revision>6</cp:revision>
  <dcterms:created xsi:type="dcterms:W3CDTF">2024-11-19T10:27:20Z</dcterms:created>
  <dcterms:modified xsi:type="dcterms:W3CDTF">2024-11-21T17:11:02Z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Google</vt:lpwstr>
  </property>
  <property fmtid="{D5CDD505-2E9C-101B-9397-08002B2CF9AE}" pid="4" name="LastSaved">
    <vt:filetime>2024-11-19T00:00:00Z</vt:filetime>
  </property>
</Properties>
</file>