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16"/>
  </p:notesMasterIdLst>
  <p:sldIdLst>
    <p:sldId id="256" r:id="rId2"/>
    <p:sldId id="257" r:id="rId3"/>
    <p:sldId id="259" r:id="rId4"/>
    <p:sldId id="260" r:id="rId5"/>
    <p:sldId id="262" r:id="rId6"/>
    <p:sldId id="267" r:id="rId7"/>
    <p:sldId id="268" r:id="rId8"/>
    <p:sldId id="269" r:id="rId9"/>
    <p:sldId id="270" r:id="rId10"/>
    <p:sldId id="272" r:id="rId11"/>
    <p:sldId id="273" r:id="rId12"/>
    <p:sldId id="271" r:id="rId13"/>
    <p:sldId id="275"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60" autoAdjust="0"/>
  </p:normalViewPr>
  <p:slideViewPr>
    <p:cSldViewPr snapToGrid="0">
      <p:cViewPr varScale="1">
        <p:scale>
          <a:sx n="60" d="100"/>
          <a:sy n="60" d="100"/>
        </p:scale>
        <p:origin x="78"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31D8D8-F6FD-4C0C-B29B-849B2109935E}" type="datetimeFigureOut">
              <a:rPr lang="en-GB" smtClean="0"/>
              <a:t>29/11/2018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1FE70-DC59-458A-B7A2-27A4D1E05645}" type="slidenum">
              <a:rPr lang="en-GB" smtClean="0"/>
              <a:t>‹#›</a:t>
            </a:fld>
            <a:endParaRPr lang="en-GB"/>
          </a:p>
        </p:txBody>
      </p:sp>
    </p:spTree>
    <p:extLst>
      <p:ext uri="{BB962C8B-B14F-4D97-AF65-F5344CB8AC3E}">
        <p14:creationId xmlns:p14="http://schemas.microsoft.com/office/powerpoint/2010/main" val="666415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Mehmed, hi everyone  my name is Amadeusz and I am going to be presenting about Hardware implementation of the particle swarm optimization algorithm </a:t>
            </a:r>
          </a:p>
        </p:txBody>
      </p:sp>
      <p:sp>
        <p:nvSpPr>
          <p:cNvPr id="4" name="Slide Number Placeholder 3"/>
          <p:cNvSpPr>
            <a:spLocks noGrp="1"/>
          </p:cNvSpPr>
          <p:nvPr>
            <p:ph type="sldNum" sz="quarter" idx="10"/>
          </p:nvPr>
        </p:nvSpPr>
        <p:spPr/>
        <p:txBody>
          <a:bodyPr/>
          <a:lstStyle/>
          <a:p>
            <a:fld id="{26C1FE70-DC59-458A-B7A2-27A4D1E05645}" type="slidenum">
              <a:rPr lang="en-GB" smtClean="0"/>
              <a:t>1</a:t>
            </a:fld>
            <a:endParaRPr lang="en-GB"/>
          </a:p>
        </p:txBody>
      </p:sp>
    </p:spTree>
    <p:extLst>
      <p:ext uri="{BB962C8B-B14F-4D97-AF65-F5344CB8AC3E}">
        <p14:creationId xmlns:p14="http://schemas.microsoft.com/office/powerpoint/2010/main" val="249460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dirty="0"/>
              <a:t>Reflection of the idea based on the observation of 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Behaviour of swarms for example of ants and bees. In swarms of animals the welfare of  particular particles (also called agents) is not as important as the benefit of the whole system and the behaviour of the swarm is a result of the behaviour of particular members of the swarm</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b="0" dirty="0"/>
            </a:br>
            <a:r>
              <a:rPr lang="en-GB" b="1" dirty="0"/>
              <a:t>- Role of single particle (agent)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Particular agents individually gain their own experience and pass it to other agents, this is how their work is bounded together. Other important factor is, each particle acquires the experience gained earlier by the overall swarm. This approach is one of the best ways of solving various problems. It reminds me of threads communication in parallel aspects of computer programs </a:t>
            </a:r>
            <a:br>
              <a:rPr lang="en-GB" b="0" dirty="0"/>
            </a:br>
            <a:br>
              <a:rPr lang="en-GB" b="0" dirty="0"/>
            </a:br>
            <a:r>
              <a:rPr lang="en-GB" b="1" dirty="0"/>
              <a:t>- Reflection  of the PSO in computers environment</a:t>
            </a:r>
            <a:br>
              <a:rPr lang="en-GB" b="1" dirty="0"/>
            </a:br>
            <a:r>
              <a:rPr lang="en-GB" b="0" dirty="0"/>
              <a:t>As a reflection a single agent can be considered as a generic processing unit, which has its own computation capabilities and in the context of the overall group or </a:t>
            </a:r>
            <a:r>
              <a:rPr lang="en-GB" b="0"/>
              <a:t>network cluster, </a:t>
            </a:r>
            <a:r>
              <a:rPr lang="en-GB" b="0" dirty="0"/>
              <a:t>it is ale to perform even very complex tasks on behalf of the swarm or the network cluster.</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endParaRPr lang="en-GB" dirty="0"/>
          </a:p>
        </p:txBody>
      </p:sp>
      <p:sp>
        <p:nvSpPr>
          <p:cNvPr id="4" name="Slide Number Placeholder 3"/>
          <p:cNvSpPr>
            <a:spLocks noGrp="1"/>
          </p:cNvSpPr>
          <p:nvPr>
            <p:ph type="sldNum" sz="quarter" idx="10"/>
          </p:nvPr>
        </p:nvSpPr>
        <p:spPr/>
        <p:txBody>
          <a:bodyPr/>
          <a:lstStyle/>
          <a:p>
            <a:fld id="{26C1FE70-DC59-458A-B7A2-27A4D1E05645}" type="slidenum">
              <a:rPr lang="en-GB" smtClean="0"/>
              <a:t>2</a:t>
            </a:fld>
            <a:endParaRPr lang="en-GB"/>
          </a:p>
        </p:txBody>
      </p:sp>
    </p:spTree>
    <p:extLst>
      <p:ext uri="{BB962C8B-B14F-4D97-AF65-F5344CB8AC3E}">
        <p14:creationId xmlns:p14="http://schemas.microsoft.com/office/powerpoint/2010/main" val="1520312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27F6F76-8D2D-4B34-A578-FF4E7DD32E88}" type="datetimeFigureOut">
              <a:rPr lang="en-GB" smtClean="0"/>
              <a:t>29/11/2018</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30175059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7F6F76-8D2D-4B34-A578-FF4E7DD32E88}"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2521675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7F6F76-8D2D-4B34-A578-FF4E7DD32E88}"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177088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7F6F76-8D2D-4B34-A578-FF4E7DD32E88}"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374885-04E2-4969-82C7-1A133705D55B}"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2878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7F6F76-8D2D-4B34-A578-FF4E7DD32E88}"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269351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27F6F76-8D2D-4B34-A578-FF4E7DD32E88}" type="datetimeFigureOut">
              <a:rPr lang="en-GB" smtClean="0"/>
              <a:t>29/11/2018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442230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27F6F76-8D2D-4B34-A578-FF4E7DD32E88}" type="datetimeFigureOut">
              <a:rPr lang="en-GB" smtClean="0"/>
              <a:t>29/11/2018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3364565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F6F76-8D2D-4B34-A578-FF4E7DD32E88}"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1204715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F6F76-8D2D-4B34-A578-FF4E7DD32E88}"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185767562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F6F76-8D2D-4B34-A578-FF4E7DD32E88}"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349621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7F6F76-8D2D-4B34-A578-FF4E7DD32E88}"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322265244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7F6F76-8D2D-4B34-A578-FF4E7DD32E88}"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198296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7F6F76-8D2D-4B34-A578-FF4E7DD32E88}" type="datetimeFigureOut">
              <a:rPr lang="en-GB" smtClean="0"/>
              <a:t>29/11/2018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345855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7F6F76-8D2D-4B34-A578-FF4E7DD32E88}" type="datetimeFigureOut">
              <a:rPr lang="en-GB" smtClean="0"/>
              <a:t>29/11/2018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1104081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F6F76-8D2D-4B34-A578-FF4E7DD32E88}" type="datetimeFigureOut">
              <a:rPr lang="en-GB" smtClean="0"/>
              <a:t>29/11/2018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306895606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7F6F76-8D2D-4B34-A578-FF4E7DD32E88}"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368441995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7F6F76-8D2D-4B34-A578-FF4E7DD32E88}"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374885-04E2-4969-82C7-1A133705D55B}" type="slidenum">
              <a:rPr lang="en-GB" smtClean="0"/>
              <a:t>‹#›</a:t>
            </a:fld>
            <a:endParaRPr lang="en-GB"/>
          </a:p>
        </p:txBody>
      </p:sp>
    </p:spTree>
    <p:extLst>
      <p:ext uri="{BB962C8B-B14F-4D97-AF65-F5344CB8AC3E}">
        <p14:creationId xmlns:p14="http://schemas.microsoft.com/office/powerpoint/2010/main" val="4852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7F6F76-8D2D-4B34-A578-FF4E7DD32E88}" type="datetimeFigureOut">
              <a:rPr lang="en-GB" smtClean="0"/>
              <a:t>29/11/2018</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374885-04E2-4969-82C7-1A133705D55B}" type="slidenum">
              <a:rPr lang="en-GB" smtClean="0"/>
              <a:t>‹#›</a:t>
            </a:fld>
            <a:endParaRPr lang="en-GB"/>
          </a:p>
        </p:txBody>
      </p:sp>
    </p:spTree>
    <p:extLst>
      <p:ext uri="{BB962C8B-B14F-4D97-AF65-F5344CB8AC3E}">
        <p14:creationId xmlns:p14="http://schemas.microsoft.com/office/powerpoint/2010/main" val="1073601088"/>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DE44-9592-4AC2-B56E-294FAC7A126E}"/>
              </a:ext>
            </a:extLst>
          </p:cNvPr>
          <p:cNvSpPr>
            <a:spLocks noGrp="1"/>
          </p:cNvSpPr>
          <p:nvPr>
            <p:ph type="ctrTitle"/>
          </p:nvPr>
        </p:nvSpPr>
        <p:spPr/>
        <p:txBody>
          <a:bodyPr/>
          <a:lstStyle/>
          <a:p>
            <a:pPr algn="ctr"/>
            <a:r>
              <a:rPr lang="en-GB" dirty="0"/>
              <a:t>HARDWARE IMPLEMENTATION OF THE PARTICLE SWARM OPTIMIZATION ALGORITHM</a:t>
            </a:r>
          </a:p>
        </p:txBody>
      </p:sp>
      <p:sp>
        <p:nvSpPr>
          <p:cNvPr id="3" name="Subtitle 2">
            <a:extLst>
              <a:ext uri="{FF2B5EF4-FFF2-40B4-BE49-F238E27FC236}">
                <a16:creationId xmlns:a16="http://schemas.microsoft.com/office/drawing/2014/main" id="{B46A99C2-00B4-44E6-A6E9-1F622570D482}"/>
              </a:ext>
            </a:extLst>
          </p:cNvPr>
          <p:cNvSpPr>
            <a:spLocks noGrp="1"/>
          </p:cNvSpPr>
          <p:nvPr>
            <p:ph type="subTitle" idx="1"/>
          </p:nvPr>
        </p:nvSpPr>
        <p:spPr>
          <a:xfrm>
            <a:off x="1876424" y="4962617"/>
            <a:ext cx="8791575" cy="1236216"/>
          </a:xfrm>
        </p:spPr>
        <p:txBody>
          <a:bodyPr>
            <a:normAutofit/>
          </a:bodyPr>
          <a:lstStyle/>
          <a:p>
            <a:pPr algn="r"/>
            <a:r>
              <a:rPr lang="en-GB" sz="2400" dirty="0"/>
              <a:t>AMADEUSZ </a:t>
            </a:r>
            <a:r>
              <a:rPr lang="en-GB" sz="2400" dirty="0" err="1"/>
              <a:t>sZCZYPKOWSKI</a:t>
            </a:r>
            <a:br>
              <a:rPr lang="en-GB" sz="2400" dirty="0"/>
            </a:br>
            <a:r>
              <a:rPr lang="en-GB" sz="2400" dirty="0"/>
              <a:t>UWE Bristol 2018</a:t>
            </a:r>
          </a:p>
        </p:txBody>
      </p:sp>
    </p:spTree>
    <p:extLst>
      <p:ext uri="{BB962C8B-B14F-4D97-AF65-F5344CB8AC3E}">
        <p14:creationId xmlns:p14="http://schemas.microsoft.com/office/powerpoint/2010/main" val="193897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D4FDA-E916-4519-A60A-3029178E7D18}"/>
              </a:ext>
            </a:extLst>
          </p:cNvPr>
          <p:cNvSpPr>
            <a:spLocks noGrp="1"/>
          </p:cNvSpPr>
          <p:nvPr>
            <p:ph type="title"/>
          </p:nvPr>
        </p:nvSpPr>
        <p:spPr>
          <a:xfrm>
            <a:off x="435006" y="618518"/>
            <a:ext cx="11336783" cy="1478570"/>
          </a:xfrm>
        </p:spPr>
        <p:txBody>
          <a:bodyPr>
            <a:normAutofit fontScale="90000"/>
          </a:bodyPr>
          <a:lstStyle/>
          <a:p>
            <a:r>
              <a:rPr lang="en-GB" dirty="0"/>
              <a:t>PSO operations at the transistor level</a:t>
            </a:r>
            <a:br>
              <a:rPr lang="en-GB" dirty="0"/>
            </a:br>
            <a:r>
              <a:rPr lang="en-GB" dirty="0"/>
              <a:t>2. Updating the velocities and the positions of particles</a:t>
            </a:r>
            <a:br>
              <a:rPr lang="en-GB" dirty="0"/>
            </a:br>
            <a:endParaRPr lang="en-GB" dirty="0"/>
          </a:p>
        </p:txBody>
      </p:sp>
      <p:sp>
        <p:nvSpPr>
          <p:cNvPr id="3" name="Content Placeholder 2">
            <a:extLst>
              <a:ext uri="{FF2B5EF4-FFF2-40B4-BE49-F238E27FC236}">
                <a16:creationId xmlns:a16="http://schemas.microsoft.com/office/drawing/2014/main" id="{7F4AD96A-DCAD-4CA7-BFDD-3B3F60383B1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4383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27A0-FD7E-4B57-AF7E-11EBB9135AB7}"/>
              </a:ext>
            </a:extLst>
          </p:cNvPr>
          <p:cNvSpPr>
            <a:spLocks noGrp="1"/>
          </p:cNvSpPr>
          <p:nvPr>
            <p:ph type="title"/>
          </p:nvPr>
        </p:nvSpPr>
        <p:spPr>
          <a:xfrm>
            <a:off x="630314" y="618518"/>
            <a:ext cx="11194741" cy="1478570"/>
          </a:xfrm>
        </p:spPr>
        <p:txBody>
          <a:bodyPr>
            <a:normAutofit fontScale="90000"/>
          </a:bodyPr>
          <a:lstStyle/>
          <a:p>
            <a:r>
              <a:rPr lang="en-GB" dirty="0"/>
              <a:t>PSO operations at the transistor level</a:t>
            </a:r>
            <a:br>
              <a:rPr lang="en-GB" dirty="0"/>
            </a:br>
            <a:r>
              <a:rPr lang="en-GB" dirty="0"/>
              <a:t>2. Searching for the best value among the </a:t>
            </a:r>
            <a:r>
              <a:rPr lang="en-GB" dirty="0" err="1"/>
              <a:t>pbest</a:t>
            </a:r>
            <a:r>
              <a:rPr lang="en-GB" dirty="0"/>
              <a:t> signals</a:t>
            </a:r>
            <a:br>
              <a:rPr lang="en-GB" dirty="0"/>
            </a:br>
            <a:endParaRPr lang="en-GB" dirty="0"/>
          </a:p>
        </p:txBody>
      </p:sp>
      <p:sp>
        <p:nvSpPr>
          <p:cNvPr id="3" name="Content Placeholder 2">
            <a:extLst>
              <a:ext uri="{FF2B5EF4-FFF2-40B4-BE49-F238E27FC236}">
                <a16:creationId xmlns:a16="http://schemas.microsoft.com/office/drawing/2014/main" id="{CA1D1D2F-EB24-4D7F-A772-4C4F4B8DDC25}"/>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286325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9992-CB98-4FE1-91B5-B595AC34D99C}"/>
              </a:ext>
            </a:extLst>
          </p:cNvPr>
          <p:cNvSpPr>
            <a:spLocks noGrp="1"/>
          </p:cNvSpPr>
          <p:nvPr>
            <p:ph type="title"/>
          </p:nvPr>
        </p:nvSpPr>
        <p:spPr/>
        <p:txBody>
          <a:bodyPr/>
          <a:lstStyle/>
          <a:p>
            <a:r>
              <a:rPr lang="en-GB" dirty="0"/>
              <a:t>Conclusions </a:t>
            </a:r>
          </a:p>
        </p:txBody>
      </p:sp>
      <p:sp>
        <p:nvSpPr>
          <p:cNvPr id="3" name="Content Placeholder 2">
            <a:extLst>
              <a:ext uri="{FF2B5EF4-FFF2-40B4-BE49-F238E27FC236}">
                <a16:creationId xmlns:a16="http://schemas.microsoft.com/office/drawing/2014/main" id="{F848F3FA-6011-4CB2-A9E7-9A9F39E1D820}"/>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066242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66C5-11DB-4FCE-B289-ABDBB4BEECC7}"/>
              </a:ext>
            </a:extLst>
          </p:cNvPr>
          <p:cNvSpPr>
            <a:spLocks noGrp="1"/>
          </p:cNvSpPr>
          <p:nvPr>
            <p:ph type="title"/>
          </p:nvPr>
        </p:nvSpPr>
        <p:spPr/>
        <p:txBody>
          <a:bodyPr/>
          <a:lstStyle/>
          <a:p>
            <a:r>
              <a:rPr lang="en-GB" dirty="0"/>
              <a:t>Results and performance analysis</a:t>
            </a:r>
          </a:p>
        </p:txBody>
      </p:sp>
      <p:sp>
        <p:nvSpPr>
          <p:cNvPr id="3" name="Content Placeholder 2">
            <a:extLst>
              <a:ext uri="{FF2B5EF4-FFF2-40B4-BE49-F238E27FC236}">
                <a16:creationId xmlns:a16="http://schemas.microsoft.com/office/drawing/2014/main" id="{C56CB2B6-2DC8-4100-91A9-070551D0B3E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5881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1F50-D7AB-47C1-B624-A3E4626235FE}"/>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052C063B-4222-4FE3-9A3A-13385C8A0370}"/>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57802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A794-A83F-4F9B-8B47-3C6CF80165EF}"/>
              </a:ext>
            </a:extLst>
          </p:cNvPr>
          <p:cNvSpPr>
            <a:spLocks noGrp="1"/>
          </p:cNvSpPr>
          <p:nvPr>
            <p:ph type="title"/>
          </p:nvPr>
        </p:nvSpPr>
        <p:spPr/>
        <p:txBody>
          <a:bodyPr>
            <a:normAutofit fontScale="90000"/>
          </a:bodyPr>
          <a:lstStyle/>
          <a:p>
            <a:pPr algn="ctr"/>
            <a:r>
              <a:rPr lang="en-GB" dirty="0"/>
              <a:t>Introduction</a:t>
            </a:r>
            <a:br>
              <a:rPr lang="en-GB" dirty="0"/>
            </a:br>
            <a:r>
              <a:rPr lang="en-GB" dirty="0"/>
              <a:t>What is the Idea of Particle Swarm Optimization (PSO)</a:t>
            </a:r>
          </a:p>
        </p:txBody>
      </p:sp>
      <p:sp>
        <p:nvSpPr>
          <p:cNvPr id="3" name="Content Placeholder 2">
            <a:extLst>
              <a:ext uri="{FF2B5EF4-FFF2-40B4-BE49-F238E27FC236}">
                <a16:creationId xmlns:a16="http://schemas.microsoft.com/office/drawing/2014/main" id="{A18EE69F-9B45-46D3-8D7F-F54BB2774D82}"/>
              </a:ext>
            </a:extLst>
          </p:cNvPr>
          <p:cNvSpPr>
            <a:spLocks noGrp="1"/>
          </p:cNvSpPr>
          <p:nvPr>
            <p:ph idx="1"/>
          </p:nvPr>
        </p:nvSpPr>
        <p:spPr>
          <a:xfrm>
            <a:off x="1141413" y="2711115"/>
            <a:ext cx="9905998" cy="3080085"/>
          </a:xfrm>
        </p:spPr>
        <p:txBody>
          <a:bodyPr/>
          <a:lstStyle/>
          <a:p>
            <a:pPr>
              <a:buFont typeface="Wingdings" panose="05000000000000000000" pitchFamily="2" charset="2"/>
              <a:buChar char="Ø"/>
            </a:pPr>
            <a:r>
              <a:rPr lang="en-GB" dirty="0"/>
              <a:t>Reflection of the idea based on the observation of nature</a:t>
            </a:r>
          </a:p>
          <a:p>
            <a:pPr>
              <a:buFont typeface="Wingdings" panose="05000000000000000000" pitchFamily="2" charset="2"/>
              <a:buChar char="Ø"/>
            </a:pPr>
            <a:r>
              <a:rPr lang="en-GB" dirty="0"/>
              <a:t>Role of single particle (agent)</a:t>
            </a:r>
          </a:p>
          <a:p>
            <a:pPr>
              <a:buFont typeface="Wingdings" panose="05000000000000000000" pitchFamily="2" charset="2"/>
              <a:buChar char="Ø"/>
            </a:pPr>
            <a:r>
              <a:rPr lang="en-GB" dirty="0"/>
              <a:t>Reflection  of the PSO in computers environment</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947402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2673-DEAF-498E-B287-CDE750A1E8FB}"/>
              </a:ext>
            </a:extLst>
          </p:cNvPr>
          <p:cNvSpPr>
            <a:spLocks noGrp="1"/>
          </p:cNvSpPr>
          <p:nvPr>
            <p:ph type="title"/>
          </p:nvPr>
        </p:nvSpPr>
        <p:spPr/>
        <p:txBody>
          <a:bodyPr/>
          <a:lstStyle/>
          <a:p>
            <a:r>
              <a:rPr lang="en-GB" dirty="0"/>
              <a:t>Complexity of the PSO Algorithm</a:t>
            </a:r>
          </a:p>
        </p:txBody>
      </p:sp>
      <p:sp>
        <p:nvSpPr>
          <p:cNvPr id="3" name="Content Placeholder 2">
            <a:extLst>
              <a:ext uri="{FF2B5EF4-FFF2-40B4-BE49-F238E27FC236}">
                <a16:creationId xmlns:a16="http://schemas.microsoft.com/office/drawing/2014/main" id="{BE84508F-2052-4BCC-909B-4E61A9F444EA}"/>
              </a:ext>
            </a:extLst>
          </p:cNvPr>
          <p:cNvSpPr>
            <a:spLocks noGrp="1"/>
          </p:cNvSpPr>
          <p:nvPr>
            <p:ph idx="1"/>
          </p:nvPr>
        </p:nvSpPr>
        <p:spPr/>
        <p:txBody>
          <a:bodyPr/>
          <a:lstStyle/>
          <a:p>
            <a:pPr>
              <a:buFont typeface="Wingdings" panose="05000000000000000000" pitchFamily="2" charset="2"/>
              <a:buChar char="Ø"/>
            </a:pPr>
            <a:r>
              <a:rPr lang="en-GB" dirty="0"/>
              <a:t>Iterations </a:t>
            </a:r>
          </a:p>
        </p:txBody>
      </p:sp>
    </p:spTree>
    <p:extLst>
      <p:ext uri="{BB962C8B-B14F-4D97-AF65-F5344CB8AC3E}">
        <p14:creationId xmlns:p14="http://schemas.microsoft.com/office/powerpoint/2010/main" val="418599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B1463-D8DA-44B3-B69E-93C00EFB72B5}"/>
              </a:ext>
            </a:extLst>
          </p:cNvPr>
          <p:cNvSpPr>
            <a:spLocks noGrp="1"/>
          </p:cNvSpPr>
          <p:nvPr>
            <p:ph type="title"/>
          </p:nvPr>
        </p:nvSpPr>
        <p:spPr/>
        <p:txBody>
          <a:bodyPr/>
          <a:lstStyle/>
          <a:p>
            <a:r>
              <a:rPr lang="en-GB" dirty="0"/>
              <a:t>Movement of Particles in the PSO Algorithm</a:t>
            </a:r>
          </a:p>
        </p:txBody>
      </p:sp>
      <p:sp>
        <p:nvSpPr>
          <p:cNvPr id="3" name="Content Placeholder 2">
            <a:extLst>
              <a:ext uri="{FF2B5EF4-FFF2-40B4-BE49-F238E27FC236}">
                <a16:creationId xmlns:a16="http://schemas.microsoft.com/office/drawing/2014/main" id="{726BC189-3080-434B-95D2-F2AFB9FDFCC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93064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D97C-3743-4AEA-A649-BF2899125006}"/>
              </a:ext>
            </a:extLst>
          </p:cNvPr>
          <p:cNvSpPr>
            <a:spLocks noGrp="1"/>
          </p:cNvSpPr>
          <p:nvPr>
            <p:ph type="title"/>
          </p:nvPr>
        </p:nvSpPr>
        <p:spPr/>
        <p:txBody>
          <a:bodyPr/>
          <a:lstStyle/>
          <a:p>
            <a:pPr algn="ctr"/>
            <a:r>
              <a:rPr lang="en-GB" dirty="0"/>
              <a:t>Hardware model of the PSO algorithm and related work</a:t>
            </a:r>
          </a:p>
        </p:txBody>
      </p:sp>
      <p:sp>
        <p:nvSpPr>
          <p:cNvPr id="3" name="Content Placeholder 2">
            <a:extLst>
              <a:ext uri="{FF2B5EF4-FFF2-40B4-BE49-F238E27FC236}">
                <a16:creationId xmlns:a16="http://schemas.microsoft.com/office/drawing/2014/main" id="{51CF5B41-CD60-4FF4-877C-83B9951448E2}"/>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11532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6FED-3D0B-47A8-9B58-AE29A9C63595}"/>
              </a:ext>
            </a:extLst>
          </p:cNvPr>
          <p:cNvSpPr>
            <a:spLocks noGrp="1"/>
          </p:cNvSpPr>
          <p:nvPr>
            <p:ph type="title"/>
          </p:nvPr>
        </p:nvSpPr>
        <p:spPr>
          <a:xfrm>
            <a:off x="1141413" y="618518"/>
            <a:ext cx="10408436" cy="1478570"/>
          </a:xfrm>
        </p:spPr>
        <p:txBody>
          <a:bodyPr/>
          <a:lstStyle/>
          <a:p>
            <a:r>
              <a:rPr lang="en-GB" dirty="0"/>
              <a:t>Transistor level approach of PSO algorithm</a:t>
            </a:r>
          </a:p>
        </p:txBody>
      </p:sp>
      <p:sp>
        <p:nvSpPr>
          <p:cNvPr id="3" name="Content Placeholder 2">
            <a:extLst>
              <a:ext uri="{FF2B5EF4-FFF2-40B4-BE49-F238E27FC236}">
                <a16:creationId xmlns:a16="http://schemas.microsoft.com/office/drawing/2014/main" id="{945CD2BD-7DFE-44A7-A721-E17419393B4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9647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2E7D-E4AE-4B3B-9E3D-131C9ED04FA9}"/>
              </a:ext>
            </a:extLst>
          </p:cNvPr>
          <p:cNvSpPr>
            <a:spLocks noGrp="1"/>
          </p:cNvSpPr>
          <p:nvPr>
            <p:ph type="title"/>
          </p:nvPr>
        </p:nvSpPr>
        <p:spPr/>
        <p:txBody>
          <a:bodyPr/>
          <a:lstStyle/>
          <a:p>
            <a:r>
              <a:rPr lang="en-GB" dirty="0"/>
              <a:t>current-mode technique</a:t>
            </a:r>
          </a:p>
        </p:txBody>
      </p:sp>
      <p:sp>
        <p:nvSpPr>
          <p:cNvPr id="3" name="Content Placeholder 2">
            <a:extLst>
              <a:ext uri="{FF2B5EF4-FFF2-40B4-BE49-F238E27FC236}">
                <a16:creationId xmlns:a16="http://schemas.microsoft.com/office/drawing/2014/main" id="{7E42C8ED-2B74-459C-BAFF-002CA856D7D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06515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3B2B-3119-483A-A5E1-2D1679E641CF}"/>
              </a:ext>
            </a:extLst>
          </p:cNvPr>
          <p:cNvSpPr>
            <a:spLocks noGrp="1"/>
          </p:cNvSpPr>
          <p:nvPr>
            <p:ph type="title"/>
          </p:nvPr>
        </p:nvSpPr>
        <p:spPr/>
        <p:txBody>
          <a:bodyPr/>
          <a:lstStyle/>
          <a:p>
            <a:r>
              <a:rPr lang="en-GB" dirty="0"/>
              <a:t>problems with analogue realization</a:t>
            </a:r>
          </a:p>
        </p:txBody>
      </p:sp>
      <p:sp>
        <p:nvSpPr>
          <p:cNvPr id="3" name="Content Placeholder 2">
            <a:extLst>
              <a:ext uri="{FF2B5EF4-FFF2-40B4-BE49-F238E27FC236}">
                <a16:creationId xmlns:a16="http://schemas.microsoft.com/office/drawing/2014/main" id="{EAC0443A-7577-4EB6-86BB-1B8F0C05262E}"/>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86671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52AB-F9C0-4725-871D-E4D85D58EDB8}"/>
              </a:ext>
            </a:extLst>
          </p:cNvPr>
          <p:cNvSpPr>
            <a:spLocks noGrp="1"/>
          </p:cNvSpPr>
          <p:nvPr>
            <p:ph type="title"/>
          </p:nvPr>
        </p:nvSpPr>
        <p:spPr/>
        <p:txBody>
          <a:bodyPr>
            <a:normAutofit fontScale="90000"/>
          </a:bodyPr>
          <a:lstStyle/>
          <a:p>
            <a:r>
              <a:rPr lang="en-GB" dirty="0"/>
              <a:t>PSO operations at the transistor level</a:t>
            </a:r>
            <a:br>
              <a:rPr lang="en-GB" dirty="0"/>
            </a:br>
            <a:r>
              <a:rPr lang="en-GB" dirty="0"/>
              <a:t>1. Calculation of </a:t>
            </a:r>
            <a:r>
              <a:rPr lang="en-GB" dirty="0" err="1"/>
              <a:t>pbest</a:t>
            </a:r>
            <a:r>
              <a:rPr lang="en-GB" dirty="0"/>
              <a:t> and </a:t>
            </a:r>
            <a:r>
              <a:rPr lang="en-GB" dirty="0" err="1"/>
              <a:t>gbest</a:t>
            </a:r>
            <a:r>
              <a:rPr lang="en-GB" dirty="0"/>
              <a:t> signals</a:t>
            </a:r>
            <a:br>
              <a:rPr lang="en-GB" dirty="0"/>
            </a:br>
            <a:endParaRPr lang="en-GB" dirty="0"/>
          </a:p>
        </p:txBody>
      </p:sp>
      <p:sp>
        <p:nvSpPr>
          <p:cNvPr id="3" name="Content Placeholder 2">
            <a:extLst>
              <a:ext uri="{FF2B5EF4-FFF2-40B4-BE49-F238E27FC236}">
                <a16:creationId xmlns:a16="http://schemas.microsoft.com/office/drawing/2014/main" id="{EBE03CE0-456D-4175-A35A-E4B6322DC681}"/>
              </a:ext>
            </a:extLst>
          </p:cNvPr>
          <p:cNvSpPr>
            <a:spLocks noGrp="1"/>
          </p:cNvSpPr>
          <p:nvPr>
            <p:ph idx="1"/>
          </p:nvPr>
        </p:nvSpPr>
        <p:spPr/>
        <p:txBody>
          <a:bodyPr/>
          <a:lstStyle/>
          <a:p>
            <a:pPr>
              <a:buFont typeface="Wingdings" panose="05000000000000000000" pitchFamily="2" charset="2"/>
              <a:buChar char="Ø"/>
            </a:pPr>
            <a:endParaRPr lang="en-GB" dirty="0"/>
          </a:p>
        </p:txBody>
      </p:sp>
    </p:spTree>
    <p:extLst>
      <p:ext uri="{BB962C8B-B14F-4D97-AF65-F5344CB8AC3E}">
        <p14:creationId xmlns:p14="http://schemas.microsoft.com/office/powerpoint/2010/main" val="3971473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283</TotalTime>
  <Words>183</Words>
  <Application>Microsoft Office PowerPoint</Application>
  <PresentationFormat>Widescreen</PresentationFormat>
  <Paragraphs>26</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Tw Cen MT</vt:lpstr>
      <vt:lpstr>Wingdings</vt:lpstr>
      <vt:lpstr>Circuit</vt:lpstr>
      <vt:lpstr>HARDWARE IMPLEMENTATION OF THE PARTICLE SWARM OPTIMIZATION ALGORITHM</vt:lpstr>
      <vt:lpstr>Introduction What is the Idea of Particle Swarm Optimization (PSO)</vt:lpstr>
      <vt:lpstr>Complexity of the PSO Algorithm</vt:lpstr>
      <vt:lpstr>Movement of Particles in the PSO Algorithm</vt:lpstr>
      <vt:lpstr>Hardware model of the PSO algorithm and related work</vt:lpstr>
      <vt:lpstr>Transistor level approach of PSO algorithm</vt:lpstr>
      <vt:lpstr>current-mode technique</vt:lpstr>
      <vt:lpstr>problems with analogue realization</vt:lpstr>
      <vt:lpstr>PSO operations at the transistor level 1. Calculation of pbest and gbest signals </vt:lpstr>
      <vt:lpstr>PSO operations at the transistor level 2. Updating the velocities and the positions of particles </vt:lpstr>
      <vt:lpstr>PSO operations at the transistor level 2. Searching for the best value among the pbest signals </vt:lpstr>
      <vt:lpstr>Conclusions </vt:lpstr>
      <vt:lpstr>Results and performance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Amadeusz Szczypkowski</dc:creator>
  <cp:lastModifiedBy>Amadeusz Szczypkowski</cp:lastModifiedBy>
  <cp:revision>19</cp:revision>
  <dcterms:created xsi:type="dcterms:W3CDTF">2018-11-28T20:56:27Z</dcterms:created>
  <dcterms:modified xsi:type="dcterms:W3CDTF">2018-11-29T13:23:32Z</dcterms:modified>
</cp:coreProperties>
</file>