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3A0F2-77E7-490E-8201-C2DDCF4F8174}" v="9314" dt="2020-09-21T23:46:17.842"/>
    <p1510:client id="{E7830ADA-C5D5-4177-AEB2-4F5A72B3DC1F}" v="42" dt="2020-09-21T16:12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21.09.2020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accent1"/>
                </a:solidFill>
                <a:cs typeface="Calibri Light"/>
              </a:rPr>
              <a:t>Project </a:t>
            </a:r>
            <a:r>
              <a:rPr lang="de-DE" b="1" dirty="0" err="1">
                <a:solidFill>
                  <a:schemeClr val="accent1"/>
                </a:solidFill>
                <a:cs typeface="Calibri Light"/>
              </a:rPr>
              <a:t>work</a:t>
            </a:r>
            <a:r>
              <a:rPr lang="de-DE" b="1" dirty="0">
                <a:solidFill>
                  <a:schemeClr val="accent1"/>
                </a:solidFill>
                <a:cs typeface="Calibri Light"/>
              </a:rPr>
              <a:t> </a:t>
            </a:r>
            <a:r>
              <a:rPr lang="de-DE" b="1" dirty="0" err="1">
                <a:solidFill>
                  <a:schemeClr val="accent1"/>
                </a:solidFill>
                <a:cs typeface="Calibri Light"/>
              </a:rPr>
              <a:t>for</a:t>
            </a:r>
            <a:r>
              <a:rPr lang="de-DE" b="1" dirty="0">
                <a:solidFill>
                  <a:schemeClr val="accent1"/>
                </a:solidFill>
                <a:cs typeface="Calibri Light"/>
              </a:rPr>
              <a:t> </a:t>
            </a:r>
            <a:r>
              <a:rPr lang="de-DE" b="1" dirty="0" err="1">
                <a:solidFill>
                  <a:schemeClr val="accent1"/>
                </a:solidFill>
                <a:cs typeface="Calibri Light"/>
              </a:rPr>
              <a:t>the</a:t>
            </a:r>
            <a:r>
              <a:rPr lang="de-DE" b="1" dirty="0">
                <a:solidFill>
                  <a:schemeClr val="accent1"/>
                </a:solidFill>
                <a:cs typeface="Calibri Light"/>
              </a:rPr>
              <a:t> </a:t>
            </a:r>
            <a:r>
              <a:rPr lang="de-DE" b="1" dirty="0" err="1">
                <a:solidFill>
                  <a:schemeClr val="accent1"/>
                </a:solidFill>
                <a:cs typeface="Calibri Light"/>
              </a:rPr>
              <a:t>exam</a:t>
            </a:r>
            <a:br>
              <a:rPr lang="de-DE" b="1" dirty="0">
                <a:solidFill>
                  <a:schemeClr val="accent1"/>
                </a:solidFill>
                <a:cs typeface="Calibri Light"/>
              </a:rPr>
            </a:br>
            <a:r>
              <a:rPr lang="de-DE" b="1" dirty="0" err="1">
                <a:solidFill>
                  <a:schemeClr val="accent1"/>
                </a:solidFill>
                <a:cs typeface="Calibri Light"/>
              </a:rPr>
              <a:t>Dystributed</a:t>
            </a:r>
            <a:r>
              <a:rPr lang="de-DE" b="1" dirty="0">
                <a:solidFill>
                  <a:schemeClr val="accent1"/>
                </a:solidFill>
                <a:cs typeface="Calibri Light"/>
              </a:rPr>
              <a:t> and Pervasive Systems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86023" y="388557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University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Milan, Master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Science in Computer Science, 2019/2020</a:t>
            </a:r>
          </a:p>
          <a:p>
            <a:r>
              <a:rPr lang="de-DE" dirty="0">
                <a:cs typeface="Calibri"/>
              </a:rPr>
              <a:t>Nicola </a:t>
            </a:r>
            <a:r>
              <a:rPr lang="de-DE" dirty="0" err="1">
                <a:cs typeface="Calibri"/>
              </a:rPr>
              <a:t>Amadio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436CC-5A09-4BAD-A2AA-275A01A4986B}"/>
              </a:ext>
            </a:extLst>
          </p:cNvPr>
          <p:cNvSpPr txBox="1"/>
          <p:nvPr/>
        </p:nvSpPr>
        <p:spPr>
          <a:xfrm>
            <a:off x="4832940" y="2998824"/>
            <a:ext cx="18217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>
                <a:ea typeface="+mn-lt"/>
                <a:cs typeface="+mn-lt"/>
              </a:rPr>
              <a:t>Gateway </a:t>
            </a:r>
            <a:r>
              <a:rPr lang="en-US" dirty="0">
                <a:ea typeface="+mn-lt"/>
                <a:cs typeface="+mn-lt"/>
              </a:rPr>
              <a:t>Process</a:t>
            </a: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E61922B-F815-4D74-8323-7F218F9782E2}"/>
              </a:ext>
            </a:extLst>
          </p:cNvPr>
          <p:cNvSpPr/>
          <p:nvPr/>
        </p:nvSpPr>
        <p:spPr>
          <a:xfrm>
            <a:off x="278322" y="4994597"/>
            <a:ext cx="912627" cy="59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917887-97E6-418F-88E4-3AE7F398B866}"/>
              </a:ext>
            </a:extLst>
          </p:cNvPr>
          <p:cNvSpPr/>
          <p:nvPr/>
        </p:nvSpPr>
        <p:spPr>
          <a:xfrm>
            <a:off x="2903631" y="4996873"/>
            <a:ext cx="912627" cy="59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5D08C2-B2FA-4007-9232-58866FB27124}"/>
              </a:ext>
            </a:extLst>
          </p:cNvPr>
          <p:cNvSpPr/>
          <p:nvPr/>
        </p:nvSpPr>
        <p:spPr>
          <a:xfrm>
            <a:off x="815008" y="3287411"/>
            <a:ext cx="2277638" cy="124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-</a:t>
            </a:r>
            <a:r>
              <a:rPr lang="it-IT" noProof="1">
                <a:cs typeface="Calibri"/>
              </a:rPr>
              <a:t>main</a:t>
            </a:r>
            <a:r>
              <a:rPr lang="it-IT" dirty="0">
                <a:cs typeface="Calibri"/>
              </a:rPr>
              <a:t> node </a:t>
            </a:r>
            <a:r>
              <a:rPr lang="it-IT" noProof="1">
                <a:cs typeface="Calibri"/>
              </a:rPr>
              <a:t>thread</a:t>
            </a:r>
            <a:endParaRPr lang="en-US" noProof="1">
              <a:cs typeface="Calibri"/>
            </a:endParaRPr>
          </a:p>
          <a:p>
            <a:pPr algn="ctr"/>
            <a:r>
              <a:rPr lang="it-IT" dirty="0">
                <a:cs typeface="Calibri"/>
              </a:rPr>
              <a:t>-IO </a:t>
            </a:r>
            <a:r>
              <a:rPr lang="it-IT" dirty="0" err="1">
                <a:cs typeface="Calibri"/>
              </a:rPr>
              <a:t>thread</a:t>
            </a:r>
            <a:endParaRPr lang="it-IT" dirty="0">
              <a:cs typeface="Calibri"/>
            </a:endParaRPr>
          </a:p>
          <a:p>
            <a:pPr algn="ctr"/>
            <a:r>
              <a:rPr lang="it-IT" dirty="0">
                <a:cs typeface="Calibri"/>
              </a:rPr>
              <a:t>-</a:t>
            </a:r>
            <a:r>
              <a:rPr lang="it-IT" noProof="1">
                <a:cs typeface="Calibri"/>
              </a:rPr>
              <a:t>gRPC</a:t>
            </a:r>
            <a:r>
              <a:rPr lang="it-IT" dirty="0">
                <a:cs typeface="Calibri"/>
              </a:rPr>
              <a:t> server </a:t>
            </a:r>
            <a:r>
              <a:rPr lang="it-IT" noProof="1">
                <a:cs typeface="Calibri"/>
              </a:rPr>
              <a:t>thread</a:t>
            </a:r>
          </a:p>
          <a:p>
            <a:pPr algn="ctr"/>
            <a:r>
              <a:rPr lang="it-IT" noProof="1">
                <a:cs typeface="Calibri"/>
              </a:rPr>
              <a:t>-simulation thread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BDCC820-B56A-4370-A64B-98AFD31EC953}"/>
              </a:ext>
            </a:extLst>
          </p:cNvPr>
          <p:cNvCxnSpPr/>
          <p:nvPr/>
        </p:nvCxnSpPr>
        <p:spPr>
          <a:xfrm flipH="1" flipV="1">
            <a:off x="3133583" y="4646549"/>
            <a:ext cx="113412" cy="2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4A05E30-62AA-4DED-8133-29B968C5CA72}"/>
              </a:ext>
            </a:extLst>
          </p:cNvPr>
          <p:cNvCxnSpPr/>
          <p:nvPr/>
        </p:nvCxnSpPr>
        <p:spPr>
          <a:xfrm flipH="1">
            <a:off x="627846" y="4653574"/>
            <a:ext cx="148855" cy="24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9E60550-C876-43F4-895B-0BF8A70366D3}"/>
              </a:ext>
            </a:extLst>
          </p:cNvPr>
          <p:cNvCxnSpPr/>
          <p:nvPr/>
        </p:nvCxnSpPr>
        <p:spPr>
          <a:xfrm flipV="1">
            <a:off x="1410581" y="5282205"/>
            <a:ext cx="1348563" cy="1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7335DE0E-1DE1-4B73-8483-B21A4977E460}"/>
              </a:ext>
            </a:extLst>
          </p:cNvPr>
          <p:cNvSpPr/>
          <p:nvPr/>
        </p:nvSpPr>
        <p:spPr>
          <a:xfrm>
            <a:off x="8953720" y="4550070"/>
            <a:ext cx="1142999" cy="894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F7C2ADB-C94C-403C-946B-9D5803509AA1}"/>
              </a:ext>
            </a:extLst>
          </p:cNvPr>
          <p:cNvSpPr/>
          <p:nvPr/>
        </p:nvSpPr>
        <p:spPr>
          <a:xfrm>
            <a:off x="8999131" y="2265177"/>
            <a:ext cx="2782183" cy="1834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-</a:t>
            </a:r>
            <a:r>
              <a:rPr lang="it-IT" dirty="0" err="1">
                <a:cs typeface="Calibri"/>
              </a:rPr>
              <a:t>main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analyst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thread</a:t>
            </a:r>
          </a:p>
          <a:p>
            <a:pPr algn="ctr"/>
            <a:r>
              <a:rPr lang="it-IT" dirty="0">
                <a:cs typeface="Calibri"/>
              </a:rPr>
              <a:t>-</a:t>
            </a:r>
            <a:r>
              <a:rPr lang="it-IT" dirty="0" err="1">
                <a:cs typeface="Calibri"/>
              </a:rPr>
              <a:t>gRPC</a:t>
            </a:r>
            <a:r>
              <a:rPr lang="it-IT" dirty="0">
                <a:cs typeface="Calibri"/>
              </a:rPr>
              <a:t> </a:t>
            </a:r>
            <a:r>
              <a:rPr lang="it-IT" dirty="0">
                <a:ea typeface="+mn-lt"/>
                <a:cs typeface="+mn-lt"/>
              </a:rPr>
              <a:t>client </a:t>
            </a:r>
            <a:r>
              <a:rPr lang="it-IT" dirty="0" err="1">
                <a:cs typeface="Calibri"/>
              </a:rPr>
              <a:t>thread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push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notification</a:t>
            </a:r>
            <a:r>
              <a:rPr lang="it-IT" dirty="0">
                <a:cs typeface="Calibri"/>
              </a:rPr>
              <a:t>)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0EAB714-A707-4984-9267-9529FB47B70E}"/>
              </a:ext>
            </a:extLst>
          </p:cNvPr>
          <p:cNvSpPr/>
          <p:nvPr/>
        </p:nvSpPr>
        <p:spPr>
          <a:xfrm>
            <a:off x="4516844" y="3435865"/>
            <a:ext cx="2463207" cy="9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cs typeface="Calibri"/>
              </a:rPr>
              <a:t>-REST Server</a:t>
            </a:r>
            <a:endParaRPr lang="it-IT" dirty="0"/>
          </a:p>
          <a:p>
            <a:pPr algn="ctr"/>
            <a:r>
              <a:rPr lang="en-US" noProof="1">
                <a:cs typeface="Calibri"/>
              </a:rPr>
              <a:t>-gRPC server thread </a:t>
            </a:r>
          </a:p>
          <a:p>
            <a:pPr algn="ctr"/>
            <a:r>
              <a:rPr lang="en-US" noProof="1">
                <a:cs typeface="Calibri"/>
              </a:rPr>
              <a:t>(push notification)</a:t>
            </a:r>
            <a:endParaRPr lang="en-US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7F94B22-442A-465F-93F0-670FF84F2431}"/>
              </a:ext>
            </a:extLst>
          </p:cNvPr>
          <p:cNvCxnSpPr/>
          <p:nvPr/>
        </p:nvCxnSpPr>
        <p:spPr>
          <a:xfrm>
            <a:off x="7611363" y="4386149"/>
            <a:ext cx="1118187" cy="338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9EA5C95-7F92-42BB-9774-1C28B9F5E117}"/>
              </a:ext>
            </a:extLst>
          </p:cNvPr>
          <p:cNvCxnSpPr/>
          <p:nvPr/>
        </p:nvCxnSpPr>
        <p:spPr>
          <a:xfrm flipV="1">
            <a:off x="7603610" y="3370078"/>
            <a:ext cx="1127049" cy="219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84F59A8-4510-401E-AB63-E8FF96918B03}"/>
              </a:ext>
            </a:extLst>
          </p:cNvPr>
          <p:cNvSpPr txBox="1"/>
          <p:nvPr/>
        </p:nvSpPr>
        <p:spPr>
          <a:xfrm>
            <a:off x="1241129" y="2871455"/>
            <a:ext cx="148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7FCB1E-4C26-418C-BB6C-8437639F3AC1}"/>
              </a:ext>
            </a:extLst>
          </p:cNvPr>
          <p:cNvSpPr txBox="1"/>
          <p:nvPr/>
        </p:nvSpPr>
        <p:spPr>
          <a:xfrm>
            <a:off x="9562214" y="1818168"/>
            <a:ext cx="1644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Analyst </a:t>
            </a:r>
            <a:r>
              <a:rPr lang="it-IT" dirty="0" err="1"/>
              <a:t>Process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8F34424-AAF2-40C0-A3E0-B5CAE89ACF4F}"/>
              </a:ext>
            </a:extLst>
          </p:cNvPr>
          <p:cNvCxnSpPr/>
          <p:nvPr/>
        </p:nvCxnSpPr>
        <p:spPr>
          <a:xfrm flipV="1">
            <a:off x="3415930" y="3905028"/>
            <a:ext cx="896679" cy="7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230F327-F26F-4FE1-8A5D-3B44CE7EA7DB}"/>
              </a:ext>
            </a:extLst>
          </p:cNvPr>
          <p:cNvSpPr txBox="1"/>
          <p:nvPr/>
        </p:nvSpPr>
        <p:spPr>
          <a:xfrm>
            <a:off x="1031803" y="721685"/>
            <a:ext cx="72265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400" dirty="0">
                <a:solidFill>
                  <a:schemeClr val="accent1"/>
                </a:solidFill>
              </a:rPr>
              <a:t>High Level Project Architecture</a:t>
            </a:r>
            <a:endParaRPr lang="it-IT" sz="440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6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5983C-3EA7-4F61-B7D2-012921A9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939"/>
            <a:ext cx="10515600" cy="1183794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chemeClr val="accent1"/>
                </a:solidFill>
                <a:cs typeface="Calibri Light"/>
              </a:rPr>
              <a:t>Gateway</a:t>
            </a:r>
            <a:endParaRPr lang="it-IT" sz="4000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C8AE3-8B3D-42DD-A955-AB89CF09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64"/>
            <a:ext cx="10515600" cy="4510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b="1" dirty="0">
                <a:cs typeface="Calibri"/>
              </a:rPr>
              <a:t>REST API: CRUD </a:t>
            </a:r>
            <a:r>
              <a:rPr lang="it-IT" sz="2000" b="1" dirty="0" err="1">
                <a:cs typeface="Calibri"/>
              </a:rPr>
              <a:t>operations</a:t>
            </a:r>
            <a:r>
              <a:rPr lang="it-IT" sz="2000" b="1" dirty="0">
                <a:cs typeface="Calibri"/>
              </a:rPr>
              <a:t> on </a:t>
            </a:r>
            <a:r>
              <a:rPr lang="it-IT" sz="2000" b="1" dirty="0" err="1">
                <a:cs typeface="Calibri"/>
              </a:rPr>
              <a:t>Gateway's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main</a:t>
            </a:r>
            <a:r>
              <a:rPr lang="it-IT" sz="2000" b="1" dirty="0">
                <a:cs typeface="Calibri"/>
              </a:rPr>
              <a:t> data </a:t>
            </a:r>
            <a:r>
              <a:rPr lang="it-IT" sz="2000" b="1" dirty="0" err="1">
                <a:cs typeface="Calibri"/>
              </a:rPr>
              <a:t>structures</a:t>
            </a:r>
            <a:r>
              <a:rPr lang="it-IT" sz="2000" b="1" dirty="0">
                <a:cs typeface="Calibri" panose="020F0502020204030204"/>
              </a:rPr>
              <a:t>:</a:t>
            </a:r>
          </a:p>
          <a:p>
            <a:pPr marL="514350" indent="-514350">
              <a:buAutoNum type="arabicPeriod"/>
            </a:pPr>
            <a:r>
              <a:rPr lang="it-IT" sz="1800" dirty="0" err="1">
                <a:cs typeface="Calibri" panose="020F0502020204030204"/>
              </a:rPr>
              <a:t>Nodes</a:t>
            </a:r>
            <a:r>
              <a:rPr lang="it-IT" sz="1800" dirty="0">
                <a:cs typeface="Calibri" panose="020F0502020204030204"/>
              </a:rPr>
              <a:t>: list of </a:t>
            </a:r>
            <a:r>
              <a:rPr lang="it-IT" sz="1800" dirty="0" err="1">
                <a:cs typeface="Calibri" panose="020F0502020204030204"/>
              </a:rPr>
              <a:t>nodes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registered</a:t>
            </a:r>
            <a:r>
              <a:rPr lang="it-IT" sz="1800" dirty="0">
                <a:cs typeface="Calibri" panose="020F0502020204030204"/>
              </a:rPr>
              <a:t> to the Gateway.</a:t>
            </a:r>
          </a:p>
          <a:p>
            <a:pPr marL="514350" indent="-514350">
              <a:buAutoNum type="arabicPeriod"/>
            </a:pPr>
            <a:r>
              <a:rPr lang="it-IT" sz="1800" dirty="0" err="1">
                <a:cs typeface="Calibri" panose="020F0502020204030204"/>
              </a:rPr>
              <a:t>Stats</a:t>
            </a:r>
            <a:r>
              <a:rPr lang="it-IT" sz="1800" dirty="0">
                <a:cs typeface="Calibri" panose="020F0502020204030204"/>
              </a:rPr>
              <a:t>: list of </a:t>
            </a:r>
            <a:r>
              <a:rPr lang="it-IT" sz="1800" dirty="0" err="1">
                <a:cs typeface="Calibri" panose="020F0502020204030204"/>
              </a:rPr>
              <a:t>simulation</a:t>
            </a:r>
            <a:r>
              <a:rPr lang="it-IT" sz="1800" dirty="0">
                <a:cs typeface="Calibri" panose="020F0502020204030204"/>
              </a:rPr>
              <a:t> samples </a:t>
            </a:r>
            <a:r>
              <a:rPr lang="it-IT" sz="1800" dirty="0" err="1">
                <a:cs typeface="Calibri" panose="020F0502020204030204"/>
              </a:rPr>
              <a:t>registered</a:t>
            </a:r>
            <a:r>
              <a:rPr lang="it-IT" sz="1800" dirty="0">
                <a:cs typeface="Calibri" panose="020F0502020204030204"/>
              </a:rPr>
              <a:t> to the Gateway.</a:t>
            </a:r>
          </a:p>
          <a:p>
            <a:r>
              <a:rPr lang="it-IT" sz="1800" dirty="0" err="1">
                <a:cs typeface="Calibri" panose="020F0502020204030204"/>
              </a:rPr>
              <a:t>Consistency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is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mainteined</a:t>
            </a:r>
            <a:r>
              <a:rPr lang="it-IT" sz="1800" dirty="0">
                <a:cs typeface="Calibri" panose="020F0502020204030204"/>
              </a:rPr>
              <a:t> by </a:t>
            </a:r>
            <a:r>
              <a:rPr lang="it-IT" sz="1800" dirty="0" err="1">
                <a:cs typeface="Calibri" panose="020F0502020204030204"/>
              </a:rPr>
              <a:t>synchronizing</a:t>
            </a:r>
            <a:r>
              <a:rPr lang="it-IT" sz="1800" dirty="0">
                <a:cs typeface="Calibri" panose="020F0502020204030204"/>
              </a:rPr>
              <a:t> CRUD </a:t>
            </a:r>
            <a:r>
              <a:rPr lang="it-IT" sz="1800" dirty="0" err="1">
                <a:cs typeface="Calibri" panose="020F0502020204030204"/>
              </a:rPr>
              <a:t>operations</a:t>
            </a:r>
            <a:r>
              <a:rPr lang="it-IT" sz="1800" dirty="0">
                <a:cs typeface="Calibri" panose="020F0502020204030204"/>
              </a:rPr>
              <a:t>.</a:t>
            </a:r>
          </a:p>
          <a:p>
            <a:r>
              <a:rPr lang="it-IT" sz="1800" dirty="0" err="1">
                <a:cs typeface="Calibri" panose="020F0502020204030204"/>
              </a:rPr>
              <a:t>Blocking</a:t>
            </a:r>
            <a:r>
              <a:rPr lang="it-IT" sz="1800" dirty="0">
                <a:cs typeface="Calibri" panose="020F0502020204030204"/>
              </a:rPr>
              <a:t> time </a:t>
            </a:r>
            <a:r>
              <a:rPr lang="it-IT" sz="1800" dirty="0" err="1">
                <a:cs typeface="Calibri" panose="020F0502020204030204"/>
              </a:rPr>
              <a:t>is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reduced</a:t>
            </a:r>
            <a:r>
              <a:rPr lang="it-IT" sz="1800" dirty="0">
                <a:cs typeface="Calibri" panose="020F0502020204030204"/>
              </a:rPr>
              <a:t> by </a:t>
            </a:r>
            <a:r>
              <a:rPr lang="it-IT" sz="1800" dirty="0" err="1">
                <a:cs typeface="Calibri" panose="020F0502020204030204"/>
              </a:rPr>
              <a:t>having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two</a:t>
            </a:r>
            <a:r>
              <a:rPr lang="it-IT" sz="1800" dirty="0">
                <a:cs typeface="Calibri" panose="020F0502020204030204"/>
              </a:rPr>
              <a:t> separate </a:t>
            </a:r>
            <a:r>
              <a:rPr lang="it-IT" sz="1800" dirty="0" err="1">
                <a:cs typeface="Calibri" panose="020F0502020204030204"/>
              </a:rPr>
              <a:t>locks</a:t>
            </a:r>
            <a:r>
              <a:rPr lang="it-IT" sz="1800" dirty="0">
                <a:cs typeface="Calibri" panose="020F0502020204030204"/>
              </a:rPr>
              <a:t> for the </a:t>
            </a:r>
            <a:r>
              <a:rPr lang="it-IT" sz="1800" dirty="0" err="1">
                <a:cs typeface="Calibri" panose="020F0502020204030204"/>
              </a:rPr>
              <a:t>two</a:t>
            </a:r>
            <a:r>
              <a:rPr lang="it-IT" sz="1800" dirty="0">
                <a:cs typeface="Calibri" panose="020F0502020204030204"/>
              </a:rPr>
              <a:t> data </a:t>
            </a:r>
            <a:r>
              <a:rPr lang="it-IT" sz="1800" dirty="0" err="1">
                <a:cs typeface="Calibri" panose="020F0502020204030204"/>
              </a:rPr>
              <a:t>structures</a:t>
            </a:r>
            <a:r>
              <a:rPr lang="it-IT" sz="1800" dirty="0">
                <a:cs typeface="Calibri" panose="020F0502020204030204"/>
              </a:rPr>
              <a:t>.</a:t>
            </a:r>
          </a:p>
          <a:p>
            <a:endParaRPr lang="it-IT" sz="2000" b="1" dirty="0">
              <a:cs typeface="Calibri" panose="020F0502020204030204"/>
            </a:endParaRPr>
          </a:p>
          <a:p>
            <a:r>
              <a:rPr lang="it-IT" sz="2000" b="1" dirty="0">
                <a:cs typeface="Calibri" panose="020F0502020204030204"/>
              </a:rPr>
              <a:t>GRPC Server </a:t>
            </a:r>
            <a:r>
              <a:rPr lang="it-IT" sz="2000" b="1" dirty="0" err="1">
                <a:cs typeface="Calibri" panose="020F0502020204030204"/>
              </a:rPr>
              <a:t>handling</a:t>
            </a:r>
            <a:r>
              <a:rPr lang="it-IT" sz="2000" b="1" dirty="0">
                <a:cs typeface="Calibri" panose="020F0502020204030204"/>
              </a:rPr>
              <a:t> </a:t>
            </a:r>
            <a:r>
              <a:rPr lang="it-IT" sz="2000" b="1" dirty="0" err="1">
                <a:cs typeface="Calibri" panose="020F0502020204030204"/>
              </a:rPr>
              <a:t>push</a:t>
            </a:r>
            <a:r>
              <a:rPr lang="it-IT" sz="2000" b="1" dirty="0">
                <a:cs typeface="Calibri" panose="020F0502020204030204"/>
              </a:rPr>
              <a:t> </a:t>
            </a:r>
            <a:r>
              <a:rPr lang="it-IT" sz="2000" b="1" dirty="0" err="1">
                <a:cs typeface="Calibri" panose="020F0502020204030204"/>
              </a:rPr>
              <a:t>notification</a:t>
            </a:r>
            <a:r>
              <a:rPr lang="it-IT" sz="2000" b="1" dirty="0">
                <a:cs typeface="Calibri" panose="020F0502020204030204"/>
              </a:rPr>
              <a:t>:</a:t>
            </a:r>
          </a:p>
          <a:p>
            <a:r>
              <a:rPr lang="it-IT" sz="1800" dirty="0">
                <a:cs typeface="Calibri" panose="020F0502020204030204"/>
              </a:rPr>
              <a:t>RPC </a:t>
            </a:r>
            <a:r>
              <a:rPr lang="it-IT" sz="1800" dirty="0" err="1">
                <a:cs typeface="Calibri" panose="020F0502020204030204"/>
              </a:rPr>
              <a:t>function</a:t>
            </a:r>
            <a:r>
              <a:rPr lang="it-IT" sz="1800" dirty="0">
                <a:cs typeface="Calibri" panose="020F0502020204030204"/>
              </a:rPr>
              <a:t> '</a:t>
            </a:r>
            <a:r>
              <a:rPr lang="it-IT" sz="1800" dirty="0" err="1">
                <a:cs typeface="Calibri" panose="020F0502020204030204"/>
              </a:rPr>
              <a:t>notify</a:t>
            </a:r>
            <a:r>
              <a:rPr lang="it-IT" sz="1800" dirty="0">
                <a:cs typeface="Calibri" panose="020F0502020204030204"/>
              </a:rPr>
              <a:t>' </a:t>
            </a:r>
            <a:r>
              <a:rPr lang="it-IT" sz="1800" dirty="0" err="1">
                <a:ea typeface="+mn-lt"/>
                <a:cs typeface="+mn-lt"/>
              </a:rPr>
              <a:t>receives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>
                <a:cs typeface="Calibri" panose="020F0502020204030204"/>
              </a:rPr>
              <a:t>new </a:t>
            </a:r>
            <a:r>
              <a:rPr lang="it-IT" sz="1800" dirty="0" err="1">
                <a:cs typeface="Calibri" panose="020F0502020204030204"/>
              </a:rPr>
              <a:t>statistics</a:t>
            </a:r>
            <a:r>
              <a:rPr lang="it-IT" sz="1800" dirty="0">
                <a:cs typeface="Calibri" panose="020F0502020204030204"/>
              </a:rPr>
              <a:t> and broadcasting </a:t>
            </a:r>
            <a:r>
              <a:rPr lang="it-IT" sz="1800" dirty="0" err="1">
                <a:cs typeface="Calibri" panose="020F0502020204030204"/>
              </a:rPr>
              <a:t>them</a:t>
            </a:r>
            <a:r>
              <a:rPr lang="it-IT" sz="1800" dirty="0">
                <a:cs typeface="Calibri" panose="020F0502020204030204"/>
              </a:rPr>
              <a:t> to </a:t>
            </a:r>
            <a:r>
              <a:rPr lang="it-IT" sz="1800" dirty="0" err="1">
                <a:cs typeface="Calibri" panose="020F0502020204030204"/>
              </a:rPr>
              <a:t>all</a:t>
            </a:r>
            <a:r>
              <a:rPr lang="it-IT" sz="1800" dirty="0">
                <a:cs typeface="Calibri" panose="020F0502020204030204"/>
              </a:rPr>
              <a:t> the </a:t>
            </a:r>
            <a:r>
              <a:rPr lang="it-IT" sz="1800" dirty="0" err="1">
                <a:cs typeface="Calibri" panose="020F0502020204030204"/>
              </a:rPr>
              <a:t>registered</a:t>
            </a:r>
            <a:r>
              <a:rPr lang="it-IT" sz="1800" dirty="0">
                <a:cs typeface="Calibri" panose="020F0502020204030204"/>
              </a:rPr>
              <a:t> Analyst Clients.</a:t>
            </a:r>
          </a:p>
          <a:p>
            <a:r>
              <a:rPr lang="it-IT" sz="1800" dirty="0">
                <a:cs typeface="Calibri" panose="020F0502020204030204"/>
              </a:rPr>
              <a:t>'Publisher' singleton, calls '</a:t>
            </a:r>
            <a:r>
              <a:rPr lang="it-IT" sz="1800" dirty="0" err="1">
                <a:cs typeface="Calibri" panose="020F0502020204030204"/>
              </a:rPr>
              <a:t>notify</a:t>
            </a:r>
            <a:r>
              <a:rPr lang="it-IT" sz="1800" dirty="0">
                <a:cs typeface="Calibri" panose="020F0502020204030204"/>
              </a:rPr>
              <a:t>' </a:t>
            </a:r>
            <a:r>
              <a:rPr lang="it-IT" sz="1800" dirty="0" err="1">
                <a:cs typeface="Calibri" panose="020F0502020204030204"/>
              </a:rPr>
              <a:t>every</a:t>
            </a:r>
            <a:r>
              <a:rPr lang="it-IT" sz="1800" dirty="0">
                <a:cs typeface="Calibri" panose="020F0502020204030204"/>
              </a:rPr>
              <a:t> time the REST server </a:t>
            </a:r>
            <a:r>
              <a:rPr lang="it-IT" sz="1800" dirty="0" err="1">
                <a:cs typeface="Calibri" panose="020F0502020204030204"/>
              </a:rPr>
              <a:t>signals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that</a:t>
            </a:r>
            <a:r>
              <a:rPr lang="it-IT" sz="1800" dirty="0">
                <a:cs typeface="Calibri" panose="020F0502020204030204"/>
              </a:rPr>
              <a:t> a new </a:t>
            </a:r>
            <a:r>
              <a:rPr lang="it-IT" sz="1800" dirty="0" err="1">
                <a:cs typeface="Calibri" panose="020F0502020204030204"/>
              </a:rPr>
              <a:t>statistic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has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arrived</a:t>
            </a:r>
            <a:r>
              <a:rPr lang="it-IT" sz="1800" dirty="0">
                <a:cs typeface="Calibri" panose="020F0502020204030204"/>
              </a:rPr>
              <a:t>.</a:t>
            </a:r>
          </a:p>
          <a:p>
            <a:r>
              <a:rPr lang="it-IT" sz="1800" dirty="0">
                <a:cs typeface="Calibri" panose="020F0502020204030204"/>
              </a:rPr>
              <a:t>'</a:t>
            </a:r>
            <a:r>
              <a:rPr lang="it-IT" sz="1800" dirty="0" err="1">
                <a:cs typeface="Calibri" panose="020F0502020204030204"/>
              </a:rPr>
              <a:t>notify</a:t>
            </a:r>
            <a:r>
              <a:rPr lang="it-IT" sz="1800" dirty="0">
                <a:cs typeface="Calibri" panose="020F0502020204030204"/>
              </a:rPr>
              <a:t>' </a:t>
            </a:r>
            <a:r>
              <a:rPr lang="it-IT" sz="1800" dirty="0" err="1">
                <a:cs typeface="Calibri" panose="020F0502020204030204"/>
              </a:rPr>
              <a:t>defines</a:t>
            </a:r>
            <a:r>
              <a:rPr lang="it-IT" sz="1800" dirty="0">
                <a:cs typeface="Calibri" panose="020F0502020204030204"/>
              </a:rPr>
              <a:t> a bi-</a:t>
            </a:r>
            <a:r>
              <a:rPr lang="it-IT" sz="1800" dirty="0" err="1">
                <a:cs typeface="Calibri" panose="020F0502020204030204"/>
              </a:rPr>
              <a:t>directional</a:t>
            </a:r>
            <a:r>
              <a:rPr lang="it-IT" sz="1800" dirty="0">
                <a:cs typeface="Calibri" panose="020F0502020204030204"/>
              </a:rPr>
              <a:t> stream of </a:t>
            </a:r>
            <a:r>
              <a:rPr lang="it-IT" sz="1800" dirty="0" err="1">
                <a:cs typeface="Calibri" panose="020F0502020204030204"/>
              </a:rPr>
              <a:t>NotificationMessage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protos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such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that</a:t>
            </a:r>
            <a:r>
              <a:rPr lang="it-IT" sz="1800" dirty="0">
                <a:cs typeface="Calibri" panose="020F0502020204030204"/>
              </a:rPr>
              <a:t> on one end of the stream Publisher </a:t>
            </a:r>
            <a:r>
              <a:rPr lang="it-IT" sz="1800" dirty="0" err="1">
                <a:cs typeface="Calibri" panose="020F0502020204030204"/>
              </a:rPr>
              <a:t>adds</a:t>
            </a:r>
            <a:r>
              <a:rPr lang="it-IT" sz="1800" dirty="0">
                <a:cs typeface="Calibri" panose="020F0502020204030204"/>
              </a:rPr>
              <a:t> new </a:t>
            </a:r>
            <a:r>
              <a:rPr lang="it-IT" sz="1800" dirty="0" err="1">
                <a:cs typeface="Calibri" panose="020F0502020204030204"/>
              </a:rPr>
              <a:t>stats</a:t>
            </a:r>
            <a:r>
              <a:rPr lang="it-IT" sz="1800" dirty="0">
                <a:cs typeface="Calibri" panose="020F0502020204030204"/>
              </a:rPr>
              <a:t> by </a:t>
            </a:r>
            <a:r>
              <a:rPr lang="it-IT" sz="1800" dirty="0" err="1">
                <a:cs typeface="Calibri" panose="020F0502020204030204"/>
              </a:rPr>
              <a:t>calling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onNext</a:t>
            </a:r>
            <a:r>
              <a:rPr lang="it-IT" sz="1800" dirty="0">
                <a:cs typeface="Calibri" panose="020F0502020204030204"/>
              </a:rPr>
              <a:t> on '</a:t>
            </a:r>
            <a:r>
              <a:rPr lang="it-IT" sz="1800" dirty="0" err="1">
                <a:cs typeface="Calibri" panose="020F0502020204030204"/>
              </a:rPr>
              <a:t>notify</a:t>
            </a:r>
            <a:r>
              <a:rPr lang="it-IT" sz="1800" dirty="0">
                <a:cs typeface="Calibri" panose="020F0502020204030204"/>
              </a:rPr>
              <a:t>', and on the </a:t>
            </a:r>
            <a:r>
              <a:rPr lang="it-IT" sz="1800" dirty="0" err="1">
                <a:cs typeface="Calibri" panose="020F0502020204030204"/>
              </a:rPr>
              <a:t>other</a:t>
            </a:r>
            <a:r>
              <a:rPr lang="it-IT" sz="1800" dirty="0">
                <a:cs typeface="Calibri" panose="020F0502020204030204"/>
              </a:rPr>
              <a:t> end the Client Analyst </a:t>
            </a:r>
            <a:r>
              <a:rPr lang="it-IT" sz="1800" dirty="0" err="1">
                <a:cs typeface="Calibri" panose="020F0502020204030204"/>
              </a:rPr>
              <a:t>implements</a:t>
            </a:r>
            <a:r>
              <a:rPr lang="it-IT" sz="1800" dirty="0">
                <a:cs typeface="Calibri" panose="020F0502020204030204"/>
              </a:rPr>
              <a:t> the </a:t>
            </a:r>
            <a:r>
              <a:rPr lang="it-IT" sz="1800" dirty="0" err="1">
                <a:cs typeface="Calibri" panose="020F0502020204030204"/>
              </a:rPr>
              <a:t>onNext</a:t>
            </a:r>
            <a:r>
              <a:rPr lang="it-IT" sz="1800" dirty="0">
                <a:cs typeface="Calibri" panose="020F0502020204030204"/>
              </a:rPr>
              <a:t> and </a:t>
            </a:r>
            <a:r>
              <a:rPr lang="it-IT" sz="1800" dirty="0" err="1">
                <a:cs typeface="Calibri" panose="020F0502020204030204"/>
              </a:rPr>
              <a:t>elaborates</a:t>
            </a:r>
            <a:r>
              <a:rPr lang="it-IT" sz="1800" dirty="0">
                <a:cs typeface="Calibri" panose="020F0502020204030204"/>
              </a:rPr>
              <a:t> the </a:t>
            </a:r>
            <a:r>
              <a:rPr lang="it-IT" sz="1800" dirty="0" err="1">
                <a:cs typeface="Calibri" panose="020F0502020204030204"/>
              </a:rPr>
              <a:t>messages</a:t>
            </a:r>
            <a:r>
              <a:rPr lang="it-IT" sz="1800" dirty="0">
                <a:cs typeface="Calibri" panose="020F0502020204030204"/>
              </a:rPr>
              <a:t> </a:t>
            </a:r>
            <a:r>
              <a:rPr lang="it-IT" sz="1800" dirty="0" err="1">
                <a:cs typeface="Calibri" panose="020F0502020204030204"/>
              </a:rPr>
              <a:t>broadcasted</a:t>
            </a:r>
            <a:r>
              <a:rPr lang="it-IT" sz="1800" dirty="0">
                <a:cs typeface="Calibri" panose="020F0502020204030204"/>
              </a:rPr>
              <a:t> by '</a:t>
            </a:r>
            <a:r>
              <a:rPr lang="it-IT" sz="1800" dirty="0" err="1">
                <a:cs typeface="Calibri" panose="020F0502020204030204"/>
              </a:rPr>
              <a:t>notify</a:t>
            </a:r>
            <a:r>
              <a:rPr lang="it-IT" sz="1800" dirty="0">
                <a:cs typeface="Calibri" panose="020F0502020204030204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645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3FD0B-C0E8-4CAE-8130-8DFDAB6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  <a:cs typeface="Calibri Light"/>
              </a:rPr>
              <a:t>Analyst</a:t>
            </a: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D635D-B38C-4476-BF80-F4B6BC18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7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Provides</a:t>
            </a:r>
            <a:r>
              <a:rPr lang="it-IT" dirty="0">
                <a:cs typeface="Calibri"/>
              </a:rPr>
              <a:t> a </a:t>
            </a:r>
            <a:r>
              <a:rPr lang="it-IT" b="1" dirty="0">
                <a:cs typeface="Calibri"/>
              </a:rPr>
              <a:t>UI to the users </a:t>
            </a:r>
            <a:r>
              <a:rPr lang="it-IT" dirty="0">
                <a:cs typeface="Calibri"/>
              </a:rPr>
              <a:t>of the network, </a:t>
            </a:r>
            <a:r>
              <a:rPr lang="it-IT" dirty="0" err="1">
                <a:cs typeface="Calibri"/>
              </a:rPr>
              <a:t>offering</a:t>
            </a:r>
            <a:r>
              <a:rPr lang="it-IT" dirty="0">
                <a:cs typeface="Calibri"/>
              </a:rPr>
              <a:t> a menu with options for </a:t>
            </a:r>
            <a:r>
              <a:rPr lang="it-IT" dirty="0" err="1">
                <a:cs typeface="Calibri"/>
              </a:rPr>
              <a:t>getting</a:t>
            </a:r>
            <a:r>
              <a:rPr lang="it-IT" dirty="0">
                <a:cs typeface="Calibri"/>
              </a:rPr>
              <a:t> information </a:t>
            </a:r>
            <a:r>
              <a:rPr lang="it-IT" dirty="0" err="1">
                <a:cs typeface="Calibri"/>
              </a:rPr>
              <a:t>about</a:t>
            </a:r>
            <a:r>
              <a:rPr lang="it-IT" dirty="0">
                <a:cs typeface="Calibri"/>
              </a:rPr>
              <a:t> the network status and the </a:t>
            </a:r>
            <a:r>
              <a:rPr lang="it-IT" dirty="0" err="1">
                <a:cs typeface="Calibri"/>
              </a:rPr>
              <a:t>statistics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gathered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since</a:t>
            </a:r>
            <a:r>
              <a:rPr lang="it-IT" dirty="0">
                <a:cs typeface="Calibri"/>
              </a:rPr>
              <a:t> the system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on.</a:t>
            </a:r>
          </a:p>
          <a:p>
            <a:r>
              <a:rPr lang="it-IT" dirty="0" err="1">
                <a:cs typeface="Calibri"/>
              </a:rPr>
              <a:t>Has</a:t>
            </a:r>
            <a:r>
              <a:rPr lang="it-IT" dirty="0">
                <a:cs typeface="Calibri"/>
              </a:rPr>
              <a:t> a </a:t>
            </a:r>
            <a:r>
              <a:rPr lang="it-IT" b="1" dirty="0" err="1">
                <a:cs typeface="Calibri"/>
              </a:rPr>
              <a:t>thread</a:t>
            </a:r>
            <a:r>
              <a:rPr lang="it-IT" b="1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connected</a:t>
            </a:r>
            <a:r>
              <a:rPr lang="it-IT" dirty="0">
                <a:cs typeface="Calibri"/>
              </a:rPr>
              <a:t> to the </a:t>
            </a:r>
            <a:r>
              <a:rPr lang="it-IT" dirty="0" err="1">
                <a:cs typeface="Calibri"/>
              </a:rPr>
              <a:t>gRPC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push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notification</a:t>
            </a:r>
            <a:r>
              <a:rPr lang="it-IT" dirty="0">
                <a:cs typeface="Calibri"/>
              </a:rPr>
              <a:t> server of the Gateway, </a:t>
            </a:r>
            <a:r>
              <a:rPr lang="it-IT" dirty="0" err="1">
                <a:cs typeface="Calibri"/>
              </a:rPr>
              <a:t>implementing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onNext</a:t>
            </a:r>
            <a:r>
              <a:rPr lang="it-IT" dirty="0">
                <a:cs typeface="Calibri"/>
              </a:rPr>
              <a:t> and </a:t>
            </a:r>
            <a:r>
              <a:rPr lang="it-IT" b="1" dirty="0">
                <a:cs typeface="Calibri"/>
              </a:rPr>
              <a:t>printing out </a:t>
            </a:r>
            <a:r>
              <a:rPr lang="it-IT" b="1" dirty="0" err="1">
                <a:cs typeface="Calibri"/>
              </a:rPr>
              <a:t>notifications</a:t>
            </a:r>
            <a:r>
              <a:rPr lang="it-IT" b="1" dirty="0">
                <a:cs typeface="Calibri"/>
              </a:rPr>
              <a:t> in the console</a:t>
            </a:r>
            <a:r>
              <a:rPr lang="it-IT" dirty="0">
                <a:cs typeface="Calibri"/>
              </a:rPr>
              <a:t>.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6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E3020-FED3-40CA-84FE-730F1B5B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29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chemeClr val="accent1"/>
                </a:solidFill>
                <a:cs typeface="Calibri Light"/>
              </a:rPr>
              <a:t>Node</a:t>
            </a:r>
            <a:r>
              <a:rPr lang="it-IT" b="1" dirty="0">
                <a:solidFill>
                  <a:schemeClr val="accent1"/>
                </a:solidFill>
                <a:cs typeface="Calibri Light"/>
              </a:rPr>
              <a:t>, </a:t>
            </a:r>
            <a:r>
              <a:rPr lang="it-IT" b="1" dirty="0" err="1">
                <a:solidFill>
                  <a:schemeClr val="accent1"/>
                </a:solidFill>
                <a:cs typeface="Calibri Light"/>
              </a:rPr>
              <a:t>aka</a:t>
            </a:r>
            <a:r>
              <a:rPr lang="it-IT" b="1" dirty="0">
                <a:solidFill>
                  <a:schemeClr val="accent1"/>
                </a:solidFill>
                <a:cs typeface="Calibri Light"/>
              </a:rPr>
              <a:t> p2p network</a:t>
            </a: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0E5A4A-53BC-4F8F-90D7-73F6345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51"/>
            <a:ext cx="10515600" cy="526396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it-IT" sz="2000" b="1" dirty="0" err="1">
                <a:cs typeface="Calibri"/>
              </a:rPr>
              <a:t>Threads</a:t>
            </a:r>
            <a:r>
              <a:rPr lang="it-IT" sz="2000" b="1" dirty="0">
                <a:cs typeface="Calibri"/>
              </a:rPr>
              <a:t>: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Main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thread</a:t>
            </a:r>
            <a:r>
              <a:rPr lang="it-IT" sz="2000" dirty="0">
                <a:cs typeface="Calibri"/>
              </a:rPr>
              <a:t>: </a:t>
            </a:r>
            <a:r>
              <a:rPr lang="it-IT" sz="2000" dirty="0" err="1">
                <a:cs typeface="Calibri"/>
              </a:rPr>
              <a:t>main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function</a:t>
            </a:r>
            <a:r>
              <a:rPr lang="it-IT" sz="2000" dirty="0">
                <a:cs typeface="Calibri"/>
              </a:rPr>
              <a:t> in </a:t>
            </a:r>
            <a:r>
              <a:rPr lang="it-IT" sz="2000" dirty="0" err="1">
                <a:cs typeface="Calibri"/>
              </a:rPr>
              <a:t>NodeProcess</a:t>
            </a:r>
            <a:r>
              <a:rPr lang="it-IT" sz="2000" dirty="0">
                <a:cs typeface="Calibri"/>
              </a:rPr>
              <a:t> class.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Calibri"/>
              </a:rPr>
              <a:t>IO </a:t>
            </a:r>
            <a:r>
              <a:rPr lang="it-IT" sz="2000" dirty="0" err="1">
                <a:cs typeface="Calibri"/>
              </a:rPr>
              <a:t>thread</a:t>
            </a:r>
            <a:r>
              <a:rPr lang="it-IT" sz="2000" dirty="0">
                <a:cs typeface="Calibri"/>
              </a:rPr>
              <a:t>: </a:t>
            </a:r>
            <a:r>
              <a:rPr lang="it-IT" sz="2000" dirty="0" err="1">
                <a:cs typeface="Calibri"/>
              </a:rPr>
              <a:t>used</a:t>
            </a:r>
            <a:r>
              <a:rPr lang="it-IT" sz="2000" dirty="0">
                <a:cs typeface="Calibri"/>
              </a:rPr>
              <a:t> to </a:t>
            </a:r>
            <a:r>
              <a:rPr lang="it-IT" sz="2000" dirty="0" err="1">
                <a:cs typeface="Calibri"/>
              </a:rPr>
              <a:t>insert</a:t>
            </a:r>
            <a:r>
              <a:rPr lang="it-IT" sz="2000" dirty="0">
                <a:cs typeface="Calibri"/>
              </a:rPr>
              <a:t> 'q' and </a:t>
            </a:r>
            <a:r>
              <a:rPr lang="it-IT" sz="2000" dirty="0" err="1">
                <a:cs typeface="Calibri"/>
              </a:rPr>
              <a:t>let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exit the network.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Simulation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thread</a:t>
            </a:r>
            <a:r>
              <a:rPr lang="it-IT" sz="2000" dirty="0">
                <a:cs typeface="Calibri"/>
              </a:rPr>
              <a:t>: </a:t>
            </a:r>
            <a:r>
              <a:rPr lang="it-IT" sz="2000" dirty="0" err="1">
                <a:cs typeface="Calibri"/>
              </a:rPr>
              <a:t>external</a:t>
            </a:r>
            <a:r>
              <a:rPr lang="it-IT" sz="2000" dirty="0">
                <a:cs typeface="Calibri"/>
              </a:rPr>
              <a:t> package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automatically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generates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statistics</a:t>
            </a:r>
            <a:r>
              <a:rPr lang="it-IT" sz="2000" dirty="0">
                <a:cs typeface="Calibri"/>
              </a:rPr>
              <a:t>. 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Grpc</a:t>
            </a:r>
            <a:r>
              <a:rPr lang="it-IT" sz="2000" dirty="0">
                <a:cs typeface="Calibri"/>
              </a:rPr>
              <a:t> Server: </a:t>
            </a:r>
            <a:r>
              <a:rPr lang="it-IT" sz="2000" dirty="0" err="1">
                <a:cs typeface="Calibri"/>
              </a:rPr>
              <a:t>powering</a:t>
            </a:r>
            <a:r>
              <a:rPr lang="it-IT" sz="2000" dirty="0">
                <a:cs typeface="Calibri"/>
              </a:rPr>
              <a:t> </a:t>
            </a:r>
            <a:r>
              <a:rPr lang="it-IT" sz="2000" dirty="0">
                <a:ea typeface="+mn-lt"/>
                <a:cs typeface="+mn-lt"/>
              </a:rPr>
              <a:t>P2PNetServiceImpl RPC </a:t>
            </a:r>
            <a:r>
              <a:rPr lang="it-IT" sz="2000" dirty="0" err="1">
                <a:ea typeface="+mn-lt"/>
                <a:cs typeface="+mn-lt"/>
              </a:rPr>
              <a:t>functions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>
              <a:cs typeface="Calibri"/>
            </a:endParaRPr>
          </a:p>
          <a:p>
            <a:r>
              <a:rPr lang="it-IT" sz="2000" b="1" dirty="0" err="1">
                <a:cs typeface="Calibri"/>
              </a:rPr>
              <a:t>Helper</a:t>
            </a:r>
            <a:r>
              <a:rPr lang="it-IT" sz="2000" b="1" dirty="0">
                <a:cs typeface="Calibri"/>
              </a:rPr>
              <a:t> classes:</a:t>
            </a:r>
            <a:endParaRPr lang="it-IT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NodeWrapper</a:t>
            </a:r>
            <a:r>
              <a:rPr lang="it-IT" sz="2000" dirty="0">
                <a:cs typeface="Calibri"/>
              </a:rPr>
              <a:t>: core </a:t>
            </a:r>
            <a:r>
              <a:rPr lang="it-IT" sz="2000" dirty="0" err="1">
                <a:cs typeface="Calibri"/>
              </a:rPr>
              <a:t>functions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related</a:t>
            </a:r>
            <a:r>
              <a:rPr lang="it-IT" sz="2000" dirty="0">
                <a:cs typeface="Calibri"/>
              </a:rPr>
              <a:t> to the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activity; from </a:t>
            </a:r>
            <a:r>
              <a:rPr lang="it-IT" sz="2000" b="1" dirty="0" err="1">
                <a:cs typeface="Calibri"/>
              </a:rPr>
              <a:t>creating</a:t>
            </a:r>
            <a:r>
              <a:rPr lang="it-IT" sz="2000" b="1" dirty="0">
                <a:cs typeface="Calibri"/>
              </a:rPr>
              <a:t> the token</a:t>
            </a:r>
            <a:r>
              <a:rPr lang="it-IT" sz="2000" dirty="0">
                <a:cs typeface="Calibri"/>
              </a:rPr>
              <a:t> (more on </a:t>
            </a:r>
            <a:r>
              <a:rPr lang="it-IT" sz="2000" dirty="0" err="1">
                <a:cs typeface="Calibri"/>
              </a:rPr>
              <a:t>this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later</a:t>
            </a:r>
            <a:r>
              <a:rPr lang="it-IT" sz="2000" dirty="0">
                <a:cs typeface="Calibri"/>
              </a:rPr>
              <a:t>) to be </a:t>
            </a:r>
            <a:r>
              <a:rPr lang="it-IT" sz="2000" dirty="0" err="1">
                <a:cs typeface="Calibri"/>
              </a:rPr>
              <a:t>passed</a:t>
            </a:r>
            <a:r>
              <a:rPr lang="it-IT" sz="2000" dirty="0">
                <a:cs typeface="Calibri"/>
              </a:rPr>
              <a:t> to the network (in case </a:t>
            </a:r>
            <a:r>
              <a:rPr lang="it-IT" sz="2000" dirty="0" err="1">
                <a:cs typeface="Calibri"/>
              </a:rPr>
              <a:t>it's</a:t>
            </a:r>
            <a:r>
              <a:rPr lang="it-IT" sz="2000" dirty="0">
                <a:cs typeface="Calibri"/>
              </a:rPr>
              <a:t> the first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) to </a:t>
            </a:r>
            <a:r>
              <a:rPr lang="it-IT" sz="2000" dirty="0" err="1">
                <a:cs typeface="Calibri"/>
              </a:rPr>
              <a:t>pulling</a:t>
            </a:r>
            <a:r>
              <a:rPr lang="it-IT" sz="2000" dirty="0">
                <a:cs typeface="Calibri"/>
              </a:rPr>
              <a:t> the </a:t>
            </a:r>
            <a:r>
              <a:rPr lang="it-IT" sz="2000" b="1" dirty="0" err="1">
                <a:cs typeface="Calibri"/>
              </a:rPr>
              <a:t>statistics</a:t>
            </a:r>
            <a:r>
              <a:rPr lang="it-IT" sz="2000" b="1" dirty="0">
                <a:cs typeface="Calibri"/>
              </a:rPr>
              <a:t> to put </a:t>
            </a:r>
            <a:r>
              <a:rPr lang="it-IT" sz="2000" b="1" dirty="0" err="1">
                <a:cs typeface="Calibri"/>
              </a:rPr>
              <a:t>into</a:t>
            </a:r>
            <a:r>
              <a:rPr lang="it-IT" sz="2000" b="1" dirty="0">
                <a:cs typeface="Calibri"/>
              </a:rPr>
              <a:t> the token</a:t>
            </a:r>
            <a:r>
              <a:rPr lang="it-IT" sz="2000" dirty="0">
                <a:cs typeface="Calibri"/>
              </a:rPr>
              <a:t>, from </a:t>
            </a:r>
            <a:r>
              <a:rPr lang="it-IT" sz="2000" b="1" dirty="0">
                <a:cs typeface="Calibri"/>
              </a:rPr>
              <a:t>broadcasting a </a:t>
            </a:r>
            <a:r>
              <a:rPr lang="it-IT" sz="2000" b="1" dirty="0" err="1">
                <a:cs typeface="Calibri"/>
              </a:rPr>
              <a:t>message</a:t>
            </a:r>
            <a:r>
              <a:rPr lang="it-IT" sz="2000" b="1" dirty="0">
                <a:cs typeface="Calibri"/>
              </a:rPr>
              <a:t> to the network </a:t>
            </a:r>
            <a:r>
              <a:rPr lang="it-IT" sz="2000" b="1" dirty="0" err="1">
                <a:cs typeface="Calibri"/>
              </a:rPr>
              <a:t>when</a:t>
            </a:r>
            <a:r>
              <a:rPr lang="it-IT" sz="2000" b="1" dirty="0">
                <a:cs typeface="Calibri"/>
              </a:rPr>
              <a:t> </a:t>
            </a:r>
            <a:r>
              <a:rPr lang="it-IT" sz="2000" b="1" dirty="0" err="1">
                <a:ea typeface="+mn-lt"/>
                <a:cs typeface="+mn-lt"/>
              </a:rPr>
              <a:t>entering</a:t>
            </a:r>
            <a:r>
              <a:rPr lang="it-IT" sz="2000" b="1" dirty="0">
                <a:ea typeface="+mn-lt"/>
                <a:cs typeface="+mn-lt"/>
              </a:rPr>
              <a:t>/</a:t>
            </a:r>
            <a:r>
              <a:rPr lang="it-IT" sz="2000" b="1" dirty="0" err="1">
                <a:ea typeface="+mn-lt"/>
                <a:cs typeface="+mn-lt"/>
              </a:rPr>
              <a:t>exiting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it</a:t>
            </a:r>
            <a:r>
              <a:rPr lang="it-IT" sz="2000" dirty="0">
                <a:ea typeface="+mn-lt"/>
                <a:cs typeface="+mn-lt"/>
              </a:rPr>
              <a:t> to </a:t>
            </a:r>
            <a:r>
              <a:rPr lang="it-IT" sz="2000" dirty="0" err="1">
                <a:ea typeface="+mn-lt"/>
                <a:cs typeface="+mn-lt"/>
              </a:rPr>
              <a:t>signaling</a:t>
            </a:r>
            <a:r>
              <a:rPr lang="it-IT" sz="2000" dirty="0">
                <a:ea typeface="+mn-lt"/>
                <a:cs typeface="+mn-lt"/>
              </a:rPr>
              <a:t> the gateway </a:t>
            </a:r>
            <a:r>
              <a:rPr lang="it-IT" sz="2000" dirty="0" err="1">
                <a:ea typeface="+mn-lt"/>
                <a:cs typeface="+mn-lt"/>
              </a:rPr>
              <a:t>about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its</a:t>
            </a:r>
            <a:r>
              <a:rPr lang="it-IT" sz="2000" dirty="0">
                <a:ea typeface="+mn-lt"/>
                <a:cs typeface="+mn-lt"/>
              </a:rPr>
              <a:t> exit.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Mybuffer</a:t>
            </a:r>
            <a:r>
              <a:rPr lang="it-IT" sz="2000" dirty="0">
                <a:cs typeface="Calibri"/>
              </a:rPr>
              <a:t>: </a:t>
            </a:r>
            <a:r>
              <a:rPr lang="it-IT" sz="2000" dirty="0" err="1">
                <a:cs typeface="Calibri"/>
              </a:rPr>
              <a:t>implements</a:t>
            </a:r>
            <a:r>
              <a:rPr lang="it-IT" sz="2000" dirty="0">
                <a:cs typeface="Calibri"/>
              </a:rPr>
              <a:t> sliding window </a:t>
            </a:r>
            <a:r>
              <a:rPr lang="it-IT" sz="2000" dirty="0" err="1">
                <a:cs typeface="Calibri"/>
              </a:rPr>
              <a:t>functionality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into</a:t>
            </a:r>
            <a:r>
              <a:rPr lang="it-IT" sz="2000" dirty="0">
                <a:cs typeface="Calibri"/>
              </a:rPr>
              <a:t> a cache </a:t>
            </a:r>
            <a:r>
              <a:rPr lang="it-IT" sz="2000" dirty="0" err="1">
                <a:cs typeface="Calibri"/>
              </a:rPr>
              <a:t>storing</a:t>
            </a:r>
            <a:r>
              <a:rPr lang="it-IT" sz="2000" dirty="0">
                <a:cs typeface="Calibri"/>
              </a:rPr>
              <a:t> samples data.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NodesNetwork</a:t>
            </a:r>
            <a:r>
              <a:rPr lang="it-IT" sz="2000" dirty="0">
                <a:cs typeface="Calibri"/>
              </a:rPr>
              <a:t>: stores a </a:t>
            </a:r>
            <a:r>
              <a:rPr lang="it-IT" sz="2000" dirty="0" err="1">
                <a:cs typeface="Calibri"/>
              </a:rPr>
              <a:t>TreeMap</a:t>
            </a:r>
            <a:r>
              <a:rPr lang="it-IT" sz="2000" dirty="0">
                <a:cs typeface="Calibri"/>
              </a:rPr>
              <a:t> with an </a:t>
            </a:r>
            <a:r>
              <a:rPr lang="it-IT" sz="2000" dirty="0" err="1">
                <a:cs typeface="Calibri"/>
              </a:rPr>
              <a:t>ordered</a:t>
            </a:r>
            <a:r>
              <a:rPr lang="it-IT" sz="2000" dirty="0">
                <a:cs typeface="Calibri"/>
              </a:rPr>
              <a:t> set of </a:t>
            </a:r>
            <a:r>
              <a:rPr lang="it-IT" sz="2000" dirty="0" err="1">
                <a:cs typeface="Calibri"/>
              </a:rPr>
              <a:t>nodes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representing</a:t>
            </a:r>
            <a:r>
              <a:rPr lang="it-IT" sz="2000" dirty="0">
                <a:cs typeface="Calibri"/>
              </a:rPr>
              <a:t> the network </a:t>
            </a:r>
            <a:r>
              <a:rPr lang="it-IT" sz="2000" dirty="0" err="1">
                <a:cs typeface="Calibri"/>
              </a:rPr>
              <a:t>architecture</a:t>
            </a:r>
            <a:r>
              <a:rPr lang="it-IT" sz="2000" dirty="0">
                <a:cs typeface="Calibri"/>
              </a:rPr>
              <a:t> and handles CRUD </a:t>
            </a:r>
            <a:r>
              <a:rPr lang="it-IT" sz="2000" dirty="0" err="1">
                <a:cs typeface="Calibri"/>
              </a:rPr>
              <a:t>operation</a:t>
            </a:r>
            <a:r>
              <a:rPr lang="it-IT" sz="2000" dirty="0">
                <a:cs typeface="Calibri"/>
              </a:rPr>
              <a:t> on </a:t>
            </a:r>
            <a:r>
              <a:rPr lang="it-IT" sz="2000" dirty="0" err="1">
                <a:cs typeface="Calibri"/>
              </a:rPr>
              <a:t>it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providing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consistency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through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synchronization</a:t>
            </a:r>
            <a:r>
              <a:rPr lang="it-IT" sz="2000" dirty="0">
                <a:cs typeface="Calibri"/>
              </a:rPr>
              <a:t> of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methods</a:t>
            </a:r>
            <a:r>
              <a:rPr lang="it-IT" sz="2000" dirty="0">
                <a:cs typeface="Calibri"/>
              </a:rPr>
              <a:t>.</a:t>
            </a:r>
          </a:p>
          <a:p>
            <a:r>
              <a:rPr lang="it-IT" sz="2000" b="1" dirty="0" err="1">
                <a:cs typeface="Calibri"/>
              </a:rPr>
              <a:t>Other</a:t>
            </a:r>
            <a:r>
              <a:rPr lang="it-IT" sz="2000" b="1" dirty="0">
                <a:cs typeface="Calibri"/>
              </a:rPr>
              <a:t>: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Calibri"/>
              </a:rPr>
              <a:t>Token: lock </a:t>
            </a:r>
            <a:r>
              <a:rPr lang="it-IT" sz="2000" dirty="0" err="1">
                <a:cs typeface="Calibri"/>
              </a:rPr>
              <a:t>object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used</a:t>
            </a:r>
            <a:r>
              <a:rPr lang="it-IT" sz="2000" dirty="0">
                <a:cs typeface="Calibri"/>
              </a:rPr>
              <a:t> to </a:t>
            </a:r>
            <a:r>
              <a:rPr lang="it-IT" sz="2000" dirty="0" err="1">
                <a:cs typeface="Calibri"/>
              </a:rPr>
              <a:t>synchronize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passage</a:t>
            </a:r>
            <a:r>
              <a:rPr lang="it-IT" sz="2000" dirty="0">
                <a:cs typeface="Calibri"/>
              </a:rPr>
              <a:t> of the token to the </a:t>
            </a:r>
            <a:r>
              <a:rPr lang="it-IT" sz="2000" dirty="0" err="1">
                <a:cs typeface="Calibri"/>
              </a:rPr>
              <a:t>node's</a:t>
            </a:r>
            <a:r>
              <a:rPr lang="it-IT" sz="2000" dirty="0">
                <a:cs typeface="Calibri"/>
              </a:rPr>
              <a:t> exit.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Exiting</a:t>
            </a:r>
            <a:r>
              <a:rPr lang="it-IT" sz="2000" dirty="0">
                <a:cs typeface="Calibri"/>
              </a:rPr>
              <a:t>: </a:t>
            </a:r>
            <a:r>
              <a:rPr lang="it-IT" sz="2000" dirty="0" err="1">
                <a:cs typeface="Calibri"/>
              </a:rPr>
              <a:t>additional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object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used</a:t>
            </a:r>
            <a:r>
              <a:rPr lang="it-IT" sz="2000" dirty="0">
                <a:cs typeface="Calibri"/>
              </a:rPr>
              <a:t> to </a:t>
            </a:r>
            <a:r>
              <a:rPr lang="it-IT" sz="2000" dirty="0" err="1">
                <a:cs typeface="Calibri"/>
              </a:rPr>
              <a:t>synchronize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node's</a:t>
            </a:r>
            <a:r>
              <a:rPr lang="it-IT" sz="2000" dirty="0">
                <a:cs typeface="Calibri"/>
              </a:rPr>
              <a:t> exit </a:t>
            </a:r>
            <a:r>
              <a:rPr lang="it-IT" sz="2000" dirty="0" err="1">
                <a:cs typeface="Calibri"/>
              </a:rPr>
              <a:t>when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it's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only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left</a:t>
            </a:r>
            <a:r>
              <a:rPr lang="it-IT" sz="2000" dirty="0">
                <a:cs typeface="Calibri"/>
              </a:rPr>
              <a:t> in the network.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Calibri"/>
              </a:rPr>
              <a:t>P2pNetServiceImpl: </a:t>
            </a:r>
            <a:r>
              <a:rPr lang="it-IT" sz="2000" dirty="0" err="1">
                <a:cs typeface="Calibri"/>
              </a:rPr>
              <a:t>implementation</a:t>
            </a:r>
            <a:r>
              <a:rPr lang="it-IT" sz="2000" dirty="0">
                <a:cs typeface="Calibri"/>
              </a:rPr>
              <a:t> of </a:t>
            </a:r>
            <a:r>
              <a:rPr lang="it-IT" sz="2000" dirty="0" err="1">
                <a:cs typeface="Calibri"/>
              </a:rPr>
              <a:t>node's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gRPC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methods</a:t>
            </a:r>
            <a:r>
              <a:rPr lang="it-IT" sz="2000" dirty="0">
                <a:cs typeface="Calibri"/>
              </a:rPr>
              <a:t>: one to </a:t>
            </a:r>
            <a:r>
              <a:rPr lang="it-IT" sz="2000" dirty="0" err="1">
                <a:cs typeface="Calibri"/>
              </a:rPr>
              <a:t>forward</a:t>
            </a:r>
            <a:r>
              <a:rPr lang="it-IT" sz="2000" dirty="0">
                <a:cs typeface="Calibri"/>
              </a:rPr>
              <a:t> the token, and </a:t>
            </a:r>
            <a:r>
              <a:rPr lang="it-IT" sz="2000" dirty="0" err="1">
                <a:cs typeface="Calibri"/>
              </a:rPr>
              <a:t>two</a:t>
            </a:r>
            <a:r>
              <a:rPr lang="it-IT" sz="2000" dirty="0">
                <a:cs typeface="Calibri"/>
              </a:rPr>
              <a:t> to update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nodesNetwork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TreeMap</a:t>
            </a:r>
            <a:r>
              <a:rPr lang="it-IT" sz="2000" dirty="0">
                <a:cs typeface="Calibri"/>
              </a:rPr>
              <a:t>, i.e.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local</a:t>
            </a:r>
            <a:r>
              <a:rPr lang="it-IT" sz="2000" dirty="0">
                <a:cs typeface="Calibri"/>
              </a:rPr>
              <a:t> copy of the network </a:t>
            </a:r>
            <a:r>
              <a:rPr lang="it-IT" sz="2000" dirty="0" err="1">
                <a:cs typeface="Calibri"/>
              </a:rPr>
              <a:t>architecture</a:t>
            </a:r>
            <a:r>
              <a:rPr lang="it-IT" sz="2000" dirty="0"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endParaRPr lang="it-IT" sz="2000" dirty="0">
              <a:cs typeface="Calibri"/>
            </a:endParaRPr>
          </a:p>
          <a:p>
            <a:endParaRPr lang="it-I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7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2D2D3-2916-479B-A775-7FF33F46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>
                <a:solidFill>
                  <a:schemeClr val="accent1"/>
                </a:solidFill>
                <a:cs typeface="Calibri Light"/>
              </a:rPr>
              <a:t>How </a:t>
            </a:r>
            <a:r>
              <a:rPr lang="it-IT" sz="4000" b="1" dirty="0" err="1">
                <a:solidFill>
                  <a:schemeClr val="accent1"/>
                </a:solidFill>
                <a:cs typeface="Calibri Light"/>
              </a:rPr>
              <a:t>does</a:t>
            </a:r>
            <a:r>
              <a:rPr lang="it-IT" sz="4000" b="1" dirty="0">
                <a:solidFill>
                  <a:schemeClr val="accent1"/>
                </a:solidFill>
                <a:cs typeface="Calibri Light"/>
              </a:rPr>
              <a:t> </a:t>
            </a:r>
            <a:r>
              <a:rPr lang="it-IT" sz="4000" b="1" dirty="0" err="1">
                <a:solidFill>
                  <a:schemeClr val="accent1"/>
                </a:solidFill>
                <a:cs typeface="Calibri Light"/>
              </a:rPr>
              <a:t>this</a:t>
            </a:r>
            <a:r>
              <a:rPr lang="it-IT" sz="4000" b="1" dirty="0">
                <a:solidFill>
                  <a:schemeClr val="accent1"/>
                </a:solidFill>
                <a:cs typeface="Calibri Light"/>
              </a:rPr>
              <a:t> p2p network work?</a:t>
            </a:r>
            <a:endParaRPr lang="it-IT" sz="40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34E48-A17E-4AFA-9698-7398E2D7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It's</a:t>
            </a:r>
            <a:r>
              <a:rPr lang="it-IT" dirty="0">
                <a:cs typeface="Calibri"/>
              </a:rPr>
              <a:t> a token ring: a </a:t>
            </a:r>
            <a:r>
              <a:rPr lang="it-IT" dirty="0" err="1">
                <a:cs typeface="Calibri"/>
              </a:rPr>
              <a:t>circle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nodes</a:t>
            </a:r>
            <a:r>
              <a:rPr lang="it-IT" dirty="0">
                <a:cs typeface="Calibri"/>
              </a:rPr>
              <a:t> and a token; the token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held</a:t>
            </a:r>
            <a:r>
              <a:rPr lang="it-IT" dirty="0">
                <a:cs typeface="Calibri"/>
              </a:rPr>
              <a:t> by </a:t>
            </a:r>
            <a:r>
              <a:rPr lang="it-IT" dirty="0" err="1">
                <a:cs typeface="Calibri"/>
              </a:rPr>
              <a:t>only</a:t>
            </a:r>
            <a:r>
              <a:rPr lang="it-IT" dirty="0">
                <a:cs typeface="Calibri"/>
              </a:rPr>
              <a:t> one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at</a:t>
            </a:r>
            <a:r>
              <a:rPr lang="it-IT" dirty="0">
                <a:cs typeface="Calibri"/>
              </a:rPr>
              <a:t> a time and </a:t>
            </a:r>
            <a:r>
              <a:rPr lang="it-IT" dirty="0" err="1">
                <a:cs typeface="Calibri"/>
              </a:rPr>
              <a:t>each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 updates 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content</a:t>
            </a:r>
            <a:r>
              <a:rPr lang="it-IT" dirty="0">
                <a:cs typeface="Calibri"/>
              </a:rPr>
              <a:t> by </a:t>
            </a:r>
            <a:r>
              <a:rPr lang="it-IT" dirty="0" err="1">
                <a:cs typeface="Calibri"/>
              </a:rPr>
              <a:t>adding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statistics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are </a:t>
            </a:r>
            <a:r>
              <a:rPr lang="it-IT" dirty="0" err="1">
                <a:cs typeface="Calibri"/>
              </a:rPr>
              <a:t>being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accumulated</a:t>
            </a:r>
            <a:r>
              <a:rPr lang="it-IT" dirty="0">
                <a:cs typeface="Calibri"/>
              </a:rPr>
              <a:t> by 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sampling </a:t>
            </a:r>
            <a:r>
              <a:rPr lang="it-IT" dirty="0" err="1">
                <a:cs typeface="Calibri"/>
              </a:rPr>
              <a:t>process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then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forwards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to the </a:t>
            </a:r>
            <a:r>
              <a:rPr lang="it-IT" dirty="0" err="1">
                <a:cs typeface="Calibri"/>
              </a:rPr>
              <a:t>next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.</a:t>
            </a:r>
          </a:p>
          <a:p>
            <a:r>
              <a:rPr lang="it-IT" dirty="0" err="1">
                <a:cs typeface="Calibri"/>
              </a:rPr>
              <a:t>passToken</a:t>
            </a:r>
            <a:r>
              <a:rPr lang="it-IT" dirty="0">
                <a:cs typeface="Calibri"/>
              </a:rPr>
              <a:t> RPC </a:t>
            </a:r>
            <a:r>
              <a:rPr lang="it-IT" dirty="0" err="1">
                <a:cs typeface="Calibri"/>
              </a:rPr>
              <a:t>function</a:t>
            </a:r>
            <a:r>
              <a:rPr lang="it-IT" dirty="0">
                <a:cs typeface="Calibri"/>
              </a:rPr>
              <a:t>: </a:t>
            </a:r>
            <a:r>
              <a:rPr lang="it-IT" dirty="0" err="1">
                <a:cs typeface="Calibri"/>
              </a:rPr>
              <a:t>receives</a:t>
            </a:r>
            <a:r>
              <a:rPr lang="it-IT" dirty="0">
                <a:cs typeface="Calibri"/>
              </a:rPr>
              <a:t> token from </a:t>
            </a:r>
            <a:r>
              <a:rPr lang="it-IT" dirty="0" err="1">
                <a:cs typeface="Calibri"/>
              </a:rPr>
              <a:t>previous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, updates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, checks in 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local</a:t>
            </a:r>
            <a:r>
              <a:rPr lang="it-IT" dirty="0">
                <a:cs typeface="Calibri"/>
              </a:rPr>
              <a:t> copy of the </a:t>
            </a:r>
            <a:r>
              <a:rPr lang="it-IT" dirty="0" err="1">
                <a:cs typeface="Calibri"/>
              </a:rPr>
              <a:t>architecture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what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next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grabs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port and </a:t>
            </a:r>
            <a:r>
              <a:rPr lang="it-IT" dirty="0" err="1">
                <a:cs typeface="Calibri"/>
              </a:rPr>
              <a:t>ip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address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then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forwards</a:t>
            </a:r>
            <a:r>
              <a:rPr lang="it-IT" dirty="0">
                <a:cs typeface="Calibri"/>
              </a:rPr>
              <a:t> the token by </a:t>
            </a:r>
            <a:r>
              <a:rPr lang="it-IT" dirty="0" err="1">
                <a:cs typeface="Calibri"/>
              </a:rPr>
              <a:t>calling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passToken</a:t>
            </a:r>
            <a:r>
              <a:rPr lang="it-IT" dirty="0">
                <a:cs typeface="Calibri"/>
              </a:rPr>
              <a:t> on the </a:t>
            </a:r>
            <a:r>
              <a:rPr lang="it-IT" dirty="0" err="1">
                <a:cs typeface="Calibri"/>
              </a:rPr>
              <a:t>next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node</a:t>
            </a:r>
            <a:r>
              <a:rPr lang="it-IT" dirty="0">
                <a:cs typeface="Calibri"/>
              </a:rPr>
              <a:t>;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built</a:t>
            </a:r>
            <a:r>
              <a:rPr lang="it-IT" dirty="0">
                <a:cs typeface="Calibri"/>
              </a:rPr>
              <a:t> in a way </a:t>
            </a:r>
            <a:r>
              <a:rPr lang="it-IT" dirty="0" err="1">
                <a:cs typeface="Calibri"/>
              </a:rPr>
              <a:t>such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together</a:t>
            </a:r>
            <a:r>
              <a:rPr lang="it-IT" dirty="0">
                <a:cs typeface="Calibri"/>
              </a:rPr>
              <a:t> with the </a:t>
            </a:r>
            <a:r>
              <a:rPr lang="it-IT" dirty="0" err="1">
                <a:cs typeface="Calibri"/>
              </a:rPr>
              <a:t>rest</a:t>
            </a:r>
            <a:r>
              <a:rPr lang="it-IT" dirty="0">
                <a:cs typeface="Calibri"/>
              </a:rPr>
              <a:t> of the </a:t>
            </a:r>
            <a:r>
              <a:rPr lang="it-IT" dirty="0" err="1">
                <a:cs typeface="Calibri"/>
              </a:rPr>
              <a:t>architecture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its</a:t>
            </a:r>
            <a:r>
              <a:rPr lang="it-IT" dirty="0">
                <a:cs typeface="Calibri"/>
              </a:rPr>
              <a:t> data </a:t>
            </a:r>
            <a:r>
              <a:rPr lang="it-IT" dirty="0" err="1">
                <a:cs typeface="Calibri"/>
              </a:rPr>
              <a:t>structures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guarantees</a:t>
            </a:r>
            <a:r>
              <a:rPr lang="it-IT" dirty="0">
                <a:cs typeface="Calibri"/>
              </a:rPr>
              <a:t> a high </a:t>
            </a:r>
            <a:r>
              <a:rPr lang="it-IT" dirty="0" err="1">
                <a:cs typeface="Calibri"/>
              </a:rPr>
              <a:t>level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efficiency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resilience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edge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cases</a:t>
            </a:r>
            <a:r>
              <a:rPr lang="it-IT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3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C3E75-1C29-446D-832D-F04FEE81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055"/>
            <a:ext cx="10515600" cy="625587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solidFill>
                  <a:schemeClr val="accent1"/>
                </a:solidFill>
                <a:cs typeface="Calibri Light"/>
              </a:rPr>
              <a:t>Edge Cases</a:t>
            </a:r>
            <a:endParaRPr lang="it-IT" sz="4000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942FDD-D4F0-48A4-AAB9-7C24726E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07"/>
            <a:ext cx="10515600" cy="5405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sz="2400" b="1" dirty="0" err="1">
                <a:cs typeface="Calibri"/>
              </a:rPr>
              <a:t>Node</a:t>
            </a:r>
            <a:r>
              <a:rPr lang="it-IT" sz="2400" b="1" dirty="0">
                <a:cs typeface="Calibri"/>
              </a:rPr>
              <a:t> exits </a:t>
            </a:r>
            <a:r>
              <a:rPr lang="it-IT" sz="2400" b="1" dirty="0" err="1">
                <a:cs typeface="Calibri"/>
              </a:rPr>
              <a:t>when</a:t>
            </a:r>
            <a:r>
              <a:rPr lang="it-IT" sz="2400" b="1" dirty="0">
                <a:cs typeface="Calibri"/>
              </a:rPr>
              <a:t> </a:t>
            </a:r>
            <a:r>
              <a:rPr lang="it-IT" sz="2400" b="1" dirty="0" err="1">
                <a:cs typeface="Calibri"/>
              </a:rPr>
              <a:t>it</a:t>
            </a:r>
            <a:r>
              <a:rPr lang="it-IT" sz="2400" b="1" dirty="0">
                <a:cs typeface="Calibri"/>
              </a:rPr>
              <a:t> </a:t>
            </a:r>
            <a:r>
              <a:rPr lang="it-IT" sz="2400" b="1" dirty="0" err="1">
                <a:cs typeface="Calibri"/>
              </a:rPr>
              <a:t>has</a:t>
            </a:r>
            <a:r>
              <a:rPr lang="it-IT" sz="2400" b="1" dirty="0">
                <a:cs typeface="Calibri"/>
              </a:rPr>
              <a:t> the token: 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This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avoided</a:t>
            </a:r>
            <a:r>
              <a:rPr lang="it-IT" sz="2000" dirty="0">
                <a:cs typeface="Calibri"/>
              </a:rPr>
              <a:t> by </a:t>
            </a:r>
            <a:r>
              <a:rPr lang="it-IT" sz="2000" b="1" dirty="0" err="1">
                <a:cs typeface="Calibri"/>
              </a:rPr>
              <a:t>synchronizing</a:t>
            </a:r>
            <a:r>
              <a:rPr lang="it-IT" sz="2000" b="1" dirty="0">
                <a:cs typeface="Calibri"/>
              </a:rPr>
              <a:t> the </a:t>
            </a:r>
            <a:r>
              <a:rPr lang="it-IT" sz="2000" b="1" dirty="0" err="1">
                <a:cs typeface="Calibri"/>
              </a:rPr>
              <a:t>shutDown</a:t>
            </a:r>
            <a:r>
              <a:rPr lang="it-IT" sz="2000" b="1" dirty="0">
                <a:cs typeface="Calibri"/>
              </a:rPr>
              <a:t>() </a:t>
            </a:r>
            <a:r>
              <a:rPr lang="it-IT" sz="2000" dirty="0" err="1">
                <a:cs typeface="Calibri"/>
              </a:rPr>
              <a:t>method</a:t>
            </a:r>
            <a:r>
              <a:rPr lang="it-IT" sz="2000" dirty="0">
                <a:cs typeface="Calibri"/>
              </a:rPr>
              <a:t> (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terminates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gRPC</a:t>
            </a:r>
            <a:r>
              <a:rPr lang="it-IT" sz="2000" dirty="0">
                <a:cs typeface="Calibri"/>
              </a:rPr>
              <a:t> server and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RPC) </a:t>
            </a:r>
            <a:r>
              <a:rPr lang="it-IT" sz="2000" b="1" dirty="0">
                <a:cs typeface="Calibri"/>
              </a:rPr>
              <a:t>to the </a:t>
            </a:r>
            <a:r>
              <a:rPr lang="it-IT" sz="2000" b="1" dirty="0" err="1">
                <a:cs typeface="Calibri"/>
              </a:rPr>
              <a:t>passToken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function</a:t>
            </a:r>
            <a:r>
              <a:rPr lang="it-IT" sz="2000" dirty="0">
                <a:cs typeface="Calibri"/>
              </a:rPr>
              <a:t>, with the help of an </a:t>
            </a:r>
            <a:r>
              <a:rPr lang="it-IT" sz="2000" dirty="0" err="1">
                <a:cs typeface="Calibri"/>
              </a:rPr>
              <a:t>empty</a:t>
            </a:r>
            <a:r>
              <a:rPr lang="it-IT" sz="2000" dirty="0">
                <a:cs typeface="Calibri"/>
              </a:rPr>
              <a:t> class </a:t>
            </a:r>
            <a:r>
              <a:rPr lang="it-IT" sz="2000" dirty="0" err="1">
                <a:cs typeface="Calibri"/>
              </a:rPr>
              <a:t>we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called</a:t>
            </a:r>
            <a:r>
              <a:rPr lang="it-IT" sz="2000" dirty="0">
                <a:cs typeface="Calibri"/>
              </a:rPr>
              <a:t> </a:t>
            </a:r>
            <a:r>
              <a:rPr lang="it-IT" sz="2000" b="1" dirty="0">
                <a:cs typeface="Calibri"/>
              </a:rPr>
              <a:t>'Token'</a:t>
            </a:r>
            <a:r>
              <a:rPr lang="it-IT" sz="2000" dirty="0">
                <a:cs typeface="Calibri"/>
              </a:rPr>
              <a:t>, to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both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close</a:t>
            </a:r>
            <a:r>
              <a:rPr lang="it-IT" sz="2000" dirty="0">
                <a:cs typeface="Calibri"/>
              </a:rPr>
              <a:t>() </a:t>
            </a:r>
            <a:r>
              <a:rPr lang="it-IT" sz="2000" dirty="0" err="1">
                <a:cs typeface="Calibri"/>
              </a:rPr>
              <a:t>method</a:t>
            </a:r>
            <a:r>
              <a:rPr lang="it-IT" sz="2000" dirty="0">
                <a:cs typeface="Calibri"/>
              </a:rPr>
              <a:t> in </a:t>
            </a:r>
            <a:r>
              <a:rPr lang="it-IT" sz="2000" dirty="0" err="1">
                <a:cs typeface="Calibri"/>
              </a:rPr>
              <a:t>GrpcServer</a:t>
            </a:r>
            <a:r>
              <a:rPr lang="it-IT" sz="2000" dirty="0">
                <a:cs typeface="Calibri"/>
              </a:rPr>
              <a:t> class and the </a:t>
            </a:r>
            <a:r>
              <a:rPr lang="it-IT" sz="2000" dirty="0" err="1">
                <a:cs typeface="Calibri"/>
              </a:rPr>
              <a:t>passToken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synchronize</a:t>
            </a:r>
            <a:r>
              <a:rPr lang="it-IT" sz="2000" dirty="0">
                <a:cs typeface="Calibri"/>
              </a:rPr>
              <a:t> on.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Additionally</a:t>
            </a:r>
            <a:r>
              <a:rPr lang="it-IT" sz="2000" dirty="0">
                <a:cs typeface="Calibri"/>
              </a:rPr>
              <a:t>, the </a:t>
            </a:r>
            <a:r>
              <a:rPr lang="it-IT" sz="2000" b="1" dirty="0" err="1">
                <a:cs typeface="Calibri"/>
              </a:rPr>
              <a:t>Exiting</a:t>
            </a:r>
            <a:r>
              <a:rPr lang="it-IT" sz="2000" b="1" dirty="0">
                <a:cs typeface="Calibri"/>
              </a:rPr>
              <a:t> class </a:t>
            </a:r>
            <a:r>
              <a:rPr lang="it-IT" sz="2000" dirty="0" err="1">
                <a:cs typeface="Calibri"/>
              </a:rPr>
              <a:t>provides</a:t>
            </a:r>
            <a:r>
              <a:rPr lang="it-IT" sz="2000" dirty="0">
                <a:cs typeface="Calibri"/>
              </a:rPr>
              <a:t> and </a:t>
            </a:r>
            <a:r>
              <a:rPr lang="it-IT" sz="2000" b="1" dirty="0" err="1">
                <a:cs typeface="Calibri"/>
              </a:rPr>
              <a:t>additional</a:t>
            </a:r>
            <a:r>
              <a:rPr lang="it-IT" sz="2000" b="1" dirty="0">
                <a:cs typeface="Calibri"/>
              </a:rPr>
              <a:t> gate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allowes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close</a:t>
            </a:r>
            <a:r>
              <a:rPr lang="it-IT" sz="2000" dirty="0">
                <a:cs typeface="Calibri"/>
              </a:rPr>
              <a:t>() to </a:t>
            </a:r>
            <a:r>
              <a:rPr lang="it-IT" sz="2000" dirty="0" err="1">
                <a:cs typeface="Calibri"/>
              </a:rPr>
              <a:t>shutdown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if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it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is</a:t>
            </a:r>
            <a:r>
              <a:rPr lang="it-IT" sz="2000" b="1" dirty="0">
                <a:cs typeface="Calibri"/>
              </a:rPr>
              <a:t> the </a:t>
            </a:r>
            <a:r>
              <a:rPr lang="it-IT" sz="2000" b="1" dirty="0" err="1">
                <a:cs typeface="Calibri"/>
              </a:rPr>
              <a:t>only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node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left</a:t>
            </a:r>
            <a:r>
              <a:rPr lang="it-IT" sz="2000" b="1" dirty="0">
                <a:cs typeface="Calibri"/>
              </a:rPr>
              <a:t> in the network and </a:t>
            </a:r>
            <a:r>
              <a:rPr lang="it-IT" sz="2000" b="1" dirty="0" err="1">
                <a:cs typeface="Calibri"/>
              </a:rPr>
              <a:t>has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requested</a:t>
            </a:r>
            <a:r>
              <a:rPr lang="it-IT" sz="2000" b="1" dirty="0">
                <a:cs typeface="Calibri"/>
              </a:rPr>
              <a:t> to exit</a:t>
            </a:r>
            <a:r>
              <a:rPr lang="it-IT" sz="2000" dirty="0">
                <a:cs typeface="Calibri"/>
              </a:rPr>
              <a:t>.</a:t>
            </a:r>
          </a:p>
          <a:p>
            <a:pPr marL="457200" indent="-457200"/>
            <a:r>
              <a:rPr lang="it-IT" sz="2400" b="1" dirty="0" err="1">
                <a:cs typeface="Calibri"/>
              </a:rPr>
              <a:t>Simultaneous</a:t>
            </a:r>
            <a:r>
              <a:rPr lang="it-IT" sz="2400" b="1" dirty="0">
                <a:cs typeface="Calibri"/>
              </a:rPr>
              <a:t> </a:t>
            </a:r>
            <a:r>
              <a:rPr lang="it-IT" sz="2400" b="1" dirty="0" err="1">
                <a:cs typeface="Calibri"/>
              </a:rPr>
              <a:t>entrance</a:t>
            </a:r>
            <a:r>
              <a:rPr lang="it-IT" sz="2400" b="1" dirty="0">
                <a:cs typeface="Calibri"/>
              </a:rPr>
              <a:t>/exit of </a:t>
            </a:r>
            <a:r>
              <a:rPr lang="it-IT" sz="2400" b="1" dirty="0" err="1">
                <a:cs typeface="Calibri"/>
              </a:rPr>
              <a:t>different</a:t>
            </a:r>
            <a:r>
              <a:rPr lang="it-IT" sz="2400" b="1" dirty="0">
                <a:cs typeface="Calibri"/>
              </a:rPr>
              <a:t> </a:t>
            </a:r>
            <a:r>
              <a:rPr lang="it-IT" sz="2400" b="1" dirty="0" err="1">
                <a:cs typeface="Calibri"/>
              </a:rPr>
              <a:t>nodes</a:t>
            </a:r>
            <a:r>
              <a:rPr lang="it-IT" sz="2400" b="1" dirty="0">
                <a:cs typeface="Calibri"/>
              </a:rPr>
              <a:t> to the network:</a:t>
            </a:r>
          </a:p>
          <a:p>
            <a:pPr marL="457200" indent="-457200">
              <a:buAutoNum type="arabicPeriod"/>
            </a:pPr>
            <a:r>
              <a:rPr lang="it-IT" sz="2000" dirty="0">
                <a:cs typeface="Calibri"/>
              </a:rPr>
              <a:t>The RPC </a:t>
            </a:r>
            <a:r>
              <a:rPr lang="it-IT" sz="2000" dirty="0" err="1">
                <a:cs typeface="Calibri"/>
              </a:rPr>
              <a:t>functions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that</a:t>
            </a:r>
            <a:r>
              <a:rPr lang="it-IT" sz="2000" dirty="0">
                <a:cs typeface="Calibri"/>
              </a:rPr>
              <a:t> updates </a:t>
            </a:r>
            <a:r>
              <a:rPr lang="it-IT" sz="2000" dirty="0" err="1">
                <a:cs typeface="Calibri"/>
              </a:rPr>
              <a:t>each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node's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architecture</a:t>
            </a:r>
            <a:r>
              <a:rPr lang="it-IT" sz="2000" dirty="0">
                <a:cs typeface="Calibri"/>
              </a:rPr>
              <a:t> with new </a:t>
            </a:r>
            <a:r>
              <a:rPr lang="it-IT" sz="2000" dirty="0" err="1">
                <a:cs typeface="Calibri"/>
              </a:rPr>
              <a:t>nodes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entering</a:t>
            </a:r>
            <a:r>
              <a:rPr lang="it-IT" sz="2000" dirty="0">
                <a:cs typeface="Calibri"/>
              </a:rPr>
              <a:t>/</a:t>
            </a:r>
            <a:r>
              <a:rPr lang="it-IT" sz="2000" dirty="0" err="1">
                <a:cs typeface="Calibri"/>
              </a:rPr>
              <a:t>exiting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it</a:t>
            </a:r>
            <a:r>
              <a:rPr lang="it-IT" sz="2000" dirty="0">
                <a:cs typeface="Calibri"/>
              </a:rPr>
              <a:t> live in the </a:t>
            </a:r>
            <a:r>
              <a:rPr lang="it-IT" sz="2000" dirty="0" err="1">
                <a:cs typeface="Calibri"/>
              </a:rPr>
              <a:t>multithreaded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environment</a:t>
            </a:r>
            <a:r>
              <a:rPr lang="it-IT" sz="2000" dirty="0">
                <a:cs typeface="Calibri"/>
              </a:rPr>
              <a:t> of a </a:t>
            </a:r>
            <a:r>
              <a:rPr lang="it-IT" sz="2000" dirty="0" err="1">
                <a:cs typeface="Calibri"/>
              </a:rPr>
              <a:t>gRPC</a:t>
            </a:r>
            <a:r>
              <a:rPr lang="it-IT" sz="2000" dirty="0">
                <a:cs typeface="Calibri"/>
              </a:rPr>
              <a:t> server,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means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they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could</a:t>
            </a:r>
            <a:r>
              <a:rPr lang="it-IT" sz="2000" dirty="0">
                <a:cs typeface="Calibri"/>
              </a:rPr>
              <a:t> be </a:t>
            </a:r>
            <a:r>
              <a:rPr lang="it-IT" sz="2000" dirty="0" err="1">
                <a:cs typeface="Calibri"/>
              </a:rPr>
              <a:t>called</a:t>
            </a:r>
            <a:r>
              <a:rPr lang="it-IT" sz="2000" dirty="0">
                <a:cs typeface="Calibri"/>
              </a:rPr>
              <a:t> by </a:t>
            </a:r>
            <a:r>
              <a:rPr lang="it-IT" sz="2000" dirty="0" err="1">
                <a:cs typeface="Calibri"/>
              </a:rPr>
              <a:t>different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threads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at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same</a:t>
            </a:r>
            <a:r>
              <a:rPr lang="it-IT" sz="2000" dirty="0">
                <a:cs typeface="Calibri"/>
              </a:rPr>
              <a:t> time,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could</a:t>
            </a:r>
            <a:r>
              <a:rPr lang="it-IT" sz="2000" dirty="0">
                <a:cs typeface="Calibri"/>
              </a:rPr>
              <a:t> cause </a:t>
            </a:r>
            <a:r>
              <a:rPr lang="it-IT" sz="2000" dirty="0" err="1">
                <a:cs typeface="Calibri"/>
              </a:rPr>
              <a:t>consistency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issues</a:t>
            </a:r>
            <a:r>
              <a:rPr lang="it-IT" sz="2000" dirty="0">
                <a:cs typeface="Calibri"/>
              </a:rPr>
              <a:t>. </a:t>
            </a:r>
            <a:r>
              <a:rPr lang="it-IT" sz="2000" dirty="0" err="1">
                <a:cs typeface="Calibri"/>
              </a:rPr>
              <a:t>This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avoided</a:t>
            </a:r>
            <a:r>
              <a:rPr lang="it-IT" sz="2000" dirty="0">
                <a:cs typeface="Calibri"/>
              </a:rPr>
              <a:t> by </a:t>
            </a:r>
            <a:r>
              <a:rPr lang="it-IT" sz="2000" b="1" dirty="0" err="1">
                <a:cs typeface="Calibri"/>
              </a:rPr>
              <a:t>relying</a:t>
            </a:r>
            <a:r>
              <a:rPr lang="it-IT" sz="2000" b="1" dirty="0">
                <a:cs typeface="Calibri"/>
              </a:rPr>
              <a:t> on the </a:t>
            </a:r>
            <a:r>
              <a:rPr lang="it-IT" sz="2000" b="1" dirty="0" err="1">
                <a:cs typeface="Calibri"/>
              </a:rPr>
              <a:t>NodesNetwork</a:t>
            </a:r>
            <a:r>
              <a:rPr lang="it-IT" sz="2000" b="1" dirty="0">
                <a:cs typeface="Calibri"/>
              </a:rPr>
              <a:t> class and the </a:t>
            </a:r>
            <a:r>
              <a:rPr lang="it-IT" sz="2000" b="1" dirty="0" err="1">
                <a:cs typeface="Calibri"/>
              </a:rPr>
              <a:t>synchronization</a:t>
            </a:r>
            <a:r>
              <a:rPr lang="it-IT" sz="2000" b="1" dirty="0">
                <a:cs typeface="Calibri"/>
              </a:rPr>
              <a:t> of the CRUD </a:t>
            </a:r>
            <a:r>
              <a:rPr lang="it-IT" sz="2000" b="1" dirty="0" err="1">
                <a:cs typeface="Calibri"/>
              </a:rPr>
              <a:t>operations</a:t>
            </a:r>
            <a:r>
              <a:rPr lang="it-IT" sz="2000" b="1" dirty="0">
                <a:cs typeface="Calibri"/>
              </a:rPr>
              <a:t> on </a:t>
            </a:r>
            <a:r>
              <a:rPr lang="it-IT" sz="2000" b="1" dirty="0" err="1">
                <a:cs typeface="Calibri"/>
              </a:rPr>
              <a:t>it</a:t>
            </a:r>
            <a:r>
              <a:rPr lang="it-IT" sz="2000" dirty="0"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r>
              <a:rPr lang="it-IT" sz="2000" dirty="0" err="1">
                <a:cs typeface="Calibri"/>
              </a:rPr>
              <a:t>PassToken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not</a:t>
            </a:r>
            <a:r>
              <a:rPr lang="it-IT" sz="2000" dirty="0">
                <a:cs typeface="Calibri"/>
              </a:rPr>
              <a:t> 100% </a:t>
            </a:r>
            <a:r>
              <a:rPr lang="it-IT" sz="2000" dirty="0" err="1">
                <a:cs typeface="Calibri"/>
              </a:rPr>
              <a:t>synchronized</a:t>
            </a:r>
            <a:r>
              <a:rPr lang="it-IT" sz="2000" dirty="0">
                <a:cs typeface="Calibri"/>
              </a:rPr>
              <a:t> with the updates on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local</a:t>
            </a:r>
            <a:r>
              <a:rPr lang="it-IT" sz="2000" dirty="0">
                <a:cs typeface="Calibri"/>
              </a:rPr>
              <a:t> copy of the </a:t>
            </a:r>
            <a:r>
              <a:rPr lang="it-IT" sz="2000" dirty="0" err="1">
                <a:cs typeface="Calibri"/>
              </a:rPr>
              <a:t>architecture</a:t>
            </a:r>
            <a:r>
              <a:rPr lang="it-IT" sz="2000" dirty="0">
                <a:cs typeface="Calibri"/>
              </a:rPr>
              <a:t>,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means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could</a:t>
            </a:r>
            <a:r>
              <a:rPr lang="it-IT" sz="2000" dirty="0">
                <a:cs typeface="Calibri"/>
              </a:rPr>
              <a:t> end up </a:t>
            </a:r>
            <a:r>
              <a:rPr lang="it-IT" sz="2000" dirty="0" err="1">
                <a:cs typeface="Calibri"/>
              </a:rPr>
              <a:t>sending</a:t>
            </a:r>
            <a:r>
              <a:rPr lang="it-IT" sz="2000" dirty="0">
                <a:cs typeface="Calibri"/>
              </a:rPr>
              <a:t> an RPC to a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no </a:t>
            </a:r>
            <a:r>
              <a:rPr lang="it-IT" sz="2000" dirty="0" err="1">
                <a:cs typeface="Calibri"/>
              </a:rPr>
              <a:t>longer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connected</a:t>
            </a:r>
            <a:r>
              <a:rPr lang="it-IT" sz="2000" dirty="0">
                <a:cs typeface="Calibri"/>
              </a:rPr>
              <a:t>, </a:t>
            </a:r>
            <a:r>
              <a:rPr lang="it-IT" sz="2000" dirty="0" err="1">
                <a:cs typeface="Calibri"/>
              </a:rPr>
              <a:t>thus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causing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token's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loss</a:t>
            </a:r>
            <a:r>
              <a:rPr lang="it-IT" sz="2000" dirty="0">
                <a:cs typeface="Calibri"/>
              </a:rPr>
              <a:t>. </a:t>
            </a:r>
            <a:r>
              <a:rPr lang="it-IT" sz="2000" dirty="0" err="1">
                <a:cs typeface="Calibri"/>
              </a:rPr>
              <a:t>This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avoided</a:t>
            </a:r>
            <a:r>
              <a:rPr lang="it-IT" sz="2000" dirty="0">
                <a:cs typeface="Calibri"/>
              </a:rPr>
              <a:t> by </a:t>
            </a:r>
            <a:r>
              <a:rPr lang="it-IT" sz="2000" dirty="0" err="1">
                <a:cs typeface="Calibri"/>
              </a:rPr>
              <a:t>handling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result</a:t>
            </a:r>
            <a:r>
              <a:rPr lang="it-IT" sz="2000" dirty="0">
                <a:cs typeface="Calibri"/>
              </a:rPr>
              <a:t> of a </a:t>
            </a:r>
            <a:r>
              <a:rPr lang="it-IT" sz="2000" dirty="0" err="1">
                <a:cs typeface="Calibri"/>
              </a:rPr>
              <a:t>passToken</a:t>
            </a:r>
            <a:r>
              <a:rPr lang="it-IT" sz="2000" dirty="0">
                <a:cs typeface="Calibri"/>
              </a:rPr>
              <a:t> to a </a:t>
            </a:r>
            <a:r>
              <a:rPr lang="it-IT" sz="2000" dirty="0" err="1">
                <a:cs typeface="Calibri"/>
              </a:rPr>
              <a:t>next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, in the </a:t>
            </a:r>
            <a:r>
              <a:rPr lang="it-IT" sz="2000" dirty="0" err="1">
                <a:cs typeface="Calibri"/>
              </a:rPr>
              <a:t>passToken</a:t>
            </a:r>
            <a:r>
              <a:rPr lang="it-IT" sz="2000" dirty="0">
                <a:cs typeface="Calibri"/>
              </a:rPr>
              <a:t> of the </a:t>
            </a:r>
            <a:r>
              <a:rPr lang="it-IT" sz="2000" dirty="0" err="1">
                <a:cs typeface="Calibri"/>
              </a:rPr>
              <a:t>present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, </a:t>
            </a:r>
            <a:r>
              <a:rPr lang="it-IT" sz="2000" b="1" dirty="0">
                <a:cs typeface="Calibri"/>
              </a:rPr>
              <a:t>looping </a:t>
            </a:r>
            <a:r>
              <a:rPr lang="it-IT" sz="2000" dirty="0">
                <a:cs typeface="Calibri"/>
              </a:rPr>
              <a:t>(checking in </a:t>
            </a:r>
            <a:r>
              <a:rPr lang="it-IT" sz="2000" dirty="0" err="1">
                <a:cs typeface="Calibri"/>
              </a:rPr>
              <a:t>my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local</a:t>
            </a:r>
            <a:r>
              <a:rPr lang="it-IT" sz="2000" dirty="0">
                <a:cs typeface="Calibri"/>
              </a:rPr>
              <a:t> copy of the </a:t>
            </a:r>
            <a:r>
              <a:rPr lang="it-IT" sz="2000" dirty="0" err="1">
                <a:cs typeface="Calibri"/>
              </a:rPr>
              <a:t>architecture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which</a:t>
            </a:r>
            <a:r>
              <a:rPr lang="it-IT" sz="2000" dirty="0">
                <a:cs typeface="Calibri"/>
              </a:rPr>
              <a:t> one </a:t>
            </a:r>
            <a:r>
              <a:rPr lang="it-IT" sz="2000" dirty="0" err="1">
                <a:cs typeface="Calibri"/>
              </a:rPr>
              <a:t>is</a:t>
            </a:r>
            <a:r>
              <a:rPr lang="it-IT" sz="2000" dirty="0">
                <a:cs typeface="Calibri"/>
              </a:rPr>
              <a:t> the </a:t>
            </a:r>
            <a:r>
              <a:rPr lang="it-IT" sz="2000" dirty="0" err="1">
                <a:cs typeface="Calibri"/>
              </a:rPr>
              <a:t>next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node</a:t>
            </a:r>
            <a:r>
              <a:rPr lang="it-IT" sz="2000" dirty="0">
                <a:cs typeface="Calibri"/>
              </a:rPr>
              <a:t>, and </a:t>
            </a:r>
            <a:r>
              <a:rPr lang="it-IT" sz="2000" dirty="0" err="1">
                <a:cs typeface="Calibri"/>
              </a:rPr>
              <a:t>calling</a:t>
            </a:r>
            <a:r>
              <a:rPr lang="it-IT" sz="2000" dirty="0">
                <a:cs typeface="Calibri"/>
              </a:rPr>
              <a:t> a </a:t>
            </a:r>
            <a:r>
              <a:rPr lang="it-IT" sz="2000" dirty="0" err="1">
                <a:cs typeface="Calibri"/>
              </a:rPr>
              <a:t>passToken</a:t>
            </a:r>
            <a:r>
              <a:rPr lang="it-IT" sz="2000" dirty="0">
                <a:cs typeface="Calibri"/>
              </a:rPr>
              <a:t> on </a:t>
            </a:r>
            <a:r>
              <a:rPr lang="it-IT" sz="2000" dirty="0" err="1">
                <a:cs typeface="Calibri"/>
              </a:rPr>
              <a:t>its</a:t>
            </a:r>
            <a:r>
              <a:rPr lang="it-IT" sz="2000" dirty="0">
                <a:cs typeface="Calibri"/>
              </a:rPr>
              <a:t> </a:t>
            </a:r>
            <a:r>
              <a:rPr lang="it-IT" sz="2000" dirty="0" err="1">
                <a:cs typeface="Calibri"/>
              </a:rPr>
              <a:t>gRPC</a:t>
            </a:r>
            <a:r>
              <a:rPr lang="it-IT" sz="2000" dirty="0">
                <a:cs typeface="Calibri"/>
              </a:rPr>
              <a:t> server) </a:t>
            </a:r>
            <a:r>
              <a:rPr lang="it-IT" sz="2000" b="1" dirty="0" err="1">
                <a:cs typeface="Calibri"/>
              </a:rPr>
              <a:t>until</a:t>
            </a:r>
            <a:r>
              <a:rPr lang="it-IT" sz="2000" b="1" dirty="0">
                <a:cs typeface="Calibri"/>
              </a:rPr>
              <a:t> I </a:t>
            </a:r>
            <a:r>
              <a:rPr lang="it-IT" sz="2000" b="1" dirty="0" err="1">
                <a:cs typeface="Calibri"/>
              </a:rPr>
              <a:t>receive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confirmation</a:t>
            </a:r>
            <a:r>
              <a:rPr lang="it-IT" sz="2000" b="1" dirty="0">
                <a:cs typeface="Calibri"/>
              </a:rPr>
              <a:t> of </a:t>
            </a:r>
            <a:r>
              <a:rPr lang="it-IT" sz="2000" b="1" dirty="0" err="1">
                <a:cs typeface="Calibri"/>
              </a:rPr>
              <a:t>my</a:t>
            </a:r>
            <a:r>
              <a:rPr lang="it-IT" sz="2000" b="1" dirty="0">
                <a:cs typeface="Calibri"/>
              </a:rPr>
              <a:t> </a:t>
            </a:r>
            <a:r>
              <a:rPr lang="it-IT" sz="2000" b="1" dirty="0" err="1">
                <a:cs typeface="Calibri"/>
              </a:rPr>
              <a:t>call's</a:t>
            </a:r>
            <a:r>
              <a:rPr lang="it-IT" sz="2000" b="1" dirty="0">
                <a:cs typeface="Calibri"/>
              </a:rPr>
              <a:t> success</a:t>
            </a:r>
            <a:r>
              <a:rPr lang="it-IT" sz="2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34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990FB7-D0CD-4786-B906-52D4B29F3B7D}"/>
              </a:ext>
            </a:extLst>
          </p:cNvPr>
          <p:cNvSpPr txBox="1"/>
          <p:nvPr/>
        </p:nvSpPr>
        <p:spPr>
          <a:xfrm>
            <a:off x="4396563" y="2863702"/>
            <a:ext cx="39570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000" dirty="0">
                <a:solidFill>
                  <a:schemeClr val="accent1"/>
                </a:solidFill>
              </a:rPr>
              <a:t>Thank </a:t>
            </a:r>
            <a:r>
              <a:rPr lang="it-IT" sz="6000" dirty="0" err="1">
                <a:solidFill>
                  <a:schemeClr val="accent1"/>
                </a:solidFill>
              </a:rPr>
              <a:t>you</a:t>
            </a:r>
            <a:r>
              <a:rPr lang="it-IT" sz="6000" dirty="0">
                <a:solidFill>
                  <a:schemeClr val="accent1"/>
                </a:solidFill>
              </a:rPr>
              <a:t>!</a:t>
            </a:r>
            <a:endParaRPr lang="it-IT" sz="600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43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Project work for the exam Dystributed and Pervasive Systems</vt:lpstr>
      <vt:lpstr>Presentazione standard di PowerPoint</vt:lpstr>
      <vt:lpstr>Gateway</vt:lpstr>
      <vt:lpstr>Analyst</vt:lpstr>
      <vt:lpstr>Node, aka p2p network</vt:lpstr>
      <vt:lpstr>How does this p2p network work?</vt:lpstr>
      <vt:lpstr>Edge Cases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1123</cp:revision>
  <dcterms:created xsi:type="dcterms:W3CDTF">2020-09-21T16:08:40Z</dcterms:created>
  <dcterms:modified xsi:type="dcterms:W3CDTF">2020-09-21T23:47:18Z</dcterms:modified>
</cp:coreProperties>
</file>