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7" r:id="rId5"/>
    <p:sldId id="260" r:id="rId6"/>
    <p:sldId id="271" r:id="rId7"/>
    <p:sldId id="262" r:id="rId8"/>
    <p:sldId id="278" r:id="rId9"/>
    <p:sldId id="279" r:id="rId10"/>
    <p:sldId id="264" r:id="rId11"/>
    <p:sldId id="269" r:id="rId12"/>
    <p:sldId id="274" r:id="rId13"/>
    <p:sldId id="265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E552D-8F1B-7A07-D5C0-74BFA36FDC8A}" v="219" dt="2022-02-18T10:52:41.103"/>
    <p1510:client id="{12B14917-2FC8-17D6-7D34-210C12958815}" v="717" dt="2022-02-20T13:16:43.366"/>
    <p1510:client id="{2ED5792E-6F9F-CA9B-2730-CCB4D64DC75C}" v="239" dt="2022-02-18T11:13:35.847"/>
    <p1510:client id="{489AD360-776B-157E-B91C-D8D1ACD26BCF}" v="241" dt="2022-02-23T11:32:29.309"/>
    <p1510:client id="{63474D89-962E-9EC7-CDAE-77EF58F0C86C}" v="6" dt="2022-02-17T15:39:43.760"/>
    <p1510:client id="{BEB17D8C-EB10-4B5D-96A2-FBC749525179}" v="282" dt="2022-02-17T10:37:08.689"/>
    <p1510:client id="{D3F02868-FBB7-3D56-3C7B-78927CFE152E}" v="2" dt="2022-02-18T11:19:40.544"/>
    <p1510:client id="{DBF4D70A-5F34-6E8D-864A-A920737F8098}" v="1160" dt="2022-02-17T13:47:20.029"/>
    <p1510:client id="{E32ED41A-8E28-68F1-BF8A-00A734DB2206}" v="11" dt="2022-02-20T14:16:02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ot-oss.github.io/soot" TargetMode="External"/><Relationship Id="rId2" Type="http://schemas.openxmlformats.org/officeDocument/2006/relationships/hyperlink" Target="https://github.com/usi-systems/freu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madionix/freud-java-instrument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latin typeface="+mj-lt"/>
                <a:ea typeface="+mj-ea"/>
                <a:cs typeface="+mj-cs"/>
              </a:rPr>
              <a:t>Java bytecode instrumentation for performance analysis</a:t>
            </a:r>
            <a:endParaRPr lang="en-US" sz="4800" kern="1200">
              <a:latin typeface="+mj-lt"/>
              <a:cs typeface="Calibri Light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/>
              <a:t>Nicola Amadio</a:t>
            </a:r>
            <a:br>
              <a:rPr lang="en-US" sz="2800"/>
            </a:br>
            <a:r>
              <a:rPr lang="en-US" sz="2800"/>
              <a:t>University of Milan</a:t>
            </a:r>
            <a:br>
              <a:rPr lang="en-US" sz="2800"/>
            </a:br>
            <a:r>
              <a:rPr lang="en-US" sz="2800"/>
              <a:t>Master of Science in Computer Science</a:t>
            </a:r>
            <a:br>
              <a:rPr lang="en-US" sz="2800"/>
            </a:br>
            <a:r>
              <a:rPr lang="en-US" sz="2800"/>
              <a:t>Supervisors: Alessandra Gorla, Antonio </a:t>
            </a:r>
            <a:r>
              <a:rPr lang="en-US" sz="2800" err="1"/>
              <a:t>Carzaniga</a:t>
            </a:r>
            <a:r>
              <a:rPr lang="en-US" sz="2800"/>
              <a:t>, Mattia Monga</a:t>
            </a:r>
            <a:endParaRPr lang="en-US" sz="2800">
              <a:cs typeface="Calibri" panose="020F0502020204030204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BEAAD-7883-478B-8A8D-9EE8FCB7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14" y="-515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3A3650-3F79-4564-9D5C-815D3103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5400">
                <a:cs typeface="Calibri Light"/>
              </a:rPr>
              <a:t>Future work - </a:t>
            </a:r>
            <a:r>
              <a:rPr lang="it-IT" sz="5400" err="1">
                <a:ea typeface="+mj-lt"/>
                <a:cs typeface="+mj-lt"/>
              </a:rPr>
              <a:t>Extending</a:t>
            </a:r>
            <a:r>
              <a:rPr lang="it-IT" sz="5400">
                <a:ea typeface="+mj-lt"/>
                <a:cs typeface="+mj-lt"/>
              </a:rPr>
              <a:t> </a:t>
            </a:r>
            <a:r>
              <a:rPr lang="it-IT" sz="5400" err="1">
                <a:ea typeface="+mj-lt"/>
                <a:cs typeface="+mj-lt"/>
              </a:rPr>
              <a:t>Instrumenter</a:t>
            </a:r>
            <a:endParaRPr lang="it-IT" sz="5400" err="1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8A6A4-F36D-4655-8687-7320A16F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2945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err="1">
                <a:cs typeface="Calibri"/>
              </a:rPr>
              <a:t>Automatically</a:t>
            </a:r>
            <a:r>
              <a:rPr lang="it-IT">
                <a:cs typeface="Calibri"/>
              </a:rPr>
              <a:t> log features, </a:t>
            </a:r>
            <a:r>
              <a:rPr lang="it-IT" err="1">
                <a:cs typeface="Calibri"/>
              </a:rPr>
              <a:t>such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as</a:t>
            </a:r>
            <a:r>
              <a:rPr lang="it-IT">
                <a:cs typeface="Calibri"/>
              </a:rPr>
              <a:t> input </a:t>
            </a:r>
            <a:r>
              <a:rPr lang="it-IT" err="1">
                <a:cs typeface="Calibri"/>
              </a:rPr>
              <a:t>parameters</a:t>
            </a:r>
            <a:r>
              <a:rPr lang="it-IT">
                <a:cs typeface="Calibri"/>
              </a:rPr>
              <a:t> of </a:t>
            </a:r>
            <a:r>
              <a:rPr lang="it-IT" err="1">
                <a:cs typeface="Calibri"/>
              </a:rPr>
              <a:t>methods</a:t>
            </a:r>
            <a:r>
              <a:rPr lang="it-IT">
                <a:cs typeface="Calibri"/>
              </a:rPr>
              <a:t>.</a:t>
            </a:r>
          </a:p>
          <a:p>
            <a:r>
              <a:rPr lang="it-IT">
                <a:cs typeface="Calibri"/>
              </a:rPr>
              <a:t>Test </a:t>
            </a:r>
            <a:r>
              <a:rPr lang="it-IT" err="1">
                <a:cs typeface="Calibri"/>
              </a:rPr>
              <a:t>instrumenter</a:t>
            </a:r>
            <a:r>
              <a:rPr lang="it-IT">
                <a:cs typeface="Calibri"/>
              </a:rPr>
              <a:t> on </a:t>
            </a:r>
            <a:r>
              <a:rPr lang="it-IT" err="1">
                <a:cs typeface="Calibri"/>
              </a:rPr>
              <a:t>real</a:t>
            </a:r>
            <a:r>
              <a:rPr lang="it-IT">
                <a:cs typeface="Calibri"/>
              </a:rPr>
              <a:t>-world Java system (e.g. </a:t>
            </a:r>
            <a:r>
              <a:rPr lang="it-IT" err="1">
                <a:cs typeface="Calibri"/>
              </a:rPr>
              <a:t>Hadoop</a:t>
            </a:r>
            <a:r>
              <a:rPr lang="it-IT">
                <a:cs typeface="Calibri"/>
              </a:rPr>
              <a:t>).</a:t>
            </a:r>
          </a:p>
          <a:p>
            <a:r>
              <a:rPr lang="it-IT" err="1">
                <a:cs typeface="Calibri"/>
              </a:rPr>
              <a:t>Add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instrumentation</a:t>
            </a:r>
            <a:r>
              <a:rPr lang="it-IT">
                <a:cs typeface="Calibri"/>
              </a:rPr>
              <a:t> for </a:t>
            </a:r>
            <a:r>
              <a:rPr lang="it-IT" err="1">
                <a:cs typeface="Calibri"/>
              </a:rPr>
              <a:t>other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metrics</a:t>
            </a:r>
            <a:r>
              <a:rPr lang="it-IT">
                <a:cs typeface="Calibri"/>
              </a:rPr>
              <a:t> (e.g. </a:t>
            </a:r>
            <a:r>
              <a:rPr lang="it-IT" err="1">
                <a:cs typeface="Calibri"/>
              </a:rPr>
              <a:t>memory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consumption</a:t>
            </a:r>
            <a:r>
              <a:rPr lang="it-IT">
                <a:cs typeface="Calibri"/>
              </a:rPr>
              <a:t>, lock holding time, etc.).</a:t>
            </a:r>
          </a:p>
          <a:p>
            <a:endParaRPr lang="it-IT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C38CB0-D419-4A92-A1AD-8404BECD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14" y="-515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80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5FD554-711D-4B80-B907-FE8E00AB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>
                <a:cs typeface="Calibri Light"/>
              </a:rPr>
              <a:t>Conclusion</a:t>
            </a:r>
            <a:endParaRPr lang="it-IT" sz="54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127BC1-BD54-4CA7-8B85-7A5CF6CE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78" y="2135330"/>
            <a:ext cx="10515600" cy="42519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600" err="1">
                <a:cs typeface="Calibri"/>
              </a:rPr>
              <a:t>Developed</a:t>
            </a:r>
            <a:r>
              <a:rPr lang="it-IT" sz="2600">
                <a:cs typeface="Calibri"/>
              </a:rPr>
              <a:t> the core </a:t>
            </a:r>
            <a:r>
              <a:rPr lang="it-IT" sz="2600" err="1">
                <a:cs typeface="Calibri"/>
              </a:rPr>
              <a:t>components</a:t>
            </a:r>
            <a:r>
              <a:rPr lang="it-IT" sz="2600">
                <a:cs typeface="Calibri"/>
              </a:rPr>
              <a:t> of a Java </a:t>
            </a:r>
            <a:r>
              <a:rPr lang="it-IT" sz="2600" err="1">
                <a:cs typeface="Calibri"/>
              </a:rPr>
              <a:t>instrumenter</a:t>
            </a:r>
            <a:r>
              <a:rPr lang="it-IT" sz="2600">
                <a:cs typeface="Calibri"/>
              </a:rPr>
              <a:t>, to </a:t>
            </a:r>
            <a:r>
              <a:rPr lang="it-IT" sz="2600" err="1">
                <a:cs typeface="Calibri"/>
              </a:rPr>
              <a:t>allow</a:t>
            </a:r>
            <a:r>
              <a:rPr lang="it-IT" sz="2600">
                <a:cs typeface="Calibri"/>
              </a:rPr>
              <a:t> </a:t>
            </a:r>
            <a:r>
              <a:rPr lang="it-IT" sz="2600" err="1">
                <a:cs typeface="Calibri"/>
              </a:rPr>
              <a:t>logging</a:t>
            </a:r>
            <a:r>
              <a:rPr lang="it-IT" sz="2600">
                <a:cs typeface="Calibri"/>
              </a:rPr>
              <a:t> of </a:t>
            </a:r>
            <a:r>
              <a:rPr lang="it-IT" sz="2600" err="1">
                <a:cs typeface="Calibri"/>
              </a:rPr>
              <a:t>methods</a:t>
            </a:r>
            <a:r>
              <a:rPr lang="it-IT" sz="2600">
                <a:cs typeface="Calibri"/>
              </a:rPr>
              <a:t>' running time.</a:t>
            </a:r>
          </a:p>
          <a:p>
            <a:r>
              <a:rPr lang="it-IT" sz="2600" err="1">
                <a:cs typeface="Calibri"/>
              </a:rPr>
              <a:t>Created</a:t>
            </a:r>
            <a:r>
              <a:rPr lang="it-IT" sz="2600">
                <a:cs typeface="Calibri"/>
              </a:rPr>
              <a:t> a custom </a:t>
            </a:r>
            <a:r>
              <a:rPr lang="it-IT" sz="2600" err="1">
                <a:cs typeface="Calibri"/>
              </a:rPr>
              <a:t>serializer</a:t>
            </a:r>
            <a:r>
              <a:rPr lang="it-IT" sz="2600">
                <a:cs typeface="Calibri"/>
              </a:rPr>
              <a:t> to </a:t>
            </a:r>
            <a:r>
              <a:rPr lang="it-IT" sz="2600" err="1">
                <a:cs typeface="Calibri"/>
              </a:rPr>
              <a:t>transform</a:t>
            </a:r>
            <a:r>
              <a:rPr lang="it-IT" sz="2600">
                <a:cs typeface="Calibri"/>
              </a:rPr>
              <a:t> performance logs </a:t>
            </a:r>
            <a:r>
              <a:rPr lang="it-IT" sz="2600" err="1">
                <a:cs typeface="Calibri"/>
              </a:rPr>
              <a:t>into</a:t>
            </a:r>
            <a:r>
              <a:rPr lang="it-IT" sz="2600">
                <a:cs typeface="Calibri"/>
              </a:rPr>
              <a:t> </a:t>
            </a:r>
            <a:r>
              <a:rPr lang="it-IT" sz="2600" err="1">
                <a:cs typeface="Calibri"/>
              </a:rPr>
              <a:t>binary</a:t>
            </a:r>
            <a:r>
              <a:rPr lang="it-IT" sz="2600">
                <a:cs typeface="Calibri"/>
              </a:rPr>
              <a:t> files </a:t>
            </a:r>
            <a:r>
              <a:rPr lang="it-IT" sz="2600" err="1">
                <a:cs typeface="Calibri"/>
              </a:rPr>
              <a:t>compatible</a:t>
            </a:r>
            <a:r>
              <a:rPr lang="it-IT" sz="2600">
                <a:cs typeface="Calibri"/>
              </a:rPr>
              <a:t> with </a:t>
            </a:r>
            <a:r>
              <a:rPr lang="it-IT" sz="2600" err="1">
                <a:cs typeface="Calibri"/>
              </a:rPr>
              <a:t>Freud's</a:t>
            </a:r>
            <a:r>
              <a:rPr lang="it-IT" sz="2600">
                <a:cs typeface="Calibri"/>
              </a:rPr>
              <a:t> </a:t>
            </a:r>
            <a:r>
              <a:rPr lang="it-IT" sz="2600" err="1">
                <a:cs typeface="Calibri"/>
              </a:rPr>
              <a:t>statistical</a:t>
            </a:r>
            <a:r>
              <a:rPr lang="it-IT" sz="2600">
                <a:cs typeface="Calibri"/>
              </a:rPr>
              <a:t> </a:t>
            </a:r>
            <a:r>
              <a:rPr lang="it-IT" sz="2600" err="1">
                <a:cs typeface="Calibri"/>
              </a:rPr>
              <a:t>analysis</a:t>
            </a:r>
            <a:r>
              <a:rPr lang="it-IT" sz="2600">
                <a:cs typeface="Calibri"/>
              </a:rPr>
              <a:t> API.</a:t>
            </a:r>
            <a:endParaRPr lang="it-IT">
              <a:cs typeface="Calibri"/>
            </a:endParaRPr>
          </a:p>
          <a:p>
            <a:r>
              <a:rPr lang="it-IT" sz="2600" err="1">
                <a:cs typeface="Calibri"/>
              </a:rPr>
              <a:t>Paved</a:t>
            </a:r>
            <a:r>
              <a:rPr lang="it-IT" sz="2600">
                <a:cs typeface="Calibri"/>
              </a:rPr>
              <a:t> the way for </a:t>
            </a:r>
            <a:r>
              <a:rPr lang="it-IT" sz="2600" err="1">
                <a:cs typeface="Calibri"/>
              </a:rPr>
              <a:t>extending</a:t>
            </a:r>
            <a:r>
              <a:rPr lang="it-IT" sz="2600">
                <a:cs typeface="Calibri"/>
              </a:rPr>
              <a:t> </a:t>
            </a:r>
            <a:r>
              <a:rPr lang="it-IT" sz="2600" err="1">
                <a:cs typeface="Calibri"/>
              </a:rPr>
              <a:t>Freud's</a:t>
            </a:r>
            <a:r>
              <a:rPr lang="it-IT" sz="2600">
                <a:cs typeface="Calibri"/>
              </a:rPr>
              <a:t> scope of </a:t>
            </a:r>
            <a:r>
              <a:rPr lang="it-IT" sz="2600" err="1">
                <a:cs typeface="Calibri"/>
              </a:rPr>
              <a:t>application</a:t>
            </a:r>
            <a:r>
              <a:rPr lang="it-IT" sz="2600">
                <a:cs typeface="Calibri"/>
              </a:rPr>
              <a:t> to Java systems.</a:t>
            </a:r>
            <a:endParaRPr lang="it-IT">
              <a:cs typeface="Calibri"/>
            </a:endParaRPr>
          </a:p>
          <a:p>
            <a:endParaRPr lang="it-IT" sz="2600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B72BE2-FD5E-471A-967B-1E81851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14" y="-515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DA1B54-1823-48A1-B73D-7E77F7F8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>
                <a:cs typeface="Calibri Light"/>
              </a:rPr>
              <a:t>References</a:t>
            </a:r>
            <a:endParaRPr lang="it-IT" sz="5400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FD5094-7BB8-41B0-ABA9-6649696A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600">
                <a:ea typeface="+mn-lt"/>
                <a:cs typeface="+mn-lt"/>
              </a:rPr>
              <a:t>Freud, a tool to generate performance </a:t>
            </a:r>
            <a:r>
              <a:rPr lang="it-IT" sz="2600" err="1">
                <a:ea typeface="+mn-lt"/>
                <a:cs typeface="+mn-lt"/>
              </a:rPr>
              <a:t>annotations</a:t>
            </a:r>
            <a:r>
              <a:rPr lang="it-IT" sz="2600">
                <a:ea typeface="+mn-lt"/>
                <a:cs typeface="+mn-lt"/>
              </a:rPr>
              <a:t>. </a:t>
            </a:r>
            <a:r>
              <a:rPr lang="it-IT" sz="2600">
                <a:ea typeface="+mn-lt"/>
                <a:cs typeface="+mn-lt"/>
                <a:hlinkClick r:id="rId2"/>
              </a:rPr>
              <a:t>https://github.com/usi-systems/freud</a:t>
            </a:r>
            <a:r>
              <a:rPr lang="it-IT" sz="2600">
                <a:ea typeface="+mn-lt"/>
                <a:cs typeface="+mn-lt"/>
              </a:rPr>
              <a:t>.</a:t>
            </a:r>
          </a:p>
          <a:p>
            <a:r>
              <a:rPr lang="it-IT" sz="2600">
                <a:ea typeface="+mn-lt"/>
                <a:cs typeface="+mn-lt"/>
              </a:rPr>
              <a:t>D. Rogora, A. Carzaniga, A. Diwan, M. </a:t>
            </a:r>
            <a:r>
              <a:rPr lang="it-IT" sz="2600" err="1">
                <a:ea typeface="+mn-lt"/>
                <a:cs typeface="+mn-lt"/>
              </a:rPr>
              <a:t>Hauswirth</a:t>
            </a:r>
            <a:r>
              <a:rPr lang="it-IT" sz="2600">
                <a:ea typeface="+mn-lt"/>
                <a:cs typeface="+mn-lt"/>
              </a:rPr>
              <a:t>, R. </a:t>
            </a:r>
            <a:r>
              <a:rPr lang="it-IT" sz="2600" err="1">
                <a:ea typeface="+mn-lt"/>
                <a:cs typeface="+mn-lt"/>
              </a:rPr>
              <a:t>Soulé</a:t>
            </a:r>
            <a:r>
              <a:rPr lang="it-IT" sz="2600">
                <a:ea typeface="+mn-lt"/>
                <a:cs typeface="+mn-lt"/>
              </a:rPr>
              <a:t>. “</a:t>
            </a:r>
            <a:r>
              <a:rPr lang="it-IT" sz="2600" err="1">
                <a:ea typeface="+mn-lt"/>
                <a:cs typeface="+mn-lt"/>
              </a:rPr>
              <a:t>Analyzing</a:t>
            </a:r>
            <a:r>
              <a:rPr lang="it-IT" sz="2600">
                <a:ea typeface="+mn-lt"/>
                <a:cs typeface="+mn-lt"/>
              </a:rPr>
              <a:t> System Performance with </a:t>
            </a:r>
            <a:r>
              <a:rPr lang="it-IT" sz="2600" err="1">
                <a:ea typeface="+mn-lt"/>
                <a:cs typeface="+mn-lt"/>
              </a:rPr>
              <a:t>Probabilistic</a:t>
            </a:r>
            <a:r>
              <a:rPr lang="it-IT" sz="2600">
                <a:ea typeface="+mn-lt"/>
                <a:cs typeface="+mn-lt"/>
              </a:rPr>
              <a:t> Performance </a:t>
            </a:r>
            <a:r>
              <a:rPr lang="it-IT" sz="2600" err="1">
                <a:ea typeface="+mn-lt"/>
                <a:cs typeface="+mn-lt"/>
              </a:rPr>
              <a:t>Annotations</a:t>
            </a:r>
            <a:r>
              <a:rPr lang="it-IT" sz="2600">
                <a:ea typeface="+mn-lt"/>
                <a:cs typeface="+mn-lt"/>
              </a:rPr>
              <a:t>”. In: </a:t>
            </a:r>
            <a:r>
              <a:rPr lang="it-IT" sz="2600" err="1">
                <a:ea typeface="+mn-lt"/>
                <a:cs typeface="+mn-lt"/>
              </a:rPr>
              <a:t>Proceedings</a:t>
            </a:r>
            <a:r>
              <a:rPr lang="it-IT" sz="2600">
                <a:ea typeface="+mn-lt"/>
                <a:cs typeface="+mn-lt"/>
              </a:rPr>
              <a:t> of the </a:t>
            </a:r>
            <a:r>
              <a:rPr lang="it-IT" sz="2600" err="1">
                <a:ea typeface="+mn-lt"/>
                <a:cs typeface="+mn-lt"/>
              </a:rPr>
              <a:t>Fifteenth</a:t>
            </a:r>
            <a:r>
              <a:rPr lang="it-IT" sz="2600">
                <a:ea typeface="+mn-lt"/>
                <a:cs typeface="+mn-lt"/>
              </a:rPr>
              <a:t> </a:t>
            </a:r>
            <a:r>
              <a:rPr lang="it-IT" sz="2600" err="1">
                <a:ea typeface="+mn-lt"/>
                <a:cs typeface="+mn-lt"/>
              </a:rPr>
              <a:t>European</a:t>
            </a:r>
            <a:r>
              <a:rPr lang="it-IT" sz="2600">
                <a:ea typeface="+mn-lt"/>
                <a:cs typeface="+mn-lt"/>
              </a:rPr>
              <a:t> Conference on Computer Systems. </a:t>
            </a:r>
            <a:r>
              <a:rPr lang="it-IT" sz="2600" err="1">
                <a:ea typeface="+mn-lt"/>
                <a:cs typeface="+mn-lt"/>
              </a:rPr>
              <a:t>EuroSys</a:t>
            </a:r>
            <a:r>
              <a:rPr lang="it-IT" sz="2600">
                <a:ea typeface="+mn-lt"/>
                <a:cs typeface="+mn-lt"/>
              </a:rPr>
              <a:t> ’20. </a:t>
            </a:r>
            <a:r>
              <a:rPr lang="it-IT" sz="2600" err="1">
                <a:ea typeface="+mn-lt"/>
                <a:cs typeface="+mn-lt"/>
              </a:rPr>
              <a:t>Heraklion</a:t>
            </a:r>
            <a:r>
              <a:rPr lang="it-IT" sz="2600">
                <a:ea typeface="+mn-lt"/>
                <a:cs typeface="+mn-lt"/>
              </a:rPr>
              <a:t>, </a:t>
            </a:r>
            <a:r>
              <a:rPr lang="it-IT" sz="2600" err="1">
                <a:ea typeface="+mn-lt"/>
                <a:cs typeface="+mn-lt"/>
              </a:rPr>
              <a:t>Greece</a:t>
            </a:r>
            <a:r>
              <a:rPr lang="it-IT" sz="2600">
                <a:ea typeface="+mn-lt"/>
                <a:cs typeface="+mn-lt"/>
              </a:rPr>
              <a:t>: Association for Computing </a:t>
            </a:r>
            <a:r>
              <a:rPr lang="it-IT" sz="2600" err="1">
                <a:ea typeface="+mn-lt"/>
                <a:cs typeface="+mn-lt"/>
              </a:rPr>
              <a:t>Machinery</a:t>
            </a:r>
            <a:r>
              <a:rPr lang="it-IT" sz="2600">
                <a:ea typeface="+mn-lt"/>
                <a:cs typeface="+mn-lt"/>
              </a:rPr>
              <a:t>, 2020.</a:t>
            </a:r>
            <a:endParaRPr lang="it-IT" sz="2600">
              <a:cs typeface="Calibri"/>
            </a:endParaRPr>
          </a:p>
          <a:p>
            <a:r>
              <a:rPr lang="it-IT" sz="2600" err="1">
                <a:cs typeface="Calibri"/>
              </a:rPr>
              <a:t>Soot</a:t>
            </a:r>
            <a:r>
              <a:rPr lang="it-IT" sz="2600">
                <a:cs typeface="Calibri"/>
              </a:rPr>
              <a:t>, a Java </a:t>
            </a:r>
            <a:r>
              <a:rPr lang="it-IT" sz="2600" err="1">
                <a:cs typeface="Calibri"/>
              </a:rPr>
              <a:t>optimization</a:t>
            </a:r>
            <a:r>
              <a:rPr lang="it-IT" sz="2600">
                <a:cs typeface="Calibri"/>
              </a:rPr>
              <a:t> framework. </a:t>
            </a:r>
            <a:r>
              <a:rPr lang="it-IT" sz="2600">
                <a:ea typeface="+mn-lt"/>
                <a:cs typeface="+mn-lt"/>
                <a:hlinkClick r:id="rId3"/>
              </a:rPr>
              <a:t>http://soot-oss.github.io/soot</a:t>
            </a:r>
            <a:r>
              <a:rPr lang="it-IT" sz="2600">
                <a:ea typeface="+mn-lt"/>
                <a:cs typeface="+mn-lt"/>
              </a:rPr>
              <a:t>.</a:t>
            </a:r>
          </a:p>
          <a:p>
            <a:r>
              <a:rPr lang="it-IT" sz="2600">
                <a:cs typeface="Calibri"/>
              </a:rPr>
              <a:t>Java </a:t>
            </a:r>
            <a:r>
              <a:rPr lang="it-IT" sz="2600" err="1">
                <a:cs typeface="Calibri"/>
              </a:rPr>
              <a:t>instrumenter</a:t>
            </a:r>
            <a:r>
              <a:rPr lang="it-IT" sz="2600">
                <a:cs typeface="Calibri"/>
              </a:rPr>
              <a:t>. </a:t>
            </a:r>
            <a:r>
              <a:rPr lang="it-IT" sz="2600">
                <a:ea typeface="+mn-lt"/>
                <a:cs typeface="+mn-lt"/>
                <a:hlinkClick r:id="rId4"/>
              </a:rPr>
              <a:t>https://github.com/amadionix/freud-java-instrumenter</a:t>
            </a:r>
            <a:r>
              <a:rPr lang="it-IT" sz="2600">
                <a:ea typeface="+mn-lt"/>
                <a:cs typeface="+mn-lt"/>
              </a:rPr>
              <a:t>.</a:t>
            </a:r>
          </a:p>
          <a:p>
            <a:r>
              <a:rPr lang="it-IT" sz="2600" err="1">
                <a:cs typeface="Calibri"/>
              </a:rPr>
              <a:t>Freud's</a:t>
            </a:r>
            <a:r>
              <a:rPr lang="it-IT" sz="2600">
                <a:cs typeface="Calibri"/>
              </a:rPr>
              <a:t> </a:t>
            </a:r>
            <a:r>
              <a:rPr lang="it-IT" sz="2600" err="1">
                <a:cs typeface="Calibri"/>
              </a:rPr>
              <a:t>compatible</a:t>
            </a:r>
            <a:r>
              <a:rPr lang="it-IT" sz="2600">
                <a:cs typeface="Calibri"/>
              </a:rPr>
              <a:t> </a:t>
            </a:r>
            <a:r>
              <a:rPr lang="it-IT" sz="2600" err="1">
                <a:cs typeface="Calibri"/>
              </a:rPr>
              <a:t>serializer</a:t>
            </a:r>
            <a:r>
              <a:rPr lang="it-IT" sz="2600">
                <a:cs typeface="Calibri"/>
              </a:rPr>
              <a:t>. </a:t>
            </a:r>
            <a:r>
              <a:rPr lang="it-IT" sz="2600">
                <a:ea typeface="+mn-lt"/>
                <a:cs typeface="+mn-lt"/>
              </a:rPr>
              <a:t>https://github.com/</a:t>
            </a:r>
            <a:r>
              <a:rPr lang="it-IT" sz="2600" err="1">
                <a:ea typeface="+mn-lt"/>
                <a:cs typeface="+mn-lt"/>
              </a:rPr>
              <a:t>amadionix</a:t>
            </a:r>
            <a:r>
              <a:rPr lang="it-IT" sz="2600">
                <a:ea typeface="+mn-lt"/>
                <a:cs typeface="+mn-lt"/>
              </a:rPr>
              <a:t>/</a:t>
            </a:r>
            <a:r>
              <a:rPr lang="it-IT" sz="2600" err="1">
                <a:ea typeface="+mn-lt"/>
                <a:cs typeface="+mn-lt"/>
              </a:rPr>
              <a:t>freud</a:t>
            </a:r>
            <a:r>
              <a:rPr lang="it-IT" sz="2600">
                <a:ea typeface="+mn-lt"/>
                <a:cs typeface="+mn-lt"/>
              </a:rPr>
              <a:t>-java-</a:t>
            </a:r>
            <a:r>
              <a:rPr lang="it-IT" sz="2600" err="1">
                <a:ea typeface="+mn-lt"/>
                <a:cs typeface="+mn-lt"/>
              </a:rPr>
              <a:t>serialization</a:t>
            </a:r>
            <a:r>
              <a:rPr lang="it-IT" sz="2600">
                <a:ea typeface="+mn-lt"/>
                <a:cs typeface="+mn-lt"/>
              </a:rPr>
              <a:t>.</a:t>
            </a:r>
            <a:endParaRPr lang="it-IT" sz="2600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C01FE0-F816-4C14-9C6C-AA0BEE1F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14" y="-515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48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583822E-AE24-45A9-B043-89D1C6F1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>
                <a:cs typeface="Calibri Light"/>
              </a:rPr>
              <a:t>Q&amp;A</a:t>
            </a:r>
            <a:endParaRPr lang="it-IT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EBFC6C-32FB-43FE-8A28-865E41F0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it-IT" sz="220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C05229-5AE5-4A13-8847-813B94F5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14" y="-515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73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625437" cy="4293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algn="l"/>
            <a:r>
              <a:rPr lang="en-US" sz="3500" b="1"/>
              <a:t>Java bytecode instrumentation for performance analysis</a:t>
            </a:r>
            <a:endParaRPr lang="en-US" sz="3500" b="1">
              <a:cs typeface="Calibri" panose="020F0502020204030204"/>
            </a:endParaRPr>
          </a:p>
          <a:p>
            <a:pPr algn="l"/>
            <a:r>
              <a:rPr lang="en-US" sz="2800"/>
              <a:t>Nicola Amadio</a:t>
            </a:r>
            <a:br>
              <a:rPr lang="en-US" sz="2800"/>
            </a:br>
            <a:r>
              <a:rPr lang="en-US" sz="2800"/>
              <a:t>University of Milan</a:t>
            </a:r>
            <a:br>
              <a:rPr lang="en-US" sz="2800"/>
            </a:br>
            <a:r>
              <a:rPr lang="en-US" sz="2800"/>
              <a:t>Master of Science in Computer Science</a:t>
            </a:r>
            <a:br>
              <a:rPr lang="en-US" sz="2800"/>
            </a:br>
            <a:r>
              <a:rPr lang="en-US" sz="2800"/>
              <a:t>Supervisors: Alessandra Gorla, Antonio </a:t>
            </a:r>
            <a:r>
              <a:rPr lang="en-US" sz="2800" err="1"/>
              <a:t>Carzaniga</a:t>
            </a:r>
            <a:r>
              <a:rPr lang="en-US" sz="2800"/>
              <a:t>, Mattia Monga</a:t>
            </a:r>
            <a:endParaRPr lang="en-US" sz="2800">
              <a:cs typeface="Calibri" panose="020F0502020204030204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E60D31-80D7-48AA-9BFC-FF923C1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14" y="-515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40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B2DF47-24AF-4B4C-B0C3-AA899722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Performance analysis of complex systems.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357612FC-53BC-47B9-8435-298DC93C4D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984" y="2413396"/>
            <a:ext cx="4442281" cy="3983687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0DDEF902-8A6E-4E54-8FAB-7A04283526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08256" y="2462958"/>
            <a:ext cx="5209530" cy="393412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8FD89F-FEDB-40D7-BFB7-84ED0C813368}"/>
              </a:ext>
            </a:extLst>
          </p:cNvPr>
          <p:cNvSpPr txBox="1"/>
          <p:nvPr/>
        </p:nvSpPr>
        <p:spPr>
          <a:xfrm>
            <a:off x="5170449" y="6589131"/>
            <a:ext cx="722227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000">
                <a:ea typeface="+mn-lt"/>
                <a:cs typeface="+mn-lt"/>
              </a:rPr>
              <a:t>https://medium.com/swlh/building-scalable-distributed-systems-part-2-distributed-system-architecture-blueprint-a-dbef1e1ae69e</a:t>
            </a:r>
            <a:endParaRPr lang="it-IT" sz="1000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C87E04-7A72-4589-AFB2-1A0241AF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14" y="-515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82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6D80B0D3-A711-4F8F-926F-ACBE289BED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9589" y="1813817"/>
            <a:ext cx="4187282" cy="4399233"/>
          </a:xfrm>
          <a:prstGeom prst="rect">
            <a:avLst/>
          </a:prstGeom>
        </p:spPr>
      </p:pic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C3DF35-A431-44D9-96B7-F99BEEAA20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65133" y="1900548"/>
            <a:ext cx="7306644" cy="386645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73CB591-29FA-4732-B851-56E36741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err="1">
                <a:solidFill>
                  <a:schemeClr val="bg1"/>
                </a:solidFill>
              </a:rPr>
              <a:t>Rogora</a:t>
            </a:r>
            <a:r>
              <a:rPr lang="en-US" sz="3200">
                <a:solidFill>
                  <a:schemeClr val="bg1"/>
                </a:solidFill>
              </a:rPr>
              <a:t> et al.  - Freud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a tool to create Performance Annotations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F110F2B-6CA6-480C-8287-EA00E1D5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14" y="-515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85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BD6AF9-8EBD-41D3-B1C2-E84FB0FD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Goal - Java </a:t>
            </a:r>
            <a:r>
              <a:rPr lang="it-IT" err="1">
                <a:cs typeface="Calibri Light"/>
              </a:rPr>
              <a:t>instrumentation</a:t>
            </a:r>
            <a:r>
              <a:rPr lang="it-IT">
                <a:cs typeface="Calibri Light"/>
              </a:rPr>
              <a:t> for Freud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493ACA-9E05-426A-B90D-5D778AFB7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124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err="1">
                <a:cs typeface="Calibri"/>
              </a:rPr>
              <a:t>Instrument</a:t>
            </a:r>
            <a:r>
              <a:rPr lang="it-IT">
                <a:cs typeface="Calibri"/>
              </a:rPr>
              <a:t> Java </a:t>
            </a:r>
            <a:r>
              <a:rPr lang="it-IT" err="1">
                <a:cs typeface="Calibri"/>
              </a:rPr>
              <a:t>methods</a:t>
            </a:r>
            <a:r>
              <a:rPr lang="it-IT">
                <a:cs typeface="Calibri"/>
              </a:rPr>
              <a:t> to log </a:t>
            </a:r>
            <a:r>
              <a:rPr lang="it-IT" err="1">
                <a:cs typeface="Calibri"/>
              </a:rPr>
              <a:t>their</a:t>
            </a:r>
            <a:r>
              <a:rPr lang="it-IT">
                <a:cs typeface="Calibri"/>
              </a:rPr>
              <a:t> </a:t>
            </a:r>
            <a:r>
              <a:rPr lang="it-IT" err="1">
                <a:cs typeface="Calibri"/>
              </a:rPr>
              <a:t>execution</a:t>
            </a:r>
            <a:r>
              <a:rPr lang="it-IT">
                <a:cs typeface="Calibri"/>
              </a:rPr>
              <a:t> time.</a:t>
            </a:r>
          </a:p>
          <a:p>
            <a:r>
              <a:rPr lang="it-IT" err="1">
                <a:cs typeface="Calibri"/>
              </a:rPr>
              <a:t>Serialize</a:t>
            </a:r>
            <a:r>
              <a:rPr lang="it-IT">
                <a:cs typeface="Calibri"/>
              </a:rPr>
              <a:t> performance data to </a:t>
            </a:r>
            <a:r>
              <a:rPr lang="it-IT" err="1">
                <a:cs typeface="Calibri"/>
              </a:rPr>
              <a:t>allow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compatibility</a:t>
            </a:r>
            <a:r>
              <a:rPr lang="it-IT">
                <a:cs typeface="Calibri"/>
              </a:rPr>
              <a:t> with Freud.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A3142D-E5ED-4772-A6B8-F0F2668D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14" y="-515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88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901EC-1D5B-4AA2-9D7B-88C1B776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cs typeface="Calibri Light"/>
              </a:rPr>
              <a:t>Soot</a:t>
            </a:r>
            <a:r>
              <a:rPr lang="it-IT">
                <a:cs typeface="Calibri Light"/>
              </a:rPr>
              <a:t>, a Java </a:t>
            </a:r>
            <a:r>
              <a:rPr lang="it-IT" err="1">
                <a:cs typeface="Calibri Light"/>
              </a:rPr>
              <a:t>optimization</a:t>
            </a:r>
            <a:r>
              <a:rPr lang="it-IT">
                <a:cs typeface="Calibri Light"/>
              </a:rPr>
              <a:t> framework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7AFB82-02FA-4458-88B3-00BB6683A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20967"/>
            <a:ext cx="5157787" cy="476986"/>
          </a:xfrm>
        </p:spPr>
        <p:txBody>
          <a:bodyPr>
            <a:normAutofit fontScale="92500" lnSpcReduction="20000"/>
          </a:bodyPr>
          <a:lstStyle/>
          <a:p>
            <a:r>
              <a:rPr lang="it-IT">
                <a:cs typeface="Calibri"/>
              </a:rPr>
              <a:t>Java</a:t>
            </a:r>
            <a:endParaRPr lang="it-IT"/>
          </a:p>
        </p:txBody>
      </p:sp>
      <p:pic>
        <p:nvPicPr>
          <p:cNvPr id="7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3C03EF6-4FBA-425C-ACB7-BF16EC8307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163" y="1928929"/>
            <a:ext cx="4617669" cy="3827075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748D22-7485-479A-995C-09BEB18C3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91614" y="1507698"/>
            <a:ext cx="5189383" cy="365474"/>
          </a:xfrm>
        </p:spPr>
        <p:txBody>
          <a:bodyPr>
            <a:normAutofit fontScale="92500" lnSpcReduction="20000"/>
          </a:bodyPr>
          <a:lstStyle/>
          <a:p>
            <a:r>
              <a:rPr lang="it-IT" err="1">
                <a:cs typeface="Calibri"/>
              </a:rPr>
              <a:t>Jimple</a:t>
            </a:r>
            <a:endParaRPr lang="it-IT" err="1"/>
          </a:p>
        </p:txBody>
      </p:sp>
      <p:pic>
        <p:nvPicPr>
          <p:cNvPr id="8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28A6230-8097-4BAE-AED4-787ED94587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23469" y="1895990"/>
            <a:ext cx="6205382" cy="4549635"/>
          </a:xfr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6ABFA2-B837-407D-A300-74553659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14" y="-515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65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699CD3-5C44-41EF-9DCD-FFB22087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381223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Using Soot to instrument a Java class</a:t>
            </a:r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4B3029D0-A01D-4887-8241-EF641151EA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5872" y="2112986"/>
            <a:ext cx="5964553" cy="3363051"/>
          </a:xfrm>
          <a:prstGeom prst="rect">
            <a:avLst/>
          </a:prstGeom>
        </p:spPr>
      </p:pic>
      <p:pic>
        <p:nvPicPr>
          <p:cNvPr id="10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E246A9-68D7-483F-AB65-3705E4ADBA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233" r="-81" b="154"/>
          <a:stretch/>
        </p:blipFill>
        <p:spPr>
          <a:xfrm>
            <a:off x="150541" y="1923696"/>
            <a:ext cx="6078591" cy="396317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5093E3A-134E-44D4-9049-4C35A6E2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14" y="-515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75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4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BB50C3-D586-4716-BB9B-ECCE0A7F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Serialization for</a:t>
            </a:r>
            <a:r>
              <a:rPr lang="en-US" sz="3400" kern="1200">
                <a:latin typeface="+mj-lt"/>
                <a:ea typeface="+mj-ea"/>
                <a:cs typeface="+mj-cs"/>
              </a:rPr>
              <a:t> Freud</a:t>
            </a:r>
          </a:p>
        </p:txBody>
      </p:sp>
      <p:grpSp>
        <p:nvGrpSpPr>
          <p:cNvPr id="78" name="Group 5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611031-9F60-42C2-B950-2B4881320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31" r="-332" b="8190"/>
          <a:stretch/>
        </p:blipFill>
        <p:spPr>
          <a:xfrm>
            <a:off x="4157143" y="462929"/>
            <a:ext cx="3689996" cy="5753154"/>
          </a:xfrm>
          <a:prstGeom prst="rect">
            <a:avLst/>
          </a:prstGeom>
        </p:spPr>
      </p:pic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AA842D-FA1A-44D9-A1B5-E3D2BC58A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4936" b="5139"/>
          <a:stretch/>
        </p:blipFill>
        <p:spPr>
          <a:xfrm>
            <a:off x="8172361" y="462928"/>
            <a:ext cx="3677672" cy="5750581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F55A1D-3B37-49AE-9C10-0E280C30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14" y="-515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44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F95A0C-04C3-4A05-92BA-F0E75626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8</a:t>
            </a:fld>
            <a:endParaRPr lang="de-DE"/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9EDC6FA2-DFE3-4124-ABE0-664A0156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46" y="2138264"/>
            <a:ext cx="11112809" cy="21493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86533D-796F-4C37-90F2-4E27FFBB6A56}"/>
              </a:ext>
            </a:extLst>
          </p:cNvPr>
          <p:cNvSpPr txBox="1"/>
          <p:nvPr/>
        </p:nvSpPr>
        <p:spPr>
          <a:xfrm>
            <a:off x="2444595" y="474546"/>
            <a:ext cx="7296613" cy="7979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400">
                <a:solidFill>
                  <a:srgbClr val="000000"/>
                </a:solidFill>
                <a:ea typeface="+mn-lt"/>
                <a:cs typeface="+mn-lt"/>
              </a:rPr>
              <a:t>Test 1 – linear time </a:t>
            </a:r>
            <a:r>
              <a:rPr lang="it-IT" sz="4400" err="1">
                <a:solidFill>
                  <a:srgbClr val="000000"/>
                </a:solidFill>
                <a:ea typeface="+mn-lt"/>
                <a:cs typeface="+mn-lt"/>
              </a:rPr>
              <a:t>complexity</a:t>
            </a:r>
            <a:endParaRPr lang="it-IT" sz="4400">
              <a:cs typeface="Calibri"/>
            </a:endParaRPr>
          </a:p>
        </p:txBody>
      </p:sp>
      <p:pic>
        <p:nvPicPr>
          <p:cNvPr id="9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5CB5F4-4CB6-4483-B9CC-F98BDDA8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7" y="3083742"/>
            <a:ext cx="6745248" cy="1787050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92CDC41E-9FBF-48C6-81C5-A8AA05FDA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547" y="2910405"/>
            <a:ext cx="4261004" cy="26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48DF827-C2B0-4C4D-9721-D507DC9F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9</a:t>
            </a:fld>
            <a:endParaRPr lang="de-DE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D03F10-6BE6-45F2-BE36-B4AA6DBD431F}"/>
              </a:ext>
            </a:extLst>
          </p:cNvPr>
          <p:cNvSpPr txBox="1"/>
          <p:nvPr/>
        </p:nvSpPr>
        <p:spPr>
          <a:xfrm>
            <a:off x="2258740" y="412594"/>
            <a:ext cx="821349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400"/>
              <a:t>Test 2 – </a:t>
            </a:r>
            <a:r>
              <a:rPr lang="it-IT" sz="4400" err="1"/>
              <a:t>quadratic</a:t>
            </a:r>
            <a:r>
              <a:rPr lang="it-IT" sz="4400"/>
              <a:t> time </a:t>
            </a:r>
            <a:r>
              <a:rPr lang="it-IT" sz="4400" err="1"/>
              <a:t>complexity</a:t>
            </a:r>
            <a:endParaRPr lang="it-IT" sz="4400" err="1">
              <a:cs typeface="Calibri"/>
            </a:endParaRPr>
          </a:p>
        </p:txBody>
      </p:sp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35D9FD-B981-407E-A585-A241D5683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62" y="3111313"/>
            <a:ext cx="6553198" cy="2060249"/>
          </a:xfrm>
          <a:prstGeom prst="rect">
            <a:avLst/>
          </a:prstGeo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FD9FC81B-4EAA-4334-BC4D-C02361A8E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9" r="1844" b="211"/>
          <a:stretch/>
        </p:blipFill>
        <p:spPr>
          <a:xfrm>
            <a:off x="7208645" y="2899545"/>
            <a:ext cx="4574335" cy="2843052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48FBF880-6CB1-4B39-A4EF-1A5608E5B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61" y="2084811"/>
            <a:ext cx="11329638" cy="2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1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Java bytecode instrumentation for performance analysis</vt:lpstr>
      <vt:lpstr>Performance analysis of complex systems.</vt:lpstr>
      <vt:lpstr>Rogora et al.  - Freud, a tool to create Performance Annotations</vt:lpstr>
      <vt:lpstr>Goal - Java instrumentation for Freud</vt:lpstr>
      <vt:lpstr>Soot, a Java optimization framework</vt:lpstr>
      <vt:lpstr>Using Soot to instrument a Java class</vt:lpstr>
      <vt:lpstr>Serialization for Freud</vt:lpstr>
      <vt:lpstr>Presentazione standard di PowerPoint</vt:lpstr>
      <vt:lpstr>Presentazione standard di PowerPoint</vt:lpstr>
      <vt:lpstr>Future work - Extending Instrumenter</vt:lpstr>
      <vt:lpstr>Conclusion</vt:lpstr>
      <vt:lpstr>References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13</cp:revision>
  <dcterms:created xsi:type="dcterms:W3CDTF">2022-02-17T09:15:34Z</dcterms:created>
  <dcterms:modified xsi:type="dcterms:W3CDTF">2022-02-23T11:33:30Z</dcterms:modified>
</cp:coreProperties>
</file>