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61" r:id="rId5"/>
    <p:sldId id="262" r:id="rId6"/>
    <p:sldId id="263" r:id="rId7"/>
    <p:sldId id="264" r:id="rId8"/>
    <p:sldId id="265" r:id="rId9"/>
    <p:sldId id="266" r:id="rId10"/>
    <p:sldId id="268" r:id="rId11"/>
    <p:sldId id="269" r:id="rId12"/>
    <p:sldId id="270" r:id="rId13"/>
    <p:sldId id="271" r:id="rId14"/>
    <p:sldId id="272" r:id="rId15"/>
    <p:sldId id="273" r:id="rId16"/>
    <p:sldId id="276" r:id="rId17"/>
    <p:sldId id="277" r:id="rId18"/>
    <p:sldId id="278" r:id="rId19"/>
    <p:sldId id="279" r:id="rId20"/>
    <p:sldId id="280" r:id="rId21"/>
    <p:sldId id="285" r:id="rId22"/>
    <p:sldId id="286" r:id="rId23"/>
    <p:sldId id="287" r:id="rId24"/>
    <p:sldId id="288" r:id="rId25"/>
    <p:sldId id="289" r:id="rId26"/>
    <p:sldId id="290" r:id="rId27"/>
    <p:sldId id="291" r:id="rId28"/>
    <p:sldId id="292" r:id="rId29"/>
    <p:sldId id="301" r:id="rId30"/>
    <p:sldId id="302" r:id="rId3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990000"/>
    <a:srgbClr val="FF9933"/>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p:cViewPr varScale="1">
        <p:scale>
          <a:sx n="123" d="100"/>
          <a:sy n="123" d="100"/>
        </p:scale>
        <p:origin x="1200" y="96"/>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1404" y="1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90DE9FA-C6EC-4735-A166-698AD853C7D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7651" name="Rectangle 3">
            <a:extLst>
              <a:ext uri="{FF2B5EF4-FFF2-40B4-BE49-F238E27FC236}">
                <a16:creationId xmlns:a16="http://schemas.microsoft.com/office/drawing/2014/main" id="{CE7A3C5B-B712-4E4C-A4A2-2E79D910691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5844" name="Rectangle 4">
            <a:extLst>
              <a:ext uri="{FF2B5EF4-FFF2-40B4-BE49-F238E27FC236}">
                <a16:creationId xmlns:a16="http://schemas.microsoft.com/office/drawing/2014/main" id="{76394424-8C4D-4913-AB37-78F5B4061D27}"/>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B4102C9D-D696-4CFF-A2EB-4A5F051A56E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654" name="Rectangle 6">
            <a:extLst>
              <a:ext uri="{FF2B5EF4-FFF2-40B4-BE49-F238E27FC236}">
                <a16:creationId xmlns:a16="http://schemas.microsoft.com/office/drawing/2014/main" id="{5F8134D1-3112-4AE5-9B36-86F2951E9891}"/>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7655" name="Rectangle 7">
            <a:extLst>
              <a:ext uri="{FF2B5EF4-FFF2-40B4-BE49-F238E27FC236}">
                <a16:creationId xmlns:a16="http://schemas.microsoft.com/office/drawing/2014/main" id="{804F5F1C-0792-4FBE-A730-AC38279068D1}"/>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47ECDFF-ADB8-45D2-ACFC-6B27218B4C8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655FFB8C-165E-4913-BC69-1384750927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76D226E-32EC-4CD5-AEA1-9D7CD4AEDD43}" type="slidenum">
              <a:rPr lang="en-US" altLang="en-US" sz="1200"/>
              <a:pPr eaLnBrk="1" hangingPunct="1"/>
              <a:t>1</a:t>
            </a:fld>
            <a:endParaRPr lang="en-US" altLang="en-US" sz="1200"/>
          </a:p>
        </p:txBody>
      </p:sp>
      <p:sp>
        <p:nvSpPr>
          <p:cNvPr id="36867" name="Rectangle 2">
            <a:extLst>
              <a:ext uri="{FF2B5EF4-FFF2-40B4-BE49-F238E27FC236}">
                <a16:creationId xmlns:a16="http://schemas.microsoft.com/office/drawing/2014/main" id="{9FCC545E-B693-42C3-B69E-941E2D1ED4F6}"/>
              </a:ext>
            </a:extLst>
          </p:cNvPr>
          <p:cNvSpPr>
            <a:spLocks noRot="1" noChangeArrowheads="1" noTextEdit="1"/>
          </p:cNvSpPr>
          <p:nvPr>
            <p:ph type="sldImg"/>
          </p:nvPr>
        </p:nvSpPr>
        <p:spPr>
          <a:ln/>
        </p:spPr>
      </p:sp>
      <p:sp>
        <p:nvSpPr>
          <p:cNvPr id="36868" name="Rectangle 3">
            <a:extLst>
              <a:ext uri="{FF2B5EF4-FFF2-40B4-BE49-F238E27FC236}">
                <a16:creationId xmlns:a16="http://schemas.microsoft.com/office/drawing/2014/main" id="{F3E8DB01-F380-489C-AA2B-4238BE4976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ltLang="en-US"/>
          </a:p>
          <a:p>
            <a:pPr eaLnBrk="1" hangingPunct="1"/>
            <a:r>
              <a:rPr lang="en-US" altLang="en-US"/>
              <a:t>Lead the discussion to the objectives of this chapter.</a:t>
            </a:r>
          </a:p>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F4A0FB2D-3FA1-4D94-9F8D-6DD49BC745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53521A1-8E75-41C0-9ECF-0B7B1ABED328}" type="slidenum">
              <a:rPr lang="en-US" altLang="en-US" sz="1200">
                <a:latin typeface="Arial" panose="020B0604020202020204" pitchFamily="34" charset="0"/>
              </a:rPr>
              <a:pPr eaLnBrk="1" hangingPunct="1"/>
              <a:t>10</a:t>
            </a:fld>
            <a:endParaRPr lang="en-US" altLang="en-US" sz="1200">
              <a:latin typeface="Arial" panose="020B0604020202020204" pitchFamily="34" charset="0"/>
            </a:endParaRPr>
          </a:p>
        </p:txBody>
      </p:sp>
      <p:sp>
        <p:nvSpPr>
          <p:cNvPr id="46083" name="Rectangle 2">
            <a:extLst>
              <a:ext uri="{FF2B5EF4-FFF2-40B4-BE49-F238E27FC236}">
                <a16:creationId xmlns:a16="http://schemas.microsoft.com/office/drawing/2014/main" id="{A8735348-05F1-4CC6-B4B7-B90F756BBDF4}"/>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D7ED2E52-769B-4EC8-B534-0FC8ACEB65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1000"/>
              </a:spcBef>
              <a:buClr>
                <a:srgbClr val="002060"/>
              </a:buClr>
              <a:buFont typeface="Wingdings" panose="05000000000000000000" pitchFamily="2" charset="2"/>
              <a:buNone/>
            </a:pPr>
            <a:r>
              <a:rPr lang="en-US" altLang="en-US" sz="1000">
                <a:solidFill>
                  <a:srgbClr val="5F5F5F"/>
                </a:solidFill>
              </a:rPr>
              <a:t>Local declarations</a:t>
            </a:r>
          </a:p>
          <a:p>
            <a:pPr lvl="1">
              <a:spcBef>
                <a:spcPts val="1000"/>
              </a:spcBef>
              <a:buClr>
                <a:srgbClr val="002060"/>
              </a:buClr>
              <a:buFont typeface="Wingdings" panose="05000000000000000000" pitchFamily="2" charset="2"/>
              <a:buChar char="§"/>
            </a:pPr>
            <a:r>
              <a:rPr lang="en-US" altLang="en-US" sz="1000">
                <a:solidFill>
                  <a:srgbClr val="5F5F5F"/>
                </a:solidFill>
              </a:rPr>
              <a:t>Declarations made inside a method </a:t>
            </a:r>
          </a:p>
          <a:p>
            <a:pPr lvl="1">
              <a:spcBef>
                <a:spcPts val="1000"/>
              </a:spcBef>
              <a:buClr>
                <a:srgbClr val="002060"/>
              </a:buClr>
              <a:buFont typeface="Wingdings" panose="05000000000000000000" pitchFamily="2" charset="2"/>
              <a:buChar char="§"/>
            </a:pPr>
            <a:r>
              <a:rPr lang="en-US" altLang="en-US" sz="1000">
                <a:solidFill>
                  <a:srgbClr val="5F5F5F"/>
                </a:solidFill>
              </a:rPr>
              <a:t>A local variable must always be initialized to a value before it can be used in calculations or display. </a:t>
            </a:r>
          </a:p>
          <a:p>
            <a:pPr lvl="1">
              <a:spcBef>
                <a:spcPts val="1000"/>
              </a:spcBef>
              <a:buClr>
                <a:srgbClr val="002060"/>
              </a:buClr>
              <a:buFont typeface="Wingdings" panose="05000000000000000000" pitchFamily="2" charset="2"/>
              <a:buChar char="§"/>
            </a:pPr>
            <a:r>
              <a:rPr lang="en-US" altLang="en-US" sz="1000">
                <a:solidFill>
                  <a:srgbClr val="5F5F5F"/>
                </a:solidFill>
              </a:rPr>
              <a:t>If a variable is used without initialization, compiler will flag an error.</a:t>
            </a:r>
          </a:p>
          <a:p>
            <a:pPr>
              <a:spcBef>
                <a:spcPts val="1000"/>
              </a:spcBef>
              <a:buClr>
                <a:srgbClr val="002060"/>
              </a:buClr>
              <a:buFont typeface="Wingdings" panose="05000000000000000000" pitchFamily="2" charset="2"/>
              <a:buNone/>
            </a:pPr>
            <a:r>
              <a:rPr lang="en-US" altLang="en-US" sz="1000">
                <a:solidFill>
                  <a:srgbClr val="5F5F5F"/>
                </a:solidFill>
              </a:rPr>
              <a:t>Class declarations</a:t>
            </a:r>
          </a:p>
          <a:p>
            <a:pPr lvl="1">
              <a:spcBef>
                <a:spcPts val="1000"/>
              </a:spcBef>
              <a:buClr>
                <a:srgbClr val="002060"/>
              </a:buClr>
              <a:buFont typeface="Wingdings" panose="05000000000000000000" pitchFamily="2" charset="2"/>
              <a:buChar char="§"/>
            </a:pPr>
            <a:r>
              <a:rPr lang="en-US" altLang="en-US" sz="1000">
                <a:solidFill>
                  <a:srgbClr val="5F5F5F"/>
                </a:solidFill>
              </a:rPr>
              <a:t>Declarations made outside a method and inside class</a:t>
            </a:r>
          </a:p>
          <a:p>
            <a:pPr lvl="1">
              <a:spcBef>
                <a:spcPts val="1000"/>
              </a:spcBef>
              <a:buClr>
                <a:srgbClr val="002060"/>
              </a:buClr>
              <a:buFont typeface="Wingdings" panose="05000000000000000000" pitchFamily="2" charset="2"/>
              <a:buChar char="§"/>
            </a:pPr>
            <a:r>
              <a:rPr lang="en-US" altLang="en-US" sz="1000">
                <a:solidFill>
                  <a:srgbClr val="5F5F5F"/>
                </a:solidFill>
              </a:rPr>
              <a:t>A class variable is automatically assigned a default value if it is not initialized.</a:t>
            </a:r>
          </a:p>
          <a:p>
            <a:pPr lvl="1">
              <a:spcBef>
                <a:spcPts val="1000"/>
              </a:spcBef>
              <a:buClr>
                <a:srgbClr val="002060"/>
              </a:buClr>
              <a:buFont typeface="Wingdings" panose="05000000000000000000" pitchFamily="2" charset="2"/>
              <a:buChar char="§"/>
            </a:pPr>
            <a:r>
              <a:rPr lang="en-US" altLang="en-US" sz="1000">
                <a:solidFill>
                  <a:srgbClr val="5F5F5F"/>
                </a:solidFill>
              </a:rPr>
              <a:t>There are two types of class declarations</a:t>
            </a:r>
          </a:p>
          <a:p>
            <a:pPr lvl="2">
              <a:spcBef>
                <a:spcPts val="1000"/>
              </a:spcBef>
              <a:buClr>
                <a:srgbClr val="002060"/>
              </a:buClr>
              <a:buFont typeface="Wingdings" panose="05000000000000000000" pitchFamily="2" charset="2"/>
              <a:buChar char="§"/>
            </a:pPr>
            <a:r>
              <a:rPr lang="en-US" altLang="en-US" sz="1000">
                <a:solidFill>
                  <a:srgbClr val="5F5F5F"/>
                </a:solidFill>
              </a:rPr>
              <a:t>Instance declaration</a:t>
            </a:r>
          </a:p>
          <a:p>
            <a:pPr lvl="2">
              <a:spcBef>
                <a:spcPts val="1000"/>
              </a:spcBef>
              <a:buClr>
                <a:srgbClr val="002060"/>
              </a:buClr>
              <a:buFont typeface="Wingdings" panose="05000000000000000000" pitchFamily="2" charset="2"/>
              <a:buChar char="§"/>
            </a:pPr>
            <a:r>
              <a:rPr lang="en-US" altLang="en-US" sz="1000">
                <a:solidFill>
                  <a:srgbClr val="5F5F5F"/>
                </a:solidFill>
              </a:rPr>
              <a:t>Static declaration</a:t>
            </a:r>
          </a:p>
          <a:p>
            <a:pPr eaLnBrk="1" hangingPunct="1"/>
            <a:endParaRPr lang="en-US" altLang="en-US" sz="100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CEB89954-EAFE-4C42-9F07-1B4AB7787C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36F7086-5F11-4D4F-8E0E-969DF116CD78}" type="slidenum">
              <a:rPr lang="en-US" altLang="en-US" sz="1200">
                <a:latin typeface="Arial" panose="020B0604020202020204" pitchFamily="34" charset="0"/>
              </a:rPr>
              <a:pPr eaLnBrk="1" hangingPunct="1"/>
              <a:t>11</a:t>
            </a:fld>
            <a:endParaRPr lang="en-US" altLang="en-US" sz="1200">
              <a:latin typeface="Arial" panose="020B0604020202020204" pitchFamily="34" charset="0"/>
            </a:endParaRPr>
          </a:p>
        </p:txBody>
      </p:sp>
      <p:sp>
        <p:nvSpPr>
          <p:cNvPr id="47107" name="Rectangle 2">
            <a:extLst>
              <a:ext uri="{FF2B5EF4-FFF2-40B4-BE49-F238E27FC236}">
                <a16:creationId xmlns:a16="http://schemas.microsoft.com/office/drawing/2014/main" id="{7DFB91C3-B548-49E9-97EF-CE20A8AA2AD1}"/>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FEAFA1E9-72AA-4812-8213-0A79D06B60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BFF28DAC-2758-4AAF-A9B4-DE4AE9D3D1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B4536A4-4EBD-46F9-9E58-5CFDA227FF59}" type="slidenum">
              <a:rPr lang="en-US" altLang="en-US" sz="1200">
                <a:latin typeface="Arial" panose="020B0604020202020204" pitchFamily="34" charset="0"/>
              </a:rPr>
              <a:pPr eaLnBrk="1" hangingPunct="1"/>
              <a:t>12</a:t>
            </a:fld>
            <a:endParaRPr lang="en-US" altLang="en-US" sz="1200">
              <a:latin typeface="Arial" panose="020B0604020202020204" pitchFamily="34" charset="0"/>
            </a:endParaRPr>
          </a:p>
        </p:txBody>
      </p:sp>
      <p:sp>
        <p:nvSpPr>
          <p:cNvPr id="48131" name="Rectangle 2">
            <a:extLst>
              <a:ext uri="{FF2B5EF4-FFF2-40B4-BE49-F238E27FC236}">
                <a16:creationId xmlns:a16="http://schemas.microsoft.com/office/drawing/2014/main" id="{2729A1A5-BF6E-4CEF-9B81-DD867661DD8D}"/>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BCB526C7-B817-40F6-82BC-361032CB8D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512FE964-6D31-4D53-9CB7-B820CD84C8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E97B162-D87F-4828-988A-8CE97A3289B0}" type="slidenum">
              <a:rPr lang="en-US" altLang="en-US" sz="1200">
                <a:latin typeface="Arial" panose="020B0604020202020204" pitchFamily="34" charset="0"/>
              </a:rPr>
              <a:pPr eaLnBrk="1" hangingPunct="1"/>
              <a:t>13</a:t>
            </a:fld>
            <a:endParaRPr lang="en-US" altLang="en-US" sz="1200">
              <a:latin typeface="Arial" panose="020B0604020202020204" pitchFamily="34" charset="0"/>
            </a:endParaRPr>
          </a:p>
        </p:txBody>
      </p:sp>
      <p:sp>
        <p:nvSpPr>
          <p:cNvPr id="49155" name="Rectangle 2">
            <a:extLst>
              <a:ext uri="{FF2B5EF4-FFF2-40B4-BE49-F238E27FC236}">
                <a16:creationId xmlns:a16="http://schemas.microsoft.com/office/drawing/2014/main" id="{D8222E0A-D944-4027-A286-FE99E8A35EDE}"/>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1B6CE809-D7D3-499F-807D-E1EA359968E3}"/>
              </a:ext>
            </a:extLst>
          </p:cNvPr>
          <p:cNvSpPr>
            <a:spLocks noGrp="1" noChangeArrowheads="1"/>
          </p:cNvSpPr>
          <p:nvPr>
            <p:ph type="body" idx="1"/>
          </p:nvPr>
        </p:nvSpPr>
        <p:spPr>
          <a:ln/>
        </p:spPr>
        <p:txBody>
          <a:bodyPr/>
          <a:lstStyle/>
          <a:p>
            <a:pPr eaLnBrk="1" hangingPunct="1">
              <a:buFont typeface="Wingdings" pitchFamily="2" charset="2"/>
              <a:buNone/>
              <a:defRPr/>
            </a:pPr>
            <a:r>
              <a:rPr lang="en-US" sz="1000" dirty="0">
                <a:latin typeface="Arial" pitchFamily="34" charset="0"/>
                <a:cs typeface="Arial" pitchFamily="34" charset="0"/>
              </a:rPr>
              <a:t>Example 1:</a:t>
            </a:r>
          </a:p>
          <a:p>
            <a:pPr eaLnBrk="1" hangingPunct="1">
              <a:buFont typeface="Wingdings" pitchFamily="2" charset="2"/>
              <a:buNone/>
              <a:defRPr/>
            </a:pPr>
            <a:r>
              <a:rPr lang="en-US" sz="1000" dirty="0" err="1">
                <a:latin typeface="Arial" pitchFamily="34" charset="0"/>
                <a:cs typeface="Arial" pitchFamily="34" charset="0"/>
              </a:rPr>
              <a:t>int</a:t>
            </a:r>
            <a:r>
              <a:rPr lang="en-US" sz="1000" dirty="0">
                <a:latin typeface="Arial" pitchFamily="34" charset="0"/>
                <a:cs typeface="Arial" pitchFamily="34" charset="0"/>
              </a:rPr>
              <a:t> k=10;</a:t>
            </a:r>
          </a:p>
          <a:p>
            <a:pPr eaLnBrk="1" hangingPunct="1">
              <a:buFont typeface="Wingdings" pitchFamily="2" charset="2"/>
              <a:buNone/>
              <a:defRPr/>
            </a:pPr>
            <a:r>
              <a:rPr lang="en-US" sz="1000" dirty="0">
                <a:latin typeface="Arial" pitchFamily="34" charset="0"/>
                <a:cs typeface="Arial" pitchFamily="34" charset="0"/>
              </a:rPr>
              <a:t>k++; //value becomes 11</a:t>
            </a:r>
          </a:p>
          <a:p>
            <a:pPr eaLnBrk="1" hangingPunct="1">
              <a:buFont typeface="Wingdings" pitchFamily="2" charset="2"/>
              <a:buNone/>
              <a:defRPr/>
            </a:pPr>
            <a:r>
              <a:rPr lang="en-US" sz="1000" dirty="0">
                <a:solidFill>
                  <a:srgbClr val="000000"/>
                </a:solidFill>
                <a:latin typeface="Arial" pitchFamily="34" charset="0"/>
                <a:cs typeface="Arial" pitchFamily="34" charset="0"/>
              </a:rPr>
              <a:t>char </a:t>
            </a:r>
            <a:r>
              <a:rPr lang="en-US" sz="1000" dirty="0" err="1">
                <a:solidFill>
                  <a:srgbClr val="000000"/>
                </a:solidFill>
                <a:latin typeface="Arial" pitchFamily="34" charset="0"/>
                <a:cs typeface="Arial" pitchFamily="34" charset="0"/>
              </a:rPr>
              <a:t>ch</a:t>
            </a:r>
            <a:r>
              <a:rPr lang="en-US" sz="1000" dirty="0">
                <a:solidFill>
                  <a:srgbClr val="000000"/>
                </a:solidFill>
                <a:latin typeface="Arial" pitchFamily="34" charset="0"/>
                <a:cs typeface="Arial" pitchFamily="34" charset="0"/>
              </a:rPr>
              <a:t>=‘X’;</a:t>
            </a:r>
          </a:p>
          <a:p>
            <a:pPr eaLnBrk="1" hangingPunct="1">
              <a:defRPr/>
            </a:pPr>
            <a:r>
              <a:rPr lang="en-US" sz="1000" dirty="0" err="1">
                <a:solidFill>
                  <a:srgbClr val="000000"/>
                </a:solidFill>
                <a:latin typeface="Arial" pitchFamily="34" charset="0"/>
                <a:cs typeface="Arial" pitchFamily="34" charset="0"/>
              </a:rPr>
              <a:t>ch</a:t>
            </a:r>
            <a:r>
              <a:rPr lang="en-US" sz="1000" dirty="0">
                <a:solidFill>
                  <a:srgbClr val="000000"/>
                </a:solidFill>
                <a:latin typeface="Arial" pitchFamily="34" charset="0"/>
                <a:cs typeface="Arial" pitchFamily="34" charset="0"/>
              </a:rPr>
              <a:t>++;</a:t>
            </a:r>
            <a:r>
              <a:rPr lang="en-US" sz="1000" dirty="0">
                <a:solidFill>
                  <a:srgbClr val="000000"/>
                </a:solidFill>
                <a:latin typeface="Arial" pitchFamily="34" charset="0"/>
                <a:cs typeface="Arial" pitchFamily="34" charset="0"/>
                <a:sym typeface="Wingdings" pitchFamily="2" charset="2"/>
              </a:rPr>
              <a:t>  // (</a:t>
            </a:r>
            <a:r>
              <a:rPr lang="en-US" sz="1000" dirty="0" err="1">
                <a:solidFill>
                  <a:srgbClr val="000000"/>
                </a:solidFill>
                <a:latin typeface="Arial" pitchFamily="34" charset="0"/>
                <a:cs typeface="Arial" pitchFamily="34" charset="0"/>
              </a:rPr>
              <a:t>ch</a:t>
            </a:r>
            <a:r>
              <a:rPr lang="en-US" sz="1000" dirty="0">
                <a:solidFill>
                  <a:srgbClr val="000000"/>
                </a:solidFill>
                <a:latin typeface="Arial" pitchFamily="34" charset="0"/>
                <a:cs typeface="Arial" pitchFamily="34" charset="0"/>
              </a:rPr>
              <a:t> = ‘Y’)</a:t>
            </a:r>
          </a:p>
          <a:p>
            <a:pPr eaLnBrk="1" hangingPunct="1">
              <a:defRPr/>
            </a:pPr>
            <a:r>
              <a:rPr lang="en-US" sz="1000" dirty="0">
                <a:latin typeface="Arial" pitchFamily="34" charset="0"/>
                <a:cs typeface="Arial" pitchFamily="34" charset="0"/>
              </a:rPr>
              <a:t>Example 2:</a:t>
            </a:r>
          </a:p>
          <a:p>
            <a:pPr eaLnBrk="1" hangingPunct="1">
              <a:defRPr/>
            </a:pPr>
            <a:r>
              <a:rPr lang="en-US" sz="1000" dirty="0" err="1">
                <a:solidFill>
                  <a:srgbClr val="000000"/>
                </a:solidFill>
                <a:latin typeface="Arial" pitchFamily="34" charset="0"/>
                <a:cs typeface="Arial" pitchFamily="34" charset="0"/>
              </a:rPr>
              <a:t>int</a:t>
            </a:r>
            <a:r>
              <a:rPr lang="en-US" sz="1000" dirty="0">
                <a:solidFill>
                  <a:srgbClr val="000000"/>
                </a:solidFill>
                <a:latin typeface="Arial" pitchFamily="34" charset="0"/>
                <a:cs typeface="Arial" pitchFamily="34" charset="0"/>
              </a:rPr>
              <a:t> a = 5; </a:t>
            </a:r>
          </a:p>
          <a:p>
            <a:pPr eaLnBrk="1" hangingPunct="1">
              <a:defRPr/>
            </a:pPr>
            <a:r>
              <a:rPr lang="en-US" sz="1000" dirty="0" err="1">
                <a:solidFill>
                  <a:srgbClr val="000000"/>
                </a:solidFill>
                <a:latin typeface="Arial" pitchFamily="34" charset="0"/>
                <a:cs typeface="Arial" pitchFamily="34" charset="0"/>
              </a:rPr>
              <a:t>int</a:t>
            </a:r>
            <a:r>
              <a:rPr lang="en-US" sz="1000" dirty="0">
                <a:solidFill>
                  <a:srgbClr val="000000"/>
                </a:solidFill>
                <a:latin typeface="Arial" pitchFamily="34" charset="0"/>
                <a:cs typeface="Arial" pitchFamily="34" charset="0"/>
              </a:rPr>
              <a:t> b = 2; </a:t>
            </a:r>
          </a:p>
          <a:p>
            <a:pPr eaLnBrk="1" hangingPunct="1">
              <a:defRPr/>
            </a:pPr>
            <a:r>
              <a:rPr lang="en-US" sz="1000" dirty="0" err="1">
                <a:solidFill>
                  <a:srgbClr val="000000"/>
                </a:solidFill>
                <a:latin typeface="Arial" pitchFamily="34" charset="0"/>
                <a:cs typeface="Arial" pitchFamily="34" charset="0"/>
              </a:rPr>
              <a:t>int</a:t>
            </a:r>
            <a:r>
              <a:rPr lang="en-US" sz="1000" dirty="0">
                <a:solidFill>
                  <a:srgbClr val="000000"/>
                </a:solidFill>
                <a:latin typeface="Arial" pitchFamily="34" charset="0"/>
                <a:cs typeface="Arial" pitchFamily="34" charset="0"/>
              </a:rPr>
              <a:t> c = a + b;</a:t>
            </a:r>
          </a:p>
          <a:p>
            <a:pPr eaLnBrk="1" hangingPunct="1">
              <a:defRPr/>
            </a:pPr>
            <a:r>
              <a:rPr lang="en-US" sz="1000" dirty="0" err="1">
                <a:solidFill>
                  <a:srgbClr val="000000"/>
                </a:solidFill>
                <a:latin typeface="Arial" pitchFamily="34" charset="0"/>
                <a:cs typeface="Arial" pitchFamily="34" charset="0"/>
              </a:rPr>
              <a:t>System.out.println</a:t>
            </a:r>
            <a:r>
              <a:rPr lang="en-US" sz="1000" dirty="0">
                <a:solidFill>
                  <a:srgbClr val="000000"/>
                </a:solidFill>
                <a:latin typeface="Arial" pitchFamily="34" charset="0"/>
                <a:cs typeface="Arial" pitchFamily="34" charset="0"/>
              </a:rPr>
              <a:t>(5%2); </a:t>
            </a:r>
            <a:r>
              <a:rPr lang="en-US" sz="1000" dirty="0">
                <a:latin typeface="Arial" pitchFamily="34" charset="0"/>
                <a:cs typeface="Arial" pitchFamily="34" charset="0"/>
              </a:rPr>
              <a:t>// output is 1</a:t>
            </a:r>
          </a:p>
          <a:p>
            <a:pPr marL="228600" indent="-228600" eaLnBrk="1" hangingPunct="1">
              <a:defRPr/>
            </a:pPr>
            <a:endParaRPr lang="en-US" sz="1000" dirty="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DA3E8B42-F14A-436D-AC36-625F2E7CCD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43B1E9F-828C-45BC-97AB-622D7763226C}" type="slidenum">
              <a:rPr lang="en-US" altLang="en-US" sz="1200">
                <a:latin typeface="Arial" panose="020B0604020202020204" pitchFamily="34" charset="0"/>
              </a:rPr>
              <a:pPr eaLnBrk="1" hangingPunct="1"/>
              <a:t>14</a:t>
            </a:fld>
            <a:endParaRPr lang="en-US" altLang="en-US" sz="1200">
              <a:latin typeface="Arial" panose="020B0604020202020204" pitchFamily="34" charset="0"/>
            </a:endParaRPr>
          </a:p>
        </p:txBody>
      </p:sp>
      <p:sp>
        <p:nvSpPr>
          <p:cNvPr id="50179" name="Rectangle 2">
            <a:extLst>
              <a:ext uri="{FF2B5EF4-FFF2-40B4-BE49-F238E27FC236}">
                <a16:creationId xmlns:a16="http://schemas.microsoft.com/office/drawing/2014/main" id="{9E2A674A-C3C8-44ED-908F-9937753A3B74}"/>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1D9F8F70-BEC9-4F4A-A7E7-5AA12E735D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4B966C30-3B87-405C-B70F-9B60EA9240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2CAB06C-538F-40BA-ACCB-A184617D43AD}" type="slidenum">
              <a:rPr lang="en-US" altLang="en-US" sz="1200">
                <a:latin typeface="Arial" panose="020B0604020202020204" pitchFamily="34" charset="0"/>
              </a:rPr>
              <a:pPr eaLnBrk="1" hangingPunct="1"/>
              <a:t>16</a:t>
            </a:fld>
            <a:endParaRPr lang="en-US" altLang="en-US" sz="1200">
              <a:latin typeface="Arial" panose="020B0604020202020204" pitchFamily="34" charset="0"/>
            </a:endParaRPr>
          </a:p>
        </p:txBody>
      </p:sp>
      <p:sp>
        <p:nvSpPr>
          <p:cNvPr id="51203" name="Rectangle 2">
            <a:extLst>
              <a:ext uri="{FF2B5EF4-FFF2-40B4-BE49-F238E27FC236}">
                <a16:creationId xmlns:a16="http://schemas.microsoft.com/office/drawing/2014/main" id="{20C23A85-D5CE-467E-8358-A337A85A5285}"/>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D8E09204-1718-4B75-B436-C8643EAF66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I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EAF52D62-D400-4D7F-97F1-35BCFC8535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D43C76B-FDEA-489A-A48C-BE90E79B1DA3}" type="slidenum">
              <a:rPr lang="en-US" altLang="en-US" sz="1200">
                <a:latin typeface="Arial" panose="020B0604020202020204" pitchFamily="34" charset="0"/>
              </a:rPr>
              <a:pPr eaLnBrk="1" hangingPunct="1"/>
              <a:t>17</a:t>
            </a:fld>
            <a:endParaRPr lang="en-US" altLang="en-US" sz="1200">
              <a:latin typeface="Arial" panose="020B0604020202020204" pitchFamily="34" charset="0"/>
            </a:endParaRPr>
          </a:p>
        </p:txBody>
      </p:sp>
      <p:sp>
        <p:nvSpPr>
          <p:cNvPr id="52227" name="Rectangle 2">
            <a:extLst>
              <a:ext uri="{FF2B5EF4-FFF2-40B4-BE49-F238E27FC236}">
                <a16:creationId xmlns:a16="http://schemas.microsoft.com/office/drawing/2014/main" id="{AEDE4D18-B755-4DD1-B0CA-0238B27CFAA5}"/>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23BE029D-22F6-4AC9-B20A-57607DC4B6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2060"/>
              </a:buClr>
            </a:pPr>
            <a:r>
              <a:rPr lang="en-US" altLang="en-US" sz="1000">
                <a:solidFill>
                  <a:srgbClr val="000000"/>
                </a:solidFill>
                <a:latin typeface="Arial" panose="020B0604020202020204" pitchFamily="34" charset="0"/>
                <a:cs typeface="Arial" panose="020B0604020202020204" pitchFamily="34" charset="0"/>
              </a:rPr>
              <a:t>How are the short circuit operators “optimized”?</a:t>
            </a:r>
          </a:p>
          <a:p>
            <a:pPr eaLnBrk="1" hangingPunct="1">
              <a:buClr>
                <a:srgbClr val="002060"/>
              </a:buClr>
            </a:pPr>
            <a:endParaRPr lang="en-US" altLang="en-US" sz="1000">
              <a:solidFill>
                <a:srgbClr val="000000"/>
              </a:solidFill>
              <a:latin typeface="Arial" panose="020B0604020202020204" pitchFamily="34" charset="0"/>
              <a:cs typeface="Arial" panose="020B0604020202020204" pitchFamily="34" charset="0"/>
            </a:endParaRPr>
          </a:p>
          <a:p>
            <a:pPr eaLnBrk="1" hangingPunct="1">
              <a:buClr>
                <a:srgbClr val="002060"/>
              </a:buClr>
            </a:pPr>
            <a:r>
              <a:rPr lang="en-US" altLang="en-US" sz="1000">
                <a:solidFill>
                  <a:srgbClr val="000000"/>
                </a:solidFill>
                <a:latin typeface="Arial" panose="020B0604020202020204" pitchFamily="34" charset="0"/>
                <a:cs typeface="Arial" panose="020B0604020202020204" pitchFamily="34" charset="0"/>
              </a:rPr>
              <a:t>&amp;&amp;</a:t>
            </a:r>
            <a:r>
              <a:rPr lang="en-US" altLang="en-US" sz="1000">
                <a:latin typeface="Arial" panose="020B0604020202020204" pitchFamily="34" charset="0"/>
                <a:cs typeface="Arial" panose="020B0604020202020204" pitchFamily="34" charset="0"/>
              </a:rPr>
              <a:t> checks if the first condition is false. If it is so, then it doesn't evaluate the second condition.</a:t>
            </a:r>
          </a:p>
          <a:p>
            <a:pPr eaLnBrk="1" hangingPunct="1">
              <a:buClr>
                <a:srgbClr val="002060"/>
              </a:buClr>
            </a:pPr>
            <a:r>
              <a:rPr lang="en-US" altLang="en-US" sz="1000">
                <a:solidFill>
                  <a:srgbClr val="000000"/>
                </a:solidFill>
                <a:latin typeface="Arial" panose="020B0604020202020204" pitchFamily="34" charset="0"/>
                <a:cs typeface="Arial" panose="020B0604020202020204" pitchFamily="34" charset="0"/>
              </a:rPr>
              <a:t>||</a:t>
            </a:r>
            <a:r>
              <a:rPr lang="en-US" altLang="en-US" sz="1000">
                <a:latin typeface="Arial" panose="020B0604020202020204" pitchFamily="34" charset="0"/>
                <a:cs typeface="Arial" panose="020B0604020202020204" pitchFamily="34" charset="0"/>
              </a:rPr>
              <a:t> checks if the first condition is true. If it is so, then it doesn't evaluate the second condition.</a:t>
            </a:r>
          </a:p>
          <a:p>
            <a:pPr eaLnBrk="1" hangingPunct="1"/>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3CA216AA-A920-453B-BA07-5FCC18220A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1D71282-CB49-4244-A66B-0DB9CA6357EC}" type="slidenum">
              <a:rPr lang="en-US" altLang="en-US" sz="1200">
                <a:latin typeface="Arial" panose="020B0604020202020204" pitchFamily="34" charset="0"/>
              </a:rPr>
              <a:pPr eaLnBrk="1" hangingPunct="1"/>
              <a:t>19</a:t>
            </a:fld>
            <a:endParaRPr lang="en-US" altLang="en-US" sz="1200">
              <a:latin typeface="Arial" panose="020B0604020202020204" pitchFamily="34" charset="0"/>
            </a:endParaRPr>
          </a:p>
        </p:txBody>
      </p:sp>
      <p:sp>
        <p:nvSpPr>
          <p:cNvPr id="53251" name="Rectangle 2">
            <a:extLst>
              <a:ext uri="{FF2B5EF4-FFF2-40B4-BE49-F238E27FC236}">
                <a16:creationId xmlns:a16="http://schemas.microsoft.com/office/drawing/2014/main" id="{536AC060-B2FD-4116-ABD3-50B93B18E6AE}"/>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078BD107-7E5E-4215-8A84-681A234860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AEBD6373-320C-4B6A-8099-7E1A1BAE57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167C254-B3F6-4291-8E98-84506D470FF2}" type="slidenum">
              <a:rPr lang="en-US" altLang="en-US" sz="1200">
                <a:latin typeface="Arial" panose="020B0604020202020204" pitchFamily="34" charset="0"/>
              </a:rPr>
              <a:pPr eaLnBrk="1" hangingPunct="1"/>
              <a:t>20</a:t>
            </a:fld>
            <a:endParaRPr lang="en-US" altLang="en-US" sz="1200">
              <a:latin typeface="Arial" panose="020B0604020202020204" pitchFamily="34" charset="0"/>
            </a:endParaRPr>
          </a:p>
        </p:txBody>
      </p:sp>
      <p:sp>
        <p:nvSpPr>
          <p:cNvPr id="54275" name="Rectangle 2">
            <a:extLst>
              <a:ext uri="{FF2B5EF4-FFF2-40B4-BE49-F238E27FC236}">
                <a16:creationId xmlns:a16="http://schemas.microsoft.com/office/drawing/2014/main" id="{EBCF3717-B6FE-4E08-B477-E5B56BBDC847}"/>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C58A6BA2-EE77-4837-93D2-0674F06E65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latin typeface="Arial" panose="020B0604020202020204" pitchFamily="34" charset="0"/>
              </a:rPr>
              <a:t>Note that a=a+b; and a+=b; are not exact equivalents. The later involves a cast operator. We will look into this in greater detail after we have looked at cast.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645D90F4-BD79-41B0-BB13-A098D06C82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4D5C6CA-C79E-4B26-8523-C8449230072C}" type="slidenum">
              <a:rPr lang="en-US" altLang="en-US" sz="1200">
                <a:latin typeface="Arial" panose="020B0604020202020204" pitchFamily="34" charset="0"/>
              </a:rPr>
              <a:pPr eaLnBrk="1" hangingPunct="1"/>
              <a:t>21</a:t>
            </a:fld>
            <a:endParaRPr lang="en-US" altLang="en-US" sz="1200">
              <a:latin typeface="Arial" panose="020B0604020202020204" pitchFamily="34" charset="0"/>
            </a:endParaRPr>
          </a:p>
        </p:txBody>
      </p:sp>
      <p:sp>
        <p:nvSpPr>
          <p:cNvPr id="55299" name="Rectangle 2">
            <a:extLst>
              <a:ext uri="{FF2B5EF4-FFF2-40B4-BE49-F238E27FC236}">
                <a16:creationId xmlns:a16="http://schemas.microsoft.com/office/drawing/2014/main" id="{E0B723CA-53FE-47C1-B384-DF303405FEFB}"/>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5BC64316-159D-4292-B751-5975D378C5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7525D990-0FFD-40B9-9E2F-5786B7E0CE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6D5C404-85FE-4099-B4CF-E3E88306DBFE}" type="slidenum">
              <a:rPr lang="en-US" altLang="en-US" sz="1200">
                <a:latin typeface="Arial" panose="020B0604020202020204" pitchFamily="34" charset="0"/>
              </a:rPr>
              <a:pPr eaLnBrk="1" hangingPunct="1"/>
              <a:t>2</a:t>
            </a:fld>
            <a:endParaRPr lang="en-US" altLang="en-US" sz="1200">
              <a:latin typeface="Arial" panose="020B0604020202020204" pitchFamily="34" charset="0"/>
            </a:endParaRPr>
          </a:p>
        </p:txBody>
      </p:sp>
      <p:sp>
        <p:nvSpPr>
          <p:cNvPr id="37891" name="Rectangle 2">
            <a:extLst>
              <a:ext uri="{FF2B5EF4-FFF2-40B4-BE49-F238E27FC236}">
                <a16:creationId xmlns:a16="http://schemas.microsoft.com/office/drawing/2014/main" id="{EA9413D8-075D-4432-9088-E4BB7077FA14}"/>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8D1265A8-F5F3-4979-B895-9136B95005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9194F04B-780B-4544-921B-1A37011B88C6}"/>
              </a:ext>
            </a:extLst>
          </p:cNvPr>
          <p:cNvSpPr>
            <a:spLocks noGrp="1" noRot="1" noChangeAspect="1" noTextEdit="1"/>
          </p:cNvSpPr>
          <p:nvPr>
            <p:ph type="sldImg"/>
          </p:nvPr>
        </p:nvSpPr>
        <p:spPr>
          <a:ln/>
        </p:spPr>
      </p:sp>
      <p:sp>
        <p:nvSpPr>
          <p:cNvPr id="56323" name="Notes Placeholder 2">
            <a:extLst>
              <a:ext uri="{FF2B5EF4-FFF2-40B4-BE49-F238E27FC236}">
                <a16:creationId xmlns:a16="http://schemas.microsoft.com/office/drawing/2014/main" id="{FA870D99-DD87-4FA3-B0F2-C64A28FDC2F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Arial" panose="020B0604020202020204" pitchFamily="34" charset="0"/>
              </a:rPr>
              <a:t>Since adding 2 bytes or two integers of any type except long results in int, the value can be stored only in int or long. Java does not allow ints to be automatically truncated into lower integral types like byte or short. If we desire such conversion we must explicitly request for it through cast.</a:t>
            </a:r>
          </a:p>
        </p:txBody>
      </p:sp>
      <p:sp>
        <p:nvSpPr>
          <p:cNvPr id="56324" name="Slide Number Placeholder 3">
            <a:extLst>
              <a:ext uri="{FF2B5EF4-FFF2-40B4-BE49-F238E27FC236}">
                <a16:creationId xmlns:a16="http://schemas.microsoft.com/office/drawing/2014/main" id="{5E7D7195-1F9E-43F1-8C6A-DFA2876A22D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86B632F-DF75-492B-812F-0C732887C74F}" type="slidenum">
              <a:rPr lang="en-US" altLang="en-US" sz="1200">
                <a:latin typeface="Arial" panose="020B0604020202020204" pitchFamily="34" charset="0"/>
              </a:rPr>
              <a:pPr eaLnBrk="1" hangingPunct="1"/>
              <a:t>23</a:t>
            </a:fld>
            <a:endParaRPr lang="en-US" altLang="en-US" sz="120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FB6B7301-4ACA-4BF5-B54F-BD9DFFF502FC}"/>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id="{BF63238B-8512-4BB6-B972-23E3CB8EA7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t>Adding float results in double and so, only double variable can be used to store the result. </a:t>
            </a:r>
          </a:p>
        </p:txBody>
      </p:sp>
      <p:sp>
        <p:nvSpPr>
          <p:cNvPr id="57348" name="Slide Number Placeholder 3">
            <a:extLst>
              <a:ext uri="{FF2B5EF4-FFF2-40B4-BE49-F238E27FC236}">
                <a16:creationId xmlns:a16="http://schemas.microsoft.com/office/drawing/2014/main" id="{0F00A49F-C323-4952-A58E-93CB1493AE2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BAC10D3-3460-4ABA-B61D-2714BE5B9BBC}" type="slidenum">
              <a:rPr lang="en-US" altLang="en-US" sz="1200"/>
              <a:pPr eaLnBrk="1" hangingPunct="1"/>
              <a:t>25</a:t>
            </a:fld>
            <a:endParaRPr lang="en-US"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DDB3EC98-4343-4F65-9E5C-F737F369FC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D36F7F7-68B1-4BB5-A5EB-C82055FE6994}" type="slidenum">
              <a:rPr lang="en-US" altLang="en-US" sz="1200">
                <a:latin typeface="Arial" panose="020B0604020202020204" pitchFamily="34" charset="0"/>
              </a:rPr>
              <a:pPr eaLnBrk="1" hangingPunct="1"/>
              <a:t>26</a:t>
            </a:fld>
            <a:endParaRPr lang="en-US" altLang="en-US" sz="1200">
              <a:latin typeface="Arial" panose="020B0604020202020204" pitchFamily="34" charset="0"/>
            </a:endParaRPr>
          </a:p>
        </p:txBody>
      </p:sp>
      <p:sp>
        <p:nvSpPr>
          <p:cNvPr id="58371" name="Rectangle 2">
            <a:extLst>
              <a:ext uri="{FF2B5EF4-FFF2-40B4-BE49-F238E27FC236}">
                <a16:creationId xmlns:a16="http://schemas.microsoft.com/office/drawing/2014/main" id="{C7890482-6E34-4742-9602-C177A59D86CE}"/>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D7FE6698-83E8-47AE-B466-94A98CCA7C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05E490DA-9F99-4B10-8CC0-F5E2A2EAF2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31A0EA8-BA1F-4B1B-99D4-9ACE49B18769}" type="slidenum">
              <a:rPr lang="en-US" altLang="en-US" sz="1200">
                <a:latin typeface="Arial" panose="020B0604020202020204" pitchFamily="34" charset="0"/>
              </a:rPr>
              <a:pPr eaLnBrk="1" hangingPunct="1"/>
              <a:t>27</a:t>
            </a:fld>
            <a:endParaRPr lang="en-US" altLang="en-US" sz="1200">
              <a:latin typeface="Arial" panose="020B0604020202020204" pitchFamily="34" charset="0"/>
            </a:endParaRPr>
          </a:p>
        </p:txBody>
      </p:sp>
      <p:sp>
        <p:nvSpPr>
          <p:cNvPr id="59395" name="Rectangle 2">
            <a:extLst>
              <a:ext uri="{FF2B5EF4-FFF2-40B4-BE49-F238E27FC236}">
                <a16:creationId xmlns:a16="http://schemas.microsoft.com/office/drawing/2014/main" id="{E86A11A4-542D-436C-A0B6-0B18C9CE8779}"/>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3EDCC855-8658-4D84-B44A-778F4527F2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50000"/>
              </a:spcBef>
              <a:buClr>
                <a:schemeClr val="accent2"/>
              </a:buClr>
              <a:buFont typeface="Wingdings" panose="05000000000000000000" pitchFamily="2" charset="2"/>
              <a:buNone/>
            </a:pPr>
            <a:r>
              <a:rPr lang="en-US" altLang="en-US" sz="1000">
                <a:latin typeface="Arial" panose="020B0604020202020204" pitchFamily="34" charset="0"/>
              </a:rPr>
              <a:t>128 is 10000000. Since 8</a:t>
            </a:r>
            <a:r>
              <a:rPr lang="en-US" altLang="en-US" sz="1000" baseline="30000">
                <a:latin typeface="Arial" panose="020B0604020202020204" pitchFamily="34" charset="0"/>
              </a:rPr>
              <a:t>th</a:t>
            </a:r>
            <a:r>
              <a:rPr lang="en-US" altLang="en-US" sz="1000">
                <a:latin typeface="Arial" panose="020B0604020202020204" pitchFamily="34" charset="0"/>
              </a:rPr>
              <a:t> bit for a byte represents a –ve number, 10000000 is –ve.</a:t>
            </a:r>
          </a:p>
          <a:p>
            <a:pPr eaLnBrk="1" hangingPunct="1">
              <a:lnSpc>
                <a:spcPct val="90000"/>
              </a:lnSpc>
              <a:spcBef>
                <a:spcPct val="50000"/>
              </a:spcBef>
              <a:buClr>
                <a:schemeClr val="accent2"/>
              </a:buClr>
              <a:buFont typeface="Wingdings" panose="05000000000000000000" pitchFamily="2" charset="2"/>
              <a:buNone/>
            </a:pPr>
            <a:r>
              <a:rPr lang="en-US" altLang="en-US" sz="1000">
                <a:latin typeface="Arial" panose="020B0604020202020204" pitchFamily="34" charset="0"/>
              </a:rPr>
              <a:t>To get the value of – ve number find its 2’s complement (1’s complement+1)</a:t>
            </a:r>
          </a:p>
          <a:p>
            <a:pPr eaLnBrk="1" hangingPunct="1">
              <a:lnSpc>
                <a:spcPct val="90000"/>
              </a:lnSpc>
              <a:spcBef>
                <a:spcPct val="50000"/>
              </a:spcBef>
              <a:buClr>
                <a:schemeClr val="accent2"/>
              </a:buClr>
              <a:buFont typeface="Wingdings" panose="05000000000000000000" pitchFamily="2" charset="2"/>
              <a:buNone/>
            </a:pPr>
            <a:r>
              <a:rPr lang="en-US" altLang="en-US" sz="1000">
                <a:latin typeface="Arial" panose="020B0604020202020204" pitchFamily="34" charset="0"/>
              </a:rPr>
              <a:t>1’s complement of 128 is 01111111 </a:t>
            </a:r>
          </a:p>
          <a:p>
            <a:pPr eaLnBrk="1" hangingPunct="1">
              <a:lnSpc>
                <a:spcPct val="90000"/>
              </a:lnSpc>
              <a:spcBef>
                <a:spcPct val="50000"/>
              </a:spcBef>
              <a:buClr>
                <a:schemeClr val="accent2"/>
              </a:buClr>
              <a:buFont typeface="Wingdings" panose="05000000000000000000" pitchFamily="2" charset="2"/>
              <a:buNone/>
            </a:pPr>
            <a:r>
              <a:rPr lang="en-US" altLang="en-US" sz="1000">
                <a:latin typeface="Arial" panose="020B0604020202020204" pitchFamily="34" charset="0"/>
              </a:rPr>
              <a:t>+1  is 10000000 which is 128. </a:t>
            </a:r>
          </a:p>
          <a:p>
            <a:pPr eaLnBrk="1" hangingPunct="1">
              <a:lnSpc>
                <a:spcPct val="90000"/>
              </a:lnSpc>
              <a:spcBef>
                <a:spcPct val="50000"/>
              </a:spcBef>
              <a:buClr>
                <a:schemeClr val="accent2"/>
              </a:buClr>
              <a:buFont typeface="Wingdings" panose="05000000000000000000" pitchFamily="2" charset="2"/>
              <a:buNone/>
            </a:pPr>
            <a:r>
              <a:rPr lang="en-US" altLang="en-US" sz="1000">
                <a:latin typeface="Arial" panose="020B0604020202020204" pitchFamily="34" charset="0"/>
              </a:rPr>
              <a:t>Since the number is a –ve number the result is -128.</a:t>
            </a:r>
          </a:p>
          <a:p>
            <a:pPr eaLnBrk="1" hangingPunct="1">
              <a:lnSpc>
                <a:spcPct val="90000"/>
              </a:lnSpc>
              <a:spcBef>
                <a:spcPct val="50000"/>
              </a:spcBef>
              <a:buClr>
                <a:schemeClr val="accent2"/>
              </a:buClr>
              <a:buFont typeface="Wingdings" panose="05000000000000000000" pitchFamily="2" charset="2"/>
              <a:buNone/>
            </a:pPr>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27486DD9-986E-41E1-B356-2187EC1535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58F7082-79B4-4153-9950-7E2C0A255F00}" type="slidenum">
              <a:rPr lang="en-US" altLang="en-US" sz="1200">
                <a:latin typeface="Arial" panose="020B0604020202020204" pitchFamily="34" charset="0"/>
              </a:rPr>
              <a:pPr eaLnBrk="1" hangingPunct="1"/>
              <a:t>28</a:t>
            </a:fld>
            <a:endParaRPr lang="en-US" altLang="en-US" sz="1200">
              <a:latin typeface="Arial" panose="020B0604020202020204" pitchFamily="34" charset="0"/>
            </a:endParaRPr>
          </a:p>
        </p:txBody>
      </p:sp>
      <p:sp>
        <p:nvSpPr>
          <p:cNvPr id="60419" name="Rectangle 2">
            <a:extLst>
              <a:ext uri="{FF2B5EF4-FFF2-40B4-BE49-F238E27FC236}">
                <a16:creationId xmlns:a16="http://schemas.microsoft.com/office/drawing/2014/main" id="{534FCB25-2E36-480F-86E2-2EF5E04DAADF}"/>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D1A9BCA1-2789-4BC5-8EE0-219951E8D0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500"/>
              </a:spcBef>
              <a:buClr>
                <a:srgbClr val="002060"/>
              </a:buClr>
              <a:buFont typeface="Wingdings" panose="05000000000000000000" pitchFamily="2" charset="2"/>
              <a:buNone/>
            </a:pPr>
            <a:r>
              <a:rPr lang="en-US" altLang="en-US" sz="1000" b="1">
                <a:solidFill>
                  <a:srgbClr val="000000"/>
                </a:solidFill>
                <a:latin typeface="Arial" panose="020B0604020202020204" pitchFamily="34" charset="0"/>
                <a:cs typeface="Arial" panose="020B0604020202020204" pitchFamily="34" charset="0"/>
              </a:rPr>
              <a:t>if statement syntax:</a:t>
            </a:r>
          </a:p>
          <a:p>
            <a:pPr>
              <a:spcBef>
                <a:spcPts val="500"/>
              </a:spcBef>
              <a:buClr>
                <a:srgbClr val="002060"/>
              </a:buClr>
              <a:buFont typeface="Wingdings" panose="05000000000000000000" pitchFamily="2" charset="2"/>
              <a:buNone/>
            </a:pPr>
            <a:r>
              <a:rPr lang="en-US" altLang="en-US" sz="1000">
                <a:solidFill>
                  <a:srgbClr val="000000"/>
                </a:solidFill>
                <a:latin typeface="Arial" panose="020B0604020202020204" pitchFamily="34" charset="0"/>
                <a:cs typeface="Arial" panose="020B0604020202020204" pitchFamily="34" charset="0"/>
              </a:rPr>
              <a:t>if (</a:t>
            </a:r>
            <a:r>
              <a:rPr lang="en-US" altLang="en-US" sz="1000" i="1">
                <a:solidFill>
                  <a:srgbClr val="000000"/>
                </a:solidFill>
                <a:latin typeface="Arial" panose="020B0604020202020204" pitchFamily="34" charset="0"/>
                <a:cs typeface="Arial" panose="020B0604020202020204" pitchFamily="34" charset="0"/>
              </a:rPr>
              <a:t>condition</a:t>
            </a:r>
            <a:r>
              <a:rPr lang="en-US" altLang="en-US" sz="1000">
                <a:solidFill>
                  <a:srgbClr val="000000"/>
                </a:solidFill>
                <a:latin typeface="Arial" panose="020B0604020202020204" pitchFamily="34" charset="0"/>
                <a:cs typeface="Arial" panose="020B0604020202020204" pitchFamily="34" charset="0"/>
              </a:rPr>
              <a:t>) </a:t>
            </a:r>
            <a:r>
              <a:rPr lang="en-US" altLang="en-US" sz="1000" i="1">
                <a:solidFill>
                  <a:srgbClr val="000000"/>
                </a:solidFill>
                <a:latin typeface="Arial" panose="020B0604020202020204" pitchFamily="34" charset="0"/>
                <a:cs typeface="Arial" panose="020B0604020202020204" pitchFamily="34" charset="0"/>
              </a:rPr>
              <a:t>statement(s)</a:t>
            </a:r>
            <a:r>
              <a:rPr lang="en-US" altLang="en-US" sz="1000">
                <a:solidFill>
                  <a:srgbClr val="000000"/>
                </a:solidFill>
                <a:latin typeface="Arial" panose="020B0604020202020204" pitchFamily="34" charset="0"/>
                <a:cs typeface="Arial" panose="020B0604020202020204" pitchFamily="34" charset="0"/>
              </a:rPr>
              <a:t> </a:t>
            </a:r>
          </a:p>
          <a:p>
            <a:pPr>
              <a:spcBef>
                <a:spcPts val="500"/>
              </a:spcBef>
              <a:buClr>
                <a:srgbClr val="002060"/>
              </a:buClr>
              <a:buFont typeface="Wingdings" panose="05000000000000000000" pitchFamily="2" charset="2"/>
              <a:buNone/>
            </a:pPr>
            <a:r>
              <a:rPr lang="en-US" altLang="en-US" sz="1000">
                <a:solidFill>
                  <a:srgbClr val="000000"/>
                </a:solidFill>
                <a:latin typeface="Arial" panose="020B0604020202020204" pitchFamily="34" charset="0"/>
                <a:cs typeface="Arial" panose="020B0604020202020204" pitchFamily="34" charset="0"/>
              </a:rPr>
              <a:t>[else </a:t>
            </a:r>
            <a:r>
              <a:rPr lang="en-US" altLang="en-US" sz="1000" i="1">
                <a:solidFill>
                  <a:srgbClr val="000000"/>
                </a:solidFill>
                <a:latin typeface="Arial" panose="020B0604020202020204" pitchFamily="34" charset="0"/>
                <a:cs typeface="Arial" panose="020B0604020202020204" pitchFamily="34" charset="0"/>
              </a:rPr>
              <a:t>statement(s)</a:t>
            </a:r>
            <a:r>
              <a:rPr lang="en-US" altLang="en-US" sz="1000">
                <a:solidFill>
                  <a:srgbClr val="000000"/>
                </a:solidFill>
                <a:latin typeface="Arial" panose="020B0604020202020204" pitchFamily="34" charset="0"/>
                <a:cs typeface="Arial" panose="020B0604020202020204" pitchFamily="34" charset="0"/>
              </a:rPr>
              <a:t>] ;</a:t>
            </a:r>
          </a:p>
          <a:p>
            <a:pPr>
              <a:spcBef>
                <a:spcPts val="500"/>
              </a:spcBef>
              <a:buClr>
                <a:srgbClr val="002060"/>
              </a:buClr>
            </a:pPr>
            <a:r>
              <a:rPr lang="en-US" altLang="en-US" sz="1000">
                <a:solidFill>
                  <a:srgbClr val="000000"/>
                </a:solidFill>
                <a:latin typeface="Arial" panose="020B0604020202020204" pitchFamily="34" charset="0"/>
                <a:cs typeface="Arial" panose="020B0604020202020204" pitchFamily="34" charset="0"/>
              </a:rPr>
              <a:t>if </a:t>
            </a:r>
            <a:r>
              <a:rPr lang="en-US" altLang="en-US" sz="1000">
                <a:latin typeface="Arial" panose="020B0604020202020204" pitchFamily="34" charset="0"/>
                <a:cs typeface="Arial" panose="020B0604020202020204" pitchFamily="34" charset="0"/>
              </a:rPr>
              <a:t>statement is same as that in C except that the condition must always evaluate to a </a:t>
            </a:r>
            <a:r>
              <a:rPr lang="en-US" altLang="en-US" sz="1000">
                <a:solidFill>
                  <a:srgbClr val="000000"/>
                </a:solidFill>
                <a:latin typeface="Arial" panose="020B0604020202020204" pitchFamily="34" charset="0"/>
                <a:cs typeface="Arial" panose="020B0604020202020204" pitchFamily="34" charset="0"/>
              </a:rPr>
              <a:t>boolean</a:t>
            </a:r>
            <a:r>
              <a:rPr lang="en-US" altLang="en-US" sz="1000">
                <a:latin typeface="Arial" panose="020B0604020202020204" pitchFamily="34" charset="0"/>
                <a:cs typeface="Arial" panose="020B0604020202020204" pitchFamily="34" charset="0"/>
              </a:rPr>
              <a:t> value.</a:t>
            </a:r>
          </a:p>
          <a:p>
            <a:r>
              <a:rPr lang="en-US" altLang="en-US" sz="1000">
                <a:latin typeface="Arial" panose="020B0604020202020204" pitchFamily="34" charset="0"/>
                <a:cs typeface="Arial" panose="020B0604020202020204" pitchFamily="34" charset="0"/>
              </a:rPr>
              <a:t>Examples:</a:t>
            </a:r>
          </a:p>
          <a:p>
            <a:r>
              <a:rPr lang="en-US" altLang="en-US" sz="1000">
                <a:latin typeface="Arial" panose="020B0604020202020204" pitchFamily="34" charset="0"/>
                <a:cs typeface="Arial" panose="020B0604020202020204" pitchFamily="34" charset="0"/>
              </a:rPr>
              <a:t>if(x==y) x++;</a:t>
            </a:r>
          </a:p>
          <a:p>
            <a:r>
              <a:rPr lang="en-US" altLang="en-US" sz="1000">
                <a:latin typeface="Arial" panose="020B0604020202020204" pitchFamily="34" charset="0"/>
                <a:cs typeface="Arial" panose="020B0604020202020204" pitchFamily="34" charset="0"/>
              </a:rPr>
              <a:t>if (x&gt;y) y++;</a:t>
            </a:r>
          </a:p>
          <a:p>
            <a:pPr>
              <a:buFont typeface="Wingdings" panose="05000000000000000000" pitchFamily="2" charset="2"/>
              <a:buNone/>
            </a:pPr>
            <a:r>
              <a:rPr lang="en-US" altLang="en-US" sz="1000">
                <a:latin typeface="Arial" panose="020B0604020202020204" pitchFamily="34" charset="0"/>
                <a:cs typeface="Arial" panose="020B0604020202020204" pitchFamily="34" charset="0"/>
              </a:rPr>
              <a:t>  else x++;</a:t>
            </a:r>
          </a:p>
          <a:p>
            <a:r>
              <a:rPr lang="en-US" altLang="en-US" sz="1000">
                <a:latin typeface="Arial" panose="020B0604020202020204" pitchFamily="34" charset="0"/>
                <a:cs typeface="Arial" panose="020B0604020202020204" pitchFamily="34" charset="0"/>
              </a:rPr>
              <a:t>if(true) {	y++;</a:t>
            </a:r>
          </a:p>
          <a:p>
            <a:pPr>
              <a:buFont typeface="Wingdings" panose="05000000000000000000" pitchFamily="2" charset="2"/>
              <a:buNone/>
            </a:pPr>
            <a:r>
              <a:rPr lang="en-US" altLang="en-US" sz="1000">
                <a:latin typeface="Arial" panose="020B0604020202020204" pitchFamily="34" charset="0"/>
                <a:cs typeface="Arial" panose="020B0604020202020204" pitchFamily="34" charset="0"/>
              </a:rPr>
              <a:t>	System.out.println(“OK”);</a:t>
            </a:r>
          </a:p>
          <a:p>
            <a:pPr>
              <a:buFont typeface="Wingdings" panose="05000000000000000000" pitchFamily="2" charset="2"/>
              <a:buNone/>
            </a:pPr>
            <a:r>
              <a:rPr lang="en-US" altLang="en-US" sz="1000">
                <a:latin typeface="Arial" panose="020B0604020202020204" pitchFamily="34" charset="0"/>
                <a:cs typeface="Arial" panose="020B0604020202020204" pitchFamily="34" charset="0"/>
              </a:rPr>
              <a:t>   }</a:t>
            </a:r>
          </a:p>
          <a:p>
            <a:pPr>
              <a:spcBef>
                <a:spcPts val="500"/>
              </a:spcBef>
              <a:buClr>
                <a:srgbClr val="002060"/>
              </a:buClr>
            </a:pPr>
            <a:endParaRPr lang="en-US" altLang="en-US" sz="1000">
              <a:latin typeface="Arial" panose="020B0604020202020204" pitchFamily="34" charset="0"/>
              <a:cs typeface="Arial" panose="020B0604020202020204" pitchFamily="34" charset="0"/>
            </a:endParaRPr>
          </a:p>
          <a:p>
            <a:pPr>
              <a:spcBef>
                <a:spcPts val="500"/>
              </a:spcBef>
              <a:buClr>
                <a:srgbClr val="002060"/>
              </a:buClr>
            </a:pPr>
            <a:r>
              <a:rPr lang="en-US" altLang="en-US" sz="1000" b="1">
                <a:latin typeface="Arial" panose="020B0604020202020204" pitchFamily="34" charset="0"/>
                <a:cs typeface="Arial" panose="020B0604020202020204" pitchFamily="34" charset="0"/>
              </a:rPr>
              <a:t>Switch statement:</a:t>
            </a:r>
          </a:p>
          <a:p>
            <a:pPr>
              <a:spcBef>
                <a:spcPts val="500"/>
              </a:spcBef>
              <a:buClr>
                <a:srgbClr val="002060"/>
              </a:buClr>
            </a:pPr>
            <a:r>
              <a:rPr lang="en-US" altLang="en-US" sz="1000">
                <a:solidFill>
                  <a:srgbClr val="000000"/>
                </a:solidFill>
                <a:latin typeface="Arial" panose="020B0604020202020204" pitchFamily="34" charset="0"/>
                <a:cs typeface="Arial" panose="020B0604020202020204" pitchFamily="34" charset="0"/>
              </a:rPr>
              <a:t>Syntax:</a:t>
            </a:r>
          </a:p>
          <a:p>
            <a:pPr>
              <a:spcBef>
                <a:spcPts val="500"/>
              </a:spcBef>
              <a:buClr>
                <a:srgbClr val="002060"/>
              </a:buClr>
              <a:buFont typeface="Wingdings" panose="05000000000000000000" pitchFamily="2" charset="2"/>
              <a:buNone/>
            </a:pPr>
            <a:r>
              <a:rPr lang="en-US" altLang="en-US" sz="1000">
                <a:solidFill>
                  <a:srgbClr val="000000"/>
                </a:solidFill>
                <a:latin typeface="Arial" panose="020B0604020202020204" pitchFamily="34" charset="0"/>
                <a:cs typeface="Arial" panose="020B0604020202020204" pitchFamily="34" charset="0"/>
              </a:rPr>
              <a:t>switch (</a:t>
            </a:r>
            <a:r>
              <a:rPr lang="en-US" altLang="en-US" sz="1000" i="1">
                <a:solidFill>
                  <a:srgbClr val="000000"/>
                </a:solidFill>
                <a:latin typeface="Arial" panose="020B0604020202020204" pitchFamily="34" charset="0"/>
                <a:cs typeface="Arial" panose="020B0604020202020204" pitchFamily="34" charset="0"/>
              </a:rPr>
              <a:t>expression</a:t>
            </a:r>
            <a:r>
              <a:rPr lang="en-US" altLang="en-US" sz="1000">
                <a:solidFill>
                  <a:srgbClr val="000000"/>
                </a:solidFill>
                <a:latin typeface="Arial" panose="020B0604020202020204" pitchFamily="34" charset="0"/>
                <a:cs typeface="Arial" panose="020B0604020202020204" pitchFamily="34" charset="0"/>
              </a:rPr>
              <a:t>){</a:t>
            </a:r>
          </a:p>
          <a:p>
            <a:pPr>
              <a:spcBef>
                <a:spcPts val="500"/>
              </a:spcBef>
              <a:buClr>
                <a:srgbClr val="002060"/>
              </a:buClr>
              <a:buFont typeface="Wingdings" panose="05000000000000000000" pitchFamily="2" charset="2"/>
              <a:buNone/>
            </a:pPr>
            <a:r>
              <a:rPr lang="en-US" altLang="en-US" sz="1000">
                <a:solidFill>
                  <a:srgbClr val="000000"/>
                </a:solidFill>
                <a:latin typeface="Arial" panose="020B0604020202020204" pitchFamily="34" charset="0"/>
                <a:cs typeface="Arial" panose="020B0604020202020204" pitchFamily="34" charset="0"/>
              </a:rPr>
              <a:t>	[case </a:t>
            </a:r>
            <a:r>
              <a:rPr lang="en-US" altLang="en-US" sz="1000" i="1">
                <a:solidFill>
                  <a:srgbClr val="000000"/>
                </a:solidFill>
                <a:latin typeface="Arial" panose="020B0604020202020204" pitchFamily="34" charset="0"/>
                <a:cs typeface="Arial" panose="020B0604020202020204" pitchFamily="34" charset="0"/>
              </a:rPr>
              <a:t>expression</a:t>
            </a:r>
            <a:r>
              <a:rPr lang="en-US" altLang="en-US" sz="1000">
                <a:solidFill>
                  <a:srgbClr val="000000"/>
                </a:solidFill>
                <a:latin typeface="Arial" panose="020B0604020202020204" pitchFamily="34" charset="0"/>
                <a:cs typeface="Arial" panose="020B0604020202020204" pitchFamily="34" charset="0"/>
              </a:rPr>
              <a:t>: </a:t>
            </a:r>
            <a:r>
              <a:rPr lang="en-US" altLang="en-US" sz="1000" i="1">
                <a:solidFill>
                  <a:srgbClr val="000000"/>
                </a:solidFill>
                <a:latin typeface="Arial" panose="020B0604020202020204" pitchFamily="34" charset="0"/>
                <a:cs typeface="Arial" panose="020B0604020202020204" pitchFamily="34" charset="0"/>
              </a:rPr>
              <a:t>statement(s)</a:t>
            </a:r>
            <a:r>
              <a:rPr lang="en-US" altLang="en-US" sz="1000">
                <a:solidFill>
                  <a:srgbClr val="000000"/>
                </a:solidFill>
                <a:latin typeface="Arial" panose="020B0604020202020204" pitchFamily="34" charset="0"/>
                <a:cs typeface="Arial" panose="020B0604020202020204" pitchFamily="34" charset="0"/>
              </a:rPr>
              <a:t>]</a:t>
            </a:r>
          </a:p>
          <a:p>
            <a:pPr>
              <a:spcBef>
                <a:spcPts val="500"/>
              </a:spcBef>
              <a:buClr>
                <a:srgbClr val="002060"/>
              </a:buClr>
              <a:buFont typeface="Wingdings" panose="05000000000000000000" pitchFamily="2" charset="2"/>
              <a:buNone/>
            </a:pPr>
            <a:r>
              <a:rPr lang="en-US" altLang="en-US" sz="1000">
                <a:solidFill>
                  <a:srgbClr val="000000"/>
                </a:solidFill>
                <a:latin typeface="Arial" panose="020B0604020202020204" pitchFamily="34" charset="0"/>
                <a:cs typeface="Arial" panose="020B0604020202020204" pitchFamily="34" charset="0"/>
              </a:rPr>
              <a:t>	…</a:t>
            </a:r>
          </a:p>
          <a:p>
            <a:pPr>
              <a:spcBef>
                <a:spcPts val="500"/>
              </a:spcBef>
              <a:buClr>
                <a:srgbClr val="002060"/>
              </a:buClr>
              <a:buFont typeface="Wingdings" panose="05000000000000000000" pitchFamily="2" charset="2"/>
              <a:buNone/>
            </a:pPr>
            <a:r>
              <a:rPr lang="en-US" altLang="en-US" sz="1000">
                <a:solidFill>
                  <a:srgbClr val="000000"/>
                </a:solidFill>
                <a:latin typeface="Arial" panose="020B0604020202020204" pitchFamily="34" charset="0"/>
                <a:cs typeface="Arial" panose="020B0604020202020204" pitchFamily="34" charset="0"/>
              </a:rPr>
              <a:t>  [default: </a:t>
            </a:r>
            <a:r>
              <a:rPr lang="en-US" altLang="en-US" sz="1000" i="1">
                <a:solidFill>
                  <a:srgbClr val="000000"/>
                </a:solidFill>
                <a:latin typeface="Arial" panose="020B0604020202020204" pitchFamily="34" charset="0"/>
                <a:cs typeface="Arial" panose="020B0604020202020204" pitchFamily="34" charset="0"/>
              </a:rPr>
              <a:t>statement(s)</a:t>
            </a:r>
            <a:r>
              <a:rPr lang="en-US" altLang="en-US" sz="1000">
                <a:solidFill>
                  <a:srgbClr val="000000"/>
                </a:solidFill>
                <a:latin typeface="Arial" panose="020B0604020202020204" pitchFamily="34" charset="0"/>
                <a:cs typeface="Arial" panose="020B0604020202020204" pitchFamily="34" charset="0"/>
              </a:rPr>
              <a:t>] </a:t>
            </a:r>
          </a:p>
          <a:p>
            <a:pPr>
              <a:spcBef>
                <a:spcPts val="500"/>
              </a:spcBef>
              <a:buClr>
                <a:srgbClr val="002060"/>
              </a:buClr>
              <a:buFont typeface="Wingdings" panose="05000000000000000000" pitchFamily="2" charset="2"/>
              <a:buNone/>
            </a:pPr>
            <a:r>
              <a:rPr lang="en-US" altLang="en-US" sz="1000">
                <a:solidFill>
                  <a:srgbClr val="000000"/>
                </a:solidFill>
                <a:latin typeface="Arial" panose="020B0604020202020204" pitchFamily="34" charset="0"/>
                <a:cs typeface="Arial" panose="020B0604020202020204" pitchFamily="34" charset="0"/>
              </a:rPr>
              <a:t>}</a:t>
            </a:r>
          </a:p>
          <a:p>
            <a:pPr>
              <a:spcBef>
                <a:spcPts val="500"/>
              </a:spcBef>
              <a:buClr>
                <a:srgbClr val="002060"/>
              </a:buClr>
            </a:pPr>
            <a:r>
              <a:rPr lang="en-US" altLang="en-US" sz="1000">
                <a:solidFill>
                  <a:srgbClr val="000000"/>
                </a:solidFill>
                <a:latin typeface="Arial" panose="020B0604020202020204" pitchFamily="34" charset="0"/>
                <a:cs typeface="Arial" panose="020B0604020202020204" pitchFamily="34" charset="0"/>
              </a:rPr>
              <a:t>switch </a:t>
            </a:r>
            <a:r>
              <a:rPr lang="en-US" altLang="en-US" sz="1000">
                <a:latin typeface="Arial" panose="020B0604020202020204" pitchFamily="34" charset="0"/>
                <a:cs typeface="Arial" panose="020B0604020202020204" pitchFamily="34" charset="0"/>
              </a:rPr>
              <a:t>statement is also very similar to the one in C</a:t>
            </a:r>
          </a:p>
          <a:p>
            <a:pPr>
              <a:spcBef>
                <a:spcPts val="500"/>
              </a:spcBef>
              <a:buClr>
                <a:srgbClr val="002060"/>
              </a:buClr>
            </a:pPr>
            <a:r>
              <a:rPr lang="en-US" altLang="en-US" sz="1000">
                <a:solidFill>
                  <a:srgbClr val="000000"/>
                </a:solidFill>
                <a:latin typeface="Arial" panose="020B0604020202020204" pitchFamily="34" charset="0"/>
                <a:cs typeface="Arial" panose="020B0604020202020204" pitchFamily="34" charset="0"/>
              </a:rPr>
              <a:t>switch</a:t>
            </a:r>
            <a:r>
              <a:rPr lang="en-US" altLang="en-US" sz="1000">
                <a:latin typeface="Arial" panose="020B0604020202020204" pitchFamily="34" charset="0"/>
                <a:cs typeface="Arial" panose="020B0604020202020204" pitchFamily="34" charset="0"/>
              </a:rPr>
              <a:t> expression must be either integer value (not long) or char. In Java SE  and later, </a:t>
            </a:r>
            <a:r>
              <a:rPr lang="en-US" altLang="en-US" sz="1000">
                <a:solidFill>
                  <a:srgbClr val="000000"/>
                </a:solidFill>
                <a:latin typeface="Arial" panose="020B0604020202020204" pitchFamily="34" charset="0"/>
                <a:cs typeface="Arial" panose="020B0604020202020204" pitchFamily="34" charset="0"/>
              </a:rPr>
              <a:t>String </a:t>
            </a:r>
            <a:r>
              <a:rPr lang="en-US" altLang="en-US" sz="1000">
                <a:latin typeface="Arial" panose="020B0604020202020204" pitchFamily="34" charset="0"/>
                <a:cs typeface="Arial" panose="020B0604020202020204" pitchFamily="34" charset="0"/>
              </a:rPr>
              <a:t>can also be  used in </a:t>
            </a:r>
            <a:r>
              <a:rPr lang="en-US" altLang="en-US" sz="1000">
                <a:solidFill>
                  <a:srgbClr val="000000"/>
                </a:solidFill>
                <a:latin typeface="Arial" panose="020B0604020202020204" pitchFamily="34" charset="0"/>
                <a:cs typeface="Arial" panose="020B0604020202020204" pitchFamily="34" charset="0"/>
              </a:rPr>
              <a:t>switch</a:t>
            </a:r>
            <a:r>
              <a:rPr lang="en-US" altLang="en-US" sz="1000">
                <a:latin typeface="Arial" panose="020B0604020202020204" pitchFamily="34" charset="0"/>
                <a:cs typeface="Arial" panose="020B0604020202020204" pitchFamily="34" charset="0"/>
              </a:rPr>
              <a:t> statement's expression</a:t>
            </a:r>
          </a:p>
          <a:p>
            <a:pPr>
              <a:spcBef>
                <a:spcPts val="500"/>
              </a:spcBef>
              <a:buClr>
                <a:srgbClr val="002060"/>
              </a:buClr>
            </a:pPr>
            <a:r>
              <a:rPr lang="en-US" altLang="en-US" sz="1000">
                <a:solidFill>
                  <a:srgbClr val="000000"/>
                </a:solidFill>
                <a:latin typeface="Arial" panose="020B0604020202020204" pitchFamily="34" charset="0"/>
                <a:cs typeface="Arial" panose="020B0604020202020204" pitchFamily="34" charset="0"/>
              </a:rPr>
              <a:t>case</a:t>
            </a:r>
            <a:r>
              <a:rPr lang="en-US" altLang="en-US" sz="1000">
                <a:latin typeface="Arial" panose="020B0604020202020204" pitchFamily="34" charset="0"/>
                <a:cs typeface="Arial" panose="020B0604020202020204" pitchFamily="34" charset="0"/>
              </a:rPr>
              <a:t> expression must evaluate to a  constant/final value.</a:t>
            </a:r>
          </a:p>
          <a:p>
            <a:pPr>
              <a:spcBef>
                <a:spcPts val="500"/>
              </a:spcBef>
              <a:buClr>
                <a:srgbClr val="002060"/>
              </a:buClr>
            </a:pPr>
            <a:r>
              <a:rPr lang="en-US" altLang="en-US" sz="1000">
                <a:solidFill>
                  <a:srgbClr val="000000"/>
                </a:solidFill>
                <a:latin typeface="Arial" panose="020B0604020202020204" pitchFamily="34" charset="0"/>
                <a:cs typeface="Arial" panose="020B0604020202020204" pitchFamily="34" charset="0"/>
              </a:rPr>
              <a:t>break</a:t>
            </a:r>
            <a:r>
              <a:rPr lang="en-US" altLang="en-US" sz="1000">
                <a:latin typeface="Arial" panose="020B0604020202020204" pitchFamily="34" charset="0"/>
                <a:cs typeface="Arial" panose="020B0604020202020204" pitchFamily="34" charset="0"/>
              </a:rPr>
              <a:t> statement after every set of case statements will prevent fall-through.</a:t>
            </a:r>
          </a:p>
          <a:p>
            <a:pPr>
              <a:spcBef>
                <a:spcPts val="500"/>
              </a:spcBef>
              <a:buClr>
                <a:srgbClr val="002060"/>
              </a:buClr>
            </a:pPr>
            <a:endParaRPr lang="en-US" altLang="en-US" sz="1000">
              <a:latin typeface="Arial" panose="020B0604020202020204" pitchFamily="34" charset="0"/>
              <a:cs typeface="Arial" panose="020B0604020202020204" pitchFamily="34" charset="0"/>
            </a:endParaRPr>
          </a:p>
          <a:p>
            <a:pPr>
              <a:spcBef>
                <a:spcPts val="500"/>
              </a:spcBef>
              <a:buClr>
                <a:srgbClr val="002060"/>
              </a:buClr>
            </a:pPr>
            <a:r>
              <a:rPr lang="en-US" altLang="en-US" sz="1000">
                <a:latin typeface="Arial" panose="020B0604020202020204" pitchFamily="34" charset="0"/>
                <a:cs typeface="Arial" panose="020B0604020202020204" pitchFamily="34" charset="0"/>
              </a:rPr>
              <a:t>for loop:</a:t>
            </a:r>
          </a:p>
          <a:p>
            <a:r>
              <a:rPr lang="en-US" altLang="en-US" sz="1000">
                <a:latin typeface="Arial" panose="020B0604020202020204" pitchFamily="34" charset="0"/>
                <a:cs typeface="Arial" panose="020B0604020202020204" pitchFamily="34" charset="0"/>
              </a:rPr>
              <a:t>Syntax</a:t>
            </a:r>
          </a:p>
          <a:p>
            <a:pPr lvl="1">
              <a:buFont typeface="Wingdings" panose="05000000000000000000" pitchFamily="2" charset="2"/>
              <a:buNone/>
            </a:pPr>
            <a:r>
              <a:rPr lang="en-US" altLang="en-US" sz="1000">
                <a:solidFill>
                  <a:srgbClr val="000000"/>
                </a:solidFill>
                <a:latin typeface="Arial" panose="020B0604020202020204" pitchFamily="34" charset="0"/>
                <a:cs typeface="Arial" panose="020B0604020202020204" pitchFamily="34" charset="0"/>
              </a:rPr>
              <a:t>for(</a:t>
            </a:r>
            <a:r>
              <a:rPr lang="en-US" altLang="en-US" sz="1000" i="1">
                <a:solidFill>
                  <a:srgbClr val="000000"/>
                </a:solidFill>
                <a:latin typeface="Arial" panose="020B0604020202020204" pitchFamily="34" charset="0"/>
                <a:cs typeface="Arial" panose="020B0604020202020204" pitchFamily="34" charset="0"/>
              </a:rPr>
              <a:t>initialization</a:t>
            </a:r>
            <a:r>
              <a:rPr lang="en-US" altLang="en-US" sz="1000">
                <a:solidFill>
                  <a:srgbClr val="000000"/>
                </a:solidFill>
                <a:latin typeface="Arial" panose="020B0604020202020204" pitchFamily="34" charset="0"/>
                <a:cs typeface="Arial" panose="020B0604020202020204" pitchFamily="34" charset="0"/>
              </a:rPr>
              <a:t>;</a:t>
            </a:r>
            <a:r>
              <a:rPr lang="en-US" altLang="en-US" sz="1000" i="1">
                <a:solidFill>
                  <a:srgbClr val="000000"/>
                </a:solidFill>
                <a:latin typeface="Arial" panose="020B0604020202020204" pitchFamily="34" charset="0"/>
                <a:cs typeface="Arial" panose="020B0604020202020204" pitchFamily="34" charset="0"/>
              </a:rPr>
              <a:t>condition</a:t>
            </a:r>
            <a:r>
              <a:rPr lang="en-US" altLang="en-US" sz="1000">
                <a:solidFill>
                  <a:srgbClr val="000000"/>
                </a:solidFill>
                <a:latin typeface="Arial" panose="020B0604020202020204" pitchFamily="34" charset="0"/>
                <a:cs typeface="Arial" panose="020B0604020202020204" pitchFamily="34" charset="0"/>
              </a:rPr>
              <a:t>;</a:t>
            </a:r>
            <a:r>
              <a:rPr lang="en-US" altLang="en-US" sz="1000" i="1">
                <a:solidFill>
                  <a:srgbClr val="000000"/>
                </a:solidFill>
                <a:latin typeface="Arial" panose="020B0604020202020204" pitchFamily="34" charset="0"/>
                <a:cs typeface="Arial" panose="020B0604020202020204" pitchFamily="34" charset="0"/>
              </a:rPr>
              <a:t>iteration</a:t>
            </a:r>
            <a:r>
              <a:rPr lang="en-US" altLang="en-US" sz="1000">
                <a:solidFill>
                  <a:srgbClr val="000000"/>
                </a:solidFill>
                <a:latin typeface="Arial" panose="020B0604020202020204" pitchFamily="34" charset="0"/>
                <a:cs typeface="Arial" panose="020B0604020202020204" pitchFamily="34" charset="0"/>
              </a:rPr>
              <a:t>)		</a:t>
            </a:r>
            <a:r>
              <a:rPr lang="en-US" altLang="en-US" sz="1000" i="1">
                <a:solidFill>
                  <a:srgbClr val="000000"/>
                </a:solidFill>
                <a:latin typeface="Arial" panose="020B0604020202020204" pitchFamily="34" charset="0"/>
                <a:cs typeface="Arial" panose="020B0604020202020204" pitchFamily="34" charset="0"/>
              </a:rPr>
              <a:t>statement(s)</a:t>
            </a:r>
            <a:r>
              <a:rPr lang="en-US" altLang="en-US" sz="1000">
                <a:solidFill>
                  <a:srgbClr val="000000"/>
                </a:solidFill>
                <a:latin typeface="Arial" panose="020B0604020202020204" pitchFamily="34" charset="0"/>
                <a:cs typeface="Arial" panose="020B0604020202020204" pitchFamily="34" charset="0"/>
              </a:rPr>
              <a:t>;</a:t>
            </a:r>
          </a:p>
          <a:p>
            <a:r>
              <a:rPr lang="en-US" altLang="en-US" sz="1000">
                <a:solidFill>
                  <a:srgbClr val="000000"/>
                </a:solidFill>
                <a:latin typeface="Arial" panose="020B0604020202020204" pitchFamily="34" charset="0"/>
                <a:cs typeface="Arial" panose="020B0604020202020204" pitchFamily="34" charset="0"/>
              </a:rPr>
              <a:t>for</a:t>
            </a:r>
            <a:r>
              <a:rPr lang="en-US" altLang="en-US" sz="1000">
                <a:latin typeface="Arial" panose="020B0604020202020204" pitchFamily="34" charset="0"/>
                <a:cs typeface="Arial" panose="020B0604020202020204" pitchFamily="34" charset="0"/>
              </a:rPr>
              <a:t> statement (like in C) is used to iterate through a set of statements over a range of values specified and computed by the </a:t>
            </a:r>
            <a:r>
              <a:rPr lang="en-US" altLang="en-US" sz="1000">
                <a:solidFill>
                  <a:srgbClr val="000000"/>
                </a:solidFill>
                <a:latin typeface="Arial" panose="020B0604020202020204" pitchFamily="34" charset="0"/>
                <a:cs typeface="Arial" panose="020B0604020202020204" pitchFamily="34" charset="0"/>
              </a:rPr>
              <a:t>for</a:t>
            </a:r>
            <a:r>
              <a:rPr lang="en-US" altLang="en-US" sz="1000">
                <a:latin typeface="Arial" panose="020B0604020202020204" pitchFamily="34" charset="0"/>
                <a:cs typeface="Arial" panose="020B0604020202020204" pitchFamily="34" charset="0"/>
              </a:rPr>
              <a:t> loop itself.</a:t>
            </a:r>
          </a:p>
          <a:p>
            <a:r>
              <a:rPr lang="en-US" altLang="en-US" sz="1000">
                <a:latin typeface="Arial" panose="020B0604020202020204" pitchFamily="34" charset="0"/>
                <a:cs typeface="Arial" panose="020B0604020202020204" pitchFamily="34" charset="0"/>
              </a:rPr>
              <a:t>The </a:t>
            </a:r>
            <a:r>
              <a:rPr lang="en-US" altLang="en-US" sz="1000" i="1">
                <a:solidFill>
                  <a:srgbClr val="000000"/>
                </a:solidFill>
                <a:latin typeface="Arial" panose="020B0604020202020204" pitchFamily="34" charset="0"/>
                <a:cs typeface="Arial" panose="020B0604020202020204" pitchFamily="34" charset="0"/>
              </a:rPr>
              <a:t>initialization</a:t>
            </a:r>
            <a:r>
              <a:rPr lang="en-US" altLang="en-US" sz="1000">
                <a:latin typeface="Arial" panose="020B0604020202020204" pitchFamily="34" charset="0"/>
                <a:cs typeface="Arial" panose="020B0604020202020204" pitchFamily="34" charset="0"/>
              </a:rPr>
              <a:t> expression is</a:t>
            </a:r>
          </a:p>
          <a:p>
            <a:pPr lvl="1"/>
            <a:r>
              <a:rPr lang="en-US" altLang="en-US" sz="1000">
                <a:latin typeface="Arial" panose="020B0604020202020204" pitchFamily="34" charset="0"/>
                <a:cs typeface="Arial" panose="020B0604020202020204" pitchFamily="34" charset="0"/>
              </a:rPr>
              <a:t> used to initialize variable(s) </a:t>
            </a:r>
          </a:p>
          <a:p>
            <a:pPr lvl="2"/>
            <a:r>
              <a:rPr lang="en-US" altLang="en-US" sz="1000">
                <a:latin typeface="Arial" panose="020B0604020202020204" pitchFamily="34" charset="0"/>
                <a:cs typeface="Arial" panose="020B0604020202020204" pitchFamily="34" charset="0"/>
              </a:rPr>
              <a:t>more than one variable initialization is separated by commas)</a:t>
            </a:r>
          </a:p>
          <a:p>
            <a:pPr lvl="2"/>
            <a:r>
              <a:rPr lang="en-US" altLang="en-US" sz="1000">
                <a:latin typeface="Arial" panose="020B0604020202020204" pitchFamily="34" charset="0"/>
                <a:cs typeface="Arial" panose="020B0604020202020204" pitchFamily="34" charset="0"/>
              </a:rPr>
              <a:t>can also include initialization with declaration</a:t>
            </a:r>
          </a:p>
          <a:p>
            <a:pPr lvl="1"/>
            <a:r>
              <a:rPr lang="en-US" altLang="en-US" sz="1000">
                <a:latin typeface="Arial" panose="020B0604020202020204" pitchFamily="34" charset="0"/>
                <a:cs typeface="Arial" panose="020B0604020202020204" pitchFamily="34" charset="0"/>
              </a:rPr>
              <a:t> executed only once when the loop begins.</a:t>
            </a:r>
          </a:p>
          <a:p>
            <a:r>
              <a:rPr lang="en-US" altLang="en-US" sz="1000">
                <a:latin typeface="Arial" panose="020B0604020202020204" pitchFamily="34" charset="0"/>
                <a:cs typeface="Arial" panose="020B0604020202020204" pitchFamily="34" charset="0"/>
              </a:rPr>
              <a:t>The </a:t>
            </a:r>
            <a:r>
              <a:rPr lang="en-US" altLang="en-US" sz="1000" i="1">
                <a:solidFill>
                  <a:srgbClr val="000000"/>
                </a:solidFill>
                <a:latin typeface="Arial" panose="020B0604020202020204" pitchFamily="34" charset="0"/>
                <a:cs typeface="Arial" panose="020B0604020202020204" pitchFamily="34" charset="0"/>
              </a:rPr>
              <a:t>condition </a:t>
            </a:r>
            <a:r>
              <a:rPr lang="en-US" altLang="en-US" sz="1000">
                <a:latin typeface="Arial" panose="020B0604020202020204" pitchFamily="34" charset="0"/>
                <a:cs typeface="Arial" panose="020B0604020202020204" pitchFamily="34" charset="0"/>
              </a:rPr>
              <a:t>expression</a:t>
            </a:r>
          </a:p>
          <a:p>
            <a:pPr lvl="1"/>
            <a:r>
              <a:rPr lang="en-US" altLang="en-US" sz="1000">
                <a:latin typeface="Arial" panose="020B0604020202020204" pitchFamily="34" charset="0"/>
                <a:cs typeface="Arial" panose="020B0604020202020204" pitchFamily="34" charset="0"/>
              </a:rPr>
              <a:t>Must evaluate to a boolean value</a:t>
            </a:r>
          </a:p>
          <a:p>
            <a:pPr lvl="1"/>
            <a:r>
              <a:rPr lang="en-US" altLang="en-US" sz="1000">
                <a:latin typeface="Arial" panose="020B0604020202020204" pitchFamily="34" charset="0"/>
                <a:cs typeface="Arial" panose="020B0604020202020204" pitchFamily="34" charset="0"/>
              </a:rPr>
              <a:t>Loop iterates till the condition is true </a:t>
            </a:r>
          </a:p>
          <a:p>
            <a:pPr lvl="1"/>
            <a:r>
              <a:rPr lang="en-US" altLang="en-US" sz="1000">
                <a:latin typeface="Arial" panose="020B0604020202020204" pitchFamily="34" charset="0"/>
                <a:cs typeface="Arial" panose="020B0604020202020204" pitchFamily="34" charset="0"/>
              </a:rPr>
              <a:t> Only one condition can be specified; multiple conditions can be combined using logical operators</a:t>
            </a:r>
          </a:p>
          <a:p>
            <a:pPr lvl="1"/>
            <a:r>
              <a:rPr lang="en-US" altLang="en-US" sz="1000">
                <a:latin typeface="Arial" panose="020B0604020202020204" pitchFamily="34" charset="0"/>
                <a:cs typeface="Arial" panose="020B0604020202020204" pitchFamily="34" charset="0"/>
              </a:rPr>
              <a:t>is evaluated at the beginning of each loop</a:t>
            </a:r>
          </a:p>
          <a:p>
            <a:r>
              <a:rPr lang="en-US" altLang="en-US" sz="1000">
                <a:latin typeface="Arial" panose="020B0604020202020204" pitchFamily="34" charset="0"/>
                <a:cs typeface="Arial" panose="020B0604020202020204" pitchFamily="34" charset="0"/>
              </a:rPr>
              <a:t>The </a:t>
            </a:r>
            <a:r>
              <a:rPr lang="en-US" altLang="en-US" sz="1000" i="1">
                <a:solidFill>
                  <a:srgbClr val="000000"/>
                </a:solidFill>
                <a:latin typeface="Arial" panose="020B0604020202020204" pitchFamily="34" charset="0"/>
                <a:cs typeface="Arial" panose="020B0604020202020204" pitchFamily="34" charset="0"/>
              </a:rPr>
              <a:t>iteration</a:t>
            </a:r>
            <a:r>
              <a:rPr lang="en-US" altLang="en-US" sz="1000" i="1">
                <a:latin typeface="Arial" panose="020B0604020202020204" pitchFamily="34" charset="0"/>
                <a:cs typeface="Arial" panose="020B0604020202020204" pitchFamily="34" charset="0"/>
              </a:rPr>
              <a:t> </a:t>
            </a:r>
            <a:r>
              <a:rPr lang="en-US" altLang="en-US" sz="1000">
                <a:latin typeface="Arial" panose="020B0604020202020204" pitchFamily="34" charset="0"/>
                <a:cs typeface="Arial" panose="020B0604020202020204" pitchFamily="34" charset="0"/>
              </a:rPr>
              <a:t>expression </a:t>
            </a:r>
          </a:p>
          <a:p>
            <a:pPr lvl="1"/>
            <a:r>
              <a:rPr lang="en-US" altLang="en-US" sz="1000">
                <a:latin typeface="Arial" panose="020B0604020202020204" pitchFamily="34" charset="0"/>
                <a:cs typeface="Arial" panose="020B0604020202020204" pitchFamily="34" charset="0"/>
              </a:rPr>
              <a:t>is usually an increment or decrement expression of the variable initialized in the initialization expression</a:t>
            </a:r>
          </a:p>
          <a:p>
            <a:pPr lvl="1"/>
            <a:r>
              <a:rPr lang="en-US" altLang="en-US" sz="1000">
                <a:latin typeface="Arial" panose="020B0604020202020204" pitchFamily="34" charset="0"/>
                <a:cs typeface="Arial" panose="020B0604020202020204" pitchFamily="34" charset="0"/>
              </a:rPr>
              <a:t>is evaluated at the beginning of each loop</a:t>
            </a:r>
          </a:p>
          <a:p>
            <a:pPr>
              <a:spcBef>
                <a:spcPts val="500"/>
              </a:spcBef>
              <a:buClr>
                <a:srgbClr val="002060"/>
              </a:buClr>
            </a:pPr>
            <a:endParaRPr lang="en-US" altLang="en-US" sz="1000">
              <a:latin typeface="Arial" panose="020B0604020202020204" pitchFamily="34" charset="0"/>
              <a:cs typeface="Arial" panose="020B0604020202020204" pitchFamily="34" charset="0"/>
            </a:endParaRPr>
          </a:p>
          <a:p>
            <a:pPr>
              <a:spcBef>
                <a:spcPts val="500"/>
              </a:spcBef>
              <a:buClr>
                <a:srgbClr val="002060"/>
              </a:buClr>
            </a:pPr>
            <a:r>
              <a:rPr lang="en-US" altLang="en-US" sz="1000" b="1">
                <a:latin typeface="Arial" panose="020B0604020202020204" pitchFamily="34" charset="0"/>
                <a:cs typeface="Arial" panose="020B0604020202020204" pitchFamily="34" charset="0"/>
              </a:rPr>
              <a:t>while and do-while:</a:t>
            </a:r>
          </a:p>
          <a:p>
            <a:pPr>
              <a:spcBef>
                <a:spcPct val="50000"/>
              </a:spcBef>
              <a:buClr>
                <a:srgbClr val="002060"/>
              </a:buClr>
            </a:pPr>
            <a:r>
              <a:rPr lang="en-US" altLang="en-US" sz="1000">
                <a:solidFill>
                  <a:srgbClr val="000000"/>
                </a:solidFill>
                <a:latin typeface="Arial" panose="020B0604020202020204" pitchFamily="34" charset="0"/>
                <a:cs typeface="Arial" panose="020B0604020202020204" pitchFamily="34" charset="0"/>
              </a:rPr>
              <a:t>while(</a:t>
            </a:r>
            <a:r>
              <a:rPr lang="en-US" altLang="en-US" sz="1000" i="1">
                <a:solidFill>
                  <a:srgbClr val="000000"/>
                </a:solidFill>
                <a:latin typeface="Arial" panose="020B0604020202020204" pitchFamily="34" charset="0"/>
                <a:cs typeface="Arial" panose="020B0604020202020204" pitchFamily="34" charset="0"/>
              </a:rPr>
              <a:t>condition</a:t>
            </a:r>
            <a:r>
              <a:rPr lang="en-US" altLang="en-US" sz="1000">
                <a:solidFill>
                  <a:srgbClr val="000000"/>
                </a:solidFill>
                <a:latin typeface="Arial" panose="020B0604020202020204" pitchFamily="34" charset="0"/>
                <a:cs typeface="Arial" panose="020B0604020202020204" pitchFamily="34" charset="0"/>
              </a:rPr>
              <a:t>) </a:t>
            </a:r>
            <a:r>
              <a:rPr lang="en-US" altLang="en-US" sz="1000" i="1">
                <a:solidFill>
                  <a:srgbClr val="000000"/>
                </a:solidFill>
                <a:latin typeface="Arial" panose="020B0604020202020204" pitchFamily="34" charset="0"/>
                <a:cs typeface="Arial" panose="020B0604020202020204" pitchFamily="34" charset="0"/>
              </a:rPr>
              <a:t>statement(s)</a:t>
            </a:r>
            <a:r>
              <a:rPr lang="en-US" altLang="en-US" sz="1000">
                <a:solidFill>
                  <a:srgbClr val="000000"/>
                </a:solidFill>
                <a:latin typeface="Arial" panose="020B0604020202020204" pitchFamily="34" charset="0"/>
                <a:cs typeface="Arial" panose="020B0604020202020204" pitchFamily="34" charset="0"/>
              </a:rPr>
              <a:t>;</a:t>
            </a:r>
          </a:p>
          <a:p>
            <a:pPr>
              <a:spcBef>
                <a:spcPct val="50000"/>
              </a:spcBef>
              <a:buClr>
                <a:srgbClr val="002060"/>
              </a:buClr>
            </a:pPr>
            <a:r>
              <a:rPr lang="en-US" altLang="en-US" sz="1000">
                <a:solidFill>
                  <a:srgbClr val="000000"/>
                </a:solidFill>
                <a:latin typeface="Arial" panose="020B0604020202020204" pitchFamily="34" charset="0"/>
                <a:cs typeface="Arial" panose="020B0604020202020204" pitchFamily="34" charset="0"/>
              </a:rPr>
              <a:t>do </a:t>
            </a:r>
            <a:r>
              <a:rPr lang="en-US" altLang="en-US" sz="1000" i="1">
                <a:solidFill>
                  <a:srgbClr val="000000"/>
                </a:solidFill>
                <a:latin typeface="Arial" panose="020B0604020202020204" pitchFamily="34" charset="0"/>
                <a:cs typeface="Arial" panose="020B0604020202020204" pitchFamily="34" charset="0"/>
              </a:rPr>
              <a:t>statement(s)</a:t>
            </a:r>
            <a:r>
              <a:rPr lang="en-US" altLang="en-US" sz="1000">
                <a:solidFill>
                  <a:srgbClr val="000000"/>
                </a:solidFill>
                <a:latin typeface="Arial" panose="020B0604020202020204" pitchFamily="34" charset="0"/>
                <a:cs typeface="Arial" panose="020B0604020202020204" pitchFamily="34" charset="0"/>
              </a:rPr>
              <a:t> while(</a:t>
            </a:r>
            <a:r>
              <a:rPr lang="en-US" altLang="en-US" sz="1000" i="1">
                <a:solidFill>
                  <a:srgbClr val="000000"/>
                </a:solidFill>
                <a:latin typeface="Arial" panose="020B0604020202020204" pitchFamily="34" charset="0"/>
                <a:cs typeface="Arial" panose="020B0604020202020204" pitchFamily="34" charset="0"/>
              </a:rPr>
              <a:t>condition</a:t>
            </a:r>
            <a:r>
              <a:rPr lang="en-US" altLang="en-US" sz="1000">
                <a:solidFill>
                  <a:srgbClr val="000000"/>
                </a:solidFill>
                <a:latin typeface="Arial" panose="020B0604020202020204" pitchFamily="34" charset="0"/>
                <a:cs typeface="Arial" panose="020B0604020202020204" pitchFamily="34" charset="0"/>
              </a:rPr>
              <a:t>);</a:t>
            </a:r>
          </a:p>
          <a:p>
            <a:r>
              <a:rPr lang="en-US" altLang="en-US" sz="1000">
                <a:latin typeface="Arial" panose="020B0604020202020204" pitchFamily="34" charset="0"/>
                <a:cs typeface="Arial" panose="020B0604020202020204" pitchFamily="34" charset="0"/>
              </a:rPr>
              <a:t>Like in C, </a:t>
            </a:r>
            <a:r>
              <a:rPr lang="en-US" altLang="en-US" sz="1000">
                <a:solidFill>
                  <a:srgbClr val="000000"/>
                </a:solidFill>
                <a:latin typeface="Arial" panose="020B0604020202020204" pitchFamily="34" charset="0"/>
                <a:cs typeface="Arial" panose="020B0604020202020204" pitchFamily="34" charset="0"/>
              </a:rPr>
              <a:t>while</a:t>
            </a:r>
            <a:r>
              <a:rPr lang="en-US" altLang="en-US" sz="1000">
                <a:latin typeface="Arial" panose="020B0604020202020204" pitchFamily="34" charset="0"/>
                <a:cs typeface="Arial" panose="020B0604020202020204" pitchFamily="34" charset="0"/>
              </a:rPr>
              <a:t> and </a:t>
            </a:r>
            <a:r>
              <a:rPr lang="en-US" altLang="en-US" sz="1000">
                <a:solidFill>
                  <a:srgbClr val="000000"/>
                </a:solidFill>
                <a:latin typeface="Arial" panose="020B0604020202020204" pitchFamily="34" charset="0"/>
                <a:cs typeface="Arial" panose="020B0604020202020204" pitchFamily="34" charset="0"/>
              </a:rPr>
              <a:t>do-while</a:t>
            </a:r>
            <a:r>
              <a:rPr lang="en-US" altLang="en-US" sz="1000">
                <a:latin typeface="Arial" panose="020B0604020202020204" pitchFamily="34" charset="0"/>
                <a:cs typeface="Arial" panose="020B0604020202020204" pitchFamily="34" charset="0"/>
              </a:rPr>
              <a:t> statement are used to iterate through a set of statements till the condition remains true.</a:t>
            </a:r>
          </a:p>
          <a:p>
            <a:r>
              <a:rPr lang="en-US" altLang="en-US" sz="1000">
                <a:solidFill>
                  <a:srgbClr val="000000"/>
                </a:solidFill>
                <a:latin typeface="Arial" panose="020B0604020202020204" pitchFamily="34" charset="0"/>
                <a:cs typeface="Arial" panose="020B0604020202020204" pitchFamily="34" charset="0"/>
              </a:rPr>
              <a:t>while</a:t>
            </a:r>
            <a:r>
              <a:rPr lang="en-US" altLang="en-US" sz="1000">
                <a:latin typeface="Arial" panose="020B0604020202020204" pitchFamily="34" charset="0"/>
                <a:cs typeface="Arial" panose="020B0604020202020204" pitchFamily="34" charset="0"/>
              </a:rPr>
              <a:t> evaluates the condition before at the beginning of each iteration whereas </a:t>
            </a:r>
            <a:r>
              <a:rPr lang="en-US" altLang="en-US" sz="1000">
                <a:solidFill>
                  <a:srgbClr val="000000"/>
                </a:solidFill>
                <a:latin typeface="Arial" panose="020B0604020202020204" pitchFamily="34" charset="0"/>
                <a:cs typeface="Arial" panose="020B0604020202020204" pitchFamily="34" charset="0"/>
              </a:rPr>
              <a:t>do-while</a:t>
            </a:r>
            <a:r>
              <a:rPr lang="en-US" altLang="en-US" sz="1000">
                <a:latin typeface="Arial" panose="020B0604020202020204" pitchFamily="34" charset="0"/>
                <a:cs typeface="Arial" panose="020B0604020202020204" pitchFamily="34" charset="0"/>
              </a:rPr>
              <a:t> evaluates condition only at the end of each iteration.</a:t>
            </a:r>
          </a:p>
          <a:p>
            <a:r>
              <a:rPr lang="en-US" altLang="en-US" sz="1000">
                <a:latin typeface="Arial" panose="020B0604020202020204" pitchFamily="34" charset="0"/>
                <a:cs typeface="Arial" panose="020B0604020202020204" pitchFamily="34" charset="0"/>
              </a:rPr>
              <a:t>Therefore, </a:t>
            </a:r>
            <a:r>
              <a:rPr lang="en-US" altLang="en-US" sz="1000">
                <a:solidFill>
                  <a:srgbClr val="000000"/>
                </a:solidFill>
                <a:latin typeface="Arial" panose="020B0604020202020204" pitchFamily="34" charset="0"/>
                <a:cs typeface="Arial" panose="020B0604020202020204" pitchFamily="34" charset="0"/>
              </a:rPr>
              <a:t>do-while</a:t>
            </a:r>
            <a:r>
              <a:rPr lang="en-US" altLang="en-US" sz="1000">
                <a:latin typeface="Arial" panose="020B0604020202020204" pitchFamily="34" charset="0"/>
                <a:cs typeface="Arial" panose="020B0604020202020204" pitchFamily="34" charset="0"/>
              </a:rPr>
              <a:t> guarantees that the loop statements are executed at least once.</a:t>
            </a:r>
          </a:p>
          <a:p>
            <a:pPr>
              <a:buFont typeface="Wingdings" panose="05000000000000000000" pitchFamily="2" charset="2"/>
              <a:buNone/>
            </a:pPr>
            <a:r>
              <a:rPr lang="en-US" altLang="en-US" sz="1000" i="1">
                <a:latin typeface="Arial" panose="020B0604020202020204" pitchFamily="34" charset="0"/>
                <a:cs typeface="Arial" panose="020B0604020202020204" pitchFamily="34" charset="0"/>
              </a:rPr>
              <a:t>Condition expression must result in ___________</a:t>
            </a:r>
          </a:p>
          <a:p>
            <a:pPr>
              <a:buFont typeface="Wingdings" panose="05000000000000000000" pitchFamily="2" charset="2"/>
              <a:buNone/>
            </a:pPr>
            <a:r>
              <a:rPr lang="en-US" altLang="en-US" sz="1000" i="1">
                <a:latin typeface="Arial" panose="020B0604020202020204" pitchFamily="34" charset="0"/>
                <a:cs typeface="Arial" panose="020B0604020202020204" pitchFamily="34" charset="0"/>
              </a:rPr>
              <a:t>Can you think of a situation where you would prefer </a:t>
            </a:r>
            <a:r>
              <a:rPr lang="en-US" altLang="en-US" sz="1000">
                <a:solidFill>
                  <a:srgbClr val="000000"/>
                </a:solidFill>
                <a:latin typeface="Arial" panose="020B0604020202020204" pitchFamily="34" charset="0"/>
                <a:cs typeface="Arial" panose="020B0604020202020204" pitchFamily="34" charset="0"/>
              </a:rPr>
              <a:t>do-while</a:t>
            </a:r>
            <a:r>
              <a:rPr lang="en-US" altLang="en-US" sz="1000" i="1">
                <a:latin typeface="Arial" panose="020B0604020202020204" pitchFamily="34" charset="0"/>
                <a:cs typeface="Arial" panose="020B0604020202020204" pitchFamily="34" charset="0"/>
              </a:rPr>
              <a:t> instead of </a:t>
            </a:r>
            <a:r>
              <a:rPr lang="en-US" altLang="en-US" sz="1000">
                <a:solidFill>
                  <a:srgbClr val="000000"/>
                </a:solidFill>
                <a:latin typeface="Arial" panose="020B0604020202020204" pitchFamily="34" charset="0"/>
                <a:cs typeface="Arial" panose="020B0604020202020204" pitchFamily="34" charset="0"/>
              </a:rPr>
              <a:t>while</a:t>
            </a:r>
            <a:r>
              <a:rPr lang="en-US" altLang="en-US" sz="1000" i="1">
                <a:latin typeface="Arial" panose="020B0604020202020204" pitchFamily="34" charset="0"/>
                <a:cs typeface="Arial" panose="020B0604020202020204" pitchFamily="34" charset="0"/>
              </a:rPr>
              <a:t>?</a:t>
            </a:r>
          </a:p>
          <a:p>
            <a:pPr>
              <a:spcBef>
                <a:spcPct val="50000"/>
              </a:spcBef>
              <a:buClr>
                <a:srgbClr val="002060"/>
              </a:buClr>
            </a:pPr>
            <a:endParaRPr lang="en-US" altLang="en-US" sz="1000">
              <a:latin typeface="Arial" panose="020B0604020202020204" pitchFamily="34" charset="0"/>
              <a:cs typeface="Arial" panose="020B0604020202020204" pitchFamily="34" charset="0"/>
              <a:sym typeface="Wingdings" panose="05000000000000000000" pitchFamily="2" charset="2"/>
            </a:endParaRPr>
          </a:p>
          <a:p>
            <a:pPr>
              <a:spcBef>
                <a:spcPts val="500"/>
              </a:spcBef>
              <a:buClr>
                <a:srgbClr val="002060"/>
              </a:buClr>
            </a:pPr>
            <a:endParaRPr lang="en-US" altLang="en-US" sz="1000">
              <a:latin typeface="Arial" panose="020B0604020202020204" pitchFamily="34" charset="0"/>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ECC24473-E3A9-4028-ADD6-A2FDC7F379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BECFA7B-2ECE-4376-A0D1-E0379A4FF6CB}" type="slidenum">
              <a:rPr lang="en-US" altLang="en-US" sz="1200">
                <a:latin typeface="Arial" panose="020B0604020202020204" pitchFamily="34" charset="0"/>
              </a:rPr>
              <a:pPr eaLnBrk="1" hangingPunct="1"/>
              <a:t>30</a:t>
            </a:fld>
            <a:endParaRPr lang="en-US" altLang="en-US" sz="1200">
              <a:latin typeface="Arial" panose="020B0604020202020204" pitchFamily="34" charset="0"/>
            </a:endParaRPr>
          </a:p>
        </p:txBody>
      </p:sp>
      <p:sp>
        <p:nvSpPr>
          <p:cNvPr id="61443" name="Rectangle 2">
            <a:extLst>
              <a:ext uri="{FF2B5EF4-FFF2-40B4-BE49-F238E27FC236}">
                <a16:creationId xmlns:a16="http://schemas.microsoft.com/office/drawing/2014/main" id="{D1E6FC1B-1736-4668-A326-564DF4A6103F}"/>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8543E28D-1361-4EDA-9069-FF75240540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chemeClr val="accent2"/>
              </a:buClr>
              <a:buFont typeface="Wingdings" panose="05000000000000000000" pitchFamily="2" charset="2"/>
              <a:buNone/>
            </a:pPr>
            <a:endParaRPr lang="en-US" altLang="en-US" sz="240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C83EB77C-AE27-476F-98F4-89DD19C4C390}"/>
              </a:ext>
            </a:extLst>
          </p:cNvPr>
          <p:cNvSpPr>
            <a:spLocks noGrp="1" noRot="1" noChangeAspect="1" noTextEdit="1"/>
          </p:cNvSpPr>
          <p:nvPr>
            <p:ph type="sldImg"/>
          </p:nvPr>
        </p:nvSpPr>
        <p:spPr>
          <a:ln/>
        </p:spPr>
      </p:sp>
      <p:sp>
        <p:nvSpPr>
          <p:cNvPr id="38915" name="Notes Placeholder 2">
            <a:extLst>
              <a:ext uri="{FF2B5EF4-FFF2-40B4-BE49-F238E27FC236}">
                <a16:creationId xmlns:a16="http://schemas.microsoft.com/office/drawing/2014/main" id="{6D94FD1A-93CC-4472-B6F9-250451C627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t>Note that char is 16 bit Unicode character. Also, there no unsigned char in java.</a:t>
            </a:r>
          </a:p>
        </p:txBody>
      </p:sp>
      <p:sp>
        <p:nvSpPr>
          <p:cNvPr id="38916" name="Slide Number Placeholder 3">
            <a:extLst>
              <a:ext uri="{FF2B5EF4-FFF2-40B4-BE49-F238E27FC236}">
                <a16:creationId xmlns:a16="http://schemas.microsoft.com/office/drawing/2014/main" id="{3ED0F5EE-255D-4241-8BE4-1A4EF659B79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105863E-C1E1-452A-BDE3-C99987D32894}" type="slidenum">
              <a:rPr lang="en-US" altLang="en-US" sz="1200"/>
              <a:pPr eaLnBrk="1" hangingPunct="1"/>
              <a:t>3</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AFB139F0-F1C8-47BF-8843-A79F024BEF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843E009-2595-4D06-9B60-75D36E1E14ED}" type="slidenum">
              <a:rPr lang="en-US" altLang="en-US" sz="1200">
                <a:latin typeface="Arial" panose="020B0604020202020204" pitchFamily="34" charset="0"/>
              </a:rPr>
              <a:pPr eaLnBrk="1" hangingPunct="1"/>
              <a:t>4</a:t>
            </a:fld>
            <a:endParaRPr lang="en-US" altLang="en-US" sz="1200">
              <a:latin typeface="Arial" panose="020B0604020202020204" pitchFamily="34" charset="0"/>
            </a:endParaRPr>
          </a:p>
        </p:txBody>
      </p:sp>
      <p:sp>
        <p:nvSpPr>
          <p:cNvPr id="39939" name="Rectangle 2">
            <a:extLst>
              <a:ext uri="{FF2B5EF4-FFF2-40B4-BE49-F238E27FC236}">
                <a16:creationId xmlns:a16="http://schemas.microsoft.com/office/drawing/2014/main" id="{1A346237-2DEF-468B-A345-5D80AFC3BAA9}"/>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758775AE-4FEA-48E1-B963-C0A0B51EB1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E9183AD6-F8FB-4986-A354-E5340A09DB44}"/>
              </a:ext>
            </a:extLst>
          </p:cNvPr>
          <p:cNvSpPr>
            <a:spLocks noGrp="1" noRot="1" noChangeAspect="1" noTextEdit="1"/>
          </p:cNvSpPr>
          <p:nvPr>
            <p:ph type="sldImg"/>
          </p:nvPr>
        </p:nvSpPr>
        <p:spPr>
          <a:ln/>
        </p:spPr>
      </p:sp>
      <p:sp>
        <p:nvSpPr>
          <p:cNvPr id="40963" name="Notes Placeholder 2">
            <a:extLst>
              <a:ext uri="{FF2B5EF4-FFF2-40B4-BE49-F238E27FC236}">
                <a16:creationId xmlns:a16="http://schemas.microsoft.com/office/drawing/2014/main" id="{E30E5842-12DE-4DE0-BA53-2B3BBB85B7D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Arial" panose="020B0604020202020204" pitchFamily="34" charset="0"/>
              </a:rPr>
              <a:t>http://download.oracle.com/javase/tutorial/java/nutsandbolts/variables.html</a:t>
            </a:r>
          </a:p>
          <a:p>
            <a:endParaRPr lang="en-US" altLang="en-US">
              <a:latin typeface="Arial" panose="020B0604020202020204" pitchFamily="34" charset="0"/>
            </a:endParaRPr>
          </a:p>
        </p:txBody>
      </p:sp>
      <p:sp>
        <p:nvSpPr>
          <p:cNvPr id="40964" name="Slide Number Placeholder 3">
            <a:extLst>
              <a:ext uri="{FF2B5EF4-FFF2-40B4-BE49-F238E27FC236}">
                <a16:creationId xmlns:a16="http://schemas.microsoft.com/office/drawing/2014/main" id="{3F1F75FC-68A9-4CE0-B423-DDC56AAD83C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D3A497F-C769-418E-AEB9-68FC4EB877CB}" type="slidenum">
              <a:rPr lang="en-US" altLang="en-US" sz="1200">
                <a:latin typeface="Arial" panose="020B0604020202020204" pitchFamily="34" charset="0"/>
              </a:rPr>
              <a:pPr eaLnBrk="1" hangingPunct="1"/>
              <a:t>5</a:t>
            </a:fld>
            <a:endParaRPr lang="en-US" altLang="en-US" sz="120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419A5AFF-45E0-44E6-810A-1BFC1DA477D3}"/>
              </a:ext>
            </a:extLst>
          </p:cNvPr>
          <p:cNvSpPr>
            <a:spLocks noGrp="1" noRot="1" noChangeAspect="1" noTextEdit="1"/>
          </p:cNvSpPr>
          <p:nvPr>
            <p:ph type="sldImg"/>
          </p:nvPr>
        </p:nvSpPr>
        <p:spPr>
          <a:ln/>
        </p:spPr>
      </p:sp>
      <p:sp>
        <p:nvSpPr>
          <p:cNvPr id="41987" name="Notes Placeholder 2">
            <a:extLst>
              <a:ext uri="{FF2B5EF4-FFF2-40B4-BE49-F238E27FC236}">
                <a16:creationId xmlns:a16="http://schemas.microsoft.com/office/drawing/2014/main" id="{47DC9235-BB5A-408B-9E72-49DC92A97F4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Arial" panose="020B0604020202020204" pitchFamily="34" charset="0"/>
                <a:cs typeface="Arial" panose="020B0604020202020204" pitchFamily="34" charset="0"/>
              </a:rPr>
              <a:t>Like System.out.print, Java provides System.in.read. But, it returns int. That is, it reads byte by byte. Since it is difficult for us to work with this, Java provides another friendly class called Scanner class. The full name for this class is </a:t>
            </a:r>
            <a:r>
              <a:rPr lang="en-US" altLang="en-US" sz="1000">
                <a:solidFill>
                  <a:srgbClr val="000000"/>
                </a:solidFill>
                <a:latin typeface="Arial" panose="020B0604020202020204" pitchFamily="34" charset="0"/>
                <a:cs typeface="Arial" panose="020B0604020202020204" pitchFamily="34" charset="0"/>
              </a:rPr>
              <a:t>java.util.Scanner.</a:t>
            </a:r>
          </a:p>
          <a:p>
            <a:r>
              <a:rPr lang="en-US" altLang="en-US" sz="1000">
                <a:solidFill>
                  <a:srgbClr val="000000"/>
                </a:solidFill>
                <a:latin typeface="Arial" panose="020B0604020202020204" pitchFamily="34" charset="0"/>
                <a:cs typeface="Arial" panose="020B0604020202020204" pitchFamily="34" charset="0"/>
              </a:rPr>
              <a:t>The functions like java.util.Scanner.nextInt(), java.util.Scanner.nextByte(), java.util.Scanner.nextDouble(), java.util.Scanner.nextFloat(), java.util.Scanner.nextBoolean() is used to read respective datatypes.</a:t>
            </a:r>
          </a:p>
          <a:p>
            <a:r>
              <a:rPr lang="en-US" altLang="en-US" sz="1000">
                <a:solidFill>
                  <a:srgbClr val="000000"/>
                </a:solidFill>
                <a:latin typeface="Arial" panose="020B0604020202020204" pitchFamily="34" charset="0"/>
                <a:cs typeface="Arial" panose="020B0604020202020204" pitchFamily="34" charset="0"/>
              </a:rPr>
              <a:t>The import statement above helps in reducing the typing effort of using full name of the class.</a:t>
            </a:r>
            <a:endParaRPr lang="en-US" altLang="en-US" sz="1000">
              <a:latin typeface="Arial" panose="020B0604020202020204" pitchFamily="34" charset="0"/>
              <a:cs typeface="Arial" panose="020B0604020202020204" pitchFamily="34" charset="0"/>
            </a:endParaRPr>
          </a:p>
          <a:p>
            <a:r>
              <a:rPr lang="en-US" altLang="en-US" sz="1000">
                <a:latin typeface="Arial" panose="020B0604020202020204" pitchFamily="34" charset="0"/>
                <a:cs typeface="Arial" panose="020B0604020202020204" pitchFamily="34" charset="0"/>
              </a:rPr>
              <a:t>Reading using Scanner class involves 3 steps:</a:t>
            </a:r>
          </a:p>
          <a:p>
            <a:pPr lvl="1"/>
            <a:r>
              <a:rPr lang="en-US" altLang="en-US" sz="1000">
                <a:latin typeface="Arial" panose="020B0604020202020204" pitchFamily="34" charset="0"/>
                <a:cs typeface="Arial" panose="020B0604020202020204" pitchFamily="34" charset="0"/>
              </a:rPr>
              <a:t>Step 1 (optional): include an import statement, so that we don’t have to type the full name of Scanner every time.</a:t>
            </a:r>
          </a:p>
          <a:p>
            <a:pPr lvl="1"/>
            <a:r>
              <a:rPr lang="en-US" altLang="en-US" sz="1000">
                <a:latin typeface="Arial" panose="020B0604020202020204" pitchFamily="34" charset="0"/>
                <a:cs typeface="Arial" panose="020B0604020202020204" pitchFamily="34" charset="0"/>
              </a:rPr>
              <a:t>Step 2: Create a Scanner object</a:t>
            </a:r>
          </a:p>
          <a:p>
            <a:pPr lvl="1"/>
            <a:r>
              <a:rPr lang="en-US" altLang="en-US" sz="1000">
                <a:latin typeface="Arial" panose="020B0604020202020204" pitchFamily="34" charset="0"/>
                <a:cs typeface="Arial" panose="020B0604020202020204" pitchFamily="34" charset="0"/>
              </a:rPr>
              <a:t>Step3: call functions to read() data from console. </a:t>
            </a:r>
          </a:p>
          <a:p>
            <a:endParaRPr lang="en-US" altLang="en-US" sz="1000">
              <a:latin typeface="Arial" panose="020B0604020202020204" pitchFamily="34" charset="0"/>
              <a:cs typeface="Arial" panose="020B0604020202020204" pitchFamily="34" charset="0"/>
            </a:endParaRPr>
          </a:p>
        </p:txBody>
      </p:sp>
      <p:sp>
        <p:nvSpPr>
          <p:cNvPr id="41988" name="Slide Number Placeholder 3">
            <a:extLst>
              <a:ext uri="{FF2B5EF4-FFF2-40B4-BE49-F238E27FC236}">
                <a16:creationId xmlns:a16="http://schemas.microsoft.com/office/drawing/2014/main" id="{C4B8C357-0D56-41F7-BC22-ED582553DD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6BE1AA4-A31A-4614-9508-8A27601D447D}" type="slidenum">
              <a:rPr lang="en-US" altLang="en-US" sz="1200"/>
              <a:pPr eaLnBrk="1" hangingPunct="1"/>
              <a:t>6</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8CA2C667-F7C5-4D41-98B6-EA3612D54B13}"/>
              </a:ext>
            </a:extLst>
          </p:cNvPr>
          <p:cNvSpPr>
            <a:spLocks noGrp="1" noRot="1" noChangeAspect="1" noTextEdit="1"/>
          </p:cNvSpPr>
          <p:nvPr>
            <p:ph type="sldImg"/>
          </p:nvPr>
        </p:nvSpPr>
        <p:spPr>
          <a:ln/>
        </p:spPr>
      </p:sp>
      <p:sp>
        <p:nvSpPr>
          <p:cNvPr id="43011" name="Notes Placeholder 2">
            <a:extLst>
              <a:ext uri="{FF2B5EF4-FFF2-40B4-BE49-F238E27FC236}">
                <a16:creationId xmlns:a16="http://schemas.microsoft.com/office/drawing/2014/main" id="{4CD009D8-F033-4F82-AA5A-B2E1D8275F1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Arial" panose="020B0604020202020204" pitchFamily="34" charset="0"/>
                <a:cs typeface="Arial" panose="020B0604020202020204" pitchFamily="34" charset="0"/>
              </a:rPr>
              <a:t>goto and const are unused keywords. They are reserved for future use. Java classes are not keywords.</a:t>
            </a:r>
          </a:p>
          <a:p>
            <a:endParaRPr lang="en-US" altLang="en-US">
              <a:latin typeface="Arial" panose="020B0604020202020204" pitchFamily="34" charset="0"/>
            </a:endParaRPr>
          </a:p>
        </p:txBody>
      </p:sp>
      <p:sp>
        <p:nvSpPr>
          <p:cNvPr id="43012" name="Slide Number Placeholder 3">
            <a:extLst>
              <a:ext uri="{FF2B5EF4-FFF2-40B4-BE49-F238E27FC236}">
                <a16:creationId xmlns:a16="http://schemas.microsoft.com/office/drawing/2014/main" id="{1A15D890-7027-49FF-B9C5-4C8A2133327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9513DBC-0A49-4E9A-A95D-2974209DA1A2}" type="slidenum">
              <a:rPr lang="en-US" altLang="en-US" sz="1200">
                <a:latin typeface="Arial" panose="020B0604020202020204" pitchFamily="34" charset="0"/>
              </a:rPr>
              <a:pPr eaLnBrk="1" hangingPunct="1"/>
              <a:t>7</a:t>
            </a:fld>
            <a:endParaRPr lang="en-US" altLang="en-US" sz="120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C4DF16C0-A612-4F78-A864-63D32E0ED2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2687B43-7FCC-42AE-8310-A9F649F3B4B5}" type="slidenum">
              <a:rPr lang="en-US" altLang="en-US" sz="1200">
                <a:latin typeface="Arial" panose="020B0604020202020204" pitchFamily="34" charset="0"/>
              </a:rPr>
              <a:pPr eaLnBrk="1" hangingPunct="1"/>
              <a:t>8</a:t>
            </a:fld>
            <a:endParaRPr lang="en-US" altLang="en-US" sz="1200">
              <a:latin typeface="Arial" panose="020B0604020202020204" pitchFamily="34" charset="0"/>
            </a:endParaRPr>
          </a:p>
        </p:txBody>
      </p:sp>
      <p:sp>
        <p:nvSpPr>
          <p:cNvPr id="44035" name="Rectangle 2">
            <a:extLst>
              <a:ext uri="{FF2B5EF4-FFF2-40B4-BE49-F238E27FC236}">
                <a16:creationId xmlns:a16="http://schemas.microsoft.com/office/drawing/2014/main" id="{963CEBF0-F855-4777-836D-0FEB4DAFB77D}"/>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C1C5EACA-FB64-4D52-9F6C-2E5EDD84F1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40000"/>
              </a:lnSpc>
              <a:spcBef>
                <a:spcPct val="20000"/>
              </a:spcBef>
              <a:buClr>
                <a:schemeClr val="accent2"/>
              </a:buClr>
            </a:pPr>
            <a:r>
              <a:rPr lang="en-US" altLang="en-US" sz="1000">
                <a:solidFill>
                  <a:srgbClr val="5F5F5F"/>
                </a:solidFill>
                <a:latin typeface="Arial" panose="020B0604020202020204" pitchFamily="34" charset="0"/>
                <a:cs typeface="Arial" panose="020B0604020202020204" pitchFamily="34" charset="0"/>
              </a:rPr>
              <a:t>Value of a constant cannot be changed once a value is assigned. </a:t>
            </a:r>
            <a:r>
              <a:rPr lang="en-US" altLang="en-US" sz="1000">
                <a:latin typeface="Arial" panose="020B0604020202020204" pitchFamily="34" charset="0"/>
                <a:cs typeface="Arial" panose="020B0604020202020204" pitchFamily="34" charset="0"/>
              </a:rPr>
              <a:t>final</a:t>
            </a:r>
            <a:r>
              <a:rPr lang="en-US" altLang="en-US" sz="1000">
                <a:solidFill>
                  <a:srgbClr val="5F5F5F"/>
                </a:solidFill>
                <a:latin typeface="Arial" panose="020B0604020202020204" pitchFamily="34" charset="0"/>
                <a:cs typeface="Arial" panose="020B0604020202020204" pitchFamily="34" charset="0"/>
              </a:rPr>
              <a:t> keyword in front of the variable denotes constant.</a:t>
            </a:r>
          </a:p>
          <a:p>
            <a:pPr eaLnBrk="1" hangingPunct="1"/>
            <a:endParaRPr lang="en-IN" altLang="en-US" sz="1000">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CDB140F7-7AFB-4741-B04A-D9110D9BB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728BE04-238D-4DF3-BAA5-E188283A7805}" type="slidenum">
              <a:rPr lang="en-US" altLang="en-US" sz="1200">
                <a:latin typeface="Arial" panose="020B0604020202020204" pitchFamily="34" charset="0"/>
              </a:rPr>
              <a:pPr eaLnBrk="1" hangingPunct="1"/>
              <a:t>9</a:t>
            </a:fld>
            <a:endParaRPr lang="en-US" altLang="en-US" sz="1200">
              <a:latin typeface="Arial" panose="020B0604020202020204" pitchFamily="34" charset="0"/>
            </a:endParaRPr>
          </a:p>
        </p:txBody>
      </p:sp>
      <p:sp>
        <p:nvSpPr>
          <p:cNvPr id="45059" name="Rectangle 2">
            <a:extLst>
              <a:ext uri="{FF2B5EF4-FFF2-40B4-BE49-F238E27FC236}">
                <a16:creationId xmlns:a16="http://schemas.microsoft.com/office/drawing/2014/main" id="{D223E062-577A-4C92-96A9-6C34897D99A6}"/>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F94F8EF9-A8F7-4A93-AB4C-501CAB234A26}"/>
              </a:ext>
            </a:extLst>
          </p:cNvPr>
          <p:cNvSpPr>
            <a:spLocks noGrp="1" noChangeArrowheads="1"/>
          </p:cNvSpPr>
          <p:nvPr>
            <p:ph type="body" idx="1"/>
          </p:nvPr>
        </p:nvSpPr>
        <p:spPr>
          <a:ln/>
        </p:spPr>
        <p:txBody>
          <a:bodyPr/>
          <a:lstStyle/>
          <a:p>
            <a:pPr marL="0" lvl="2" indent="-287337" defTabSz="314325" eaLnBrk="1" hangingPunct="1">
              <a:buClr>
                <a:srgbClr val="002060"/>
              </a:buClr>
              <a:buFont typeface="Wingdings" pitchFamily="2" charset="2"/>
              <a:buNone/>
              <a:defRPr/>
            </a:pPr>
            <a:r>
              <a:rPr lang="en-US" sz="1000" dirty="0">
                <a:solidFill>
                  <a:srgbClr val="000000"/>
                </a:solidFill>
                <a:latin typeface="Arial" pitchFamily="34" charset="0"/>
                <a:cs typeface="Arial" pitchFamily="34" charset="0"/>
              </a:rPr>
              <a:t>Note that suffix l and L are same. Similar is the case for  d and D, f and F, e and E. </a:t>
            </a:r>
          </a:p>
          <a:p>
            <a:pPr>
              <a:spcBef>
                <a:spcPct val="50000"/>
              </a:spcBef>
              <a:buClr>
                <a:srgbClr val="002060"/>
              </a:buClr>
              <a:defRPr/>
            </a:pPr>
            <a:r>
              <a:rPr lang="en-IN" sz="1000" dirty="0">
                <a:latin typeface="Arial" pitchFamily="34" charset="0"/>
                <a:cs typeface="Arial" pitchFamily="34" charset="0"/>
              </a:rPr>
              <a:t>Also following are incorrect for </a:t>
            </a:r>
            <a:r>
              <a:rPr lang="en-IN" sz="1000" dirty="0" err="1">
                <a:latin typeface="Arial" pitchFamily="34" charset="0"/>
                <a:cs typeface="Arial" pitchFamily="34" charset="0"/>
              </a:rPr>
              <a:t>boolean</a:t>
            </a:r>
            <a:r>
              <a:rPr lang="en-IN" sz="1000" dirty="0">
                <a:latin typeface="Arial" pitchFamily="34" charset="0"/>
                <a:cs typeface="Arial" pitchFamily="34" charset="0"/>
              </a:rPr>
              <a:t> literal assignments:</a:t>
            </a:r>
          </a:p>
          <a:p>
            <a:pPr>
              <a:spcBef>
                <a:spcPct val="50000"/>
              </a:spcBef>
              <a:buClr>
                <a:srgbClr val="002060"/>
              </a:buClr>
              <a:defRPr/>
            </a:pPr>
            <a:r>
              <a:rPr lang="en-US" sz="1000" strike="sngStrike" dirty="0" err="1">
                <a:solidFill>
                  <a:srgbClr val="000000"/>
                </a:solidFill>
                <a:latin typeface="Arial" pitchFamily="34" charset="0"/>
                <a:cs typeface="Arial" pitchFamily="34" charset="0"/>
              </a:rPr>
              <a:t>boolean</a:t>
            </a:r>
            <a:r>
              <a:rPr lang="en-US" sz="1000" strike="sngStrike" dirty="0">
                <a:solidFill>
                  <a:srgbClr val="000000"/>
                </a:solidFill>
                <a:latin typeface="Arial" pitchFamily="34" charset="0"/>
                <a:cs typeface="Arial" pitchFamily="34" charset="0"/>
              </a:rPr>
              <a:t> b1=1;</a:t>
            </a:r>
          </a:p>
          <a:p>
            <a:pPr>
              <a:spcBef>
                <a:spcPct val="50000"/>
              </a:spcBef>
              <a:buClr>
                <a:srgbClr val="002060"/>
              </a:buClr>
              <a:defRPr/>
            </a:pPr>
            <a:r>
              <a:rPr lang="en-US" sz="1000" strike="sngStrike" dirty="0" err="1">
                <a:solidFill>
                  <a:srgbClr val="000000"/>
                </a:solidFill>
                <a:latin typeface="Arial" pitchFamily="34" charset="0"/>
                <a:cs typeface="Arial" pitchFamily="34" charset="0"/>
              </a:rPr>
              <a:t>boolean</a:t>
            </a:r>
            <a:r>
              <a:rPr lang="en-US" sz="1000" strike="sngStrike" dirty="0">
                <a:solidFill>
                  <a:srgbClr val="000000"/>
                </a:solidFill>
                <a:latin typeface="Arial" pitchFamily="34" charset="0"/>
                <a:cs typeface="Arial" pitchFamily="34" charset="0"/>
              </a:rPr>
              <a:t> b2=10;</a:t>
            </a:r>
          </a:p>
          <a:p>
            <a:pPr>
              <a:spcBef>
                <a:spcPct val="50000"/>
              </a:spcBef>
              <a:buClr>
                <a:srgbClr val="002060"/>
              </a:buClr>
              <a:defRPr/>
            </a:pPr>
            <a:r>
              <a:rPr lang="en-US" sz="1000" strike="sngStrike" dirty="0" err="1">
                <a:solidFill>
                  <a:srgbClr val="000000"/>
                </a:solidFill>
                <a:latin typeface="Arial" pitchFamily="34" charset="0"/>
                <a:cs typeface="Arial" pitchFamily="34" charset="0"/>
              </a:rPr>
              <a:t>boolean</a:t>
            </a:r>
            <a:r>
              <a:rPr lang="en-US" sz="1000" strike="sngStrike" dirty="0">
                <a:solidFill>
                  <a:srgbClr val="000000"/>
                </a:solidFill>
                <a:latin typeface="Arial" pitchFamily="34" charset="0"/>
                <a:cs typeface="Arial" pitchFamily="34" charset="0"/>
              </a:rPr>
              <a:t> b3=-1;</a:t>
            </a:r>
          </a:p>
          <a:p>
            <a:pPr eaLnBrk="1" hangingPunct="1">
              <a:defRPr/>
            </a:pPr>
            <a:endParaRPr lang="en-IN" sz="1000" dirty="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AD835B-27ED-4451-AC2A-913583E76647}"/>
              </a:ext>
            </a:extLst>
          </p:cNvPr>
          <p:cNvSpPr/>
          <p:nvPr userDrawn="1"/>
        </p:nvSpPr>
        <p:spPr>
          <a:xfrm>
            <a:off x="0" y="6629400"/>
            <a:ext cx="2438400" cy="228600"/>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860932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770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0685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BAC387BC-0E7D-465F-A5BC-694BA1E638A9}"/>
              </a:ext>
            </a:extLst>
          </p:cNvPr>
          <p:cNvSpPr>
            <a:spLocks noGrp="1" noChangeArrowheads="1"/>
          </p:cNvSpPr>
          <p:nvPr>
            <p:ph type="sldNum" sz="quarter" idx="10"/>
          </p:nvPr>
        </p:nvSpPr>
        <p:spPr>
          <a:xfrm>
            <a:off x="4495800" y="6553200"/>
            <a:ext cx="762000" cy="304800"/>
          </a:xfrm>
          <a:prstGeom prst="rect">
            <a:avLst/>
          </a:prstGeom>
        </p:spPr>
        <p:txBody>
          <a:bodyPr vert="horz" wrap="square" lIns="91440" tIns="45720" rIns="91440" bIns="45720" numCol="1" anchor="t" anchorCtr="0" compatLnSpc="1">
            <a:prstTxWarp prst="textNoShape">
              <a:avLst/>
            </a:prstTxWarp>
          </a:bodyPr>
          <a:lstStyle>
            <a:lvl1pPr>
              <a:defRPr/>
            </a:lvl1pPr>
          </a:lstStyle>
          <a:p>
            <a:fld id="{05AD8AEF-4925-4612-AB12-73DEE67EE588}" type="slidenum">
              <a:rPr lang="en-US" altLang="en-US"/>
              <a:pPr/>
              <a:t>‹#›</a:t>
            </a:fld>
            <a:endParaRPr lang="en-US" altLang="en-US"/>
          </a:p>
        </p:txBody>
      </p:sp>
    </p:spTree>
    <p:extLst>
      <p:ext uri="{BB962C8B-B14F-4D97-AF65-F5344CB8AC3E}">
        <p14:creationId xmlns:p14="http://schemas.microsoft.com/office/powerpoint/2010/main" val="1944844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820868-B3F6-4E08-A46C-26F1EE7BEEA2}"/>
              </a:ext>
            </a:extLst>
          </p:cNvPr>
          <p:cNvSpPr/>
          <p:nvPr userDrawn="1"/>
        </p:nvSpPr>
        <p:spPr>
          <a:xfrm>
            <a:off x="0" y="6629400"/>
            <a:ext cx="2438400" cy="228600"/>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B399CECB-0888-4510-A8AD-F3D501900C5E}"/>
              </a:ext>
            </a:extLst>
          </p:cNvPr>
          <p:cNvSpPr/>
          <p:nvPr userDrawn="1"/>
        </p:nvSpPr>
        <p:spPr>
          <a:xfrm>
            <a:off x="0" y="0"/>
            <a:ext cx="48768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246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14665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626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4361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02304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5974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05892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96616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pic>
        <p:nvPicPr>
          <p:cNvPr id="3074" name="Picture 23" descr="IEC_BG02">
            <a:extLst>
              <a:ext uri="{FF2B5EF4-FFF2-40B4-BE49-F238E27FC236}">
                <a16:creationId xmlns:a16="http://schemas.microsoft.com/office/drawing/2014/main" id="{79DB1136-7A91-4C72-9573-CB2FBF5E1FDD}"/>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8" name="Text Box 24">
            <a:extLst>
              <a:ext uri="{FF2B5EF4-FFF2-40B4-BE49-F238E27FC236}">
                <a16:creationId xmlns:a16="http://schemas.microsoft.com/office/drawing/2014/main" id="{65A9B72D-50CB-40F7-BA05-E91AF3D49FBD}"/>
              </a:ext>
            </a:extLst>
          </p:cNvPr>
          <p:cNvSpPr txBox="1">
            <a:spLocks noChangeArrowheads="1"/>
          </p:cNvSpPr>
          <p:nvPr userDrawn="1"/>
        </p:nvSpPr>
        <p:spPr bwMode="auto">
          <a:xfrm>
            <a:off x="7620000" y="6583363"/>
            <a:ext cx="1524000" cy="274637"/>
          </a:xfrm>
          <a:prstGeom prst="rect">
            <a:avLst/>
          </a:prstGeom>
          <a:noFill/>
          <a:ln w="9525">
            <a:noFill/>
            <a:miter lim="800000"/>
            <a:headEnd/>
            <a:tailEnd/>
          </a:ln>
          <a:effec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1200" b="1">
                <a:solidFill>
                  <a:schemeClr val="bg1"/>
                </a:solidFill>
                <a:latin typeface="Arial" panose="020B0604020202020204" pitchFamily="34" charset="0"/>
              </a:rPr>
              <a:t>Slide </a:t>
            </a:r>
            <a:fld id="{1040D55C-CA58-466B-AE26-7ABEF4C08E8E}" type="slidenum">
              <a:rPr lang="en-US" altLang="en-US" sz="1200" b="1">
                <a:solidFill>
                  <a:schemeClr val="bg1"/>
                </a:solidFill>
                <a:latin typeface="Arial" panose="020B0604020202020204" pitchFamily="34" charset="0"/>
              </a:rPr>
              <a:pPr algn="ctr" eaLnBrk="1" hangingPunct="1">
                <a:spcBef>
                  <a:spcPct val="50000"/>
                </a:spcBef>
              </a:pPr>
              <a:t>‹#›</a:t>
            </a:fld>
            <a:r>
              <a:rPr lang="en-US" altLang="en-US" sz="1200" b="1">
                <a:solidFill>
                  <a:schemeClr val="bg1"/>
                </a:solidFill>
                <a:latin typeface="Arial" panose="020B0604020202020204" pitchFamily="34" charset="0"/>
              </a:rPr>
              <a:t> of  33</a:t>
            </a:r>
          </a:p>
        </p:txBody>
      </p:sp>
      <p:sp>
        <p:nvSpPr>
          <p:cNvPr id="1046" name="Text Box 22">
            <a:extLst>
              <a:ext uri="{FF2B5EF4-FFF2-40B4-BE49-F238E27FC236}">
                <a16:creationId xmlns:a16="http://schemas.microsoft.com/office/drawing/2014/main" id="{02A09DD9-EE7F-4FE7-A161-15676AE7DAB9}"/>
              </a:ext>
            </a:extLst>
          </p:cNvPr>
          <p:cNvSpPr txBox="1">
            <a:spLocks noChangeArrowheads="1"/>
          </p:cNvSpPr>
          <p:nvPr/>
        </p:nvSpPr>
        <p:spPr bwMode="auto">
          <a:xfrm>
            <a:off x="863600" y="6600825"/>
            <a:ext cx="723900" cy="244475"/>
          </a:xfrm>
          <a:prstGeom prst="rect">
            <a:avLst/>
          </a:prstGeom>
          <a:noFill/>
          <a:ln w="9525">
            <a:noFill/>
            <a:miter lim="800000"/>
            <a:headEnd/>
            <a:tailEnd/>
          </a:ln>
          <a:effectLst/>
        </p:spPr>
        <p:txBody>
          <a:bodyPr>
            <a:spAutoFit/>
          </a:bodyPr>
          <a:lstStyle/>
          <a:p>
            <a:pPr>
              <a:spcBef>
                <a:spcPct val="50000"/>
              </a:spcBef>
              <a:defRPr/>
            </a:pPr>
            <a:r>
              <a:rPr lang="en-US" sz="1000" b="1">
                <a:solidFill>
                  <a:schemeClr val="bg1"/>
                </a:solidFill>
                <a:latin typeface="Arial" charset="0"/>
              </a:rPr>
              <a:t>Ver.  1.0</a:t>
            </a:r>
          </a:p>
        </p:txBody>
      </p:sp>
      <p:sp>
        <p:nvSpPr>
          <p:cNvPr id="1050" name="Text Box 26">
            <a:extLst>
              <a:ext uri="{FF2B5EF4-FFF2-40B4-BE49-F238E27FC236}">
                <a16:creationId xmlns:a16="http://schemas.microsoft.com/office/drawing/2014/main" id="{67673EC7-F377-48B9-9C56-A8275BF03496}"/>
              </a:ext>
            </a:extLst>
          </p:cNvPr>
          <p:cNvSpPr txBox="1">
            <a:spLocks noChangeArrowheads="1"/>
          </p:cNvSpPr>
          <p:nvPr userDrawn="1"/>
        </p:nvSpPr>
        <p:spPr bwMode="auto">
          <a:xfrm>
            <a:off x="152400" y="177800"/>
            <a:ext cx="6858000" cy="457200"/>
          </a:xfrm>
          <a:prstGeom prst="rect">
            <a:avLst/>
          </a:prstGeom>
          <a:noFill/>
          <a:ln w="9525">
            <a:noFill/>
            <a:miter lim="800000"/>
            <a:headEnd/>
            <a:tailEnd/>
          </a:ln>
          <a:effectLst/>
        </p:spPr>
        <p:txBody>
          <a:bodyPr>
            <a:spAutoFit/>
          </a:bodyPr>
          <a:lstStyle/>
          <a:p>
            <a:pPr>
              <a:spcBef>
                <a:spcPct val="50000"/>
              </a:spcBef>
              <a:defRPr/>
            </a:pPr>
            <a:r>
              <a:rPr lang="en-US" b="1" dirty="0">
                <a:solidFill>
                  <a:schemeClr val="bg1"/>
                </a:solidFill>
                <a:latin typeface="Tahoma" pitchFamily="34" charset="0"/>
                <a:cs typeface="Times New Roman" pitchFamily="18" charset="0"/>
              </a:rPr>
              <a:t>Extensible Markup Language</a:t>
            </a:r>
          </a:p>
        </p:txBody>
      </p:sp>
      <p:sp>
        <p:nvSpPr>
          <p:cNvPr id="1051" name="Text Box 27">
            <a:extLst>
              <a:ext uri="{FF2B5EF4-FFF2-40B4-BE49-F238E27FC236}">
                <a16:creationId xmlns:a16="http://schemas.microsoft.com/office/drawing/2014/main" id="{65E23298-FCF9-46AD-B861-3EEBA4F7B4CE}"/>
              </a:ext>
            </a:extLst>
          </p:cNvPr>
          <p:cNvSpPr txBox="1">
            <a:spLocks noChangeArrowheads="1"/>
          </p:cNvSpPr>
          <p:nvPr userDrawn="1"/>
        </p:nvSpPr>
        <p:spPr bwMode="auto">
          <a:xfrm>
            <a:off x="2133600" y="6570663"/>
            <a:ext cx="4387850" cy="274637"/>
          </a:xfrm>
          <a:prstGeom prst="rect">
            <a:avLst/>
          </a:prstGeom>
          <a:noFill/>
          <a:ln w="9525">
            <a:noFill/>
            <a:miter lim="800000"/>
            <a:headEnd/>
            <a:tailEnd/>
          </a:ln>
          <a:effectLst/>
        </p:spPr>
        <p:txBody>
          <a:bodyPr>
            <a:spAutoFit/>
          </a:bodyPr>
          <a:lstStyle/>
          <a:p>
            <a:pPr algn="ctr">
              <a:spcBef>
                <a:spcPct val="50000"/>
              </a:spcBef>
              <a:defRPr/>
            </a:pPr>
            <a:r>
              <a:rPr lang="en-US" sz="1200" b="1">
                <a:solidFill>
                  <a:schemeClr val="bg1"/>
                </a:solidFill>
                <a:latin typeface="Arial" charset="0"/>
                <a:cs typeface="Times New Roman" pitchFamily="18" charset="0"/>
              </a:rPr>
              <a:t>Session</a:t>
            </a:r>
            <a:r>
              <a:rPr lang="en-US" sz="1200" b="1">
                <a:solidFill>
                  <a:schemeClr val="bg1"/>
                </a:solidFill>
                <a:latin typeface="Arial" charset="0"/>
              </a:rPr>
              <a:t> 5</a:t>
            </a:r>
          </a:p>
        </p:txBody>
      </p:sp>
      <p:sp>
        <p:nvSpPr>
          <p:cNvPr id="7" name="Rectangle 6">
            <a:extLst>
              <a:ext uri="{FF2B5EF4-FFF2-40B4-BE49-F238E27FC236}">
                <a16:creationId xmlns:a16="http://schemas.microsoft.com/office/drawing/2014/main" id="{5C8BD52A-B969-403B-8813-B61C978A1E7C}"/>
              </a:ext>
            </a:extLst>
          </p:cNvPr>
          <p:cNvSpPr/>
          <p:nvPr userDrawn="1"/>
        </p:nvSpPr>
        <p:spPr>
          <a:xfrm>
            <a:off x="0" y="6629400"/>
            <a:ext cx="2438400" cy="228600"/>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a:extLst>
              <a:ext uri="{FF2B5EF4-FFF2-40B4-BE49-F238E27FC236}">
                <a16:creationId xmlns:a16="http://schemas.microsoft.com/office/drawing/2014/main" id="{F5CA41BA-CF5A-49F5-B3CE-85AD9D651E5A}"/>
              </a:ext>
            </a:extLst>
          </p:cNvPr>
          <p:cNvSpPr/>
          <p:nvPr userDrawn="1"/>
        </p:nvSpPr>
        <p:spPr>
          <a:xfrm>
            <a:off x="0" y="0"/>
            <a:ext cx="48768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95259C4-99F6-4DAB-B72D-30461ACEDE28}"/>
              </a:ext>
            </a:extLst>
          </p:cNvPr>
          <p:cNvSpPr>
            <a:spLocks noChangeArrowheads="1"/>
          </p:cNvSpPr>
          <p:nvPr>
            <p:ph type="body" idx="1"/>
          </p:nvPr>
        </p:nvSpPr>
        <p:spPr bwMode="auto">
          <a:xfrm>
            <a:off x="1524000" y="1600200"/>
            <a:ext cx="7315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altLang="en-US" sz="2000">
                <a:solidFill>
                  <a:schemeClr val="accent2"/>
                </a:solidFill>
                <a:latin typeface="Arial" panose="020B0604020202020204" pitchFamily="34" charset="0"/>
              </a:rPr>
              <a:t>In this session, you will learn to:</a:t>
            </a:r>
          </a:p>
          <a:p>
            <a:pPr lvl="1" eaLnBrk="1" hangingPunct="1">
              <a:buClr>
                <a:srgbClr val="000000"/>
              </a:buClr>
              <a:buFontTx/>
              <a:buBlip>
                <a:blip r:embed="rId4"/>
              </a:buBlip>
            </a:pPr>
            <a:r>
              <a:rPr lang="en-US" altLang="en-US" sz="1800">
                <a:solidFill>
                  <a:schemeClr val="accent2"/>
                </a:solidFill>
                <a:latin typeface="Arial" panose="020B0604020202020204" pitchFamily="34" charset="0"/>
                <a:cs typeface="Times New Roman" panose="02020603050405020304" pitchFamily="18" charset="0"/>
              </a:rPr>
              <a:t>Basic Elements Of Java</a:t>
            </a:r>
          </a:p>
          <a:p>
            <a:pPr lvl="1" eaLnBrk="1" hangingPunct="1">
              <a:buClr>
                <a:srgbClr val="000000"/>
              </a:buClr>
              <a:buFontTx/>
              <a:buBlip>
                <a:blip r:embed="rId4"/>
              </a:buBlip>
            </a:pPr>
            <a:r>
              <a:rPr lang="en-US" altLang="en-US" sz="1800">
                <a:solidFill>
                  <a:schemeClr val="accent2"/>
                </a:solidFill>
                <a:latin typeface="Arial" panose="020B0604020202020204" pitchFamily="34" charset="0"/>
                <a:cs typeface="Times New Roman" panose="02020603050405020304" pitchFamily="18" charset="0"/>
              </a:rPr>
              <a:t>Data types, operators and statements</a:t>
            </a:r>
          </a:p>
          <a:p>
            <a:pPr lvl="1" eaLnBrk="1" hangingPunct="1">
              <a:buClr>
                <a:srgbClr val="000000"/>
              </a:buClr>
              <a:buFontTx/>
              <a:buBlip>
                <a:blip r:embed="rId4"/>
              </a:buBlip>
            </a:pPr>
            <a:endParaRPr lang="en-US" altLang="en-US" sz="1800">
              <a:solidFill>
                <a:schemeClr val="accent2"/>
              </a:solidFill>
              <a:latin typeface="Arial" panose="020B0604020202020204" pitchFamily="34" charset="0"/>
              <a:cs typeface="Times New Roman" panose="02020603050405020304" pitchFamily="18" charset="0"/>
            </a:endParaRPr>
          </a:p>
        </p:txBody>
      </p:sp>
      <p:sp>
        <p:nvSpPr>
          <p:cNvPr id="7171" name="Text Box 3">
            <a:extLst>
              <a:ext uri="{FF2B5EF4-FFF2-40B4-BE49-F238E27FC236}">
                <a16:creationId xmlns:a16="http://schemas.microsoft.com/office/drawing/2014/main" id="{5AC4A99A-438D-4C34-A2B9-D01E70984652}"/>
              </a:ext>
            </a:extLst>
          </p:cNvPr>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b="1">
                <a:solidFill>
                  <a:schemeClr val="bg1"/>
                </a:solidFill>
                <a:latin typeface="Tahoma" panose="020B0604030504040204" pitchFamily="34" charset="0"/>
              </a:rPr>
              <a:t>Objectives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91CFE6F-8086-461A-8C9A-0F35239F00B8}"/>
              </a:ext>
            </a:extLst>
          </p:cNvPr>
          <p:cNvSpPr>
            <a:spLocks noChangeArrowheads="1"/>
          </p:cNvSpPr>
          <p:nvPr/>
        </p:nvSpPr>
        <p:spPr bwMode="auto">
          <a:xfrm>
            <a:off x="228600" y="180975"/>
            <a:ext cx="7378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en-US" sz="3200" b="1">
                <a:solidFill>
                  <a:schemeClr val="bg1"/>
                </a:solidFill>
              </a:rPr>
              <a:t>Variable Declarations</a:t>
            </a:r>
          </a:p>
        </p:txBody>
      </p:sp>
      <p:sp>
        <p:nvSpPr>
          <p:cNvPr id="16387" name="Rectangle 3">
            <a:extLst>
              <a:ext uri="{FF2B5EF4-FFF2-40B4-BE49-F238E27FC236}">
                <a16:creationId xmlns:a16="http://schemas.microsoft.com/office/drawing/2014/main" id="{573D3EC3-0AB2-4795-B5A1-BE35EA5E1B8E}"/>
              </a:ext>
            </a:extLst>
          </p:cNvPr>
          <p:cNvSpPr>
            <a:spLocks noChangeArrowheads="1"/>
          </p:cNvSpPr>
          <p:nvPr/>
        </p:nvSpPr>
        <p:spPr bwMode="auto">
          <a:xfrm>
            <a:off x="228600" y="1219200"/>
            <a:ext cx="8686800" cy="215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40000"/>
              </a:lnSpc>
              <a:spcBef>
                <a:spcPts val="1000"/>
              </a:spcBef>
              <a:buClr>
                <a:srgbClr val="002060"/>
              </a:buClr>
              <a:buFont typeface="Wingdings" panose="05000000000000000000" pitchFamily="2" charset="2"/>
              <a:buChar char="§"/>
            </a:pPr>
            <a:r>
              <a:rPr lang="en-US" altLang="en-US" sz="2000">
                <a:solidFill>
                  <a:srgbClr val="5F5F5F"/>
                </a:solidFill>
              </a:rPr>
              <a:t>Local declarations</a:t>
            </a:r>
          </a:p>
          <a:p>
            <a:pPr eaLnBrk="1" hangingPunct="1">
              <a:lnSpc>
                <a:spcPct val="140000"/>
              </a:lnSpc>
              <a:spcBef>
                <a:spcPts val="1000"/>
              </a:spcBef>
              <a:buClr>
                <a:srgbClr val="002060"/>
              </a:buClr>
              <a:buFont typeface="Wingdings" panose="05000000000000000000" pitchFamily="2" charset="2"/>
              <a:buChar char="§"/>
            </a:pPr>
            <a:r>
              <a:rPr lang="en-US" altLang="en-US" sz="2000">
                <a:solidFill>
                  <a:srgbClr val="5F5F5F"/>
                </a:solidFill>
              </a:rPr>
              <a:t>Class declarations</a:t>
            </a:r>
          </a:p>
          <a:p>
            <a:pPr lvl="2" eaLnBrk="1" hangingPunct="1">
              <a:lnSpc>
                <a:spcPct val="140000"/>
              </a:lnSpc>
              <a:spcBef>
                <a:spcPts val="1000"/>
              </a:spcBef>
              <a:buClr>
                <a:srgbClr val="002060"/>
              </a:buClr>
              <a:buFont typeface="Wingdings" panose="05000000000000000000" pitchFamily="2" charset="2"/>
              <a:buChar char="§"/>
            </a:pPr>
            <a:r>
              <a:rPr lang="en-US" altLang="en-US" sz="2000">
                <a:solidFill>
                  <a:srgbClr val="5F5F5F"/>
                </a:solidFill>
              </a:rPr>
              <a:t>Instance declaration</a:t>
            </a:r>
          </a:p>
          <a:p>
            <a:pPr lvl="2" eaLnBrk="1" hangingPunct="1">
              <a:lnSpc>
                <a:spcPct val="140000"/>
              </a:lnSpc>
              <a:spcBef>
                <a:spcPts val="1000"/>
              </a:spcBef>
              <a:buClr>
                <a:srgbClr val="002060"/>
              </a:buClr>
              <a:buFont typeface="Wingdings" panose="05000000000000000000" pitchFamily="2" charset="2"/>
              <a:buChar char="§"/>
            </a:pPr>
            <a:r>
              <a:rPr lang="en-US" altLang="en-US" sz="2000">
                <a:solidFill>
                  <a:srgbClr val="5F5F5F"/>
                </a:solidFill>
              </a:rPr>
              <a:t>Static declaration</a:t>
            </a:r>
          </a:p>
        </p:txBody>
      </p:sp>
      <p:sp>
        <p:nvSpPr>
          <p:cNvPr id="16388" name="TextBox 5">
            <a:extLst>
              <a:ext uri="{FF2B5EF4-FFF2-40B4-BE49-F238E27FC236}">
                <a16:creationId xmlns:a16="http://schemas.microsoft.com/office/drawing/2014/main" id="{EB9DF6D8-700C-4C00-A38C-5F51B919568D}"/>
              </a:ext>
            </a:extLst>
          </p:cNvPr>
          <p:cNvSpPr txBox="1">
            <a:spLocks noChangeArrowheads="1"/>
          </p:cNvSpPr>
          <p:nvPr/>
        </p:nvSpPr>
        <p:spPr bwMode="auto">
          <a:xfrm>
            <a:off x="2895600" y="4114800"/>
            <a:ext cx="350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rgbClr val="002060"/>
                </a:solidFill>
              </a:rPr>
              <a:t>More on this in classes session</a:t>
            </a:r>
          </a:p>
        </p:txBody>
      </p:sp>
      <p:cxnSp>
        <p:nvCxnSpPr>
          <p:cNvPr id="5" name="Straight Arrow Connector 4">
            <a:extLst>
              <a:ext uri="{FF2B5EF4-FFF2-40B4-BE49-F238E27FC236}">
                <a16:creationId xmlns:a16="http://schemas.microsoft.com/office/drawing/2014/main" id="{9B7A91E4-C866-4713-9F33-B0C8312BBB64}"/>
              </a:ext>
            </a:extLst>
          </p:cNvPr>
          <p:cNvCxnSpPr/>
          <p:nvPr/>
        </p:nvCxnSpPr>
        <p:spPr>
          <a:xfrm>
            <a:off x="3200400" y="3370263"/>
            <a:ext cx="717550" cy="681037"/>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11">
            <a:extLst>
              <a:ext uri="{FF2B5EF4-FFF2-40B4-BE49-F238E27FC236}">
                <a16:creationId xmlns:a16="http://schemas.microsoft.com/office/drawing/2014/main" id="{C5398709-6CBF-4563-BF72-4E14464F1EBC}"/>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41D1E43-81E5-400F-8E97-C44892510330}" type="slidenum">
              <a:rPr lang="en-US" altLang="en-US" sz="1200">
                <a:solidFill>
                  <a:srgbClr val="7F7F7F"/>
                </a:solidFill>
                <a:latin typeface="Arial" panose="020B0604020202020204" pitchFamily="34" charset="0"/>
                <a:cs typeface="Arial" panose="020B0604020202020204" pitchFamily="34" charset="0"/>
              </a:rPr>
              <a:pPr eaLnBrk="1" hangingPunct="1"/>
              <a:t>10</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3">
            <a:extLst>
              <a:ext uri="{FF2B5EF4-FFF2-40B4-BE49-F238E27FC236}">
                <a16:creationId xmlns:a16="http://schemas.microsoft.com/office/drawing/2014/main" id="{3090CD25-4CE7-4B0F-BC34-F840D6A58246}"/>
              </a:ext>
            </a:extLst>
          </p:cNvPr>
          <p:cNvSpPr>
            <a:spLocks noGrp="1"/>
          </p:cNvSpPr>
          <p:nvPr>
            <p:ph type="title"/>
          </p:nvPr>
        </p:nvSpPr>
        <p:spPr>
          <a:xfrm>
            <a:off x="309563" y="152400"/>
            <a:ext cx="8229600" cy="685800"/>
          </a:xfrm>
        </p:spPr>
        <p:txBody>
          <a:bodyPr/>
          <a:lstStyle/>
          <a:p>
            <a:pPr>
              <a:defRPr/>
            </a:pPr>
            <a:r>
              <a:rPr lang="en-US" sz="3600" kern="1200" dirty="0">
                <a:latin typeface="Arial" charset="0"/>
                <a:ea typeface="+mn-ea"/>
                <a:cs typeface="Arial" charset="0"/>
              </a:rPr>
              <a:t>Example: Variable Declarations</a:t>
            </a:r>
          </a:p>
        </p:txBody>
      </p:sp>
      <p:sp>
        <p:nvSpPr>
          <p:cNvPr id="17411" name="Rectangle 2">
            <a:extLst>
              <a:ext uri="{FF2B5EF4-FFF2-40B4-BE49-F238E27FC236}">
                <a16:creationId xmlns:a16="http://schemas.microsoft.com/office/drawing/2014/main" id="{FDFD1A95-5924-418A-94FD-3403BDE60997}"/>
              </a:ext>
            </a:extLst>
          </p:cNvPr>
          <p:cNvSpPr>
            <a:spLocks noChangeArrowheads="1"/>
          </p:cNvSpPr>
          <p:nvPr/>
        </p:nvSpPr>
        <p:spPr bwMode="auto">
          <a:xfrm>
            <a:off x="304800" y="1333500"/>
            <a:ext cx="6465888"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42900" eaLnBrk="0" hangingPunct="0">
              <a:defRPr sz="2400">
                <a:solidFill>
                  <a:schemeClr val="tx1"/>
                </a:solidFill>
                <a:latin typeface="Times New Roman" panose="02020603050405020304" pitchFamily="18" charset="0"/>
              </a:defRPr>
            </a:lvl1pPr>
            <a:lvl2pPr indent="-342900" eaLnBrk="0" hangingPunct="0">
              <a:defRPr sz="2400">
                <a:solidFill>
                  <a:schemeClr val="tx1"/>
                </a:solidFill>
                <a:latin typeface="Times New Roman" panose="02020603050405020304" pitchFamily="18" charset="0"/>
              </a:defRPr>
            </a:lvl2pPr>
            <a:lvl3pPr indent="-3429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40000"/>
              </a:lnSpc>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public class Student {</a:t>
            </a:r>
          </a:p>
          <a:p>
            <a:pPr lvl="1">
              <a:lnSpc>
                <a:spcPct val="140000"/>
              </a:lnSpc>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public String name;</a:t>
            </a:r>
          </a:p>
          <a:p>
            <a:pPr lvl="1">
              <a:lnSpc>
                <a:spcPct val="140000"/>
              </a:lnSpc>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public int rollno;</a:t>
            </a:r>
          </a:p>
          <a:p>
            <a:pPr lvl="1">
              <a:lnSpc>
                <a:spcPct val="140000"/>
              </a:lnSpc>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public void display(){</a:t>
            </a:r>
          </a:p>
          <a:p>
            <a:pPr lvl="2">
              <a:lnSpc>
                <a:spcPct val="140000"/>
              </a:lnSpc>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String title=“ABC” ;</a:t>
            </a:r>
          </a:p>
          <a:p>
            <a:pPr lvl="2">
              <a:lnSpc>
                <a:spcPct val="140000"/>
              </a:lnSpc>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System.out.print(title); </a:t>
            </a:r>
          </a:p>
          <a:p>
            <a:pPr lvl="2">
              <a:lnSpc>
                <a:spcPct val="140000"/>
              </a:lnSpc>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System.out.println(name);</a:t>
            </a:r>
          </a:p>
          <a:p>
            <a:pPr lvl="2">
              <a:lnSpc>
                <a:spcPct val="140000"/>
              </a:lnSpc>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title=“Roll No.:”;</a:t>
            </a:r>
          </a:p>
          <a:p>
            <a:pPr lvl="2">
              <a:lnSpc>
                <a:spcPct val="140000"/>
              </a:lnSpc>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System.out.print(title); </a:t>
            </a:r>
          </a:p>
          <a:p>
            <a:pPr lvl="2">
              <a:lnSpc>
                <a:spcPct val="140000"/>
              </a:lnSpc>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System.out.println(rollno);</a:t>
            </a:r>
          </a:p>
          <a:p>
            <a:pPr>
              <a:lnSpc>
                <a:spcPct val="140000"/>
              </a:lnSpc>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a:t>
            </a:r>
          </a:p>
        </p:txBody>
      </p:sp>
      <p:sp>
        <p:nvSpPr>
          <p:cNvPr id="20486" name="Text Box 5">
            <a:extLst>
              <a:ext uri="{FF2B5EF4-FFF2-40B4-BE49-F238E27FC236}">
                <a16:creationId xmlns:a16="http://schemas.microsoft.com/office/drawing/2014/main" id="{F0752E08-0D78-4217-AAF0-CA9168A62255}"/>
              </a:ext>
            </a:extLst>
          </p:cNvPr>
          <p:cNvSpPr txBox="1">
            <a:spLocks noChangeArrowheads="1"/>
          </p:cNvSpPr>
          <p:nvPr/>
        </p:nvSpPr>
        <p:spPr bwMode="auto">
          <a:xfrm>
            <a:off x="4424363" y="1997075"/>
            <a:ext cx="2916237" cy="400050"/>
          </a:xfrm>
          <a:prstGeom prst="rect">
            <a:avLst/>
          </a:prstGeom>
          <a:noFill/>
          <a:ln w="9525">
            <a:noFill/>
            <a:miter lim="800000"/>
            <a:headEnd/>
            <a:tailEnd/>
          </a:ln>
        </p:spPr>
        <p:txBody>
          <a:bodyPr>
            <a:spAutoFit/>
          </a:bodyPr>
          <a:lstStyle/>
          <a:p>
            <a:pPr>
              <a:defRPr/>
            </a:pPr>
            <a:r>
              <a:rPr lang="en-US" sz="2000" dirty="0">
                <a:solidFill>
                  <a:srgbClr val="0070C0"/>
                </a:solidFill>
                <a:latin typeface="+mj-lt"/>
              </a:rPr>
              <a:t>Class declarations</a:t>
            </a:r>
          </a:p>
        </p:txBody>
      </p:sp>
      <p:sp>
        <p:nvSpPr>
          <p:cNvPr id="20488" name="Text Box 7">
            <a:extLst>
              <a:ext uri="{FF2B5EF4-FFF2-40B4-BE49-F238E27FC236}">
                <a16:creationId xmlns:a16="http://schemas.microsoft.com/office/drawing/2014/main" id="{136B6F0F-F7E4-41A7-B96A-C4E99E37FA4D}"/>
              </a:ext>
            </a:extLst>
          </p:cNvPr>
          <p:cNvSpPr txBox="1">
            <a:spLocks noChangeArrowheads="1"/>
          </p:cNvSpPr>
          <p:nvPr/>
        </p:nvSpPr>
        <p:spPr bwMode="auto">
          <a:xfrm>
            <a:off x="5140325" y="3176588"/>
            <a:ext cx="4003675" cy="1014412"/>
          </a:xfrm>
          <a:prstGeom prst="rect">
            <a:avLst/>
          </a:prstGeom>
          <a:noFill/>
          <a:ln w="9525">
            <a:noFill/>
            <a:miter lim="800000"/>
            <a:headEnd/>
            <a:tailEnd/>
          </a:ln>
        </p:spPr>
        <p:txBody>
          <a:bodyPr>
            <a:spAutoFit/>
          </a:bodyPr>
          <a:lstStyle/>
          <a:p>
            <a:pPr>
              <a:defRPr/>
            </a:pPr>
            <a:r>
              <a:rPr lang="en-US" sz="2000" dirty="0">
                <a:solidFill>
                  <a:srgbClr val="0070C0"/>
                </a:solidFill>
                <a:latin typeface="+mj-lt"/>
              </a:rPr>
              <a:t>Local declaration</a:t>
            </a:r>
          </a:p>
          <a:p>
            <a:pPr>
              <a:defRPr/>
            </a:pPr>
            <a:r>
              <a:rPr lang="en-US" sz="2000" dirty="0"/>
              <a:t>Must be initialized otherwise you get a compilation error !</a:t>
            </a:r>
          </a:p>
        </p:txBody>
      </p:sp>
      <p:sp>
        <p:nvSpPr>
          <p:cNvPr id="17414" name="Rectangle 11">
            <a:extLst>
              <a:ext uri="{FF2B5EF4-FFF2-40B4-BE49-F238E27FC236}">
                <a16:creationId xmlns:a16="http://schemas.microsoft.com/office/drawing/2014/main" id="{3CE861F7-BFC2-42C8-BE6B-876D8E34EE98}"/>
              </a:ext>
            </a:extLst>
          </p:cNvPr>
          <p:cNvSpPr>
            <a:spLocks noChangeArrowheads="1"/>
          </p:cNvSpPr>
          <p:nvPr/>
        </p:nvSpPr>
        <p:spPr bwMode="auto">
          <a:xfrm>
            <a:off x="3992563" y="1455738"/>
            <a:ext cx="3262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rgbClr val="5F5F5F"/>
                </a:solidFill>
              </a:rPr>
              <a:t>Or</a:t>
            </a:r>
            <a:r>
              <a:rPr lang="en-US" altLang="en-US" sz="2000" b="1">
                <a:solidFill>
                  <a:srgbClr val="000000"/>
                </a:solidFill>
                <a:latin typeface="Courier New" panose="02070309020205020404" pitchFamily="49" charset="0"/>
              </a:rPr>
              <a:t> String name=“ab”;</a:t>
            </a:r>
            <a:endParaRPr lang="en-IN" altLang="en-US" sz="2000" b="1">
              <a:solidFill>
                <a:srgbClr val="000000"/>
              </a:solidFill>
              <a:latin typeface="Courier New" panose="02070309020205020404" pitchFamily="49" charset="0"/>
            </a:endParaRPr>
          </a:p>
        </p:txBody>
      </p:sp>
      <p:cxnSp>
        <p:nvCxnSpPr>
          <p:cNvPr id="3" name="Straight Arrow Connector 2">
            <a:extLst>
              <a:ext uri="{FF2B5EF4-FFF2-40B4-BE49-F238E27FC236}">
                <a16:creationId xmlns:a16="http://schemas.microsoft.com/office/drawing/2014/main" id="{04BFF7FC-BA30-48F9-8B23-4A5E34517DC7}"/>
              </a:ext>
            </a:extLst>
          </p:cNvPr>
          <p:cNvCxnSpPr>
            <a:endCxn id="17414" idx="1"/>
          </p:cNvCxnSpPr>
          <p:nvPr/>
        </p:nvCxnSpPr>
        <p:spPr>
          <a:xfrm flipV="1">
            <a:off x="3733800" y="1655763"/>
            <a:ext cx="258763" cy="37306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 name="Right Brace 4">
            <a:extLst>
              <a:ext uri="{FF2B5EF4-FFF2-40B4-BE49-F238E27FC236}">
                <a16:creationId xmlns:a16="http://schemas.microsoft.com/office/drawing/2014/main" id="{3CEC4005-DE8E-4D49-B85D-1C5D6654B7AA}"/>
              </a:ext>
            </a:extLst>
          </p:cNvPr>
          <p:cNvSpPr/>
          <p:nvPr/>
        </p:nvSpPr>
        <p:spPr>
          <a:xfrm>
            <a:off x="3992563" y="1878013"/>
            <a:ext cx="381000" cy="638175"/>
          </a:xfrm>
          <a:prstGeom prst="righ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7" name="Straight Arrow Connector 6">
            <a:extLst>
              <a:ext uri="{FF2B5EF4-FFF2-40B4-BE49-F238E27FC236}">
                <a16:creationId xmlns:a16="http://schemas.microsoft.com/office/drawing/2014/main" id="{AC769D80-EFC4-4446-BAE8-2AB9B8B28F12}"/>
              </a:ext>
            </a:extLst>
          </p:cNvPr>
          <p:cNvCxnSpPr/>
          <p:nvPr/>
        </p:nvCxnSpPr>
        <p:spPr>
          <a:xfrm>
            <a:off x="4357688" y="3376613"/>
            <a:ext cx="782637" cy="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96FA4C9-83B0-4A66-B6D0-D2A85BEF2D12}"/>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5A82FD7-94B2-4F34-BD8D-56D1C8A950D8}" type="slidenum">
              <a:rPr lang="en-US" altLang="en-US" sz="1200">
                <a:solidFill>
                  <a:srgbClr val="7F7F7F"/>
                </a:solidFill>
                <a:latin typeface="Arial" panose="020B0604020202020204" pitchFamily="34" charset="0"/>
                <a:cs typeface="Arial" panose="020B0604020202020204" pitchFamily="34" charset="0"/>
              </a:rPr>
              <a:pPr eaLnBrk="1" hangingPunct="1"/>
              <a:t>11</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65AF5D79-D343-43E4-B6C8-28B61D1A0B41}"/>
              </a:ext>
            </a:extLst>
          </p:cNvPr>
          <p:cNvSpPr>
            <a:spLocks noChangeArrowheads="1"/>
          </p:cNvSpPr>
          <p:nvPr/>
        </p:nvSpPr>
        <p:spPr bwMode="auto">
          <a:xfrm>
            <a:off x="228600" y="76200"/>
            <a:ext cx="2984500" cy="584200"/>
          </a:xfrm>
          <a:prstGeom prst="rect">
            <a:avLst/>
          </a:prstGeom>
          <a:noFill/>
          <a:ln w="9525">
            <a:noFill/>
            <a:miter lim="800000"/>
            <a:headEnd/>
            <a:tailEnd/>
          </a:ln>
        </p:spPr>
        <p:txBody>
          <a:bodyPr wrap="none">
            <a:spAutoFit/>
          </a:bodyPr>
          <a:lstStyle/>
          <a:p>
            <a:pPr>
              <a:defRPr/>
            </a:pPr>
            <a:r>
              <a:rPr lang="en-US" sz="3200" b="1" dirty="0">
                <a:solidFill>
                  <a:schemeClr val="bg1"/>
                </a:solidFill>
                <a:latin typeface="+mj-lt"/>
                <a:ea typeface="+mj-ea"/>
                <a:cs typeface="+mj-cs"/>
              </a:rPr>
              <a:t>Default</a:t>
            </a:r>
            <a:r>
              <a:rPr lang="en-US" sz="3200" dirty="0">
                <a:solidFill>
                  <a:schemeClr val="bg1"/>
                </a:solidFill>
              </a:rPr>
              <a:t> </a:t>
            </a:r>
            <a:r>
              <a:rPr lang="en-US" sz="3200" b="1" dirty="0">
                <a:solidFill>
                  <a:schemeClr val="bg1"/>
                </a:solidFill>
                <a:latin typeface="+mj-lt"/>
                <a:ea typeface="+mj-ea"/>
                <a:cs typeface="+mj-cs"/>
              </a:rPr>
              <a:t>Values</a:t>
            </a:r>
          </a:p>
        </p:txBody>
      </p:sp>
      <p:pic>
        <p:nvPicPr>
          <p:cNvPr id="18435" name="Picture 3">
            <a:extLst>
              <a:ext uri="{FF2B5EF4-FFF2-40B4-BE49-F238E27FC236}">
                <a16:creationId xmlns:a16="http://schemas.microsoft.com/office/drawing/2014/main" id="{5DE05D18-7666-48F6-BEDF-72B246776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371600"/>
            <a:ext cx="6781800" cy="408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4">
            <a:extLst>
              <a:ext uri="{FF2B5EF4-FFF2-40B4-BE49-F238E27FC236}">
                <a16:creationId xmlns:a16="http://schemas.microsoft.com/office/drawing/2014/main" id="{818DFAA6-3EFB-4F8D-92EC-2F4007444877}"/>
              </a:ext>
            </a:extLst>
          </p:cNvPr>
          <p:cNvSpPr txBox="1">
            <a:spLocks noChangeArrowheads="1"/>
          </p:cNvSpPr>
          <p:nvPr/>
        </p:nvSpPr>
        <p:spPr bwMode="auto">
          <a:xfrm>
            <a:off x="1447800" y="5486400"/>
            <a:ext cx="3133725" cy="830263"/>
          </a:xfrm>
          <a:prstGeom prst="rect">
            <a:avLst/>
          </a:prstGeom>
          <a:noFill/>
          <a:ln w="9525">
            <a:noFill/>
            <a:miter lim="800000"/>
            <a:headEnd/>
            <a:tailEnd/>
          </a:ln>
        </p:spPr>
        <p:txBody>
          <a:bodyPr wrap="none">
            <a:spAutoFit/>
          </a:bodyPr>
          <a:lstStyle/>
          <a:p>
            <a:pPr>
              <a:defRPr/>
            </a:pPr>
            <a:r>
              <a:rPr lang="en-US" b="1" dirty="0">
                <a:effectLst>
                  <a:outerShdw blurRad="38100" dist="38100" dir="2700000" algn="tl">
                    <a:srgbClr val="000000">
                      <a:alpha val="43137"/>
                    </a:srgbClr>
                  </a:outerShdw>
                </a:effectLst>
                <a:latin typeface="Courier New" pitchFamily="49" charset="0"/>
              </a:rPr>
              <a:t>String/</a:t>
            </a:r>
          </a:p>
          <a:p>
            <a:pPr>
              <a:defRPr/>
            </a:pPr>
            <a:r>
              <a:rPr lang="en-US" b="1" dirty="0">
                <a:effectLst>
                  <a:outerShdw blurRad="38100" dist="38100" dir="2700000" algn="tl">
                    <a:srgbClr val="000000">
                      <a:alpha val="43137"/>
                    </a:srgbClr>
                  </a:outerShdw>
                </a:effectLst>
                <a:latin typeface="Courier New" pitchFamily="49" charset="0"/>
              </a:rPr>
              <a:t>any other Object</a:t>
            </a:r>
          </a:p>
        </p:txBody>
      </p:sp>
      <p:sp>
        <p:nvSpPr>
          <p:cNvPr id="18437" name="Text Box 5">
            <a:extLst>
              <a:ext uri="{FF2B5EF4-FFF2-40B4-BE49-F238E27FC236}">
                <a16:creationId xmlns:a16="http://schemas.microsoft.com/office/drawing/2014/main" id="{BEDDC194-B771-4668-B1CB-A66393BBBD99}"/>
              </a:ext>
            </a:extLst>
          </p:cNvPr>
          <p:cNvSpPr txBox="1">
            <a:spLocks noChangeArrowheads="1"/>
          </p:cNvSpPr>
          <p:nvPr/>
        </p:nvSpPr>
        <p:spPr bwMode="auto">
          <a:xfrm>
            <a:off x="6019800" y="5638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latin typeface="Courier New" panose="02070309020205020404" pitchFamily="49" charset="0"/>
                <a:cs typeface="Arial" panose="020B0604020202020204" pitchFamily="34" charset="0"/>
              </a:rPr>
              <a:t>null</a:t>
            </a:r>
          </a:p>
        </p:txBody>
      </p:sp>
      <p:sp>
        <p:nvSpPr>
          <p:cNvPr id="18438" name="Rectangle 6">
            <a:extLst>
              <a:ext uri="{FF2B5EF4-FFF2-40B4-BE49-F238E27FC236}">
                <a16:creationId xmlns:a16="http://schemas.microsoft.com/office/drawing/2014/main" id="{7E8CC0AD-3D6C-49CE-B9C3-B846124FEEA2}"/>
              </a:ext>
            </a:extLst>
          </p:cNvPr>
          <p:cNvSpPr>
            <a:spLocks noChangeArrowheads="1"/>
          </p:cNvSpPr>
          <p:nvPr/>
        </p:nvSpPr>
        <p:spPr bwMode="auto">
          <a:xfrm>
            <a:off x="1295400" y="5410200"/>
            <a:ext cx="6781800" cy="838200"/>
          </a:xfrm>
          <a:prstGeom prst="rect">
            <a:avLst/>
          </a:prstGeom>
          <a:noFill/>
          <a:ln w="9525"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cxnSp>
        <p:nvCxnSpPr>
          <p:cNvPr id="18439" name="Straight Connector 8">
            <a:extLst>
              <a:ext uri="{FF2B5EF4-FFF2-40B4-BE49-F238E27FC236}">
                <a16:creationId xmlns:a16="http://schemas.microsoft.com/office/drawing/2014/main" id="{7725495C-9700-4584-9554-D9D8C6B0680E}"/>
              </a:ext>
            </a:extLst>
          </p:cNvPr>
          <p:cNvCxnSpPr>
            <a:cxnSpLocks noChangeShapeType="1"/>
          </p:cNvCxnSpPr>
          <p:nvPr/>
        </p:nvCxnSpPr>
        <p:spPr bwMode="auto">
          <a:xfrm rot="5400000">
            <a:off x="4267994" y="5791994"/>
            <a:ext cx="9144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10" name="Rectangle 11">
            <a:extLst>
              <a:ext uri="{FF2B5EF4-FFF2-40B4-BE49-F238E27FC236}">
                <a16:creationId xmlns:a16="http://schemas.microsoft.com/office/drawing/2014/main" id="{609540AD-D521-4202-8784-423C98344FC0}"/>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7F995A5-CE53-414B-878F-3D9B78CADD41}" type="slidenum">
              <a:rPr lang="en-US" altLang="en-US" sz="1200">
                <a:solidFill>
                  <a:srgbClr val="7F7F7F"/>
                </a:solidFill>
                <a:latin typeface="Arial" panose="020B0604020202020204" pitchFamily="34" charset="0"/>
                <a:cs typeface="Arial" panose="020B0604020202020204" pitchFamily="34" charset="0"/>
              </a:rPr>
              <a:pPr eaLnBrk="1" hangingPunct="1"/>
              <a:t>12</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DB8FDE0-EC7A-4D61-91C7-35B44A9431DF}"/>
              </a:ext>
            </a:extLst>
          </p:cNvPr>
          <p:cNvSpPr>
            <a:spLocks noGrp="1" noChangeArrowheads="1"/>
          </p:cNvSpPr>
          <p:nvPr>
            <p:ph type="title"/>
          </p:nvPr>
        </p:nvSpPr>
        <p:spPr>
          <a:xfrm>
            <a:off x="228600" y="152400"/>
            <a:ext cx="7378700" cy="579438"/>
          </a:xfrm>
        </p:spPr>
        <p:txBody>
          <a:bodyPr/>
          <a:lstStyle/>
          <a:p>
            <a:pPr eaLnBrk="1" hangingPunct="1">
              <a:defRPr/>
            </a:pPr>
            <a:r>
              <a:rPr lang="en-US" sz="4000" kern="1200" dirty="0"/>
              <a:t>Arithmetic Operators</a:t>
            </a:r>
          </a:p>
        </p:txBody>
      </p:sp>
      <p:sp>
        <p:nvSpPr>
          <p:cNvPr id="265219" name="Rectangle 3">
            <a:extLst>
              <a:ext uri="{FF2B5EF4-FFF2-40B4-BE49-F238E27FC236}">
                <a16:creationId xmlns:a16="http://schemas.microsoft.com/office/drawing/2014/main" id="{D3BBDCE5-35E5-4916-A426-45CACA78413F}"/>
              </a:ext>
            </a:extLst>
          </p:cNvPr>
          <p:cNvSpPr>
            <a:spLocks noGrp="1" noChangeArrowheads="1"/>
          </p:cNvSpPr>
          <p:nvPr>
            <p:ph type="body" idx="1"/>
          </p:nvPr>
        </p:nvSpPr>
        <p:spPr>
          <a:xfrm>
            <a:off x="228600" y="1447800"/>
            <a:ext cx="8686800" cy="3886200"/>
          </a:xfrm>
        </p:spPr>
        <p:txBody>
          <a:bodyPr/>
          <a:lstStyle/>
          <a:p>
            <a:pPr eaLnBrk="1" hangingPunct="1">
              <a:buFontTx/>
              <a:buNone/>
              <a:defRPr/>
            </a:pPr>
            <a:r>
              <a:rPr lang="en-US" sz="1800" kern="1200" dirty="0">
                <a:solidFill>
                  <a:schemeClr val="accent2"/>
                </a:solidFill>
                <a:latin typeface="Arial" charset="0"/>
                <a:cs typeface="Times New Roman" pitchFamily="18" charset="0"/>
              </a:rPr>
              <a:t>Unary:    +  -   ++   -- </a:t>
            </a:r>
          </a:p>
          <a:p>
            <a:pPr eaLnBrk="1" hangingPunct="1">
              <a:buFontTx/>
              <a:buNone/>
              <a:defRPr/>
            </a:pPr>
            <a:r>
              <a:rPr lang="en-US" sz="1800" kern="1200" dirty="0">
                <a:solidFill>
                  <a:schemeClr val="accent2"/>
                </a:solidFill>
                <a:latin typeface="Arial" charset="0"/>
                <a:cs typeface="Times New Roman" pitchFamily="18" charset="0"/>
              </a:rPr>
              <a:t>Examples: 	–5, +5</a:t>
            </a:r>
          </a:p>
          <a:p>
            <a:pPr eaLnBrk="1" hangingPunct="1">
              <a:buFont typeface="Wingdings" pitchFamily="2" charset="2"/>
              <a:buNone/>
              <a:defRPr/>
            </a:pPr>
            <a:r>
              <a:rPr lang="en-US" sz="1800" kern="1200" dirty="0">
                <a:solidFill>
                  <a:schemeClr val="accent2"/>
                </a:solidFill>
                <a:latin typeface="Arial" charset="0"/>
                <a:cs typeface="Times New Roman" pitchFamily="18" charset="0"/>
              </a:rPr>
              <a:t>			char </a:t>
            </a:r>
            <a:r>
              <a:rPr lang="en-US" sz="1800" kern="1200" dirty="0" err="1">
                <a:solidFill>
                  <a:schemeClr val="accent2"/>
                </a:solidFill>
                <a:latin typeface="Arial" charset="0"/>
                <a:cs typeface="Times New Roman" pitchFamily="18" charset="0"/>
              </a:rPr>
              <a:t>ch</a:t>
            </a:r>
            <a:r>
              <a:rPr lang="en-US" sz="1800" kern="1200" dirty="0">
                <a:solidFill>
                  <a:schemeClr val="accent2"/>
                </a:solidFill>
                <a:latin typeface="Arial" charset="0"/>
                <a:cs typeface="Times New Roman" pitchFamily="18" charset="0"/>
              </a:rPr>
              <a:t>=‘X’;</a:t>
            </a:r>
          </a:p>
          <a:p>
            <a:pPr eaLnBrk="1" hangingPunct="1">
              <a:buFontTx/>
              <a:buNone/>
              <a:defRPr/>
            </a:pPr>
            <a:r>
              <a:rPr lang="en-US" sz="1800" kern="1200" dirty="0">
                <a:solidFill>
                  <a:schemeClr val="accent2"/>
                </a:solidFill>
                <a:latin typeface="Arial" charset="0"/>
                <a:cs typeface="Times New Roman" pitchFamily="18" charset="0"/>
              </a:rPr>
              <a:t>			</a:t>
            </a:r>
            <a:r>
              <a:rPr lang="en-US" sz="1800" kern="1200" dirty="0" err="1">
                <a:solidFill>
                  <a:schemeClr val="accent2"/>
                </a:solidFill>
                <a:latin typeface="Arial" charset="0"/>
                <a:cs typeface="Times New Roman" pitchFamily="18" charset="0"/>
              </a:rPr>
              <a:t>ch</a:t>
            </a:r>
            <a:r>
              <a:rPr lang="en-US" sz="1800" kern="1200" dirty="0">
                <a:solidFill>
                  <a:schemeClr val="accent2"/>
                </a:solidFill>
                <a:latin typeface="Arial" charset="0"/>
                <a:cs typeface="Times New Roman" pitchFamily="18" charset="0"/>
              </a:rPr>
              <a:t>++;</a:t>
            </a:r>
            <a:r>
              <a:rPr lang="en-US" sz="1800" kern="1200" dirty="0">
                <a:solidFill>
                  <a:schemeClr val="accent2"/>
                </a:solidFill>
                <a:latin typeface="Arial" charset="0"/>
                <a:cs typeface="Times New Roman" pitchFamily="18" charset="0"/>
                <a:sym typeface="Wingdings" pitchFamily="2" charset="2"/>
              </a:rPr>
              <a:t>  // (</a:t>
            </a:r>
            <a:r>
              <a:rPr lang="en-US" sz="1800" kern="1200" dirty="0" err="1">
                <a:solidFill>
                  <a:schemeClr val="accent2"/>
                </a:solidFill>
                <a:latin typeface="Arial" charset="0"/>
                <a:cs typeface="Times New Roman" pitchFamily="18" charset="0"/>
              </a:rPr>
              <a:t>ch</a:t>
            </a:r>
            <a:r>
              <a:rPr lang="en-US" sz="1800" kern="1200" dirty="0">
                <a:solidFill>
                  <a:schemeClr val="accent2"/>
                </a:solidFill>
                <a:latin typeface="Arial" charset="0"/>
                <a:cs typeface="Times New Roman" pitchFamily="18" charset="0"/>
              </a:rPr>
              <a:t> = ‘Y’)</a:t>
            </a:r>
          </a:p>
          <a:p>
            <a:pPr eaLnBrk="1" hangingPunct="1">
              <a:buFontTx/>
              <a:buNone/>
              <a:defRPr/>
            </a:pPr>
            <a:r>
              <a:rPr lang="en-US" sz="1800" kern="1200" dirty="0">
                <a:solidFill>
                  <a:schemeClr val="accent2"/>
                </a:solidFill>
                <a:latin typeface="Arial" charset="0"/>
                <a:cs typeface="Times New Roman" pitchFamily="18" charset="0"/>
              </a:rPr>
              <a:t> Binary :  +   -   *    /    %</a:t>
            </a:r>
          </a:p>
          <a:p>
            <a:pPr eaLnBrk="1" hangingPunct="1">
              <a:buFontTx/>
              <a:buNone/>
              <a:defRPr/>
            </a:pPr>
            <a:r>
              <a:rPr lang="en-US" sz="1800" kern="1200" dirty="0">
                <a:solidFill>
                  <a:schemeClr val="accent2"/>
                </a:solidFill>
                <a:latin typeface="Arial" charset="0"/>
                <a:cs typeface="Times New Roman" pitchFamily="18" charset="0"/>
              </a:rPr>
              <a:t> Examples:  int i= j+5;</a:t>
            </a:r>
          </a:p>
        </p:txBody>
      </p:sp>
      <p:sp>
        <p:nvSpPr>
          <p:cNvPr id="11" name="Rectangle 11">
            <a:extLst>
              <a:ext uri="{FF2B5EF4-FFF2-40B4-BE49-F238E27FC236}">
                <a16:creationId xmlns:a16="http://schemas.microsoft.com/office/drawing/2014/main" id="{F13BE5DE-9055-4F3A-ACEA-0032223A3DE6}"/>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79A3A7F-C9A0-4357-8C95-27F89753443C}" type="slidenum">
              <a:rPr lang="en-US" altLang="en-US" sz="1200">
                <a:solidFill>
                  <a:srgbClr val="7F7F7F"/>
                </a:solidFill>
                <a:latin typeface="Arial" panose="020B0604020202020204" pitchFamily="34" charset="0"/>
                <a:cs typeface="Arial" panose="020B0604020202020204" pitchFamily="34" charset="0"/>
              </a:rPr>
              <a:pPr eaLnBrk="1" hangingPunct="1"/>
              <a:t>13</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91229D3-3B5B-4170-8920-62E80AF713F3}"/>
              </a:ext>
            </a:extLst>
          </p:cNvPr>
          <p:cNvSpPr>
            <a:spLocks noChangeArrowheads="1"/>
          </p:cNvSpPr>
          <p:nvPr/>
        </p:nvSpPr>
        <p:spPr bwMode="auto">
          <a:xfrm>
            <a:off x="304800" y="1295400"/>
            <a:ext cx="8534400"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50000"/>
              </a:spcBef>
            </a:pPr>
            <a:r>
              <a:rPr lang="en-US" altLang="en-US" sz="2800"/>
              <a:t> </a:t>
            </a:r>
            <a:r>
              <a:rPr lang="en-US" altLang="en-US" sz="1800">
                <a:solidFill>
                  <a:schemeClr val="accent2"/>
                </a:solidFill>
                <a:latin typeface="Arial" panose="020B0604020202020204" pitchFamily="34" charset="0"/>
                <a:cs typeface="Times New Roman" panose="02020603050405020304" pitchFamily="18" charset="0"/>
              </a:rPr>
              <a:t>&lt;  &gt;   &gt;=   &lt;=  ==  != </a:t>
            </a:r>
          </a:p>
          <a:p>
            <a:pPr eaLnBrk="1" hangingPunct="1">
              <a:lnSpc>
                <a:spcPct val="90000"/>
              </a:lnSpc>
              <a:spcBef>
                <a:spcPct val="50000"/>
              </a:spcBef>
            </a:pPr>
            <a:endParaRPr lang="en-US" altLang="en-US" sz="1800">
              <a:solidFill>
                <a:schemeClr val="accent2"/>
              </a:solidFill>
              <a:latin typeface="Arial" panose="020B0604020202020204" pitchFamily="34" charset="0"/>
              <a:cs typeface="Times New Roman" panose="02020603050405020304" pitchFamily="18" charset="0"/>
            </a:endParaRPr>
          </a:p>
          <a:p>
            <a:pPr eaLnBrk="1" hangingPunct="1">
              <a:lnSpc>
                <a:spcPct val="90000"/>
              </a:lnSpc>
              <a:spcBef>
                <a:spcPct val="50000"/>
              </a:spcBef>
            </a:pPr>
            <a:r>
              <a:rPr lang="en-US" altLang="en-US" sz="1800">
                <a:solidFill>
                  <a:schemeClr val="accent2"/>
                </a:solidFill>
                <a:latin typeface="Arial" panose="020B0604020202020204" pitchFamily="34" charset="0"/>
                <a:cs typeface="Times New Roman" panose="02020603050405020304" pitchFamily="18" charset="0"/>
              </a:rPr>
              <a:t>Returns true or false</a:t>
            </a:r>
          </a:p>
          <a:p>
            <a:pPr eaLnBrk="1" hangingPunct="1">
              <a:lnSpc>
                <a:spcPct val="90000"/>
              </a:lnSpc>
              <a:spcBef>
                <a:spcPct val="50000"/>
              </a:spcBef>
            </a:pPr>
            <a:r>
              <a:rPr lang="en-US" altLang="en-US" sz="1800">
                <a:solidFill>
                  <a:schemeClr val="accent2"/>
                </a:solidFill>
                <a:latin typeface="Arial" panose="020B0604020202020204" pitchFamily="34" charset="0"/>
                <a:cs typeface="Times New Roman" panose="02020603050405020304" pitchFamily="18" charset="0"/>
              </a:rPr>
              <a:t>Example:</a:t>
            </a:r>
          </a:p>
          <a:p>
            <a:pPr eaLnBrk="1" hangingPunct="1">
              <a:lnSpc>
                <a:spcPct val="90000"/>
              </a:lnSpc>
              <a:spcBef>
                <a:spcPct val="50000"/>
              </a:spcBef>
            </a:pPr>
            <a:r>
              <a:rPr lang="en-US" altLang="en-US" sz="1800">
                <a:solidFill>
                  <a:schemeClr val="accent2"/>
                </a:solidFill>
                <a:latin typeface="Arial" panose="020B0604020202020204" pitchFamily="34" charset="0"/>
                <a:cs typeface="Times New Roman" panose="02020603050405020304" pitchFamily="18" charset="0"/>
              </a:rPr>
              <a:t>	int i=10;</a:t>
            </a:r>
          </a:p>
          <a:p>
            <a:pPr eaLnBrk="1" hangingPunct="1">
              <a:lnSpc>
                <a:spcPct val="90000"/>
              </a:lnSpc>
              <a:spcBef>
                <a:spcPct val="50000"/>
              </a:spcBef>
            </a:pPr>
            <a:r>
              <a:rPr lang="en-US" altLang="en-US" sz="1800">
                <a:solidFill>
                  <a:schemeClr val="accent2"/>
                </a:solidFill>
                <a:latin typeface="Arial" panose="020B0604020202020204" pitchFamily="34" charset="0"/>
                <a:cs typeface="Times New Roman" panose="02020603050405020304" pitchFamily="18" charset="0"/>
              </a:rPr>
              <a:t>	int j=20;</a:t>
            </a:r>
          </a:p>
          <a:p>
            <a:pPr eaLnBrk="1" hangingPunct="1">
              <a:lnSpc>
                <a:spcPct val="90000"/>
              </a:lnSpc>
              <a:spcBef>
                <a:spcPct val="20000"/>
              </a:spcBef>
            </a:pPr>
            <a:r>
              <a:rPr lang="en-US" altLang="en-US" sz="1800">
                <a:solidFill>
                  <a:schemeClr val="accent2"/>
                </a:solidFill>
                <a:latin typeface="Arial" panose="020B0604020202020204" pitchFamily="34" charset="0"/>
                <a:cs typeface="Times New Roman" panose="02020603050405020304" pitchFamily="18" charset="0"/>
              </a:rPr>
              <a:t>	System.out.println( i&gt;j );</a:t>
            </a:r>
          </a:p>
          <a:p>
            <a:pPr eaLnBrk="1" hangingPunct="1">
              <a:lnSpc>
                <a:spcPct val="90000"/>
              </a:lnSpc>
              <a:spcBef>
                <a:spcPct val="20000"/>
              </a:spcBef>
            </a:pPr>
            <a:r>
              <a:rPr lang="en-US" altLang="en-US" sz="1800">
                <a:solidFill>
                  <a:schemeClr val="accent2"/>
                </a:solidFill>
                <a:latin typeface="Arial" panose="020B0604020202020204" pitchFamily="34" charset="0"/>
                <a:cs typeface="Times New Roman" panose="02020603050405020304" pitchFamily="18" charset="0"/>
              </a:rPr>
              <a:t>				 // output is false</a:t>
            </a:r>
          </a:p>
          <a:p>
            <a:pPr eaLnBrk="1" hangingPunct="1">
              <a:lnSpc>
                <a:spcPct val="90000"/>
              </a:lnSpc>
              <a:spcBef>
                <a:spcPct val="20000"/>
              </a:spcBef>
            </a:pPr>
            <a:r>
              <a:rPr lang="en-US" altLang="en-US" sz="1800">
                <a:solidFill>
                  <a:schemeClr val="accent2"/>
                </a:solidFill>
                <a:latin typeface="Arial" panose="020B0604020202020204" pitchFamily="34" charset="0"/>
                <a:cs typeface="Times New Roman" panose="02020603050405020304" pitchFamily="18" charset="0"/>
              </a:rPr>
              <a:t>	System.out.println(i==10);</a:t>
            </a:r>
          </a:p>
          <a:p>
            <a:pPr eaLnBrk="1" hangingPunct="1">
              <a:lnSpc>
                <a:spcPct val="90000"/>
              </a:lnSpc>
              <a:spcBef>
                <a:spcPct val="20000"/>
              </a:spcBef>
            </a:pPr>
            <a:r>
              <a:rPr lang="en-US" altLang="en-US" sz="1800">
                <a:solidFill>
                  <a:schemeClr val="accent2"/>
                </a:solidFill>
                <a:latin typeface="Arial" panose="020B0604020202020204" pitchFamily="34" charset="0"/>
                <a:cs typeface="Times New Roman" panose="02020603050405020304" pitchFamily="18" charset="0"/>
              </a:rPr>
              <a:t>				 // output is true</a:t>
            </a:r>
          </a:p>
        </p:txBody>
      </p:sp>
      <p:sp>
        <p:nvSpPr>
          <p:cNvPr id="269315" name="Rectangle 3">
            <a:extLst>
              <a:ext uri="{FF2B5EF4-FFF2-40B4-BE49-F238E27FC236}">
                <a16:creationId xmlns:a16="http://schemas.microsoft.com/office/drawing/2014/main" id="{CA2F18C6-DBD9-4DE0-8365-48B14D1B0B90}"/>
              </a:ext>
            </a:extLst>
          </p:cNvPr>
          <p:cNvSpPr>
            <a:spLocks noChangeArrowheads="1"/>
          </p:cNvSpPr>
          <p:nvPr/>
        </p:nvSpPr>
        <p:spPr bwMode="auto">
          <a:xfrm>
            <a:off x="293688" y="152400"/>
            <a:ext cx="7378700" cy="579438"/>
          </a:xfrm>
          <a:prstGeom prst="rect">
            <a:avLst/>
          </a:prstGeom>
          <a:noFill/>
          <a:ln w="9525">
            <a:noFill/>
            <a:miter lim="800000"/>
            <a:headEnd/>
            <a:tailEnd/>
          </a:ln>
          <a:effectLst/>
        </p:spPr>
        <p:txBody>
          <a:bodyPr anchor="ctr"/>
          <a:lstStyle/>
          <a:p>
            <a:pPr>
              <a:defRPr/>
            </a:pPr>
            <a:r>
              <a:rPr lang="en-US" sz="3200" b="1" dirty="0">
                <a:solidFill>
                  <a:schemeClr val="bg1"/>
                </a:solidFill>
                <a:latin typeface="+mj-lt"/>
                <a:ea typeface="+mj-ea"/>
                <a:cs typeface="+mj-cs"/>
              </a:rPr>
              <a:t>Relational Operators</a:t>
            </a:r>
          </a:p>
        </p:txBody>
      </p:sp>
      <p:sp>
        <p:nvSpPr>
          <p:cNvPr id="7" name="Rectangle 11">
            <a:extLst>
              <a:ext uri="{FF2B5EF4-FFF2-40B4-BE49-F238E27FC236}">
                <a16:creationId xmlns:a16="http://schemas.microsoft.com/office/drawing/2014/main" id="{1ECF0C74-85D0-4F71-9B10-91773231B0C5}"/>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7B7AF76-E20E-4A5F-B510-294B2655376C}" type="slidenum">
              <a:rPr lang="en-US" altLang="en-US" sz="1200">
                <a:solidFill>
                  <a:srgbClr val="7F7F7F"/>
                </a:solidFill>
                <a:latin typeface="Arial" panose="020B0604020202020204" pitchFamily="34" charset="0"/>
                <a:cs typeface="Arial" panose="020B0604020202020204" pitchFamily="34" charset="0"/>
              </a:rPr>
              <a:pPr eaLnBrk="1" hangingPunct="1"/>
              <a:t>14</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659D333-2A1A-48C9-86B4-D103C5FEAEF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Exercise</a:t>
            </a:r>
          </a:p>
        </p:txBody>
      </p:sp>
      <p:sp>
        <p:nvSpPr>
          <p:cNvPr id="3" name="Content Placeholder 2">
            <a:extLst>
              <a:ext uri="{FF2B5EF4-FFF2-40B4-BE49-F238E27FC236}">
                <a16:creationId xmlns:a16="http://schemas.microsoft.com/office/drawing/2014/main" id="{684D0443-B579-4C50-A268-F040F71928E3}"/>
              </a:ext>
            </a:extLst>
          </p:cNvPr>
          <p:cNvSpPr>
            <a:spLocks noGrp="1"/>
          </p:cNvSpPr>
          <p:nvPr>
            <p:ph idx="1"/>
          </p:nvPr>
        </p:nvSpPr>
        <p:spPr>
          <a:xfrm>
            <a:off x="457200" y="1295400"/>
            <a:ext cx="8229600" cy="4525963"/>
          </a:xfrm>
        </p:spPr>
        <p:txBody>
          <a:bodyPr/>
          <a:lstStyle/>
          <a:p>
            <a:pPr>
              <a:lnSpc>
                <a:spcPct val="90000"/>
              </a:lnSpc>
              <a:buFontTx/>
              <a:buNone/>
              <a:defRPr/>
            </a:pPr>
            <a:r>
              <a:rPr lang="en-US" sz="1800" kern="1200" dirty="0">
                <a:solidFill>
                  <a:schemeClr val="accent2"/>
                </a:solidFill>
                <a:latin typeface="Arial" charset="0"/>
                <a:cs typeface="Times New Roman" pitchFamily="18" charset="0"/>
              </a:rPr>
              <a:t>Write a program to do the following,</a:t>
            </a:r>
          </a:p>
          <a:p>
            <a:pPr marL="457200" indent="-457200">
              <a:lnSpc>
                <a:spcPct val="90000"/>
              </a:lnSpc>
              <a:buFont typeface="+mj-lt"/>
              <a:buAutoNum type="alphaLcParenR"/>
              <a:defRPr/>
            </a:pPr>
            <a:endParaRPr lang="en-US" sz="1800" kern="1200" dirty="0">
              <a:solidFill>
                <a:schemeClr val="accent2"/>
              </a:solidFill>
              <a:latin typeface="Arial" charset="0"/>
              <a:cs typeface="Times New Roman" pitchFamily="18" charset="0"/>
            </a:endParaRPr>
          </a:p>
          <a:p>
            <a:pPr marL="457200" indent="-457200">
              <a:lnSpc>
                <a:spcPct val="90000"/>
              </a:lnSpc>
              <a:buFont typeface="+mj-lt"/>
              <a:buAutoNum type="alphaLcParenR"/>
              <a:defRPr/>
            </a:pPr>
            <a:r>
              <a:rPr lang="en-US" sz="1800" kern="1200" dirty="0">
                <a:solidFill>
                  <a:schemeClr val="accent2"/>
                </a:solidFill>
                <a:latin typeface="Arial" charset="0"/>
                <a:cs typeface="Times New Roman" pitchFamily="18" charset="0"/>
              </a:rPr>
              <a:t>Get two numbers as input from the user through console and swap the values of two numbers without using a temporary variable and display the same.</a:t>
            </a:r>
          </a:p>
          <a:p>
            <a:pPr marL="457200" indent="-457200">
              <a:lnSpc>
                <a:spcPct val="90000"/>
              </a:lnSpc>
              <a:buFont typeface="+mj-lt"/>
              <a:buAutoNum type="alphaLcParenR"/>
              <a:defRPr/>
            </a:pPr>
            <a:r>
              <a:rPr lang="en-US" sz="1800" kern="1200" dirty="0">
                <a:solidFill>
                  <a:schemeClr val="accent2"/>
                </a:solidFill>
                <a:latin typeface="Arial" charset="0"/>
                <a:cs typeface="Times New Roman" pitchFamily="18" charset="0"/>
              </a:rPr>
              <a:t>Determine whether the given year is leap year or not (Read the input through console ).</a:t>
            </a:r>
          </a:p>
        </p:txBody>
      </p:sp>
      <p:sp>
        <p:nvSpPr>
          <p:cNvPr id="6" name="Rectangle 11">
            <a:extLst>
              <a:ext uri="{FF2B5EF4-FFF2-40B4-BE49-F238E27FC236}">
                <a16:creationId xmlns:a16="http://schemas.microsoft.com/office/drawing/2014/main" id="{D8D93A87-3765-4AE6-8717-A0FC9C8C68EB}"/>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E09B5A5-A1AB-4A0B-B293-5F699201EC50}" type="slidenum">
              <a:rPr lang="en-US" altLang="en-US" sz="1200">
                <a:solidFill>
                  <a:srgbClr val="7F7F7F"/>
                </a:solidFill>
                <a:latin typeface="Arial" panose="020B0604020202020204" pitchFamily="34" charset="0"/>
                <a:cs typeface="Arial" panose="020B0604020202020204" pitchFamily="34" charset="0"/>
              </a:rPr>
              <a:pPr eaLnBrk="1" hangingPunct="1"/>
              <a:t>15</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02CCFE4D-9BEC-47C5-B06B-A13A5E2FDB34}"/>
              </a:ext>
            </a:extLst>
          </p:cNvPr>
          <p:cNvSpPr>
            <a:spLocks noChangeArrowheads="1"/>
          </p:cNvSpPr>
          <p:nvPr/>
        </p:nvSpPr>
        <p:spPr bwMode="auto">
          <a:xfrm>
            <a:off x="152400" y="152400"/>
            <a:ext cx="7772400" cy="457200"/>
          </a:xfrm>
          <a:prstGeom prst="rect">
            <a:avLst/>
          </a:prstGeom>
          <a:noFill/>
          <a:ln>
            <a:noFill/>
          </a:ln>
        </p:spPr>
        <p:txBody>
          <a:bodyPr anchor="ctr"/>
          <a:lstStyle/>
          <a:p>
            <a:pPr>
              <a:lnSpc>
                <a:spcPct val="85000"/>
              </a:lnSpc>
              <a:defRPr/>
            </a:pPr>
            <a:r>
              <a:rPr lang="en-US" sz="3200" b="1" dirty="0">
                <a:solidFill>
                  <a:schemeClr val="bg1"/>
                </a:solidFill>
                <a:latin typeface="+mj-lt"/>
                <a:ea typeface="+mj-ea"/>
                <a:cs typeface="+mj-cs"/>
              </a:rPr>
              <a:t>Logical  Operators</a:t>
            </a:r>
          </a:p>
        </p:txBody>
      </p:sp>
      <p:sp>
        <p:nvSpPr>
          <p:cNvPr id="1028" name="Rectangle 3">
            <a:extLst>
              <a:ext uri="{FF2B5EF4-FFF2-40B4-BE49-F238E27FC236}">
                <a16:creationId xmlns:a16="http://schemas.microsoft.com/office/drawing/2014/main" id="{74443B7A-7E97-46E7-9C5C-96AAA261C98D}"/>
              </a:ext>
            </a:extLst>
          </p:cNvPr>
          <p:cNvSpPr>
            <a:spLocks noChangeArrowheads="1"/>
          </p:cNvSpPr>
          <p:nvPr/>
        </p:nvSpPr>
        <p:spPr bwMode="auto">
          <a:xfrm>
            <a:off x="457200" y="1524000"/>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buClr>
                <a:srgbClr val="002060"/>
              </a:buClr>
            </a:pPr>
            <a:r>
              <a:rPr lang="en-US" altLang="en-US" sz="2000" b="1">
                <a:solidFill>
                  <a:srgbClr val="000000"/>
                </a:solidFill>
                <a:latin typeface="Courier New" panose="02070309020205020404" pitchFamily="49" charset="0"/>
              </a:rPr>
              <a:t>&amp;  |  ^  </a:t>
            </a:r>
          </a:p>
        </p:txBody>
      </p:sp>
      <p:graphicFrame>
        <p:nvGraphicFramePr>
          <p:cNvPr id="1026" name="Object 2">
            <a:extLst>
              <a:ext uri="{FF2B5EF4-FFF2-40B4-BE49-F238E27FC236}">
                <a16:creationId xmlns:a16="http://schemas.microsoft.com/office/drawing/2014/main" id="{CF612C53-8F5E-4F06-B88E-0E0DE631448A}"/>
              </a:ext>
            </a:extLst>
          </p:cNvPr>
          <p:cNvGraphicFramePr>
            <a:graphicFrameLocks noChangeAspect="1"/>
          </p:cNvGraphicFramePr>
          <p:nvPr/>
        </p:nvGraphicFramePr>
        <p:xfrm>
          <a:off x="304800" y="2228850"/>
          <a:ext cx="8458200" cy="2400300"/>
        </p:xfrm>
        <a:graphic>
          <a:graphicData uri="http://schemas.openxmlformats.org/presentationml/2006/ole">
            <mc:AlternateContent xmlns:mc="http://schemas.openxmlformats.org/markup-compatibility/2006">
              <mc:Choice xmlns:v="urn:schemas-microsoft-com:vml" Requires="v">
                <p:oleObj spid="_x0000_s1032" name="Bitmap Image" r:id="rId4" imgW="9104762" imgH="2400635" progId="PBrush">
                  <p:embed/>
                </p:oleObj>
              </mc:Choice>
              <mc:Fallback>
                <p:oleObj name="Bitmap Image" r:id="rId4" imgW="9104762" imgH="2400635" progId="PBrush">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228850"/>
                        <a:ext cx="84582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5">
            <a:extLst>
              <a:ext uri="{FF2B5EF4-FFF2-40B4-BE49-F238E27FC236}">
                <a16:creationId xmlns:a16="http://schemas.microsoft.com/office/drawing/2014/main" id="{E62399A9-5FB6-4C99-961B-329B1DB606F9}"/>
              </a:ext>
            </a:extLst>
          </p:cNvPr>
          <p:cNvSpPr/>
          <p:nvPr/>
        </p:nvSpPr>
        <p:spPr>
          <a:xfrm>
            <a:off x="669925" y="5181600"/>
            <a:ext cx="7924800" cy="101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marL="228600" indent="-228600">
              <a:defRPr/>
            </a:pPr>
            <a:r>
              <a:rPr lang="en-IN" sz="2000" i="1" dirty="0">
                <a:solidFill>
                  <a:srgbClr val="993366"/>
                </a:solidFill>
              </a:rPr>
              <a:t>What will happen when you compile the following statement? </a:t>
            </a:r>
            <a:endParaRPr lang="en-IN" sz="2000" b="1" dirty="0">
              <a:solidFill>
                <a:srgbClr val="993366"/>
              </a:solidFill>
              <a:latin typeface="Courier New" pitchFamily="49" charset="0"/>
              <a:cs typeface="Courier New" pitchFamily="49" charset="0"/>
            </a:endParaRPr>
          </a:p>
          <a:p>
            <a:pPr marL="228600" indent="-228600">
              <a:defRPr/>
            </a:pPr>
            <a:r>
              <a:rPr lang="en-IN" sz="2000" b="1" dirty="0">
                <a:solidFill>
                  <a:srgbClr val="993366"/>
                </a:solidFill>
                <a:latin typeface="Courier New" pitchFamily="49" charset="0"/>
                <a:cs typeface="Courier New" pitchFamily="49" charset="0"/>
              </a:rPr>
              <a:t>if(~(1&gt;2)) </a:t>
            </a:r>
          </a:p>
          <a:p>
            <a:pPr marL="228600" indent="-228600">
              <a:defRPr/>
            </a:pPr>
            <a:r>
              <a:rPr lang="en-IN" sz="2000" b="1" dirty="0" err="1">
                <a:solidFill>
                  <a:srgbClr val="993366"/>
                </a:solidFill>
                <a:latin typeface="Courier New" pitchFamily="49" charset="0"/>
                <a:cs typeface="Courier New" pitchFamily="49" charset="0"/>
              </a:rPr>
              <a:t>System.out.println</a:t>
            </a:r>
            <a:r>
              <a:rPr lang="en-IN" sz="2000" b="1" dirty="0">
                <a:solidFill>
                  <a:srgbClr val="993366"/>
                </a:solidFill>
                <a:latin typeface="Courier New" pitchFamily="49" charset="0"/>
                <a:cs typeface="Courier New" pitchFamily="49" charset="0"/>
              </a:rPr>
              <a:t>(“OK");</a:t>
            </a:r>
          </a:p>
        </p:txBody>
      </p:sp>
      <p:pic>
        <p:nvPicPr>
          <p:cNvPr id="1030" name="Picture 5">
            <a:extLst>
              <a:ext uri="{FF2B5EF4-FFF2-40B4-BE49-F238E27FC236}">
                <a16:creationId xmlns:a16="http://schemas.microsoft.com/office/drawing/2014/main" id="{B7438E44-4E3C-481D-923C-2F15214F28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50" y="5119688"/>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1">
            <a:extLst>
              <a:ext uri="{FF2B5EF4-FFF2-40B4-BE49-F238E27FC236}">
                <a16:creationId xmlns:a16="http://schemas.microsoft.com/office/drawing/2014/main" id="{D0DE7C19-5240-4C33-90F7-BDD08DAF8E28}"/>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C62492A-AC92-4D32-9BDD-E68F09E602DD}" type="slidenum">
              <a:rPr lang="en-US" altLang="en-US" sz="1200">
                <a:solidFill>
                  <a:srgbClr val="7F7F7F"/>
                </a:solidFill>
                <a:latin typeface="Arial" panose="020B0604020202020204" pitchFamily="34" charset="0"/>
                <a:cs typeface="Arial" panose="020B0604020202020204" pitchFamily="34" charset="0"/>
              </a:rPr>
              <a:pPr eaLnBrk="1" hangingPunct="1"/>
              <a:t>16</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BD6F36F6-67D3-44F7-B684-87C66055A910}"/>
              </a:ext>
            </a:extLst>
          </p:cNvPr>
          <p:cNvSpPr>
            <a:spLocks noGrp="1" noChangeArrowheads="1"/>
          </p:cNvSpPr>
          <p:nvPr>
            <p:ph type="title"/>
          </p:nvPr>
        </p:nvSpPr>
        <p:spPr bwMode="auto">
          <a:xfrm>
            <a:off x="355600" y="0"/>
            <a:ext cx="8229600" cy="792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Conditional Logical Operators </a:t>
            </a:r>
          </a:p>
        </p:txBody>
      </p:sp>
      <p:sp>
        <p:nvSpPr>
          <p:cNvPr id="271363" name="Rectangle 3">
            <a:extLst>
              <a:ext uri="{FF2B5EF4-FFF2-40B4-BE49-F238E27FC236}">
                <a16:creationId xmlns:a16="http://schemas.microsoft.com/office/drawing/2014/main" id="{0201B268-7B54-47F5-B54C-05CC315C3651}"/>
              </a:ext>
            </a:extLst>
          </p:cNvPr>
          <p:cNvSpPr>
            <a:spLocks noGrp="1" noChangeArrowheads="1"/>
          </p:cNvSpPr>
          <p:nvPr>
            <p:ph type="body" idx="1"/>
          </p:nvPr>
        </p:nvSpPr>
        <p:spPr>
          <a:xfrm>
            <a:off x="381000" y="1143000"/>
            <a:ext cx="8763000" cy="533400"/>
          </a:xfrm>
        </p:spPr>
        <p:txBody>
          <a:bodyPr/>
          <a:lstStyle/>
          <a:p>
            <a:pPr eaLnBrk="1" hangingPunct="1">
              <a:lnSpc>
                <a:spcPct val="90000"/>
              </a:lnSpc>
              <a:spcBef>
                <a:spcPct val="50000"/>
              </a:spcBef>
              <a:buFont typeface="Wingdings" pitchFamily="2" charset="2"/>
              <a:buNone/>
              <a:defRPr/>
            </a:pPr>
            <a:r>
              <a:rPr lang="en-US" dirty="0"/>
              <a:t> </a:t>
            </a:r>
            <a:r>
              <a:rPr lang="en-US" b="1" kern="1200" dirty="0">
                <a:solidFill>
                  <a:srgbClr val="000000"/>
                </a:solidFill>
                <a:latin typeface="Courier New" pitchFamily="49" charset="0"/>
              </a:rPr>
              <a:t>&amp;&amp;   ||   !  ?:</a:t>
            </a:r>
          </a:p>
        </p:txBody>
      </p:sp>
      <p:graphicFrame>
        <p:nvGraphicFramePr>
          <p:cNvPr id="2050" name="Object 2">
            <a:extLst>
              <a:ext uri="{FF2B5EF4-FFF2-40B4-BE49-F238E27FC236}">
                <a16:creationId xmlns:a16="http://schemas.microsoft.com/office/drawing/2014/main" id="{12AFC915-5316-444F-8CF7-5BC5A2D90F7F}"/>
              </a:ext>
            </a:extLst>
          </p:cNvPr>
          <p:cNvGraphicFramePr>
            <a:graphicFrameLocks noChangeAspect="1"/>
          </p:cNvGraphicFramePr>
          <p:nvPr/>
        </p:nvGraphicFramePr>
        <p:xfrm>
          <a:off x="381000" y="1909763"/>
          <a:ext cx="7239000" cy="1984375"/>
        </p:xfrm>
        <a:graphic>
          <a:graphicData uri="http://schemas.openxmlformats.org/presentationml/2006/ole">
            <mc:AlternateContent xmlns:mc="http://schemas.openxmlformats.org/markup-compatibility/2006">
              <mc:Choice xmlns:v="urn:schemas-microsoft-com:vml" Requires="v">
                <p:oleObj spid="_x0000_s2055" name="Bitmap Image" r:id="rId4" imgW="9078592" imgH="2381582" progId="PBrush">
                  <p:embed/>
                </p:oleObj>
              </mc:Choice>
              <mc:Fallback>
                <p:oleObj name="Bitmap Image" r:id="rId4" imgW="9078592" imgH="2381582" progId="PBrush">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909763"/>
                        <a:ext cx="7239000"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3" name="Rectangle 7">
            <a:extLst>
              <a:ext uri="{FF2B5EF4-FFF2-40B4-BE49-F238E27FC236}">
                <a16:creationId xmlns:a16="http://schemas.microsoft.com/office/drawing/2014/main" id="{3DEC9AF7-5EA9-468E-890B-ACEEBC5AEF50}"/>
              </a:ext>
            </a:extLst>
          </p:cNvPr>
          <p:cNvSpPr>
            <a:spLocks noChangeArrowheads="1"/>
          </p:cNvSpPr>
          <p:nvPr/>
        </p:nvSpPr>
        <p:spPr bwMode="auto">
          <a:xfrm>
            <a:off x="381000" y="4191000"/>
            <a:ext cx="8534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Clr>
                <a:srgbClr val="002060"/>
              </a:buClr>
            </a:pPr>
            <a:r>
              <a:rPr lang="en-US" altLang="en-US" sz="2000">
                <a:solidFill>
                  <a:srgbClr val="5F5F5F"/>
                </a:solidFill>
              </a:rPr>
              <a:t>Logical operators are binary operators that require </a:t>
            </a:r>
            <a:r>
              <a:rPr lang="en-US" altLang="en-US" sz="2000" b="1">
                <a:solidFill>
                  <a:srgbClr val="000000"/>
                </a:solidFill>
                <a:latin typeface="Courier New" panose="02070309020205020404" pitchFamily="49" charset="0"/>
              </a:rPr>
              <a:t>boolean</a:t>
            </a:r>
            <a:r>
              <a:rPr lang="en-US" altLang="en-US" sz="2000">
                <a:solidFill>
                  <a:srgbClr val="5F5F5F"/>
                </a:solidFill>
              </a:rPr>
              <a:t> values as operands. </a:t>
            </a:r>
          </a:p>
          <a:p>
            <a:pPr eaLnBrk="1" hangingPunct="1">
              <a:buClr>
                <a:srgbClr val="002060"/>
              </a:buClr>
            </a:pPr>
            <a:r>
              <a:rPr lang="en-US" altLang="en-US" sz="2000" b="1">
                <a:solidFill>
                  <a:srgbClr val="000000"/>
                </a:solidFill>
                <a:latin typeface="Courier New" panose="02070309020205020404" pitchFamily="49" charset="0"/>
              </a:rPr>
              <a:t>&amp;&amp;</a:t>
            </a:r>
            <a:r>
              <a:rPr lang="en-US" altLang="en-US" sz="2000"/>
              <a:t> </a:t>
            </a:r>
            <a:r>
              <a:rPr lang="en-US" altLang="en-US" sz="2000">
                <a:solidFill>
                  <a:srgbClr val="5F5F5F"/>
                </a:solidFill>
              </a:rPr>
              <a:t>and</a:t>
            </a:r>
            <a:r>
              <a:rPr lang="en-US" altLang="en-US" sz="2000"/>
              <a:t> </a:t>
            </a:r>
            <a:r>
              <a:rPr lang="en-US" altLang="en-US" sz="2000" b="1">
                <a:solidFill>
                  <a:srgbClr val="000000"/>
                </a:solidFill>
                <a:latin typeface="Courier New" panose="02070309020205020404" pitchFamily="49" charset="0"/>
              </a:rPr>
              <a:t>||</a:t>
            </a:r>
            <a:r>
              <a:rPr lang="en-US" altLang="en-US" sz="2000"/>
              <a:t> </a:t>
            </a:r>
            <a:r>
              <a:rPr lang="en-US" altLang="en-US" sz="2000">
                <a:solidFill>
                  <a:srgbClr val="5F5F5F"/>
                </a:solidFill>
              </a:rPr>
              <a:t>are also called short circuit operators because  they are optimized.</a:t>
            </a:r>
          </a:p>
        </p:txBody>
      </p:sp>
      <p:sp>
        <p:nvSpPr>
          <p:cNvPr id="8" name="Rectangle 11">
            <a:extLst>
              <a:ext uri="{FF2B5EF4-FFF2-40B4-BE49-F238E27FC236}">
                <a16:creationId xmlns:a16="http://schemas.microsoft.com/office/drawing/2014/main" id="{AA9D3E82-93D1-4507-9850-375CBB4A2065}"/>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08C6E4D-DA34-4984-A4E4-122EFC358042}" type="slidenum">
              <a:rPr lang="en-US" altLang="en-US" sz="1200">
                <a:solidFill>
                  <a:srgbClr val="7F7F7F"/>
                </a:solidFill>
                <a:latin typeface="Arial" panose="020B0604020202020204" pitchFamily="34" charset="0"/>
                <a:cs typeface="Arial" panose="020B0604020202020204" pitchFamily="34" charset="0"/>
              </a:rPr>
              <a:pPr eaLnBrk="1" hangingPunct="1"/>
              <a:t>17</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14E1BE89-62C3-4F3B-AE9F-CE02303ED5F7}"/>
              </a:ext>
            </a:extLst>
          </p:cNvPr>
          <p:cNvSpPr>
            <a:spLocks noGrp="1"/>
          </p:cNvSpPr>
          <p:nvPr>
            <p:ph type="title"/>
          </p:nvPr>
        </p:nvSpPr>
        <p:spPr bwMode="auto">
          <a:xfrm>
            <a:off x="304800" y="26988"/>
            <a:ext cx="8229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Activity</a:t>
            </a:r>
            <a:endParaRPr lang="en-IN" altLang="en-US"/>
          </a:p>
        </p:txBody>
      </p:sp>
      <p:sp>
        <p:nvSpPr>
          <p:cNvPr id="22531" name="Content Placeholder 1">
            <a:extLst>
              <a:ext uri="{FF2B5EF4-FFF2-40B4-BE49-F238E27FC236}">
                <a16:creationId xmlns:a16="http://schemas.microsoft.com/office/drawing/2014/main" id="{DDA495FF-EF50-4AB9-BBAD-3D94AC46B1D3}"/>
              </a:ext>
            </a:extLst>
          </p:cNvPr>
          <p:cNvSpPr>
            <a:spLocks noGrp="1"/>
          </p:cNvSpPr>
          <p:nvPr>
            <p:ph idx="1"/>
          </p:nvPr>
        </p:nvSpPr>
        <p:spPr bwMode="auto">
          <a:xfrm>
            <a:off x="228600" y="1066800"/>
            <a:ext cx="8686800" cy="838200"/>
          </a:xfrm>
          <a:ln>
            <a:miter lim="800000"/>
            <a:headEnd/>
            <a:tailEnd/>
          </a:ln>
        </p:spPr>
        <p:txBody>
          <a:bodyPr vert="horz" wrap="square" lIns="91440" tIns="45720" rIns="91440" bIns="45720" numCol="1" anchor="t" anchorCtr="0" compatLnSpc="1">
            <a:prstTxWarp prst="textNoShape">
              <a:avLst/>
            </a:prstTxWarp>
          </a:bodyPr>
          <a:lstStyle/>
          <a:p>
            <a:pPr>
              <a:defRPr/>
            </a:pPr>
            <a:r>
              <a:rPr lang="en-US" sz="1800" kern="1200" dirty="0">
                <a:solidFill>
                  <a:schemeClr val="accent2"/>
                </a:solidFill>
                <a:latin typeface="Arial" charset="0"/>
                <a:cs typeface="Times New Roman" pitchFamily="18" charset="0"/>
              </a:rPr>
              <a:t>Type this code and find out the difference between &amp;&amp; and &amp; operators?</a:t>
            </a:r>
          </a:p>
        </p:txBody>
      </p:sp>
      <p:sp>
        <p:nvSpPr>
          <p:cNvPr id="7" name="Rectangle 3">
            <a:extLst>
              <a:ext uri="{FF2B5EF4-FFF2-40B4-BE49-F238E27FC236}">
                <a16:creationId xmlns:a16="http://schemas.microsoft.com/office/drawing/2014/main" id="{D0255476-7C4F-45FF-807F-5E751E525629}"/>
              </a:ext>
            </a:extLst>
          </p:cNvPr>
          <p:cNvSpPr>
            <a:spLocks noChangeArrowheads="1"/>
          </p:cNvSpPr>
          <p:nvPr/>
        </p:nvSpPr>
        <p:spPr bwMode="auto">
          <a:xfrm>
            <a:off x="381000" y="2254250"/>
            <a:ext cx="8534400" cy="44005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nSpc>
                <a:spcPct val="140000"/>
              </a:lnSpc>
              <a:defRPr/>
            </a:pPr>
            <a:r>
              <a:rPr lang="en-US" sz="2000" b="1" dirty="0">
                <a:solidFill>
                  <a:srgbClr val="000000"/>
                </a:solidFill>
                <a:latin typeface="Courier New" pitchFamily="49" charset="0"/>
              </a:rPr>
              <a:t>public class Example{</a:t>
            </a:r>
          </a:p>
          <a:p>
            <a:pPr>
              <a:lnSpc>
                <a:spcPct val="140000"/>
              </a:lnSpc>
              <a:defRPr/>
            </a:pPr>
            <a:r>
              <a:rPr lang="en-US" sz="2000" b="1" dirty="0">
                <a:solidFill>
                  <a:srgbClr val="000000"/>
                </a:solidFill>
                <a:latin typeface="Courier New" pitchFamily="49" charset="0"/>
              </a:rPr>
              <a:t> public static void main(String </a:t>
            </a:r>
            <a:r>
              <a:rPr lang="en-US" sz="2000" b="1" dirty="0" err="1">
                <a:solidFill>
                  <a:srgbClr val="000000"/>
                </a:solidFill>
                <a:latin typeface="Courier New" pitchFamily="49" charset="0"/>
              </a:rPr>
              <a:t>args</a:t>
            </a:r>
            <a:r>
              <a:rPr lang="en-US" sz="2000" b="1" dirty="0">
                <a:solidFill>
                  <a:srgbClr val="000000"/>
                </a:solidFill>
                <a:latin typeface="Courier New" pitchFamily="49" charset="0"/>
              </a:rPr>
              <a:t>[]){</a:t>
            </a:r>
          </a:p>
          <a:p>
            <a:pPr>
              <a:lnSpc>
                <a:spcPct val="140000"/>
              </a:lnSpc>
              <a:defRPr/>
            </a:pPr>
            <a:r>
              <a:rPr lang="en-US" sz="2000" b="1" dirty="0">
                <a:solidFill>
                  <a:srgbClr val="000000"/>
                </a:solidFill>
                <a:latin typeface="Courier New" pitchFamily="49" charset="0"/>
              </a:rPr>
              <a:t> int i=0;</a:t>
            </a:r>
          </a:p>
          <a:p>
            <a:pPr>
              <a:lnSpc>
                <a:spcPct val="140000"/>
              </a:lnSpc>
              <a:defRPr/>
            </a:pPr>
            <a:r>
              <a:rPr lang="en-US" sz="2000" b="1" dirty="0">
                <a:solidFill>
                  <a:srgbClr val="000000"/>
                </a:solidFill>
                <a:latin typeface="Courier New" pitchFamily="49" charset="0"/>
              </a:rPr>
              <a:t> int j=2;</a:t>
            </a:r>
          </a:p>
          <a:p>
            <a:pPr>
              <a:lnSpc>
                <a:spcPct val="140000"/>
              </a:lnSpc>
              <a:defRPr/>
            </a:pPr>
            <a:r>
              <a:rPr lang="en-US" sz="2000" b="1" dirty="0">
                <a:solidFill>
                  <a:srgbClr val="000000"/>
                </a:solidFill>
                <a:latin typeface="Courier New" pitchFamily="49" charset="0"/>
              </a:rPr>
              <a:t> boolean b= (i&gt;j) &amp;&amp; (j++&gt;i);</a:t>
            </a:r>
          </a:p>
          <a:p>
            <a:pPr>
              <a:lnSpc>
                <a:spcPct val="140000"/>
              </a:lnSpc>
              <a:defRPr/>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(j);</a:t>
            </a:r>
          </a:p>
          <a:p>
            <a:pPr>
              <a:lnSpc>
                <a:spcPct val="140000"/>
              </a:lnSpc>
              <a:defRPr/>
            </a:pPr>
            <a:r>
              <a:rPr lang="en-US" sz="2000" b="1" dirty="0">
                <a:solidFill>
                  <a:srgbClr val="000000"/>
                </a:solidFill>
                <a:latin typeface="Courier New" pitchFamily="49" charset="0"/>
              </a:rPr>
              <a:t> b= (i&gt;j) &amp; (j++&gt;i);</a:t>
            </a:r>
          </a:p>
          <a:p>
            <a:pPr>
              <a:lnSpc>
                <a:spcPct val="140000"/>
              </a:lnSpc>
              <a:defRPr/>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(j);</a:t>
            </a:r>
          </a:p>
          <a:p>
            <a:pPr>
              <a:lnSpc>
                <a:spcPct val="140000"/>
              </a:lnSpc>
              <a:defRPr/>
            </a:pPr>
            <a:r>
              <a:rPr lang="en-US" sz="2000" b="1" dirty="0">
                <a:solidFill>
                  <a:srgbClr val="000000"/>
                </a:solidFill>
                <a:latin typeface="Courier New" pitchFamily="49" charset="0"/>
              </a:rPr>
              <a:t> }</a:t>
            </a:r>
          </a:p>
          <a:p>
            <a:pPr>
              <a:lnSpc>
                <a:spcPct val="140000"/>
              </a:lnSpc>
              <a:defRPr/>
            </a:pPr>
            <a:r>
              <a:rPr lang="en-US" sz="2000" b="1" dirty="0">
                <a:solidFill>
                  <a:srgbClr val="000000"/>
                </a:solidFill>
                <a:latin typeface="Courier New" pitchFamily="49" charset="0"/>
              </a:rPr>
              <a:t>}</a:t>
            </a:r>
          </a:p>
        </p:txBody>
      </p:sp>
      <p:sp>
        <p:nvSpPr>
          <p:cNvPr id="8" name="Rectangle 11">
            <a:extLst>
              <a:ext uri="{FF2B5EF4-FFF2-40B4-BE49-F238E27FC236}">
                <a16:creationId xmlns:a16="http://schemas.microsoft.com/office/drawing/2014/main" id="{032944DE-8F97-44DE-BCC4-DB153BFDBB20}"/>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269AFB0-B21F-437A-95CD-570C1EA02859}" type="slidenum">
              <a:rPr lang="en-US" altLang="en-US" sz="1200">
                <a:solidFill>
                  <a:srgbClr val="7F7F7F"/>
                </a:solidFill>
                <a:latin typeface="Arial" panose="020B0604020202020204" pitchFamily="34" charset="0"/>
                <a:cs typeface="Arial" panose="020B0604020202020204" pitchFamily="34" charset="0"/>
              </a:rPr>
              <a:pPr eaLnBrk="1" hangingPunct="1"/>
              <a:t>18</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6A00C7E-B8BE-4314-BCBF-2FDFD69B589A}"/>
              </a:ext>
            </a:extLst>
          </p:cNvPr>
          <p:cNvSpPr>
            <a:spLocks noChangeArrowheads="1"/>
          </p:cNvSpPr>
          <p:nvPr/>
        </p:nvSpPr>
        <p:spPr bwMode="auto">
          <a:xfrm>
            <a:off x="457200" y="1066800"/>
            <a:ext cx="8305800" cy="3942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FontTx/>
              <a:buChar char="•"/>
            </a:pPr>
            <a:r>
              <a:rPr lang="en-US" altLang="en-US" sz="1800" dirty="0">
                <a:solidFill>
                  <a:schemeClr val="accent2"/>
                </a:solidFill>
                <a:latin typeface="Arial" panose="020B0604020202020204" pitchFamily="34" charset="0"/>
                <a:cs typeface="Times New Roman" panose="02020603050405020304" pitchFamily="18" charset="0"/>
              </a:rPr>
              <a:t>Syntax of ?: </a:t>
            </a:r>
          </a:p>
          <a:p>
            <a:pPr>
              <a:lnSpc>
                <a:spcPct val="90000"/>
              </a:lnSpc>
              <a:spcBef>
                <a:spcPct val="20000"/>
              </a:spcBef>
              <a:buFontTx/>
              <a:buChar char="•"/>
            </a:pPr>
            <a:r>
              <a:rPr lang="en-US" altLang="en-US" sz="1800" dirty="0">
                <a:solidFill>
                  <a:schemeClr val="accent2"/>
                </a:solidFill>
                <a:latin typeface="Arial" panose="020B0604020202020204" pitchFamily="34" charset="0"/>
                <a:cs typeface="Times New Roman" panose="02020603050405020304" pitchFamily="18" charset="0"/>
              </a:rPr>
              <a:t>&lt;variable&gt; = (</a:t>
            </a:r>
            <a:r>
              <a:rPr lang="en-US" altLang="en-US" sz="1800" dirty="0" err="1">
                <a:solidFill>
                  <a:schemeClr val="accent2"/>
                </a:solidFill>
                <a:latin typeface="Arial" panose="020B0604020202020204" pitchFamily="34" charset="0"/>
                <a:cs typeface="Times New Roman" panose="02020603050405020304" pitchFamily="18" charset="0"/>
              </a:rPr>
              <a:t>boolean</a:t>
            </a:r>
            <a:r>
              <a:rPr lang="en-US" altLang="en-US" sz="1800" dirty="0">
                <a:solidFill>
                  <a:schemeClr val="accent2"/>
                </a:solidFill>
                <a:latin typeface="Arial" panose="020B0604020202020204" pitchFamily="34" charset="0"/>
                <a:cs typeface="Times New Roman" panose="02020603050405020304" pitchFamily="18" charset="0"/>
              </a:rPr>
              <a:t> expression) ? &lt;value to assign if true&gt; : &lt;value to assign if false&gt;</a:t>
            </a:r>
          </a:p>
          <a:p>
            <a:pPr>
              <a:lnSpc>
                <a:spcPct val="90000"/>
              </a:lnSpc>
              <a:spcBef>
                <a:spcPct val="20000"/>
              </a:spcBef>
              <a:buFontTx/>
              <a:buChar char="•"/>
            </a:pPr>
            <a:endParaRPr lang="en-US" altLang="en-US" sz="1800" dirty="0">
              <a:solidFill>
                <a:schemeClr val="accent2"/>
              </a:solidFill>
              <a:latin typeface="Arial" panose="020B0604020202020204" pitchFamily="34" charset="0"/>
              <a:cs typeface="Times New Roman" panose="02020603050405020304" pitchFamily="18" charset="0"/>
            </a:endParaRPr>
          </a:p>
          <a:p>
            <a:pPr>
              <a:lnSpc>
                <a:spcPct val="90000"/>
              </a:lnSpc>
              <a:spcBef>
                <a:spcPct val="20000"/>
              </a:spcBef>
              <a:buFontTx/>
              <a:buChar char="•"/>
            </a:pPr>
            <a:r>
              <a:rPr lang="en-US" altLang="en-US" sz="1800" dirty="0">
                <a:solidFill>
                  <a:schemeClr val="accent2"/>
                </a:solidFill>
                <a:latin typeface="Arial" panose="020B0604020202020204" pitchFamily="34" charset="0"/>
                <a:cs typeface="Times New Roman" panose="02020603050405020304" pitchFamily="18" charset="0"/>
              </a:rPr>
              <a:t>Example   :-</a:t>
            </a:r>
          </a:p>
          <a:p>
            <a:pPr>
              <a:lnSpc>
                <a:spcPct val="90000"/>
              </a:lnSpc>
              <a:spcBef>
                <a:spcPct val="20000"/>
              </a:spcBef>
              <a:buFontTx/>
              <a:buChar char="•"/>
            </a:pPr>
            <a:r>
              <a:rPr lang="en-US" altLang="en-US" sz="1800" dirty="0">
                <a:solidFill>
                  <a:schemeClr val="accent2"/>
                </a:solidFill>
                <a:latin typeface="Arial" panose="020B0604020202020204" pitchFamily="34" charset="0"/>
                <a:cs typeface="Times New Roman" panose="02020603050405020304" pitchFamily="18" charset="0"/>
              </a:rPr>
              <a:t>int </a:t>
            </a:r>
            <a:r>
              <a:rPr lang="en-US" altLang="en-US" sz="1800" dirty="0" err="1">
                <a:solidFill>
                  <a:schemeClr val="accent2"/>
                </a:solidFill>
                <a:latin typeface="Arial" panose="020B0604020202020204" pitchFamily="34" charset="0"/>
                <a:cs typeface="Times New Roman" panose="02020603050405020304" pitchFamily="18" charset="0"/>
              </a:rPr>
              <a:t>i</a:t>
            </a:r>
            <a:r>
              <a:rPr lang="en-US" altLang="en-US" sz="1800" dirty="0">
                <a:solidFill>
                  <a:schemeClr val="accent2"/>
                </a:solidFill>
                <a:latin typeface="Arial" panose="020B0604020202020204" pitchFamily="34" charset="0"/>
                <a:cs typeface="Times New Roman" panose="02020603050405020304" pitchFamily="18" charset="0"/>
              </a:rPr>
              <a:t>=10;	</a:t>
            </a:r>
          </a:p>
          <a:p>
            <a:pPr>
              <a:lnSpc>
                <a:spcPct val="90000"/>
              </a:lnSpc>
              <a:spcBef>
                <a:spcPct val="20000"/>
              </a:spcBef>
              <a:buFontTx/>
              <a:buChar char="•"/>
            </a:pPr>
            <a:r>
              <a:rPr lang="en-US" altLang="en-US" sz="1800" dirty="0">
                <a:solidFill>
                  <a:schemeClr val="accent2"/>
                </a:solidFill>
                <a:latin typeface="Arial" panose="020B0604020202020204" pitchFamily="34" charset="0"/>
                <a:cs typeface="Times New Roman" panose="02020603050405020304" pitchFamily="18" charset="0"/>
              </a:rPr>
              <a:t>double j=10.1;</a:t>
            </a:r>
          </a:p>
          <a:p>
            <a:pPr>
              <a:lnSpc>
                <a:spcPct val="90000"/>
              </a:lnSpc>
              <a:spcBef>
                <a:spcPct val="20000"/>
              </a:spcBef>
              <a:buFontTx/>
              <a:buChar char="•"/>
            </a:pPr>
            <a:r>
              <a:rPr lang="en-US" altLang="en-US" sz="1800" dirty="0">
                <a:solidFill>
                  <a:schemeClr val="accent2"/>
                </a:solidFill>
                <a:latin typeface="Arial" panose="020B0604020202020204" pitchFamily="34" charset="0"/>
                <a:cs typeface="Times New Roman" panose="02020603050405020304" pitchFamily="18" charset="0"/>
              </a:rPr>
              <a:t>int k=(</a:t>
            </a:r>
            <a:r>
              <a:rPr lang="en-US" altLang="en-US" sz="1800" dirty="0" err="1">
                <a:solidFill>
                  <a:schemeClr val="accent2"/>
                </a:solidFill>
                <a:latin typeface="Arial" panose="020B0604020202020204" pitchFamily="34" charset="0"/>
                <a:cs typeface="Times New Roman" panose="02020603050405020304" pitchFamily="18" charset="0"/>
              </a:rPr>
              <a:t>i</a:t>
            </a:r>
            <a:r>
              <a:rPr lang="en-US" altLang="en-US" sz="1800" dirty="0">
                <a:solidFill>
                  <a:schemeClr val="accent2"/>
                </a:solidFill>
                <a:latin typeface="Arial" panose="020B0604020202020204" pitchFamily="34" charset="0"/>
                <a:cs typeface="Times New Roman" panose="02020603050405020304" pitchFamily="18" charset="0"/>
              </a:rPr>
              <a:t>&gt;j)?10:20;</a:t>
            </a:r>
          </a:p>
          <a:p>
            <a:pPr>
              <a:lnSpc>
                <a:spcPct val="90000"/>
              </a:lnSpc>
              <a:spcBef>
                <a:spcPct val="20000"/>
              </a:spcBef>
              <a:buFontTx/>
              <a:buChar char="•"/>
            </a:pPr>
            <a:r>
              <a:rPr lang="en-US" altLang="en-US" sz="1800" dirty="0" err="1">
                <a:solidFill>
                  <a:schemeClr val="accent2"/>
                </a:solidFill>
                <a:latin typeface="Arial" panose="020B0604020202020204" pitchFamily="34" charset="0"/>
                <a:cs typeface="Times New Roman" panose="02020603050405020304" pitchFamily="18" charset="0"/>
              </a:rPr>
              <a:t>System.out.println</a:t>
            </a:r>
            <a:r>
              <a:rPr lang="en-US" altLang="en-US" sz="1800" dirty="0">
                <a:solidFill>
                  <a:schemeClr val="accent2"/>
                </a:solidFill>
                <a:latin typeface="Arial" panose="020B0604020202020204" pitchFamily="34" charset="0"/>
                <a:cs typeface="Times New Roman" panose="02020603050405020304" pitchFamily="18" charset="0"/>
              </a:rPr>
              <a:t>(k); // outputs 20 </a:t>
            </a:r>
          </a:p>
          <a:p>
            <a:pPr>
              <a:lnSpc>
                <a:spcPct val="90000"/>
              </a:lnSpc>
              <a:spcBef>
                <a:spcPct val="20000"/>
              </a:spcBef>
              <a:buFontTx/>
              <a:buChar char="•"/>
            </a:pPr>
            <a:endParaRPr lang="en-US" altLang="en-US" sz="1800" dirty="0">
              <a:solidFill>
                <a:schemeClr val="accent2"/>
              </a:solidFill>
              <a:latin typeface="Arial" panose="020B0604020202020204" pitchFamily="34" charset="0"/>
              <a:cs typeface="Times New Roman" panose="02020603050405020304" pitchFamily="18" charset="0"/>
            </a:endParaRPr>
          </a:p>
          <a:p>
            <a:pPr>
              <a:lnSpc>
                <a:spcPct val="90000"/>
              </a:lnSpc>
              <a:spcBef>
                <a:spcPct val="20000"/>
              </a:spcBef>
              <a:buFontTx/>
              <a:buChar char="•"/>
            </a:pPr>
            <a:r>
              <a:rPr lang="en-US" altLang="en-US" sz="1800" dirty="0">
                <a:solidFill>
                  <a:schemeClr val="accent2"/>
                </a:solidFill>
                <a:latin typeface="Arial" panose="020B0604020202020204" pitchFamily="34" charset="0"/>
                <a:cs typeface="Times New Roman" panose="02020603050405020304" pitchFamily="18" charset="0"/>
              </a:rPr>
              <a:t>Use case:</a:t>
            </a:r>
          </a:p>
          <a:p>
            <a:pPr>
              <a:lnSpc>
                <a:spcPct val="90000"/>
              </a:lnSpc>
              <a:spcBef>
                <a:spcPct val="20000"/>
              </a:spcBef>
              <a:buFontTx/>
              <a:buChar char="•"/>
            </a:pPr>
            <a:r>
              <a:rPr lang="en-US" altLang="en-US" sz="1800" dirty="0">
                <a:solidFill>
                  <a:schemeClr val="accent2"/>
                </a:solidFill>
                <a:latin typeface="Arial" panose="020B0604020202020204" pitchFamily="34" charset="0"/>
                <a:cs typeface="Times New Roman" panose="02020603050405020304" pitchFamily="18" charset="0"/>
              </a:rPr>
              <a:t>Int </a:t>
            </a:r>
            <a:r>
              <a:rPr lang="en-US" altLang="en-US" sz="1800" dirty="0" err="1">
                <a:solidFill>
                  <a:schemeClr val="accent2"/>
                </a:solidFill>
                <a:latin typeface="Arial" panose="020B0604020202020204" pitchFamily="34" charset="0"/>
                <a:cs typeface="Times New Roman" panose="02020603050405020304" pitchFamily="18" charset="0"/>
              </a:rPr>
              <a:t>interestRate</a:t>
            </a:r>
            <a:r>
              <a:rPr lang="en-US" altLang="en-US" sz="1800" dirty="0">
                <a:solidFill>
                  <a:schemeClr val="accent2"/>
                </a:solidFill>
                <a:latin typeface="Arial" panose="020B0604020202020204" pitchFamily="34" charset="0"/>
                <a:cs typeface="Times New Roman" panose="02020603050405020304" pitchFamily="18" charset="0"/>
              </a:rPr>
              <a:t>=12;</a:t>
            </a:r>
          </a:p>
          <a:p>
            <a:pPr>
              <a:lnSpc>
                <a:spcPct val="90000"/>
              </a:lnSpc>
              <a:spcBef>
                <a:spcPct val="20000"/>
              </a:spcBef>
              <a:buFontTx/>
              <a:buChar char="•"/>
            </a:pPr>
            <a:r>
              <a:rPr lang="en-US" altLang="en-US" sz="1800" dirty="0">
                <a:solidFill>
                  <a:schemeClr val="accent2"/>
                </a:solidFill>
                <a:latin typeface="Arial" panose="020B0604020202020204" pitchFamily="34" charset="0"/>
                <a:cs typeface="Times New Roman" panose="02020603050405020304" pitchFamily="18" charset="0"/>
              </a:rPr>
              <a:t>Int </a:t>
            </a:r>
            <a:r>
              <a:rPr lang="en-US" altLang="en-US" sz="1800" dirty="0" err="1">
                <a:solidFill>
                  <a:schemeClr val="accent2"/>
                </a:solidFill>
                <a:latin typeface="Arial" panose="020B0604020202020204" pitchFamily="34" charset="0"/>
                <a:cs typeface="Times New Roman" panose="02020603050405020304" pitchFamily="18" charset="0"/>
              </a:rPr>
              <a:t>loanAmount</a:t>
            </a:r>
            <a:r>
              <a:rPr lang="en-US" altLang="en-US" sz="1800" dirty="0">
                <a:solidFill>
                  <a:schemeClr val="accent2"/>
                </a:solidFill>
                <a:latin typeface="Arial" panose="020B0604020202020204" pitchFamily="34" charset="0"/>
                <a:cs typeface="Times New Roman" panose="02020603050405020304" pitchFamily="18" charset="0"/>
              </a:rPr>
              <a:t> = </a:t>
            </a:r>
            <a:r>
              <a:rPr lang="en-US" altLang="en-US" sz="1800" dirty="0" err="1">
                <a:solidFill>
                  <a:schemeClr val="accent2"/>
                </a:solidFill>
                <a:latin typeface="Arial" panose="020B0604020202020204" pitchFamily="34" charset="0"/>
                <a:cs typeface="Times New Roman" panose="02020603050405020304" pitchFamily="18" charset="0"/>
              </a:rPr>
              <a:t>interestRate</a:t>
            </a:r>
            <a:r>
              <a:rPr lang="en-US" altLang="en-US" sz="1800" dirty="0">
                <a:solidFill>
                  <a:schemeClr val="accent2"/>
                </a:solidFill>
                <a:latin typeface="Arial" panose="020B0604020202020204" pitchFamily="34" charset="0"/>
                <a:cs typeface="Times New Roman" panose="02020603050405020304" pitchFamily="18" charset="0"/>
              </a:rPr>
              <a:t>&gt;10 ? 4000000:200000;</a:t>
            </a:r>
          </a:p>
        </p:txBody>
      </p:sp>
      <p:sp>
        <p:nvSpPr>
          <p:cNvPr id="279555" name="Rectangle 3">
            <a:extLst>
              <a:ext uri="{FF2B5EF4-FFF2-40B4-BE49-F238E27FC236}">
                <a16:creationId xmlns:a16="http://schemas.microsoft.com/office/drawing/2014/main" id="{D3435AB8-1131-40B3-89BC-FAB1350EF965}"/>
              </a:ext>
            </a:extLst>
          </p:cNvPr>
          <p:cNvSpPr>
            <a:spLocks noChangeArrowheads="1"/>
          </p:cNvSpPr>
          <p:nvPr/>
        </p:nvSpPr>
        <p:spPr bwMode="auto">
          <a:xfrm>
            <a:off x="152400" y="304800"/>
            <a:ext cx="7620000" cy="304800"/>
          </a:xfrm>
          <a:prstGeom prst="rect">
            <a:avLst/>
          </a:prstGeom>
          <a:noFill/>
          <a:ln w="9525">
            <a:noFill/>
            <a:miter lim="800000"/>
            <a:headEnd/>
            <a:tailEnd/>
          </a:ln>
          <a:effectLst/>
        </p:spPr>
        <p:txBody>
          <a:bodyPr anchor="ctr"/>
          <a:lstStyle/>
          <a:p>
            <a:pPr>
              <a:defRPr/>
            </a:pPr>
            <a:r>
              <a:rPr lang="en-IN" sz="3200" b="1" dirty="0">
                <a:solidFill>
                  <a:schemeClr val="bg1"/>
                </a:solidFill>
                <a:latin typeface="+mj-lt"/>
                <a:ea typeface="+mj-ea"/>
                <a:cs typeface="+mj-cs"/>
              </a:rPr>
              <a:t>Ternary operator</a:t>
            </a:r>
          </a:p>
        </p:txBody>
      </p:sp>
      <p:sp>
        <p:nvSpPr>
          <p:cNvPr id="8" name="Rectangle 11">
            <a:extLst>
              <a:ext uri="{FF2B5EF4-FFF2-40B4-BE49-F238E27FC236}">
                <a16:creationId xmlns:a16="http://schemas.microsoft.com/office/drawing/2014/main" id="{9ABC4B24-7467-4D8F-BE09-74F898684C9A}"/>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461A7CC-A48F-4214-B29C-12B742869656}" type="slidenum">
              <a:rPr lang="en-US" altLang="en-US" sz="1200">
                <a:solidFill>
                  <a:srgbClr val="7F7F7F"/>
                </a:solidFill>
                <a:latin typeface="Arial" panose="020B0604020202020204" pitchFamily="34" charset="0"/>
                <a:cs typeface="Arial" panose="020B0604020202020204" pitchFamily="34" charset="0"/>
              </a:rPr>
              <a:pPr eaLnBrk="1" hangingPunct="1"/>
              <a:t>19</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E0EA4F4-5690-44E9-9F15-9EA25B635283}"/>
              </a:ext>
            </a:extLst>
          </p:cNvPr>
          <p:cNvSpPr>
            <a:spLocks noChangeArrowheads="1"/>
          </p:cNvSpPr>
          <p:nvPr/>
        </p:nvSpPr>
        <p:spPr bwMode="auto">
          <a:xfrm>
            <a:off x="169863" y="144463"/>
            <a:ext cx="899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en-US" sz="3200" b="1">
                <a:solidFill>
                  <a:schemeClr val="bg1"/>
                </a:solidFill>
              </a:rPr>
              <a:t>Primitive data types</a:t>
            </a:r>
          </a:p>
        </p:txBody>
      </p:sp>
      <p:sp>
        <p:nvSpPr>
          <p:cNvPr id="8195" name="Rectangle 3">
            <a:extLst>
              <a:ext uri="{FF2B5EF4-FFF2-40B4-BE49-F238E27FC236}">
                <a16:creationId xmlns:a16="http://schemas.microsoft.com/office/drawing/2014/main" id="{C95BC37D-4B86-48EA-8E21-94EBF7499094}"/>
              </a:ext>
            </a:extLst>
          </p:cNvPr>
          <p:cNvSpPr>
            <a:spLocks noChangeArrowheads="1"/>
          </p:cNvSpPr>
          <p:nvPr/>
        </p:nvSpPr>
        <p:spPr bwMode="auto">
          <a:xfrm>
            <a:off x="457200" y="1944688"/>
            <a:ext cx="8382000" cy="225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42900" eaLnBrk="0" hangingPunct="0">
              <a:defRPr sz="2400">
                <a:solidFill>
                  <a:schemeClr val="tx1"/>
                </a:solidFill>
                <a:latin typeface="Times New Roman" panose="02020603050405020304" pitchFamily="18" charset="0"/>
              </a:defRPr>
            </a:lvl1pPr>
            <a:lvl2pPr indent="-34290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Primitive data types are basic data types. </a:t>
            </a:r>
          </a:p>
          <a:p>
            <a:pPr lvl="1">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 Integer type: byte, short, int, long</a:t>
            </a:r>
          </a:p>
          <a:p>
            <a:pPr lvl="1">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 Floating point types: float, double</a:t>
            </a:r>
          </a:p>
          <a:p>
            <a:pPr lvl="1">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 Character data types : char </a:t>
            </a:r>
          </a:p>
          <a:p>
            <a:pPr lvl="1">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 Boolean data type: boolean</a:t>
            </a:r>
          </a:p>
        </p:txBody>
      </p:sp>
      <p:sp>
        <p:nvSpPr>
          <p:cNvPr id="8196" name="Rectangle 11">
            <a:extLst>
              <a:ext uri="{FF2B5EF4-FFF2-40B4-BE49-F238E27FC236}">
                <a16:creationId xmlns:a16="http://schemas.microsoft.com/office/drawing/2014/main" id="{10A6233C-A8EB-4799-B08C-64781755F58C}"/>
              </a:ext>
            </a:extLst>
          </p:cNvPr>
          <p:cNvSpPr>
            <a:spLocks noGrp="1" noChangeArrowheads="1"/>
          </p:cNvSpPr>
          <p:nvPr>
            <p:ph type="sldNum" sz="quarter" idx="10"/>
          </p:nvPr>
        </p:nvSpPr>
        <p:spPr bwMode="auto">
          <a:xfrm>
            <a:off x="4495800" y="6550025"/>
            <a:ext cx="8382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0DAE890-A10B-40E4-8451-02631EAAECE9}" type="slidenum">
              <a:rPr lang="en-US" altLang="en-US"/>
              <a:pPr eaLnBrk="1" hangingPunct="1"/>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93D90B0-11BA-4492-BFDE-A12C904E25AE}"/>
              </a:ext>
            </a:extLst>
          </p:cNvPr>
          <p:cNvSpPr>
            <a:spLocks noChangeArrowheads="1"/>
          </p:cNvSpPr>
          <p:nvPr/>
        </p:nvSpPr>
        <p:spPr bwMode="auto">
          <a:xfrm>
            <a:off x="103188" y="228600"/>
            <a:ext cx="7772400" cy="609600"/>
          </a:xfrm>
          <a:prstGeom prst="rect">
            <a:avLst/>
          </a:prstGeom>
          <a:noFill/>
          <a:ln>
            <a:noFill/>
          </a:ln>
        </p:spPr>
        <p:txBody>
          <a:bodyPr anchor="ctr"/>
          <a:lstStyle/>
          <a:p>
            <a:pPr>
              <a:lnSpc>
                <a:spcPct val="85000"/>
              </a:lnSpc>
              <a:defRPr/>
            </a:pPr>
            <a:r>
              <a:rPr lang="en-US" sz="3200" b="1" dirty="0">
                <a:solidFill>
                  <a:schemeClr val="bg1"/>
                </a:solidFill>
                <a:latin typeface="+mj-lt"/>
                <a:ea typeface="+mj-ea"/>
                <a:cs typeface="+mj-cs"/>
              </a:rPr>
              <a:t>Compound Operators</a:t>
            </a:r>
            <a:endParaRPr lang="en-US" sz="4000" b="1" dirty="0">
              <a:solidFill>
                <a:schemeClr val="bg1"/>
              </a:solidFill>
            </a:endParaRPr>
          </a:p>
        </p:txBody>
      </p:sp>
      <p:sp>
        <p:nvSpPr>
          <p:cNvPr id="31748" name="Rectangle 3">
            <a:extLst>
              <a:ext uri="{FF2B5EF4-FFF2-40B4-BE49-F238E27FC236}">
                <a16:creationId xmlns:a16="http://schemas.microsoft.com/office/drawing/2014/main" id="{AD5CA52D-72AB-4E20-92AF-8FA5D60BBDFD}"/>
              </a:ext>
            </a:extLst>
          </p:cNvPr>
          <p:cNvSpPr>
            <a:spLocks noChangeArrowheads="1"/>
          </p:cNvSpPr>
          <p:nvPr/>
        </p:nvSpPr>
        <p:spPr bwMode="auto">
          <a:xfrm>
            <a:off x="304800" y="1295400"/>
            <a:ext cx="8153400" cy="3733800"/>
          </a:xfrm>
          <a:prstGeom prst="rect">
            <a:avLst/>
          </a:prstGeom>
          <a:noFill/>
          <a:ln w="9525">
            <a:noFill/>
            <a:miter lim="800000"/>
            <a:headEnd/>
            <a:tailEnd/>
          </a:ln>
        </p:spPr>
        <p:txBody>
          <a:bodyPr/>
          <a:lstStyle/>
          <a:p>
            <a:pPr marL="342900" indent="-342900" eaLnBrk="0" hangingPunct="0">
              <a:lnSpc>
                <a:spcPct val="90000"/>
              </a:lnSpc>
              <a:spcBef>
                <a:spcPct val="20000"/>
              </a:spcBef>
              <a:buClr>
                <a:srgbClr val="002060"/>
              </a:buClr>
              <a:buFontTx/>
              <a:buChar char="•"/>
              <a:defRPr/>
            </a:pPr>
            <a:r>
              <a:rPr lang="en-US" sz="1800" dirty="0">
                <a:solidFill>
                  <a:schemeClr val="accent2"/>
                </a:solidFill>
                <a:latin typeface="Arial" charset="0"/>
                <a:cs typeface="Times New Roman" pitchFamily="18" charset="0"/>
              </a:rPr>
              <a:t>+=  -=  *=  /=  %=   &amp;=  |= ^=</a:t>
            </a:r>
          </a:p>
          <a:p>
            <a:pPr marL="342900" indent="-342900" eaLnBrk="0" hangingPunct="0">
              <a:lnSpc>
                <a:spcPct val="90000"/>
              </a:lnSpc>
              <a:spcBef>
                <a:spcPct val="20000"/>
              </a:spcBef>
              <a:buClr>
                <a:srgbClr val="C81E1E"/>
              </a:buClr>
              <a:buFontTx/>
              <a:buChar char="•"/>
              <a:defRPr/>
            </a:pPr>
            <a:r>
              <a:rPr lang="en-US" sz="1800" dirty="0">
                <a:solidFill>
                  <a:schemeClr val="accent2"/>
                </a:solidFill>
                <a:latin typeface="Arial" charset="0"/>
                <a:cs typeface="Times New Roman" pitchFamily="18" charset="0"/>
              </a:rPr>
              <a:t> </a:t>
            </a:r>
          </a:p>
          <a:p>
            <a:pPr marL="342900" indent="-342900" eaLnBrk="0" hangingPunct="0">
              <a:lnSpc>
                <a:spcPct val="90000"/>
              </a:lnSpc>
              <a:spcBef>
                <a:spcPct val="20000"/>
              </a:spcBef>
              <a:buClr>
                <a:schemeClr val="accent2"/>
              </a:buClr>
              <a:buFont typeface="Wingdings" pitchFamily="2" charset="2"/>
              <a:buChar char="•"/>
              <a:defRPr/>
            </a:pPr>
            <a:r>
              <a:rPr lang="en-US" sz="1800" dirty="0">
                <a:solidFill>
                  <a:schemeClr val="accent2"/>
                </a:solidFill>
                <a:latin typeface="Arial" charset="0"/>
                <a:cs typeface="Times New Roman" pitchFamily="18" charset="0"/>
              </a:rPr>
              <a:t>Example:</a:t>
            </a:r>
          </a:p>
          <a:p>
            <a:pPr marL="342900" indent="-342900" eaLnBrk="0" hangingPunct="0">
              <a:lnSpc>
                <a:spcPct val="90000"/>
              </a:lnSpc>
              <a:spcBef>
                <a:spcPct val="20000"/>
              </a:spcBef>
              <a:buClr>
                <a:schemeClr val="accent2"/>
              </a:buClr>
              <a:buFont typeface="Wingdings" pitchFamily="2" charset="2"/>
              <a:buChar char="•"/>
              <a:defRPr/>
            </a:pPr>
            <a:r>
              <a:rPr lang="en-US" sz="1800" dirty="0">
                <a:solidFill>
                  <a:schemeClr val="accent2"/>
                </a:solidFill>
                <a:latin typeface="Arial" charset="0"/>
                <a:cs typeface="Times New Roman" pitchFamily="18" charset="0"/>
              </a:rPr>
              <a:t>int a = 10;</a:t>
            </a:r>
          </a:p>
          <a:p>
            <a:pPr marL="342900" indent="-342900" eaLnBrk="0" hangingPunct="0">
              <a:lnSpc>
                <a:spcPct val="90000"/>
              </a:lnSpc>
              <a:spcBef>
                <a:spcPct val="20000"/>
              </a:spcBef>
              <a:buClr>
                <a:schemeClr val="accent2"/>
              </a:buClr>
              <a:buFont typeface="Wingdings" pitchFamily="2" charset="2"/>
              <a:buChar char="•"/>
              <a:defRPr/>
            </a:pPr>
            <a:r>
              <a:rPr lang="en-US" sz="1800" dirty="0">
                <a:solidFill>
                  <a:schemeClr val="accent2"/>
                </a:solidFill>
                <a:latin typeface="Arial" charset="0"/>
                <a:cs typeface="Times New Roman" pitchFamily="18" charset="0"/>
              </a:rPr>
              <a:t>int b=2;</a:t>
            </a:r>
          </a:p>
          <a:p>
            <a:pPr marL="342900" indent="-342900" eaLnBrk="0" hangingPunct="0">
              <a:lnSpc>
                <a:spcPct val="90000"/>
              </a:lnSpc>
              <a:spcBef>
                <a:spcPct val="20000"/>
              </a:spcBef>
              <a:buClr>
                <a:schemeClr val="accent2"/>
              </a:buClr>
              <a:buFont typeface="Wingdings" pitchFamily="2" charset="2"/>
              <a:buChar char="•"/>
              <a:defRPr/>
            </a:pPr>
            <a:r>
              <a:rPr lang="en-US" sz="1800" dirty="0">
                <a:solidFill>
                  <a:schemeClr val="accent2"/>
                </a:solidFill>
                <a:latin typeface="Arial" charset="0"/>
                <a:cs typeface="Times New Roman" pitchFamily="18" charset="0"/>
              </a:rPr>
              <a:t>a+=b; //  means a=(int)(</a:t>
            </a:r>
            <a:r>
              <a:rPr lang="en-US" sz="1800" dirty="0" err="1">
                <a:solidFill>
                  <a:schemeClr val="accent2"/>
                </a:solidFill>
                <a:latin typeface="Arial" charset="0"/>
                <a:cs typeface="Times New Roman" pitchFamily="18" charset="0"/>
              </a:rPr>
              <a:t>a+b</a:t>
            </a:r>
            <a:r>
              <a:rPr lang="en-US" sz="1800" dirty="0">
                <a:solidFill>
                  <a:schemeClr val="accent2"/>
                </a:solidFill>
                <a:latin typeface="Arial" charset="0"/>
                <a:cs typeface="Times New Roman" pitchFamily="18" charset="0"/>
              </a:rPr>
              <a:t>);</a:t>
            </a:r>
          </a:p>
          <a:p>
            <a:pPr marL="342900" indent="-342900" eaLnBrk="0" hangingPunct="0">
              <a:lnSpc>
                <a:spcPct val="90000"/>
              </a:lnSpc>
              <a:spcBef>
                <a:spcPct val="20000"/>
              </a:spcBef>
              <a:buClr>
                <a:schemeClr val="accent2"/>
              </a:buClr>
              <a:buFont typeface="Wingdings" pitchFamily="2" charset="2"/>
              <a:buChar char="•"/>
              <a:defRPr/>
            </a:pPr>
            <a:endParaRPr lang="en-US" sz="1800" dirty="0">
              <a:solidFill>
                <a:schemeClr val="accent2"/>
              </a:solidFill>
              <a:latin typeface="Arial" charset="0"/>
              <a:cs typeface="Times New Roman" pitchFamily="18" charset="0"/>
            </a:endParaRPr>
          </a:p>
          <a:p>
            <a:pPr marL="342900" indent="-342900" eaLnBrk="0" hangingPunct="0">
              <a:lnSpc>
                <a:spcPct val="90000"/>
              </a:lnSpc>
              <a:spcBef>
                <a:spcPct val="20000"/>
              </a:spcBef>
              <a:buClr>
                <a:schemeClr val="accent2"/>
              </a:buClr>
              <a:buFont typeface="Wingdings" pitchFamily="2" charset="2"/>
              <a:buChar char="•"/>
              <a:defRPr/>
            </a:pPr>
            <a:r>
              <a:rPr lang="en-US" sz="1800" dirty="0">
                <a:solidFill>
                  <a:schemeClr val="accent2"/>
                </a:solidFill>
                <a:latin typeface="Arial" charset="0"/>
                <a:cs typeface="Times New Roman" pitchFamily="18" charset="0"/>
              </a:rPr>
              <a:t>double d=45.3;</a:t>
            </a:r>
          </a:p>
          <a:p>
            <a:pPr marL="342900" indent="-342900" eaLnBrk="0" hangingPunct="0">
              <a:lnSpc>
                <a:spcPct val="90000"/>
              </a:lnSpc>
              <a:spcBef>
                <a:spcPct val="20000"/>
              </a:spcBef>
              <a:buClr>
                <a:schemeClr val="accent2"/>
              </a:buClr>
              <a:buFont typeface="Wingdings" pitchFamily="2" charset="2"/>
              <a:buChar char="•"/>
              <a:defRPr/>
            </a:pPr>
            <a:r>
              <a:rPr lang="en-US" sz="1800" dirty="0">
                <a:solidFill>
                  <a:schemeClr val="accent2"/>
                </a:solidFill>
                <a:latin typeface="Arial" charset="0"/>
                <a:cs typeface="Times New Roman" pitchFamily="18" charset="0"/>
              </a:rPr>
              <a:t>d/=1.2;</a:t>
            </a:r>
          </a:p>
          <a:p>
            <a:pPr marL="609600" indent="-609600">
              <a:lnSpc>
                <a:spcPct val="90000"/>
              </a:lnSpc>
              <a:spcBef>
                <a:spcPct val="20000"/>
              </a:spcBef>
              <a:buClr>
                <a:schemeClr val="accent2"/>
              </a:buClr>
              <a:buFont typeface="Wingdings" pitchFamily="2" charset="2"/>
              <a:buNone/>
              <a:defRPr/>
            </a:pPr>
            <a:endParaRPr lang="en-US" b="1" dirty="0">
              <a:latin typeface="Courier New" pitchFamily="49" charset="0"/>
            </a:endParaRPr>
          </a:p>
        </p:txBody>
      </p:sp>
      <p:sp>
        <p:nvSpPr>
          <p:cNvPr id="6" name="Rectangle 11">
            <a:extLst>
              <a:ext uri="{FF2B5EF4-FFF2-40B4-BE49-F238E27FC236}">
                <a16:creationId xmlns:a16="http://schemas.microsoft.com/office/drawing/2014/main" id="{AE2BD9F3-7FD2-4530-B56C-3F599343E56D}"/>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BF41FA4-FD3F-4136-9D77-918C6A8D4C23}" type="slidenum">
              <a:rPr lang="en-US" altLang="en-US" sz="1200">
                <a:solidFill>
                  <a:srgbClr val="7F7F7F"/>
                </a:solidFill>
                <a:latin typeface="Arial" panose="020B0604020202020204" pitchFamily="34" charset="0"/>
                <a:cs typeface="Arial" panose="020B0604020202020204" pitchFamily="34" charset="0"/>
              </a:rPr>
              <a:pPr eaLnBrk="1" hangingPunct="1"/>
              <a:t>20</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D414701-760E-4D2F-80E4-380A3631FD63}"/>
              </a:ext>
            </a:extLst>
          </p:cNvPr>
          <p:cNvSpPr>
            <a:spLocks noGrp="1" noChangeArrowheads="1"/>
          </p:cNvSpPr>
          <p:nvPr>
            <p:ph type="title"/>
          </p:nvPr>
        </p:nvSpPr>
        <p:spPr bwMode="auto">
          <a:xfrm>
            <a:off x="152400" y="-26988"/>
            <a:ext cx="8229600" cy="865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Automatic or implicit conversion</a:t>
            </a:r>
          </a:p>
        </p:txBody>
      </p:sp>
      <p:sp>
        <p:nvSpPr>
          <p:cNvPr id="9" name="Rectangle 3">
            <a:extLst>
              <a:ext uri="{FF2B5EF4-FFF2-40B4-BE49-F238E27FC236}">
                <a16:creationId xmlns:a16="http://schemas.microsoft.com/office/drawing/2014/main" id="{75BF29A2-65CD-4DF0-A788-96140A28F1BC}"/>
              </a:ext>
            </a:extLst>
          </p:cNvPr>
          <p:cNvSpPr txBox="1">
            <a:spLocks noChangeArrowheads="1"/>
          </p:cNvSpPr>
          <p:nvPr/>
        </p:nvSpPr>
        <p:spPr bwMode="auto">
          <a:xfrm>
            <a:off x="381000" y="1066800"/>
            <a:ext cx="8382000" cy="5410200"/>
          </a:xfrm>
          <a:prstGeom prst="rect">
            <a:avLst/>
          </a:prstGeom>
          <a:noFill/>
          <a:ln w="9525">
            <a:noFill/>
            <a:miter lim="800000"/>
            <a:headEnd/>
            <a:tailEnd/>
          </a:ln>
        </p:spPr>
        <p:txBody>
          <a:bodyPr/>
          <a:lstStyle/>
          <a:p>
            <a:pPr marL="342900" indent="-342900" eaLnBrk="0" hangingPunct="0">
              <a:lnSpc>
                <a:spcPct val="90000"/>
              </a:lnSpc>
              <a:spcBef>
                <a:spcPct val="20000"/>
              </a:spcBef>
              <a:buClr>
                <a:schemeClr val="accent2"/>
              </a:buClr>
              <a:buFont typeface="Wingdings" pitchFamily="2" charset="2"/>
              <a:buChar char="•"/>
              <a:defRPr/>
            </a:pPr>
            <a:r>
              <a:rPr lang="en-US" sz="2000" kern="0" dirty="0">
                <a:solidFill>
                  <a:srgbClr val="5F5F5F"/>
                </a:solidFill>
                <a:latin typeface="+mn-lt"/>
              </a:rPr>
              <a:t>   </a:t>
            </a:r>
            <a:r>
              <a:rPr lang="en-US" sz="1800" dirty="0">
                <a:solidFill>
                  <a:schemeClr val="accent2"/>
                </a:solidFill>
                <a:latin typeface="Arial" charset="0"/>
                <a:cs typeface="Times New Roman" pitchFamily="18" charset="0"/>
              </a:rPr>
              <a:t>The conversion in the direction indicated happens automatically.</a:t>
            </a:r>
          </a:p>
          <a:p>
            <a:pPr marL="342900" indent="-342900" eaLnBrk="0" hangingPunct="0">
              <a:lnSpc>
                <a:spcPct val="90000"/>
              </a:lnSpc>
              <a:spcBef>
                <a:spcPct val="20000"/>
              </a:spcBef>
              <a:buClr>
                <a:schemeClr val="accent2"/>
              </a:buClr>
              <a:buFontTx/>
              <a:buChar char="•"/>
              <a:defRPr/>
            </a:pPr>
            <a:r>
              <a:rPr lang="en-US" sz="1800" dirty="0" err="1">
                <a:solidFill>
                  <a:schemeClr val="accent2"/>
                </a:solidFill>
                <a:latin typeface="Arial" charset="0"/>
                <a:cs typeface="Times New Roman" pitchFamily="18" charset="0"/>
              </a:rPr>
              <a:t>byte</a:t>
            </a:r>
            <a:r>
              <a:rPr lang="en-US" sz="1800" dirty="0" err="1">
                <a:solidFill>
                  <a:schemeClr val="accent2"/>
                </a:solidFill>
                <a:latin typeface="Arial" charset="0"/>
                <a:cs typeface="Times New Roman" pitchFamily="18" charset="0"/>
                <a:sym typeface="Wingdings" pitchFamily="2" charset="2"/>
              </a:rPr>
              <a:t></a:t>
            </a:r>
            <a:r>
              <a:rPr lang="en-US" sz="1800" dirty="0" err="1">
                <a:solidFill>
                  <a:schemeClr val="accent2"/>
                </a:solidFill>
                <a:latin typeface="Arial" charset="0"/>
                <a:cs typeface="Times New Roman" pitchFamily="18" charset="0"/>
              </a:rPr>
              <a:t>short</a:t>
            </a:r>
            <a:r>
              <a:rPr lang="en-US" sz="1800" dirty="0" err="1">
                <a:solidFill>
                  <a:schemeClr val="accent2"/>
                </a:solidFill>
                <a:latin typeface="Arial" charset="0"/>
                <a:cs typeface="Times New Roman" pitchFamily="18" charset="0"/>
                <a:sym typeface="Wingdings" pitchFamily="2" charset="2"/>
              </a:rPr>
              <a:t></a:t>
            </a:r>
            <a:r>
              <a:rPr lang="en-US" sz="1800" dirty="0" err="1">
                <a:solidFill>
                  <a:schemeClr val="accent2"/>
                </a:solidFill>
                <a:latin typeface="Arial" charset="0"/>
                <a:cs typeface="Times New Roman" pitchFamily="18" charset="0"/>
              </a:rPr>
              <a:t>int</a:t>
            </a:r>
            <a:r>
              <a:rPr lang="en-US" sz="1800" dirty="0" err="1">
                <a:solidFill>
                  <a:schemeClr val="accent2"/>
                </a:solidFill>
                <a:latin typeface="Arial" charset="0"/>
                <a:cs typeface="Times New Roman" pitchFamily="18" charset="0"/>
                <a:sym typeface="Wingdings" pitchFamily="2" charset="2"/>
              </a:rPr>
              <a:t></a:t>
            </a:r>
            <a:r>
              <a:rPr lang="en-US" sz="1800" dirty="0" err="1">
                <a:solidFill>
                  <a:schemeClr val="accent2"/>
                </a:solidFill>
                <a:latin typeface="Arial" charset="0"/>
                <a:cs typeface="Times New Roman" pitchFamily="18" charset="0"/>
              </a:rPr>
              <a:t>long</a:t>
            </a:r>
            <a:r>
              <a:rPr lang="en-US" sz="1800" dirty="0" err="1">
                <a:solidFill>
                  <a:schemeClr val="accent2"/>
                </a:solidFill>
                <a:latin typeface="Arial" charset="0"/>
                <a:cs typeface="Times New Roman" pitchFamily="18" charset="0"/>
                <a:sym typeface="Wingdings" pitchFamily="2" charset="2"/>
              </a:rPr>
              <a:t></a:t>
            </a:r>
            <a:r>
              <a:rPr lang="en-US" sz="1800" dirty="0" err="1">
                <a:solidFill>
                  <a:schemeClr val="accent2"/>
                </a:solidFill>
                <a:latin typeface="Arial" charset="0"/>
                <a:cs typeface="Times New Roman" pitchFamily="18" charset="0"/>
              </a:rPr>
              <a:t>float</a:t>
            </a:r>
            <a:r>
              <a:rPr lang="en-US" sz="1800" dirty="0" err="1">
                <a:solidFill>
                  <a:schemeClr val="accent2"/>
                </a:solidFill>
                <a:latin typeface="Arial" charset="0"/>
                <a:cs typeface="Times New Roman" pitchFamily="18" charset="0"/>
                <a:sym typeface="Wingdings" pitchFamily="2" charset="2"/>
              </a:rPr>
              <a:t></a:t>
            </a:r>
            <a:r>
              <a:rPr lang="en-US" sz="1800" dirty="0" err="1">
                <a:solidFill>
                  <a:schemeClr val="accent2"/>
                </a:solidFill>
                <a:latin typeface="Arial" charset="0"/>
                <a:cs typeface="Times New Roman" pitchFamily="18" charset="0"/>
              </a:rPr>
              <a:t>double</a:t>
            </a:r>
            <a:endParaRPr lang="en-US" sz="1800" dirty="0">
              <a:solidFill>
                <a:schemeClr val="accent2"/>
              </a:solidFill>
              <a:latin typeface="Arial" charset="0"/>
              <a:cs typeface="Times New Roman" pitchFamily="18" charset="0"/>
            </a:endParaRPr>
          </a:p>
          <a:p>
            <a:pPr marL="342900" indent="-342900" eaLnBrk="0" hangingPunct="0">
              <a:lnSpc>
                <a:spcPct val="90000"/>
              </a:lnSpc>
              <a:spcBef>
                <a:spcPct val="20000"/>
              </a:spcBef>
              <a:buClr>
                <a:schemeClr val="accent2"/>
              </a:buClr>
              <a:buFontTx/>
              <a:buChar char="•"/>
              <a:defRPr/>
            </a:pPr>
            <a:r>
              <a:rPr lang="en-US" sz="1800" dirty="0">
                <a:solidFill>
                  <a:schemeClr val="accent2"/>
                </a:solidFill>
                <a:latin typeface="Arial" charset="0"/>
                <a:cs typeface="Times New Roman" pitchFamily="18" charset="0"/>
              </a:rPr>
              <a:t>       char</a:t>
            </a:r>
          </a:p>
          <a:p>
            <a:pPr marL="342900" indent="-342900" eaLnBrk="0" hangingPunct="0">
              <a:lnSpc>
                <a:spcPct val="90000"/>
              </a:lnSpc>
              <a:spcBef>
                <a:spcPct val="20000"/>
              </a:spcBef>
              <a:buClr>
                <a:schemeClr val="accent2"/>
              </a:buClr>
              <a:buFont typeface="Wingdings" pitchFamily="2" charset="2"/>
              <a:buChar char="•"/>
              <a:defRPr/>
            </a:pPr>
            <a:r>
              <a:rPr lang="en-US" sz="1800" dirty="0">
                <a:solidFill>
                  <a:schemeClr val="accent2"/>
                </a:solidFill>
                <a:latin typeface="Arial" charset="0"/>
                <a:cs typeface="Times New Roman" pitchFamily="18" charset="0"/>
              </a:rPr>
              <a:t>When an arithmetic operation happens between different numeric types, the result of the operation is always of the higher numeric data type.</a:t>
            </a:r>
          </a:p>
          <a:p>
            <a:pPr marL="342900" indent="-342900" eaLnBrk="0" hangingPunct="0">
              <a:lnSpc>
                <a:spcPct val="90000"/>
              </a:lnSpc>
              <a:spcBef>
                <a:spcPct val="20000"/>
              </a:spcBef>
              <a:buClr>
                <a:schemeClr val="accent2"/>
              </a:buClr>
              <a:buFont typeface="Wingdings" pitchFamily="2" charset="2"/>
              <a:buChar char="•"/>
              <a:defRPr/>
            </a:pPr>
            <a:r>
              <a:rPr lang="en-US" sz="1800" dirty="0">
                <a:solidFill>
                  <a:schemeClr val="accent2"/>
                </a:solidFill>
                <a:latin typeface="Arial" charset="0"/>
                <a:cs typeface="Times New Roman" pitchFamily="18" charset="0"/>
                <a:sym typeface="Wingdings" pitchFamily="2" charset="2"/>
              </a:rPr>
              <a:t>When the integer literals are within the range of the specified integer data types, the conversion automatically happens. In case the literal is beyond </a:t>
            </a:r>
            <a:r>
              <a:rPr lang="en-US" sz="1800" dirty="0">
                <a:solidFill>
                  <a:srgbClr val="FF0000"/>
                </a:solidFill>
                <a:latin typeface="Arial" charset="0"/>
                <a:cs typeface="Times New Roman" pitchFamily="18" charset="0"/>
                <a:sym typeface="Wingdings" pitchFamily="2" charset="2"/>
              </a:rPr>
              <a:t>range, the compiler flags an error. byte b=298;</a:t>
            </a:r>
          </a:p>
          <a:p>
            <a:pPr marL="342900" indent="-342900" eaLnBrk="0" hangingPunct="0">
              <a:lnSpc>
                <a:spcPct val="90000"/>
              </a:lnSpc>
              <a:spcBef>
                <a:spcPct val="20000"/>
              </a:spcBef>
              <a:buClr>
                <a:schemeClr val="accent2"/>
              </a:buClr>
              <a:buFont typeface="Wingdings" pitchFamily="2" charset="2"/>
              <a:buChar char="•"/>
              <a:defRPr/>
            </a:pPr>
            <a:r>
              <a:rPr lang="en-US" sz="1800" dirty="0">
                <a:solidFill>
                  <a:schemeClr val="accent2"/>
                </a:solidFill>
                <a:latin typeface="Arial" charset="0"/>
                <a:cs typeface="Times New Roman" pitchFamily="18" charset="0"/>
              </a:rPr>
              <a:t>If an arithmetic operation happens between any integer type except long, the result is an int. </a:t>
            </a:r>
          </a:p>
          <a:p>
            <a:pPr marL="342900" indent="-342900" eaLnBrk="0" hangingPunct="0">
              <a:lnSpc>
                <a:spcPct val="90000"/>
              </a:lnSpc>
              <a:spcBef>
                <a:spcPct val="20000"/>
              </a:spcBef>
              <a:buClr>
                <a:schemeClr val="accent2"/>
              </a:buClr>
              <a:buFont typeface="Wingdings" pitchFamily="2" charset="2"/>
              <a:buChar char="•"/>
              <a:defRPr/>
            </a:pPr>
            <a:r>
              <a:rPr lang="en-US" sz="1800" dirty="0">
                <a:solidFill>
                  <a:schemeClr val="accent2"/>
                </a:solidFill>
                <a:latin typeface="Arial" charset="0"/>
                <a:cs typeface="Times New Roman" pitchFamily="18" charset="0"/>
              </a:rPr>
              <a:t>Similarly when arithmetic operation happens between floating points, the result is double.</a:t>
            </a:r>
          </a:p>
          <a:p>
            <a:pPr marL="342900" indent="-342900" eaLnBrk="0" hangingPunct="0">
              <a:lnSpc>
                <a:spcPct val="90000"/>
              </a:lnSpc>
              <a:spcBef>
                <a:spcPct val="20000"/>
              </a:spcBef>
              <a:buClr>
                <a:schemeClr val="accent2"/>
              </a:buClr>
              <a:buFont typeface="Wingdings" pitchFamily="2" charset="2"/>
              <a:buChar char="•"/>
              <a:defRPr/>
            </a:pPr>
            <a:r>
              <a:rPr lang="en-US" sz="1800" dirty="0">
                <a:solidFill>
                  <a:schemeClr val="accent2"/>
                </a:solidFill>
                <a:latin typeface="Arial" charset="0"/>
                <a:cs typeface="Times New Roman" pitchFamily="18" charset="0"/>
                <a:sym typeface="Wingdings" pitchFamily="2" charset="2"/>
              </a:rPr>
              <a:t>Compound  assignment operator and pre/post increment/ decrement operator does the conversions required.</a:t>
            </a:r>
          </a:p>
          <a:p>
            <a:pPr marL="342900" indent="-342900" eaLnBrk="0" hangingPunct="0">
              <a:lnSpc>
                <a:spcPct val="90000"/>
              </a:lnSpc>
              <a:spcBef>
                <a:spcPct val="20000"/>
              </a:spcBef>
              <a:buClr>
                <a:schemeClr val="accent2"/>
              </a:buClr>
              <a:buFontTx/>
              <a:buChar char="•"/>
              <a:defRPr/>
            </a:pPr>
            <a:endParaRPr lang="en-US" sz="1800" dirty="0">
              <a:solidFill>
                <a:schemeClr val="accent2"/>
              </a:solidFill>
              <a:latin typeface="Arial" charset="0"/>
              <a:cs typeface="Times New Roman" pitchFamily="18" charset="0"/>
            </a:endParaRPr>
          </a:p>
        </p:txBody>
      </p:sp>
      <p:cxnSp>
        <p:nvCxnSpPr>
          <p:cNvPr id="11" name="Straight Arrow Connector 10">
            <a:extLst>
              <a:ext uri="{FF2B5EF4-FFF2-40B4-BE49-F238E27FC236}">
                <a16:creationId xmlns:a16="http://schemas.microsoft.com/office/drawing/2014/main" id="{0736EA14-A61E-4B94-B66D-4A97867D9B75}"/>
              </a:ext>
            </a:extLst>
          </p:cNvPr>
          <p:cNvCxnSpPr/>
          <p:nvPr/>
        </p:nvCxnSpPr>
        <p:spPr>
          <a:xfrm flipV="1">
            <a:off x="2324100" y="1733550"/>
            <a:ext cx="228600" cy="1524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Rectangle 11">
            <a:extLst>
              <a:ext uri="{FF2B5EF4-FFF2-40B4-BE49-F238E27FC236}">
                <a16:creationId xmlns:a16="http://schemas.microsoft.com/office/drawing/2014/main" id="{ECD21CFD-2706-40D3-AB70-54063DB4700D}"/>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78916E9-9019-4BAD-9DD1-935C7CAFF067}" type="slidenum">
              <a:rPr lang="en-US" altLang="en-US" sz="1200">
                <a:solidFill>
                  <a:srgbClr val="7F7F7F"/>
                </a:solidFill>
                <a:latin typeface="Arial" panose="020B0604020202020204" pitchFamily="34" charset="0"/>
                <a:cs typeface="Arial" panose="020B0604020202020204" pitchFamily="34" charset="0"/>
              </a:rPr>
              <a:pPr eaLnBrk="1" hangingPunct="1"/>
              <a:t>21</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C7DC303-91F7-43A0-950A-D8A2BE1594F0}"/>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Loss of information</a:t>
            </a:r>
          </a:p>
        </p:txBody>
      </p:sp>
      <p:sp>
        <p:nvSpPr>
          <p:cNvPr id="3" name="Content Placeholder 2">
            <a:extLst>
              <a:ext uri="{FF2B5EF4-FFF2-40B4-BE49-F238E27FC236}">
                <a16:creationId xmlns:a16="http://schemas.microsoft.com/office/drawing/2014/main" id="{3DDE7991-FAC3-4B3B-82DB-E54507B2601D}"/>
              </a:ext>
            </a:extLst>
          </p:cNvPr>
          <p:cNvSpPr>
            <a:spLocks noGrp="1"/>
          </p:cNvSpPr>
          <p:nvPr>
            <p:ph idx="1"/>
          </p:nvPr>
        </p:nvSpPr>
        <p:spPr>
          <a:xfrm>
            <a:off x="381000" y="1219200"/>
            <a:ext cx="8229600" cy="4525963"/>
          </a:xfrm>
        </p:spPr>
        <p:txBody>
          <a:bodyPr/>
          <a:lstStyle/>
          <a:p>
            <a:pPr>
              <a:lnSpc>
                <a:spcPct val="90000"/>
              </a:lnSpc>
              <a:buClr>
                <a:schemeClr val="accent2"/>
              </a:buClr>
              <a:defRPr/>
            </a:pPr>
            <a:r>
              <a:rPr lang="en-US" sz="1800" kern="1200" dirty="0">
                <a:solidFill>
                  <a:schemeClr val="accent2"/>
                </a:solidFill>
                <a:latin typeface="Arial" charset="0"/>
                <a:cs typeface="Times New Roman" pitchFamily="18" charset="0"/>
              </a:rPr>
              <a:t>There could be loss of some information during conversion of the following:</a:t>
            </a:r>
          </a:p>
          <a:p>
            <a:pPr>
              <a:lnSpc>
                <a:spcPct val="90000"/>
              </a:lnSpc>
              <a:buClr>
                <a:schemeClr val="accent2"/>
              </a:buClr>
              <a:buFont typeface="Wingdings" pitchFamily="2" charset="2"/>
              <a:buChar char="•"/>
              <a:defRPr/>
            </a:pPr>
            <a:r>
              <a:rPr lang="en-US" sz="1800" kern="1200" dirty="0">
                <a:solidFill>
                  <a:schemeClr val="accent2"/>
                </a:solidFill>
                <a:latin typeface="Arial" charset="0"/>
                <a:cs typeface="Times New Roman" pitchFamily="18" charset="0"/>
              </a:rPr>
              <a:t>int </a:t>
            </a:r>
            <a:r>
              <a:rPr lang="en-US" sz="1800" kern="1200" dirty="0">
                <a:solidFill>
                  <a:schemeClr val="accent2"/>
                </a:solidFill>
                <a:latin typeface="Arial" charset="0"/>
                <a:cs typeface="Times New Roman" pitchFamily="18" charset="0"/>
                <a:sym typeface="Wingdings" pitchFamily="2" charset="2"/>
              </a:rPr>
              <a:t></a:t>
            </a:r>
            <a:r>
              <a:rPr lang="en-US" sz="1800" kern="1200" dirty="0">
                <a:solidFill>
                  <a:schemeClr val="accent2"/>
                </a:solidFill>
                <a:latin typeface="Arial" charset="0"/>
                <a:cs typeface="Times New Roman" pitchFamily="18" charset="0"/>
              </a:rPr>
              <a:t> float 		</a:t>
            </a:r>
          </a:p>
          <a:p>
            <a:pPr>
              <a:lnSpc>
                <a:spcPct val="90000"/>
              </a:lnSpc>
              <a:buClr>
                <a:schemeClr val="accent2"/>
              </a:buClr>
              <a:buFont typeface="Wingdings" pitchFamily="2" charset="2"/>
              <a:buChar char="•"/>
              <a:defRPr/>
            </a:pPr>
            <a:r>
              <a:rPr lang="en-US" sz="1800" kern="1200" dirty="0" err="1">
                <a:solidFill>
                  <a:schemeClr val="accent2"/>
                </a:solidFill>
                <a:latin typeface="Arial" charset="0"/>
                <a:cs typeface="Times New Roman" pitchFamily="18" charset="0"/>
              </a:rPr>
              <a:t>long</a:t>
            </a:r>
            <a:r>
              <a:rPr lang="en-US" sz="1800" kern="1200" dirty="0" err="1">
                <a:solidFill>
                  <a:schemeClr val="accent2"/>
                </a:solidFill>
                <a:latin typeface="Arial" charset="0"/>
                <a:cs typeface="Times New Roman" pitchFamily="18" charset="0"/>
                <a:sym typeface="Wingdings" pitchFamily="2" charset="2"/>
              </a:rPr>
              <a:t>float</a:t>
            </a:r>
            <a:endParaRPr lang="en-US" sz="1800" kern="1200" dirty="0">
              <a:solidFill>
                <a:schemeClr val="accent2"/>
              </a:solidFill>
              <a:latin typeface="Arial" charset="0"/>
              <a:cs typeface="Times New Roman" pitchFamily="18" charset="0"/>
              <a:sym typeface="Wingdings" pitchFamily="2" charset="2"/>
            </a:endParaRPr>
          </a:p>
          <a:p>
            <a:pPr>
              <a:lnSpc>
                <a:spcPct val="90000"/>
              </a:lnSpc>
              <a:buClr>
                <a:schemeClr val="accent2"/>
              </a:buClr>
              <a:buFont typeface="Wingdings" pitchFamily="2" charset="2"/>
              <a:buChar char="•"/>
              <a:defRPr/>
            </a:pPr>
            <a:r>
              <a:rPr lang="en-US" sz="1800" kern="1200" dirty="0">
                <a:solidFill>
                  <a:schemeClr val="accent2"/>
                </a:solidFill>
                <a:latin typeface="Arial" charset="0"/>
                <a:cs typeface="Times New Roman" pitchFamily="18" charset="0"/>
              </a:rPr>
              <a:t>long</a:t>
            </a:r>
            <a:r>
              <a:rPr lang="en-US" sz="1800" kern="1200" dirty="0">
                <a:solidFill>
                  <a:schemeClr val="accent2"/>
                </a:solidFill>
                <a:latin typeface="Arial" charset="0"/>
                <a:cs typeface="Times New Roman" pitchFamily="18" charset="0"/>
                <a:sym typeface="Wingdings" pitchFamily="2" charset="2"/>
              </a:rPr>
              <a:t> double</a:t>
            </a:r>
          </a:p>
          <a:p>
            <a:pPr>
              <a:lnSpc>
                <a:spcPct val="90000"/>
              </a:lnSpc>
              <a:buClr>
                <a:schemeClr val="accent2"/>
              </a:buClr>
              <a:buFont typeface="Wingdings" pitchFamily="2" charset="2"/>
              <a:buChar char="•"/>
              <a:defRPr/>
            </a:pPr>
            <a:endParaRPr lang="nn-NO" sz="1800" kern="1200" dirty="0">
              <a:solidFill>
                <a:schemeClr val="accent2"/>
              </a:solidFill>
              <a:latin typeface="Arial" charset="0"/>
              <a:cs typeface="Times New Roman" pitchFamily="18" charset="0"/>
              <a:sym typeface="Wingdings" pitchFamily="2" charset="2"/>
            </a:endParaRPr>
          </a:p>
          <a:p>
            <a:pPr>
              <a:lnSpc>
                <a:spcPct val="90000"/>
              </a:lnSpc>
              <a:buClr>
                <a:schemeClr val="accent2"/>
              </a:buClr>
              <a:buFont typeface="Wingdings" pitchFamily="2" charset="2"/>
              <a:buChar char="•"/>
              <a:defRPr/>
            </a:pPr>
            <a:r>
              <a:rPr lang="nn-NO" sz="1800" kern="1200" dirty="0">
                <a:solidFill>
                  <a:schemeClr val="accent2"/>
                </a:solidFill>
                <a:latin typeface="Arial" charset="0"/>
                <a:cs typeface="Times New Roman" pitchFamily="18" charset="0"/>
                <a:sym typeface="Wingdings" pitchFamily="2" charset="2"/>
              </a:rPr>
              <a:t>Example</a:t>
            </a:r>
          </a:p>
          <a:p>
            <a:pPr>
              <a:lnSpc>
                <a:spcPct val="90000"/>
              </a:lnSpc>
              <a:buClr>
                <a:schemeClr val="accent2"/>
              </a:buClr>
              <a:buFont typeface="Wingdings" pitchFamily="2" charset="2"/>
              <a:buChar char="•"/>
              <a:defRPr/>
            </a:pPr>
            <a:r>
              <a:rPr lang="nn-NO" sz="1800" kern="1200" dirty="0">
                <a:solidFill>
                  <a:schemeClr val="accent2"/>
                </a:solidFill>
                <a:latin typeface="Arial" charset="0"/>
                <a:cs typeface="Times New Roman" pitchFamily="18" charset="0"/>
                <a:sym typeface="Wingdings" pitchFamily="2" charset="2"/>
              </a:rPr>
              <a:t>int i=76543210;</a:t>
            </a:r>
          </a:p>
          <a:p>
            <a:pPr>
              <a:lnSpc>
                <a:spcPct val="90000"/>
              </a:lnSpc>
              <a:buClr>
                <a:schemeClr val="accent2"/>
              </a:buClr>
              <a:buFont typeface="Wingdings" pitchFamily="2" charset="2"/>
              <a:buChar char="•"/>
              <a:defRPr/>
            </a:pPr>
            <a:r>
              <a:rPr lang="nn-NO" sz="1800" kern="1200" dirty="0">
                <a:solidFill>
                  <a:schemeClr val="accent2"/>
                </a:solidFill>
                <a:latin typeface="Arial" charset="0"/>
                <a:cs typeface="Times New Roman" pitchFamily="18" charset="0"/>
                <a:sym typeface="Wingdings" pitchFamily="2" charset="2"/>
              </a:rPr>
              <a:t>float f= i; </a:t>
            </a:r>
            <a:r>
              <a:rPr lang="en-IN" sz="1800" kern="1200" dirty="0">
                <a:solidFill>
                  <a:schemeClr val="accent2"/>
                </a:solidFill>
                <a:latin typeface="Arial" charset="0"/>
                <a:cs typeface="Times New Roman" pitchFamily="18" charset="0"/>
              </a:rPr>
              <a:t> </a:t>
            </a:r>
            <a:r>
              <a:rPr lang="en-IN" sz="1800" kern="1200" dirty="0">
                <a:solidFill>
                  <a:schemeClr val="accent2"/>
                </a:solidFill>
                <a:latin typeface="Arial" charset="0"/>
                <a:cs typeface="Times New Roman" pitchFamily="18" charset="0"/>
                <a:sym typeface="Wingdings" pitchFamily="2" charset="2"/>
              </a:rPr>
              <a:t>7.6543208E7</a:t>
            </a:r>
            <a:endParaRPr lang="en-US" sz="1800" kern="1200" dirty="0">
              <a:solidFill>
                <a:schemeClr val="accent2"/>
              </a:solidFill>
              <a:latin typeface="Arial" charset="0"/>
              <a:cs typeface="Times New Roman" pitchFamily="18" charset="0"/>
            </a:endParaRPr>
          </a:p>
          <a:p>
            <a:pPr>
              <a:spcBef>
                <a:spcPts val="1500"/>
              </a:spcBef>
              <a:defRPr/>
            </a:pPr>
            <a:endParaRPr lang="en-US" sz="2000" dirty="0"/>
          </a:p>
        </p:txBody>
      </p:sp>
      <p:sp>
        <p:nvSpPr>
          <p:cNvPr id="6" name="Rectangle 11">
            <a:extLst>
              <a:ext uri="{FF2B5EF4-FFF2-40B4-BE49-F238E27FC236}">
                <a16:creationId xmlns:a16="http://schemas.microsoft.com/office/drawing/2014/main" id="{40C25E46-FF85-49B8-B98E-7805D58C1777}"/>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CAC20D5-FB85-4C5C-B45B-3CEFF524B766}" type="slidenum">
              <a:rPr lang="en-US" altLang="en-US" sz="1200">
                <a:solidFill>
                  <a:srgbClr val="7F7F7F"/>
                </a:solidFill>
                <a:latin typeface="Arial" panose="020B0604020202020204" pitchFamily="34" charset="0"/>
                <a:cs typeface="Arial" panose="020B0604020202020204" pitchFamily="34" charset="0"/>
              </a:rPr>
              <a:pPr eaLnBrk="1" hangingPunct="1"/>
              <a:t>22</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77F0B07E-9C35-4609-8856-00B495751DFF}"/>
              </a:ext>
            </a:extLst>
          </p:cNvPr>
          <p:cNvSpPr>
            <a:spLocks noGrp="1"/>
          </p:cNvSpPr>
          <p:nvPr>
            <p:ph type="title"/>
          </p:nvPr>
        </p:nvSpPr>
        <p:spPr bwMode="auto">
          <a:xfrm>
            <a:off x="228600" y="0"/>
            <a:ext cx="8686800" cy="91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000"/>
              <a:t>Assignment conversions- integers</a:t>
            </a:r>
            <a:endParaRPr lang="en-IN" altLang="en-US" sz="4000"/>
          </a:p>
        </p:txBody>
      </p:sp>
      <p:sp>
        <p:nvSpPr>
          <p:cNvPr id="53251" name="Content Placeholder 2">
            <a:extLst>
              <a:ext uri="{FF2B5EF4-FFF2-40B4-BE49-F238E27FC236}">
                <a16:creationId xmlns:a16="http://schemas.microsoft.com/office/drawing/2014/main" id="{4312DC5B-F357-4FDB-9F1D-08B658EAA0CD}"/>
              </a:ext>
            </a:extLst>
          </p:cNvPr>
          <p:cNvSpPr>
            <a:spLocks noGrp="1"/>
          </p:cNvSpPr>
          <p:nvPr>
            <p:ph idx="1"/>
          </p:nvPr>
        </p:nvSpPr>
        <p:spPr>
          <a:xfrm>
            <a:off x="304800" y="1066800"/>
            <a:ext cx="8534400" cy="5410200"/>
          </a:xfrm>
        </p:spPr>
        <p:txBody>
          <a:bodyPr/>
          <a:lstStyle/>
          <a:p>
            <a:pPr>
              <a:lnSpc>
                <a:spcPct val="90000"/>
              </a:lnSpc>
              <a:buClr>
                <a:schemeClr val="accent2"/>
              </a:buClr>
              <a:defRPr/>
            </a:pPr>
            <a:r>
              <a:rPr lang="en-US" sz="1800" kern="1200" dirty="0">
                <a:solidFill>
                  <a:schemeClr val="accent2"/>
                </a:solidFill>
                <a:latin typeface="Arial" charset="0"/>
                <a:cs typeface="Times New Roman" pitchFamily="18" charset="0"/>
              </a:rPr>
              <a:t>int i=10;	</a:t>
            </a:r>
          </a:p>
          <a:p>
            <a:pPr>
              <a:lnSpc>
                <a:spcPct val="90000"/>
              </a:lnSpc>
              <a:buClr>
                <a:schemeClr val="accent2"/>
              </a:buClr>
              <a:buFont typeface="Wingdings" pitchFamily="2" charset="2"/>
              <a:buChar char="•"/>
              <a:defRPr/>
            </a:pPr>
            <a:r>
              <a:rPr lang="en-US" sz="1800" kern="1200" dirty="0">
                <a:solidFill>
                  <a:schemeClr val="accent2"/>
                </a:solidFill>
                <a:latin typeface="Arial" charset="0"/>
                <a:cs typeface="Times New Roman" pitchFamily="18" charset="0"/>
              </a:rPr>
              <a:t>	int b=10;</a:t>
            </a:r>
          </a:p>
          <a:p>
            <a:pPr>
              <a:lnSpc>
                <a:spcPct val="90000"/>
              </a:lnSpc>
              <a:buClr>
                <a:schemeClr val="accent2"/>
              </a:buClr>
              <a:defRPr/>
            </a:pPr>
            <a:r>
              <a:rPr lang="en-US" sz="1800" kern="1200" dirty="0">
                <a:solidFill>
                  <a:schemeClr val="accent2"/>
                </a:solidFill>
                <a:latin typeface="Arial" charset="0"/>
                <a:cs typeface="Times New Roman" pitchFamily="18" charset="0"/>
              </a:rPr>
              <a:t>   int k=</a:t>
            </a:r>
            <a:r>
              <a:rPr lang="en-US" sz="1800" kern="1200" dirty="0" err="1">
                <a:solidFill>
                  <a:schemeClr val="accent2"/>
                </a:solidFill>
                <a:latin typeface="Arial" charset="0"/>
                <a:cs typeface="Times New Roman" pitchFamily="18" charset="0"/>
              </a:rPr>
              <a:t>i+b</a:t>
            </a:r>
            <a:r>
              <a:rPr lang="en-US" sz="1800" kern="1200" dirty="0">
                <a:solidFill>
                  <a:schemeClr val="accent2"/>
                </a:solidFill>
                <a:latin typeface="Arial" charset="0"/>
                <a:cs typeface="Times New Roman" pitchFamily="18" charset="0"/>
              </a:rPr>
              <a:t>;   // ok</a:t>
            </a:r>
          </a:p>
          <a:p>
            <a:pPr>
              <a:lnSpc>
                <a:spcPct val="90000"/>
              </a:lnSpc>
              <a:buClr>
                <a:schemeClr val="accent2"/>
              </a:buClr>
              <a:defRPr/>
            </a:pPr>
            <a:endParaRPr lang="en-US" sz="1800" kern="1200" dirty="0">
              <a:solidFill>
                <a:schemeClr val="accent2"/>
              </a:solidFill>
              <a:latin typeface="Arial" charset="0"/>
              <a:cs typeface="Times New Roman" pitchFamily="18" charset="0"/>
            </a:endParaRPr>
          </a:p>
          <a:p>
            <a:pPr>
              <a:lnSpc>
                <a:spcPct val="90000"/>
              </a:lnSpc>
              <a:buClr>
                <a:schemeClr val="accent2"/>
              </a:buClr>
              <a:defRPr/>
            </a:pPr>
            <a:endParaRPr lang="en-US" sz="1800" kern="1200" dirty="0">
              <a:solidFill>
                <a:schemeClr val="accent2"/>
              </a:solidFill>
              <a:latin typeface="Arial" charset="0"/>
              <a:cs typeface="Times New Roman" pitchFamily="18" charset="0"/>
            </a:endParaRPr>
          </a:p>
          <a:p>
            <a:pPr>
              <a:lnSpc>
                <a:spcPct val="90000"/>
              </a:lnSpc>
              <a:buClr>
                <a:schemeClr val="accent2"/>
              </a:buClr>
              <a:defRPr/>
            </a:pPr>
            <a:endParaRPr lang="en-US" sz="1800" kern="1200" dirty="0">
              <a:solidFill>
                <a:schemeClr val="accent2"/>
              </a:solidFill>
              <a:latin typeface="Arial" charset="0"/>
              <a:cs typeface="Times New Roman" pitchFamily="18" charset="0"/>
            </a:endParaRPr>
          </a:p>
          <a:p>
            <a:pPr>
              <a:lnSpc>
                <a:spcPct val="90000"/>
              </a:lnSpc>
              <a:buClr>
                <a:schemeClr val="accent2"/>
              </a:buClr>
              <a:buFont typeface="Wingdings" pitchFamily="2" charset="2"/>
              <a:buChar char="•"/>
              <a:defRPr/>
            </a:pPr>
            <a:r>
              <a:rPr lang="en-US" sz="1800" kern="1200" dirty="0">
                <a:solidFill>
                  <a:schemeClr val="accent2"/>
                </a:solidFill>
                <a:latin typeface="Arial" charset="0"/>
                <a:cs typeface="Times New Roman" pitchFamily="18" charset="0"/>
              </a:rPr>
              <a:t>2. byte b1=20; // ok</a:t>
            </a:r>
          </a:p>
          <a:p>
            <a:pPr>
              <a:lnSpc>
                <a:spcPct val="90000"/>
              </a:lnSpc>
              <a:buClr>
                <a:schemeClr val="accent2"/>
              </a:buClr>
              <a:defRPr/>
            </a:pPr>
            <a:r>
              <a:rPr lang="en-US" sz="1800" kern="1200" dirty="0">
                <a:solidFill>
                  <a:schemeClr val="accent2"/>
                </a:solidFill>
                <a:latin typeface="Arial" charset="0"/>
                <a:cs typeface="Times New Roman" pitchFamily="18" charset="0"/>
              </a:rPr>
              <a:t>   short s=</a:t>
            </a:r>
            <a:r>
              <a:rPr lang="en-US" sz="1800" b="1" kern="1200" dirty="0">
                <a:solidFill>
                  <a:schemeClr val="accent2"/>
                </a:solidFill>
                <a:latin typeface="Arial" charset="0"/>
                <a:cs typeface="Times New Roman" pitchFamily="18" charset="0"/>
              </a:rPr>
              <a:t>10</a:t>
            </a:r>
            <a:r>
              <a:rPr lang="en-US" sz="1800" kern="1200" dirty="0">
                <a:solidFill>
                  <a:schemeClr val="accent2"/>
                </a:solidFill>
                <a:latin typeface="Arial" charset="0"/>
                <a:cs typeface="Times New Roman" pitchFamily="18" charset="0"/>
              </a:rPr>
              <a:t>; // ok</a:t>
            </a:r>
          </a:p>
          <a:p>
            <a:pPr>
              <a:lnSpc>
                <a:spcPct val="90000"/>
              </a:lnSpc>
              <a:buClr>
                <a:schemeClr val="accent2"/>
              </a:buClr>
              <a:defRPr/>
            </a:pPr>
            <a:endParaRPr lang="en-US" sz="1800" kern="1200" dirty="0">
              <a:solidFill>
                <a:schemeClr val="accent2"/>
              </a:solidFill>
              <a:latin typeface="Arial" charset="0"/>
              <a:cs typeface="Times New Roman" pitchFamily="18" charset="0"/>
            </a:endParaRPr>
          </a:p>
          <a:p>
            <a:pPr>
              <a:lnSpc>
                <a:spcPct val="90000"/>
              </a:lnSpc>
              <a:buClr>
                <a:schemeClr val="accent2"/>
              </a:buClr>
              <a:defRPr/>
            </a:pPr>
            <a:r>
              <a:rPr lang="en-US" sz="1800" kern="1200" dirty="0">
                <a:solidFill>
                  <a:schemeClr val="accent2"/>
                </a:solidFill>
                <a:latin typeface="Arial" charset="0"/>
                <a:cs typeface="Times New Roman" pitchFamily="18" charset="0"/>
                <a:sym typeface="Wingdings" pitchFamily="2" charset="2"/>
              </a:rPr>
              <a:t>       But</a:t>
            </a:r>
            <a:r>
              <a:rPr lang="en-US" sz="1800" kern="1200" dirty="0">
                <a:solidFill>
                  <a:schemeClr val="accent2"/>
                </a:solidFill>
                <a:latin typeface="Arial" charset="0"/>
                <a:cs typeface="Times New Roman" pitchFamily="18" charset="0"/>
              </a:rPr>
              <a:t> byte b=39078; //</a:t>
            </a:r>
            <a:r>
              <a:rPr lang="en-US" sz="1800" kern="1200" dirty="0">
                <a:solidFill>
                  <a:schemeClr val="accent2"/>
                </a:solidFill>
                <a:latin typeface="Arial" charset="0"/>
                <a:cs typeface="Times New Roman" pitchFamily="18" charset="0"/>
                <a:sym typeface="Wingdings" pitchFamily="2" charset="2"/>
              </a:rPr>
              <a:t> error </a:t>
            </a:r>
          </a:p>
          <a:p>
            <a:pPr>
              <a:lnSpc>
                <a:spcPct val="90000"/>
              </a:lnSpc>
              <a:buClr>
                <a:schemeClr val="accent2"/>
              </a:buClr>
              <a:buFont typeface="Wingdings" pitchFamily="2" charset="2"/>
              <a:buChar char="•"/>
              <a:defRPr/>
            </a:pPr>
            <a:endParaRPr lang="en-US" sz="1800" kern="1200" dirty="0">
              <a:solidFill>
                <a:schemeClr val="accent2"/>
              </a:solidFill>
              <a:latin typeface="Arial" charset="0"/>
              <a:cs typeface="Times New Roman" pitchFamily="18" charset="0"/>
            </a:endParaRPr>
          </a:p>
          <a:p>
            <a:pPr>
              <a:lnSpc>
                <a:spcPct val="90000"/>
              </a:lnSpc>
              <a:buClr>
                <a:schemeClr val="accent2"/>
              </a:buClr>
              <a:buFont typeface="Wingdings" pitchFamily="2" charset="2"/>
              <a:buChar char="•"/>
              <a:defRPr/>
            </a:pPr>
            <a:r>
              <a:rPr lang="en-US" sz="1800" kern="1200" dirty="0">
                <a:solidFill>
                  <a:schemeClr val="accent2"/>
                </a:solidFill>
                <a:latin typeface="Arial" charset="0"/>
                <a:cs typeface="Times New Roman" pitchFamily="18" charset="0"/>
              </a:rPr>
              <a:t>3. int b=10;</a:t>
            </a:r>
          </a:p>
          <a:p>
            <a:pPr>
              <a:lnSpc>
                <a:spcPct val="90000"/>
              </a:lnSpc>
              <a:buClr>
                <a:schemeClr val="accent2"/>
              </a:buClr>
              <a:buFont typeface="Wingdings" pitchFamily="2" charset="2"/>
              <a:buChar char="•"/>
              <a:defRPr/>
            </a:pPr>
            <a:r>
              <a:rPr lang="en-US" sz="1800" kern="1200" dirty="0">
                <a:solidFill>
                  <a:schemeClr val="accent2"/>
                </a:solidFill>
                <a:latin typeface="Arial" charset="0"/>
                <a:cs typeface="Times New Roman" pitchFamily="18" charset="0"/>
              </a:rPr>
              <a:t>   byte </a:t>
            </a:r>
            <a:r>
              <a:rPr lang="en-US" sz="1800" kern="1200" dirty="0">
                <a:solidFill>
                  <a:schemeClr val="accent2"/>
                </a:solidFill>
                <a:latin typeface="Arial" charset="0"/>
                <a:cs typeface="Times New Roman" pitchFamily="18" charset="0"/>
                <a:sym typeface="Wingdings" pitchFamily="2" charset="2"/>
              </a:rPr>
              <a:t>b1=b;    //error</a:t>
            </a:r>
          </a:p>
          <a:p>
            <a:pPr>
              <a:lnSpc>
                <a:spcPct val="90000"/>
              </a:lnSpc>
              <a:buClr>
                <a:schemeClr val="accent2"/>
              </a:buClr>
              <a:buFont typeface="Wingdings" pitchFamily="2" charset="2"/>
              <a:buChar char="•"/>
              <a:defRPr/>
            </a:pPr>
            <a:endParaRPr lang="en-US" sz="1800" kern="1200" dirty="0">
              <a:solidFill>
                <a:schemeClr val="accent2"/>
              </a:solidFill>
              <a:latin typeface="Arial" charset="0"/>
              <a:cs typeface="Times New Roman" pitchFamily="18" charset="0"/>
              <a:sym typeface="Wingdings" pitchFamily="2" charset="2"/>
            </a:endParaRPr>
          </a:p>
          <a:p>
            <a:pPr>
              <a:lnSpc>
                <a:spcPct val="90000"/>
              </a:lnSpc>
              <a:buClr>
                <a:schemeClr val="accent2"/>
              </a:buClr>
              <a:buFont typeface="Wingdings" pitchFamily="2" charset="2"/>
              <a:buChar char="•"/>
              <a:defRPr/>
            </a:pPr>
            <a:endParaRPr lang="en-US" sz="1800" kern="1200" dirty="0">
              <a:solidFill>
                <a:schemeClr val="accent2"/>
              </a:solidFill>
              <a:latin typeface="Arial" charset="0"/>
              <a:cs typeface="Times New Roman" pitchFamily="18" charset="0"/>
              <a:sym typeface="Wingdings" pitchFamily="2" charset="2"/>
            </a:endParaRPr>
          </a:p>
          <a:p>
            <a:pPr>
              <a:lnSpc>
                <a:spcPct val="90000"/>
              </a:lnSpc>
              <a:buClr>
                <a:schemeClr val="accent2"/>
              </a:buClr>
              <a:buFont typeface="Wingdings" pitchFamily="2" charset="2"/>
              <a:buChar char="•"/>
              <a:defRPr/>
            </a:pPr>
            <a:endParaRPr lang="en-US" sz="1800" kern="1200" dirty="0">
              <a:solidFill>
                <a:schemeClr val="accent2"/>
              </a:solidFill>
              <a:latin typeface="Arial" charset="0"/>
              <a:cs typeface="Times New Roman" pitchFamily="18" charset="0"/>
              <a:sym typeface="Wingdings" pitchFamily="2" charset="2"/>
            </a:endParaRPr>
          </a:p>
          <a:p>
            <a:pPr>
              <a:lnSpc>
                <a:spcPct val="90000"/>
              </a:lnSpc>
              <a:buClr>
                <a:schemeClr val="accent2"/>
              </a:buClr>
              <a:buFont typeface="Wingdings" pitchFamily="2" charset="2"/>
              <a:buChar char="•"/>
              <a:defRPr/>
            </a:pPr>
            <a:endParaRPr lang="en-US" sz="1800" kern="1200" dirty="0">
              <a:solidFill>
                <a:schemeClr val="accent2"/>
              </a:solidFill>
              <a:latin typeface="Arial" charset="0"/>
              <a:cs typeface="Times New Roman" pitchFamily="18" charset="0"/>
              <a:sym typeface="Wingdings" pitchFamily="2" charset="2"/>
            </a:endParaRPr>
          </a:p>
          <a:p>
            <a:pPr>
              <a:lnSpc>
                <a:spcPct val="90000"/>
              </a:lnSpc>
              <a:buClr>
                <a:schemeClr val="accent2"/>
              </a:buClr>
              <a:buFont typeface="Wingdings" pitchFamily="2" charset="2"/>
              <a:buChar char="•"/>
              <a:defRPr/>
            </a:pPr>
            <a:r>
              <a:rPr lang="en-US" sz="1800" kern="1200" dirty="0">
                <a:solidFill>
                  <a:schemeClr val="accent2"/>
                </a:solidFill>
                <a:latin typeface="Arial" charset="0"/>
                <a:cs typeface="Times New Roman" pitchFamily="18" charset="0"/>
              </a:rPr>
              <a:t>      But final int b=10; </a:t>
            </a:r>
          </a:p>
          <a:p>
            <a:pPr>
              <a:lnSpc>
                <a:spcPct val="90000"/>
              </a:lnSpc>
              <a:buClr>
                <a:schemeClr val="accent2"/>
              </a:buClr>
              <a:buFont typeface="Wingdings" pitchFamily="2" charset="2"/>
              <a:buChar char="•"/>
              <a:defRPr/>
            </a:pPr>
            <a:r>
              <a:rPr lang="en-US" sz="1800" kern="1200" dirty="0">
                <a:solidFill>
                  <a:schemeClr val="accent2"/>
                </a:solidFill>
                <a:latin typeface="Arial" charset="0"/>
                <a:cs typeface="Times New Roman" pitchFamily="18" charset="0"/>
              </a:rPr>
              <a:t>   byte b1=b; </a:t>
            </a:r>
            <a:r>
              <a:rPr lang="en-US" sz="1800" kern="1200" dirty="0">
                <a:solidFill>
                  <a:schemeClr val="accent2"/>
                </a:solidFill>
                <a:latin typeface="Arial" charset="0"/>
                <a:cs typeface="Times New Roman" pitchFamily="18" charset="0"/>
                <a:sym typeface="Wingdings" pitchFamily="2" charset="2"/>
              </a:rPr>
              <a:t>//ok</a:t>
            </a:r>
          </a:p>
          <a:p>
            <a:pPr>
              <a:lnSpc>
                <a:spcPct val="90000"/>
              </a:lnSpc>
              <a:buClr>
                <a:schemeClr val="accent2"/>
              </a:buClr>
              <a:buFont typeface="Wingdings" pitchFamily="2" charset="2"/>
              <a:buChar char="•"/>
              <a:defRPr/>
            </a:pPr>
            <a:endParaRPr lang="en-US" sz="1800" kern="1200" dirty="0">
              <a:solidFill>
                <a:schemeClr val="accent2"/>
              </a:solidFill>
              <a:latin typeface="Arial" charset="0"/>
              <a:cs typeface="Times New Roman" pitchFamily="18" charset="0"/>
              <a:sym typeface="Wingdings" pitchFamily="2" charset="2"/>
            </a:endParaRPr>
          </a:p>
          <a:p>
            <a:pPr>
              <a:lnSpc>
                <a:spcPct val="90000"/>
              </a:lnSpc>
              <a:buClr>
                <a:schemeClr val="accent2"/>
              </a:buClr>
              <a:defRPr/>
            </a:pPr>
            <a:endParaRPr lang="en-US" sz="1800" kern="1200" dirty="0">
              <a:solidFill>
                <a:schemeClr val="accent2"/>
              </a:solidFill>
              <a:latin typeface="Arial" charset="0"/>
              <a:cs typeface="Times New Roman" pitchFamily="18" charset="0"/>
              <a:sym typeface="Wingdings" pitchFamily="2" charset="2"/>
            </a:endParaRPr>
          </a:p>
        </p:txBody>
      </p:sp>
      <p:sp>
        <p:nvSpPr>
          <p:cNvPr id="6" name="Rectangle 11">
            <a:extLst>
              <a:ext uri="{FF2B5EF4-FFF2-40B4-BE49-F238E27FC236}">
                <a16:creationId xmlns:a16="http://schemas.microsoft.com/office/drawing/2014/main" id="{0AF60AA2-2571-4188-AF5A-48AEDED02C05}"/>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E2754FB-593E-46B8-B14F-590BD32CBDCE}" type="slidenum">
              <a:rPr lang="en-US" altLang="en-US" sz="1200">
                <a:solidFill>
                  <a:srgbClr val="7F7F7F"/>
                </a:solidFill>
                <a:latin typeface="Arial" panose="020B0604020202020204" pitchFamily="34" charset="0"/>
                <a:cs typeface="Arial" panose="020B0604020202020204" pitchFamily="34" charset="0"/>
              </a:rPr>
              <a:pPr eaLnBrk="1" hangingPunct="1"/>
              <a:t>23</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a:extLst>
              <a:ext uri="{FF2B5EF4-FFF2-40B4-BE49-F238E27FC236}">
                <a16:creationId xmlns:a16="http://schemas.microsoft.com/office/drawing/2014/main" id="{56A0C9D3-2BD7-4886-ABBF-0768CBF040B9}"/>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8B7BCA4-EB6B-4E1A-9330-585EAD1765F1}" type="slidenum">
              <a:rPr lang="en-US" altLang="en-US"/>
              <a:pPr eaLnBrk="1" hangingPunct="1"/>
              <a:t>24</a:t>
            </a:fld>
            <a:endParaRPr lang="en-US" altLang="en-US"/>
          </a:p>
        </p:txBody>
      </p:sp>
      <p:sp>
        <p:nvSpPr>
          <p:cNvPr id="5" name="Content Placeholder 2">
            <a:extLst>
              <a:ext uri="{FF2B5EF4-FFF2-40B4-BE49-F238E27FC236}">
                <a16:creationId xmlns:a16="http://schemas.microsoft.com/office/drawing/2014/main" id="{0A13A6DA-E0DE-4387-B960-34C9FD00F590}"/>
              </a:ext>
            </a:extLst>
          </p:cNvPr>
          <p:cNvSpPr>
            <a:spLocks noGrp="1"/>
          </p:cNvSpPr>
          <p:nvPr>
            <p:ph idx="1"/>
          </p:nvPr>
        </p:nvSpPr>
        <p:spPr>
          <a:xfrm>
            <a:off x="381000" y="1295400"/>
            <a:ext cx="8229600" cy="4876800"/>
          </a:xfrm>
        </p:spPr>
        <p:txBody>
          <a:bodyPr/>
          <a:lstStyle/>
          <a:p>
            <a:pPr>
              <a:lnSpc>
                <a:spcPct val="90000"/>
              </a:lnSpc>
              <a:buClr>
                <a:schemeClr val="accent2"/>
              </a:buClr>
              <a:buFont typeface="+mj-lt"/>
              <a:buChar char="•"/>
              <a:defRPr/>
            </a:pPr>
            <a:r>
              <a:rPr lang="en-US" sz="1800" kern="1200" dirty="0">
                <a:solidFill>
                  <a:schemeClr val="accent2"/>
                </a:solidFill>
                <a:latin typeface="Arial" charset="0"/>
                <a:cs typeface="Times New Roman" pitchFamily="18" charset="0"/>
              </a:rPr>
              <a:t>byte b1=20, b2=30;</a:t>
            </a:r>
          </a:p>
          <a:p>
            <a:pPr>
              <a:lnSpc>
                <a:spcPct val="90000"/>
              </a:lnSpc>
              <a:buClr>
                <a:schemeClr val="accent2"/>
              </a:buClr>
              <a:defRPr/>
            </a:pPr>
            <a:r>
              <a:rPr lang="en-US" sz="1800" kern="1200" dirty="0">
                <a:solidFill>
                  <a:schemeClr val="accent2"/>
                </a:solidFill>
                <a:latin typeface="Arial" charset="0"/>
                <a:cs typeface="Times New Roman" pitchFamily="18" charset="0"/>
                <a:sym typeface="Wingdings" pitchFamily="2" charset="2"/>
              </a:rPr>
              <a:t>	</a:t>
            </a:r>
            <a:r>
              <a:rPr lang="en-US" sz="1800" kern="1200" dirty="0" err="1">
                <a:solidFill>
                  <a:schemeClr val="accent2"/>
                </a:solidFill>
                <a:latin typeface="Arial" charset="0"/>
                <a:cs typeface="Times New Roman" pitchFamily="18" charset="0"/>
                <a:sym typeface="Wingdings" pitchFamily="2" charset="2"/>
              </a:rPr>
              <a:t>int</a:t>
            </a:r>
            <a:r>
              <a:rPr lang="en-US" sz="1800" kern="1200" dirty="0">
                <a:solidFill>
                  <a:schemeClr val="accent2"/>
                </a:solidFill>
                <a:latin typeface="Arial" charset="0"/>
                <a:cs typeface="Times New Roman" pitchFamily="18" charset="0"/>
                <a:sym typeface="Wingdings" pitchFamily="2" charset="2"/>
              </a:rPr>
              <a:t> i=b1+b2;</a:t>
            </a:r>
            <a:r>
              <a:rPr lang="en-US" sz="1800" kern="1200" dirty="0">
                <a:solidFill>
                  <a:schemeClr val="accent2"/>
                </a:solidFill>
                <a:latin typeface="Arial" charset="0"/>
                <a:cs typeface="Times New Roman" pitchFamily="18" charset="0"/>
              </a:rPr>
              <a:t> // ok</a:t>
            </a:r>
          </a:p>
          <a:p>
            <a:pPr>
              <a:lnSpc>
                <a:spcPct val="90000"/>
              </a:lnSpc>
              <a:buClr>
                <a:schemeClr val="accent2"/>
              </a:buClr>
              <a:defRPr/>
            </a:pPr>
            <a:r>
              <a:rPr lang="en-US" sz="1800" kern="1200" dirty="0">
                <a:solidFill>
                  <a:schemeClr val="accent2"/>
                </a:solidFill>
                <a:latin typeface="Arial" charset="0"/>
                <a:cs typeface="Times New Roman" pitchFamily="18" charset="0"/>
                <a:sym typeface="Wingdings" pitchFamily="2" charset="2"/>
              </a:rPr>
              <a:t>  But</a:t>
            </a:r>
            <a:r>
              <a:rPr lang="en-US" sz="1800" kern="1200" dirty="0">
                <a:solidFill>
                  <a:schemeClr val="accent2"/>
                </a:solidFill>
                <a:latin typeface="Arial" charset="0"/>
                <a:cs typeface="Times New Roman" pitchFamily="18" charset="0"/>
              </a:rPr>
              <a:t> byte b=b1+b2; //</a:t>
            </a:r>
            <a:r>
              <a:rPr lang="en-US" sz="1800" kern="1200" dirty="0">
                <a:solidFill>
                  <a:schemeClr val="accent2"/>
                </a:solidFill>
                <a:latin typeface="Arial" charset="0"/>
                <a:cs typeface="Times New Roman" pitchFamily="18" charset="0"/>
                <a:sym typeface="Wingdings" pitchFamily="2" charset="2"/>
              </a:rPr>
              <a:t> error</a:t>
            </a:r>
          </a:p>
          <a:p>
            <a:pPr>
              <a:lnSpc>
                <a:spcPct val="90000"/>
              </a:lnSpc>
              <a:buClr>
                <a:schemeClr val="accent2"/>
              </a:buClr>
              <a:defRPr/>
            </a:pPr>
            <a:r>
              <a:rPr lang="en-US" sz="1800" kern="1200" dirty="0">
                <a:solidFill>
                  <a:schemeClr val="accent2"/>
                </a:solidFill>
                <a:latin typeface="Arial" charset="0"/>
                <a:cs typeface="Times New Roman" pitchFamily="18" charset="0"/>
                <a:sym typeface="Wingdings" pitchFamily="2" charset="2"/>
              </a:rPr>
              <a:t>    Same is the case with short</a:t>
            </a:r>
          </a:p>
          <a:p>
            <a:pPr>
              <a:lnSpc>
                <a:spcPct val="90000"/>
              </a:lnSpc>
              <a:buClr>
                <a:schemeClr val="accent2"/>
              </a:buClr>
              <a:buFont typeface="+mj-lt"/>
              <a:buChar char="•"/>
              <a:defRPr/>
            </a:pPr>
            <a:r>
              <a:rPr lang="en-US" sz="1800" kern="1200" dirty="0">
                <a:solidFill>
                  <a:schemeClr val="accent2"/>
                </a:solidFill>
                <a:latin typeface="Arial" charset="0"/>
                <a:cs typeface="Times New Roman" pitchFamily="18" charset="0"/>
              </a:rPr>
              <a:t>byte b=b+1; </a:t>
            </a:r>
            <a:r>
              <a:rPr lang="en-US" sz="1800" kern="1200" dirty="0">
                <a:solidFill>
                  <a:schemeClr val="accent2"/>
                </a:solidFill>
                <a:latin typeface="Arial" charset="0"/>
                <a:cs typeface="Times New Roman" pitchFamily="18" charset="0"/>
                <a:sym typeface="Wingdings" pitchFamily="2" charset="2"/>
              </a:rPr>
              <a:t>// error</a:t>
            </a:r>
          </a:p>
          <a:p>
            <a:pPr>
              <a:lnSpc>
                <a:spcPct val="90000"/>
              </a:lnSpc>
              <a:buClr>
                <a:schemeClr val="accent2"/>
              </a:buClr>
              <a:defRPr/>
            </a:pPr>
            <a:r>
              <a:rPr lang="en-US" sz="1800" kern="1200" dirty="0">
                <a:solidFill>
                  <a:schemeClr val="accent2"/>
                </a:solidFill>
                <a:latin typeface="Arial" charset="0"/>
                <a:cs typeface="Times New Roman" pitchFamily="18" charset="0"/>
                <a:sym typeface="Wingdings" pitchFamily="2" charset="2"/>
              </a:rPr>
              <a:t>     But byte b+=1; </a:t>
            </a:r>
            <a:r>
              <a:rPr lang="en-US" sz="1800" kern="1200" dirty="0">
                <a:solidFill>
                  <a:schemeClr val="accent2"/>
                </a:solidFill>
                <a:latin typeface="Arial" charset="0"/>
                <a:cs typeface="Times New Roman" pitchFamily="18" charset="0"/>
              </a:rPr>
              <a:t>// ok </a:t>
            </a:r>
          </a:p>
          <a:p>
            <a:pPr>
              <a:lnSpc>
                <a:spcPct val="90000"/>
              </a:lnSpc>
              <a:buClr>
                <a:schemeClr val="accent2"/>
              </a:buClr>
              <a:defRPr/>
            </a:pPr>
            <a:r>
              <a:rPr lang="en-US" sz="1800" kern="1200" dirty="0">
                <a:solidFill>
                  <a:schemeClr val="accent2"/>
                </a:solidFill>
                <a:latin typeface="Arial" charset="0"/>
                <a:cs typeface="Times New Roman" pitchFamily="18" charset="0"/>
              </a:rPr>
              <a:t>	</a:t>
            </a:r>
          </a:p>
          <a:p>
            <a:pPr>
              <a:lnSpc>
                <a:spcPct val="90000"/>
              </a:lnSpc>
              <a:buClr>
                <a:schemeClr val="accent2"/>
              </a:buClr>
              <a:buFont typeface="+mj-lt"/>
              <a:buChar char="•"/>
              <a:defRPr/>
            </a:pPr>
            <a:r>
              <a:rPr lang="en-IN" sz="1800" kern="1200" dirty="0">
                <a:solidFill>
                  <a:schemeClr val="accent2"/>
                </a:solidFill>
                <a:latin typeface="Arial" charset="0"/>
                <a:cs typeface="Times New Roman" pitchFamily="18" charset="0"/>
              </a:rPr>
              <a:t>byte c=10; </a:t>
            </a:r>
            <a:r>
              <a:rPr lang="en-US" sz="1800" kern="1200" dirty="0">
                <a:solidFill>
                  <a:schemeClr val="accent2"/>
                </a:solidFill>
                <a:latin typeface="Arial" charset="0"/>
                <a:cs typeface="Times New Roman" pitchFamily="18" charset="0"/>
              </a:rPr>
              <a:t>// ok</a:t>
            </a:r>
            <a:endParaRPr lang="en-IN" sz="1800" kern="1200" dirty="0">
              <a:solidFill>
                <a:schemeClr val="accent2"/>
              </a:solidFill>
              <a:latin typeface="Arial" charset="0"/>
              <a:cs typeface="Times New Roman" pitchFamily="18" charset="0"/>
            </a:endParaRPr>
          </a:p>
          <a:p>
            <a:pPr>
              <a:lnSpc>
                <a:spcPct val="90000"/>
              </a:lnSpc>
              <a:buClr>
                <a:schemeClr val="accent2"/>
              </a:buClr>
              <a:buFont typeface="Wingdings" pitchFamily="2" charset="2"/>
              <a:buChar char="•"/>
              <a:defRPr/>
            </a:pPr>
            <a:r>
              <a:rPr lang="en-IN" sz="1800" kern="1200" dirty="0">
                <a:solidFill>
                  <a:schemeClr val="accent2"/>
                </a:solidFill>
                <a:latin typeface="Arial" charset="0"/>
                <a:cs typeface="Times New Roman" pitchFamily="18" charset="0"/>
              </a:rPr>
              <a:t>	byte c1=-c; </a:t>
            </a:r>
            <a:r>
              <a:rPr lang="en-US" sz="1800" kern="1200" dirty="0">
                <a:solidFill>
                  <a:schemeClr val="accent2"/>
                </a:solidFill>
                <a:latin typeface="Arial" charset="0"/>
                <a:cs typeface="Times New Roman" pitchFamily="18" charset="0"/>
              </a:rPr>
              <a:t>// </a:t>
            </a:r>
            <a:r>
              <a:rPr lang="en-US" sz="1800" kern="1200" dirty="0">
                <a:solidFill>
                  <a:schemeClr val="accent2"/>
                </a:solidFill>
                <a:latin typeface="Arial" charset="0"/>
                <a:cs typeface="Times New Roman" pitchFamily="18" charset="0"/>
                <a:sym typeface="Wingdings" pitchFamily="2" charset="2"/>
              </a:rPr>
              <a:t>error </a:t>
            </a:r>
          </a:p>
          <a:p>
            <a:pPr>
              <a:lnSpc>
                <a:spcPct val="90000"/>
              </a:lnSpc>
              <a:buClr>
                <a:schemeClr val="accent2"/>
              </a:buClr>
              <a:buFont typeface="+mj-lt"/>
              <a:buChar char="•"/>
              <a:defRPr/>
            </a:pPr>
            <a:r>
              <a:rPr lang="en-US" sz="1800" kern="1200" dirty="0">
                <a:solidFill>
                  <a:schemeClr val="accent2"/>
                </a:solidFill>
                <a:latin typeface="Arial" charset="0"/>
                <a:cs typeface="Times New Roman" pitchFamily="18" charset="0"/>
              </a:rPr>
              <a:t>byte c2=c1+1; // </a:t>
            </a:r>
            <a:r>
              <a:rPr lang="en-US" sz="1800" kern="1200" dirty="0">
                <a:solidFill>
                  <a:schemeClr val="accent2"/>
                </a:solidFill>
                <a:latin typeface="Arial" charset="0"/>
                <a:cs typeface="Times New Roman" pitchFamily="18" charset="0"/>
                <a:sym typeface="Wingdings" pitchFamily="2" charset="2"/>
              </a:rPr>
              <a:t>Error </a:t>
            </a:r>
            <a:r>
              <a:rPr lang="en-US" sz="1800" kern="1200" dirty="0">
                <a:solidFill>
                  <a:schemeClr val="accent2"/>
                </a:solidFill>
                <a:latin typeface="Arial" charset="0"/>
                <a:cs typeface="Times New Roman" pitchFamily="18" charset="0"/>
              </a:rPr>
              <a:t>: possible loss of precision</a:t>
            </a:r>
            <a:endParaRPr lang="en-IN" sz="1800" kern="1200" dirty="0">
              <a:solidFill>
                <a:schemeClr val="accent2"/>
              </a:solidFill>
              <a:latin typeface="Arial" charset="0"/>
              <a:cs typeface="Times New Roman" pitchFamily="18" charset="0"/>
            </a:endParaRPr>
          </a:p>
          <a:p>
            <a:pPr>
              <a:lnSpc>
                <a:spcPct val="90000"/>
              </a:lnSpc>
              <a:buClr>
                <a:schemeClr val="accent2"/>
              </a:buClr>
              <a:buFont typeface="Wingdings" pitchFamily="2" charset="2"/>
              <a:buChar char="•"/>
              <a:defRPr/>
            </a:pPr>
            <a:r>
              <a:rPr lang="en-US" sz="1800" kern="1200" dirty="0">
                <a:solidFill>
                  <a:schemeClr val="accent2"/>
                </a:solidFill>
                <a:latin typeface="Arial" charset="0"/>
                <a:cs typeface="Times New Roman" pitchFamily="18" charset="0"/>
              </a:rPr>
              <a:t>	</a:t>
            </a:r>
            <a:r>
              <a:rPr lang="en-US" sz="1800" kern="1200" dirty="0">
                <a:solidFill>
                  <a:schemeClr val="accent2"/>
                </a:solidFill>
                <a:latin typeface="Arial" charset="0"/>
                <a:cs typeface="Times New Roman" pitchFamily="18" charset="0"/>
                <a:sym typeface="Wingdings" pitchFamily="2" charset="2"/>
              </a:rPr>
              <a:t>But</a:t>
            </a:r>
            <a:r>
              <a:rPr lang="en-US" sz="1800" kern="1200" dirty="0">
                <a:solidFill>
                  <a:schemeClr val="accent2"/>
                </a:solidFill>
                <a:latin typeface="Arial" charset="0"/>
                <a:cs typeface="Times New Roman" pitchFamily="18" charset="0"/>
              </a:rPr>
              <a:t> byte c2=++c1; // ok</a:t>
            </a:r>
          </a:p>
          <a:p>
            <a:pPr marL="514350" indent="-514350" eaLnBrk="1" hangingPunct="1">
              <a:lnSpc>
                <a:spcPct val="90000"/>
              </a:lnSpc>
              <a:spcBef>
                <a:spcPts val="300"/>
              </a:spcBef>
              <a:defRPr/>
            </a:pPr>
            <a:endParaRPr lang="en-US" sz="2000" b="1" dirty="0">
              <a:solidFill>
                <a:srgbClr val="C81E1E"/>
              </a:solidFill>
              <a:latin typeface="Courier New"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7109666-BAC0-4765-AEBE-58E3428EDCA8}"/>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Assignment conversions- double</a:t>
            </a:r>
          </a:p>
        </p:txBody>
      </p:sp>
      <p:sp>
        <p:nvSpPr>
          <p:cNvPr id="29699" name="Rectangle 4">
            <a:extLst>
              <a:ext uri="{FF2B5EF4-FFF2-40B4-BE49-F238E27FC236}">
                <a16:creationId xmlns:a16="http://schemas.microsoft.com/office/drawing/2014/main" id="{32500CB2-3E55-4005-BC6F-4F17CE3F462F}"/>
              </a:ext>
            </a:extLst>
          </p:cNvPr>
          <p:cNvSpPr>
            <a:spLocks noChangeArrowheads="1"/>
          </p:cNvSpPr>
          <p:nvPr/>
        </p:nvSpPr>
        <p:spPr bwMode="auto">
          <a:xfrm>
            <a:off x="457200" y="1371600"/>
            <a:ext cx="7315200" cy="1871663"/>
          </a:xfrm>
          <a:prstGeom prst="rect">
            <a:avLst/>
          </a:prstGeom>
          <a:noFill/>
          <a:ln w="9525">
            <a:noFill/>
            <a:miter lim="800000"/>
            <a:headEnd/>
            <a:tailEnd/>
          </a:ln>
        </p:spPr>
        <p:txBody>
          <a:bodyPr>
            <a:spAutoFit/>
          </a:bodyPr>
          <a:lstStyle/>
          <a:p>
            <a:pPr marL="342900" indent="-342900" eaLnBrk="0" hangingPunct="0">
              <a:lnSpc>
                <a:spcPct val="90000"/>
              </a:lnSpc>
              <a:spcBef>
                <a:spcPct val="20000"/>
              </a:spcBef>
              <a:buClr>
                <a:schemeClr val="accent2"/>
              </a:buClr>
              <a:buFontTx/>
              <a:buChar char="•"/>
              <a:defRPr/>
            </a:pPr>
            <a:r>
              <a:rPr lang="en-US" sz="1800" dirty="0" err="1">
                <a:solidFill>
                  <a:schemeClr val="accent2"/>
                </a:solidFill>
                <a:latin typeface="Arial" charset="0"/>
                <a:cs typeface="Times New Roman" pitchFamily="18" charset="0"/>
              </a:rPr>
              <a:t>int</a:t>
            </a:r>
            <a:r>
              <a:rPr lang="en-US" sz="1800" dirty="0">
                <a:solidFill>
                  <a:schemeClr val="accent2"/>
                </a:solidFill>
                <a:latin typeface="Arial" charset="0"/>
                <a:cs typeface="Times New Roman" pitchFamily="18" charset="0"/>
              </a:rPr>
              <a:t> f = 32;</a:t>
            </a:r>
          </a:p>
          <a:p>
            <a:pPr marL="342900" indent="-342900" eaLnBrk="0" hangingPunct="0">
              <a:lnSpc>
                <a:spcPct val="90000"/>
              </a:lnSpc>
              <a:spcBef>
                <a:spcPct val="20000"/>
              </a:spcBef>
              <a:buClr>
                <a:schemeClr val="accent2"/>
              </a:buClr>
              <a:buFontTx/>
              <a:buChar char="•"/>
              <a:defRPr/>
            </a:pPr>
            <a:r>
              <a:rPr lang="en-US" sz="1800" dirty="0">
                <a:solidFill>
                  <a:schemeClr val="accent2"/>
                </a:solidFill>
                <a:latin typeface="Arial" charset="0"/>
                <a:cs typeface="Times New Roman" pitchFamily="18" charset="0"/>
              </a:rPr>
              <a:t>float t=f; //ok</a:t>
            </a:r>
          </a:p>
          <a:p>
            <a:pPr marL="342900" indent="-342900" eaLnBrk="0" hangingPunct="0">
              <a:lnSpc>
                <a:spcPct val="90000"/>
              </a:lnSpc>
              <a:spcBef>
                <a:spcPct val="20000"/>
              </a:spcBef>
              <a:buClr>
                <a:schemeClr val="accent2"/>
              </a:buClr>
              <a:buFontTx/>
              <a:buChar char="•"/>
              <a:defRPr/>
            </a:pPr>
            <a:r>
              <a:rPr lang="en-US" sz="1800" dirty="0" err="1">
                <a:solidFill>
                  <a:schemeClr val="accent2"/>
                </a:solidFill>
                <a:latin typeface="Arial" charset="0"/>
                <a:cs typeface="Times New Roman" pitchFamily="18" charset="0"/>
              </a:rPr>
              <a:t>int</a:t>
            </a:r>
            <a:r>
              <a:rPr lang="en-US" sz="1800" dirty="0">
                <a:solidFill>
                  <a:schemeClr val="accent2"/>
                </a:solidFill>
                <a:latin typeface="Arial" charset="0"/>
                <a:cs typeface="Times New Roman" pitchFamily="18" charset="0"/>
              </a:rPr>
              <a:t> k=t; //error</a:t>
            </a:r>
          </a:p>
          <a:p>
            <a:pPr marL="514350" indent="-514350">
              <a:lnSpc>
                <a:spcPct val="90000"/>
              </a:lnSpc>
              <a:spcBef>
                <a:spcPts val="1000"/>
              </a:spcBef>
              <a:buClr>
                <a:schemeClr val="tx2"/>
              </a:buClr>
              <a:defRPr/>
            </a:pPr>
            <a:endParaRPr lang="en-US" i="1" dirty="0"/>
          </a:p>
          <a:p>
            <a:pPr marL="514350" indent="-514350">
              <a:lnSpc>
                <a:spcPct val="90000"/>
              </a:lnSpc>
              <a:spcBef>
                <a:spcPts val="1000"/>
              </a:spcBef>
              <a:buClr>
                <a:schemeClr val="tx2"/>
              </a:buClr>
              <a:defRPr/>
            </a:pPr>
            <a:endParaRPr lang="en-US" i="1" dirty="0"/>
          </a:p>
        </p:txBody>
      </p:sp>
      <p:sp>
        <p:nvSpPr>
          <p:cNvPr id="11" name="Rectangle 11">
            <a:extLst>
              <a:ext uri="{FF2B5EF4-FFF2-40B4-BE49-F238E27FC236}">
                <a16:creationId xmlns:a16="http://schemas.microsoft.com/office/drawing/2014/main" id="{90B339D7-E505-42E6-845E-9CA41943E961}"/>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BA4C3F1-93EF-49C8-992A-F54794D6FC25}" type="slidenum">
              <a:rPr lang="en-US" altLang="en-US" sz="1200">
                <a:solidFill>
                  <a:srgbClr val="7F7F7F"/>
                </a:solidFill>
                <a:latin typeface="Arial" panose="020B0604020202020204" pitchFamily="34" charset="0"/>
                <a:cs typeface="Arial" panose="020B0604020202020204" pitchFamily="34" charset="0"/>
              </a:rPr>
              <a:pPr eaLnBrk="1" hangingPunct="1"/>
              <a:t>25</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E565C470-72E2-4DF9-A106-62842805A9D7}"/>
              </a:ext>
            </a:extLst>
          </p:cNvPr>
          <p:cNvSpPr>
            <a:spLocks noChangeArrowheads="1"/>
          </p:cNvSpPr>
          <p:nvPr/>
        </p:nvSpPr>
        <p:spPr bwMode="auto">
          <a:xfrm>
            <a:off x="212725" y="1066800"/>
            <a:ext cx="8686800" cy="4694238"/>
          </a:xfrm>
          <a:prstGeom prst="rect">
            <a:avLst/>
          </a:prstGeom>
          <a:noFill/>
          <a:ln w="9525">
            <a:noFill/>
            <a:miter lim="800000"/>
            <a:headEnd/>
            <a:tailEnd/>
          </a:ln>
        </p:spPr>
        <p:txBody>
          <a:bodyPr>
            <a:spAutoFit/>
          </a:bodyPr>
          <a:lstStyle/>
          <a:p>
            <a:pPr marL="457200" indent="-457200">
              <a:lnSpc>
                <a:spcPct val="90000"/>
              </a:lnSpc>
              <a:spcBef>
                <a:spcPct val="50000"/>
              </a:spcBef>
              <a:buClr>
                <a:srgbClr val="002060"/>
              </a:buClr>
              <a:buFont typeface="+mj-lt"/>
              <a:buAutoNum type="arabicPeriod"/>
              <a:defRPr/>
            </a:pPr>
            <a:r>
              <a:rPr lang="en-US" sz="1800" dirty="0" err="1">
                <a:solidFill>
                  <a:schemeClr val="accent2"/>
                </a:solidFill>
                <a:latin typeface="Arial" charset="0"/>
                <a:cs typeface="Times New Roman" pitchFamily="18" charset="0"/>
              </a:rPr>
              <a:t>char c=‘A’;</a:t>
            </a:r>
          </a:p>
          <a:p>
            <a:pPr marL="457200" indent="-457200">
              <a:lnSpc>
                <a:spcPct val="90000"/>
              </a:lnSpc>
              <a:spcBef>
                <a:spcPct val="50000"/>
              </a:spcBef>
              <a:buClr>
                <a:srgbClr val="002060"/>
              </a:buClr>
              <a:defRPr/>
            </a:pPr>
            <a:r>
              <a:rPr lang="en-US" sz="1800" dirty="0" err="1">
                <a:solidFill>
                  <a:schemeClr val="accent2"/>
                </a:solidFill>
                <a:latin typeface="Arial" charset="0"/>
                <a:cs typeface="Times New Roman" pitchFamily="18" charset="0"/>
              </a:rPr>
              <a:t> int i=c; </a:t>
            </a:r>
          </a:p>
          <a:p>
            <a:pPr marL="457200" indent="-457200">
              <a:lnSpc>
                <a:spcPct val="90000"/>
              </a:lnSpc>
              <a:spcBef>
                <a:spcPct val="50000"/>
              </a:spcBef>
              <a:buClr>
                <a:srgbClr val="002060"/>
              </a:buClr>
              <a:defRPr/>
            </a:pPr>
            <a:r>
              <a:rPr lang="en-US" sz="1800" dirty="0" err="1">
                <a:solidFill>
                  <a:schemeClr val="accent2"/>
                </a:solidFill>
                <a:latin typeface="Arial" charset="0"/>
                <a:cs typeface="Times New Roman" pitchFamily="18" charset="0"/>
                <a:sym typeface="Wingdings" pitchFamily="2" charset="2"/>
              </a:rPr>
              <a:t>Assigns unicode value of A to int</a:t>
            </a:r>
          </a:p>
          <a:p>
            <a:pPr marL="457200" indent="-457200">
              <a:lnSpc>
                <a:spcPct val="90000"/>
              </a:lnSpc>
              <a:spcBef>
                <a:spcPct val="50000"/>
              </a:spcBef>
              <a:buClr>
                <a:srgbClr val="002060"/>
              </a:buClr>
              <a:defRPr/>
            </a:pPr>
            <a:r>
              <a:rPr lang="en-US" sz="1800" dirty="0" err="1">
                <a:solidFill>
                  <a:schemeClr val="accent2"/>
                </a:solidFill>
                <a:latin typeface="Arial" charset="0"/>
                <a:cs typeface="Times New Roman" pitchFamily="18" charset="0"/>
              </a:rPr>
              <a:t>2. char c=65;// ok</a:t>
            </a:r>
          </a:p>
          <a:p>
            <a:pPr marL="457200" indent="-457200">
              <a:lnSpc>
                <a:spcPct val="90000"/>
              </a:lnSpc>
              <a:spcBef>
                <a:spcPct val="50000"/>
              </a:spcBef>
              <a:buClr>
                <a:srgbClr val="002060"/>
              </a:buClr>
              <a:defRPr/>
            </a:pPr>
            <a:r>
              <a:rPr lang="en-US" sz="1800" dirty="0" err="1">
                <a:solidFill>
                  <a:schemeClr val="accent2"/>
                </a:solidFill>
                <a:latin typeface="Arial" charset="0"/>
                <a:cs typeface="Times New Roman" pitchFamily="18" charset="0"/>
              </a:rPr>
              <a:t> </a:t>
            </a:r>
            <a:r>
              <a:rPr lang="en-US" sz="1800" dirty="0" err="1">
                <a:solidFill>
                  <a:schemeClr val="accent2"/>
                </a:solidFill>
                <a:latin typeface="Arial" charset="0"/>
                <a:cs typeface="Times New Roman" pitchFamily="18" charset="0"/>
                <a:sym typeface="Wingdings" pitchFamily="2" charset="2"/>
              </a:rPr>
              <a:t>65 is within the range of char</a:t>
            </a:r>
          </a:p>
          <a:p>
            <a:pPr marL="457200" indent="-457200">
              <a:lnSpc>
                <a:spcPct val="90000"/>
              </a:lnSpc>
              <a:spcBef>
                <a:spcPct val="50000"/>
              </a:spcBef>
              <a:buClr>
                <a:srgbClr val="002060"/>
              </a:buClr>
              <a:buFontTx/>
              <a:buAutoNum type="arabicPeriod" startAt="3"/>
              <a:defRPr/>
            </a:pPr>
            <a:r>
              <a:rPr lang="en-US" sz="1800" dirty="0" err="1">
                <a:solidFill>
                  <a:schemeClr val="accent2"/>
                </a:solidFill>
                <a:latin typeface="Arial" charset="0"/>
                <a:cs typeface="Times New Roman" pitchFamily="18" charset="0"/>
                <a:sym typeface="Wingdings" pitchFamily="2" charset="2"/>
              </a:rPr>
              <a:t>char c=-65;</a:t>
            </a:r>
            <a:r>
              <a:rPr lang="en-US" sz="1800" dirty="0" err="1">
                <a:solidFill>
                  <a:schemeClr val="accent2"/>
                </a:solidFill>
                <a:latin typeface="Arial" charset="0"/>
                <a:cs typeface="Times New Roman" pitchFamily="18" charset="0"/>
              </a:rPr>
              <a:t> // error</a:t>
            </a:r>
          </a:p>
          <a:p>
            <a:pPr>
              <a:lnSpc>
                <a:spcPct val="90000"/>
              </a:lnSpc>
              <a:spcBef>
                <a:spcPct val="50000"/>
              </a:spcBef>
              <a:buClr>
                <a:srgbClr val="002060"/>
              </a:buClr>
              <a:defRPr/>
            </a:pPr>
            <a:endParaRPr lang="en-US" sz="1800" dirty="0" err="1">
              <a:solidFill>
                <a:schemeClr val="accent2"/>
              </a:solidFill>
              <a:latin typeface="Arial" charset="0"/>
              <a:cs typeface="Times New Roman" pitchFamily="18" charset="0"/>
            </a:endParaRPr>
          </a:p>
          <a:p>
            <a:pPr marL="457200" indent="-457200">
              <a:lnSpc>
                <a:spcPct val="90000"/>
              </a:lnSpc>
              <a:spcBef>
                <a:spcPct val="50000"/>
              </a:spcBef>
              <a:buClr>
                <a:srgbClr val="002060"/>
              </a:buClr>
              <a:defRPr/>
            </a:pPr>
            <a:r>
              <a:rPr lang="en-US" sz="1800" dirty="0" err="1">
                <a:solidFill>
                  <a:schemeClr val="accent2"/>
                </a:solidFill>
                <a:latin typeface="Arial" charset="0"/>
                <a:cs typeface="Times New Roman" pitchFamily="18" charset="0"/>
              </a:rPr>
              <a:t>4. int ii=65;</a:t>
            </a:r>
          </a:p>
          <a:p>
            <a:pPr marL="457200" indent="-457200">
              <a:lnSpc>
                <a:spcPct val="90000"/>
              </a:lnSpc>
              <a:spcBef>
                <a:spcPct val="50000"/>
              </a:spcBef>
              <a:buClr>
                <a:srgbClr val="002060"/>
              </a:buClr>
              <a:defRPr/>
            </a:pPr>
            <a:r>
              <a:rPr lang="en-US" sz="1800" dirty="0" err="1">
                <a:solidFill>
                  <a:schemeClr val="accent2"/>
                </a:solidFill>
                <a:latin typeface="Arial" charset="0"/>
                <a:cs typeface="Times New Roman" pitchFamily="18" charset="0"/>
              </a:rPr>
              <a:t>   char c=ii; //error</a:t>
            </a:r>
          </a:p>
          <a:p>
            <a:pPr marL="457200" indent="-457200">
              <a:lnSpc>
                <a:spcPct val="90000"/>
              </a:lnSpc>
              <a:spcBef>
                <a:spcPct val="50000"/>
              </a:spcBef>
              <a:buClr>
                <a:srgbClr val="002060"/>
              </a:buClr>
              <a:defRPr/>
            </a:pPr>
            <a:endParaRPr lang="en-US" sz="1800" dirty="0" err="1">
              <a:solidFill>
                <a:schemeClr val="accent2"/>
              </a:solidFill>
              <a:latin typeface="Arial" charset="0"/>
              <a:cs typeface="Times New Roman" pitchFamily="18" charset="0"/>
            </a:endParaRPr>
          </a:p>
          <a:p>
            <a:pPr marL="457200" indent="-457200">
              <a:lnSpc>
                <a:spcPct val="90000"/>
              </a:lnSpc>
              <a:spcBef>
                <a:spcPct val="50000"/>
              </a:spcBef>
              <a:buClr>
                <a:srgbClr val="002060"/>
              </a:buClr>
              <a:defRPr/>
            </a:pPr>
            <a:r>
              <a:rPr lang="en-US" sz="1800" dirty="0" err="1">
                <a:solidFill>
                  <a:schemeClr val="accent2"/>
                </a:solidFill>
                <a:latin typeface="Arial" charset="0"/>
                <a:cs typeface="Times New Roman" pitchFamily="18" charset="0"/>
              </a:rPr>
              <a:t>5. char c=‘A’;</a:t>
            </a:r>
          </a:p>
          <a:p>
            <a:pPr marL="457200" indent="-457200">
              <a:lnSpc>
                <a:spcPct val="90000"/>
              </a:lnSpc>
              <a:spcBef>
                <a:spcPct val="50000"/>
              </a:spcBef>
              <a:buClr>
                <a:srgbClr val="002060"/>
              </a:buClr>
              <a:defRPr/>
            </a:pPr>
            <a:r>
              <a:rPr lang="en-US" sz="1800" dirty="0" err="1">
                <a:solidFill>
                  <a:schemeClr val="accent2"/>
                </a:solidFill>
                <a:latin typeface="Arial" charset="0"/>
                <a:cs typeface="Times New Roman" pitchFamily="18" charset="0"/>
              </a:rPr>
              <a:t> short s=c ; // error</a:t>
            </a:r>
          </a:p>
        </p:txBody>
      </p:sp>
      <p:sp>
        <p:nvSpPr>
          <p:cNvPr id="56324" name="TextBox 5">
            <a:extLst>
              <a:ext uri="{FF2B5EF4-FFF2-40B4-BE49-F238E27FC236}">
                <a16:creationId xmlns:a16="http://schemas.microsoft.com/office/drawing/2014/main" id="{F48546F9-47DE-4378-9623-C119A4957034}"/>
              </a:ext>
            </a:extLst>
          </p:cNvPr>
          <p:cNvSpPr txBox="1">
            <a:spLocks noChangeArrowheads="1"/>
          </p:cNvSpPr>
          <p:nvPr/>
        </p:nvSpPr>
        <p:spPr bwMode="auto">
          <a:xfrm>
            <a:off x="212725" y="76200"/>
            <a:ext cx="5426075" cy="584200"/>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3200" b="1" dirty="0">
                <a:solidFill>
                  <a:schemeClr val="bg1"/>
                </a:solidFill>
                <a:latin typeface="+mj-lt"/>
                <a:ea typeface="+mj-ea"/>
                <a:cs typeface="+mj-cs"/>
              </a:rPr>
              <a:t>char conversions</a:t>
            </a:r>
            <a:endParaRPr lang="en-IN" sz="3200" b="1" dirty="0">
              <a:solidFill>
                <a:schemeClr val="bg1"/>
              </a:solidFill>
              <a:latin typeface="+mj-lt"/>
              <a:ea typeface="+mj-ea"/>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C1742C47-0E63-416F-8608-C2291517B599}"/>
              </a:ext>
            </a:extLst>
          </p:cNvPr>
          <p:cNvSpPr>
            <a:spLocks noChangeArrowheads="1"/>
          </p:cNvSpPr>
          <p:nvPr/>
        </p:nvSpPr>
        <p:spPr bwMode="auto">
          <a:xfrm>
            <a:off x="228600" y="-152400"/>
            <a:ext cx="7772400" cy="1143000"/>
          </a:xfrm>
          <a:prstGeom prst="rect">
            <a:avLst/>
          </a:prstGeom>
          <a:noFill/>
          <a:ln>
            <a:noFill/>
          </a:ln>
        </p:spPr>
        <p:txBody>
          <a:bodyPr anchor="ctr"/>
          <a:lstStyle/>
          <a:p>
            <a:pPr>
              <a:defRPr/>
            </a:pPr>
            <a:r>
              <a:rPr lang="en-US" sz="3200" b="1" dirty="0">
                <a:solidFill>
                  <a:schemeClr val="bg1"/>
                </a:solidFill>
                <a:latin typeface="+mj-lt"/>
                <a:ea typeface="+mj-ea"/>
                <a:cs typeface="+mj-cs"/>
              </a:rPr>
              <a:t>Explicit conversion or casting</a:t>
            </a:r>
          </a:p>
        </p:txBody>
      </p:sp>
      <p:sp>
        <p:nvSpPr>
          <p:cNvPr id="31747" name="Rectangle 3">
            <a:extLst>
              <a:ext uri="{FF2B5EF4-FFF2-40B4-BE49-F238E27FC236}">
                <a16:creationId xmlns:a16="http://schemas.microsoft.com/office/drawing/2014/main" id="{8FF5C78A-9B57-4BFD-BE68-F55138F70246}"/>
              </a:ext>
            </a:extLst>
          </p:cNvPr>
          <p:cNvSpPr>
            <a:spLocks noChangeArrowheads="1"/>
          </p:cNvSpPr>
          <p:nvPr/>
        </p:nvSpPr>
        <p:spPr bwMode="auto">
          <a:xfrm>
            <a:off x="152400" y="1143000"/>
            <a:ext cx="89916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50000"/>
              </a:spcBef>
              <a:buClr>
                <a:srgbClr val="002060"/>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Any conversion between primitives  (excluding boolean) that is not possible implicitly can be done explicitly. </a:t>
            </a:r>
          </a:p>
          <a:p>
            <a:pPr eaLnBrk="1" hangingPunct="1">
              <a:lnSpc>
                <a:spcPct val="90000"/>
              </a:lnSpc>
              <a:spcBef>
                <a:spcPct val="50000"/>
              </a:spcBef>
              <a:buClr>
                <a:srgbClr val="002060"/>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Conversions like (a) double to long, (b) char to byte etc.</a:t>
            </a:r>
          </a:p>
          <a:p>
            <a:pPr eaLnBrk="1" hangingPunct="1">
              <a:lnSpc>
                <a:spcPct val="90000"/>
              </a:lnSpc>
              <a:spcBef>
                <a:spcPct val="50000"/>
              </a:spcBef>
              <a:buClr>
                <a:srgbClr val="002060"/>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This is done through what is called casting. </a:t>
            </a:r>
          </a:p>
        </p:txBody>
      </p:sp>
      <p:sp>
        <p:nvSpPr>
          <p:cNvPr id="39941" name="Rectangle 2">
            <a:extLst>
              <a:ext uri="{FF2B5EF4-FFF2-40B4-BE49-F238E27FC236}">
                <a16:creationId xmlns:a16="http://schemas.microsoft.com/office/drawing/2014/main" id="{07586C6B-4CFA-4293-B864-8F88D9B23CFF}"/>
              </a:ext>
            </a:extLst>
          </p:cNvPr>
          <p:cNvSpPr>
            <a:spLocks noChangeArrowheads="1"/>
          </p:cNvSpPr>
          <p:nvPr/>
        </p:nvSpPr>
        <p:spPr bwMode="auto">
          <a:xfrm>
            <a:off x="228600" y="2743200"/>
            <a:ext cx="8458200" cy="2574925"/>
          </a:xfrm>
          <a:prstGeom prst="rect">
            <a:avLst/>
          </a:prstGeom>
          <a:noFill/>
          <a:ln w="9525">
            <a:noFill/>
            <a:miter lim="800000"/>
            <a:headEnd/>
            <a:tailEnd/>
          </a:ln>
        </p:spPr>
        <p:txBody>
          <a:bodyPr>
            <a:spAutoFit/>
          </a:bodyPr>
          <a:lstStyle/>
          <a:p>
            <a:pPr marL="457200" indent="-457200">
              <a:lnSpc>
                <a:spcPct val="90000"/>
              </a:lnSpc>
              <a:spcBef>
                <a:spcPct val="50000"/>
              </a:spcBef>
              <a:buClr>
                <a:srgbClr val="002060"/>
              </a:buClr>
              <a:buFont typeface="Wingdings" pitchFamily="2" charset="2"/>
              <a:buChar char="§"/>
              <a:defRPr/>
            </a:pPr>
            <a:r>
              <a:rPr lang="en-US" sz="1800" dirty="0" err="1">
                <a:solidFill>
                  <a:schemeClr val="accent2"/>
                </a:solidFill>
                <a:latin typeface="Arial" charset="0"/>
                <a:cs typeface="Times New Roman" pitchFamily="18" charset="0"/>
              </a:rPr>
              <a:t>Example:</a:t>
            </a:r>
          </a:p>
          <a:p>
            <a:pPr marL="457200" lvl="2" indent="-457200">
              <a:lnSpc>
                <a:spcPct val="90000"/>
              </a:lnSpc>
              <a:spcBef>
                <a:spcPct val="50000"/>
              </a:spcBef>
              <a:buClr>
                <a:srgbClr val="002060"/>
              </a:buClr>
              <a:buFont typeface="Wingdings" pitchFamily="2" charset="2"/>
              <a:buChar char="§"/>
              <a:defRPr/>
            </a:pPr>
            <a:r>
              <a:rPr lang="en-US" sz="1800" dirty="0" err="1">
                <a:solidFill>
                  <a:schemeClr val="accent2"/>
                </a:solidFill>
                <a:latin typeface="Arial" charset="0"/>
                <a:cs typeface="Times New Roman" pitchFamily="18" charset="0"/>
              </a:rPr>
              <a:t>int k=10;</a:t>
            </a:r>
          </a:p>
          <a:p>
            <a:pPr marL="457200" lvl="2" indent="-457200">
              <a:lnSpc>
                <a:spcPct val="90000"/>
              </a:lnSpc>
              <a:spcBef>
                <a:spcPct val="50000"/>
              </a:spcBef>
              <a:buClr>
                <a:srgbClr val="002060"/>
              </a:buClr>
              <a:buFont typeface="Wingdings" pitchFamily="2" charset="2"/>
              <a:buChar char="§"/>
              <a:defRPr/>
            </a:pPr>
            <a:r>
              <a:rPr lang="en-US" sz="1800" dirty="0" err="1">
                <a:solidFill>
                  <a:schemeClr val="accent2"/>
                </a:solidFill>
                <a:latin typeface="Arial" charset="0"/>
                <a:cs typeface="Times New Roman" pitchFamily="18" charset="0"/>
              </a:rPr>
              <a:t>char b=k; // error</a:t>
            </a:r>
          </a:p>
          <a:p>
            <a:pPr marL="457200" indent="-457200">
              <a:lnSpc>
                <a:spcPct val="90000"/>
              </a:lnSpc>
              <a:spcBef>
                <a:spcPct val="50000"/>
              </a:spcBef>
              <a:buClr>
                <a:srgbClr val="002060"/>
              </a:buClr>
              <a:buFont typeface="Wingdings" pitchFamily="2" charset="2"/>
              <a:buChar char="§"/>
              <a:defRPr/>
            </a:pPr>
            <a:r>
              <a:rPr lang="en-US" sz="1800" dirty="0" err="1">
                <a:solidFill>
                  <a:schemeClr val="accent2"/>
                </a:solidFill>
                <a:latin typeface="Arial" charset="0"/>
                <a:cs typeface="Times New Roman" pitchFamily="18" charset="0"/>
              </a:rPr>
              <a:t>Casting makes the error disappear: </a:t>
            </a:r>
          </a:p>
          <a:p>
            <a:pPr marL="457200" indent="-457200">
              <a:lnSpc>
                <a:spcPct val="90000"/>
              </a:lnSpc>
              <a:spcBef>
                <a:spcPct val="50000"/>
              </a:spcBef>
              <a:buClr>
                <a:srgbClr val="002060"/>
              </a:buClr>
              <a:buFont typeface="Wingdings" pitchFamily="2" charset="2"/>
              <a:buChar char="§"/>
              <a:defRPr/>
            </a:pPr>
            <a:r>
              <a:rPr lang="en-US" sz="1800" dirty="0" err="1">
                <a:solidFill>
                  <a:schemeClr val="accent2"/>
                </a:solidFill>
                <a:latin typeface="Arial" charset="0"/>
                <a:cs typeface="Times New Roman" pitchFamily="18" charset="0"/>
              </a:rPr>
              <a:t>	char b=(char)k;</a:t>
            </a:r>
          </a:p>
          <a:p>
            <a:pPr>
              <a:lnSpc>
                <a:spcPct val="90000"/>
              </a:lnSpc>
              <a:spcBef>
                <a:spcPts val="500"/>
              </a:spcBef>
              <a:buFont typeface="Wingdings" pitchFamily="2" charset="2"/>
              <a:buNone/>
              <a:defRPr/>
            </a:pPr>
            <a:endParaRPr lang="en-US" sz="2000" dirty="0">
              <a:solidFill>
                <a:srgbClr val="C81E1E"/>
              </a:solidFill>
            </a:endParaRPr>
          </a:p>
          <a:p>
            <a:pPr>
              <a:lnSpc>
                <a:spcPct val="90000"/>
              </a:lnSpc>
              <a:spcBef>
                <a:spcPts val="500"/>
              </a:spcBef>
              <a:buFont typeface="Wingdings" pitchFamily="2" charset="2"/>
              <a:buNone/>
              <a:defRPr/>
            </a:pPr>
            <a:r>
              <a:rPr lang="en-US" sz="2000" b="1" dirty="0">
                <a:solidFill>
                  <a:srgbClr val="000000"/>
                </a:solidFill>
                <a:latin typeface="Courier New" pitchFamily="49" charset="0"/>
              </a:rPr>
              <a:t>	</a:t>
            </a:r>
            <a:endParaRPr lang="en-US" sz="2000" i="1" dirty="0"/>
          </a:p>
        </p:txBody>
      </p:sp>
      <p:sp>
        <p:nvSpPr>
          <p:cNvPr id="8" name="Rectangle 11">
            <a:extLst>
              <a:ext uri="{FF2B5EF4-FFF2-40B4-BE49-F238E27FC236}">
                <a16:creationId xmlns:a16="http://schemas.microsoft.com/office/drawing/2014/main" id="{536E753C-C714-40AB-8909-0C536357084B}"/>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85D5439-5BA8-48C9-9DC9-8DBB4FCA9FB3}" type="slidenum">
              <a:rPr lang="en-US" altLang="en-US" sz="1200">
                <a:solidFill>
                  <a:srgbClr val="7F7F7F"/>
                </a:solidFill>
                <a:latin typeface="Arial" panose="020B0604020202020204" pitchFamily="34" charset="0"/>
                <a:cs typeface="Arial" panose="020B0604020202020204" pitchFamily="34" charset="0"/>
              </a:rPr>
              <a:pPr eaLnBrk="1" hangingPunct="1"/>
              <a:t>27</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585A22C4-1119-4F50-AD57-169460F8330A}"/>
              </a:ext>
            </a:extLst>
          </p:cNvPr>
          <p:cNvSpPr>
            <a:spLocks noChangeArrowheads="1"/>
          </p:cNvSpPr>
          <p:nvPr/>
        </p:nvSpPr>
        <p:spPr bwMode="auto">
          <a:xfrm>
            <a:off x="223838" y="228600"/>
            <a:ext cx="4895850" cy="511175"/>
          </a:xfrm>
          <a:prstGeom prst="rect">
            <a:avLst/>
          </a:prstGeom>
          <a:noFill/>
          <a:ln>
            <a:noFill/>
          </a:ln>
        </p:spPr>
        <p:txBody>
          <a:bodyPr wrap="none">
            <a:spAutoFit/>
          </a:bodyPr>
          <a:lstStyle/>
          <a:p>
            <a:pPr>
              <a:lnSpc>
                <a:spcPct val="85000"/>
              </a:lnSpc>
              <a:defRPr/>
            </a:pPr>
            <a:r>
              <a:rPr lang="en-US" sz="3200" b="1" dirty="0">
                <a:solidFill>
                  <a:schemeClr val="bg1"/>
                </a:solidFill>
                <a:latin typeface="+mj-lt"/>
                <a:ea typeface="+mj-ea"/>
                <a:cs typeface="+mj-cs"/>
              </a:rPr>
              <a:t>Flow control statements</a:t>
            </a:r>
          </a:p>
        </p:txBody>
      </p:sp>
      <p:sp>
        <p:nvSpPr>
          <p:cNvPr id="58371" name="Rectangle 3">
            <a:extLst>
              <a:ext uri="{FF2B5EF4-FFF2-40B4-BE49-F238E27FC236}">
                <a16:creationId xmlns:a16="http://schemas.microsoft.com/office/drawing/2014/main" id="{A4A9E2BC-AC78-4290-8C3B-8B851A047E7D}"/>
              </a:ext>
            </a:extLst>
          </p:cNvPr>
          <p:cNvSpPr>
            <a:spLocks noChangeArrowheads="1"/>
          </p:cNvSpPr>
          <p:nvPr/>
        </p:nvSpPr>
        <p:spPr bwMode="auto">
          <a:xfrm>
            <a:off x="76200" y="990600"/>
            <a:ext cx="8915400" cy="5316538"/>
          </a:xfrm>
          <a:prstGeom prst="rect">
            <a:avLst/>
          </a:prstGeom>
          <a:noFill/>
          <a:ln>
            <a:noFill/>
          </a:ln>
        </p:spPr>
        <p:txBody>
          <a:bodyPr/>
          <a:lstStyle/>
          <a:p>
            <a:pPr marL="342900" indent="-342900">
              <a:spcBef>
                <a:spcPts val="500"/>
              </a:spcBef>
              <a:buClr>
                <a:srgbClr val="002060"/>
              </a:buClr>
              <a:buFont typeface="Wingdings" pitchFamily="2" charset="2"/>
              <a:buChar char="§"/>
              <a:defRPr/>
            </a:pPr>
            <a:r>
              <a:rPr lang="en-US" sz="1800" dirty="0" err="1">
                <a:solidFill>
                  <a:schemeClr val="accent2"/>
                </a:solidFill>
                <a:latin typeface="Arial" charset="0"/>
                <a:cs typeface="Times New Roman" pitchFamily="18" charset="0"/>
              </a:rPr>
              <a:t>Conditional Statements</a:t>
            </a:r>
          </a:p>
          <a:p>
            <a:pPr marL="800100" lvl="1" indent="-342900">
              <a:spcBef>
                <a:spcPts val="500"/>
              </a:spcBef>
              <a:buClr>
                <a:srgbClr val="002060"/>
              </a:buClr>
              <a:buFont typeface="Wingdings" pitchFamily="2" charset="2"/>
              <a:buChar char="§"/>
              <a:defRPr/>
            </a:pPr>
            <a:r>
              <a:rPr lang="en-US" sz="1800" dirty="0" err="1">
                <a:solidFill>
                  <a:schemeClr val="accent2"/>
                </a:solidFill>
                <a:latin typeface="Arial" charset="0"/>
                <a:cs typeface="Times New Roman" pitchFamily="18" charset="0"/>
              </a:rPr>
              <a:t>if statement</a:t>
            </a:r>
          </a:p>
          <a:p>
            <a:pPr marL="800100" lvl="1" indent="-342900">
              <a:spcBef>
                <a:spcPts val="500"/>
              </a:spcBef>
              <a:buClr>
                <a:srgbClr val="002060"/>
              </a:buClr>
              <a:buFont typeface="Wingdings" pitchFamily="2" charset="2"/>
              <a:buChar char="§"/>
              <a:defRPr/>
            </a:pPr>
            <a:r>
              <a:rPr lang="en-US" sz="1800" dirty="0" err="1">
                <a:solidFill>
                  <a:schemeClr val="accent2"/>
                </a:solidFill>
                <a:latin typeface="Arial" charset="0"/>
                <a:cs typeface="Times New Roman" pitchFamily="18" charset="0"/>
              </a:rPr>
              <a:t>switch statement</a:t>
            </a:r>
          </a:p>
          <a:p>
            <a:pPr marL="342900" indent="-342900">
              <a:spcBef>
                <a:spcPts val="500"/>
              </a:spcBef>
              <a:buClr>
                <a:srgbClr val="002060"/>
              </a:buClr>
              <a:buFont typeface="Wingdings" pitchFamily="2" charset="2"/>
              <a:buChar char="§"/>
              <a:defRPr/>
            </a:pPr>
            <a:r>
              <a:rPr lang="en-US" sz="1800" dirty="0" err="1">
                <a:solidFill>
                  <a:schemeClr val="accent2"/>
                </a:solidFill>
                <a:latin typeface="Arial" charset="0"/>
                <a:cs typeface="Times New Roman" pitchFamily="18" charset="0"/>
              </a:rPr>
              <a:t>Loops</a:t>
            </a:r>
          </a:p>
          <a:p>
            <a:pPr marL="800100" lvl="1" indent="-342900">
              <a:spcBef>
                <a:spcPts val="500"/>
              </a:spcBef>
              <a:buClr>
                <a:srgbClr val="002060"/>
              </a:buClr>
              <a:buFont typeface="Wingdings" pitchFamily="2" charset="2"/>
              <a:buChar char="§"/>
              <a:defRPr/>
            </a:pPr>
            <a:r>
              <a:rPr lang="en-US" sz="1800" dirty="0" err="1">
                <a:solidFill>
                  <a:schemeClr val="accent2"/>
                </a:solidFill>
                <a:latin typeface="Arial" charset="0"/>
                <a:cs typeface="Times New Roman" pitchFamily="18" charset="0"/>
              </a:rPr>
              <a:t>for statement</a:t>
            </a:r>
          </a:p>
          <a:p>
            <a:pPr marL="800100" lvl="1" indent="-342900">
              <a:spcBef>
                <a:spcPts val="500"/>
              </a:spcBef>
              <a:buClr>
                <a:srgbClr val="002060"/>
              </a:buClr>
              <a:buFont typeface="Wingdings" pitchFamily="2" charset="2"/>
              <a:buChar char="§"/>
              <a:defRPr/>
            </a:pPr>
            <a:r>
              <a:rPr lang="en-US" sz="1800" dirty="0" err="1">
                <a:solidFill>
                  <a:schemeClr val="accent2"/>
                </a:solidFill>
                <a:latin typeface="Arial" charset="0"/>
                <a:cs typeface="Times New Roman" pitchFamily="18" charset="0"/>
              </a:rPr>
              <a:t>enhanced for statement</a:t>
            </a:r>
          </a:p>
          <a:p>
            <a:pPr marL="800100" lvl="1" indent="-342900">
              <a:spcBef>
                <a:spcPts val="500"/>
              </a:spcBef>
              <a:buClr>
                <a:srgbClr val="002060"/>
              </a:buClr>
              <a:buFont typeface="Wingdings" pitchFamily="2" charset="2"/>
              <a:buChar char="§"/>
              <a:defRPr/>
            </a:pPr>
            <a:r>
              <a:rPr lang="en-US" sz="1800" dirty="0" err="1">
                <a:solidFill>
                  <a:schemeClr val="accent2"/>
                </a:solidFill>
                <a:latin typeface="Arial" charset="0"/>
                <a:cs typeface="Times New Roman" pitchFamily="18" charset="0"/>
              </a:rPr>
              <a:t>while statement</a:t>
            </a:r>
          </a:p>
          <a:p>
            <a:pPr marL="800100" lvl="1" indent="-342900">
              <a:spcBef>
                <a:spcPts val="500"/>
              </a:spcBef>
              <a:buClr>
                <a:srgbClr val="002060"/>
              </a:buClr>
              <a:buFont typeface="Wingdings" pitchFamily="2" charset="2"/>
              <a:buChar char="§"/>
              <a:defRPr/>
            </a:pPr>
            <a:r>
              <a:rPr lang="en-US" sz="1800" dirty="0" err="1">
                <a:solidFill>
                  <a:schemeClr val="accent2"/>
                </a:solidFill>
                <a:latin typeface="Arial" charset="0"/>
                <a:cs typeface="Times New Roman" pitchFamily="18" charset="0"/>
              </a:rPr>
              <a:t>do-while statement</a:t>
            </a:r>
          </a:p>
          <a:p>
            <a:pPr marL="342900" indent="-342900">
              <a:spcBef>
                <a:spcPts val="1000"/>
              </a:spcBef>
              <a:buClr>
                <a:srgbClr val="002060"/>
              </a:buClr>
              <a:buFont typeface="Wingdings" pitchFamily="2" charset="2"/>
              <a:buChar char="§"/>
              <a:defRPr/>
            </a:pPr>
            <a:r>
              <a:rPr lang="en-US" sz="1800" dirty="0" err="1">
                <a:solidFill>
                  <a:schemeClr val="accent2"/>
                </a:solidFill>
                <a:latin typeface="Arial" charset="0"/>
                <a:cs typeface="Times New Roman" pitchFamily="18" charset="0"/>
              </a:rPr>
              <a:t>Loops can have break or continue.</a:t>
            </a:r>
          </a:p>
          <a:p>
            <a:pPr marL="342900" indent="-342900">
              <a:spcBef>
                <a:spcPts val="1000"/>
              </a:spcBef>
              <a:buClr>
                <a:srgbClr val="002060"/>
              </a:buClr>
              <a:buFont typeface="Wingdings" pitchFamily="2" charset="2"/>
              <a:buChar char="§"/>
              <a:defRPr/>
            </a:pPr>
            <a:r>
              <a:rPr lang="en-US" sz="1800" dirty="0" err="1">
                <a:solidFill>
                  <a:schemeClr val="accent2"/>
                </a:solidFill>
                <a:latin typeface="Arial" charset="0"/>
                <a:cs typeface="Times New Roman" pitchFamily="18" charset="0"/>
              </a:rPr>
              <a:t>All of these statements except (enhanced for statement) are same as that in C  (in terms of the syntax and way they work).</a:t>
            </a:r>
          </a:p>
          <a:p>
            <a:pPr marL="342900" indent="-342900">
              <a:spcBef>
                <a:spcPts val="1000"/>
              </a:spcBef>
              <a:buClr>
                <a:srgbClr val="002060"/>
              </a:buClr>
              <a:buFont typeface="Wingdings" pitchFamily="2" charset="2"/>
              <a:buChar char="§"/>
              <a:defRPr/>
            </a:pPr>
            <a:r>
              <a:rPr lang="en-US" sz="1800" dirty="0" err="1">
                <a:solidFill>
                  <a:schemeClr val="accent2"/>
                </a:solidFill>
                <a:latin typeface="Arial" charset="0"/>
                <a:cs typeface="Times New Roman" pitchFamily="18" charset="0"/>
              </a:rPr>
              <a:t>But note that for Java conditions must always evaluate to boolean value.</a:t>
            </a:r>
          </a:p>
          <a:p>
            <a:pPr marL="342900" indent="-342900">
              <a:spcBef>
                <a:spcPts val="1000"/>
              </a:spcBef>
              <a:buClr>
                <a:srgbClr val="002060"/>
              </a:buClr>
              <a:buFont typeface="Wingdings" pitchFamily="2" charset="2"/>
              <a:buChar char="§"/>
              <a:defRPr/>
            </a:pPr>
            <a:r>
              <a:rPr lang="en-US" sz="1800" dirty="0" err="1">
                <a:solidFill>
                  <a:schemeClr val="accent2"/>
                </a:solidFill>
                <a:latin typeface="Arial" charset="0"/>
                <a:cs typeface="Times New Roman" pitchFamily="18" charset="0"/>
              </a:rPr>
              <a:t>The switch expression should be integer value (not long) or char and case expression must evaluate to a  constant/final value</a:t>
            </a:r>
          </a:p>
          <a:p>
            <a:pPr>
              <a:spcBef>
                <a:spcPts val="1000"/>
              </a:spcBef>
              <a:buClr>
                <a:srgbClr val="002060"/>
              </a:buClr>
              <a:defRPr/>
            </a:pPr>
            <a:r>
              <a:rPr lang="en-US" sz="2000" b="1" dirty="0">
                <a:solidFill>
                  <a:srgbClr val="000000"/>
                </a:solidFill>
                <a:latin typeface="Courier New" pitchFamily="49" charset="0"/>
              </a:rPr>
              <a:t> </a:t>
            </a:r>
          </a:p>
        </p:txBody>
      </p:sp>
      <p:sp>
        <p:nvSpPr>
          <p:cNvPr id="32772" name="TextBox 4">
            <a:extLst>
              <a:ext uri="{FF2B5EF4-FFF2-40B4-BE49-F238E27FC236}">
                <a16:creationId xmlns:a16="http://schemas.microsoft.com/office/drawing/2014/main" id="{A27C8A11-9EC7-4EC2-910C-DA7BA96A7D78}"/>
              </a:ext>
            </a:extLst>
          </p:cNvPr>
          <p:cNvSpPr txBox="1">
            <a:spLocks noChangeArrowheads="1"/>
          </p:cNvSpPr>
          <p:nvPr/>
        </p:nvSpPr>
        <p:spPr bwMode="auto">
          <a:xfrm>
            <a:off x="4976813" y="2894013"/>
            <a:ext cx="2438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solidFill>
                  <a:srgbClr val="002060"/>
                </a:solidFill>
                <a:latin typeface="Arial" panose="020B0604020202020204" pitchFamily="34" charset="0"/>
                <a:cs typeface="Arial" panose="020B0604020202020204" pitchFamily="34" charset="0"/>
              </a:rPr>
              <a:t>Coming up later</a:t>
            </a:r>
          </a:p>
        </p:txBody>
      </p:sp>
      <p:cxnSp>
        <p:nvCxnSpPr>
          <p:cNvPr id="7" name="Straight Arrow Connector 6">
            <a:extLst>
              <a:ext uri="{FF2B5EF4-FFF2-40B4-BE49-F238E27FC236}">
                <a16:creationId xmlns:a16="http://schemas.microsoft.com/office/drawing/2014/main" id="{16F37EB5-65A2-43A3-A29F-55675FD4538F}"/>
              </a:ext>
            </a:extLst>
          </p:cNvPr>
          <p:cNvCxnSpPr/>
          <p:nvPr/>
        </p:nvCxnSpPr>
        <p:spPr>
          <a:xfrm>
            <a:off x="3986213" y="3048000"/>
            <a:ext cx="990600" cy="3175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11">
            <a:extLst>
              <a:ext uri="{FF2B5EF4-FFF2-40B4-BE49-F238E27FC236}">
                <a16:creationId xmlns:a16="http://schemas.microsoft.com/office/drawing/2014/main" id="{E611624F-4961-4FE8-B910-B731AC19AE0B}"/>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FB0A6B2-C73B-41F0-9DCA-6C8DE40CA7AA}" type="slidenum">
              <a:rPr lang="en-US" altLang="en-US" sz="1200">
                <a:solidFill>
                  <a:srgbClr val="7F7F7F"/>
                </a:solidFill>
                <a:latin typeface="Arial" panose="020B0604020202020204" pitchFamily="34" charset="0"/>
                <a:cs typeface="Arial" panose="020B0604020202020204" pitchFamily="34" charset="0"/>
              </a:rPr>
              <a:pPr eaLnBrk="1" hangingPunct="1"/>
              <a:t>28</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40DE74F4-780F-4C46-AD78-71F38FD407DC}"/>
              </a:ext>
            </a:extLst>
          </p:cNvPr>
          <p:cNvSpPr>
            <a:spLocks noGrp="1"/>
          </p:cNvSpPr>
          <p:nvPr>
            <p:ph type="title"/>
          </p:nvPr>
        </p:nvSpPr>
        <p:spPr bwMode="auto">
          <a:xfrm>
            <a:off x="152400" y="0"/>
            <a:ext cx="80772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600" b="1"/>
              <a:t>Labeled </a:t>
            </a:r>
            <a:r>
              <a:rPr lang="en-US" altLang="en-US" sz="3600" b="1">
                <a:latin typeface="Courier New" panose="02070309020205020404" pitchFamily="49" charset="0"/>
                <a:cs typeface="Courier New" panose="02070309020205020404" pitchFamily="49" charset="0"/>
              </a:rPr>
              <a:t>continue/break</a:t>
            </a:r>
            <a:r>
              <a:rPr lang="en-US" altLang="en-US" sz="3600" b="1"/>
              <a:t> statements</a:t>
            </a:r>
          </a:p>
        </p:txBody>
      </p:sp>
      <p:sp>
        <p:nvSpPr>
          <p:cNvPr id="35843" name="Content Placeholder 2">
            <a:extLst>
              <a:ext uri="{FF2B5EF4-FFF2-40B4-BE49-F238E27FC236}">
                <a16:creationId xmlns:a16="http://schemas.microsoft.com/office/drawing/2014/main" id="{75ADB8A7-61A5-4066-B907-10DB138D5FB1}"/>
              </a:ext>
            </a:extLst>
          </p:cNvPr>
          <p:cNvSpPr>
            <a:spLocks noGrp="1"/>
          </p:cNvSpPr>
          <p:nvPr>
            <p:ph idx="1"/>
          </p:nvPr>
        </p:nvSpPr>
        <p:spPr bwMode="auto">
          <a:xfrm>
            <a:off x="381000" y="1219200"/>
            <a:ext cx="8229600" cy="4525963"/>
          </a:xfrm>
          <a:ln>
            <a:miter lim="800000"/>
            <a:headEnd/>
            <a:tailEnd/>
          </a:ln>
        </p:spPr>
        <p:txBody>
          <a:bodyPr vert="horz" wrap="square" lIns="91440" tIns="45720" rIns="91440" bIns="45720" numCol="1" anchor="t" anchorCtr="0" compatLnSpc="1">
            <a:prstTxWarp prst="textNoShape">
              <a:avLst/>
            </a:prstTxWarp>
          </a:bodyPr>
          <a:lstStyle/>
          <a:p>
            <a:pPr>
              <a:defRPr/>
            </a:pPr>
            <a:r>
              <a:rPr lang="en-US" sz="1800" kern="1200" dirty="0">
                <a:solidFill>
                  <a:schemeClr val="accent2"/>
                </a:solidFill>
                <a:latin typeface="Arial" charset="0"/>
                <a:cs typeface="Times New Roman" pitchFamily="18" charset="0"/>
              </a:rPr>
              <a:t>The normal break (without labels) is used to break out of the loop (used in switch statement also) and  continue is used to skip the rest of the statements in the loop and start with a new iteration.</a:t>
            </a:r>
          </a:p>
          <a:p>
            <a:pPr>
              <a:defRPr/>
            </a:pPr>
            <a:r>
              <a:rPr lang="en-US" sz="1800" kern="1200" dirty="0">
                <a:solidFill>
                  <a:schemeClr val="accent2"/>
                </a:solidFill>
                <a:latin typeface="Arial" charset="0"/>
                <a:cs typeface="Times New Roman" pitchFamily="18" charset="0"/>
              </a:rPr>
              <a:t>In cases where there are multiple loops, when we break out or continue the loop, the immediate loop breaks or continues.</a:t>
            </a:r>
          </a:p>
          <a:p>
            <a:pPr>
              <a:defRPr/>
            </a:pPr>
            <a:r>
              <a:rPr lang="en-US" sz="1800" kern="1200" dirty="0">
                <a:solidFill>
                  <a:schemeClr val="accent2"/>
                </a:solidFill>
                <a:latin typeface="Arial" charset="0"/>
                <a:cs typeface="Times New Roman" pitchFamily="18" charset="0"/>
              </a:rPr>
              <a:t>break and continue statement can also be used with labels to indicate from which outer loops should it break  out or continue.</a:t>
            </a:r>
            <a:endParaRPr lang="en-IN" sz="1800" kern="1200" dirty="0">
              <a:solidFill>
                <a:schemeClr val="accent2"/>
              </a:solidFill>
              <a:latin typeface="Arial" charset="0"/>
              <a:cs typeface="Times New Roman" pitchFamily="18" charset="0"/>
            </a:endParaRPr>
          </a:p>
          <a:p>
            <a:pPr>
              <a:defRPr/>
            </a:pPr>
            <a:r>
              <a:rPr lang="en-US" sz="1800" kern="1200" dirty="0">
                <a:solidFill>
                  <a:schemeClr val="accent2"/>
                </a:solidFill>
                <a:latin typeface="Arial" charset="0"/>
                <a:cs typeface="Times New Roman" pitchFamily="18" charset="0"/>
              </a:rPr>
              <a:t>The outer loop where the break or continue must happen is labeled.</a:t>
            </a:r>
          </a:p>
          <a:p>
            <a:pPr>
              <a:defRPr/>
            </a:pPr>
            <a:r>
              <a:rPr lang="en-US" sz="1800" kern="1200" dirty="0">
                <a:solidFill>
                  <a:schemeClr val="accent2"/>
                </a:solidFill>
                <a:latin typeface="Arial" charset="0"/>
                <a:cs typeface="Times New Roman" pitchFamily="18" charset="0"/>
              </a:rPr>
              <a:t>Note that labeled break/ continue will work only if the labels are provided for the loops in which they are enclosed.</a:t>
            </a:r>
          </a:p>
        </p:txBody>
      </p:sp>
      <p:sp>
        <p:nvSpPr>
          <p:cNvPr id="6" name="Rectangle 11">
            <a:extLst>
              <a:ext uri="{FF2B5EF4-FFF2-40B4-BE49-F238E27FC236}">
                <a16:creationId xmlns:a16="http://schemas.microsoft.com/office/drawing/2014/main" id="{CDCF10C8-A39D-4A3F-B244-A813141D7748}"/>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3055132-4211-44AF-805A-D746FBE630D1}" type="slidenum">
              <a:rPr lang="en-US" altLang="en-US" sz="1200">
                <a:solidFill>
                  <a:srgbClr val="7F7F7F"/>
                </a:solidFill>
                <a:latin typeface="Arial" panose="020B0604020202020204" pitchFamily="34" charset="0"/>
                <a:cs typeface="Arial" panose="020B0604020202020204" pitchFamily="34" charset="0"/>
              </a:rPr>
              <a:pPr eaLnBrk="1" hangingPunct="1"/>
              <a:t>29</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D2A289C-7500-4D65-B10D-8A02263271CA}"/>
              </a:ext>
            </a:extLst>
          </p:cNvPr>
          <p:cNvGraphicFramePr>
            <a:graphicFrameLocks noGrp="1"/>
          </p:cNvGraphicFramePr>
          <p:nvPr/>
        </p:nvGraphicFramePr>
        <p:xfrm>
          <a:off x="533400" y="1447800"/>
          <a:ext cx="7696200" cy="4267200"/>
        </p:xfrm>
        <a:graphic>
          <a:graphicData uri="http://schemas.openxmlformats.org/drawingml/2006/table">
            <a:tbl>
              <a:tblPr/>
              <a:tblGrid>
                <a:gridCol w="1924050">
                  <a:extLst>
                    <a:ext uri="{9D8B030D-6E8A-4147-A177-3AD203B41FA5}">
                      <a16:colId xmlns:a16="http://schemas.microsoft.com/office/drawing/2014/main" val="20000"/>
                    </a:ext>
                  </a:extLst>
                </a:gridCol>
                <a:gridCol w="2068715">
                  <a:extLst>
                    <a:ext uri="{9D8B030D-6E8A-4147-A177-3AD203B41FA5}">
                      <a16:colId xmlns:a16="http://schemas.microsoft.com/office/drawing/2014/main" val="20001"/>
                    </a:ext>
                  </a:extLst>
                </a:gridCol>
                <a:gridCol w="1779385">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426720">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Type</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Size in Bytes</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Min Range</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Max Range</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byte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7</a:t>
                      </a: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short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15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15</a:t>
                      </a: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6720">
                <a:tc>
                  <a:txBody>
                    <a:bodyPr/>
                    <a:lstStyle/>
                    <a:p>
                      <a:pPr marL="0" marR="0" algn="ctr">
                        <a:lnSpc>
                          <a:spcPct val="115000"/>
                        </a:lnSpc>
                        <a:spcBef>
                          <a:spcPts val="0"/>
                        </a:spcBef>
                        <a:spcAft>
                          <a:spcPts val="0"/>
                        </a:spcAft>
                      </a:pPr>
                      <a:r>
                        <a:rPr lang="en-US" sz="2000" dirty="0">
                          <a:latin typeface="Calibri"/>
                          <a:ea typeface="Calibri"/>
                          <a:cs typeface="Times New Roman"/>
                        </a:rPr>
                        <a:t>int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31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Calibri"/>
                          <a:cs typeface="Times New Roman"/>
                        </a:rPr>
                        <a:t>2</a:t>
                      </a:r>
                      <a:r>
                        <a:rPr lang="en-US" sz="2000" baseline="30000" dirty="0">
                          <a:latin typeface="Calibri"/>
                          <a:ea typeface="Calibri"/>
                          <a:cs typeface="Times New Roman"/>
                        </a:rPr>
                        <a:t>31</a:t>
                      </a:r>
                      <a:r>
                        <a:rPr lang="en-US" sz="2000" dirty="0">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long</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63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63</a:t>
                      </a: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char</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C00000"/>
                          </a:solidFill>
                          <a:latin typeface="Calibri"/>
                          <a:ea typeface="Calibri"/>
                          <a:cs typeface="Times New Roman"/>
                        </a:rPr>
                        <a:t>0</a:t>
                      </a:r>
                      <a:endParaRPr lang="en-US" sz="1100" dirty="0">
                        <a:solidFill>
                          <a:srgbClr val="C0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C00000"/>
                          </a:solidFill>
                          <a:latin typeface="Calibri"/>
                          <a:ea typeface="Calibri"/>
                          <a:cs typeface="Times New Roman"/>
                        </a:rPr>
                        <a:t>2</a:t>
                      </a:r>
                      <a:r>
                        <a:rPr lang="en-US" sz="2000" baseline="30000" dirty="0">
                          <a:solidFill>
                            <a:srgbClr val="C00000"/>
                          </a:solidFill>
                          <a:latin typeface="Calibri"/>
                          <a:ea typeface="Calibri"/>
                          <a:cs typeface="Times New Roman"/>
                        </a:rPr>
                        <a:t>16</a:t>
                      </a:r>
                      <a:r>
                        <a:rPr lang="en-US" sz="2000" dirty="0">
                          <a:solidFill>
                            <a:srgbClr val="C00000"/>
                          </a:solidFill>
                          <a:latin typeface="Calibri"/>
                          <a:ea typeface="Calibri"/>
                          <a:cs typeface="Times New Roman"/>
                        </a:rPr>
                        <a:t>-1</a:t>
                      </a:r>
                      <a:endParaRPr lang="en-US" sz="1100" dirty="0">
                        <a:solidFill>
                          <a:srgbClr val="C0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float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double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853440">
                <a:tc>
                  <a:txBody>
                    <a:bodyPr/>
                    <a:lstStyle/>
                    <a:p>
                      <a:pPr marL="0" marR="0" algn="ctr">
                        <a:lnSpc>
                          <a:spcPct val="115000"/>
                        </a:lnSpc>
                        <a:spcBef>
                          <a:spcPts val="0"/>
                        </a:spcBef>
                        <a:spcAft>
                          <a:spcPts val="0"/>
                        </a:spcAft>
                      </a:pPr>
                      <a:r>
                        <a:rPr lang="en-US" sz="2000" dirty="0">
                          <a:latin typeface="Calibri"/>
                          <a:ea typeface="Calibri"/>
                          <a:cs typeface="Times New Roman"/>
                        </a:rPr>
                        <a:t>boolean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JVM Specific (typically 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9270" name="Rectangle 1">
            <a:extLst>
              <a:ext uri="{FF2B5EF4-FFF2-40B4-BE49-F238E27FC236}">
                <a16:creationId xmlns:a16="http://schemas.microsoft.com/office/drawing/2014/main" id="{DAF012B2-74FC-4FCE-907C-E48FBCA5DECD}"/>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271" name="Rectangle 2">
            <a:extLst>
              <a:ext uri="{FF2B5EF4-FFF2-40B4-BE49-F238E27FC236}">
                <a16:creationId xmlns:a16="http://schemas.microsoft.com/office/drawing/2014/main" id="{7F7AD5E9-5063-4CE2-9A02-C42115664CF6}"/>
              </a:ext>
            </a:extLst>
          </p:cNvPr>
          <p:cNvSpPr>
            <a:spLocks noChangeArrowheads="1"/>
          </p:cNvSpPr>
          <p:nvPr/>
        </p:nvSpPr>
        <p:spPr bwMode="auto">
          <a:xfrm>
            <a:off x="228600" y="165100"/>
            <a:ext cx="8686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200" b="1">
                <a:solidFill>
                  <a:schemeClr val="bg1"/>
                </a:solidFill>
              </a:rPr>
              <a:t>Ranges of Primitive data types</a:t>
            </a:r>
          </a:p>
        </p:txBody>
      </p:sp>
      <p:sp>
        <p:nvSpPr>
          <p:cNvPr id="8" name="Rectangle 11">
            <a:extLst>
              <a:ext uri="{FF2B5EF4-FFF2-40B4-BE49-F238E27FC236}">
                <a16:creationId xmlns:a16="http://schemas.microsoft.com/office/drawing/2014/main" id="{68CA7F2F-9D61-4556-A2AF-29886A41AA2B}"/>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93398EC-85EC-4E1A-A493-5C42CB9D1255}" type="slidenum">
              <a:rPr lang="en-US" altLang="en-US" sz="1200">
                <a:solidFill>
                  <a:srgbClr val="7F7F7F"/>
                </a:solidFill>
                <a:latin typeface="Arial" panose="020B0604020202020204" pitchFamily="34" charset="0"/>
                <a:cs typeface="Arial" panose="020B0604020202020204" pitchFamily="34" charset="0"/>
              </a:rPr>
              <a:pPr eaLnBrk="1" hangingPunct="1"/>
              <a:t>3</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7B2A45BB-49E7-49A1-BDEC-0DE52D383C96}"/>
              </a:ext>
            </a:extLst>
          </p:cNvPr>
          <p:cNvSpPr>
            <a:spLocks noChangeArrowheads="1"/>
          </p:cNvSpPr>
          <p:nvPr/>
        </p:nvSpPr>
        <p:spPr bwMode="auto">
          <a:xfrm>
            <a:off x="304800" y="1066800"/>
            <a:ext cx="8610600" cy="2727325"/>
          </a:xfrm>
          <a:prstGeom prst="rect">
            <a:avLst/>
          </a:prstGeom>
          <a:noFill/>
          <a:ln w="9525">
            <a:noFill/>
            <a:miter lim="800000"/>
            <a:headEnd/>
            <a:tailEnd/>
          </a:ln>
        </p:spPr>
        <p:txBody>
          <a:bodyPr>
            <a:spAutoFit/>
          </a:bodyPr>
          <a:lstStyle/>
          <a:p>
            <a:pPr>
              <a:spcBef>
                <a:spcPct val="50000"/>
              </a:spcBef>
              <a:buClr>
                <a:schemeClr val="accent2"/>
              </a:buClr>
              <a:buFont typeface="Wingdings" pitchFamily="2" charset="2"/>
              <a:buNone/>
              <a:defRPr/>
            </a:pPr>
            <a:r>
              <a:rPr lang="en-US" sz="2000" dirty="0">
                <a:solidFill>
                  <a:srgbClr val="5F5F5F"/>
                </a:solidFill>
                <a:latin typeface="+mn-lt"/>
              </a:rPr>
              <a:t>Example</a:t>
            </a:r>
            <a:r>
              <a:rPr lang="en-US" sz="2000" dirty="0"/>
              <a:t>:</a:t>
            </a:r>
          </a:p>
          <a:p>
            <a:pPr marL="342900" indent="-342900" eaLnBrk="0" hangingPunct="0">
              <a:spcBef>
                <a:spcPct val="20000"/>
              </a:spcBef>
              <a:buClr>
                <a:schemeClr val="accent2"/>
              </a:buClr>
              <a:buFont typeface="Wingdings" pitchFamily="2" charset="2"/>
              <a:buChar char="•"/>
              <a:defRPr/>
            </a:pPr>
            <a:r>
              <a:rPr lang="en-US" sz="1800" dirty="0">
                <a:solidFill>
                  <a:schemeClr val="accent2"/>
                </a:solidFill>
                <a:latin typeface="Arial" charset="0"/>
                <a:cs typeface="Times New Roman" pitchFamily="18" charset="0"/>
              </a:rPr>
              <a:t>first: for(int </a:t>
            </a:r>
            <a:r>
              <a:rPr lang="en-US" sz="1800" dirty="0" err="1">
                <a:solidFill>
                  <a:schemeClr val="accent2"/>
                </a:solidFill>
                <a:latin typeface="Arial" charset="0"/>
                <a:cs typeface="Times New Roman" pitchFamily="18" charset="0"/>
              </a:rPr>
              <a:t>i</a:t>
            </a:r>
            <a:r>
              <a:rPr lang="en-US" sz="1800" dirty="0">
                <a:solidFill>
                  <a:schemeClr val="accent2"/>
                </a:solidFill>
                <a:latin typeface="Arial" charset="0"/>
                <a:cs typeface="Times New Roman" pitchFamily="18" charset="0"/>
              </a:rPr>
              <a:t>=0;i&lt;2;i++)</a:t>
            </a:r>
          </a:p>
          <a:p>
            <a:pPr marL="342900" indent="-342900" eaLnBrk="0" hangingPunct="0">
              <a:spcBef>
                <a:spcPct val="20000"/>
              </a:spcBef>
              <a:buClr>
                <a:schemeClr val="accent2"/>
              </a:buClr>
              <a:buFont typeface="Wingdings" pitchFamily="2" charset="2"/>
              <a:buChar char="•"/>
              <a:defRPr/>
            </a:pPr>
            <a:r>
              <a:rPr lang="en-US" sz="1800" dirty="0">
                <a:solidFill>
                  <a:schemeClr val="accent2"/>
                </a:solidFill>
                <a:latin typeface="Arial" charset="0"/>
                <a:cs typeface="Times New Roman" pitchFamily="18" charset="0"/>
              </a:rPr>
              <a:t>   		for(int j=1;j&gt;0;j--)</a:t>
            </a:r>
          </a:p>
          <a:p>
            <a:pPr marL="342900" indent="-342900" eaLnBrk="0" hangingPunct="0">
              <a:spcBef>
                <a:spcPct val="20000"/>
              </a:spcBef>
              <a:buClr>
                <a:schemeClr val="accent2"/>
              </a:buClr>
              <a:buFont typeface="Wingdings" pitchFamily="2" charset="2"/>
              <a:buChar char="•"/>
              <a:defRPr/>
            </a:pPr>
            <a:r>
              <a:rPr lang="en-US" sz="1800" dirty="0">
                <a:solidFill>
                  <a:schemeClr val="accent2"/>
                </a:solidFill>
                <a:latin typeface="Arial" charset="0"/>
                <a:cs typeface="Times New Roman" pitchFamily="18" charset="0"/>
              </a:rPr>
              <a:t>   		if(</a:t>
            </a:r>
            <a:r>
              <a:rPr lang="en-US" sz="1800" dirty="0" err="1">
                <a:solidFill>
                  <a:schemeClr val="accent2"/>
                </a:solidFill>
                <a:latin typeface="Arial" charset="0"/>
                <a:cs typeface="Times New Roman" pitchFamily="18" charset="0"/>
              </a:rPr>
              <a:t>i</a:t>
            </a:r>
            <a:r>
              <a:rPr lang="en-US" sz="1800" dirty="0">
                <a:solidFill>
                  <a:schemeClr val="accent2"/>
                </a:solidFill>
                <a:latin typeface="Arial" charset="0"/>
                <a:cs typeface="Times New Roman" pitchFamily="18" charset="0"/>
              </a:rPr>
              <a:t>!=j)</a:t>
            </a:r>
          </a:p>
          <a:p>
            <a:pPr marL="342900" indent="-342900" eaLnBrk="0" hangingPunct="0">
              <a:spcBef>
                <a:spcPct val="20000"/>
              </a:spcBef>
              <a:buClr>
                <a:schemeClr val="accent2"/>
              </a:buClr>
              <a:buFont typeface="Wingdings" pitchFamily="2" charset="2"/>
              <a:buChar char="•"/>
              <a:defRPr/>
            </a:pPr>
            <a:r>
              <a:rPr lang="en-US" sz="1800" dirty="0">
                <a:solidFill>
                  <a:schemeClr val="accent2"/>
                </a:solidFill>
                <a:latin typeface="Arial" charset="0"/>
                <a:cs typeface="Times New Roman" pitchFamily="18" charset="0"/>
              </a:rPr>
              <a:t>   			continue first;</a:t>
            </a:r>
          </a:p>
          <a:p>
            <a:pPr marL="342900" indent="-342900" eaLnBrk="0" hangingPunct="0">
              <a:spcBef>
                <a:spcPct val="20000"/>
              </a:spcBef>
              <a:buClr>
                <a:schemeClr val="accent2"/>
              </a:buClr>
              <a:buFont typeface="Wingdings" pitchFamily="2" charset="2"/>
              <a:buChar char="•"/>
              <a:defRPr/>
            </a:pPr>
            <a:r>
              <a:rPr lang="en-US" sz="1800" dirty="0">
                <a:solidFill>
                  <a:schemeClr val="accent2"/>
                </a:solidFill>
                <a:latin typeface="Arial" charset="0"/>
                <a:cs typeface="Times New Roman" pitchFamily="18" charset="0"/>
              </a:rPr>
              <a:t>   		else</a:t>
            </a:r>
          </a:p>
          <a:p>
            <a:pPr marL="342900" indent="-342900" eaLnBrk="0" hangingPunct="0">
              <a:spcBef>
                <a:spcPct val="20000"/>
              </a:spcBef>
              <a:buClr>
                <a:schemeClr val="accent2"/>
              </a:buClr>
              <a:buFont typeface="Wingdings" pitchFamily="2" charset="2"/>
              <a:buChar char="•"/>
              <a:defRPr/>
            </a:pPr>
            <a:r>
              <a:rPr lang="en-US" sz="1800" dirty="0">
                <a:solidFill>
                  <a:schemeClr val="accent2"/>
                </a:solidFill>
                <a:latin typeface="Arial" charset="0"/>
                <a:cs typeface="Times New Roman" pitchFamily="18" charset="0"/>
              </a:rPr>
              <a:t>   		 	</a:t>
            </a:r>
            <a:r>
              <a:rPr lang="en-US" sz="1800" dirty="0" err="1">
                <a:solidFill>
                  <a:schemeClr val="accent2"/>
                </a:solidFill>
                <a:latin typeface="Arial" charset="0"/>
                <a:cs typeface="Times New Roman" pitchFamily="18" charset="0"/>
              </a:rPr>
              <a:t>System.out.println</a:t>
            </a:r>
            <a:r>
              <a:rPr lang="en-US" sz="1800" dirty="0">
                <a:solidFill>
                  <a:schemeClr val="accent2"/>
                </a:solidFill>
                <a:latin typeface="Arial" charset="0"/>
                <a:cs typeface="Times New Roman" pitchFamily="18" charset="0"/>
              </a:rPr>
              <a:t>(</a:t>
            </a:r>
            <a:r>
              <a:rPr lang="en-US" sz="1800" dirty="0" err="1">
                <a:solidFill>
                  <a:schemeClr val="accent2"/>
                </a:solidFill>
                <a:latin typeface="Arial" charset="0"/>
                <a:cs typeface="Times New Roman" pitchFamily="18" charset="0"/>
              </a:rPr>
              <a:t>i+j</a:t>
            </a:r>
            <a:r>
              <a:rPr lang="en-US" sz="1800" dirty="0">
                <a:solidFill>
                  <a:schemeClr val="accent2"/>
                </a:solidFill>
                <a:latin typeface="Arial" charset="0"/>
                <a:cs typeface="Times New Roman" pitchFamily="18" charset="0"/>
              </a:rPr>
              <a:t>);</a:t>
            </a:r>
          </a:p>
          <a:p>
            <a:pPr marL="342900" indent="-342900" eaLnBrk="0" hangingPunct="0">
              <a:spcBef>
                <a:spcPct val="20000"/>
              </a:spcBef>
              <a:buClr>
                <a:schemeClr val="accent2"/>
              </a:buClr>
              <a:buFont typeface="Wingdings" pitchFamily="2" charset="2"/>
              <a:buChar char="•"/>
              <a:defRPr/>
            </a:pPr>
            <a:r>
              <a:rPr lang="en-US" sz="1800" dirty="0">
                <a:solidFill>
                  <a:schemeClr val="accent2"/>
                </a:solidFill>
                <a:latin typeface="Arial" charset="0"/>
                <a:cs typeface="Times New Roman" pitchFamily="18" charset="0"/>
              </a:rPr>
              <a:t>//prints 2</a:t>
            </a:r>
          </a:p>
        </p:txBody>
      </p:sp>
      <p:sp>
        <p:nvSpPr>
          <p:cNvPr id="34819" name="Line 3">
            <a:extLst>
              <a:ext uri="{FF2B5EF4-FFF2-40B4-BE49-F238E27FC236}">
                <a16:creationId xmlns:a16="http://schemas.microsoft.com/office/drawing/2014/main" id="{2D0F5092-5761-4BB6-938B-D522CB9B6D56}"/>
              </a:ext>
            </a:extLst>
          </p:cNvPr>
          <p:cNvSpPr>
            <a:spLocks noChangeShapeType="1"/>
          </p:cNvSpPr>
          <p:nvPr/>
        </p:nvSpPr>
        <p:spPr bwMode="auto">
          <a:xfrm>
            <a:off x="5562600" y="3124200"/>
            <a:ext cx="762000" cy="0"/>
          </a:xfrm>
          <a:prstGeom prst="line">
            <a:avLst/>
          </a:prstGeom>
          <a:noFill/>
          <a:ln w="9525">
            <a:solidFill>
              <a:srgbClr val="C81E1E"/>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20" name="Line 5">
            <a:extLst>
              <a:ext uri="{FF2B5EF4-FFF2-40B4-BE49-F238E27FC236}">
                <a16:creationId xmlns:a16="http://schemas.microsoft.com/office/drawing/2014/main" id="{77C76C54-B82E-4EB0-A5D8-8457D82998B9}"/>
              </a:ext>
            </a:extLst>
          </p:cNvPr>
          <p:cNvSpPr>
            <a:spLocks noChangeShapeType="1"/>
          </p:cNvSpPr>
          <p:nvPr/>
        </p:nvSpPr>
        <p:spPr bwMode="auto">
          <a:xfrm flipH="1">
            <a:off x="5334000" y="1676400"/>
            <a:ext cx="990600" cy="0"/>
          </a:xfrm>
          <a:prstGeom prst="line">
            <a:avLst/>
          </a:prstGeom>
          <a:noFill/>
          <a:ln w="9525">
            <a:solidFill>
              <a:srgbClr val="C81E1E"/>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21" name="Text Box 6">
            <a:extLst>
              <a:ext uri="{FF2B5EF4-FFF2-40B4-BE49-F238E27FC236}">
                <a16:creationId xmlns:a16="http://schemas.microsoft.com/office/drawing/2014/main" id="{27CD0C6E-028B-41B9-BE18-27A519E67750}"/>
              </a:ext>
            </a:extLst>
          </p:cNvPr>
          <p:cNvSpPr txBox="1">
            <a:spLocks noChangeArrowheads="1"/>
          </p:cNvSpPr>
          <p:nvPr/>
        </p:nvSpPr>
        <p:spPr bwMode="auto">
          <a:xfrm>
            <a:off x="6292850" y="2514600"/>
            <a:ext cx="262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b="1">
                <a:latin typeface="Courier New" panose="02070309020205020404" pitchFamily="49" charset="0"/>
                <a:cs typeface="Arial" panose="020B0604020202020204" pitchFamily="34" charset="0"/>
              </a:rPr>
              <a:t>When i=0 and j=1</a:t>
            </a:r>
          </a:p>
        </p:txBody>
      </p:sp>
      <p:sp>
        <p:nvSpPr>
          <p:cNvPr id="34822" name="Rectangle 7">
            <a:extLst>
              <a:ext uri="{FF2B5EF4-FFF2-40B4-BE49-F238E27FC236}">
                <a16:creationId xmlns:a16="http://schemas.microsoft.com/office/drawing/2014/main" id="{C929BD3B-E7E7-4C70-BEC6-178D11579EDA}"/>
              </a:ext>
            </a:extLst>
          </p:cNvPr>
          <p:cNvSpPr>
            <a:spLocks noChangeArrowheads="1"/>
          </p:cNvSpPr>
          <p:nvPr/>
        </p:nvSpPr>
        <p:spPr bwMode="auto">
          <a:xfrm>
            <a:off x="0" y="152400"/>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200">
                <a:solidFill>
                  <a:schemeClr val="bg1"/>
                </a:solidFill>
              </a:rPr>
              <a:t>Labeled </a:t>
            </a:r>
            <a:r>
              <a:rPr lang="en-US" altLang="en-US" sz="3200" b="1">
                <a:solidFill>
                  <a:schemeClr val="bg1"/>
                </a:solidFill>
                <a:latin typeface="Courier New" panose="02070309020205020404" pitchFamily="49" charset="0"/>
                <a:cs typeface="Courier New" panose="02070309020205020404" pitchFamily="49" charset="0"/>
              </a:rPr>
              <a:t>continue/break</a:t>
            </a:r>
            <a:r>
              <a:rPr lang="en-US" altLang="en-US" sz="3200">
                <a:solidFill>
                  <a:schemeClr val="bg1"/>
                </a:solidFill>
              </a:rPr>
              <a:t> statements</a:t>
            </a:r>
          </a:p>
        </p:txBody>
      </p:sp>
      <p:cxnSp>
        <p:nvCxnSpPr>
          <p:cNvPr id="34823" name="Straight Connector 10">
            <a:extLst>
              <a:ext uri="{FF2B5EF4-FFF2-40B4-BE49-F238E27FC236}">
                <a16:creationId xmlns:a16="http://schemas.microsoft.com/office/drawing/2014/main" id="{3B67E652-9F5B-41B3-8310-5282699E13D1}"/>
              </a:ext>
            </a:extLst>
          </p:cNvPr>
          <p:cNvCxnSpPr>
            <a:cxnSpLocks noChangeShapeType="1"/>
            <a:stCxn id="34820" idx="0"/>
            <a:endCxn id="34819" idx="1"/>
          </p:cNvCxnSpPr>
          <p:nvPr/>
        </p:nvCxnSpPr>
        <p:spPr bwMode="auto">
          <a:xfrm>
            <a:off x="6324600" y="1676400"/>
            <a:ext cx="0" cy="1447800"/>
          </a:xfrm>
          <a:prstGeom prst="line">
            <a:avLst/>
          </a:prstGeom>
          <a:noFill/>
          <a:ln w="9525" algn="ctr">
            <a:solidFill>
              <a:srgbClr val="C00000"/>
            </a:solidFill>
            <a:round/>
            <a:headEnd/>
            <a:tailEnd/>
          </a:ln>
          <a:extLst>
            <a:ext uri="{909E8E84-426E-40DD-AFC4-6F175D3DCCD1}">
              <a14:hiddenFill xmlns:a14="http://schemas.microsoft.com/office/drawing/2010/main">
                <a:noFill/>
              </a14:hiddenFill>
            </a:ext>
          </a:extLst>
        </p:spPr>
      </p:cxnSp>
      <p:sp>
        <p:nvSpPr>
          <p:cNvPr id="10" name="Rectangle 11">
            <a:extLst>
              <a:ext uri="{FF2B5EF4-FFF2-40B4-BE49-F238E27FC236}">
                <a16:creationId xmlns:a16="http://schemas.microsoft.com/office/drawing/2014/main" id="{F5C5ECF5-2BAF-4DF4-997C-AA471E059A36}"/>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30B202C-6317-49B6-B28E-389D3177D9FD}" type="slidenum">
              <a:rPr lang="en-US" altLang="en-US" sz="1200">
                <a:solidFill>
                  <a:srgbClr val="7F7F7F"/>
                </a:solidFill>
                <a:latin typeface="Arial" panose="020B0604020202020204" pitchFamily="34" charset="0"/>
                <a:cs typeface="Arial" panose="020B0604020202020204" pitchFamily="34" charset="0"/>
              </a:rPr>
              <a:pPr eaLnBrk="1" hangingPunct="1"/>
              <a:t>30</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9D2F306-9960-4001-9A37-100329575301}"/>
              </a:ext>
            </a:extLst>
          </p:cNvPr>
          <p:cNvSpPr>
            <a:spLocks noChangeArrowheads="1"/>
          </p:cNvSpPr>
          <p:nvPr/>
        </p:nvSpPr>
        <p:spPr bwMode="auto">
          <a:xfrm>
            <a:off x="381000" y="236538"/>
            <a:ext cx="815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en-US" sz="3200" b="1">
                <a:solidFill>
                  <a:schemeClr val="bg1"/>
                </a:solidFill>
              </a:rPr>
              <a:t>Variables</a:t>
            </a:r>
          </a:p>
        </p:txBody>
      </p:sp>
      <p:sp>
        <p:nvSpPr>
          <p:cNvPr id="10243" name="Rectangle 3">
            <a:extLst>
              <a:ext uri="{FF2B5EF4-FFF2-40B4-BE49-F238E27FC236}">
                <a16:creationId xmlns:a16="http://schemas.microsoft.com/office/drawing/2014/main" id="{10073B81-2695-4D56-9169-FCABB625627D}"/>
              </a:ext>
            </a:extLst>
          </p:cNvPr>
          <p:cNvSpPr>
            <a:spLocks noChangeArrowheads="1"/>
          </p:cNvSpPr>
          <p:nvPr/>
        </p:nvSpPr>
        <p:spPr bwMode="auto">
          <a:xfrm>
            <a:off x="381000" y="1447800"/>
            <a:ext cx="8382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defRPr>
            </a:lvl1pPr>
            <a:lvl2pPr marL="800100" indent="-34290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Variable name must begin with </a:t>
            </a:r>
          </a:p>
          <a:p>
            <a:pPr lvl="1">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a letter (A-Z, a-z, or any other language letters supported by UFT 16)</a:t>
            </a:r>
          </a:p>
          <a:p>
            <a:pPr lvl="1">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An underscore (_)</a:t>
            </a:r>
          </a:p>
          <a:p>
            <a:pPr lvl="1">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A dollar ($)</a:t>
            </a:r>
          </a:p>
          <a:p>
            <a:pPr>
              <a:lnSpc>
                <a:spcPct val="140000"/>
              </a:lnSpc>
              <a:spcBef>
                <a:spcPct val="20000"/>
              </a:spcBef>
              <a:buClr>
                <a:schemeClr val="accent2"/>
              </a:buClr>
            </a:pPr>
            <a:r>
              <a:rPr lang="en-US" altLang="en-US" sz="1800">
                <a:solidFill>
                  <a:schemeClr val="accent2"/>
                </a:solidFill>
                <a:latin typeface="Arial" panose="020B0604020202020204" pitchFamily="34" charset="0"/>
                <a:cs typeface="Times New Roman" panose="02020603050405020304" pitchFamily="18" charset="0"/>
              </a:rPr>
              <a:t>	after which it can be sequence of letters/digits.</a:t>
            </a:r>
          </a:p>
          <a:p>
            <a:pPr>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Digits: 0-9 or any Unicode that represents digit.</a:t>
            </a:r>
          </a:p>
          <a:p>
            <a:pPr>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Length of the variable name is unlimited</a:t>
            </a:r>
          </a:p>
          <a:p>
            <a:pPr>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Java reserved words should not be used as variable names.</a:t>
            </a:r>
          </a:p>
        </p:txBody>
      </p:sp>
      <p:sp>
        <p:nvSpPr>
          <p:cNvPr id="6" name="Rectangle 11">
            <a:extLst>
              <a:ext uri="{FF2B5EF4-FFF2-40B4-BE49-F238E27FC236}">
                <a16:creationId xmlns:a16="http://schemas.microsoft.com/office/drawing/2014/main" id="{B7E27C08-F25E-4721-8CBE-D2BD3A26DBF7}"/>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F03AA3E-0584-4DD3-A6F9-9F206D6712BE}" type="slidenum">
              <a:rPr lang="en-US" altLang="en-US" sz="1200">
                <a:solidFill>
                  <a:srgbClr val="7F7F7F"/>
                </a:solidFill>
                <a:latin typeface="Arial" panose="020B0604020202020204" pitchFamily="34" charset="0"/>
                <a:cs typeface="Arial" panose="020B0604020202020204" pitchFamily="34" charset="0"/>
              </a:rPr>
              <a:pPr eaLnBrk="1" hangingPunct="1"/>
              <a:t>4</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a:extLst>
              <a:ext uri="{FF2B5EF4-FFF2-40B4-BE49-F238E27FC236}">
                <a16:creationId xmlns:a16="http://schemas.microsoft.com/office/drawing/2014/main" id="{F9F2EF19-BFCF-46BA-BB71-C7429E334846}"/>
              </a:ext>
            </a:extLst>
          </p:cNvPr>
          <p:cNvSpPr>
            <a:spLocks noGrp="1"/>
          </p:cNvSpPr>
          <p:nvPr>
            <p:ph type="title"/>
          </p:nvPr>
        </p:nvSpPr>
        <p:spPr/>
        <p:txBody>
          <a:bodyPr/>
          <a:lstStyle/>
          <a:p>
            <a:pPr>
              <a:lnSpc>
                <a:spcPct val="85000"/>
              </a:lnSpc>
              <a:defRPr/>
            </a:pPr>
            <a:r>
              <a:rPr lang="en-US" kern="1200" dirty="0">
                <a:latin typeface="Arial" charset="0"/>
                <a:ea typeface="+mn-ea"/>
                <a:cs typeface="Arial" charset="0"/>
              </a:rPr>
              <a:t>Variable Naming Convention</a:t>
            </a:r>
          </a:p>
        </p:txBody>
      </p:sp>
      <p:sp>
        <p:nvSpPr>
          <p:cNvPr id="11267" name="Content Placeholder 3">
            <a:extLst>
              <a:ext uri="{FF2B5EF4-FFF2-40B4-BE49-F238E27FC236}">
                <a16:creationId xmlns:a16="http://schemas.microsoft.com/office/drawing/2014/main" id="{D4EA00DD-3533-4503-9752-395E27BF8A58}"/>
              </a:ext>
            </a:extLst>
          </p:cNvPr>
          <p:cNvSpPr>
            <a:spLocks noGrp="1"/>
          </p:cNvSpPr>
          <p:nvPr>
            <p:ph idx="1"/>
          </p:nvPr>
        </p:nvSpPr>
        <p:spPr bwMode="auto">
          <a:ln>
            <a:miter lim="800000"/>
            <a:headEnd/>
            <a:tailEnd/>
          </a:ln>
        </p:spPr>
        <p:txBody>
          <a:bodyPr vert="horz" wrap="square" lIns="91440" tIns="45720" rIns="91440" bIns="45720" numCol="1" anchor="t" anchorCtr="0" compatLnSpc="1">
            <a:prstTxWarp prst="textNoShape">
              <a:avLst/>
            </a:prstTxWarp>
          </a:bodyPr>
          <a:lstStyle/>
          <a:p>
            <a:pPr>
              <a:lnSpc>
                <a:spcPct val="140000"/>
              </a:lnSpc>
              <a:buClr>
                <a:schemeClr val="accent2"/>
              </a:buClr>
              <a:buFont typeface="Wingdings" pitchFamily="2" charset="2"/>
              <a:buChar char="§"/>
              <a:defRPr/>
            </a:pPr>
            <a:r>
              <a:rPr lang="en-US" sz="1800" kern="1200" dirty="0">
                <a:solidFill>
                  <a:schemeClr val="accent2"/>
                </a:solidFill>
                <a:latin typeface="Arial" charset="0"/>
                <a:cs typeface="Times New Roman" pitchFamily="18" charset="0"/>
              </a:rPr>
              <a:t>Must begin with lower case</a:t>
            </a:r>
          </a:p>
          <a:p>
            <a:pPr>
              <a:lnSpc>
                <a:spcPct val="140000"/>
              </a:lnSpc>
              <a:buClr>
                <a:schemeClr val="accent2"/>
              </a:buClr>
              <a:buFont typeface="Wingdings" pitchFamily="2" charset="2"/>
              <a:buChar char="§"/>
              <a:defRPr/>
            </a:pPr>
            <a:r>
              <a:rPr lang="en-US" sz="1800" kern="1200" dirty="0">
                <a:solidFill>
                  <a:schemeClr val="accent2"/>
                </a:solidFill>
                <a:latin typeface="Arial" charset="0"/>
                <a:cs typeface="Times New Roman" pitchFamily="18" charset="0"/>
              </a:rPr>
              <a:t>Must always begin your variable names with a letter, not "$" or "_".</a:t>
            </a:r>
          </a:p>
          <a:p>
            <a:pPr>
              <a:lnSpc>
                <a:spcPct val="140000"/>
              </a:lnSpc>
              <a:buClr>
                <a:schemeClr val="accent2"/>
              </a:buClr>
              <a:buFont typeface="Wingdings" pitchFamily="2" charset="2"/>
              <a:buChar char="§"/>
              <a:defRPr/>
            </a:pPr>
            <a:r>
              <a:rPr lang="en-US" sz="1800" kern="1200" dirty="0">
                <a:solidFill>
                  <a:schemeClr val="accent2"/>
                </a:solidFill>
                <a:latin typeface="Arial" charset="0"/>
                <a:cs typeface="Times New Roman" pitchFamily="18" charset="0"/>
              </a:rPr>
              <a:t>Avoid  abbreviations, use meaningful names.</a:t>
            </a:r>
          </a:p>
          <a:p>
            <a:pPr>
              <a:lnSpc>
                <a:spcPct val="140000"/>
              </a:lnSpc>
              <a:buClr>
                <a:schemeClr val="accent2"/>
              </a:buClr>
              <a:buFont typeface="Wingdings" pitchFamily="2" charset="2"/>
              <a:buChar char="§"/>
              <a:defRPr/>
            </a:pPr>
            <a:r>
              <a:rPr lang="en-US" sz="1800" kern="1200" dirty="0">
                <a:solidFill>
                  <a:schemeClr val="accent2"/>
                </a:solidFill>
                <a:latin typeface="Arial" charset="0"/>
                <a:cs typeface="Times New Roman" pitchFamily="18" charset="0"/>
              </a:rPr>
              <a:t>If a variable consists of two or more words, then the second  and subsequent words should start with upper case.</a:t>
            </a:r>
          </a:p>
          <a:p>
            <a:pPr>
              <a:lnSpc>
                <a:spcPct val="140000"/>
              </a:lnSpc>
              <a:buClr>
                <a:schemeClr val="accent2"/>
              </a:buClr>
              <a:buFont typeface="Wingdings" pitchFamily="2" charset="2"/>
              <a:buChar char="§"/>
              <a:defRPr/>
            </a:pPr>
            <a:r>
              <a:rPr lang="en-US" sz="1800" kern="1200" dirty="0">
                <a:solidFill>
                  <a:schemeClr val="accent2"/>
                </a:solidFill>
                <a:latin typeface="Arial" charset="0"/>
                <a:cs typeface="Times New Roman" pitchFamily="18" charset="0"/>
              </a:rPr>
              <a:t>For example, </a:t>
            </a:r>
            <a:r>
              <a:rPr lang="en-US" sz="1800" kern="1200" dirty="0" err="1">
                <a:solidFill>
                  <a:schemeClr val="accent2"/>
                </a:solidFill>
                <a:latin typeface="Arial" charset="0"/>
                <a:cs typeface="Times New Roman" pitchFamily="18" charset="0"/>
              </a:rPr>
              <a:t>rowHeight</a:t>
            </a:r>
            <a:r>
              <a:rPr lang="en-US" sz="1800" kern="1200" dirty="0">
                <a:solidFill>
                  <a:schemeClr val="accent2"/>
                </a:solidFill>
                <a:latin typeface="Arial" charset="0"/>
                <a:cs typeface="Times New Roman" pitchFamily="18" charset="0"/>
              </a:rPr>
              <a:t>.</a:t>
            </a:r>
          </a:p>
          <a:p>
            <a:pPr>
              <a:defRPr/>
            </a:pPr>
            <a:endParaRPr lang="en-US" sz="2000" dirty="0"/>
          </a:p>
        </p:txBody>
      </p:sp>
      <p:sp>
        <p:nvSpPr>
          <p:cNvPr id="6" name="Rectangle 11">
            <a:extLst>
              <a:ext uri="{FF2B5EF4-FFF2-40B4-BE49-F238E27FC236}">
                <a16:creationId xmlns:a16="http://schemas.microsoft.com/office/drawing/2014/main" id="{6958E524-55FD-400F-82BC-F9607E91A79C}"/>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2F8454A-43DF-4FBE-AF41-E21C38E2C768}" type="slidenum">
              <a:rPr lang="en-US" altLang="en-US" sz="1200">
                <a:solidFill>
                  <a:srgbClr val="7F7F7F"/>
                </a:solidFill>
                <a:latin typeface="Arial" panose="020B0604020202020204" pitchFamily="34" charset="0"/>
                <a:cs typeface="Arial" panose="020B0604020202020204" pitchFamily="34" charset="0"/>
              </a:rPr>
              <a:pPr eaLnBrk="1" hangingPunct="1"/>
              <a:t>5</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7D4C5892-33B6-473D-9FF2-B52776731E3D}"/>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Reading input from console</a:t>
            </a:r>
          </a:p>
        </p:txBody>
      </p:sp>
      <p:sp>
        <p:nvSpPr>
          <p:cNvPr id="12291" name="Content Placeholder 2">
            <a:extLst>
              <a:ext uri="{FF2B5EF4-FFF2-40B4-BE49-F238E27FC236}">
                <a16:creationId xmlns:a16="http://schemas.microsoft.com/office/drawing/2014/main" id="{0DD2DCFB-0085-42D5-8C9C-972882CBCC24}"/>
              </a:ext>
            </a:extLst>
          </p:cNvPr>
          <p:cNvSpPr>
            <a:spLocks noGrp="1"/>
          </p:cNvSpPr>
          <p:nvPr>
            <p:ph idx="1"/>
          </p:nvPr>
        </p:nvSpPr>
        <p:spPr bwMode="auto">
          <a:xfrm>
            <a:off x="304800" y="1143000"/>
            <a:ext cx="8229600" cy="838200"/>
          </a:xfrm>
          <a:ln>
            <a:miter lim="800000"/>
            <a:headEnd/>
            <a:tailEnd/>
          </a:ln>
        </p:spPr>
        <p:txBody>
          <a:bodyPr vert="horz" wrap="square" lIns="91440" tIns="45720" rIns="91440" bIns="45720" numCol="1" anchor="t" anchorCtr="0" compatLnSpc="1">
            <a:prstTxWarp prst="textNoShape">
              <a:avLst/>
            </a:prstTxWarp>
          </a:bodyPr>
          <a:lstStyle/>
          <a:p>
            <a:pPr>
              <a:lnSpc>
                <a:spcPct val="140000"/>
              </a:lnSpc>
              <a:buClr>
                <a:schemeClr val="accent2"/>
              </a:buClr>
              <a:buFont typeface="Wingdings" pitchFamily="2" charset="2"/>
              <a:buChar char="§"/>
              <a:defRPr/>
            </a:pPr>
            <a:r>
              <a:rPr lang="en-US" sz="1800" kern="1200" dirty="0">
                <a:solidFill>
                  <a:schemeClr val="accent2"/>
                </a:solidFill>
                <a:latin typeface="Arial" charset="0"/>
                <a:cs typeface="Times New Roman" pitchFamily="18" charset="0"/>
              </a:rPr>
              <a:t>To read input from the console, JDK provides a friendly class called </a:t>
            </a:r>
            <a:r>
              <a:rPr lang="en-US" sz="1800" kern="1200" dirty="0" err="1">
                <a:solidFill>
                  <a:schemeClr val="accent2"/>
                </a:solidFill>
                <a:latin typeface="Arial" charset="0"/>
                <a:cs typeface="Times New Roman" pitchFamily="18" charset="0"/>
              </a:rPr>
              <a:t>java.util.Scanner</a:t>
            </a:r>
            <a:r>
              <a:rPr lang="en-US" sz="1800" kern="1200" dirty="0">
                <a:solidFill>
                  <a:schemeClr val="accent2"/>
                </a:solidFill>
                <a:latin typeface="Arial" charset="0"/>
                <a:cs typeface="Times New Roman" pitchFamily="18" charset="0"/>
              </a:rPr>
              <a:t>.</a:t>
            </a:r>
          </a:p>
        </p:txBody>
      </p:sp>
      <p:sp>
        <p:nvSpPr>
          <p:cNvPr id="12292" name="Rectangle 4">
            <a:extLst>
              <a:ext uri="{FF2B5EF4-FFF2-40B4-BE49-F238E27FC236}">
                <a16:creationId xmlns:a16="http://schemas.microsoft.com/office/drawing/2014/main" id="{09AF7AC6-3515-4BF5-9ACE-256360EF6160}"/>
              </a:ext>
            </a:extLst>
          </p:cNvPr>
          <p:cNvSpPr>
            <a:spLocks noChangeArrowheads="1"/>
          </p:cNvSpPr>
          <p:nvPr/>
        </p:nvSpPr>
        <p:spPr bwMode="auto">
          <a:xfrm>
            <a:off x="517525" y="2384425"/>
            <a:ext cx="8153400"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import java.util.Scanner;</a:t>
            </a:r>
          </a:p>
          <a:p>
            <a:pPr>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class A{</a:t>
            </a:r>
          </a:p>
          <a:p>
            <a:pPr>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public static void main(String[] args) {</a:t>
            </a:r>
          </a:p>
          <a:p>
            <a:pPr>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Scanner sc = new Scanner(System.in); </a:t>
            </a:r>
          </a:p>
          <a:p>
            <a:pPr>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int i = sc.nextInt(); </a:t>
            </a:r>
          </a:p>
          <a:p>
            <a:pPr>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System.out.println(i);</a:t>
            </a:r>
          </a:p>
          <a:p>
            <a:pPr>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a:t>
            </a:r>
          </a:p>
          <a:p>
            <a:pPr>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a:t>
            </a:r>
          </a:p>
        </p:txBody>
      </p:sp>
      <p:sp>
        <p:nvSpPr>
          <p:cNvPr id="12293" name="TextBox 5">
            <a:extLst>
              <a:ext uri="{FF2B5EF4-FFF2-40B4-BE49-F238E27FC236}">
                <a16:creationId xmlns:a16="http://schemas.microsoft.com/office/drawing/2014/main" id="{16AA3A27-D550-4A89-AFDB-41B045035E74}"/>
              </a:ext>
            </a:extLst>
          </p:cNvPr>
          <p:cNvSpPr txBox="1">
            <a:spLocks noChangeArrowheads="1"/>
          </p:cNvSpPr>
          <p:nvPr/>
        </p:nvSpPr>
        <p:spPr bwMode="auto">
          <a:xfrm>
            <a:off x="4419600" y="2438400"/>
            <a:ext cx="1730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chemeClr val="accent2"/>
                </a:solidFill>
                <a:sym typeface="Wingdings" panose="05000000000000000000" pitchFamily="2" charset="2"/>
              </a:rPr>
              <a:t></a:t>
            </a:r>
            <a:r>
              <a:rPr lang="en-US" altLang="en-US">
                <a:solidFill>
                  <a:schemeClr val="accent2"/>
                </a:solidFill>
              </a:rPr>
              <a:t>Step 1</a:t>
            </a:r>
          </a:p>
        </p:txBody>
      </p:sp>
      <p:sp>
        <p:nvSpPr>
          <p:cNvPr id="12294" name="TextBox 6">
            <a:extLst>
              <a:ext uri="{FF2B5EF4-FFF2-40B4-BE49-F238E27FC236}">
                <a16:creationId xmlns:a16="http://schemas.microsoft.com/office/drawing/2014/main" id="{A8C80830-600B-4E18-8A8F-0CC3DF6B6298}"/>
              </a:ext>
            </a:extLst>
          </p:cNvPr>
          <p:cNvSpPr txBox="1">
            <a:spLocks noChangeArrowheads="1"/>
          </p:cNvSpPr>
          <p:nvPr/>
        </p:nvSpPr>
        <p:spPr bwMode="auto">
          <a:xfrm>
            <a:off x="6145213" y="3530600"/>
            <a:ext cx="1730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chemeClr val="accent2"/>
                </a:solidFill>
                <a:sym typeface="Wingdings" panose="05000000000000000000" pitchFamily="2" charset="2"/>
              </a:rPr>
              <a:t></a:t>
            </a:r>
            <a:r>
              <a:rPr lang="en-US" altLang="en-US">
                <a:solidFill>
                  <a:schemeClr val="accent2"/>
                </a:solidFill>
              </a:rPr>
              <a:t>Step 2</a:t>
            </a:r>
          </a:p>
        </p:txBody>
      </p:sp>
      <p:sp>
        <p:nvSpPr>
          <p:cNvPr id="12295" name="TextBox 7">
            <a:extLst>
              <a:ext uri="{FF2B5EF4-FFF2-40B4-BE49-F238E27FC236}">
                <a16:creationId xmlns:a16="http://schemas.microsoft.com/office/drawing/2014/main" id="{6419600E-9C82-4109-8967-6232EEE6F2AA}"/>
              </a:ext>
            </a:extLst>
          </p:cNvPr>
          <p:cNvSpPr txBox="1">
            <a:spLocks noChangeArrowheads="1"/>
          </p:cNvSpPr>
          <p:nvPr/>
        </p:nvSpPr>
        <p:spPr bwMode="auto">
          <a:xfrm>
            <a:off x="3729038" y="3903663"/>
            <a:ext cx="1730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chemeClr val="accent2"/>
                </a:solidFill>
                <a:sym typeface="Wingdings" panose="05000000000000000000" pitchFamily="2" charset="2"/>
              </a:rPr>
              <a:t></a:t>
            </a:r>
            <a:r>
              <a:rPr lang="en-US" altLang="en-US">
                <a:solidFill>
                  <a:schemeClr val="accent2"/>
                </a:solidFill>
              </a:rPr>
              <a:t>Step 3</a:t>
            </a:r>
          </a:p>
        </p:txBody>
      </p:sp>
      <p:sp>
        <p:nvSpPr>
          <p:cNvPr id="12296" name="TextBox 8">
            <a:extLst>
              <a:ext uri="{FF2B5EF4-FFF2-40B4-BE49-F238E27FC236}">
                <a16:creationId xmlns:a16="http://schemas.microsoft.com/office/drawing/2014/main" id="{4D2560F0-4FC3-4941-B5D5-7EBC8FF67589}"/>
              </a:ext>
            </a:extLst>
          </p:cNvPr>
          <p:cNvSpPr txBox="1">
            <a:spLocks noChangeArrowheads="1"/>
          </p:cNvSpPr>
          <p:nvPr/>
        </p:nvSpPr>
        <p:spPr bwMode="auto">
          <a:xfrm>
            <a:off x="492125" y="5454650"/>
            <a:ext cx="84724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a:solidFill>
                  <a:schemeClr val="accent2"/>
                </a:solidFill>
                <a:latin typeface="Arial" panose="020B0604020202020204" pitchFamily="34" charset="0"/>
                <a:cs typeface="Times New Roman" panose="02020603050405020304" pitchFamily="18" charset="0"/>
              </a:rPr>
              <a:t>To read any primitive types, replace XXX in nextXXX() with  the primitive type.</a:t>
            </a:r>
          </a:p>
          <a:p>
            <a:pPr eaLnBrk="1" hangingPunct="1"/>
            <a:r>
              <a:rPr lang="en-US" altLang="en-US" sz="1800">
                <a:solidFill>
                  <a:schemeClr val="accent2"/>
                </a:solidFill>
                <a:latin typeface="Arial" panose="020B0604020202020204" pitchFamily="34" charset="0"/>
                <a:cs typeface="Times New Roman" panose="02020603050405020304" pitchFamily="18" charset="0"/>
              </a:rPr>
              <a:t>To read a string use next()</a:t>
            </a:r>
          </a:p>
        </p:txBody>
      </p:sp>
      <p:cxnSp>
        <p:nvCxnSpPr>
          <p:cNvPr id="11" name="Straight Arrow Connector 10">
            <a:extLst>
              <a:ext uri="{FF2B5EF4-FFF2-40B4-BE49-F238E27FC236}">
                <a16:creationId xmlns:a16="http://schemas.microsoft.com/office/drawing/2014/main" id="{13ED4210-FA1E-4A39-AD07-5F0CF32127AF}"/>
              </a:ext>
            </a:extLst>
          </p:cNvPr>
          <p:cNvCxnSpPr/>
          <p:nvPr/>
        </p:nvCxnSpPr>
        <p:spPr>
          <a:xfrm flipH="1" flipV="1">
            <a:off x="3908425" y="4273550"/>
            <a:ext cx="1376363" cy="11811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79E99F9-A82C-4985-84DA-456DE9A3D9C8}"/>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3652DC6-2F57-4CFF-B4AD-B149EFFC6BEC}" type="slidenum">
              <a:rPr lang="en-US" altLang="en-US" sz="1200">
                <a:solidFill>
                  <a:srgbClr val="7F7F7F"/>
                </a:solidFill>
                <a:latin typeface="Arial" panose="020B0604020202020204" pitchFamily="34" charset="0"/>
                <a:cs typeface="Arial" panose="020B0604020202020204" pitchFamily="34" charset="0"/>
              </a:rPr>
              <a:pPr eaLnBrk="1" hangingPunct="1"/>
              <a:t>6</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8842F28-FB15-4578-A5E9-7C8CCD7E4E8C}"/>
              </a:ext>
            </a:extLst>
          </p:cNvPr>
          <p:cNvSpPr>
            <a:spLocks noGrp="1"/>
          </p:cNvSpPr>
          <p:nvPr>
            <p:ph type="title"/>
          </p:nvPr>
        </p:nvSpPr>
        <p:spPr/>
        <p:txBody>
          <a:bodyPr/>
          <a:lstStyle/>
          <a:p>
            <a:pPr>
              <a:lnSpc>
                <a:spcPct val="85000"/>
              </a:lnSpc>
              <a:defRPr/>
            </a:pPr>
            <a:r>
              <a:rPr lang="en-US" kern="1200" dirty="0">
                <a:latin typeface="Arial" charset="0"/>
                <a:ea typeface="+mn-ea"/>
                <a:cs typeface="Arial" charset="0"/>
              </a:rPr>
              <a:t>Keywords/ Reserved words </a:t>
            </a:r>
          </a:p>
        </p:txBody>
      </p:sp>
      <p:sp>
        <p:nvSpPr>
          <p:cNvPr id="13315" name="Rectangle 1">
            <a:extLst>
              <a:ext uri="{FF2B5EF4-FFF2-40B4-BE49-F238E27FC236}">
                <a16:creationId xmlns:a16="http://schemas.microsoft.com/office/drawing/2014/main" id="{6E9C2E9E-3148-475B-B24B-5FBA86C6606F}"/>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8" name="Table 7">
            <a:extLst>
              <a:ext uri="{FF2B5EF4-FFF2-40B4-BE49-F238E27FC236}">
                <a16:creationId xmlns:a16="http://schemas.microsoft.com/office/drawing/2014/main" id="{5C2503CD-5D5E-4DB5-8D6E-9E77AA008795}"/>
              </a:ext>
            </a:extLst>
          </p:cNvPr>
          <p:cNvGraphicFramePr>
            <a:graphicFrameLocks noGrp="1"/>
          </p:cNvGraphicFramePr>
          <p:nvPr/>
        </p:nvGraphicFramePr>
        <p:xfrm>
          <a:off x="381000" y="1295400"/>
          <a:ext cx="8382000" cy="4518024"/>
        </p:xfrm>
        <a:graphic>
          <a:graphicData uri="http://schemas.openxmlformats.org/drawingml/2006/table">
            <a:tbl>
              <a:tblPr/>
              <a:tblGrid>
                <a:gridCol w="1600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350568">
                <a:tc>
                  <a:txBody>
                    <a:bodyPr/>
                    <a:lstStyle/>
                    <a:p>
                      <a:pPr marL="0" marR="0" algn="l">
                        <a:lnSpc>
                          <a:spcPct val="115000"/>
                        </a:lnSpc>
                        <a:spcBef>
                          <a:spcPts val="0"/>
                        </a:spcBef>
                        <a:spcAft>
                          <a:spcPts val="0"/>
                        </a:spcAft>
                      </a:pPr>
                      <a:r>
                        <a:rPr lang="en-US" sz="2000" b="1" dirty="0">
                          <a:latin typeface="Courier New"/>
                          <a:ea typeface="Times New Roman"/>
                          <a:cs typeface="Times New Roman"/>
                        </a:rPr>
                        <a:t>abstract</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continue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for</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new</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dirty="0">
                          <a:latin typeface="Courier New"/>
                          <a:ea typeface="Times New Roman"/>
                          <a:cs typeface="Times New Roman"/>
                        </a:rPr>
                        <a:t>switch</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01136">
                <a:tc>
                  <a:txBody>
                    <a:bodyPr/>
                    <a:lstStyle/>
                    <a:p>
                      <a:pPr marL="0" marR="0" algn="l">
                        <a:lnSpc>
                          <a:spcPct val="115000"/>
                        </a:lnSpc>
                        <a:spcBef>
                          <a:spcPts val="0"/>
                        </a:spcBef>
                        <a:spcAft>
                          <a:spcPts val="0"/>
                        </a:spcAft>
                      </a:pPr>
                      <a:r>
                        <a:rPr lang="en-US" sz="2000" b="1">
                          <a:latin typeface="Courier New"/>
                          <a:ea typeface="Times New Roman"/>
                          <a:cs typeface="Times New Roman"/>
                        </a:rPr>
                        <a:t>assert</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default</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dirty="0" err="1">
                          <a:solidFill>
                            <a:srgbClr val="CC00CC"/>
                          </a:solidFill>
                          <a:latin typeface="Courier New"/>
                          <a:ea typeface="Times New Roman"/>
                          <a:cs typeface="Times New Roman"/>
                        </a:rPr>
                        <a:t>goto</a:t>
                      </a:r>
                      <a:endParaRPr lang="en-US" sz="2000" dirty="0">
                        <a:solidFill>
                          <a:srgbClr val="CC00CC"/>
                        </a:solidFill>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package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synchronized</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0568">
                <a:tc>
                  <a:txBody>
                    <a:bodyPr/>
                    <a:lstStyle/>
                    <a:p>
                      <a:pPr marL="0" marR="0" algn="l">
                        <a:lnSpc>
                          <a:spcPct val="115000"/>
                        </a:lnSpc>
                        <a:spcBef>
                          <a:spcPts val="0"/>
                        </a:spcBef>
                        <a:spcAft>
                          <a:spcPts val="0"/>
                        </a:spcAft>
                      </a:pPr>
                      <a:r>
                        <a:rPr lang="en-US" sz="2000" b="1" dirty="0">
                          <a:latin typeface="Courier New"/>
                          <a:ea typeface="Times New Roman"/>
                          <a:cs typeface="Times New Roman"/>
                        </a:rPr>
                        <a:t>boolean</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do</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if</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private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this</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81456">
                <a:tc>
                  <a:txBody>
                    <a:bodyPr/>
                    <a:lstStyle/>
                    <a:p>
                      <a:pPr marL="0" marR="0" algn="l">
                        <a:lnSpc>
                          <a:spcPct val="115000"/>
                        </a:lnSpc>
                        <a:spcBef>
                          <a:spcPts val="0"/>
                        </a:spcBef>
                        <a:spcAft>
                          <a:spcPts val="0"/>
                        </a:spcAft>
                      </a:pPr>
                      <a:r>
                        <a:rPr lang="en-US" sz="2000" b="1">
                          <a:latin typeface="Courier New"/>
                          <a:ea typeface="Times New Roman"/>
                          <a:cs typeface="Times New Roman"/>
                        </a:rPr>
                        <a:t>break</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double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implements</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protected</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dirty="0">
                          <a:latin typeface="Courier New"/>
                          <a:ea typeface="Times New Roman"/>
                          <a:cs typeface="Times New Roman"/>
                        </a:rPr>
                        <a:t>throw</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0568">
                <a:tc>
                  <a:txBody>
                    <a:bodyPr/>
                    <a:lstStyle/>
                    <a:p>
                      <a:pPr marL="0" marR="0" algn="l">
                        <a:lnSpc>
                          <a:spcPct val="115000"/>
                        </a:lnSpc>
                        <a:spcBef>
                          <a:spcPts val="0"/>
                        </a:spcBef>
                        <a:spcAft>
                          <a:spcPts val="0"/>
                        </a:spcAft>
                      </a:pPr>
                      <a:r>
                        <a:rPr lang="en-US" sz="2000" b="1">
                          <a:latin typeface="Courier New"/>
                          <a:ea typeface="Times New Roman"/>
                          <a:cs typeface="Times New Roman"/>
                        </a:rPr>
                        <a:t>byte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else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import</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public</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throws</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81456">
                <a:tc>
                  <a:txBody>
                    <a:bodyPr/>
                    <a:lstStyle/>
                    <a:p>
                      <a:pPr marL="0" marR="0" algn="l">
                        <a:lnSpc>
                          <a:spcPct val="115000"/>
                        </a:lnSpc>
                        <a:spcBef>
                          <a:spcPts val="0"/>
                        </a:spcBef>
                        <a:spcAft>
                          <a:spcPts val="0"/>
                        </a:spcAft>
                      </a:pPr>
                      <a:r>
                        <a:rPr lang="en-US" sz="2000" b="1" dirty="0">
                          <a:latin typeface="Courier New"/>
                          <a:ea typeface="Times New Roman"/>
                          <a:cs typeface="Times New Roman"/>
                        </a:rPr>
                        <a:t>case</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enum</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instanceof</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return</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transient</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50568">
                <a:tc>
                  <a:txBody>
                    <a:bodyPr/>
                    <a:lstStyle/>
                    <a:p>
                      <a:pPr marL="0" marR="0" algn="l">
                        <a:lnSpc>
                          <a:spcPct val="115000"/>
                        </a:lnSpc>
                        <a:spcBef>
                          <a:spcPts val="0"/>
                        </a:spcBef>
                        <a:spcAft>
                          <a:spcPts val="0"/>
                        </a:spcAft>
                      </a:pPr>
                      <a:r>
                        <a:rPr lang="en-US" sz="2000" b="1" dirty="0">
                          <a:latin typeface="Courier New"/>
                          <a:ea typeface="Times New Roman"/>
                          <a:cs typeface="Times New Roman"/>
                        </a:rPr>
                        <a:t>catch</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extends</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dirty="0">
                          <a:latin typeface="Courier New"/>
                          <a:ea typeface="Times New Roman"/>
                          <a:cs typeface="Times New Roman"/>
                        </a:rPr>
                        <a:t>int</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short</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try</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50568">
                <a:tc>
                  <a:txBody>
                    <a:bodyPr/>
                    <a:lstStyle/>
                    <a:p>
                      <a:pPr marL="0" marR="0" algn="l">
                        <a:lnSpc>
                          <a:spcPct val="115000"/>
                        </a:lnSpc>
                        <a:spcBef>
                          <a:spcPts val="0"/>
                        </a:spcBef>
                        <a:spcAft>
                          <a:spcPts val="0"/>
                        </a:spcAft>
                      </a:pPr>
                      <a:r>
                        <a:rPr lang="en-US" sz="2000" b="1">
                          <a:latin typeface="Courier New"/>
                          <a:ea typeface="Times New Roman"/>
                          <a:cs typeface="Times New Roman"/>
                        </a:rPr>
                        <a:t>char</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final</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interface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static</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void</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50568">
                <a:tc>
                  <a:txBody>
                    <a:bodyPr/>
                    <a:lstStyle/>
                    <a:p>
                      <a:pPr marL="0" marR="0" algn="l">
                        <a:lnSpc>
                          <a:spcPct val="115000"/>
                        </a:lnSpc>
                        <a:spcBef>
                          <a:spcPts val="0"/>
                        </a:spcBef>
                        <a:spcAft>
                          <a:spcPts val="0"/>
                        </a:spcAft>
                      </a:pPr>
                      <a:r>
                        <a:rPr lang="en-US" sz="2000" b="1">
                          <a:latin typeface="Courier New"/>
                          <a:ea typeface="Times New Roman"/>
                          <a:cs typeface="Times New Roman"/>
                        </a:rPr>
                        <a:t>class</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finally</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long</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strictfp</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volatile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50568">
                <a:tc>
                  <a:txBody>
                    <a:bodyPr/>
                    <a:lstStyle/>
                    <a:p>
                      <a:pPr marL="0" marR="0" algn="l">
                        <a:lnSpc>
                          <a:spcPct val="115000"/>
                        </a:lnSpc>
                        <a:spcBef>
                          <a:spcPts val="0"/>
                        </a:spcBef>
                        <a:spcAft>
                          <a:spcPts val="0"/>
                        </a:spcAft>
                      </a:pPr>
                      <a:r>
                        <a:rPr lang="en-US" sz="2000" b="1" kern="1200" dirty="0">
                          <a:solidFill>
                            <a:srgbClr val="CC00CC"/>
                          </a:solidFill>
                          <a:latin typeface="Courier New"/>
                          <a:ea typeface="Times New Roman"/>
                          <a:cs typeface="Times New Roman"/>
                        </a:rPr>
                        <a:t>const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dirty="0">
                          <a:latin typeface="Courier New"/>
                          <a:ea typeface="Times New Roman"/>
                          <a:cs typeface="Times New Roman"/>
                        </a:rPr>
                        <a:t>float</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native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super</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dirty="0">
                          <a:latin typeface="Courier New"/>
                          <a:ea typeface="Times New Roman"/>
                          <a:cs typeface="Times New Roman"/>
                        </a:rPr>
                        <a:t>while</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7" name="Rectangle 11">
            <a:extLst>
              <a:ext uri="{FF2B5EF4-FFF2-40B4-BE49-F238E27FC236}">
                <a16:creationId xmlns:a16="http://schemas.microsoft.com/office/drawing/2014/main" id="{5AE741AA-0287-44AF-82AF-094E628F2560}"/>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E88215D-2329-4FD9-9A74-98FF923AEF94}" type="slidenum">
              <a:rPr lang="en-US" altLang="en-US" sz="1200">
                <a:solidFill>
                  <a:srgbClr val="7F7F7F"/>
                </a:solidFill>
                <a:latin typeface="Arial" panose="020B0604020202020204" pitchFamily="34" charset="0"/>
                <a:cs typeface="Arial" panose="020B0604020202020204" pitchFamily="34" charset="0"/>
              </a:rPr>
              <a:pPr eaLnBrk="1" hangingPunct="1"/>
              <a:t>7</a:t>
            </a:fld>
            <a:endParaRPr lang="en-US" altLang="en-US" sz="1200">
              <a:solidFill>
                <a:srgbClr val="7F7F7F"/>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D35CDEEF-5954-412F-A824-94EF51D2C66F}"/>
              </a:ext>
            </a:extLst>
          </p:cNvPr>
          <p:cNvSpPr/>
          <p:nvPr/>
        </p:nvSpPr>
        <p:spPr>
          <a:xfrm>
            <a:off x="134938" y="6015038"/>
            <a:ext cx="5810250" cy="401637"/>
          </a:xfrm>
          <a:prstGeom prst="rect">
            <a:avLst/>
          </a:prstGeom>
        </p:spPr>
        <p:txBody>
          <a:bodyPr wrap="none">
            <a:spAutoFit/>
          </a:bodyPr>
          <a:lstStyle/>
          <a:p>
            <a:pPr>
              <a:defRPr/>
            </a:pPr>
            <a:r>
              <a:rPr lang="en-US" sz="2000" dirty="0">
                <a:solidFill>
                  <a:srgbClr val="5F5F5F"/>
                </a:solidFill>
                <a:latin typeface="+mn-lt"/>
              </a:rPr>
              <a:t>Note that</a:t>
            </a:r>
            <a:r>
              <a:rPr lang="en-US" dirty="0">
                <a:latin typeface="Courier New" pitchFamily="49" charset="0"/>
                <a:cs typeface="Courier New" pitchFamily="49" charset="0"/>
              </a:rPr>
              <a:t> null</a:t>
            </a:r>
            <a:r>
              <a:rPr lang="en-US" dirty="0"/>
              <a:t>, </a:t>
            </a:r>
            <a:r>
              <a:rPr lang="en-US" dirty="0">
                <a:latin typeface="Courier New" pitchFamily="49" charset="0"/>
                <a:cs typeface="Courier New" pitchFamily="49" charset="0"/>
              </a:rPr>
              <a:t>true</a:t>
            </a:r>
            <a:r>
              <a:rPr lang="en-US" dirty="0"/>
              <a:t> and </a:t>
            </a:r>
            <a:r>
              <a:rPr lang="en-US" dirty="0">
                <a:latin typeface="Courier New" pitchFamily="49" charset="0"/>
                <a:cs typeface="Courier New" pitchFamily="49" charset="0"/>
              </a:rPr>
              <a:t>false</a:t>
            </a:r>
            <a:r>
              <a:rPr lang="en-US" dirty="0"/>
              <a:t> </a:t>
            </a:r>
            <a:r>
              <a:rPr lang="en-US" sz="2000" dirty="0">
                <a:solidFill>
                  <a:srgbClr val="5F5F5F"/>
                </a:solidFill>
                <a:latin typeface="+mn-lt"/>
              </a:rPr>
              <a:t>are not keywords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FEB2FAE-DA90-46F9-B2F9-0A0C469C0837}"/>
              </a:ext>
            </a:extLst>
          </p:cNvPr>
          <p:cNvSpPr>
            <a:spLocks noChangeArrowheads="1"/>
          </p:cNvSpPr>
          <p:nvPr/>
        </p:nvSpPr>
        <p:spPr bwMode="auto">
          <a:xfrm>
            <a:off x="685800" y="304800"/>
            <a:ext cx="7378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en-US" sz="3200" b="1">
                <a:solidFill>
                  <a:schemeClr val="bg1"/>
                </a:solidFill>
              </a:rPr>
              <a:t>Constants</a:t>
            </a:r>
          </a:p>
        </p:txBody>
      </p:sp>
      <p:sp>
        <p:nvSpPr>
          <p:cNvPr id="232451" name="Rectangle 3">
            <a:extLst>
              <a:ext uri="{FF2B5EF4-FFF2-40B4-BE49-F238E27FC236}">
                <a16:creationId xmlns:a16="http://schemas.microsoft.com/office/drawing/2014/main" id="{A30AB309-FBA2-4EEC-82C2-7B1BFB8E6D22}"/>
              </a:ext>
            </a:extLst>
          </p:cNvPr>
          <p:cNvSpPr>
            <a:spLocks noChangeArrowheads="1"/>
          </p:cNvSpPr>
          <p:nvPr/>
        </p:nvSpPr>
        <p:spPr bwMode="auto">
          <a:xfrm>
            <a:off x="381000" y="1295400"/>
            <a:ext cx="8229600" cy="4572000"/>
          </a:xfrm>
          <a:prstGeom prst="rect">
            <a:avLst/>
          </a:prstGeom>
          <a:noFill/>
          <a:ln w="9525">
            <a:noFill/>
            <a:miter lim="800000"/>
            <a:headEnd/>
            <a:tailEnd/>
          </a:ln>
          <a:effectLst/>
        </p:spPr>
        <p:txBody>
          <a:bodyPr/>
          <a:lstStyle/>
          <a:p>
            <a:pPr marL="342900" indent="-342900" eaLnBrk="0" hangingPunct="0">
              <a:lnSpc>
                <a:spcPct val="140000"/>
              </a:lnSpc>
              <a:buClr>
                <a:schemeClr val="accent2"/>
              </a:buClr>
              <a:buFont typeface="Wingdings" pitchFamily="2" charset="2"/>
              <a:buChar char="§"/>
              <a:defRPr/>
            </a:pPr>
            <a:r>
              <a:rPr lang="en-US" sz="1800" dirty="0" err="1">
                <a:solidFill>
                  <a:schemeClr val="accent2"/>
                </a:solidFill>
                <a:latin typeface="Arial" charset="0"/>
                <a:cs typeface="Times New Roman" pitchFamily="18" charset="0"/>
              </a:rPr>
              <a:t>final double PI=3.14;</a:t>
            </a:r>
          </a:p>
          <a:p>
            <a:pPr marL="342900" indent="-342900" eaLnBrk="0" hangingPunct="0">
              <a:lnSpc>
                <a:spcPct val="140000"/>
              </a:lnSpc>
              <a:buClr>
                <a:schemeClr val="accent2"/>
              </a:buClr>
              <a:buFont typeface="Wingdings" pitchFamily="2" charset="2"/>
              <a:buChar char="§"/>
              <a:defRPr/>
            </a:pPr>
            <a:r>
              <a:rPr lang="en-US" sz="1800" dirty="0" err="1">
                <a:solidFill>
                  <a:schemeClr val="accent2"/>
                </a:solidFill>
                <a:latin typeface="Arial" charset="0"/>
                <a:cs typeface="Times New Roman" pitchFamily="18" charset="0"/>
              </a:rPr>
              <a:t>Constant Naming Convention</a:t>
            </a:r>
          </a:p>
          <a:p>
            <a:pPr marL="800100" lvl="1" indent="-342900" eaLnBrk="0" hangingPunct="0">
              <a:lnSpc>
                <a:spcPct val="140000"/>
              </a:lnSpc>
              <a:buClr>
                <a:schemeClr val="accent2"/>
              </a:buClr>
              <a:buFont typeface="Wingdings" pitchFamily="2" charset="2"/>
              <a:buChar char="§"/>
              <a:defRPr/>
            </a:pPr>
            <a:r>
              <a:rPr lang="en-US" sz="1800" dirty="0" err="1">
                <a:solidFill>
                  <a:schemeClr val="accent2"/>
                </a:solidFill>
                <a:latin typeface="Arial" charset="0"/>
                <a:cs typeface="Times New Roman" pitchFamily="18" charset="0"/>
              </a:rPr>
              <a:t>All the rules that apply for a variable, applies to constants as well except for the one given below.</a:t>
            </a:r>
          </a:p>
          <a:p>
            <a:pPr marL="800100" lvl="1" indent="-342900" eaLnBrk="0" hangingPunct="0">
              <a:lnSpc>
                <a:spcPct val="140000"/>
              </a:lnSpc>
              <a:buClr>
                <a:schemeClr val="accent2"/>
              </a:buClr>
              <a:buFont typeface="Wingdings" pitchFamily="2" charset="2"/>
              <a:buChar char="§"/>
              <a:defRPr/>
            </a:pPr>
            <a:r>
              <a:rPr lang="en-US" sz="1800" dirty="0" err="1">
                <a:solidFill>
                  <a:schemeClr val="accent2"/>
                </a:solidFill>
                <a:latin typeface="Arial" charset="0"/>
                <a:cs typeface="Times New Roman" pitchFamily="18" charset="0"/>
              </a:rPr>
              <a:t>Convention for constants  is that they must all be in UPPER CASE. In cases where you have more than one word making up constant, words must be separated by underscore.</a:t>
            </a:r>
          </a:p>
          <a:p>
            <a:pPr marL="800100" lvl="1" indent="-342900" eaLnBrk="0" hangingPunct="0">
              <a:lnSpc>
                <a:spcPct val="140000"/>
              </a:lnSpc>
              <a:spcBef>
                <a:spcPct val="20000"/>
              </a:spcBef>
              <a:buClr>
                <a:schemeClr val="accent2"/>
              </a:buClr>
              <a:defRPr/>
            </a:pPr>
            <a:endParaRPr lang="en-US" sz="2000" dirty="0">
              <a:solidFill>
                <a:srgbClr val="5F5F5F"/>
              </a:solidFill>
              <a:latin typeface="+mn-lt"/>
            </a:endParaRPr>
          </a:p>
        </p:txBody>
      </p:sp>
      <p:sp>
        <p:nvSpPr>
          <p:cNvPr id="6" name="Rectangle 11">
            <a:extLst>
              <a:ext uri="{FF2B5EF4-FFF2-40B4-BE49-F238E27FC236}">
                <a16:creationId xmlns:a16="http://schemas.microsoft.com/office/drawing/2014/main" id="{F20E539D-40B1-4A1F-A3A5-781A284FEBEF}"/>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AE33103-B01F-4721-A15D-F33E301B6368}" type="slidenum">
              <a:rPr lang="en-US" altLang="en-US" sz="1200">
                <a:solidFill>
                  <a:srgbClr val="7F7F7F"/>
                </a:solidFill>
                <a:latin typeface="Arial" panose="020B0604020202020204" pitchFamily="34" charset="0"/>
                <a:cs typeface="Arial" panose="020B0604020202020204" pitchFamily="34" charset="0"/>
              </a:rPr>
              <a:pPr eaLnBrk="1" hangingPunct="1"/>
              <a:t>8</a:t>
            </a:fld>
            <a:endParaRPr lang="en-US" altLang="en-US" sz="1200">
              <a:solidFill>
                <a:srgbClr val="7F7F7F"/>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207D166-0AE6-440E-A3B8-F5258C56AC32}"/>
              </a:ext>
            </a:extLst>
          </p:cNvPr>
          <p:cNvSpPr>
            <a:spLocks noChangeArrowheads="1"/>
          </p:cNvSpPr>
          <p:nvPr/>
        </p:nvSpPr>
        <p:spPr bwMode="auto">
          <a:xfrm>
            <a:off x="228600" y="304800"/>
            <a:ext cx="7378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en-US" sz="3200" b="1">
                <a:solidFill>
                  <a:schemeClr val="bg1"/>
                </a:solidFill>
              </a:rPr>
              <a:t>Literals</a:t>
            </a:r>
          </a:p>
        </p:txBody>
      </p:sp>
      <p:sp>
        <p:nvSpPr>
          <p:cNvPr id="234499" name="Rectangle 3">
            <a:extLst>
              <a:ext uri="{FF2B5EF4-FFF2-40B4-BE49-F238E27FC236}">
                <a16:creationId xmlns:a16="http://schemas.microsoft.com/office/drawing/2014/main" id="{4F7C5EBE-8282-42E4-9CFD-600A8CA54690}"/>
              </a:ext>
            </a:extLst>
          </p:cNvPr>
          <p:cNvSpPr>
            <a:spLocks noChangeArrowheads="1"/>
          </p:cNvSpPr>
          <p:nvPr/>
        </p:nvSpPr>
        <p:spPr bwMode="auto">
          <a:xfrm>
            <a:off x="76200" y="990600"/>
            <a:ext cx="9067800" cy="5486400"/>
          </a:xfrm>
          <a:prstGeom prst="rect">
            <a:avLst/>
          </a:prstGeom>
          <a:noFill/>
          <a:ln w="9525">
            <a:noFill/>
            <a:miter lim="800000"/>
            <a:headEnd/>
            <a:tailEnd/>
          </a:ln>
          <a:effectLst/>
        </p:spPr>
        <p:txBody>
          <a:bodyPr/>
          <a:lstStyle/>
          <a:p>
            <a:pPr marL="342900" indent="-342900" eaLnBrk="0" hangingPunct="0">
              <a:lnSpc>
                <a:spcPct val="140000"/>
              </a:lnSpc>
              <a:buClr>
                <a:schemeClr val="accent2"/>
              </a:buClr>
              <a:buFont typeface="Wingdings" pitchFamily="2" charset="2"/>
              <a:buChar char="§"/>
              <a:defRPr/>
            </a:pPr>
            <a:r>
              <a:rPr lang="en-US" sz="1800" dirty="0" err="1">
                <a:solidFill>
                  <a:schemeClr val="accent2"/>
                </a:solidFill>
                <a:latin typeface="Arial" charset="0"/>
                <a:cs typeface="Times New Roman" pitchFamily="18" charset="0"/>
              </a:rPr>
              <a:t>Integer Literal</a:t>
            </a:r>
          </a:p>
          <a:p>
            <a:pPr marL="800100" lvl="1" indent="-342900" eaLnBrk="0" hangingPunct="0">
              <a:lnSpc>
                <a:spcPct val="140000"/>
              </a:lnSpc>
              <a:buClr>
                <a:schemeClr val="accent2"/>
              </a:buClr>
              <a:buFont typeface="Wingdings" pitchFamily="2" charset="2"/>
              <a:buChar char="§"/>
              <a:defRPr/>
            </a:pPr>
            <a:r>
              <a:rPr lang="en-US" sz="1800" dirty="0" err="1">
                <a:solidFill>
                  <a:schemeClr val="accent2"/>
                </a:solidFill>
                <a:latin typeface="Arial" charset="0"/>
                <a:cs typeface="Times New Roman" pitchFamily="18" charset="0"/>
              </a:rPr>
              <a:t>Integer literals are by default int (32 bits).</a:t>
            </a:r>
          </a:p>
          <a:p>
            <a:pPr marL="800100" lvl="1" indent="-342900" eaLnBrk="0" hangingPunct="0">
              <a:lnSpc>
                <a:spcPct val="140000"/>
              </a:lnSpc>
              <a:buClr>
                <a:schemeClr val="accent2"/>
              </a:buClr>
              <a:buFont typeface="Wingdings" pitchFamily="2" charset="2"/>
              <a:buChar char="§"/>
              <a:defRPr/>
            </a:pPr>
            <a:r>
              <a:rPr lang="en-US" sz="1800" dirty="0" err="1">
                <a:solidFill>
                  <a:schemeClr val="accent2"/>
                </a:solidFill>
                <a:latin typeface="Arial" charset="0"/>
                <a:cs typeface="Times New Roman" pitchFamily="18" charset="0"/>
              </a:rPr>
              <a:t>They can be decimal, octal, hexadecimal or long</a:t>
            </a:r>
          </a:p>
          <a:p>
            <a:pPr marL="800100" lvl="1" indent="-342900" eaLnBrk="0" hangingPunct="0">
              <a:lnSpc>
                <a:spcPct val="140000"/>
              </a:lnSpc>
              <a:buClr>
                <a:schemeClr val="accent2"/>
              </a:buClr>
              <a:buFont typeface="Wingdings" pitchFamily="2" charset="2"/>
              <a:buChar char="§"/>
              <a:defRPr/>
            </a:pPr>
            <a:r>
              <a:rPr lang="en-US" sz="1800" dirty="0" err="1">
                <a:solidFill>
                  <a:schemeClr val="accent2"/>
                </a:solidFill>
                <a:latin typeface="Arial" charset="0"/>
                <a:cs typeface="Times New Roman" pitchFamily="18" charset="0"/>
              </a:rPr>
              <a:t>10, -1, 010, 0xF, 4000000000l, 4000000000L</a:t>
            </a:r>
          </a:p>
          <a:p>
            <a:pPr marL="342900" indent="-342900" eaLnBrk="0" hangingPunct="0">
              <a:lnSpc>
                <a:spcPct val="140000"/>
              </a:lnSpc>
              <a:buClr>
                <a:schemeClr val="accent2"/>
              </a:buClr>
              <a:buFont typeface="Wingdings" pitchFamily="2" charset="2"/>
              <a:buChar char="§"/>
              <a:defRPr/>
            </a:pPr>
            <a:r>
              <a:rPr lang="en-US" sz="1800" dirty="0" err="1">
                <a:solidFill>
                  <a:schemeClr val="accent2"/>
                </a:solidFill>
                <a:latin typeface="Arial" charset="0"/>
                <a:cs typeface="Times New Roman" pitchFamily="18" charset="0"/>
              </a:rPr>
              <a:t>Floating Point Literal</a:t>
            </a:r>
          </a:p>
          <a:p>
            <a:pPr marL="1257300" lvl="2" indent="-342900" eaLnBrk="0" hangingPunct="0">
              <a:lnSpc>
                <a:spcPct val="140000"/>
              </a:lnSpc>
              <a:buClr>
                <a:schemeClr val="accent2"/>
              </a:buClr>
              <a:buFont typeface="Wingdings" pitchFamily="2" charset="2"/>
              <a:buChar char="§"/>
              <a:defRPr/>
            </a:pPr>
            <a:r>
              <a:rPr lang="en-US" sz="1800" dirty="0" err="1">
                <a:solidFill>
                  <a:schemeClr val="accent2"/>
                </a:solidFill>
                <a:latin typeface="Arial" charset="0"/>
                <a:cs typeface="Times New Roman" pitchFamily="18" charset="0"/>
              </a:rPr>
              <a:t>Floating-Point literals are by default  double (64 bits).</a:t>
            </a:r>
          </a:p>
          <a:p>
            <a:pPr marL="1257300" lvl="2" indent="-342900" eaLnBrk="0" hangingPunct="0">
              <a:lnSpc>
                <a:spcPct val="140000"/>
              </a:lnSpc>
              <a:buClr>
                <a:schemeClr val="accent2"/>
              </a:buClr>
              <a:buFont typeface="Wingdings" pitchFamily="2" charset="2"/>
              <a:buChar char="§"/>
              <a:defRPr/>
            </a:pPr>
            <a:r>
              <a:rPr lang="en-US" sz="1800" dirty="0" err="1">
                <a:solidFill>
                  <a:schemeClr val="accent2"/>
                </a:solidFill>
                <a:latin typeface="Arial" charset="0"/>
                <a:cs typeface="Times New Roman" pitchFamily="18" charset="0"/>
              </a:rPr>
              <a:t>32.4, .24, 3E1, 3e-1, 32.4d , 3E1D, 3e-1, 32.1F </a:t>
            </a:r>
          </a:p>
          <a:p>
            <a:pPr marL="342900" indent="-342900" eaLnBrk="0" hangingPunct="0">
              <a:lnSpc>
                <a:spcPct val="140000"/>
              </a:lnSpc>
              <a:buClr>
                <a:schemeClr val="accent2"/>
              </a:buClr>
              <a:buFont typeface="Wingdings" pitchFamily="2" charset="2"/>
              <a:buChar char="§"/>
              <a:defRPr/>
            </a:pPr>
            <a:r>
              <a:rPr lang="en-US" sz="1800" dirty="0" err="1">
                <a:solidFill>
                  <a:schemeClr val="accent2"/>
                </a:solidFill>
                <a:latin typeface="Arial" charset="0"/>
                <a:cs typeface="Times New Roman" pitchFamily="18" charset="0"/>
              </a:rPr>
              <a:t>Character Literal</a:t>
            </a:r>
          </a:p>
          <a:p>
            <a:pPr marL="800100" lvl="1" indent="-342900" eaLnBrk="0" hangingPunct="0">
              <a:lnSpc>
                <a:spcPct val="140000"/>
              </a:lnSpc>
              <a:buClr>
                <a:schemeClr val="accent2"/>
              </a:buClr>
              <a:buFont typeface="Wingdings" pitchFamily="2" charset="2"/>
              <a:buChar char="§"/>
              <a:defRPr/>
            </a:pPr>
            <a:r>
              <a:rPr lang="en-US" sz="1800" dirty="0" err="1">
                <a:solidFill>
                  <a:schemeClr val="accent2"/>
                </a:solidFill>
                <a:latin typeface="Arial" charset="0"/>
                <a:cs typeface="Times New Roman" pitchFamily="18" charset="0"/>
              </a:rPr>
              <a:t>They can be characters inside single quote,  unicode char or octal character or escape sequence (next slide).</a:t>
            </a:r>
          </a:p>
          <a:p>
            <a:pPr marL="800100" lvl="1" indent="-342900" eaLnBrk="0" hangingPunct="0">
              <a:lnSpc>
                <a:spcPct val="140000"/>
              </a:lnSpc>
              <a:buClr>
                <a:schemeClr val="accent2"/>
              </a:buClr>
              <a:buFont typeface="Wingdings" pitchFamily="2" charset="2"/>
              <a:buChar char="§"/>
              <a:defRPr/>
            </a:pPr>
            <a:r>
              <a:rPr lang="en-US" sz="1800" dirty="0" err="1">
                <a:solidFill>
                  <a:schemeClr val="accent2"/>
                </a:solidFill>
                <a:latin typeface="Arial" charset="0"/>
                <a:cs typeface="Times New Roman" pitchFamily="18" charset="0"/>
              </a:rPr>
              <a:t>'a‘, '\u0041‘, '\101’ , ‘\n’</a:t>
            </a:r>
          </a:p>
          <a:p>
            <a:pPr marL="342900" indent="-342900" eaLnBrk="0" hangingPunct="0">
              <a:lnSpc>
                <a:spcPct val="140000"/>
              </a:lnSpc>
              <a:buClr>
                <a:schemeClr val="accent2"/>
              </a:buClr>
              <a:buFont typeface="Wingdings" pitchFamily="2" charset="2"/>
              <a:buChar char="§"/>
              <a:defRPr/>
            </a:pPr>
            <a:r>
              <a:rPr lang="en-US" sz="1800" dirty="0" err="1">
                <a:solidFill>
                  <a:schemeClr val="accent2"/>
                </a:solidFill>
                <a:latin typeface="Arial" charset="0"/>
                <a:cs typeface="Times New Roman" pitchFamily="18" charset="0"/>
              </a:rPr>
              <a:t>Boolean Literal : true, false</a:t>
            </a:r>
          </a:p>
          <a:p>
            <a:pPr marL="342900" indent="-342900" eaLnBrk="0" hangingPunct="0">
              <a:lnSpc>
                <a:spcPct val="140000"/>
              </a:lnSpc>
              <a:buClr>
                <a:schemeClr val="accent2"/>
              </a:buClr>
              <a:buFont typeface="Wingdings" pitchFamily="2" charset="2"/>
              <a:buChar char="§"/>
              <a:defRPr/>
            </a:pPr>
            <a:r>
              <a:rPr lang="en-US" sz="1800" dirty="0" err="1">
                <a:solidFill>
                  <a:schemeClr val="accent2"/>
                </a:solidFill>
                <a:latin typeface="Arial" charset="0"/>
                <a:cs typeface="Times New Roman" pitchFamily="18" charset="0"/>
              </a:rPr>
              <a:t>String Literal : “Thank You”, "\u0041\u0069 “ (Ai), “Fly\n”</a:t>
            </a:r>
          </a:p>
          <a:p>
            <a:pPr marL="457200" indent="-457200">
              <a:lnSpc>
                <a:spcPct val="90000"/>
              </a:lnSpc>
              <a:spcBef>
                <a:spcPct val="20000"/>
              </a:spcBef>
              <a:buClr>
                <a:schemeClr val="accent2"/>
              </a:buClr>
              <a:buFont typeface="Wingdings" pitchFamily="2" charset="2"/>
              <a:buChar char="w"/>
              <a:defRPr/>
            </a:pPr>
            <a:endParaRPr lang="en-US" dirty="0"/>
          </a:p>
        </p:txBody>
      </p:sp>
      <p:sp>
        <p:nvSpPr>
          <p:cNvPr id="6" name="Rectangle 11">
            <a:extLst>
              <a:ext uri="{FF2B5EF4-FFF2-40B4-BE49-F238E27FC236}">
                <a16:creationId xmlns:a16="http://schemas.microsoft.com/office/drawing/2014/main" id="{6F9B2FDA-EAED-4EE9-B07B-5D0D689764D6}"/>
              </a:ext>
            </a:extLst>
          </p:cNvPr>
          <p:cNvSpPr txBox="1">
            <a:spLocks noChangeArrowheads="1"/>
          </p:cNvSpPr>
          <p:nvPr/>
        </p:nvSpPr>
        <p:spPr>
          <a:xfrm>
            <a:off x="4495800" y="6550025"/>
            <a:ext cx="838200" cy="3048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21A2996-9C3F-479E-A2AF-040E586749C8}" type="slidenum">
              <a:rPr lang="en-US" altLang="en-US" sz="1200">
                <a:solidFill>
                  <a:srgbClr val="7F7F7F"/>
                </a:solidFill>
                <a:latin typeface="Arial" panose="020B0604020202020204" pitchFamily="34" charset="0"/>
                <a:cs typeface="Arial" panose="020B0604020202020204" pitchFamily="34" charset="0"/>
              </a:rPr>
              <a:pPr eaLnBrk="1" hangingPunct="1"/>
              <a:t>9</a:t>
            </a:fld>
            <a:endParaRPr lang="en-US" altLang="en-US" sz="1200">
              <a:solidFill>
                <a:srgbClr val="7F7F7F"/>
              </a:solidFill>
              <a:latin typeface="Arial" panose="020B0604020202020204" pitchFamily="34" charset="0"/>
              <a:cs typeface="Arial" panose="020B0604020202020204" pitchFamily="34" charset="0"/>
            </a:endParaRPr>
          </a:p>
        </p:txBody>
      </p:sp>
      <p:cxnSp>
        <p:nvCxnSpPr>
          <p:cNvPr id="3" name="Straight Arrow Connector 2">
            <a:extLst>
              <a:ext uri="{FF2B5EF4-FFF2-40B4-BE49-F238E27FC236}">
                <a16:creationId xmlns:a16="http://schemas.microsoft.com/office/drawing/2014/main" id="{FCDC4030-A24C-4C98-932B-34C75E6F905E}"/>
              </a:ext>
            </a:extLst>
          </p:cNvPr>
          <p:cNvCxnSpPr/>
          <p:nvPr/>
        </p:nvCxnSpPr>
        <p:spPr>
          <a:xfrm flipH="1">
            <a:off x="2590800" y="2133600"/>
            <a:ext cx="914400" cy="304800"/>
          </a:xfrm>
          <a:prstGeom prst="straightConnector1">
            <a:avLst/>
          </a:pr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 name="Rectangle 8">
            <a:extLst>
              <a:ext uri="{FF2B5EF4-FFF2-40B4-BE49-F238E27FC236}">
                <a16:creationId xmlns:a16="http://schemas.microsoft.com/office/drawing/2014/main" id="{64DD38ED-3DFD-4B13-8A6F-2A3428581DF2}"/>
              </a:ext>
            </a:extLst>
          </p:cNvPr>
          <p:cNvSpPr/>
          <p:nvPr/>
        </p:nvSpPr>
        <p:spPr>
          <a:xfrm>
            <a:off x="914400" y="2362200"/>
            <a:ext cx="1066800" cy="304800"/>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2" name="Rectangle 11">
            <a:extLst>
              <a:ext uri="{FF2B5EF4-FFF2-40B4-BE49-F238E27FC236}">
                <a16:creationId xmlns:a16="http://schemas.microsoft.com/office/drawing/2014/main" id="{3B97CDEA-3AC1-43A6-95C0-0717A6ED9379}"/>
              </a:ext>
            </a:extLst>
          </p:cNvPr>
          <p:cNvSpPr/>
          <p:nvPr/>
        </p:nvSpPr>
        <p:spPr>
          <a:xfrm>
            <a:off x="3657600" y="2362200"/>
            <a:ext cx="3867150" cy="304800"/>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11" name="Straight Arrow Connector 10">
            <a:extLst>
              <a:ext uri="{FF2B5EF4-FFF2-40B4-BE49-F238E27FC236}">
                <a16:creationId xmlns:a16="http://schemas.microsoft.com/office/drawing/2014/main" id="{A2315825-FADD-4425-AB15-A17746688292}"/>
              </a:ext>
            </a:extLst>
          </p:cNvPr>
          <p:cNvCxnSpPr/>
          <p:nvPr/>
        </p:nvCxnSpPr>
        <p:spPr>
          <a:xfrm flipH="1">
            <a:off x="1981200" y="2133600"/>
            <a:ext cx="609600" cy="228600"/>
          </a:xfrm>
          <a:prstGeom prst="straightConnector1">
            <a:avLst/>
          </a:pr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Arrow Connector 7">
            <a:extLst>
              <a:ext uri="{FF2B5EF4-FFF2-40B4-BE49-F238E27FC236}">
                <a16:creationId xmlns:a16="http://schemas.microsoft.com/office/drawing/2014/main" id="{549D9867-F282-401B-8E3E-76A5C10C8937}"/>
              </a:ext>
            </a:extLst>
          </p:cNvPr>
          <p:cNvCxnSpPr/>
          <p:nvPr/>
        </p:nvCxnSpPr>
        <p:spPr>
          <a:xfrm>
            <a:off x="4914900" y="2133600"/>
            <a:ext cx="419100" cy="228600"/>
          </a:xfrm>
          <a:prstGeom prst="straightConnector1">
            <a:avLst/>
          </a:pr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6" name="Freeform 15">
            <a:extLst>
              <a:ext uri="{FF2B5EF4-FFF2-40B4-BE49-F238E27FC236}">
                <a16:creationId xmlns:a16="http://schemas.microsoft.com/office/drawing/2014/main" id="{3BF7A098-8098-4C10-8EF8-DE61AE0A0BC6}"/>
              </a:ext>
            </a:extLst>
          </p:cNvPr>
          <p:cNvSpPr/>
          <p:nvPr/>
        </p:nvSpPr>
        <p:spPr>
          <a:xfrm>
            <a:off x="3389313" y="2200275"/>
            <a:ext cx="757237" cy="211138"/>
          </a:xfrm>
          <a:custGeom>
            <a:avLst/>
            <a:gdLst>
              <a:gd name="connsiteX0" fmla="*/ 756745 w 756745"/>
              <a:gd name="connsiteY0" fmla="*/ 7585 h 212537"/>
              <a:gd name="connsiteX1" fmla="*/ 614855 w 756745"/>
              <a:gd name="connsiteY1" fmla="*/ 7585 h 212537"/>
              <a:gd name="connsiteX2" fmla="*/ 331076 w 756745"/>
              <a:gd name="connsiteY2" fmla="*/ 86413 h 212537"/>
              <a:gd name="connsiteX3" fmla="*/ 0 w 756745"/>
              <a:gd name="connsiteY3" fmla="*/ 212537 h 212537"/>
            </a:gdLst>
            <a:ahLst/>
            <a:cxnLst>
              <a:cxn ang="0">
                <a:pos x="connsiteX0" y="connsiteY0"/>
              </a:cxn>
              <a:cxn ang="0">
                <a:pos x="connsiteX1" y="connsiteY1"/>
              </a:cxn>
              <a:cxn ang="0">
                <a:pos x="connsiteX2" y="connsiteY2"/>
              </a:cxn>
              <a:cxn ang="0">
                <a:pos x="connsiteX3" y="connsiteY3"/>
              </a:cxn>
            </a:cxnLst>
            <a:rect l="l" t="t" r="r" b="b"/>
            <a:pathLst>
              <a:path w="756745" h="212537">
                <a:moveTo>
                  <a:pt x="756745" y="7585"/>
                </a:moveTo>
                <a:cubicBezTo>
                  <a:pt x="721272" y="1016"/>
                  <a:pt x="685800" y="-5553"/>
                  <a:pt x="614855" y="7585"/>
                </a:cubicBezTo>
                <a:cubicBezTo>
                  <a:pt x="543910" y="20723"/>
                  <a:pt x="433552" y="52254"/>
                  <a:pt x="331076" y="86413"/>
                </a:cubicBezTo>
                <a:cubicBezTo>
                  <a:pt x="228600" y="120572"/>
                  <a:pt x="114300" y="166554"/>
                  <a:pt x="0" y="21253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theme/theme1.xml><?xml version="1.0" encoding="utf-8"?>
<a:theme xmlns:a="http://schemas.openxmlformats.org/drawingml/2006/main" name="IEC_Slides_Template">
  <a:themeElements>
    <a:clrScheme name="IEC_Slides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IEC_Slides_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EC_Slides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EC_Slides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EC_Slides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EC_Slides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EC_Slides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EC_Slides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EC_Slides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2611</TotalTime>
  <Words>3193</Words>
  <Application>Microsoft Office PowerPoint</Application>
  <PresentationFormat>On-screen Show (4:3)</PresentationFormat>
  <Paragraphs>496</Paragraphs>
  <Slides>30</Slides>
  <Notes>25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8" baseType="lpstr">
      <vt:lpstr>Times New Roman</vt:lpstr>
      <vt:lpstr>Arial</vt:lpstr>
      <vt:lpstr>Tahoma</vt:lpstr>
      <vt:lpstr>Wingdings</vt:lpstr>
      <vt:lpstr>Calibri</vt:lpstr>
      <vt:lpstr>Courier New</vt:lpstr>
      <vt:lpstr>IEC_Slides_Template</vt:lpstr>
      <vt:lpstr>Bitmap Image</vt:lpstr>
      <vt:lpstr>PowerPoint Presentation</vt:lpstr>
      <vt:lpstr>PowerPoint Presentation</vt:lpstr>
      <vt:lpstr>PowerPoint Presentation</vt:lpstr>
      <vt:lpstr>PowerPoint Presentation</vt:lpstr>
      <vt:lpstr>Variable Naming Convention</vt:lpstr>
      <vt:lpstr>Reading input from console</vt:lpstr>
      <vt:lpstr>Keywords/ Reserved words </vt:lpstr>
      <vt:lpstr>PowerPoint Presentation</vt:lpstr>
      <vt:lpstr>PowerPoint Presentation</vt:lpstr>
      <vt:lpstr>PowerPoint Presentation</vt:lpstr>
      <vt:lpstr>Example: Variable Declarations</vt:lpstr>
      <vt:lpstr>PowerPoint Presentation</vt:lpstr>
      <vt:lpstr>Arithmetic Operators</vt:lpstr>
      <vt:lpstr>PowerPoint Presentation</vt:lpstr>
      <vt:lpstr>Exercise</vt:lpstr>
      <vt:lpstr>PowerPoint Presentation</vt:lpstr>
      <vt:lpstr>Conditional Logical Operators </vt:lpstr>
      <vt:lpstr>Activity</vt:lpstr>
      <vt:lpstr>PowerPoint Presentation</vt:lpstr>
      <vt:lpstr>PowerPoint Presentation</vt:lpstr>
      <vt:lpstr>Automatic or implicit conversion</vt:lpstr>
      <vt:lpstr>Loss of information</vt:lpstr>
      <vt:lpstr>Assignment conversions- integers</vt:lpstr>
      <vt:lpstr>PowerPoint Presentation</vt:lpstr>
      <vt:lpstr>Assignment conversions- double</vt:lpstr>
      <vt:lpstr>PowerPoint Presentation</vt:lpstr>
      <vt:lpstr>PowerPoint Presentation</vt:lpstr>
      <vt:lpstr>PowerPoint Presentation</vt:lpstr>
      <vt:lpstr>Labeled continue/break statements</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pallavij</dc:creator>
  <cp:lastModifiedBy>Mohammad Tufail Ahmed</cp:lastModifiedBy>
  <cp:revision>842</cp:revision>
  <dcterms:created xsi:type="dcterms:W3CDTF">2004-09-03T08:53:39Z</dcterms:created>
  <dcterms:modified xsi:type="dcterms:W3CDTF">2022-02-02T22:30:53Z</dcterms:modified>
</cp:coreProperties>
</file>