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7411F-04DB-478D-BC3F-EBD10E9A959A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C0DEE-9C3A-4FF9-BB14-8905118DE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6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E013-B26C-4271-9135-077EAB176798}" type="datetime1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B1FD-5FF5-4519-BC1D-CA7FE53FC2F5}" type="datetime1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16B4-0E3A-4D70-8280-4F334202FAE8}" type="datetime1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C2F3-DE4A-4952-932B-88ED459EBBB2}" type="datetime1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1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E7B4-CB48-4054-80B2-98647C07DCF8}" type="datetime1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6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D384-6A3F-49A5-ACF5-22A940B66CDE}" type="datetime1">
              <a:rPr lang="en-US" smtClean="0"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F552-BDF2-49AF-A410-2AAB408422F7}" type="datetime1">
              <a:rPr lang="en-US" smtClean="0"/>
              <a:t>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3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3D4-EE0B-42FF-8735-D885ED6C6078}" type="datetime1">
              <a:rPr lang="en-US" smtClean="0"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9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F26E-F848-4ED1-AB47-E6384F8420F9}" type="datetime1">
              <a:rPr lang="en-US" smtClean="0"/>
              <a:t>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1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7694-A88E-4F87-89CA-A76490D1BEF0}" type="datetime1">
              <a:rPr lang="en-US" smtClean="0"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0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FE17-D473-46EF-8645-8DDFFDC11D60}" type="datetime1">
              <a:rPr lang="en-US" smtClean="0"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3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D04D7-9D6C-4BA5-A710-0D7E262B4260}" type="datetime1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C3DD8-637D-4914-B8A8-BE75D452A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"/>
            <a:ext cx="77724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Lyric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6800"/>
            <a:ext cx="7772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Lyric Music</a:t>
            </a:r>
          </a:p>
          <a:p>
            <a:r>
              <a:rPr lang="en-US" sz="2800" dirty="0"/>
              <a:t>Lyric Music is an e-commerce company that provides web services to music artists. Among </a:t>
            </a:r>
            <a:r>
              <a:rPr lang="en-US" sz="2800" dirty="0" smtClean="0"/>
              <a:t>its services </a:t>
            </a:r>
            <a:r>
              <a:rPr lang="en-US" sz="2800" dirty="0"/>
              <a:t>are offering mp3 and Real Audio files for download, selling CDs, and </a:t>
            </a:r>
            <a:r>
              <a:rPr lang="en-US" sz="2800" dirty="0" smtClean="0"/>
              <a:t>developing promotional </a:t>
            </a:r>
            <a:r>
              <a:rPr lang="en-US" sz="2800" dirty="0"/>
              <a:t>materials for artists</a:t>
            </a:r>
            <a:r>
              <a:rPr lang="en-US" sz="2800" dirty="0" smtClean="0"/>
              <a:t>.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Lyric </a:t>
            </a:r>
            <a:r>
              <a:rPr lang="en-US" sz="2800" b="1" dirty="0"/>
              <a:t>Music Data</a:t>
            </a:r>
          </a:p>
          <a:p>
            <a:r>
              <a:rPr lang="en-US" sz="2800" dirty="0"/>
              <a:t>A database can be described in more than one way. One technique is to simply list the rows </a:t>
            </a:r>
            <a:r>
              <a:rPr lang="en-US" sz="2800" dirty="0" smtClean="0"/>
              <a:t>and columns </a:t>
            </a:r>
            <a:r>
              <a:rPr lang="en-US" sz="2800" dirty="0"/>
              <a:t>of each table. These are shown below.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2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1"/>
            <a:ext cx="7391400" cy="617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33400" y="76200"/>
            <a:ext cx="7772400" cy="60960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Lyric Music Database Design</a:t>
            </a:r>
            <a:r>
              <a:rPr lang="en-US" b="1" i="1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76200"/>
            <a:ext cx="7772400" cy="60960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Artists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685801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Artists table holds information about each artist. An artist could be a band or group. It</a:t>
            </a:r>
          </a:p>
          <a:p>
            <a:r>
              <a:rPr lang="en-US" dirty="0"/>
              <a:t>could also be a solo artist.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4" y="1752600"/>
            <a:ext cx="81248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9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76200"/>
            <a:ext cx="7772400" cy="60960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685801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Members table holds information about the individuals who are members of each </a:t>
            </a:r>
            <a:r>
              <a:rPr lang="en-US" dirty="0" smtClean="0"/>
              <a:t>artist group.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61466" y="-553134"/>
            <a:ext cx="5297268" cy="906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1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76200"/>
            <a:ext cx="7772400" cy="60960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err="1" smtClean="0"/>
              <a:t>XrefArtistsMembers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685801"/>
            <a:ext cx="899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artist (band) may have several members. But also a member may be part of more than one</a:t>
            </a:r>
          </a:p>
          <a:p>
            <a:r>
              <a:rPr lang="en-US" dirty="0"/>
              <a:t>artist group. For instance Band X may have four members, one of whom also works as a solo</a:t>
            </a:r>
          </a:p>
          <a:p>
            <a:r>
              <a:rPr lang="en-US" dirty="0"/>
              <a:t>artist. A cross-reference (</a:t>
            </a:r>
            <a:r>
              <a:rPr lang="en-US" dirty="0" err="1"/>
              <a:t>xref</a:t>
            </a:r>
            <a:r>
              <a:rPr lang="en-US" dirty="0"/>
              <a:t> ) table is needed to maintain this complex relationship between</a:t>
            </a:r>
          </a:p>
          <a:p>
            <a:r>
              <a:rPr lang="en-US" dirty="0"/>
              <a:t>artists and members. </a:t>
            </a:r>
            <a:r>
              <a:rPr lang="en-US" dirty="0" err="1"/>
              <a:t>XrefArtistsMembers</a:t>
            </a:r>
            <a:r>
              <a:rPr lang="en-US" dirty="0"/>
              <a:t> is that table. Its primary key is a combination of</a:t>
            </a:r>
          </a:p>
          <a:p>
            <a:r>
              <a:rPr lang="en-US" dirty="0" err="1"/>
              <a:t>MemberID</a:t>
            </a:r>
            <a:r>
              <a:rPr lang="en-US" dirty="0"/>
              <a:t> and </a:t>
            </a:r>
            <a:r>
              <a:rPr lang="en-US" dirty="0" err="1"/>
              <a:t>ArtistID</a:t>
            </a:r>
            <a:r>
              <a:rPr lang="en-US" dirty="0"/>
              <a:t>, so it can match any artist with any member and vice-versa. The</a:t>
            </a:r>
          </a:p>
          <a:p>
            <a:r>
              <a:rPr lang="en-US" dirty="0" err="1"/>
              <a:t>RespParty</a:t>
            </a:r>
            <a:r>
              <a:rPr lang="en-US" dirty="0"/>
              <a:t> is a Yes/No field that identifies which of each artist’s members is the person </a:t>
            </a:r>
            <a:r>
              <a:rPr lang="en-US" dirty="0" smtClean="0"/>
              <a:t>responsible for </a:t>
            </a:r>
            <a:r>
              <a:rPr lang="en-US" dirty="0"/>
              <a:t>paying bills and receiving official correspondence from Lyric Music.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717126"/>
            <a:ext cx="40100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3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76200"/>
            <a:ext cx="7772400" cy="60960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/>
              <a:t>Titles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088" y="9906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Titles table tracks information on each CD title produced by each artist. </a:t>
            </a:r>
            <a:r>
              <a:rPr lang="en-US" dirty="0" err="1"/>
              <a:t>ArtistID</a:t>
            </a:r>
            <a:r>
              <a:rPr lang="en-US" dirty="0"/>
              <a:t> is a</a:t>
            </a:r>
          </a:p>
          <a:p>
            <a:r>
              <a:rPr lang="en-US" dirty="0"/>
              <a:t>foreign key that relates this table to Artists.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514600"/>
            <a:ext cx="8258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76200"/>
            <a:ext cx="7772400" cy="60960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/>
              <a:t>Tracks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685801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CD title can have multiple tracks. The primary key of this table is the combination of</a:t>
            </a:r>
          </a:p>
          <a:p>
            <a:r>
              <a:rPr lang="en-US" dirty="0" err="1"/>
              <a:t>TitleID</a:t>
            </a:r>
            <a:r>
              <a:rPr lang="en-US" dirty="0"/>
              <a:t> and </a:t>
            </a:r>
            <a:r>
              <a:rPr lang="en-US" dirty="0" err="1"/>
              <a:t>TrackNum</a:t>
            </a:r>
            <a:r>
              <a:rPr lang="en-US" dirty="0"/>
              <a:t>. The mp3 and </a:t>
            </a:r>
            <a:r>
              <a:rPr lang="en-US" dirty="0" err="1"/>
              <a:t>RealAud</a:t>
            </a:r>
            <a:r>
              <a:rPr lang="en-US" dirty="0"/>
              <a:t> fields are Yes/No fields that indicate whether </a:t>
            </a:r>
            <a:r>
              <a:rPr lang="en-US" dirty="0" smtClean="0"/>
              <a:t>that track </a:t>
            </a:r>
            <a:r>
              <a:rPr lang="en-US" dirty="0"/>
              <a:t>is available in mp3 or Real Audio formats.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37528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4191000"/>
            <a:ext cx="37242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856" y="2021436"/>
            <a:ext cx="3695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43" y="2273893"/>
            <a:ext cx="36671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76200"/>
            <a:ext cx="7772400" cy="60960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/>
              <a:t>Genre and Salespeople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838200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Genre:</a:t>
            </a:r>
            <a:endParaRPr lang="en-US" b="1" i="1" dirty="0"/>
          </a:p>
          <a:p>
            <a:r>
              <a:rPr lang="en-US" dirty="0"/>
              <a:t>Each title is classified according to its genre. The Genre table is a simple look-up table that </a:t>
            </a:r>
            <a:r>
              <a:rPr lang="en-US" dirty="0" smtClean="0"/>
              <a:t>lists the </a:t>
            </a:r>
            <a:r>
              <a:rPr lang="en-US" dirty="0"/>
              <a:t>valid genres.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683" y="3656532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Salespeople</a:t>
            </a:r>
          </a:p>
          <a:p>
            <a:r>
              <a:rPr lang="en-US" dirty="0"/>
              <a:t>The Salespeople table tracks information on the salespeople who work with each member </a:t>
            </a:r>
            <a:r>
              <a:rPr lang="en-US" dirty="0" smtClean="0"/>
              <a:t>and studio</a:t>
            </a:r>
            <a:r>
              <a:rPr lang="en-US" dirty="0"/>
              <a:t>.</a:t>
            </a:r>
            <a:endParaRPr lang="en-US" b="1" i="1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1" y="1524000"/>
            <a:ext cx="12096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1" y="4856861"/>
            <a:ext cx="49053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3400" y="76200"/>
            <a:ext cx="7772400" cy="60960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/>
              <a:t>Studios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658" y="12192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Studios table holds information about the studios that produce each CD title.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" y="2047875"/>
            <a:ext cx="41052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392" y="2047874"/>
            <a:ext cx="44291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3DD8-637D-4914-B8A8-BE75D452AAA1}" type="slidenum">
              <a:rPr lang="en-US" smtClean="0"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76200"/>
            <a:ext cx="7772400" cy="60960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Lyric Music Database </a:t>
            </a:r>
            <a:r>
              <a:rPr lang="en-US" b="1" dirty="0" smtClean="0"/>
              <a:t>Relationships</a:t>
            </a:r>
            <a:r>
              <a:rPr lang="en-US" b="1" i="1" dirty="0" smtClean="0"/>
              <a:t> </a:t>
            </a:r>
            <a:endParaRPr lang="en-US" dirty="0"/>
          </a:p>
        </p:txBody>
      </p:sp>
      <p:pic>
        <p:nvPicPr>
          <p:cNvPr id="1026" name="Picture 2" descr="C:\Users\facuser\Documents\School\Courses\CS122\Winter 2014\CS122 Current Files\Lectures\Databases_files\db.ht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762000"/>
            <a:ext cx="7953375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56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386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Lyric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 State L.A.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Lyric Database</dc:title>
  <dc:creator>facuser</dc:creator>
  <cp:lastModifiedBy>facuser</cp:lastModifiedBy>
  <cp:revision>8</cp:revision>
  <dcterms:created xsi:type="dcterms:W3CDTF">2014-01-09T04:40:42Z</dcterms:created>
  <dcterms:modified xsi:type="dcterms:W3CDTF">2014-01-09T05:53:48Z</dcterms:modified>
</cp:coreProperties>
</file>