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8" r:id="rId6"/>
    <p:sldId id="262" r:id="rId7"/>
    <p:sldId id="261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67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4/28/2022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downloads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Connecting PHP to MYSQL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Tutor: Warnner D. Amin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Cont. Advantages and Supports</a:t>
            </a:r>
            <a:endParaRPr lang="en-P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980109" y="1854471"/>
            <a:ext cx="10475291" cy="1591094"/>
          </a:xfrm>
        </p:spPr>
        <p:txBody>
          <a:bodyPr/>
          <a:lstStyle/>
          <a:p>
            <a:r>
              <a:rPr lang="en-US" dirty="0"/>
              <a:t>PHP 5.5 above version using the traditional legacy </a:t>
            </a:r>
            <a:r>
              <a:rPr lang="en-US" dirty="0" err="1"/>
              <a:t>mysql</a:t>
            </a:r>
            <a:r>
              <a:rPr lang="en-US" dirty="0"/>
              <a:t> functions has been </a:t>
            </a:r>
            <a:r>
              <a:rPr lang="en-US" dirty="0" smtClean="0"/>
              <a:t>deprecated, it </a:t>
            </a:r>
            <a:r>
              <a:rPr lang="en-US" dirty="0"/>
              <a:t>will show </a:t>
            </a:r>
            <a:r>
              <a:rPr lang="en-US" dirty="0" smtClean="0"/>
              <a:t>an error deprecated. </a:t>
            </a:r>
          </a:p>
          <a:p>
            <a:r>
              <a:rPr lang="en-US" dirty="0" smtClean="0"/>
              <a:t>But traditional or the legacy codes will not run anymore in </a:t>
            </a:r>
            <a:r>
              <a:rPr lang="en-US" dirty="0"/>
              <a:t>PHP </a:t>
            </a:r>
            <a:r>
              <a:rPr lang="en-US" dirty="0" smtClean="0"/>
              <a:t>7.0 version because </a:t>
            </a:r>
            <a:r>
              <a:rPr lang="en-US" dirty="0"/>
              <a:t>it was removed.</a:t>
            </a:r>
          </a:p>
          <a:p>
            <a:r>
              <a:rPr lang="en-US" dirty="0"/>
              <a:t>If your code is using a traditional legacy </a:t>
            </a:r>
            <a:r>
              <a:rPr lang="en-US" dirty="0" err="1"/>
              <a:t>mysql</a:t>
            </a:r>
            <a:r>
              <a:rPr lang="en-US" dirty="0"/>
              <a:t> you need to use the lower version </a:t>
            </a:r>
            <a:r>
              <a:rPr lang="en-US" dirty="0" smtClean="0"/>
              <a:t>of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/>
              <a:t>5.5 below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215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 Demonstration </a:t>
            </a:r>
            <a:r>
              <a:rPr lang="en-PH" dirty="0" smtClean="0"/>
              <a:t>(Running programs)</a:t>
            </a:r>
            <a:endParaRPr lang="en-P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3786" y="3483458"/>
            <a:ext cx="5157788" cy="823912"/>
          </a:xfrm>
        </p:spPr>
        <p:txBody>
          <a:bodyPr/>
          <a:lstStyle/>
          <a:p>
            <a:r>
              <a:rPr lang="en-PH" dirty="0" smtClean="0"/>
              <a:t>Demonstration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7732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2" y="2922105"/>
            <a:ext cx="8067262" cy="3392970"/>
          </a:xfrm>
        </p:spPr>
        <p:txBody>
          <a:bodyPr>
            <a:normAutofit fontScale="90000"/>
          </a:bodyPr>
          <a:lstStyle/>
          <a:p>
            <a:r>
              <a:rPr lang="en-US" dirty="0"/>
              <a:t>I always said this to my students, always think outside the box learn from me but don't stick your ideas to me. Even I need to learn new things, and so do you. So all the learning that you get from me is just a guide, use it and be the better person facing real world problems</a:t>
            </a:r>
            <a:endParaRPr lang="en-US" sz="2000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0521" y="3469816"/>
            <a:ext cx="8507895" cy="1243584"/>
          </a:xfrm>
        </p:spPr>
        <p:txBody>
          <a:bodyPr/>
          <a:lstStyle/>
          <a:p>
            <a:r>
              <a:rPr lang="en-US" dirty="0"/>
              <a:t>Thank </a:t>
            </a:r>
            <a:r>
              <a:rPr lang="en-US" dirty="0" smtClean="0"/>
              <a:t>You and God bless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6"/>
            <a:ext cx="6718300" cy="314539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At the end of this discussion you will be able to</a:t>
            </a:r>
          </a:p>
          <a:p>
            <a:r>
              <a:rPr lang="en-US" dirty="0" smtClean="0"/>
              <a:t>Know the different requirements and considerations in running a PHP programs</a:t>
            </a:r>
          </a:p>
          <a:p>
            <a:r>
              <a:rPr lang="en-US" dirty="0" smtClean="0"/>
              <a:t>To demonstrate how to install application concerning in running PHP codes.</a:t>
            </a:r>
          </a:p>
          <a:p>
            <a:r>
              <a:rPr lang="en-US" dirty="0" smtClean="0"/>
              <a:t>To identify proper PHP function syntax in relation to connecting PHP to MySQL</a:t>
            </a:r>
          </a:p>
          <a:p>
            <a:r>
              <a:rPr lang="en-US" dirty="0" smtClean="0"/>
              <a:t>To identify PDO and MySQLi advantages and its legacy. </a:t>
            </a:r>
          </a:p>
          <a:p>
            <a:r>
              <a:rPr lang="en-US" dirty="0" smtClean="0"/>
              <a:t>To demonstrate how to run a PDO and MySQLi (procedural or OOP way) applying local and </a:t>
            </a:r>
            <a:r>
              <a:rPr lang="en-US" smtClean="0"/>
              <a:t>hosted connections.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pic>
        <p:nvPicPr>
          <p:cNvPr id="25" name="Picture Placeholder 24" descr="Bar chart">
            <a:extLst>
              <a:ext uri="{FF2B5EF4-FFF2-40B4-BE49-F238E27FC236}">
                <a16:creationId xmlns:a16="http://schemas.microsoft.com/office/drawing/2014/main" id="{C03AAFA7-022A-47F8-9DA1-7DC3897D1E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63" b="63"/>
          <a:stretch>
            <a:fillRect/>
          </a:stretch>
        </p:blipFill>
        <p:spPr>
          <a:xfrm>
            <a:off x="978212" y="2096716"/>
            <a:ext cx="1259505" cy="1259505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Requirements </a:t>
            </a:r>
            <a:r>
              <a:rPr lang="en-US" dirty="0" smtClean="0"/>
              <a:t>and consideration in </a:t>
            </a:r>
            <a:r>
              <a:rPr lang="en-US" dirty="0"/>
              <a:t>running PHP programs</a:t>
            </a:r>
          </a:p>
        </p:txBody>
      </p:sp>
      <p:pic>
        <p:nvPicPr>
          <p:cNvPr id="27" name="Picture Placeholder 26" descr="Clock">
            <a:extLst>
              <a:ext uri="{FF2B5EF4-FFF2-40B4-BE49-F238E27FC236}">
                <a16:creationId xmlns:a16="http://schemas.microsoft.com/office/drawing/2014/main" id="{6F737161-FE67-434D-A781-59EDB9EDCB2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Installation process and testing</a:t>
            </a:r>
          </a:p>
        </p:txBody>
      </p:sp>
      <p:pic>
        <p:nvPicPr>
          <p:cNvPr id="29" name="Picture Placeholder 28" descr="Microscope">
            <a:extLst>
              <a:ext uri="{FF2B5EF4-FFF2-40B4-BE49-F238E27FC236}">
                <a16:creationId xmlns:a16="http://schemas.microsoft.com/office/drawing/2014/main" id="{9E5BF01B-21D6-4D43-9CAE-0298685C1A7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Database connection functions syntax and parameters</a:t>
            </a:r>
          </a:p>
        </p:txBody>
      </p:sp>
      <p:pic>
        <p:nvPicPr>
          <p:cNvPr id="31" name="Picture Placeholder 30" descr="Magnifying glass">
            <a:extLst>
              <a:ext uri="{FF2B5EF4-FFF2-40B4-BE49-F238E27FC236}">
                <a16:creationId xmlns:a16="http://schemas.microsoft.com/office/drawing/2014/main" id="{089E8AB6-C16E-4752-810F-8F98DB929DB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PDO, </a:t>
            </a:r>
            <a:r>
              <a:rPr lang="en-US" dirty="0"/>
              <a:t>MYSQL (OOP &amp; Procedural</a:t>
            </a:r>
            <a:r>
              <a:rPr lang="en-US" dirty="0" smtClean="0"/>
              <a:t>), and MySQL Legacy </a:t>
            </a:r>
            <a:endParaRPr lang="en-US" dirty="0"/>
          </a:p>
        </p:txBody>
      </p:sp>
      <p:pic>
        <p:nvPicPr>
          <p:cNvPr id="33" name="Picture Placeholder 32" descr="Head with Gears">
            <a:extLst>
              <a:ext uri="{FF2B5EF4-FFF2-40B4-BE49-F238E27FC236}">
                <a16:creationId xmlns:a16="http://schemas.microsoft.com/office/drawing/2014/main" id="{CC9DBBE5-5AD0-41E8-A719-84509E5D9F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/>
              <a:t>Demonstration: </a:t>
            </a:r>
          </a:p>
          <a:p>
            <a:r>
              <a:rPr lang="en-US" dirty="0" smtClean="0"/>
              <a:t>Local and Hosted Connection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1: Requirements and Considerations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127112"/>
            <a:ext cx="5157787" cy="4175125"/>
          </a:xfrm>
        </p:spPr>
        <p:txBody>
          <a:bodyPr>
            <a:normAutofit/>
          </a:bodyPr>
          <a:lstStyle/>
          <a:p>
            <a:r>
              <a:rPr lang="en-US" dirty="0" smtClean="0"/>
              <a:t>If you want to install separately</a:t>
            </a:r>
          </a:p>
          <a:p>
            <a:pPr lvl="1"/>
            <a:r>
              <a:rPr lang="en-US" dirty="0" smtClean="0"/>
              <a:t>PHP installer (separate installer)</a:t>
            </a:r>
          </a:p>
          <a:p>
            <a:pPr lvl="1"/>
            <a:r>
              <a:rPr lang="en-US" dirty="0" smtClean="0"/>
              <a:t>MySQL installer (separate installer)</a:t>
            </a:r>
          </a:p>
          <a:p>
            <a:pPr lvl="1"/>
            <a:r>
              <a:rPr lang="en-US" dirty="0" smtClean="0"/>
              <a:t>Text Editor (suggest: Sublime or notepad++)</a:t>
            </a:r>
          </a:p>
          <a:p>
            <a:r>
              <a:rPr lang="en-US" dirty="0" smtClean="0"/>
              <a:t>If you want to install it in a package server</a:t>
            </a:r>
          </a:p>
          <a:p>
            <a:pPr lvl="1"/>
            <a:r>
              <a:rPr lang="en-US" dirty="0" smtClean="0"/>
              <a:t>XAMPP (Cross platform)</a:t>
            </a:r>
          </a:p>
          <a:p>
            <a:pPr lvl="1"/>
            <a:r>
              <a:rPr lang="en-US" dirty="0" smtClean="0"/>
              <a:t>WAMP (Windows only)</a:t>
            </a:r>
          </a:p>
          <a:p>
            <a:pPr lvl="1"/>
            <a:r>
              <a:rPr lang="en-US" dirty="0" smtClean="0"/>
              <a:t>LAMP (Linux only)</a:t>
            </a:r>
          </a:p>
          <a:p>
            <a:pPr lvl="1"/>
            <a:r>
              <a:rPr lang="en-US" dirty="0" smtClean="0"/>
              <a:t>MAMP (Mac OS only)</a:t>
            </a:r>
          </a:p>
          <a:p>
            <a:pPr lvl="1"/>
            <a:r>
              <a:rPr lang="en-US" dirty="0" smtClean="0"/>
              <a:t>Text editor (Any)</a:t>
            </a:r>
          </a:p>
          <a:p>
            <a:r>
              <a:rPr lang="en-US" dirty="0" smtClean="0"/>
              <a:t>Download PHP in </a:t>
            </a:r>
            <a:r>
              <a:rPr lang="en-US" dirty="0" smtClean="0">
                <a:hlinkClick r:id="rId2"/>
              </a:rPr>
              <a:t>www.php.net/downloads</a:t>
            </a:r>
            <a:endParaRPr lang="en-US" dirty="0" smtClean="0"/>
          </a:p>
          <a:p>
            <a:r>
              <a:rPr lang="en-US" dirty="0" smtClean="0"/>
              <a:t>Download MySQL </a:t>
            </a:r>
            <a:r>
              <a:rPr lang="en-US" dirty="0"/>
              <a:t>in https://dev.mysql.com/downloads/installer/</a:t>
            </a:r>
          </a:p>
          <a:p>
            <a:endParaRPr lang="en-US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5871265" y="2505075"/>
            <a:ext cx="5157787" cy="3684588"/>
          </a:xfrm>
        </p:spPr>
        <p:txBody>
          <a:bodyPr/>
          <a:lstStyle/>
          <a:p>
            <a:r>
              <a:rPr lang="en-US" dirty="0" smtClean="0"/>
              <a:t>In running PHP programs using a server package you must consider the platform that you might used. In this case of windows platform you have two option, you may use a cross platform that runs in all platform or an exclusive server for windows the WAMP. </a:t>
            </a:r>
          </a:p>
          <a:p>
            <a:r>
              <a:rPr lang="en-US" dirty="0" smtClean="0"/>
              <a:t>All things follows as well as in the other package server.</a:t>
            </a:r>
          </a:p>
          <a:p>
            <a:r>
              <a:rPr lang="en-US" dirty="0" smtClean="0"/>
              <a:t>Consider also that you have prior knowledge of PHP before engaging to database like </a:t>
            </a:r>
            <a:r>
              <a:rPr lang="en-US" dirty="0" err="1" smtClean="0"/>
              <a:t>mysql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5871264" y="1681163"/>
            <a:ext cx="5157787" cy="823912"/>
          </a:xfrm>
        </p:spPr>
        <p:txBody>
          <a:bodyPr/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Topic 2: Installation and Testing</a:t>
            </a:r>
            <a:endParaRPr lang="en-P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594" y="2078727"/>
            <a:ext cx="5157788" cy="1525864"/>
          </a:xfrm>
        </p:spPr>
        <p:txBody>
          <a:bodyPr/>
          <a:lstStyle/>
          <a:p>
            <a:pPr algn="l"/>
            <a:r>
              <a:rPr lang="en-PH" dirty="0" smtClean="0"/>
              <a:t>Need to Install the </a:t>
            </a:r>
            <a:r>
              <a:rPr lang="en-PH" dirty="0" err="1" smtClean="0"/>
              <a:t>ff</a:t>
            </a:r>
            <a:r>
              <a:rPr lang="en-PH" dirty="0" smtClean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PH" dirty="0" smtClean="0"/>
              <a:t>XAMPP (PHP, APACHE, MYSQL)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PH" dirty="0" smtClean="0"/>
              <a:t>SUBLIME TEXT</a:t>
            </a:r>
          </a:p>
          <a:p>
            <a:pPr algn="l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2038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Topic 3: MySQL connection syntax and Parameters </a:t>
            </a:r>
            <a:endParaRPr lang="en-P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472656" y="1548642"/>
            <a:ext cx="5157787" cy="359671"/>
          </a:xfrm>
        </p:spPr>
        <p:txBody>
          <a:bodyPr>
            <a:normAutofit lnSpcReduction="10000"/>
          </a:bodyPr>
          <a:lstStyle/>
          <a:p>
            <a:r>
              <a:rPr lang="en-PH" dirty="0" smtClean="0"/>
              <a:t>Syntax and Parameters</a:t>
            </a:r>
            <a:endParaRPr lang="en-PH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359978" y="1908313"/>
            <a:ext cx="5157787" cy="3684588"/>
          </a:xfrm>
        </p:spPr>
        <p:txBody>
          <a:bodyPr>
            <a:normAutofit lnSpcReduction="10000"/>
          </a:bodyPr>
          <a:lstStyle/>
          <a:p>
            <a:r>
              <a:rPr lang="en-PH" dirty="0"/>
              <a:t>Object oriented style:</a:t>
            </a:r>
          </a:p>
          <a:p>
            <a:pPr lvl="1"/>
            <a:r>
              <a:rPr lang="en-PH" dirty="0"/>
              <a:t>$</a:t>
            </a:r>
            <a:r>
              <a:rPr lang="en-PH" dirty="0" err="1"/>
              <a:t>mysqli</a:t>
            </a:r>
            <a:r>
              <a:rPr lang="en-PH" dirty="0"/>
              <a:t> -&gt; new </a:t>
            </a:r>
            <a:r>
              <a:rPr lang="en-PH" dirty="0" err="1"/>
              <a:t>mysqli</a:t>
            </a:r>
            <a:r>
              <a:rPr lang="en-PH" dirty="0"/>
              <a:t>(host, username, password, </a:t>
            </a:r>
            <a:r>
              <a:rPr lang="en-PH" dirty="0" err="1"/>
              <a:t>dbname</a:t>
            </a:r>
            <a:r>
              <a:rPr lang="en-PH" dirty="0"/>
              <a:t>, port, socket</a:t>
            </a:r>
            <a:r>
              <a:rPr lang="en-PH" dirty="0" smtClean="0"/>
              <a:t>)</a:t>
            </a:r>
          </a:p>
          <a:p>
            <a:pPr lvl="1"/>
            <a:r>
              <a:rPr lang="en-PH" dirty="0"/>
              <a:t>$</a:t>
            </a:r>
            <a:r>
              <a:rPr lang="en-PH" dirty="0" err="1"/>
              <a:t>mysqli</a:t>
            </a:r>
            <a:r>
              <a:rPr lang="en-PH" dirty="0"/>
              <a:t> -&gt; </a:t>
            </a:r>
            <a:r>
              <a:rPr lang="en-PH" dirty="0" err="1" smtClean="0"/>
              <a:t>connect_errno</a:t>
            </a:r>
            <a:endParaRPr lang="en-PH" dirty="0" smtClean="0"/>
          </a:p>
          <a:p>
            <a:pPr lvl="1"/>
            <a:r>
              <a:rPr lang="en-PH" dirty="0"/>
              <a:t>$</a:t>
            </a:r>
            <a:r>
              <a:rPr lang="en-PH" dirty="0" err="1"/>
              <a:t>mysqli</a:t>
            </a:r>
            <a:r>
              <a:rPr lang="en-PH" dirty="0"/>
              <a:t> -&gt; </a:t>
            </a:r>
            <a:r>
              <a:rPr lang="en-PH" dirty="0" err="1"/>
              <a:t>connect_error</a:t>
            </a:r>
            <a:endParaRPr lang="en-PH" dirty="0"/>
          </a:p>
          <a:p>
            <a:r>
              <a:rPr lang="en-PH" dirty="0"/>
              <a:t>Procedural style:</a:t>
            </a:r>
          </a:p>
          <a:p>
            <a:pPr lvl="1"/>
            <a:r>
              <a:rPr lang="en-PH" dirty="0" err="1"/>
              <a:t>mysqli_connect</a:t>
            </a:r>
            <a:r>
              <a:rPr lang="en-PH" dirty="0"/>
              <a:t>(host, username, password, </a:t>
            </a:r>
            <a:r>
              <a:rPr lang="en-PH" dirty="0" err="1"/>
              <a:t>dbname</a:t>
            </a:r>
            <a:r>
              <a:rPr lang="en-PH" dirty="0"/>
              <a:t>, port, socket</a:t>
            </a:r>
            <a:r>
              <a:rPr lang="en-PH" dirty="0" smtClean="0"/>
              <a:t>)</a:t>
            </a:r>
          </a:p>
          <a:p>
            <a:pPr lvl="1"/>
            <a:r>
              <a:rPr lang="en-PH" dirty="0" err="1"/>
              <a:t>mysqli_connect_errno</a:t>
            </a:r>
            <a:r>
              <a:rPr lang="en-PH" dirty="0" smtClean="0"/>
              <a:t>()</a:t>
            </a:r>
          </a:p>
          <a:p>
            <a:pPr lvl="1"/>
            <a:r>
              <a:rPr lang="en-PH" dirty="0" err="1"/>
              <a:t>mysqli_connect_error</a:t>
            </a:r>
            <a:r>
              <a:rPr lang="en-PH" dirty="0"/>
              <a:t>()</a:t>
            </a:r>
            <a:r>
              <a:rPr lang="en-PH" i="1" dirty="0"/>
              <a:t>;</a:t>
            </a:r>
            <a:endParaRPr lang="en-PH" dirty="0" smtClean="0"/>
          </a:p>
          <a:p>
            <a:r>
              <a:rPr lang="en-PH" dirty="0" smtClean="0"/>
              <a:t>PDO style:</a:t>
            </a:r>
          </a:p>
          <a:p>
            <a:pPr lvl="1"/>
            <a:r>
              <a:rPr lang="en-PH" dirty="0" smtClean="0"/>
              <a:t>New PDO($host, $user, </a:t>
            </a:r>
            <a:r>
              <a:rPr lang="en-PH" dirty="0"/>
              <a:t>$</a:t>
            </a:r>
            <a:r>
              <a:rPr lang="en-PH" dirty="0" smtClean="0"/>
              <a:t>password) with try and catch condition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0806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16420"/>
            <a:ext cx="11214100" cy="535531"/>
          </a:xfrm>
        </p:spPr>
        <p:txBody>
          <a:bodyPr/>
          <a:lstStyle/>
          <a:p>
            <a:r>
              <a:rPr lang="en-PH" dirty="0" smtClean="0"/>
              <a:t>Topic 4: PDO, </a:t>
            </a:r>
            <a:r>
              <a:rPr lang="en-PH" dirty="0" err="1" smtClean="0"/>
              <a:t>MySQLi</a:t>
            </a:r>
            <a:r>
              <a:rPr lang="en-PH" dirty="0" smtClean="0"/>
              <a:t> and </a:t>
            </a:r>
            <a:r>
              <a:rPr lang="en-PH" dirty="0" err="1" smtClean="0"/>
              <a:t>MySQl</a:t>
            </a:r>
            <a:r>
              <a:rPr lang="en-PH" dirty="0" smtClean="0"/>
              <a:t> legacy </a:t>
            </a:r>
            <a:endParaRPr lang="en-P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PHP Data Object</a:t>
            </a:r>
            <a:endParaRPr lang="en-P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PH" dirty="0" err="1" smtClean="0"/>
              <a:t>MySQLi</a:t>
            </a:r>
            <a:r>
              <a:rPr lang="en-PH" dirty="0" smtClean="0"/>
              <a:t> (OOP &amp; Procedural)</a:t>
            </a:r>
            <a:endParaRPr lang="en-PH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4500" y="2505075"/>
            <a:ext cx="5157788" cy="328612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42991" y="2505075"/>
            <a:ext cx="5391308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6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MySQL Legacy</a:t>
            </a:r>
            <a:endParaRPr lang="en-P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57968" y="2275914"/>
            <a:ext cx="7954658" cy="284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Advantages and Supports</a:t>
            </a:r>
            <a:endParaRPr lang="en-P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PDO</a:t>
            </a:r>
            <a:endParaRPr lang="en-P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PH" dirty="0" err="1" smtClean="0"/>
              <a:t>MySQLi</a:t>
            </a:r>
            <a:endParaRPr lang="en-PH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PH" dirty="0"/>
              <a:t>The main advantage of PDO to </a:t>
            </a:r>
            <a:r>
              <a:rPr lang="en-PH" dirty="0" err="1" smtClean="0"/>
              <a:t>MySQLi</a:t>
            </a:r>
            <a:r>
              <a:rPr lang="en-PH" dirty="0" smtClean="0"/>
              <a:t> </a:t>
            </a:r>
            <a:r>
              <a:rPr lang="en-PH" dirty="0"/>
              <a:t>is the database driver support. </a:t>
            </a:r>
            <a:endParaRPr lang="en-PH" dirty="0" smtClean="0"/>
          </a:p>
          <a:p>
            <a:r>
              <a:rPr lang="en-PH" dirty="0" smtClean="0"/>
              <a:t>PDO </a:t>
            </a:r>
            <a:r>
              <a:rPr lang="en-PH" dirty="0"/>
              <a:t>support 12 </a:t>
            </a:r>
            <a:r>
              <a:rPr lang="en-PH" dirty="0" smtClean="0"/>
              <a:t>different drivers </a:t>
            </a:r>
            <a:r>
              <a:rPr lang="en-PH" dirty="0"/>
              <a:t>namely CUBRID, MS SQL Server, Firebird/</a:t>
            </a:r>
            <a:r>
              <a:rPr lang="en-PH" dirty="0" err="1"/>
              <a:t>Interbase</a:t>
            </a:r>
            <a:r>
              <a:rPr lang="en-PH" dirty="0"/>
              <a:t>, IBM, Informix, MYSQL, </a:t>
            </a:r>
            <a:r>
              <a:rPr lang="en-PH" dirty="0" smtClean="0"/>
              <a:t>Oracle, ODBC </a:t>
            </a:r>
            <a:r>
              <a:rPr lang="en-PH" dirty="0"/>
              <a:t>and DB2, PostgreSQL, SQLite, 4D etc. with 18 different databases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With the </a:t>
            </a:r>
            <a:r>
              <a:rPr lang="en-US" dirty="0" smtClean="0"/>
              <a:t>MySQLi </a:t>
            </a:r>
            <a:r>
              <a:rPr lang="en-US" dirty="0"/>
              <a:t>it only supports </a:t>
            </a:r>
            <a:r>
              <a:rPr lang="en-US" dirty="0" smtClean="0"/>
              <a:t>MySQL database</a:t>
            </a:r>
          </a:p>
          <a:p>
            <a:r>
              <a:rPr lang="en-US" dirty="0"/>
              <a:t>for the "procedural" it was said that it was for </a:t>
            </a:r>
            <a:r>
              <a:rPr lang="en-US" dirty="0" smtClean="0"/>
              <a:t>amateurs, </a:t>
            </a:r>
            <a:r>
              <a:rPr lang="en-US" dirty="0"/>
              <a:t>only used </a:t>
            </a:r>
            <a:r>
              <a:rPr lang="en-US" dirty="0" smtClean="0"/>
              <a:t>procedural for </a:t>
            </a:r>
            <a:r>
              <a:rPr lang="en-US" dirty="0"/>
              <a:t>simple programs and scripts </a:t>
            </a:r>
          </a:p>
          <a:p>
            <a:r>
              <a:rPr lang="en-US" dirty="0" smtClean="0"/>
              <a:t>for </a:t>
            </a:r>
            <a:r>
              <a:rPr lang="en-US" dirty="0"/>
              <a:t>the "oop" having more complex requirements and the program change over </a:t>
            </a:r>
            <a:r>
              <a:rPr lang="en-US" dirty="0" smtClean="0"/>
              <a:t>time oop </a:t>
            </a:r>
            <a:r>
              <a:rPr lang="en-US" dirty="0"/>
              <a:t>might be a good choice in building bigger systems and applications.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5496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www.w3.org/XML/1998/namespace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16c05727-aa75-4e4a-9b5f-8a80a1165891"/>
    <ds:schemaRef ds:uri="71af3243-3dd4-4a8d-8c0d-dd76da1f02a5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666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Tahoma</vt:lpstr>
      <vt:lpstr>Trade Gothic LT Pro</vt:lpstr>
      <vt:lpstr>Trebuchet MS</vt:lpstr>
      <vt:lpstr>Office Theme</vt:lpstr>
      <vt:lpstr>Connecting PHP to MYSQL</vt:lpstr>
      <vt:lpstr>Objectives</vt:lpstr>
      <vt:lpstr>Topics Covered</vt:lpstr>
      <vt:lpstr>Topic 1: Requirements and Considerations</vt:lpstr>
      <vt:lpstr>Topic 2: Installation and Testing</vt:lpstr>
      <vt:lpstr>Topic 3: MySQL connection syntax and Parameters </vt:lpstr>
      <vt:lpstr>Topic 4: PDO, MySQLi and MySQl legacy </vt:lpstr>
      <vt:lpstr>MySQL Legacy</vt:lpstr>
      <vt:lpstr>Advantages and Supports</vt:lpstr>
      <vt:lpstr>Cont. Advantages and Supports</vt:lpstr>
      <vt:lpstr> Demonstration (Running programs)</vt:lpstr>
      <vt:lpstr>I always said this to my students, always think outside the box learn from me but don't stick your ideas to me. Even I need to learn new things, and so do you. So all the learning that you get from me is just a guide, use it and be the better person facing real world problems</vt:lpstr>
      <vt:lpstr>Thank You and God bless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2022-04-25T13:33:12Z</dcterms:created>
  <dcterms:modified xsi:type="dcterms:W3CDTF">2022-04-28T01:29:07Z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