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5" r:id="rId2"/>
    <p:sldId id="276" r:id="rId3"/>
    <p:sldId id="266" r:id="rId4"/>
    <p:sldId id="272" r:id="rId5"/>
    <p:sldId id="270" r:id="rId6"/>
    <p:sldId id="269" r:id="rId7"/>
    <p:sldId id="268" r:id="rId8"/>
    <p:sldId id="273" r:id="rId9"/>
    <p:sldId id="274" r:id="rId10"/>
    <p:sldId id="267" r:id="rId11"/>
    <p:sldId id="279" r:id="rId12"/>
    <p:sldId id="277" r:id="rId13"/>
    <p:sldId id="278" r:id="rId14"/>
    <p:sldId id="280" r:id="rId15"/>
    <p:sldId id="257" r:id="rId16"/>
    <p:sldId id="301" r:id="rId17"/>
    <p:sldId id="295" r:id="rId18"/>
    <p:sldId id="294" r:id="rId19"/>
    <p:sldId id="281" r:id="rId20"/>
    <p:sldId id="258" r:id="rId21"/>
    <p:sldId id="259" r:id="rId22"/>
    <p:sldId id="260" r:id="rId23"/>
    <p:sldId id="282" r:id="rId24"/>
    <p:sldId id="283" r:id="rId25"/>
    <p:sldId id="285" r:id="rId26"/>
    <p:sldId id="286" r:id="rId27"/>
    <p:sldId id="296" r:id="rId28"/>
    <p:sldId id="299" r:id="rId29"/>
    <p:sldId id="297" r:id="rId30"/>
    <p:sldId id="298" r:id="rId31"/>
    <p:sldId id="289" r:id="rId32"/>
    <p:sldId id="300" r:id="rId33"/>
    <p:sldId id="302" r:id="rId34"/>
    <p:sldId id="291" r:id="rId35"/>
    <p:sldId id="293" r:id="rId36"/>
    <p:sldId id="303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link" TargetMode="External"/><Relationship Id="rId2" Type="http://schemas.openxmlformats.org/officeDocument/2006/relationships/hyperlink" Target="http://en.wikipedia.org/wiki/Router_(comput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acket_(information_technology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network" TargetMode="External"/><Relationship Id="rId2" Type="http://schemas.openxmlformats.org/officeDocument/2006/relationships/hyperlink" Target="http://en.wikipedia.org/wiki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CSE-4606 (Computer Networks Lab)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Lab:1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Science and Engineering Department</a:t>
            </a:r>
          </a:p>
          <a:p>
            <a:r>
              <a:rPr lang="en-US" dirty="0" smtClean="0"/>
              <a:t>Islamic University of Technology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NS-2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002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discrete event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Focused on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modeling network protocols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Wired, wireless, satellite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TCP, UDP, multicast,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unicast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Web, telnet, ftp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 hoc routing, sensor networks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Infrastructure: stats, tracing, error models, etc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NS-2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Support networking research and education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Protocol design, traffic studies, etc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Protocol comparison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Provide a </a:t>
            </a:r>
            <a:r>
              <a:rPr lang="en-US" sz="2800" i="1" dirty="0"/>
              <a:t>collaborative</a:t>
            </a:r>
            <a:r>
              <a:rPr lang="en-US" sz="2800" dirty="0"/>
              <a:t> environment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Freely distributed, </a:t>
            </a:r>
            <a:r>
              <a:rPr lang="en-US" sz="2400" i="1" dirty="0"/>
              <a:t>open source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Share code, protocols, models, etc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Allow easy </a:t>
            </a:r>
            <a:r>
              <a:rPr lang="en-US" sz="2400" i="1" dirty="0"/>
              <a:t>comparison </a:t>
            </a:r>
            <a:r>
              <a:rPr lang="en-US" sz="2400" dirty="0"/>
              <a:t>of similar protocols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Increase confidence </a:t>
            </a:r>
            <a:r>
              <a:rPr lang="en-US" sz="2400" dirty="0"/>
              <a:t>in results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More people look at models in more situations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Experts develop models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Multiple levels of detail</a:t>
            </a:r>
            <a:r>
              <a:rPr lang="en-US" sz="2800" dirty="0"/>
              <a:t> in one simulator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AE65A6-A6E2-4E69-81F8-F1AA8AF67C9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2096-C81F-4ADB-95A4-988D3FA163E4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7793038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Discrete</a:t>
            </a:r>
            <a:r>
              <a:rPr lang="en-US" dirty="0"/>
              <a:t> Event Simulation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r>
              <a:rPr lang="en-US" sz="2800" dirty="0"/>
              <a:t>Model world as </a:t>
            </a:r>
            <a:r>
              <a:rPr lang="en-US" sz="2800" i="1" dirty="0"/>
              <a:t>events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Simulator has list of events</a:t>
            </a:r>
          </a:p>
          <a:p>
            <a:pPr lvl="1"/>
            <a:r>
              <a:rPr lang="en-US" sz="2400" dirty="0"/>
              <a:t>Process: take next one, run it, until done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Each event happens in an instant of </a:t>
            </a:r>
            <a:r>
              <a:rPr lang="en-US" sz="2400" i="1" dirty="0">
                <a:solidFill>
                  <a:srgbClr val="7030A0"/>
                </a:solidFill>
              </a:rPr>
              <a:t>virtual </a:t>
            </a:r>
            <a:r>
              <a:rPr lang="en-US" sz="2400" i="1" dirty="0"/>
              <a:t>(simulated) time</a:t>
            </a:r>
            <a:r>
              <a:rPr lang="en-US" sz="2400" dirty="0"/>
              <a:t>, but takes an arbitrary amount of </a:t>
            </a:r>
            <a:r>
              <a:rPr lang="en-US" sz="2400" i="1" dirty="0"/>
              <a:t>real </a:t>
            </a:r>
            <a:r>
              <a:rPr lang="en-US" sz="2400" dirty="0"/>
              <a:t>time</a:t>
            </a:r>
          </a:p>
          <a:p>
            <a:r>
              <a:rPr lang="en-US" sz="2800" dirty="0" smtClean="0"/>
              <a:t>NS-2 </a:t>
            </a:r>
            <a:r>
              <a:rPr lang="en-US" sz="2800" dirty="0"/>
              <a:t>uses simple model: </a:t>
            </a:r>
            <a:r>
              <a:rPr lang="en-US" sz="2800" dirty="0">
                <a:solidFill>
                  <a:srgbClr val="FF0000"/>
                </a:solidFill>
              </a:rPr>
              <a:t>single thread of control 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</a:t>
            </a:r>
            <a:r>
              <a:rPr lang="en-US" sz="2800" dirty="0"/>
              <a:t>no locking or race conditions to worry about (very easy)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23B8-A5A6-4AF6-8ACA-339B2E81F5FC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Discrete Event Examples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93725" y="2098675"/>
            <a:ext cx="2605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Consider two nodes</a:t>
            </a:r>
          </a:p>
          <a:p>
            <a:pPr eaLnBrk="0" hangingPunct="0"/>
            <a:r>
              <a:rPr lang="en-US">
                <a:latin typeface="Times New Roman" charset="0"/>
              </a:rPr>
              <a:t>on an Ethernet: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3124200"/>
            <a:ext cx="2895600" cy="990600"/>
            <a:chOff x="336" y="2160"/>
            <a:chExt cx="1824" cy="624"/>
          </a:xfrm>
        </p:grpSpPr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>
              <a:off x="336" y="216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69639" name="Oval 7"/>
            <p:cNvSpPr>
              <a:spLocks noChangeArrowheads="1"/>
            </p:cNvSpPr>
            <p:nvPr/>
          </p:nvSpPr>
          <p:spPr bwMode="auto">
            <a:xfrm>
              <a:off x="1632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 flipV="1">
              <a:off x="672" y="21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 flipV="1">
              <a:off x="1776" y="21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Freeform 10"/>
            <p:cNvSpPr>
              <a:spLocks/>
            </p:cNvSpPr>
            <p:nvPr/>
          </p:nvSpPr>
          <p:spPr bwMode="auto">
            <a:xfrm>
              <a:off x="848" y="2176"/>
              <a:ext cx="832" cy="272"/>
            </a:xfrm>
            <a:custGeom>
              <a:avLst/>
              <a:gdLst/>
              <a:ahLst/>
              <a:cxnLst>
                <a:cxn ang="0">
                  <a:pos x="16" y="272"/>
                </a:cxn>
                <a:cxn ang="0">
                  <a:pos x="112" y="32"/>
                </a:cxn>
                <a:cxn ang="0">
                  <a:pos x="688" y="80"/>
                </a:cxn>
                <a:cxn ang="0">
                  <a:pos x="832" y="272"/>
                </a:cxn>
              </a:cxnLst>
              <a:rect l="0" t="0" r="r" b="b"/>
              <a:pathLst>
                <a:path w="832" h="272">
                  <a:moveTo>
                    <a:pt x="16" y="272"/>
                  </a:moveTo>
                  <a:cubicBezTo>
                    <a:pt x="8" y="168"/>
                    <a:pt x="0" y="64"/>
                    <a:pt x="112" y="32"/>
                  </a:cubicBezTo>
                  <a:cubicBezTo>
                    <a:pt x="224" y="0"/>
                    <a:pt x="568" y="40"/>
                    <a:pt x="688" y="80"/>
                  </a:cubicBezTo>
                  <a:cubicBezTo>
                    <a:pt x="808" y="120"/>
                    <a:pt x="820" y="196"/>
                    <a:pt x="832" y="27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565525" y="2022475"/>
            <a:ext cx="11652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800000"/>
                </a:solidFill>
                <a:latin typeface="Times New Roman" charset="0"/>
              </a:rPr>
              <a:t>simple</a:t>
            </a:r>
          </a:p>
          <a:p>
            <a:pPr eaLnBrk="0" hangingPunct="0"/>
            <a:r>
              <a:rPr lang="en-US">
                <a:solidFill>
                  <a:srgbClr val="800000"/>
                </a:solidFill>
                <a:latin typeface="Times New Roman" charset="0"/>
              </a:rPr>
              <a:t>queuing</a:t>
            </a:r>
          </a:p>
          <a:p>
            <a:pPr eaLnBrk="0" hangingPunct="0"/>
            <a:r>
              <a:rPr lang="en-US">
                <a:solidFill>
                  <a:srgbClr val="800000"/>
                </a:solidFill>
                <a:latin typeface="Times New Roman" charset="0"/>
              </a:rPr>
              <a:t>model: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953000" y="2133600"/>
            <a:ext cx="3724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800000"/>
                </a:solidFill>
                <a:latin typeface="Times New Roman" charset="0"/>
              </a:rPr>
              <a:t>t=1, A </a:t>
            </a:r>
            <a:r>
              <a:rPr lang="en-US" dirty="0" err="1">
                <a:solidFill>
                  <a:srgbClr val="800000"/>
                </a:solidFill>
                <a:latin typeface="Times New Roman" charset="0"/>
              </a:rPr>
              <a:t>enqueues</a:t>
            </a:r>
            <a:r>
              <a:rPr lang="en-US" dirty="0">
                <a:solidFill>
                  <a:srgbClr val="800000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charset="0"/>
              </a:rPr>
              <a:t>pkt</a:t>
            </a:r>
            <a:r>
              <a:rPr lang="en-US" dirty="0">
                <a:solidFill>
                  <a:srgbClr val="800000"/>
                </a:solidFill>
                <a:latin typeface="Times New Roman" charset="0"/>
              </a:rPr>
              <a:t> on LAN</a:t>
            </a:r>
          </a:p>
          <a:p>
            <a:pPr eaLnBrk="0" hangingPunct="0"/>
            <a:r>
              <a:rPr lang="en-US" dirty="0">
                <a:solidFill>
                  <a:srgbClr val="800000"/>
                </a:solidFill>
                <a:latin typeface="Times New Roman" charset="0"/>
              </a:rPr>
              <a:t>t=1.01, LAN </a:t>
            </a:r>
            <a:r>
              <a:rPr lang="en-US" dirty="0" err="1">
                <a:solidFill>
                  <a:srgbClr val="800000"/>
                </a:solidFill>
                <a:latin typeface="Times New Roman" charset="0"/>
              </a:rPr>
              <a:t>dequeues</a:t>
            </a:r>
            <a:r>
              <a:rPr lang="en-US" dirty="0">
                <a:solidFill>
                  <a:srgbClr val="800000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charset="0"/>
              </a:rPr>
              <a:t>pkt</a:t>
            </a:r>
            <a:endParaRPr lang="en-US" dirty="0">
              <a:solidFill>
                <a:srgbClr val="800000"/>
              </a:solidFill>
              <a:latin typeface="Times New Roman" charset="0"/>
            </a:endParaRPr>
          </a:p>
          <a:p>
            <a:pPr eaLnBrk="0" hangingPunct="0"/>
            <a:r>
              <a:rPr lang="en-US" dirty="0">
                <a:solidFill>
                  <a:srgbClr val="800000"/>
                </a:solidFill>
                <a:latin typeface="Times New Roman" charset="0"/>
              </a:rPr>
              <a:t>	and triggers B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2819400" y="4267200"/>
            <a:ext cx="15573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detailed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CSMA/CD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model: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419600" y="3698875"/>
            <a:ext cx="4721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t=1.0: A sends pkt to NIC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	A’s NIC starts carrier sense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t=1.005: A’s NIC concludes cs,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		starts tx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t=1.006: B’s NIC begins reciving pkt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t=1.01: B’s NIC concludes pkt</a:t>
            </a:r>
          </a:p>
          <a:p>
            <a:pPr eaLnBrk="0" hangingPunct="0"/>
            <a:r>
              <a:rPr lang="en-US">
                <a:solidFill>
                  <a:srgbClr val="006600"/>
                </a:solidFill>
                <a:latin typeface="Times New Roman" charset="0"/>
              </a:rPr>
              <a:t>	B’s NIC passes pkt to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NS-2”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7030A0"/>
              </a:buClr>
              <a:buSzPct val="97000"/>
              <a:buFont typeface="+mj-lt"/>
              <a:buAutoNum type="arabicPeriod"/>
            </a:pPr>
            <a:r>
              <a:rPr lang="en-US" sz="2800" dirty="0" smtClean="0"/>
              <a:t>NS-2, the </a:t>
            </a:r>
            <a:r>
              <a:rPr lang="en-US" sz="2800" dirty="0">
                <a:solidFill>
                  <a:srgbClr val="7030A0"/>
                </a:solidFill>
              </a:rPr>
              <a:t>simulator itself</a:t>
            </a:r>
          </a:p>
          <a:p>
            <a:pPr marL="514350" indent="-514350">
              <a:buClr>
                <a:srgbClr val="7030A0"/>
              </a:buClr>
              <a:buSzPct val="97000"/>
              <a:buFont typeface="+mj-lt"/>
              <a:buAutoNum type="arabicPeriod"/>
            </a:pPr>
            <a:r>
              <a:rPr lang="en-US" sz="2800" dirty="0" smtClean="0"/>
              <a:t>Nam</a:t>
            </a:r>
            <a:r>
              <a:rPr lang="en-US" sz="2800" dirty="0"/>
              <a:t>, the network animator</a:t>
            </a:r>
          </a:p>
          <a:p>
            <a:pPr marL="971550" lvl="1" indent="-514350">
              <a:buClr>
                <a:srgbClr val="7030A0"/>
              </a:buClr>
              <a:buSzPct val="97000"/>
              <a:buFont typeface="Wingdings" pitchFamily="2" charset="2"/>
              <a:buChar char="§"/>
            </a:pPr>
            <a:r>
              <a:rPr lang="en-US" sz="2400" dirty="0"/>
              <a:t>Visualize </a:t>
            </a:r>
            <a:r>
              <a:rPr lang="en-US" sz="2400" i="1" dirty="0"/>
              <a:t>ns</a:t>
            </a:r>
            <a:r>
              <a:rPr lang="en-US" sz="2400" dirty="0"/>
              <a:t> (or other) output</a:t>
            </a:r>
          </a:p>
          <a:p>
            <a:pPr marL="971550" lvl="1" indent="-514350">
              <a:buClr>
                <a:srgbClr val="7030A0"/>
              </a:buClr>
              <a:buSzPct val="97000"/>
              <a:buFont typeface="Wingdings" pitchFamily="2" charset="2"/>
              <a:buChar char="§"/>
            </a:pPr>
            <a:r>
              <a:rPr lang="en-US" sz="2400" dirty="0"/>
              <a:t>Nam editor: GUI interface to generate ns scripts</a:t>
            </a:r>
          </a:p>
          <a:p>
            <a:pPr marL="514350" indent="-514350">
              <a:buClr>
                <a:srgbClr val="7030A0"/>
              </a:buClr>
              <a:buSzPct val="97000"/>
              <a:buFont typeface="+mj-lt"/>
              <a:buAutoNum type="arabicPeriod"/>
            </a:pPr>
            <a:r>
              <a:rPr lang="en-US" sz="2800" dirty="0"/>
              <a:t>Pre-processing:</a:t>
            </a:r>
          </a:p>
          <a:p>
            <a:pPr marL="914400" lvl="1" indent="-457200">
              <a:buClr>
                <a:srgbClr val="7030A0"/>
              </a:buClr>
              <a:buSzPct val="97000"/>
              <a:buFont typeface="Wingdings" pitchFamily="2" charset="2"/>
              <a:buChar char="§"/>
            </a:pPr>
            <a:r>
              <a:rPr lang="en-US" sz="2400" dirty="0"/>
              <a:t>Traffic and topology </a:t>
            </a:r>
            <a:r>
              <a:rPr lang="en-US" sz="2400" dirty="0" smtClean="0"/>
              <a:t>generators </a:t>
            </a:r>
            <a:endParaRPr lang="en-US" sz="2400" dirty="0"/>
          </a:p>
          <a:p>
            <a:pPr marL="514350" indent="-514350">
              <a:buClr>
                <a:srgbClr val="7030A0"/>
              </a:buClr>
              <a:buSzPct val="97000"/>
              <a:buFont typeface="+mj-lt"/>
              <a:buAutoNum type="arabicPeriod"/>
            </a:pPr>
            <a:r>
              <a:rPr lang="en-US" sz="2800" dirty="0"/>
              <a:t>Post-processing:</a:t>
            </a:r>
          </a:p>
          <a:p>
            <a:pPr marL="914400" lvl="1" indent="-457200">
              <a:buClr>
                <a:srgbClr val="7030A0"/>
              </a:buClr>
              <a:buSzPct val="97000"/>
              <a:buFont typeface="Wingdings" pitchFamily="2" charset="2"/>
              <a:buChar char="§"/>
            </a:pPr>
            <a:r>
              <a:rPr lang="en-US" sz="2400" dirty="0"/>
              <a:t>Simple trace analysis, often in </a:t>
            </a:r>
            <a:r>
              <a:rPr lang="en-US" sz="2400" dirty="0" err="1"/>
              <a:t>Awk</a:t>
            </a:r>
            <a:r>
              <a:rPr lang="en-US" sz="2400" dirty="0"/>
              <a:t>, Perl, or </a:t>
            </a:r>
            <a:r>
              <a:rPr lang="en-US" sz="2400" dirty="0" err="1"/>
              <a:t>Tcl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8C7810-E76F-4B66-B94A-4A1012784CB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NS-2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3004D1-4AF0-47D2-AB4C-80956DBECB2D}" type="slidenum">
              <a:rPr lang="en-US"/>
              <a:pPr/>
              <a:t>15</a:t>
            </a:fld>
            <a:endParaRPr lang="en-US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193925" y="2243138"/>
            <a:ext cx="1281113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Problem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794125" y="3368675"/>
            <a:ext cx="1585913" cy="8223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Simulation</a:t>
            </a:r>
          </a:p>
          <a:p>
            <a:pPr algn="ctr"/>
            <a:r>
              <a:rPr lang="en-US"/>
              <a:t>model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162175" y="4648200"/>
            <a:ext cx="1647825" cy="11874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Setup/run </a:t>
            </a:r>
          </a:p>
          <a:p>
            <a:pPr algn="ctr"/>
            <a:r>
              <a:rPr lang="en-US"/>
              <a:t>simulation </a:t>
            </a:r>
          </a:p>
          <a:p>
            <a:pPr algn="ctr"/>
            <a:r>
              <a:rPr lang="en-US"/>
              <a:t>with ns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685800" y="3352800"/>
            <a:ext cx="1239838" cy="82232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analysis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6613525" y="3386138"/>
            <a:ext cx="1071563" cy="822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Modify</a:t>
            </a:r>
          </a:p>
          <a:p>
            <a:pPr algn="ctr"/>
            <a:r>
              <a:rPr lang="en-US"/>
              <a:t>ns</a:t>
            </a:r>
          </a:p>
        </p:txBody>
      </p:sp>
      <p:sp>
        <p:nvSpPr>
          <p:cNvPr id="87053" name="AutoShape 13"/>
          <p:cNvSpPr>
            <a:spLocks noChangeArrowheads="1"/>
          </p:cNvSpPr>
          <p:nvPr/>
        </p:nvSpPr>
        <p:spPr bwMode="auto">
          <a:xfrm flipH="1">
            <a:off x="990600" y="4191000"/>
            <a:ext cx="1143000" cy="1266825"/>
          </a:xfrm>
          <a:custGeom>
            <a:avLst/>
            <a:gdLst>
              <a:gd name="G0" fmla="+- 11850 0 0"/>
              <a:gd name="G1" fmla="+- 17820 0 0"/>
              <a:gd name="G2" fmla="+- 7497 0 0"/>
              <a:gd name="G3" fmla="*/ 11850 1 2"/>
              <a:gd name="G4" fmla="+- G3 10800 0"/>
              <a:gd name="G5" fmla="+- 21600 11850 17820"/>
              <a:gd name="G6" fmla="+- 17820 7497 0"/>
              <a:gd name="G7" fmla="*/ G6 1 2"/>
              <a:gd name="G8" fmla="*/ 1782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820 1 2"/>
              <a:gd name="G15" fmla="+- G5 0 G4"/>
              <a:gd name="G16" fmla="+- G0 0 G4"/>
              <a:gd name="G17" fmla="*/ G2 G15 G16"/>
              <a:gd name="T0" fmla="*/ 16725 w 21600"/>
              <a:gd name="T1" fmla="*/ 0 h 21600"/>
              <a:gd name="T2" fmla="*/ 11850 w 21600"/>
              <a:gd name="T3" fmla="*/ 7497 h 21600"/>
              <a:gd name="T4" fmla="*/ 0 w 21600"/>
              <a:gd name="T5" fmla="*/ 20273 h 21600"/>
              <a:gd name="T6" fmla="*/ 8910 w 21600"/>
              <a:gd name="T7" fmla="*/ 21600 h 21600"/>
              <a:gd name="T8" fmla="*/ 17820 w 21600"/>
              <a:gd name="T9" fmla="*/ 15344 h 21600"/>
              <a:gd name="T10" fmla="*/ 21600 w 21600"/>
              <a:gd name="T11" fmla="*/ 74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725" y="0"/>
                </a:moveTo>
                <a:lnTo>
                  <a:pt x="11850" y="7497"/>
                </a:lnTo>
                <a:lnTo>
                  <a:pt x="15630" y="7497"/>
                </a:lnTo>
                <a:lnTo>
                  <a:pt x="15630" y="18945"/>
                </a:lnTo>
                <a:lnTo>
                  <a:pt x="0" y="18945"/>
                </a:lnTo>
                <a:lnTo>
                  <a:pt x="0" y="21600"/>
                </a:lnTo>
                <a:lnTo>
                  <a:pt x="17820" y="21600"/>
                </a:lnTo>
                <a:lnTo>
                  <a:pt x="17820" y="7497"/>
                </a:lnTo>
                <a:lnTo>
                  <a:pt x="21600" y="749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AutoShape 15"/>
          <p:cNvSpPr>
            <a:spLocks noChangeArrowheads="1"/>
          </p:cNvSpPr>
          <p:nvPr/>
        </p:nvSpPr>
        <p:spPr bwMode="auto">
          <a:xfrm rot="10800000" flipH="1">
            <a:off x="3505200" y="2438400"/>
            <a:ext cx="1447800" cy="962025"/>
          </a:xfrm>
          <a:custGeom>
            <a:avLst/>
            <a:gdLst>
              <a:gd name="G0" fmla="+- 11850 0 0"/>
              <a:gd name="G1" fmla="+- 17820 0 0"/>
              <a:gd name="G2" fmla="+- 7497 0 0"/>
              <a:gd name="G3" fmla="*/ 11850 1 2"/>
              <a:gd name="G4" fmla="+- G3 10800 0"/>
              <a:gd name="G5" fmla="+- 21600 11850 17820"/>
              <a:gd name="G6" fmla="+- 17820 7497 0"/>
              <a:gd name="G7" fmla="*/ G6 1 2"/>
              <a:gd name="G8" fmla="*/ 1782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820 1 2"/>
              <a:gd name="G15" fmla="+- G5 0 G4"/>
              <a:gd name="G16" fmla="+- G0 0 G4"/>
              <a:gd name="G17" fmla="*/ G2 G15 G16"/>
              <a:gd name="T0" fmla="*/ 16725 w 21600"/>
              <a:gd name="T1" fmla="*/ 0 h 21600"/>
              <a:gd name="T2" fmla="*/ 11850 w 21600"/>
              <a:gd name="T3" fmla="*/ 7497 h 21600"/>
              <a:gd name="T4" fmla="*/ 0 w 21600"/>
              <a:gd name="T5" fmla="*/ 20273 h 21600"/>
              <a:gd name="T6" fmla="*/ 8910 w 21600"/>
              <a:gd name="T7" fmla="*/ 21600 h 21600"/>
              <a:gd name="T8" fmla="*/ 17820 w 21600"/>
              <a:gd name="T9" fmla="*/ 15344 h 21600"/>
              <a:gd name="T10" fmla="*/ 21600 w 21600"/>
              <a:gd name="T11" fmla="*/ 74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725" y="0"/>
                </a:moveTo>
                <a:lnTo>
                  <a:pt x="11850" y="7497"/>
                </a:lnTo>
                <a:lnTo>
                  <a:pt x="15630" y="7497"/>
                </a:lnTo>
                <a:lnTo>
                  <a:pt x="15630" y="18945"/>
                </a:lnTo>
                <a:lnTo>
                  <a:pt x="0" y="18945"/>
                </a:lnTo>
                <a:lnTo>
                  <a:pt x="0" y="21600"/>
                </a:lnTo>
                <a:lnTo>
                  <a:pt x="17820" y="21600"/>
                </a:lnTo>
                <a:lnTo>
                  <a:pt x="17820" y="7497"/>
                </a:lnTo>
                <a:lnTo>
                  <a:pt x="21600" y="749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AutoShape 16"/>
          <p:cNvSpPr>
            <a:spLocks noChangeArrowheads="1"/>
          </p:cNvSpPr>
          <p:nvPr/>
        </p:nvSpPr>
        <p:spPr bwMode="auto">
          <a:xfrm rot="5432436" flipH="1">
            <a:off x="1088232" y="2262981"/>
            <a:ext cx="1143000" cy="1036637"/>
          </a:xfrm>
          <a:custGeom>
            <a:avLst/>
            <a:gdLst>
              <a:gd name="G0" fmla="+- 11850 0 0"/>
              <a:gd name="G1" fmla="+- 17820 0 0"/>
              <a:gd name="G2" fmla="+- 7497 0 0"/>
              <a:gd name="G3" fmla="*/ 11850 1 2"/>
              <a:gd name="G4" fmla="+- G3 10800 0"/>
              <a:gd name="G5" fmla="+- 21600 11850 17820"/>
              <a:gd name="G6" fmla="+- 17820 7497 0"/>
              <a:gd name="G7" fmla="*/ G6 1 2"/>
              <a:gd name="G8" fmla="*/ 1782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820 1 2"/>
              <a:gd name="G15" fmla="+- G5 0 G4"/>
              <a:gd name="G16" fmla="+- G0 0 G4"/>
              <a:gd name="G17" fmla="*/ G2 G15 G16"/>
              <a:gd name="T0" fmla="*/ 16725 w 21600"/>
              <a:gd name="T1" fmla="*/ 0 h 21600"/>
              <a:gd name="T2" fmla="*/ 11850 w 21600"/>
              <a:gd name="T3" fmla="*/ 7497 h 21600"/>
              <a:gd name="T4" fmla="*/ 0 w 21600"/>
              <a:gd name="T5" fmla="*/ 20273 h 21600"/>
              <a:gd name="T6" fmla="*/ 8910 w 21600"/>
              <a:gd name="T7" fmla="*/ 21600 h 21600"/>
              <a:gd name="T8" fmla="*/ 17820 w 21600"/>
              <a:gd name="T9" fmla="*/ 15344 h 21600"/>
              <a:gd name="T10" fmla="*/ 21600 w 21600"/>
              <a:gd name="T11" fmla="*/ 74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725" y="0"/>
                </a:moveTo>
                <a:lnTo>
                  <a:pt x="11850" y="7497"/>
                </a:lnTo>
                <a:lnTo>
                  <a:pt x="15630" y="7497"/>
                </a:lnTo>
                <a:lnTo>
                  <a:pt x="15630" y="18945"/>
                </a:lnTo>
                <a:lnTo>
                  <a:pt x="0" y="18945"/>
                </a:lnTo>
                <a:lnTo>
                  <a:pt x="0" y="21600"/>
                </a:lnTo>
                <a:lnTo>
                  <a:pt x="17820" y="21600"/>
                </a:lnTo>
                <a:lnTo>
                  <a:pt x="17820" y="7497"/>
                </a:lnTo>
                <a:lnTo>
                  <a:pt x="21600" y="749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AutoShape 17"/>
          <p:cNvSpPr>
            <a:spLocks noChangeArrowheads="1"/>
          </p:cNvSpPr>
          <p:nvPr/>
        </p:nvSpPr>
        <p:spPr bwMode="auto">
          <a:xfrm rot="16200000" flipH="1">
            <a:off x="3519488" y="4433887"/>
            <a:ext cx="1447800" cy="962025"/>
          </a:xfrm>
          <a:custGeom>
            <a:avLst/>
            <a:gdLst>
              <a:gd name="G0" fmla="+- 11850 0 0"/>
              <a:gd name="G1" fmla="+- 17820 0 0"/>
              <a:gd name="G2" fmla="+- 7497 0 0"/>
              <a:gd name="G3" fmla="*/ 11850 1 2"/>
              <a:gd name="G4" fmla="+- G3 10800 0"/>
              <a:gd name="G5" fmla="+- 21600 11850 17820"/>
              <a:gd name="G6" fmla="+- 17820 7497 0"/>
              <a:gd name="G7" fmla="*/ G6 1 2"/>
              <a:gd name="G8" fmla="*/ 1782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820 1 2"/>
              <a:gd name="G15" fmla="+- G5 0 G4"/>
              <a:gd name="G16" fmla="+- G0 0 G4"/>
              <a:gd name="G17" fmla="*/ G2 G15 G16"/>
              <a:gd name="T0" fmla="*/ 16725 w 21600"/>
              <a:gd name="T1" fmla="*/ 0 h 21600"/>
              <a:gd name="T2" fmla="*/ 11850 w 21600"/>
              <a:gd name="T3" fmla="*/ 7497 h 21600"/>
              <a:gd name="T4" fmla="*/ 0 w 21600"/>
              <a:gd name="T5" fmla="*/ 20273 h 21600"/>
              <a:gd name="T6" fmla="*/ 8910 w 21600"/>
              <a:gd name="T7" fmla="*/ 21600 h 21600"/>
              <a:gd name="T8" fmla="*/ 17820 w 21600"/>
              <a:gd name="T9" fmla="*/ 15344 h 21600"/>
              <a:gd name="T10" fmla="*/ 21600 w 21600"/>
              <a:gd name="T11" fmla="*/ 74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725" y="0"/>
                </a:moveTo>
                <a:lnTo>
                  <a:pt x="11850" y="7497"/>
                </a:lnTo>
                <a:lnTo>
                  <a:pt x="15630" y="7497"/>
                </a:lnTo>
                <a:lnTo>
                  <a:pt x="15630" y="18945"/>
                </a:lnTo>
                <a:lnTo>
                  <a:pt x="0" y="18945"/>
                </a:lnTo>
                <a:lnTo>
                  <a:pt x="0" y="21600"/>
                </a:lnTo>
                <a:lnTo>
                  <a:pt x="17820" y="21600"/>
                </a:lnTo>
                <a:lnTo>
                  <a:pt x="17820" y="7497"/>
                </a:lnTo>
                <a:lnTo>
                  <a:pt x="21600" y="749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AutoShape 19"/>
          <p:cNvSpPr>
            <a:spLocks noChangeArrowheads="1"/>
          </p:cNvSpPr>
          <p:nvPr/>
        </p:nvSpPr>
        <p:spPr bwMode="auto">
          <a:xfrm rot="16200000" flipH="1">
            <a:off x="5257800" y="3657600"/>
            <a:ext cx="1447800" cy="2514600"/>
          </a:xfrm>
          <a:custGeom>
            <a:avLst/>
            <a:gdLst>
              <a:gd name="G0" fmla="+- 12410 0 0"/>
              <a:gd name="G1" fmla="+- 17820 0 0"/>
              <a:gd name="G2" fmla="+- 7497 0 0"/>
              <a:gd name="G3" fmla="*/ 12410 1 2"/>
              <a:gd name="G4" fmla="+- G3 10800 0"/>
              <a:gd name="G5" fmla="+- 21600 12410 17820"/>
              <a:gd name="G6" fmla="+- 17820 7497 0"/>
              <a:gd name="G7" fmla="*/ G6 1 2"/>
              <a:gd name="G8" fmla="*/ 1782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820 1 2"/>
              <a:gd name="G15" fmla="+- G5 0 G4"/>
              <a:gd name="G16" fmla="+- G0 0 G4"/>
              <a:gd name="G17" fmla="*/ G2 G15 G16"/>
              <a:gd name="T0" fmla="*/ 17005 w 21600"/>
              <a:gd name="T1" fmla="*/ 0 h 21600"/>
              <a:gd name="T2" fmla="*/ 12410 w 21600"/>
              <a:gd name="T3" fmla="*/ 7497 h 21600"/>
              <a:gd name="T4" fmla="*/ 0 w 21600"/>
              <a:gd name="T5" fmla="*/ 20612 h 21600"/>
              <a:gd name="T6" fmla="*/ 8910 w 21600"/>
              <a:gd name="T7" fmla="*/ 21600 h 21600"/>
              <a:gd name="T8" fmla="*/ 17820 w 21600"/>
              <a:gd name="T9" fmla="*/ 15344 h 21600"/>
              <a:gd name="T10" fmla="*/ 21600 w 21600"/>
              <a:gd name="T11" fmla="*/ 74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005" y="0"/>
                </a:moveTo>
                <a:lnTo>
                  <a:pt x="12410" y="7497"/>
                </a:lnTo>
                <a:lnTo>
                  <a:pt x="16190" y="7497"/>
                </a:lnTo>
                <a:lnTo>
                  <a:pt x="16190" y="19624"/>
                </a:lnTo>
                <a:lnTo>
                  <a:pt x="0" y="19624"/>
                </a:lnTo>
                <a:lnTo>
                  <a:pt x="0" y="21600"/>
                </a:lnTo>
                <a:lnTo>
                  <a:pt x="17820" y="21600"/>
                </a:lnTo>
                <a:lnTo>
                  <a:pt x="17820" y="7497"/>
                </a:lnTo>
                <a:lnTo>
                  <a:pt x="21600" y="749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AutoShape 20"/>
          <p:cNvSpPr>
            <a:spLocks noChangeArrowheads="1"/>
          </p:cNvSpPr>
          <p:nvPr/>
        </p:nvSpPr>
        <p:spPr bwMode="auto">
          <a:xfrm>
            <a:off x="5410200" y="3581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 autoUpdateAnimBg="0"/>
      <p:bldP spid="87045" grpId="0" animBg="1" autoUpdateAnimBg="0"/>
      <p:bldP spid="87046" grpId="0" animBg="1" autoUpdateAnimBg="0"/>
      <p:bldP spid="87047" grpId="0" animBg="1" autoUpdateAnimBg="0"/>
      <p:bldP spid="87048" grpId="0" animBg="1" autoUpdateAnimBg="0"/>
      <p:bldP spid="87053" grpId="0" animBg="1"/>
      <p:bldP spid="87055" grpId="0" animBg="1"/>
      <p:bldP spid="87056" grpId="0" animBg="1"/>
      <p:bldP spid="87057" grpId="0" animBg="1"/>
      <p:bldP spid="87059" grpId="0" animBg="1"/>
      <p:bldP spid="870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752-E77C-4E30-A38F-AD202BA8E033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Class Hierarchy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057400"/>
            <a:ext cx="8686800" cy="4038600"/>
            <a:chOff x="96" y="1008"/>
            <a:chExt cx="5472" cy="2544"/>
          </a:xfrm>
        </p:grpSpPr>
        <p:sp>
          <p:nvSpPr>
            <p:cNvPr id="134148" name="Rectangle 4"/>
            <p:cNvSpPr>
              <a:spLocks noChangeArrowheads="1"/>
            </p:cNvSpPr>
            <p:nvPr/>
          </p:nvSpPr>
          <p:spPr bwMode="auto">
            <a:xfrm>
              <a:off x="2400" y="1008"/>
              <a:ext cx="864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TclObject</a:t>
              </a:r>
            </a:p>
          </p:txBody>
        </p:sp>
        <p:sp>
          <p:nvSpPr>
            <p:cNvPr id="134149" name="Rectangle 5"/>
            <p:cNvSpPr>
              <a:spLocks noChangeArrowheads="1"/>
            </p:cNvSpPr>
            <p:nvPr/>
          </p:nvSpPr>
          <p:spPr bwMode="auto">
            <a:xfrm>
              <a:off x="2400" y="1440"/>
              <a:ext cx="864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NsObject</a:t>
              </a:r>
            </a:p>
          </p:txBody>
        </p:sp>
        <p:sp>
          <p:nvSpPr>
            <p:cNvPr id="134150" name="Rectangle 6"/>
            <p:cNvSpPr>
              <a:spLocks noChangeArrowheads="1"/>
            </p:cNvSpPr>
            <p:nvPr/>
          </p:nvSpPr>
          <p:spPr bwMode="auto">
            <a:xfrm>
              <a:off x="1440" y="1920"/>
              <a:ext cx="864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Connector</a:t>
              </a:r>
            </a:p>
          </p:txBody>
        </p:sp>
        <p:sp>
          <p:nvSpPr>
            <p:cNvPr id="134151" name="Rectangle 7"/>
            <p:cNvSpPr>
              <a:spLocks noChangeArrowheads="1"/>
            </p:cNvSpPr>
            <p:nvPr/>
          </p:nvSpPr>
          <p:spPr bwMode="auto">
            <a:xfrm>
              <a:off x="3408" y="1920"/>
              <a:ext cx="912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Classifier</a:t>
              </a:r>
            </a:p>
          </p:txBody>
        </p:sp>
        <p:sp>
          <p:nvSpPr>
            <p:cNvPr id="134152" name="Rectangle 8"/>
            <p:cNvSpPr>
              <a:spLocks noChangeArrowheads="1"/>
            </p:cNvSpPr>
            <p:nvPr/>
          </p:nvSpPr>
          <p:spPr bwMode="auto">
            <a:xfrm>
              <a:off x="1056" y="2352"/>
              <a:ext cx="528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Delay</a:t>
              </a:r>
            </a:p>
          </p:txBody>
        </p:sp>
        <p:sp>
          <p:nvSpPr>
            <p:cNvPr id="134153" name="Rectangle 9"/>
            <p:cNvSpPr>
              <a:spLocks noChangeArrowheads="1"/>
            </p:cNvSpPr>
            <p:nvPr/>
          </p:nvSpPr>
          <p:spPr bwMode="auto">
            <a:xfrm>
              <a:off x="3120" y="2352"/>
              <a:ext cx="1200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AddrClassifier</a:t>
              </a:r>
            </a:p>
          </p:txBody>
        </p:sp>
        <p:sp>
          <p:nvSpPr>
            <p:cNvPr id="134154" name="Rectangle 10"/>
            <p:cNvSpPr>
              <a:spLocks noChangeArrowheads="1"/>
            </p:cNvSpPr>
            <p:nvPr/>
          </p:nvSpPr>
          <p:spPr bwMode="auto">
            <a:xfrm>
              <a:off x="1728" y="2352"/>
              <a:ext cx="480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Agent</a:t>
              </a:r>
            </a:p>
          </p:txBody>
        </p:sp>
        <p:sp>
          <p:nvSpPr>
            <p:cNvPr id="134155" name="Rectangle 11"/>
            <p:cNvSpPr>
              <a:spLocks noChangeArrowheads="1"/>
            </p:cNvSpPr>
            <p:nvPr/>
          </p:nvSpPr>
          <p:spPr bwMode="auto">
            <a:xfrm>
              <a:off x="4416" y="2352"/>
              <a:ext cx="1152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McastClasifier</a:t>
              </a:r>
            </a:p>
          </p:txBody>
        </p:sp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336" y="2352"/>
              <a:ext cx="576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Queue</a:t>
              </a:r>
            </a:p>
          </p:txBody>
        </p:sp>
        <p:sp>
          <p:nvSpPr>
            <p:cNvPr id="134157" name="Rectangle 13"/>
            <p:cNvSpPr>
              <a:spLocks noChangeArrowheads="1"/>
            </p:cNvSpPr>
            <p:nvPr/>
          </p:nvSpPr>
          <p:spPr bwMode="auto">
            <a:xfrm>
              <a:off x="2400" y="2352"/>
              <a:ext cx="480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Trace</a:t>
              </a:r>
            </a:p>
          </p:txBody>
        </p:sp>
        <p:sp>
          <p:nvSpPr>
            <p:cNvPr id="134158" name="Rectangle 14"/>
            <p:cNvSpPr>
              <a:spLocks noChangeArrowheads="1"/>
            </p:cNvSpPr>
            <p:nvPr/>
          </p:nvSpPr>
          <p:spPr bwMode="auto">
            <a:xfrm>
              <a:off x="96" y="2832"/>
              <a:ext cx="720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DropTail</a:t>
              </a:r>
            </a:p>
          </p:txBody>
        </p:sp>
        <p:sp>
          <p:nvSpPr>
            <p:cNvPr id="134159" name="Rectangle 15"/>
            <p:cNvSpPr>
              <a:spLocks noChangeArrowheads="1"/>
            </p:cNvSpPr>
            <p:nvPr/>
          </p:nvSpPr>
          <p:spPr bwMode="auto">
            <a:xfrm>
              <a:off x="912" y="2832"/>
              <a:ext cx="480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RED</a:t>
              </a:r>
            </a:p>
          </p:txBody>
        </p:sp>
        <p:sp>
          <p:nvSpPr>
            <p:cNvPr id="134160" name="Rectangle 16"/>
            <p:cNvSpPr>
              <a:spLocks noChangeArrowheads="1"/>
            </p:cNvSpPr>
            <p:nvPr/>
          </p:nvSpPr>
          <p:spPr bwMode="auto">
            <a:xfrm>
              <a:off x="1632" y="2832"/>
              <a:ext cx="480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TCP</a:t>
              </a:r>
            </a:p>
          </p:txBody>
        </p:sp>
        <p:sp>
          <p:nvSpPr>
            <p:cNvPr id="134161" name="Rectangle 17"/>
            <p:cNvSpPr>
              <a:spLocks noChangeArrowheads="1"/>
            </p:cNvSpPr>
            <p:nvPr/>
          </p:nvSpPr>
          <p:spPr bwMode="auto">
            <a:xfrm>
              <a:off x="2400" y="2832"/>
              <a:ext cx="384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Enq</a:t>
              </a:r>
            </a:p>
          </p:txBody>
        </p:sp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2880" y="2832"/>
              <a:ext cx="384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Dnq</a:t>
              </a:r>
            </a:p>
          </p:txBody>
        </p:sp>
        <p:sp>
          <p:nvSpPr>
            <p:cNvPr id="134163" name="Rectangle 19"/>
            <p:cNvSpPr>
              <a:spLocks noChangeArrowheads="1"/>
            </p:cNvSpPr>
            <p:nvPr/>
          </p:nvSpPr>
          <p:spPr bwMode="auto">
            <a:xfrm>
              <a:off x="3408" y="2832"/>
              <a:ext cx="384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Drop</a:t>
              </a:r>
            </a:p>
          </p:txBody>
        </p:sp>
        <p:sp>
          <p:nvSpPr>
            <p:cNvPr id="134164" name="Line 20"/>
            <p:cNvSpPr>
              <a:spLocks noChangeShapeType="1"/>
            </p:cNvSpPr>
            <p:nvPr/>
          </p:nvSpPr>
          <p:spPr bwMode="auto">
            <a:xfrm>
              <a:off x="2832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5" name="Line 21"/>
            <p:cNvSpPr>
              <a:spLocks noChangeShapeType="1"/>
            </p:cNvSpPr>
            <p:nvPr/>
          </p:nvSpPr>
          <p:spPr bwMode="auto">
            <a:xfrm flipH="1">
              <a:off x="1872" y="1728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6" name="Line 22"/>
            <p:cNvSpPr>
              <a:spLocks noChangeShapeType="1"/>
            </p:cNvSpPr>
            <p:nvPr/>
          </p:nvSpPr>
          <p:spPr bwMode="auto">
            <a:xfrm>
              <a:off x="2832" y="1728"/>
              <a:ext cx="105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7" name="Line 23"/>
            <p:cNvSpPr>
              <a:spLocks noChangeShapeType="1"/>
            </p:cNvSpPr>
            <p:nvPr/>
          </p:nvSpPr>
          <p:spPr bwMode="auto">
            <a:xfrm flipH="1">
              <a:off x="624" y="2208"/>
              <a:ext cx="120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8" name="Line 24"/>
            <p:cNvSpPr>
              <a:spLocks noChangeShapeType="1"/>
            </p:cNvSpPr>
            <p:nvPr/>
          </p:nvSpPr>
          <p:spPr bwMode="auto">
            <a:xfrm flipH="1">
              <a:off x="1392" y="220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9" name="Line 25"/>
            <p:cNvSpPr>
              <a:spLocks noChangeShapeType="1"/>
            </p:cNvSpPr>
            <p:nvPr/>
          </p:nvSpPr>
          <p:spPr bwMode="auto">
            <a:xfrm>
              <a:off x="1776" y="220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0" name="Line 26"/>
            <p:cNvSpPr>
              <a:spLocks noChangeShapeType="1"/>
            </p:cNvSpPr>
            <p:nvPr/>
          </p:nvSpPr>
          <p:spPr bwMode="auto">
            <a:xfrm>
              <a:off x="1776" y="2208"/>
              <a:ext cx="86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 flipH="1">
              <a:off x="3744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2" name="Line 28"/>
            <p:cNvSpPr>
              <a:spLocks noChangeShapeType="1"/>
            </p:cNvSpPr>
            <p:nvPr/>
          </p:nvSpPr>
          <p:spPr bwMode="auto">
            <a:xfrm>
              <a:off x="3888" y="2208"/>
              <a:ext cx="115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3" name="Line 29"/>
            <p:cNvSpPr>
              <a:spLocks noChangeShapeType="1"/>
            </p:cNvSpPr>
            <p:nvPr/>
          </p:nvSpPr>
          <p:spPr bwMode="auto">
            <a:xfrm flipH="1">
              <a:off x="480" y="264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4" name="Line 30"/>
            <p:cNvSpPr>
              <a:spLocks noChangeShapeType="1"/>
            </p:cNvSpPr>
            <p:nvPr/>
          </p:nvSpPr>
          <p:spPr bwMode="auto">
            <a:xfrm>
              <a:off x="624" y="2640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5" name="Line 31"/>
            <p:cNvSpPr>
              <a:spLocks noChangeShapeType="1"/>
            </p:cNvSpPr>
            <p:nvPr/>
          </p:nvSpPr>
          <p:spPr bwMode="auto">
            <a:xfrm flipH="1">
              <a:off x="1872" y="26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6" name="Line 32"/>
            <p:cNvSpPr>
              <a:spLocks noChangeShapeType="1"/>
            </p:cNvSpPr>
            <p:nvPr/>
          </p:nvSpPr>
          <p:spPr bwMode="auto">
            <a:xfrm flipH="1">
              <a:off x="2592" y="264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7" name="Line 33"/>
            <p:cNvSpPr>
              <a:spLocks noChangeShapeType="1"/>
            </p:cNvSpPr>
            <p:nvPr/>
          </p:nvSpPr>
          <p:spPr bwMode="auto">
            <a:xfrm>
              <a:off x="2640" y="264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8" name="Line 34"/>
            <p:cNvSpPr>
              <a:spLocks noChangeShapeType="1"/>
            </p:cNvSpPr>
            <p:nvPr/>
          </p:nvSpPr>
          <p:spPr bwMode="auto">
            <a:xfrm>
              <a:off x="2640" y="2640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9" name="Rectangle 35"/>
            <p:cNvSpPr>
              <a:spLocks noChangeArrowheads="1"/>
            </p:cNvSpPr>
            <p:nvPr/>
          </p:nvSpPr>
          <p:spPr bwMode="auto">
            <a:xfrm>
              <a:off x="1248" y="3264"/>
              <a:ext cx="480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Reno</a:t>
              </a:r>
            </a:p>
          </p:txBody>
        </p:sp>
        <p:sp>
          <p:nvSpPr>
            <p:cNvPr id="134180" name="Rectangle 36"/>
            <p:cNvSpPr>
              <a:spLocks noChangeArrowheads="1"/>
            </p:cNvSpPr>
            <p:nvPr/>
          </p:nvSpPr>
          <p:spPr bwMode="auto">
            <a:xfrm>
              <a:off x="1872" y="3264"/>
              <a:ext cx="528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SACK</a:t>
              </a:r>
            </a:p>
          </p:txBody>
        </p:sp>
        <p:sp>
          <p:nvSpPr>
            <p:cNvPr id="134181" name="Line 37"/>
            <p:cNvSpPr>
              <a:spLocks noChangeShapeType="1"/>
            </p:cNvSpPr>
            <p:nvPr/>
          </p:nvSpPr>
          <p:spPr bwMode="auto">
            <a:xfrm flipH="1">
              <a:off x="1488" y="312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2" name="Line 38"/>
            <p:cNvSpPr>
              <a:spLocks noChangeShapeType="1"/>
            </p:cNvSpPr>
            <p:nvPr/>
          </p:nvSpPr>
          <p:spPr bwMode="auto">
            <a:xfrm>
              <a:off x="1872" y="312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83" name="Rectangle 39"/>
          <p:cNvSpPr>
            <a:spLocks noChangeArrowheads="1"/>
          </p:cNvSpPr>
          <p:nvPr/>
        </p:nvSpPr>
        <p:spPr bwMode="auto">
          <a:xfrm>
            <a:off x="228600" y="312420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 </a:t>
            </a:r>
          </a:p>
          <a:p>
            <a:pPr algn="ctr"/>
            <a:r>
              <a:rPr lang="en-US"/>
              <a:t>Interface</a:t>
            </a:r>
          </a:p>
        </p:txBody>
      </p:sp>
      <p:sp>
        <p:nvSpPr>
          <p:cNvPr id="134184" name="Line 40"/>
          <p:cNvSpPr>
            <a:spLocks noChangeShapeType="1"/>
          </p:cNvSpPr>
          <p:nvPr/>
        </p:nvSpPr>
        <p:spPr bwMode="auto">
          <a:xfrm flipH="1" flipV="1">
            <a:off x="1600200" y="3581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8A3D-FE6B-42E9-AAA0-2010545BDC8B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Otcl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C++: The Duality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4456113"/>
            <a:ext cx="7772400" cy="167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OTcl (object variant of Tcl) and C++ share class hierarchy</a:t>
            </a:r>
          </a:p>
          <a:p>
            <a:pPr>
              <a:lnSpc>
                <a:spcPct val="90000"/>
              </a:lnSpc>
            </a:pPr>
            <a:r>
              <a:rPr lang="en-US" sz="2800"/>
              <a:t>TclCL is glue library that makes it easy to share functions, variables, etc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524000" y="2057400"/>
            <a:ext cx="2590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676400" y="25146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905000" y="22098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209800" y="25146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H="1">
            <a:off x="1905000" y="2362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209800" y="2362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2667000" y="30480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2438400" y="33528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048000" y="33528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3352800" y="36576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743200" y="36576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H="1">
            <a:off x="2590800" y="3200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2971800" y="3200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H="1">
            <a:off x="29718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33528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4343400" y="2057400"/>
            <a:ext cx="2590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5867400" y="38862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6096000" y="35814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6400800" y="38862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 flipH="1">
            <a:off x="60960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6400800" y="3733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4724400" y="22860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4495800" y="25908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Rectangle 27"/>
          <p:cNvSpPr>
            <a:spLocks noChangeArrowheads="1"/>
          </p:cNvSpPr>
          <p:nvPr/>
        </p:nvSpPr>
        <p:spPr bwMode="auto">
          <a:xfrm>
            <a:off x="5105400" y="25908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5410200" y="28956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4800600" y="2895600"/>
            <a:ext cx="381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 flipH="1">
            <a:off x="4648200" y="2438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>
            <a:off x="5029200" y="2438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 flipH="1">
            <a:off x="5029200" y="2743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5410200" y="2743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6232525" y="2022475"/>
            <a:ext cx="73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C++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1584325" y="37750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otcl</a:t>
            </a:r>
          </a:p>
        </p:txBody>
      </p:sp>
      <p:sp>
        <p:nvSpPr>
          <p:cNvPr id="72740" name="Freeform 36"/>
          <p:cNvSpPr>
            <a:spLocks/>
          </p:cNvSpPr>
          <p:nvPr/>
        </p:nvSpPr>
        <p:spPr bwMode="auto">
          <a:xfrm>
            <a:off x="3352800" y="2311400"/>
            <a:ext cx="1676400" cy="1041400"/>
          </a:xfrm>
          <a:custGeom>
            <a:avLst/>
            <a:gdLst/>
            <a:ahLst/>
            <a:cxnLst>
              <a:cxn ang="0">
                <a:pos x="0" y="656"/>
              </a:cxn>
              <a:cxn ang="0">
                <a:pos x="384" y="80"/>
              </a:cxn>
              <a:cxn ang="0">
                <a:pos x="1056" y="176"/>
              </a:cxn>
            </a:cxnLst>
            <a:rect l="0" t="0" r="r" b="b"/>
            <a:pathLst>
              <a:path w="1056" h="656">
                <a:moveTo>
                  <a:pt x="0" y="656"/>
                </a:moveTo>
                <a:cubicBezTo>
                  <a:pt x="104" y="408"/>
                  <a:pt x="208" y="160"/>
                  <a:pt x="384" y="80"/>
                </a:cubicBezTo>
                <a:cubicBezTo>
                  <a:pt x="560" y="0"/>
                  <a:pt x="944" y="160"/>
                  <a:pt x="1056" y="176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1" name="Freeform 37"/>
          <p:cNvSpPr>
            <a:spLocks/>
          </p:cNvSpPr>
          <p:nvPr/>
        </p:nvSpPr>
        <p:spPr bwMode="auto">
          <a:xfrm>
            <a:off x="3048000" y="3124200"/>
            <a:ext cx="2159000" cy="10287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152" y="576"/>
              </a:cxn>
              <a:cxn ang="0">
                <a:pos x="1248" y="0"/>
              </a:cxn>
            </a:cxnLst>
            <a:rect l="0" t="0" r="r" b="b"/>
            <a:pathLst>
              <a:path w="1360" h="648">
                <a:moveTo>
                  <a:pt x="0" y="432"/>
                </a:moveTo>
                <a:cubicBezTo>
                  <a:pt x="472" y="540"/>
                  <a:pt x="944" y="648"/>
                  <a:pt x="1152" y="576"/>
                </a:cubicBezTo>
                <a:cubicBezTo>
                  <a:pt x="1360" y="504"/>
                  <a:pt x="1232" y="96"/>
                  <a:pt x="1248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Freeform 38"/>
          <p:cNvSpPr>
            <a:spLocks/>
          </p:cNvSpPr>
          <p:nvPr/>
        </p:nvSpPr>
        <p:spPr bwMode="auto">
          <a:xfrm>
            <a:off x="3657600" y="3124200"/>
            <a:ext cx="2082800" cy="10287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104" y="576"/>
              </a:cxn>
              <a:cxn ang="0">
                <a:pos x="1248" y="0"/>
              </a:cxn>
            </a:cxnLst>
            <a:rect l="0" t="0" r="r" b="b"/>
            <a:pathLst>
              <a:path w="1312" h="648">
                <a:moveTo>
                  <a:pt x="0" y="432"/>
                </a:moveTo>
                <a:cubicBezTo>
                  <a:pt x="448" y="540"/>
                  <a:pt x="896" y="648"/>
                  <a:pt x="1104" y="576"/>
                </a:cubicBezTo>
                <a:cubicBezTo>
                  <a:pt x="1312" y="504"/>
                  <a:pt x="1280" y="252"/>
                  <a:pt x="1248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Freeform 39"/>
          <p:cNvSpPr>
            <a:spLocks/>
          </p:cNvSpPr>
          <p:nvPr/>
        </p:nvSpPr>
        <p:spPr bwMode="auto">
          <a:xfrm>
            <a:off x="2514600" y="2235200"/>
            <a:ext cx="1905000" cy="111760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336" y="80"/>
              </a:cxn>
              <a:cxn ang="0">
                <a:pos x="1200" y="224"/>
              </a:cxn>
            </a:cxnLst>
            <a:rect l="0" t="0" r="r" b="b"/>
            <a:pathLst>
              <a:path w="1200" h="704">
                <a:moveTo>
                  <a:pt x="0" y="704"/>
                </a:moveTo>
                <a:cubicBezTo>
                  <a:pt x="68" y="432"/>
                  <a:pt x="136" y="160"/>
                  <a:pt x="336" y="80"/>
                </a:cubicBezTo>
                <a:cubicBezTo>
                  <a:pt x="536" y="0"/>
                  <a:pt x="868" y="112"/>
                  <a:pt x="1200" y="22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4" name="Freeform 40"/>
          <p:cNvSpPr>
            <a:spLocks/>
          </p:cNvSpPr>
          <p:nvPr/>
        </p:nvSpPr>
        <p:spPr bwMode="auto">
          <a:xfrm>
            <a:off x="2971800" y="2006600"/>
            <a:ext cx="1676400" cy="1041400"/>
          </a:xfrm>
          <a:custGeom>
            <a:avLst/>
            <a:gdLst/>
            <a:ahLst/>
            <a:cxnLst>
              <a:cxn ang="0">
                <a:pos x="0" y="656"/>
              </a:cxn>
              <a:cxn ang="0">
                <a:pos x="336" y="80"/>
              </a:cxn>
              <a:cxn ang="0">
                <a:pos x="1056" y="176"/>
              </a:cxn>
            </a:cxnLst>
            <a:rect l="0" t="0" r="r" b="b"/>
            <a:pathLst>
              <a:path w="1056" h="656">
                <a:moveTo>
                  <a:pt x="0" y="656"/>
                </a:moveTo>
                <a:cubicBezTo>
                  <a:pt x="80" y="408"/>
                  <a:pt x="160" y="160"/>
                  <a:pt x="336" y="80"/>
                </a:cubicBezTo>
                <a:cubicBezTo>
                  <a:pt x="512" y="0"/>
                  <a:pt x="784" y="88"/>
                  <a:pt x="1056" y="176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3657600" y="3063875"/>
            <a:ext cx="1143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/>
              <a:t>C++/OTcl </a:t>
            </a:r>
          </a:p>
          <a:p>
            <a:pPr algn="ctr"/>
            <a:r>
              <a:rPr lang="en-US" sz="1400"/>
              <a:t>split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FBB5-D8A9-44F0-B008-CB51E6769E90}" type="slidenum">
              <a:rPr lang="en-US"/>
              <a:pPr/>
              <a:t>18</a:t>
            </a:fld>
            <a:endParaRPr lang="en-US"/>
          </a:p>
        </p:txBody>
      </p:sp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tcl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Interpreter With Extents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057400"/>
          </a:xfrm>
        </p:spPr>
        <p:txBody>
          <a:bodyPr/>
          <a:lstStyle/>
          <a:p>
            <a:r>
              <a:rPr lang="en-US" sz="2800"/>
              <a:t>otcl: Object-oriented support</a:t>
            </a:r>
          </a:p>
          <a:p>
            <a:r>
              <a:rPr lang="en-US" sz="2800"/>
              <a:t>tclcl: C++ and otcl linkage</a:t>
            </a:r>
          </a:p>
          <a:p>
            <a:r>
              <a:rPr lang="en-US" sz="2800"/>
              <a:t>Discrete event scheduler</a:t>
            </a:r>
          </a:p>
          <a:p>
            <a:r>
              <a:rPr lang="en-US" sz="2800"/>
              <a:t>Data network (the Internet) components</a:t>
            </a:r>
          </a:p>
        </p:txBody>
      </p:sp>
      <p:sp>
        <p:nvSpPr>
          <p:cNvPr id="54276" name="Rectangle 1028"/>
          <p:cNvSpPr>
            <a:spLocks noChangeArrowheads="1"/>
          </p:cNvSpPr>
          <p:nvPr/>
        </p:nvSpPr>
        <p:spPr bwMode="auto">
          <a:xfrm>
            <a:off x="2819400" y="3810000"/>
            <a:ext cx="1066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tcl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277" name="Rectangle 1029"/>
          <p:cNvSpPr>
            <a:spLocks noChangeArrowheads="1"/>
          </p:cNvSpPr>
          <p:nvPr/>
        </p:nvSpPr>
        <p:spPr bwMode="auto">
          <a:xfrm>
            <a:off x="2819400" y="3276600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4278" name="Rectangle 1030"/>
          <p:cNvSpPr>
            <a:spLocks noChangeArrowheads="1"/>
          </p:cNvSpPr>
          <p:nvPr/>
        </p:nvSpPr>
        <p:spPr bwMode="auto">
          <a:xfrm>
            <a:off x="2819400" y="2743200"/>
            <a:ext cx="2895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4279" name="Rectangle 1031"/>
          <p:cNvSpPr>
            <a:spLocks noChangeArrowheads="1"/>
          </p:cNvSpPr>
          <p:nvPr/>
        </p:nvSpPr>
        <p:spPr bwMode="auto">
          <a:xfrm>
            <a:off x="2819400" y="1828800"/>
            <a:ext cx="2057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4280" name="Rectangle 1032"/>
          <p:cNvSpPr>
            <a:spLocks noChangeArrowheads="1"/>
          </p:cNvSpPr>
          <p:nvPr/>
        </p:nvSpPr>
        <p:spPr bwMode="auto">
          <a:xfrm>
            <a:off x="2819400" y="2743200"/>
            <a:ext cx="2057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4281" name="Text Box 1033"/>
          <p:cNvSpPr txBox="1">
            <a:spLocks noChangeArrowheads="1"/>
          </p:cNvSpPr>
          <p:nvPr/>
        </p:nvSpPr>
        <p:spPr bwMode="auto">
          <a:xfrm>
            <a:off x="3429000" y="3352800"/>
            <a:ext cx="5312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otcl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282" name="Text Box 1034"/>
          <p:cNvSpPr txBox="1">
            <a:spLocks noChangeArrowheads="1"/>
          </p:cNvSpPr>
          <p:nvPr/>
        </p:nvSpPr>
        <p:spPr bwMode="auto">
          <a:xfrm>
            <a:off x="4038600" y="2819400"/>
            <a:ext cx="560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tclcl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4283" name="Rectangle 1035"/>
          <p:cNvSpPr>
            <a:spLocks noChangeArrowheads="1"/>
          </p:cNvSpPr>
          <p:nvPr/>
        </p:nvSpPr>
        <p:spPr bwMode="auto">
          <a:xfrm>
            <a:off x="2819400" y="1828800"/>
            <a:ext cx="28956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036"/>
          <p:cNvSpPr txBox="1">
            <a:spLocks noChangeArrowheads="1"/>
          </p:cNvSpPr>
          <p:nvPr/>
        </p:nvSpPr>
        <p:spPr bwMode="auto">
          <a:xfrm>
            <a:off x="4953000" y="1981200"/>
            <a:ext cx="583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ns-2</a:t>
            </a:r>
          </a:p>
        </p:txBody>
      </p:sp>
      <p:sp>
        <p:nvSpPr>
          <p:cNvPr id="54286" name="Text Box 1038"/>
          <p:cNvSpPr txBox="1">
            <a:spLocks noChangeArrowheads="1"/>
          </p:cNvSpPr>
          <p:nvPr/>
        </p:nvSpPr>
        <p:spPr bwMode="auto">
          <a:xfrm>
            <a:off x="3184525" y="1946275"/>
            <a:ext cx="1401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Event</a:t>
            </a:r>
          </a:p>
          <a:p>
            <a:r>
              <a:rPr lang="en-US"/>
              <a:t>Scheduler</a:t>
            </a:r>
          </a:p>
        </p:txBody>
      </p:sp>
      <p:sp>
        <p:nvSpPr>
          <p:cNvPr id="54287" name="Text Box 1039"/>
          <p:cNvSpPr txBox="1">
            <a:spLocks noChangeArrowheads="1"/>
          </p:cNvSpPr>
          <p:nvPr/>
        </p:nvSpPr>
        <p:spPr bwMode="auto">
          <a:xfrm rot="5400000">
            <a:off x="4561681" y="3210719"/>
            <a:ext cx="1604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Network</a:t>
            </a:r>
          </a:p>
          <a:p>
            <a:r>
              <a:rPr lang="en-US"/>
              <a:t>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 autoUpdateAnimBg="0"/>
      <p:bldP spid="54277" grpId="0" animBg="1" autoUpdateAnimBg="0"/>
      <p:bldP spid="54278" grpId="0" animBg="1" autoUpdateAnimBg="0"/>
      <p:bldP spid="54279" grpId="0" animBg="1" autoUpdateAnimBg="0"/>
      <p:bldP spid="54280" grpId="0" animBg="1" autoUpdateAnimBg="0"/>
      <p:bldP spid="54281" grpId="0" build="p" autoUpdateAnimBg="0"/>
      <p:bldP spid="54282" grpId="0" build="p" autoUpdateAnimBg="0"/>
      <p:bldP spid="54283" grpId="0" animBg="1"/>
      <p:bldP spid="54284" grpId="0" build="p" autoUpdateAnimBg="0"/>
      <p:bldP spid="54286" grpId="0" build="p" autoUpdateAnimBg="0"/>
      <p:bldP spid="542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TCL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79D8-B480-4DD0-9D60-3832D0445F47}" type="slidenum">
              <a:rPr lang="en-US"/>
              <a:pPr/>
              <a:t>2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Lecture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C000"/>
                </a:solidFill>
              </a:rPr>
              <a:t>First </a:t>
            </a:r>
            <a:r>
              <a:rPr lang="en-US" dirty="0" smtClean="0">
                <a:solidFill>
                  <a:srgbClr val="FFC000"/>
                </a:solidFill>
              </a:rPr>
              <a:t>session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Introduction to Simulation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NS-2 </a:t>
            </a:r>
            <a:r>
              <a:rPr lang="en-US" dirty="0"/>
              <a:t>fundamentals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NS-2 Component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C000"/>
                </a:solidFill>
              </a:rPr>
              <a:t>Second </a:t>
            </a:r>
            <a:r>
              <a:rPr lang="en-US" dirty="0" smtClean="0">
                <a:solidFill>
                  <a:srgbClr val="FFC000"/>
                </a:solidFill>
              </a:rPr>
              <a:t>session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Introducing TCL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C000"/>
                </a:solidFill>
              </a:rPr>
              <a:t>Third session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Working with NS-2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programming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sz="2800" dirty="0"/>
              <a:t>Create the event scheduler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sz="2800" dirty="0"/>
              <a:t>Turn on tracing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sz="2800" dirty="0"/>
              <a:t>Create network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sz="2800" dirty="0"/>
              <a:t>Setup routing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Insert errors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sz="2800" dirty="0"/>
              <a:t>Create transport connection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sz="2800" dirty="0"/>
              <a:t>Create traffic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sz="2800" dirty="0"/>
              <a:t>Transmit application-level data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043613B-9591-4EDA-9654-7A288157861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Event Scheduler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Create event scheduler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7030A0"/>
                </a:solidFill>
              </a:rPr>
              <a:t>set ns [new Simulator]</a:t>
            </a:r>
          </a:p>
          <a:p>
            <a:pPr>
              <a:lnSpc>
                <a:spcPct val="90000"/>
              </a:lnSpc>
            </a:pPr>
            <a:r>
              <a:rPr lang="en-US" dirty="0"/>
              <a:t>Schedule events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7030A0"/>
                </a:solidFill>
              </a:rPr>
              <a:t>$ns at &lt;time&gt; &lt;event&gt;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&lt;event&gt;: any legitimate ns/</a:t>
            </a:r>
            <a:r>
              <a:rPr lang="en-US" dirty="0" err="1"/>
              <a:t>tcl</a:t>
            </a:r>
            <a:r>
              <a:rPr lang="en-US" dirty="0"/>
              <a:t> commands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$ns at 5.0 “finish”</a:t>
            </a:r>
          </a:p>
          <a:p>
            <a:pPr>
              <a:lnSpc>
                <a:spcPct val="90000"/>
              </a:lnSpc>
            </a:pPr>
            <a:r>
              <a:rPr lang="en-US" dirty="0"/>
              <a:t>Start scheduler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7030A0"/>
                </a:solidFill>
              </a:rPr>
              <a:t>$ns run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833056-D570-414E-B6B1-BE12F3731557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Event Scheduler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Event: at-event and packet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List scheduler: default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Heap and calendar queue scheduler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Real-time scheduler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Synchronize with real-time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Network emulation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set ns_ [new Simulator]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$ns_ use-scheduler Heap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$ns_ at 300.5 “$self halt”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01B6AC-DEB3-491B-A857-48C8E63C4C0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EE69-213F-4AD2-A840-466C82DE4915}" type="slidenum">
              <a:rPr lang="en-US"/>
              <a:pPr/>
              <a:t>23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990600" y="60960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Discrete Event Scheduler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438400" y="2895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3124200"/>
            <a:ext cx="533400" cy="1143000"/>
            <a:chOff x="1584" y="1632"/>
            <a:chExt cx="336" cy="720"/>
          </a:xfrm>
        </p:grpSpPr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1584" y="1632"/>
              <a:ext cx="336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1584" y="1776"/>
              <a:ext cx="336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1584" y="1920"/>
              <a:ext cx="336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1584" y="2064"/>
              <a:ext cx="336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1584" y="2208"/>
              <a:ext cx="336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191000" y="2286000"/>
            <a:ext cx="362585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time_, uid_, next_, handler_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219200" y="2743200"/>
            <a:ext cx="126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head_ -&gt;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191000" y="3200400"/>
            <a:ext cx="268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handler_ -&gt; handle()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867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191000" y="4191000"/>
            <a:ext cx="362585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time_, uid_, next_, handler_</a:t>
            </a: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58674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V="1">
            <a:off x="2971800" y="2514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 flipV="1">
            <a:off x="2971800" y="3733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048000" y="4164013"/>
            <a:ext cx="74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insert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2438400" y="3581400"/>
            <a:ext cx="533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219200" y="2971800"/>
            <a:ext cx="126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head_ -&gt;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2438400" y="4267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90" grpId="0" animBg="1" autoUpdateAnimBg="0"/>
      <p:bldP spid="46091" grpId="0" autoUpdateAnimBg="0"/>
      <p:bldP spid="46092" grpId="0" autoUpdateAnimBg="0"/>
      <p:bldP spid="46093" grpId="0" animBg="1"/>
      <p:bldP spid="46094" grpId="0" animBg="1" autoUpdateAnimBg="0"/>
      <p:bldP spid="46095" grpId="0" animBg="1"/>
      <p:bldP spid="46096" grpId="0" animBg="1"/>
      <p:bldP spid="46097" grpId="0" animBg="1"/>
      <p:bldP spid="46098" grpId="0" autoUpdateAnimBg="0"/>
      <p:bldP spid="46099" grpId="0" animBg="1"/>
      <p:bldP spid="46100" grpId="0" autoUpdateAnimBg="0"/>
      <p:bldP spid="461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33F7-20DB-4C4C-A59B-592810C58136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Hello World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41148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u="sng" dirty="0">
                <a:latin typeface="Times New Roman" charset="0"/>
              </a:rPr>
              <a:t>Interactive mode: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root% </a:t>
            </a:r>
            <a:r>
              <a:rPr lang="en-US" sz="1800" b="1" dirty="0">
                <a:latin typeface="Courier New" pitchFamily="49" charset="0"/>
              </a:rPr>
              <a:t>ns</a:t>
            </a:r>
            <a:endParaRPr lang="en-US" sz="1800" dirty="0"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root</a:t>
            </a:r>
            <a:r>
              <a:rPr lang="en-US" sz="1800" b="1" dirty="0" smtClean="0">
                <a:latin typeface="Courier New" pitchFamily="49" charset="0"/>
              </a:rPr>
              <a:t>% </a:t>
            </a:r>
            <a:r>
              <a:rPr lang="en-US" sz="1800" b="1" dirty="0">
                <a:latin typeface="Courier New" pitchFamily="49" charset="0"/>
              </a:rPr>
              <a:t>set ns [new Simulator]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_o3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root</a:t>
            </a:r>
            <a:r>
              <a:rPr lang="en-US" sz="1800" b="1" dirty="0" smtClean="0">
                <a:latin typeface="Courier New" pitchFamily="49" charset="0"/>
              </a:rPr>
              <a:t>% </a:t>
            </a:r>
            <a:r>
              <a:rPr lang="en-US" sz="1800" b="1" dirty="0">
                <a:latin typeface="Courier New" pitchFamily="49" charset="0"/>
              </a:rPr>
              <a:t>$ns at 1 “puts \“Hello World!\””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1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root</a:t>
            </a:r>
            <a:r>
              <a:rPr lang="en-US" sz="1800" b="1" dirty="0" smtClean="0">
                <a:latin typeface="Courier New" pitchFamily="49" charset="0"/>
              </a:rPr>
              <a:t>% </a:t>
            </a:r>
            <a:r>
              <a:rPr lang="en-US" sz="1800" b="1" dirty="0">
                <a:latin typeface="Courier New" pitchFamily="49" charset="0"/>
              </a:rPr>
              <a:t>$ns at 1.5 “exit”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2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root</a:t>
            </a:r>
            <a:r>
              <a:rPr lang="en-US" sz="1800" b="1" dirty="0" smtClean="0">
                <a:latin typeface="Courier New" pitchFamily="49" charset="0"/>
              </a:rPr>
              <a:t>% </a:t>
            </a:r>
            <a:r>
              <a:rPr lang="en-US" sz="1800" b="1" dirty="0">
                <a:latin typeface="Courier New" pitchFamily="49" charset="0"/>
              </a:rPr>
              <a:t>$ns run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Hello World</a:t>
            </a:r>
            <a:r>
              <a:rPr lang="en-US" sz="1800" dirty="0" smtClean="0">
                <a:latin typeface="Courier New" pitchFamily="49" charset="0"/>
              </a:rPr>
              <a:t>!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root%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u="sng" dirty="0">
                <a:latin typeface="Times New Roman" charset="0"/>
              </a:rPr>
              <a:t>Batch mode: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simple.tcl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set ns [new Simulator]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$ns at 1 “puts \“Hello World!\””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$ns at 1.5 “exit”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$ns run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root% </a:t>
            </a:r>
            <a:r>
              <a:rPr lang="en-US" sz="2000" b="1" dirty="0">
                <a:latin typeface="Courier New" pitchFamily="49" charset="0"/>
              </a:rPr>
              <a:t>ns simple.tcl</a:t>
            </a:r>
            <a:endParaRPr lang="en-US" sz="2000" dirty="0"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Hello World!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root%</a:t>
            </a:r>
            <a:endParaRPr lang="en-US" sz="2000" dirty="0">
              <a:latin typeface="Courier New" pitchFamily="49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8DB-860B-4ED0-9806-88387846E3C1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Network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724400"/>
          </a:xfrm>
        </p:spPr>
        <p:txBody>
          <a:bodyPr/>
          <a:lstStyle/>
          <a:p>
            <a:r>
              <a:rPr lang="en-US" dirty="0"/>
              <a:t>Nodes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7030A0"/>
                </a:solidFill>
              </a:rPr>
              <a:t>set n0 [$ns node]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7030A0"/>
                </a:solidFill>
              </a:rPr>
              <a:t>set n1 [$ns node]</a:t>
            </a:r>
          </a:p>
          <a:p>
            <a:r>
              <a:rPr lang="en-US" dirty="0"/>
              <a:t>Links and queuing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7030A0"/>
                </a:solidFill>
              </a:rPr>
              <a:t>$ns &lt;</a:t>
            </a:r>
            <a:r>
              <a:rPr lang="en-US" dirty="0" err="1">
                <a:solidFill>
                  <a:srgbClr val="7030A0"/>
                </a:solidFill>
              </a:rPr>
              <a:t>link_type</a:t>
            </a:r>
            <a:r>
              <a:rPr lang="en-US" dirty="0">
                <a:solidFill>
                  <a:srgbClr val="7030A0"/>
                </a:solidFill>
              </a:rPr>
              <a:t>&gt; $n0 $n1 &lt;bandwidth&gt; &lt;delay&gt; &lt;</a:t>
            </a:r>
            <a:r>
              <a:rPr lang="en-US" dirty="0" err="1">
                <a:solidFill>
                  <a:srgbClr val="7030A0"/>
                </a:solidFill>
              </a:rPr>
              <a:t>queue_type</a:t>
            </a:r>
            <a:r>
              <a:rPr lang="en-US" dirty="0">
                <a:solidFill>
                  <a:srgbClr val="7030A0"/>
                </a:solidFill>
              </a:rPr>
              <a:t>&gt;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link_type</a:t>
            </a:r>
            <a:r>
              <a:rPr lang="en-US" dirty="0"/>
              <a:t>&gt;: duplex-link, simplex-link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queue_type</a:t>
            </a:r>
            <a:r>
              <a:rPr lang="en-US" dirty="0"/>
              <a:t>&gt;: </a:t>
            </a:r>
            <a:r>
              <a:rPr lang="en-US" dirty="0" err="1"/>
              <a:t>DropTail</a:t>
            </a:r>
            <a:r>
              <a:rPr lang="en-US" dirty="0"/>
              <a:t>, RED, CBQ, FQ, SFQ, DRR, </a:t>
            </a:r>
            <a:r>
              <a:rPr lang="en-US" dirty="0" err="1"/>
              <a:t>diffserv</a:t>
            </a:r>
            <a:r>
              <a:rPr lang="en-US" dirty="0"/>
              <a:t> RED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2E1-2B79-481F-A88F-0B88BBF893A4}" type="slidenum">
              <a:rPr lang="en-US"/>
              <a:pPr/>
              <a:t>26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Setup Routing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Unicast</a:t>
            </a:r>
            <a:endParaRPr lang="en-US" sz="2800" dirty="0"/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$ns </a:t>
            </a:r>
            <a:r>
              <a:rPr lang="en-US" sz="2400" dirty="0" err="1">
                <a:solidFill>
                  <a:srgbClr val="7030A0"/>
                </a:solidFill>
              </a:rPr>
              <a:t>rtproto</a:t>
            </a:r>
            <a:r>
              <a:rPr lang="en-US" sz="2400" dirty="0">
                <a:solidFill>
                  <a:srgbClr val="7030A0"/>
                </a:solidFill>
              </a:rPr>
              <a:t> &lt;type&gt;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&lt;type&gt;: Static, Session, DV, cost, multi-path</a:t>
            </a:r>
          </a:p>
          <a:p>
            <a:r>
              <a:rPr lang="en-US" sz="2800" dirty="0"/>
              <a:t>Multicast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$ns multicast (right after [new Simulator])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$ns </a:t>
            </a:r>
            <a:r>
              <a:rPr lang="en-US" sz="2400" dirty="0" err="1">
                <a:solidFill>
                  <a:srgbClr val="7030A0"/>
                </a:solidFill>
              </a:rPr>
              <a:t>mrtproto</a:t>
            </a:r>
            <a:r>
              <a:rPr lang="en-US" sz="2400" dirty="0">
                <a:solidFill>
                  <a:srgbClr val="7030A0"/>
                </a:solidFill>
              </a:rPr>
              <a:t> &lt;type&gt;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&lt;type&gt;: </a:t>
            </a:r>
            <a:r>
              <a:rPr lang="en-US" sz="2000" dirty="0" err="1"/>
              <a:t>CtrMcast</a:t>
            </a:r>
            <a:r>
              <a:rPr lang="en-US" sz="2000" dirty="0"/>
              <a:t>, DM, ST, BST</a:t>
            </a:r>
          </a:p>
          <a:p>
            <a:r>
              <a:rPr lang="en-US" sz="2400" dirty="0"/>
              <a:t>Other types of routing supported: source routing, hierarchical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4022-BD39-4E99-9315-5BB15D685280}" type="slidenum">
              <a:rPr lang="en-US"/>
              <a:pPr/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Connection: UDP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UDP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udp</a:t>
            </a:r>
            <a:r>
              <a:rPr lang="en-US" dirty="0"/>
              <a:t> [new Agent/UDP]</a:t>
            </a:r>
          </a:p>
          <a:p>
            <a:pPr lvl="1"/>
            <a:r>
              <a:rPr lang="en-US" dirty="0"/>
              <a:t>set null [new Agent/NULL]</a:t>
            </a:r>
          </a:p>
          <a:p>
            <a:pPr lvl="1"/>
            <a:r>
              <a:rPr lang="en-US" dirty="0"/>
              <a:t>$ns attach-agent $n0 $</a:t>
            </a:r>
            <a:r>
              <a:rPr lang="en-US" dirty="0" err="1"/>
              <a:t>udp</a:t>
            </a:r>
            <a:endParaRPr lang="en-US" dirty="0"/>
          </a:p>
          <a:p>
            <a:pPr lvl="1"/>
            <a:r>
              <a:rPr lang="en-US" dirty="0"/>
              <a:t>$ns attach-agent $n1 $null</a:t>
            </a:r>
          </a:p>
          <a:p>
            <a:pPr lvl="1"/>
            <a:r>
              <a:rPr lang="en-US" dirty="0"/>
              <a:t>$ns connect $</a:t>
            </a:r>
            <a:r>
              <a:rPr lang="en-US" dirty="0" err="1"/>
              <a:t>udp</a:t>
            </a:r>
            <a:r>
              <a:rPr lang="en-US" dirty="0"/>
              <a:t> $null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Traffic: On Top of UDP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CBR</a:t>
            </a:r>
          </a:p>
          <a:p>
            <a:pPr lvl="1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cbr</a:t>
            </a:r>
            <a:r>
              <a:rPr lang="en-US" dirty="0" smtClean="0"/>
              <a:t> </a:t>
            </a:r>
            <a:r>
              <a:rPr lang="en-US" dirty="0"/>
              <a:t>[new Application/Traffic/CBR]</a:t>
            </a:r>
          </a:p>
          <a:p>
            <a:pPr lvl="1">
              <a:buNone/>
            </a:pPr>
            <a:r>
              <a:rPr lang="en-US" dirty="0"/>
              <a:t>$</a:t>
            </a:r>
            <a:r>
              <a:rPr lang="en-US" dirty="0" err="1" smtClean="0"/>
              <a:t>cbr</a:t>
            </a:r>
            <a:r>
              <a:rPr lang="en-US" dirty="0" smtClean="0"/>
              <a:t> </a:t>
            </a:r>
            <a:r>
              <a:rPr lang="en-US" dirty="0"/>
              <a:t>attach-agent $</a:t>
            </a:r>
            <a:r>
              <a:rPr lang="en-US" dirty="0" err="1" smtClean="0"/>
              <a:t>udp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AE25-A9AA-4E38-BAB2-CD07484517E2}" type="slidenum">
              <a:rPr lang="en-US"/>
              <a:pPr/>
              <a:t>29</a:t>
            </a:fld>
            <a:endParaRPr lang="en-US"/>
          </a:p>
        </p:txBody>
      </p:sp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Connection: TCP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TCP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tcp</a:t>
            </a:r>
            <a:r>
              <a:rPr lang="en-US" dirty="0"/>
              <a:t> [new Agent/TCP]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tcpsink</a:t>
            </a:r>
            <a:r>
              <a:rPr lang="en-US" dirty="0"/>
              <a:t> [new Agent/</a:t>
            </a:r>
            <a:r>
              <a:rPr lang="en-US" dirty="0" err="1"/>
              <a:t>TCPSink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$ns attach-agent $n0 $</a:t>
            </a:r>
            <a:r>
              <a:rPr lang="en-US" dirty="0" err="1"/>
              <a:t>tcp</a:t>
            </a:r>
            <a:endParaRPr lang="en-US" dirty="0"/>
          </a:p>
          <a:p>
            <a:pPr lvl="1"/>
            <a:r>
              <a:rPr lang="en-US" dirty="0"/>
              <a:t>$ns attach-agent $n1 $</a:t>
            </a:r>
            <a:r>
              <a:rPr lang="en-US" dirty="0" err="1"/>
              <a:t>tcpsink</a:t>
            </a:r>
            <a:endParaRPr lang="en-US" dirty="0"/>
          </a:p>
          <a:p>
            <a:pPr lvl="1"/>
            <a:r>
              <a:rPr lang="en-US" dirty="0"/>
              <a:t>$ns connect $</a:t>
            </a:r>
            <a:r>
              <a:rPr lang="en-US" dirty="0" err="1"/>
              <a:t>tcp</a:t>
            </a:r>
            <a:r>
              <a:rPr lang="en-US" dirty="0"/>
              <a:t> $</a:t>
            </a:r>
            <a:r>
              <a:rPr lang="en-US" dirty="0" err="1"/>
              <a:t>tcpsink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Simulation</a:t>
            </a:r>
            <a:r>
              <a:rPr lang="en-US" dirty="0" smtClean="0"/>
              <a:t> is the </a:t>
            </a:r>
            <a:r>
              <a:rPr lang="en-US" dirty="0" smtClean="0">
                <a:solidFill>
                  <a:srgbClr val="FFC000"/>
                </a:solidFill>
              </a:rPr>
              <a:t>imitation</a:t>
            </a:r>
            <a:r>
              <a:rPr lang="en-US" dirty="0" smtClean="0"/>
              <a:t> of the operation of a real-world process or system over time.</a:t>
            </a:r>
            <a:endParaRPr lang="en-US" baseline="30000" dirty="0" smtClean="0"/>
          </a:p>
          <a:p>
            <a:pPr lvl="1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/>
              <a:t>Simulation requires: </a:t>
            </a:r>
          </a:p>
          <a:p>
            <a:pPr lvl="2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/>
              <a:t>a model to be developed</a:t>
            </a:r>
          </a:p>
          <a:p>
            <a:pPr lvl="1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/>
              <a:t>The model represents the system itself, whereas the simulation represents the operation of the system over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E40-117B-4123-8B02-519431F0BE6E}" type="slidenum">
              <a:rPr lang="en-US"/>
              <a:pPr/>
              <a:t>30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Traffic: On Top of TCP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FTP</a:t>
            </a:r>
          </a:p>
          <a:p>
            <a:pPr lvl="1"/>
            <a:r>
              <a:rPr lang="en-US" dirty="0"/>
              <a:t>set ftp [new Application/FTP]</a:t>
            </a:r>
          </a:p>
          <a:p>
            <a:pPr lvl="1"/>
            <a:r>
              <a:rPr lang="en-US" dirty="0"/>
              <a:t>$ftp attach-agent $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Telnet</a:t>
            </a:r>
          </a:p>
          <a:p>
            <a:pPr lvl="1"/>
            <a:r>
              <a:rPr lang="en-US" dirty="0"/>
              <a:t>set telnet [new Application/Telnet]</a:t>
            </a:r>
          </a:p>
          <a:p>
            <a:pPr lvl="1"/>
            <a:r>
              <a:rPr lang="en-US" dirty="0"/>
              <a:t>$telnet attach-agent $</a:t>
            </a:r>
            <a:r>
              <a:rPr lang="en-US" dirty="0" err="1"/>
              <a:t>tcp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Generic Script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set ns [new Simulator]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[Turn on tracing]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Create topology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Setup link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Create routing agents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Create: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  - protocol agents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  - application and/or setup traffic sources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Post-processing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Start simulation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C57-DB49-40C9-89FE-9AFE2A55FD69}" type="slidenum">
              <a:rPr lang="en-US"/>
              <a:pPr/>
              <a:t>32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Tracing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lvl="1"/>
            <a:r>
              <a:rPr lang="en-US" dirty="0"/>
              <a:t>Trace packets on all links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$ns trace-all [open </a:t>
            </a:r>
            <a:r>
              <a:rPr lang="en-US" dirty="0" err="1">
                <a:solidFill>
                  <a:srgbClr val="7030A0"/>
                </a:solidFill>
              </a:rPr>
              <a:t>test.out</a:t>
            </a:r>
            <a:r>
              <a:rPr lang="en-US" dirty="0">
                <a:solidFill>
                  <a:srgbClr val="7030A0"/>
                </a:solidFill>
              </a:rPr>
              <a:t> w</a:t>
            </a:r>
            <a:r>
              <a:rPr lang="en-US" dirty="0" smtClean="0">
                <a:solidFill>
                  <a:srgbClr val="7030A0"/>
                </a:solidFill>
              </a:rPr>
              <a:t>]</a:t>
            </a:r>
          </a:p>
          <a:p>
            <a:pPr lvl="2"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&lt;event&gt; &lt;time&gt; &lt;from&gt; &lt;to&gt; &lt;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pkt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&gt; &lt;size&gt;--&lt;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flow id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&gt; &lt;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&gt; &lt;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dst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&gt; &lt;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seq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no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&lt;unique id&gt;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+       1        0      2    </a:t>
            </a:r>
            <a:r>
              <a:rPr lang="en-US" sz="1200" dirty="0" err="1" smtClean="0">
                <a:latin typeface="Courier New" pitchFamily="49" charset="0"/>
              </a:rPr>
              <a:t>cbr</a:t>
            </a:r>
            <a:r>
              <a:rPr lang="en-US" sz="1200" dirty="0" smtClean="0">
                <a:latin typeface="Courier New" pitchFamily="49" charset="0"/>
              </a:rPr>
              <a:t>    210 ------- 0        0.0    3.1      0       0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-       1        0      2    </a:t>
            </a:r>
            <a:r>
              <a:rPr lang="en-US" sz="1200" dirty="0" err="1" smtClean="0">
                <a:latin typeface="Courier New" pitchFamily="49" charset="0"/>
              </a:rPr>
              <a:t>cbr</a:t>
            </a:r>
            <a:r>
              <a:rPr lang="en-US" sz="1200" dirty="0" smtClean="0">
                <a:latin typeface="Courier New" pitchFamily="49" charset="0"/>
              </a:rPr>
              <a:t>    210 </a:t>
            </a:r>
            <a:r>
              <a:rPr lang="en-US" sz="1200" dirty="0">
                <a:latin typeface="Courier New" pitchFamily="49" charset="0"/>
              </a:rPr>
              <a:t>------- 0 </a:t>
            </a:r>
            <a:r>
              <a:rPr lang="en-US" sz="1200" dirty="0" smtClean="0">
                <a:latin typeface="Courier New" pitchFamily="49" charset="0"/>
              </a:rPr>
              <a:t>       0.0    3.1      0       0</a:t>
            </a:r>
            <a:endParaRPr lang="en-US" sz="12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r       1.00234  0      2    </a:t>
            </a:r>
            <a:r>
              <a:rPr lang="en-US" sz="1200" dirty="0" err="1" smtClean="0">
                <a:latin typeface="Courier New" pitchFamily="49" charset="0"/>
              </a:rPr>
              <a:t>cbr</a:t>
            </a:r>
            <a:r>
              <a:rPr lang="en-US" sz="1200" dirty="0" smtClean="0">
                <a:latin typeface="Courier New" pitchFamily="49" charset="0"/>
              </a:rPr>
              <a:t>    210 ------- 0        0.0    3.1      0       0</a:t>
            </a:r>
          </a:p>
          <a:p>
            <a:pPr lvl="1"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Trace </a:t>
            </a:r>
            <a:r>
              <a:rPr lang="en-US" dirty="0"/>
              <a:t>packets on all links in nam-1 format</a:t>
            </a:r>
          </a:p>
          <a:p>
            <a:pPr lvl="2"/>
            <a:r>
              <a:rPr lang="en-US" dirty="0"/>
              <a:t>$ns </a:t>
            </a:r>
            <a:r>
              <a:rPr lang="en-US" dirty="0" err="1"/>
              <a:t>namtrace</a:t>
            </a:r>
            <a:r>
              <a:rPr lang="en-US" dirty="0"/>
              <a:t>-all [open test.nam w]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Simulation example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85800" y="1676400"/>
          <a:ext cx="693420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/>
              </a:tblGrid>
              <a:tr h="4770120">
                <a:tc>
                  <a:txBody>
                    <a:bodyPr/>
                    <a:lstStyle/>
                    <a:p>
                      <a:endParaRPr lang="en-US" sz="18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#define simulator</a:t>
                      </a:r>
                    </a:p>
                    <a:p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ns [new Simulator]</a:t>
                      </a:r>
                    </a:p>
                    <a:p>
                      <a:endParaRPr lang="en-US" sz="24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#open trace file</a:t>
                      </a:r>
                    </a:p>
                    <a:p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tracefile1 [open out.tr w]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$ns trace-all $tracefile1 </a:t>
                      </a:r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example..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85800" y="3886200"/>
          <a:ext cx="693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/>
              </a:tblGrid>
              <a:tr h="2514600">
                <a:tc>
                  <a:txBody>
                    <a:bodyPr/>
                    <a:lstStyle/>
                    <a:p>
                      <a:endParaRPr lang="en-US" sz="18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#create nodes</a:t>
                      </a:r>
                    </a:p>
                    <a:p>
                      <a:r>
                        <a:rPr lang="da-DK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node_(0) [$ns node]</a:t>
                      </a:r>
                    </a:p>
                    <a:p>
                      <a:r>
                        <a:rPr lang="da-DK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node_(1) [$ns node]</a:t>
                      </a:r>
                    </a:p>
                    <a:p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#create link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$ns duplex-link $node_(0) $node_(1) 10Mb 10ms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DropTail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549720" y="1576701"/>
            <a:ext cx="3505200" cy="1905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778320" y="2643500"/>
            <a:ext cx="6096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n0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216720" y="2643500"/>
            <a:ext cx="6096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n1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97520" y="24149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1Mb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470470" y="2872100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97520" y="30245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10ms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524000"/>
          <a:ext cx="5181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487680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# Add Transport agents</a:t>
                      </a:r>
                    </a:p>
                    <a:p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 [new Agent/TCP]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sink_ [new Agent/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TCPSink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v-SE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$ns attach-agent $node_(0) $tcp_</a:t>
                      </a:r>
                    </a:p>
                    <a:p>
                      <a:r>
                        <a:rPr lang="sv-SE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$ns attach-agent $node_(1) $sink_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$ns connect $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 $sink_</a:t>
                      </a:r>
                    </a:p>
                    <a:p>
                      <a:endParaRPr lang="en-US" sz="24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# Add application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ftp_ [new Application/FTP]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$ftp_ attach-agent $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81960" y="2688073"/>
            <a:ext cx="3505200" cy="1905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760736" y="3754872"/>
            <a:ext cx="6096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n0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199136" y="3754872"/>
            <a:ext cx="6096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79936" y="3526272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1Mb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452886" y="3983472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979936" y="413587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10ms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760736" y="2916672"/>
            <a:ext cx="609600" cy="8382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836936" y="2992872"/>
            <a:ext cx="48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FTP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836936" y="3373872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TCP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8199136" y="2916672"/>
            <a:ext cx="609600" cy="838200"/>
            <a:chOff x="4704" y="2688"/>
            <a:chExt cx="384" cy="52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704" y="2688"/>
              <a:ext cx="384" cy="52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752" y="2736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FTP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752" y="2976"/>
              <a:ext cx="3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TCP</a:t>
              </a: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1984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example..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524000"/>
          <a:ext cx="5181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487680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#define a finish procedure</a:t>
                      </a:r>
                    </a:p>
                    <a:p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 finish { } {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global ns tracefile1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$ns flush-trace 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close $tracefile1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exit 0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81960" y="2688073"/>
            <a:ext cx="3505200" cy="1905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760736" y="3754872"/>
            <a:ext cx="6096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n0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199136" y="3754872"/>
            <a:ext cx="6096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79936" y="3526272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1Mb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452886" y="3983472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979936" y="413587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10ms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760736" y="2916672"/>
            <a:ext cx="609600" cy="8382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836936" y="2992872"/>
            <a:ext cx="48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FTP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836936" y="3373872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TCP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199136" y="2916672"/>
            <a:ext cx="609600" cy="838200"/>
            <a:chOff x="4704" y="2688"/>
            <a:chExt cx="384" cy="52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704" y="2688"/>
              <a:ext cx="384" cy="52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752" y="2736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FTP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752" y="2976"/>
              <a:ext cx="3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TCP</a:t>
              </a: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1984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example..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143000"/>
          <a:ext cx="4267200" cy="541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525780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# Create a schedule</a:t>
                      </a:r>
                    </a:p>
                    <a:p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$ns at 0.0 "$ftp_ start" 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$ns at 2.0 "$ftp_ stop"  $ns at 4.5 "puts \"NS EXITING...at [$ns now]\""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$ns at 4.6 "finish"</a:t>
                      </a:r>
                    </a:p>
                    <a:p>
                      <a:endParaRPr 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#Run the simulation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puts "Starting Simulation at [$ns now]"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$ns run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5081960" y="2688073"/>
            <a:ext cx="3505200" cy="1905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760736" y="3754872"/>
            <a:ext cx="6096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n0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8199136" y="3754872"/>
            <a:ext cx="6096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n1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979936" y="3526272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1Mb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452886" y="3983472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979936" y="413587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10ms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760736" y="2916672"/>
            <a:ext cx="609600" cy="8382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836936" y="2992872"/>
            <a:ext cx="48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FTP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836936" y="3373872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TCP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8199136" y="2916672"/>
            <a:ext cx="609600" cy="838200"/>
            <a:chOff x="4704" y="2688"/>
            <a:chExt cx="384" cy="528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704" y="2688"/>
              <a:ext cx="384" cy="52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752" y="2736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FTP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752" y="2976"/>
              <a:ext cx="3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TCP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example..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Flight Simulator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FlightSim HotSea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2857500" cy="2971800"/>
          </a:xfrm>
        </p:spPr>
      </p:pic>
      <p:pic>
        <p:nvPicPr>
          <p:cNvPr id="5" name="Picture 4" descr="Simulation_Anflu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124200"/>
            <a:ext cx="4323219" cy="315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Geophysicist Creates Computer Simulation of Indian Ocean Tsunami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Sophisticated computational techniques to simulate the tsunami</a:t>
            </a:r>
            <a:endParaRPr lang="en-US" dirty="0"/>
          </a:p>
        </p:txBody>
      </p:sp>
      <p:pic>
        <p:nvPicPr>
          <p:cNvPr id="4" name="Picture 3" descr="0501060926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39624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Simulation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network simulation</a:t>
            </a:r>
            <a:r>
              <a:rPr lang="en-US" dirty="0" smtClean="0"/>
              <a:t> is a technique where a program </a:t>
            </a:r>
            <a:r>
              <a:rPr lang="en-US" dirty="0" smtClean="0">
                <a:solidFill>
                  <a:srgbClr val="C00000"/>
                </a:solidFill>
              </a:rPr>
              <a:t>models the behavior of a network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either by calculating the interaction between the different network entities (hosts/</a:t>
            </a:r>
            <a:r>
              <a:rPr lang="en-US" dirty="0" smtClean="0">
                <a:hlinkClick r:id="rId2" tooltip="Router (computing)"/>
              </a:rPr>
              <a:t>routers</a:t>
            </a:r>
            <a:r>
              <a:rPr lang="en-US" dirty="0" smtClean="0"/>
              <a:t>, </a:t>
            </a:r>
            <a:r>
              <a:rPr lang="en-US" dirty="0" smtClean="0">
                <a:hlinkClick r:id="rId3" tooltip="Data link"/>
              </a:rPr>
              <a:t>data links</a:t>
            </a:r>
            <a:r>
              <a:rPr lang="en-US" dirty="0" smtClean="0"/>
              <a:t>, </a:t>
            </a:r>
            <a:r>
              <a:rPr lang="en-US" dirty="0" smtClean="0">
                <a:hlinkClick r:id="rId4" tooltip="Packet (information technology)"/>
              </a:rPr>
              <a:t>packets</a:t>
            </a:r>
            <a:r>
              <a:rPr lang="en-US" dirty="0" smtClean="0"/>
              <a:t>, etc.) using mathematical formulas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Or actually capturing and playing back observations from a production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</a:t>
            </a:r>
            <a:r>
              <a:rPr lang="en-US" b="1" dirty="0" smtClean="0">
                <a:solidFill>
                  <a:srgbClr val="FF0000"/>
                </a:solidFill>
              </a:rPr>
              <a:t>Simulator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network simulator</a:t>
            </a:r>
            <a:r>
              <a:rPr lang="en-US" dirty="0" smtClean="0"/>
              <a:t> is a piece of </a:t>
            </a:r>
            <a:r>
              <a:rPr lang="en-US" dirty="0" smtClean="0">
                <a:hlinkClick r:id="rId2" tooltip="Software"/>
              </a:rPr>
              <a:t>software</a:t>
            </a:r>
            <a:r>
              <a:rPr lang="en-US" dirty="0" smtClean="0"/>
              <a:t> or hardware that predicts the behavior of a </a:t>
            </a:r>
            <a:r>
              <a:rPr lang="en-US" dirty="0" smtClean="0">
                <a:hlinkClick r:id="rId3" tooltip="Computer network"/>
              </a:rPr>
              <a:t>network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without an actual network being present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network simulator is a software program that imitates the working of a computer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Simulator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Content Placeholder 9" descr="lab4-config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87" y="1967706"/>
            <a:ext cx="5838825" cy="3790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Simulation Result Analysis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Network-simulation-graphical-result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3657600" cy="4191000"/>
          </a:xfrm>
        </p:spPr>
      </p:pic>
      <p:pic>
        <p:nvPicPr>
          <p:cNvPr id="5" name="Picture 4" descr="Network-simulation-results-visualizatio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19200"/>
            <a:ext cx="3422498" cy="2674112"/>
          </a:xfrm>
          <a:prstGeom prst="rect">
            <a:avLst/>
          </a:prstGeom>
        </p:spPr>
      </p:pic>
      <p:pic>
        <p:nvPicPr>
          <p:cNvPr id="6" name="Content Placeholder 3" descr="samp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4038600"/>
            <a:ext cx="4267200" cy="2614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1314</Words>
  <Application>Microsoft Office PowerPoint</Application>
  <PresentationFormat>On-screen Show (4:3)</PresentationFormat>
  <Paragraphs>366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CSE-4606 (Computer Networks Lab) Lab:1 </vt:lpstr>
      <vt:lpstr>Lecture Outline</vt:lpstr>
      <vt:lpstr>Simulation</vt:lpstr>
      <vt:lpstr>Flight Simulator </vt:lpstr>
      <vt:lpstr> Geophysicist Creates Computer Simulation of Indian Ocean Tsunami </vt:lpstr>
      <vt:lpstr>Network Simulation</vt:lpstr>
      <vt:lpstr>Network Simulator </vt:lpstr>
      <vt:lpstr>Network Simulator </vt:lpstr>
      <vt:lpstr>Network Simulation Result Analysis</vt:lpstr>
      <vt:lpstr>NS-2</vt:lpstr>
      <vt:lpstr>NS-2 Goals</vt:lpstr>
      <vt:lpstr>Discrete Event Simulation</vt:lpstr>
      <vt:lpstr>Discrete Event Examples</vt:lpstr>
      <vt:lpstr>“NS-2” Components</vt:lpstr>
      <vt:lpstr>Using NS-2</vt:lpstr>
      <vt:lpstr>Slide 16</vt:lpstr>
      <vt:lpstr>Otcl and C++: The Duality</vt:lpstr>
      <vt:lpstr>tcl Interpreter With Extents</vt:lpstr>
      <vt:lpstr>TCL</vt:lpstr>
      <vt:lpstr>NS programming</vt:lpstr>
      <vt:lpstr>Creating Event Scheduler</vt:lpstr>
      <vt:lpstr>Event Scheduler</vt:lpstr>
      <vt:lpstr>Slide 23</vt:lpstr>
      <vt:lpstr>Hello World </vt:lpstr>
      <vt:lpstr>Creating Network</vt:lpstr>
      <vt:lpstr>Setup Routing</vt:lpstr>
      <vt:lpstr>Creating Connection: UDP</vt:lpstr>
      <vt:lpstr>Creating Traffic: On Top of UDP</vt:lpstr>
      <vt:lpstr>Creating Connection: TCP</vt:lpstr>
      <vt:lpstr>Creating Traffic: On Top of TCP</vt:lpstr>
      <vt:lpstr>Summary: Generic Script Structure</vt:lpstr>
      <vt:lpstr>Tracing</vt:lpstr>
      <vt:lpstr>Simulation example</vt:lpstr>
      <vt:lpstr>Simulation example..</vt:lpstr>
      <vt:lpstr>Simulation example..</vt:lpstr>
      <vt:lpstr>Simulation example..</vt:lpstr>
      <vt:lpstr>Simulation example..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ns</dc:title>
  <dc:creator>Ashraf</dc:creator>
  <cp:lastModifiedBy>Ashraf</cp:lastModifiedBy>
  <cp:revision>74</cp:revision>
  <dcterms:created xsi:type="dcterms:W3CDTF">2006-08-16T00:00:00Z</dcterms:created>
  <dcterms:modified xsi:type="dcterms:W3CDTF">2012-05-14T06:00:13Z</dcterms:modified>
</cp:coreProperties>
</file>