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cripting_langu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ming_langu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Tcl</a:t>
            </a:r>
            <a:r>
              <a:rPr lang="en-US" b="1" dirty="0" smtClean="0"/>
              <a:t>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Science and Engineering Department</a:t>
            </a:r>
          </a:p>
          <a:p>
            <a:r>
              <a:rPr lang="en-US" dirty="0" smtClean="0"/>
              <a:t>Islamic University of 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Creating Procedure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7244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b="1" dirty="0" smtClean="0">
                          <a:latin typeface="Arial" pitchFamily="34" charset="0"/>
                        </a:rPr>
                        <a:t>proc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test {}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set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a 43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set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b 27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set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c [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expr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$a + $b]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set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d [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expr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[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expr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$a - $b] * $c]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for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{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set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k 0} {$k &lt; 10} {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incr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k}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if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{$k &lt; 5}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	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puts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“k &lt; 5, </a:t>
                      </a:r>
                      <a:r>
                        <a:rPr lang="en-US" sz="2000" dirty="0" err="1" smtClean="0">
                          <a:latin typeface="Arial" pitchFamily="34" charset="0"/>
                        </a:rPr>
                        <a:t>pow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= [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expr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Arial" pitchFamily="34" charset="0"/>
                        </a:rPr>
                        <a:t>pow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($d, $k)]”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	} 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else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		</a:t>
                      </a:r>
                      <a:r>
                        <a:rPr lang="en-US" sz="2000" b="1" dirty="0" smtClean="0">
                          <a:latin typeface="Arial" pitchFamily="34" charset="0"/>
                        </a:rPr>
                        <a:t>puts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“k &gt;= 5, mod= [</a:t>
                      </a:r>
                      <a:r>
                        <a:rPr lang="en-US" sz="2000" b="1" dirty="0" err="1" smtClean="0">
                          <a:latin typeface="Arial" pitchFamily="34" charset="0"/>
                        </a:rPr>
                        <a:t>expr</a:t>
                      </a:r>
                      <a:r>
                        <a:rPr lang="en-US" sz="2000" dirty="0" smtClean="0">
                          <a:latin typeface="Arial" pitchFamily="34" charset="0"/>
                        </a:rPr>
                        <a:t> $d % $k]”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	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	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</a:rPr>
                        <a:t>test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Tcl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rgbClr val="FFC000"/>
                </a:solidFill>
              </a:rPr>
              <a:t>Tool Command 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Tcl</a:t>
            </a:r>
            <a:r>
              <a:rPr lang="en-US" dirty="0" smtClean="0"/>
              <a:t> is a very simple, open-source-licensed </a:t>
            </a:r>
            <a:r>
              <a:rPr lang="en-US" dirty="0" smtClean="0">
                <a:hlinkClick r:id="rId2" tooltip="Scripting language"/>
              </a:rPr>
              <a:t>scripting language </a:t>
            </a:r>
            <a:r>
              <a:rPr lang="en-US" dirty="0" smtClean="0"/>
              <a:t>(programming language).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 provides basic language features such as variables, procedures, and control</a:t>
            </a:r>
          </a:p>
          <a:p>
            <a:r>
              <a:rPr lang="en-US" dirty="0" smtClean="0"/>
              <a:t>It runs on almost any modern OS, such as Unix</a:t>
            </a:r>
          </a:p>
          <a:p>
            <a:pPr>
              <a:buNone/>
            </a:pPr>
            <a:r>
              <a:rPr lang="en-US" dirty="0" smtClean="0"/>
              <a:t>  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7030A0"/>
                </a:solidFill>
                <a:hlinkClick r:id="rId2" tooltip="Programming language"/>
              </a:rPr>
              <a:t>programming language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7030A0"/>
                </a:solidFill>
              </a:rPr>
              <a:t>write </a:t>
            </a:r>
            <a:r>
              <a:rPr lang="en-US" sz="2400" b="1" dirty="0" smtClean="0">
                <a:solidFill>
                  <a:srgbClr val="7030A0"/>
                </a:solidFill>
              </a:rPr>
              <a:t>scripts ,</a:t>
            </a:r>
            <a:r>
              <a:rPr lang="en-US" sz="2400" dirty="0" smtClean="0">
                <a:solidFill>
                  <a:srgbClr val="7030A0"/>
                </a:solidFill>
              </a:rPr>
              <a:t>programs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7030A0"/>
                </a:solidFill>
              </a:rPr>
              <a:t>written for a software environment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7030A0"/>
                </a:solidFill>
              </a:rPr>
              <a:t>automate the execution of tasks </a:t>
            </a:r>
            <a:r>
              <a:rPr lang="en-US" sz="2400" dirty="0" smtClean="0"/>
              <a:t>which could alternatively be executed one by one by a human operator.</a:t>
            </a:r>
          </a:p>
          <a:p>
            <a:pPr algn="ctr">
              <a:buFont typeface="Wingdings" pitchFamily="2" charset="2"/>
              <a:buChar char="§"/>
            </a:pPr>
            <a:r>
              <a:rPr lang="en-US" sz="2400" b="1" dirty="0" smtClean="0"/>
              <a:t>Example: Scripting languages for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b="1" dirty="0" smtClean="0"/>
              <a:t>Job control languages and shells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b="1" dirty="0" smtClean="0"/>
              <a:t>web browsers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b="1" dirty="0" smtClean="0"/>
              <a:t>Text processing </a:t>
            </a:r>
          </a:p>
          <a:p>
            <a:pPr lvl="2">
              <a:buNone/>
            </a:pPr>
            <a:endParaRPr lang="en-US" sz="1600" b="1" dirty="0" smtClean="0"/>
          </a:p>
          <a:p>
            <a:pPr lvl="2">
              <a:buFont typeface="Wingdings" pitchFamily="2" charset="2"/>
              <a:buChar char="ü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Tcl</a:t>
            </a:r>
            <a:r>
              <a:rPr lang="en-US" dirty="0" smtClean="0"/>
              <a:t> Language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;  or New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 separator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statement continuation if last character in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 out rest of line 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variable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(index)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associative array variable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 substitution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expr</a:t>
                      </a:r>
                      <a:r>
                        <a:rPr lang="en-US" dirty="0" smtClean="0"/>
                        <a:t> 1+2]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command substitution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"hello $a"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quoting with substitution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{hello $a}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quoting with no substitution (deferred substitution)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Interaction</a:t>
            </a:r>
            <a:br>
              <a:rPr lang="en-US" dirty="0" smtClean="0"/>
            </a:br>
            <a:r>
              <a:rPr lang="en-US" dirty="0" smtClean="0"/>
              <a:t>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open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item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[</a:t>
            </a:r>
            <a:r>
              <a:rPr lang="en-US" b="1" dirty="0" smtClean="0"/>
              <a:t>access [perms]</a:t>
            </a:r>
            <a:r>
              <a:rPr lang="en-US" b="1" dirty="0" smtClean="0">
                <a:solidFill>
                  <a:srgbClr val="00B0F0"/>
                </a:solidFill>
              </a:rPr>
              <a:t>]</a:t>
            </a:r>
          </a:p>
          <a:p>
            <a:r>
              <a:rPr lang="en-US" sz="2400" dirty="0" smtClean="0"/>
              <a:t>Open item (a file, serial port)</a:t>
            </a:r>
          </a:p>
          <a:p>
            <a:r>
              <a:rPr lang="en-US" sz="2400" dirty="0" smtClean="0"/>
              <a:t>If a new file is created, its permission are set (default 0666).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657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r 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only. File must exist.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r+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and write. File must exist.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w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only. Truncate if exists.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w+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and write. Truncate if exists.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a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only. File must exist. Access position at end.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a+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and write. Access position at end.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Intoducing a tcl script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code starts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name "Andreas"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 number 3.4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puts $name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puts $number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unset name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puts $name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 code ends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4FF2-08A9-42A4-981E-8C8A452E7A1D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239000" cy="4572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Arial" charset="0"/>
              </a:rPr>
              <a:t>variables: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set x 10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puts “x is $x”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Arial" charset="0"/>
              </a:rPr>
              <a:t>functions and expressions: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set y [</a:t>
            </a:r>
            <a:r>
              <a:rPr lang="en-US" sz="1800" dirty="0" err="1">
                <a:latin typeface="Arial" charset="0"/>
              </a:rPr>
              <a:t>pow</a:t>
            </a:r>
            <a:r>
              <a:rPr lang="en-US" sz="1800" dirty="0">
                <a:latin typeface="Arial" charset="0"/>
              </a:rPr>
              <a:t> x 2]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set y [</a:t>
            </a:r>
            <a:r>
              <a:rPr lang="en-US" sz="1800" dirty="0" err="1">
                <a:latin typeface="Arial" charset="0"/>
              </a:rPr>
              <a:t>expr</a:t>
            </a:r>
            <a:r>
              <a:rPr lang="en-US" sz="1800" dirty="0">
                <a:latin typeface="Arial" charset="0"/>
              </a:rPr>
              <a:t> x*x]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>
                <a:latin typeface="Arial" charset="0"/>
              </a:rPr>
              <a:t>control flow: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if {$x &gt; 0} { return $x } else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return [</a:t>
            </a:r>
            <a:r>
              <a:rPr lang="en-US" sz="1800" dirty="0" err="1">
                <a:latin typeface="Arial" charset="0"/>
              </a:rPr>
              <a:t>expr</a:t>
            </a:r>
            <a:r>
              <a:rPr lang="en-US" sz="1800" dirty="0">
                <a:latin typeface="Arial" charset="0"/>
              </a:rPr>
              <a:t> -$x] 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while { $x &gt; 0 }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puts $x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1800" dirty="0" err="1">
                <a:latin typeface="Arial" charset="0"/>
              </a:rPr>
              <a:t>incr</a:t>
            </a:r>
            <a:r>
              <a:rPr lang="en-US" sz="1800" dirty="0">
                <a:latin typeface="Arial" charset="0"/>
              </a:rPr>
              <a:t> x –1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Break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Continue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exit [return Code]</a:t>
            </a:r>
          </a:p>
          <a:p>
            <a:pPr lvl="1"/>
            <a:r>
              <a:rPr lang="en-US" dirty="0" smtClean="0"/>
              <a:t>Terminate the process, returning return Code </a:t>
            </a:r>
          </a:p>
          <a:p>
            <a:pPr lvl="1">
              <a:buNone/>
            </a:pPr>
            <a:r>
              <a:rPr lang="en-US" dirty="0" smtClean="0"/>
              <a:t>(an integer which defaults to 0) to the system as the exit status.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test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body</a:t>
            </a:r>
          </a:p>
          <a:p>
            <a:pPr lvl="1"/>
            <a:r>
              <a:rPr lang="en-US" dirty="0" smtClean="0"/>
              <a:t>Looping command where start, next, and body are </a:t>
            </a:r>
            <a:r>
              <a:rPr lang="en-US" dirty="0" err="1" smtClean="0"/>
              <a:t>Tcl</a:t>
            </a:r>
            <a:r>
              <a:rPr lang="en-US" dirty="0" smtClean="0"/>
              <a:t> command strings</a:t>
            </a:r>
          </a:p>
          <a:p>
            <a:pPr lvl="1"/>
            <a:r>
              <a:rPr lang="en-US" dirty="0" smtClean="0"/>
              <a:t>test is an expression string to be passed to </a:t>
            </a:r>
            <a:r>
              <a:rPr lang="en-US" dirty="0" err="1" smtClean="0"/>
              <a:t>expr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For {set </a:t>
            </a:r>
            <a:r>
              <a:rPr lang="en-US" dirty="0" err="1" smtClean="0"/>
              <a:t>i</a:t>
            </a:r>
            <a:r>
              <a:rPr lang="en-US" dirty="0" smtClean="0"/>
              <a:t> 0} {$</a:t>
            </a:r>
            <a:r>
              <a:rPr lang="en-US" dirty="0" err="1" smtClean="0"/>
              <a:t>i</a:t>
            </a:r>
            <a:r>
              <a:rPr lang="en-US" dirty="0" smtClean="0"/>
              <a:t> &gt; 0} {set </a:t>
            </a:r>
            <a:r>
              <a:rPr lang="en-US" dirty="0" err="1" smtClean="0"/>
              <a:t>i</a:t>
            </a:r>
            <a:r>
              <a:rPr lang="en-US" dirty="0" smtClean="0"/>
              <a:t> [</a:t>
            </a:r>
            <a:r>
              <a:rPr lang="en-US" dirty="0" err="1" smtClean="0"/>
              <a:t>expr</a:t>
            </a:r>
            <a:r>
              <a:rPr lang="en-US" dirty="0" smtClean="0"/>
              <a:t> $i+1] }{</a:t>
            </a:r>
          </a:p>
          <a:p>
            <a:pPr lvl="1">
              <a:buNone/>
            </a:pPr>
            <a:r>
              <a:rPr lang="en-US" dirty="0" smtClean="0"/>
              <a:t>    			puts “$</a:t>
            </a:r>
            <a:r>
              <a:rPr lang="en-US" dirty="0" err="1" smtClean="0"/>
              <a:t>i</a:t>
            </a:r>
            <a:r>
              <a:rPr lang="en-US" dirty="0" smtClean="0"/>
              <a:t> \n” </a:t>
            </a:r>
          </a:p>
          <a:p>
            <a:pPr lvl="1">
              <a:buNone/>
            </a:pPr>
            <a:r>
              <a:rPr lang="en-US" dirty="0" smtClean="0"/>
              <a:t> 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Tcl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b="1" dirty="0" smtClean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 smtClean="0">
                <a:latin typeface="Arial" charset="0"/>
              </a:rPr>
              <a:t>procedures</a:t>
            </a:r>
            <a:r>
              <a:rPr lang="en-US" sz="2000" b="1" dirty="0">
                <a:latin typeface="Arial" charset="0"/>
              </a:rPr>
              <a:t>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" charset="0"/>
              </a:rPr>
              <a:t>proc </a:t>
            </a:r>
            <a:r>
              <a:rPr lang="en-US" sz="2000" dirty="0" err="1">
                <a:solidFill>
                  <a:srgbClr val="7030A0"/>
                </a:solidFill>
                <a:latin typeface="Arial" charset="0"/>
              </a:rPr>
              <a:t>pow</a:t>
            </a:r>
            <a:r>
              <a:rPr lang="en-US" sz="2000" dirty="0">
                <a:solidFill>
                  <a:srgbClr val="7030A0"/>
                </a:solidFill>
                <a:latin typeface="Arial" charset="0"/>
              </a:rPr>
              <a:t> {x n}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" charset="0"/>
              </a:rPr>
              <a:t>	if {$n == 1} { return $x 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" charset="0"/>
              </a:rPr>
              <a:t>	set part [</a:t>
            </a:r>
            <a:r>
              <a:rPr lang="en-US" sz="2000" dirty="0" err="1">
                <a:solidFill>
                  <a:srgbClr val="7030A0"/>
                </a:solidFill>
                <a:latin typeface="Arial" charset="0"/>
              </a:rPr>
              <a:t>pow</a:t>
            </a:r>
            <a:r>
              <a:rPr lang="en-US" sz="2000" dirty="0">
                <a:solidFill>
                  <a:srgbClr val="7030A0"/>
                </a:solidFill>
                <a:latin typeface="Arial" charset="0"/>
              </a:rPr>
              <a:t> x [</a:t>
            </a:r>
            <a:r>
              <a:rPr lang="en-US" sz="2000" dirty="0" err="1">
                <a:solidFill>
                  <a:srgbClr val="7030A0"/>
                </a:solidFill>
                <a:latin typeface="Arial" charset="0"/>
              </a:rPr>
              <a:t>expr</a:t>
            </a:r>
            <a:r>
              <a:rPr lang="en-US" sz="2000" dirty="0">
                <a:solidFill>
                  <a:srgbClr val="7030A0"/>
                </a:solidFill>
                <a:latin typeface="Arial" charset="0"/>
              </a:rPr>
              <a:t> $n-1]]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" charset="0"/>
              </a:rPr>
              <a:t>	return [</a:t>
            </a:r>
            <a:r>
              <a:rPr lang="en-US" sz="2000" dirty="0" err="1">
                <a:solidFill>
                  <a:srgbClr val="7030A0"/>
                </a:solidFill>
                <a:latin typeface="Arial" charset="0"/>
              </a:rPr>
              <a:t>expr</a:t>
            </a:r>
            <a:r>
              <a:rPr lang="en-US" sz="2000" dirty="0">
                <a:solidFill>
                  <a:srgbClr val="7030A0"/>
                </a:solidFill>
                <a:latin typeface="Arial" charset="0"/>
              </a:rPr>
              <a:t> $x*$part]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7030A0"/>
                </a:solidFill>
                <a:latin typeface="Arial" charset="0"/>
              </a:rPr>
              <a:t>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>
                <a:latin typeface="Arial" charset="0"/>
              </a:rPr>
              <a:t>Also lists, associative arrays, etc.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000" b="1" dirty="0">
                <a:latin typeface="Arial" charset="0"/>
              </a:rPr>
              <a:t>=&gt; can use a real programming language to build network topologies, traffic models,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406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Tcl Basic</vt:lpstr>
      <vt:lpstr> Tcl  Tool Command Language </vt:lpstr>
      <vt:lpstr> scripting language</vt:lpstr>
      <vt:lpstr>Basic Tcl Language Features</vt:lpstr>
      <vt:lpstr>System Interaction  open</vt:lpstr>
      <vt:lpstr>Intoducing a tcl script  </vt:lpstr>
      <vt:lpstr>Basic Tcl </vt:lpstr>
      <vt:lpstr>Control Statements </vt:lpstr>
      <vt:lpstr>Basic Tcl</vt:lpstr>
      <vt:lpstr>Creating Procedure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Ashraf</dc:creator>
  <cp:lastModifiedBy>Ashraf</cp:lastModifiedBy>
  <cp:revision>16</cp:revision>
  <dcterms:created xsi:type="dcterms:W3CDTF">2006-08-16T00:00:00Z</dcterms:created>
  <dcterms:modified xsi:type="dcterms:W3CDTF">2012-05-14T05:05:15Z</dcterms:modified>
</cp:coreProperties>
</file>