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442" r:id="rId3"/>
    <p:sldId id="441" r:id="rId4"/>
    <p:sldId id="44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443" r:id="rId29"/>
    <p:sldId id="280" r:id="rId30"/>
    <p:sldId id="281" r:id="rId31"/>
    <p:sldId id="284" r:id="rId32"/>
    <p:sldId id="283" r:id="rId33"/>
    <p:sldId id="282" r:id="rId34"/>
    <p:sldId id="287" r:id="rId35"/>
    <p:sldId id="288" r:id="rId36"/>
    <p:sldId id="289" r:id="rId37"/>
    <p:sldId id="290" r:id="rId38"/>
    <p:sldId id="291" r:id="rId39"/>
    <p:sldId id="292"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4" r:id="rId58"/>
    <p:sldId id="313" r:id="rId59"/>
    <p:sldId id="316" r:id="rId60"/>
    <p:sldId id="315"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50" r:id="rId94"/>
    <p:sldId id="349"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9" r:id="rId123"/>
    <p:sldId id="380" r:id="rId124"/>
    <p:sldId id="381" r:id="rId125"/>
    <p:sldId id="382" r:id="rId126"/>
    <p:sldId id="383" r:id="rId127"/>
    <p:sldId id="384" r:id="rId128"/>
    <p:sldId id="385" r:id="rId129"/>
    <p:sldId id="386" r:id="rId130"/>
    <p:sldId id="387" r:id="rId131"/>
    <p:sldId id="389" r:id="rId132"/>
    <p:sldId id="390" r:id="rId133"/>
    <p:sldId id="391" r:id="rId134"/>
    <p:sldId id="392" r:id="rId135"/>
    <p:sldId id="393" r:id="rId136"/>
    <p:sldId id="394" r:id="rId137"/>
    <p:sldId id="395" r:id="rId138"/>
    <p:sldId id="396" r:id="rId139"/>
    <p:sldId id="388" r:id="rId140"/>
    <p:sldId id="398" r:id="rId141"/>
    <p:sldId id="399" r:id="rId142"/>
    <p:sldId id="400" r:id="rId143"/>
    <p:sldId id="397" r:id="rId144"/>
    <p:sldId id="401" r:id="rId145"/>
    <p:sldId id="402" r:id="rId146"/>
    <p:sldId id="403" r:id="rId147"/>
    <p:sldId id="404" r:id="rId148"/>
    <p:sldId id="405" r:id="rId149"/>
    <p:sldId id="406" r:id="rId150"/>
    <p:sldId id="407" r:id="rId151"/>
    <p:sldId id="408" r:id="rId152"/>
    <p:sldId id="409" r:id="rId153"/>
    <p:sldId id="410" r:id="rId154"/>
    <p:sldId id="411" r:id="rId155"/>
    <p:sldId id="413" r:id="rId156"/>
    <p:sldId id="412" r:id="rId157"/>
    <p:sldId id="414" r:id="rId158"/>
    <p:sldId id="415" r:id="rId159"/>
    <p:sldId id="417" r:id="rId160"/>
    <p:sldId id="416" r:id="rId161"/>
    <p:sldId id="419" r:id="rId162"/>
    <p:sldId id="420" r:id="rId163"/>
    <p:sldId id="421" r:id="rId164"/>
    <p:sldId id="422" r:id="rId165"/>
    <p:sldId id="423" r:id="rId166"/>
    <p:sldId id="424" r:id="rId167"/>
    <p:sldId id="425" r:id="rId168"/>
    <p:sldId id="426" r:id="rId169"/>
    <p:sldId id="427" r:id="rId170"/>
    <p:sldId id="428" r:id="rId171"/>
    <p:sldId id="429" r:id="rId172"/>
    <p:sldId id="430" r:id="rId173"/>
    <p:sldId id="431" r:id="rId174"/>
    <p:sldId id="432" r:id="rId175"/>
    <p:sldId id="433" r:id="rId176"/>
    <p:sldId id="434" r:id="rId177"/>
    <p:sldId id="435" r:id="rId178"/>
    <p:sldId id="436" r:id="rId179"/>
    <p:sldId id="439" r:id="rId180"/>
    <p:sldId id="438" r:id="rId181"/>
    <p:sldId id="437" r:id="rId18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7/22/2016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7/22/2016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hyperlink" Target="http://learnyousomeerlang.com/" TargetMode="External"/><Relationship Id="rId5" Type="http://schemas.openxmlformats.org/officeDocument/2006/relationships/hyperlink" Target="http://erlangcentral.org/" TargetMode="External"/><Relationship Id="rId4" Type="http://schemas.openxmlformats.org/officeDocument/2006/relationships/hyperlink" Target="https://www.erlang.org/doc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1.xml"/><Relationship Id="rId5" Type="http://schemas.openxmlformats.org/officeDocument/2006/relationships/image" Target="../media/image80.png"/><Relationship Id="rId4" Type="http://schemas.openxmlformats.org/officeDocument/2006/relationships/image" Target="../media/image7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1.xml"/><Relationship Id="rId5" Type="http://schemas.openxmlformats.org/officeDocument/2006/relationships/image" Target="../media/image90.png"/><Relationship Id="rId4" Type="http://schemas.openxmlformats.org/officeDocument/2006/relationships/image" Target="../media/image89.png"/></Relationships>
</file>

<file path=ppt/slides/_rels/slide11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11.xml"/></Relationships>
</file>

<file path=ppt/slides/_rels/slide14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1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6.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3.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1.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7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1.xml"/></Relationships>
</file>

<file path=ppt/slides/_rels/slide18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ide_effect_(computer_science)" TargetMode="External"/><Relationship Id="rId2" Type="http://schemas.openxmlformats.org/officeDocument/2006/relationships/hyperlink" Target="https://en.wikipedia.org/wiki/Function_argument"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hyperlink" Target="mailto:git@github.com:amadupu/ErlangTraining.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O'Reilly_Open_Source_Convention" TargetMode="External"/><Relationship Id="rId2" Type="http://schemas.openxmlformats.org/officeDocument/2006/relationships/hyperlink" Target="https://en.wikipedia.org/wiki/Sun_Microsystems"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www.erlang.org/download.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050" name="Picture 2" descr="https://upload.wikimedia.org/wikipedia/commons/4/42/Erlang_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633" y="977153"/>
            <a:ext cx="3238500" cy="2752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27788" y="4460033"/>
            <a:ext cx="8826759" cy="1754326"/>
          </a:xfrm>
          <a:prstGeom prst="rect">
            <a:avLst/>
          </a:prstGeom>
          <a:noFill/>
        </p:spPr>
        <p:txBody>
          <a:bodyPr wrap="square" rtlCol="0">
            <a:spAutoFit/>
          </a:bodyPr>
          <a:lstStyle/>
          <a:p>
            <a:r>
              <a:rPr lang="en-US" dirty="0">
                <a:hlinkClick r:id="rId4"/>
              </a:rPr>
              <a:t>https://</a:t>
            </a:r>
            <a:r>
              <a:rPr lang="en-US" dirty="0" smtClean="0">
                <a:hlinkClick r:id="rId4"/>
              </a:rPr>
              <a:t>www.erlang.org/docs</a:t>
            </a:r>
            <a:endParaRPr lang="en-US" dirty="0" smtClean="0"/>
          </a:p>
          <a:p>
            <a:endParaRPr lang="en-US" dirty="0"/>
          </a:p>
          <a:p>
            <a:r>
              <a:rPr lang="en-US" dirty="0">
                <a:hlinkClick r:id="rId5"/>
              </a:rPr>
              <a:t>http://erlangcentral.org</a:t>
            </a:r>
            <a:r>
              <a:rPr lang="en-US" dirty="0" smtClean="0">
                <a:hlinkClick r:id="rId5"/>
              </a:rPr>
              <a:t>/</a:t>
            </a:r>
            <a:endParaRPr lang="en-US" dirty="0" smtClean="0"/>
          </a:p>
          <a:p>
            <a:endParaRPr lang="en-US" dirty="0"/>
          </a:p>
          <a:p>
            <a:r>
              <a:rPr lang="en-US" dirty="0">
                <a:hlinkClick r:id="rId6"/>
              </a:rPr>
              <a:t>http://learnyousomeerlang.com</a:t>
            </a:r>
            <a:r>
              <a:rPr lang="en-US" dirty="0" smtClean="0">
                <a:hlinkClick r:id="rId6"/>
              </a:rPr>
              <a:t>/</a:t>
            </a:r>
            <a:endParaRPr lang="en-US" dirty="0" smtClean="0"/>
          </a:p>
          <a:p>
            <a:endParaRPr lang="en-US" dirty="0"/>
          </a:p>
        </p:txBody>
      </p:sp>
      <p:sp>
        <p:nvSpPr>
          <p:cNvPr id="7" name="TextBox 6"/>
          <p:cNvSpPr txBox="1"/>
          <p:nvPr/>
        </p:nvSpPr>
        <p:spPr>
          <a:xfrm>
            <a:off x="5486399" y="4460033"/>
            <a:ext cx="6568751" cy="1200329"/>
          </a:xfrm>
          <a:prstGeom prst="rect">
            <a:avLst/>
          </a:prstGeom>
          <a:noFill/>
        </p:spPr>
        <p:txBody>
          <a:bodyPr wrap="square" rtlCol="0">
            <a:spAutoFit/>
          </a:bodyPr>
          <a:lstStyle/>
          <a:p>
            <a:r>
              <a:rPr lang="en-US" sz="3600" b="1" dirty="0" smtClean="0">
                <a:solidFill>
                  <a:schemeClr val="accent1">
                    <a:lumMod val="75000"/>
                  </a:schemeClr>
                </a:solidFill>
              </a:rPr>
              <a:t>Introduction to Functional Programming</a:t>
            </a:r>
            <a:endParaRPr lang="en-US" sz="3600" b="1" dirty="0">
              <a:solidFill>
                <a:schemeClr val="accent1">
                  <a:lumMod val="75000"/>
                </a:schemeClr>
              </a:solidFill>
            </a:endParaRPr>
          </a:p>
        </p:txBody>
      </p:sp>
    </p:spTree>
    <p:extLst>
      <p:ext uri="{BB962C8B-B14F-4D97-AF65-F5344CB8AC3E}">
        <p14:creationId xmlns:p14="http://schemas.microsoft.com/office/powerpoint/2010/main" val="2228532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Text Placeholder 2"/>
          <p:cNvSpPr>
            <a:spLocks noGrp="1"/>
          </p:cNvSpPr>
          <p:nvPr>
            <p:ph type="body" sz="half" idx="2"/>
          </p:nvPr>
        </p:nvSpPr>
        <p:spPr>
          <a:xfrm>
            <a:off x="1154954" y="2641600"/>
            <a:ext cx="8825659" cy="3378200"/>
          </a:xfrm>
        </p:spPr>
        <p:txBody>
          <a:bodyPr>
            <a:normAutofit/>
          </a:bodyPr>
          <a:lstStyle/>
          <a:p>
            <a:r>
              <a:rPr lang="en-US" dirty="0"/>
              <a:t>1&gt; X = 123456789.</a:t>
            </a:r>
          </a:p>
          <a:p>
            <a:r>
              <a:rPr lang="en-US" dirty="0" smtClean="0"/>
              <a:t>123456789</a:t>
            </a:r>
          </a:p>
          <a:p>
            <a:r>
              <a:rPr lang="en-US" dirty="0"/>
              <a:t>2&gt; X.</a:t>
            </a:r>
          </a:p>
          <a:p>
            <a:r>
              <a:rPr lang="en-US" dirty="0" smtClean="0"/>
              <a:t>123456789</a:t>
            </a:r>
          </a:p>
          <a:p>
            <a:r>
              <a:rPr lang="en-US" dirty="0"/>
              <a:t>3&gt; X*X*X*X.</a:t>
            </a:r>
          </a:p>
          <a:p>
            <a:r>
              <a:rPr lang="en-US" dirty="0" smtClean="0"/>
              <a:t>232305722798259244150093798251441</a:t>
            </a:r>
          </a:p>
          <a:p>
            <a:r>
              <a:rPr lang="en-US" dirty="0"/>
              <a:t>4&gt; X = 1234</a:t>
            </a:r>
            <a:r>
              <a:rPr lang="en-US" dirty="0" smtClean="0"/>
              <a:t>.</a:t>
            </a:r>
          </a:p>
          <a:p>
            <a:r>
              <a:rPr lang="en-US" dirty="0" smtClean="0"/>
              <a:t>??????????</a:t>
            </a:r>
            <a:endParaRPr lang="en-US" dirty="0"/>
          </a:p>
        </p:txBody>
      </p:sp>
    </p:spTree>
    <p:extLst>
      <p:ext uri="{BB962C8B-B14F-4D97-AF65-F5344CB8AC3E}">
        <p14:creationId xmlns:p14="http://schemas.microsoft.com/office/powerpoint/2010/main" val="242886071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4937760"/>
            <a:ext cx="8818880" cy="923330"/>
          </a:xfrm>
          <a:prstGeom prst="rect">
            <a:avLst/>
          </a:prstGeom>
          <a:noFill/>
        </p:spPr>
        <p:txBody>
          <a:bodyPr wrap="square" rtlCol="0">
            <a:spAutoFit/>
          </a:bodyPr>
          <a:lstStyle/>
          <a:p>
            <a:r>
              <a:rPr lang="en-US" dirty="0" smtClean="0"/>
              <a:t>NOTE: c(m1</a:t>
            </a:r>
            <a:r>
              <a:rPr lang="en-US" dirty="0"/>
              <a:t>, Options) provides a way of passing options to the compiler. {d,</a:t>
            </a:r>
          </a:p>
          <a:p>
            <a:r>
              <a:rPr lang="en-US" dirty="0"/>
              <a:t>debug} sets the debug flag to true so that it gets recognized in the -</a:t>
            </a:r>
          </a:p>
          <a:p>
            <a:r>
              <a:rPr lang="en-US" dirty="0" err="1"/>
              <a:t>ifdef</a:t>
            </a:r>
            <a:r>
              <a:rPr lang="en-US" dirty="0"/>
              <a:t>(debug) section of the macro definition</a:t>
            </a:r>
          </a:p>
        </p:txBody>
      </p:sp>
      <p:pic>
        <p:nvPicPr>
          <p:cNvPr id="4" name="Picture 3"/>
          <p:cNvPicPr>
            <a:picLocks noChangeAspect="1"/>
          </p:cNvPicPr>
          <p:nvPr/>
        </p:nvPicPr>
        <p:blipFill>
          <a:blip r:embed="rId2"/>
          <a:stretch>
            <a:fillRect/>
          </a:stretch>
        </p:blipFill>
        <p:spPr>
          <a:xfrm>
            <a:off x="1154954" y="2528570"/>
            <a:ext cx="3559286" cy="2104232"/>
          </a:xfrm>
          <a:prstGeom prst="rect">
            <a:avLst/>
          </a:prstGeom>
        </p:spPr>
      </p:pic>
    </p:spTree>
    <p:extLst>
      <p:ext uri="{BB962C8B-B14F-4D97-AF65-F5344CB8AC3E}">
        <p14:creationId xmlns:p14="http://schemas.microsoft.com/office/powerpoint/2010/main" val="348537742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Match Operators</a:t>
            </a:r>
            <a:endParaRPr lang="en-US" dirty="0"/>
          </a:p>
        </p:txBody>
      </p:sp>
      <p:pic>
        <p:nvPicPr>
          <p:cNvPr id="5" name="Picture 4"/>
          <p:cNvPicPr>
            <a:picLocks noChangeAspect="1"/>
          </p:cNvPicPr>
          <p:nvPr/>
        </p:nvPicPr>
        <p:blipFill>
          <a:blip r:embed="rId2"/>
          <a:stretch>
            <a:fillRect/>
          </a:stretch>
        </p:blipFill>
        <p:spPr>
          <a:xfrm>
            <a:off x="865822" y="2299652"/>
            <a:ext cx="4425550" cy="1189664"/>
          </a:xfrm>
          <a:prstGeom prst="rect">
            <a:avLst/>
          </a:prstGeom>
        </p:spPr>
      </p:pic>
      <p:pic>
        <p:nvPicPr>
          <p:cNvPr id="6" name="Picture 5"/>
          <p:cNvPicPr>
            <a:picLocks noChangeAspect="1"/>
          </p:cNvPicPr>
          <p:nvPr/>
        </p:nvPicPr>
        <p:blipFill>
          <a:blip r:embed="rId3"/>
          <a:stretch>
            <a:fillRect/>
          </a:stretch>
        </p:blipFill>
        <p:spPr>
          <a:xfrm>
            <a:off x="865821" y="3740132"/>
            <a:ext cx="4425551" cy="1322376"/>
          </a:xfrm>
          <a:prstGeom prst="rect">
            <a:avLst/>
          </a:prstGeom>
        </p:spPr>
      </p:pic>
      <p:pic>
        <p:nvPicPr>
          <p:cNvPr id="7" name="Picture 6"/>
          <p:cNvPicPr>
            <a:picLocks noChangeAspect="1"/>
          </p:cNvPicPr>
          <p:nvPr/>
        </p:nvPicPr>
        <p:blipFill>
          <a:blip r:embed="rId4"/>
          <a:stretch>
            <a:fillRect/>
          </a:stretch>
        </p:blipFill>
        <p:spPr>
          <a:xfrm>
            <a:off x="7058660" y="2297411"/>
            <a:ext cx="4422140" cy="1156955"/>
          </a:xfrm>
          <a:prstGeom prst="rect">
            <a:avLst/>
          </a:prstGeom>
        </p:spPr>
      </p:pic>
      <p:pic>
        <p:nvPicPr>
          <p:cNvPr id="8" name="Picture 7"/>
          <p:cNvPicPr>
            <a:picLocks noChangeAspect="1"/>
          </p:cNvPicPr>
          <p:nvPr/>
        </p:nvPicPr>
        <p:blipFill>
          <a:blip r:embed="rId5"/>
          <a:stretch>
            <a:fillRect/>
          </a:stretch>
        </p:blipFill>
        <p:spPr>
          <a:xfrm>
            <a:off x="7058660" y="3740132"/>
            <a:ext cx="4422140" cy="1322376"/>
          </a:xfrm>
          <a:prstGeom prst="rect">
            <a:avLst/>
          </a:prstGeom>
        </p:spPr>
      </p:pic>
    </p:spTree>
    <p:extLst>
      <p:ext uri="{BB962C8B-B14F-4D97-AF65-F5344CB8AC3E}">
        <p14:creationId xmlns:p14="http://schemas.microsoft.com/office/powerpoint/2010/main" val="342026843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Numbers</a:t>
            </a:r>
            <a:endParaRPr lang="en-US" dirty="0"/>
          </a:p>
        </p:txBody>
      </p:sp>
      <p:sp>
        <p:nvSpPr>
          <p:cNvPr id="3" name="TextBox 2"/>
          <p:cNvSpPr txBox="1"/>
          <p:nvPr/>
        </p:nvSpPr>
        <p:spPr>
          <a:xfrm>
            <a:off x="1154954" y="2011680"/>
            <a:ext cx="8818880" cy="5232202"/>
          </a:xfrm>
          <a:prstGeom prst="rect">
            <a:avLst/>
          </a:prstGeom>
          <a:noFill/>
        </p:spPr>
        <p:txBody>
          <a:bodyPr wrap="square" rtlCol="0">
            <a:spAutoFit/>
          </a:bodyPr>
          <a:lstStyle/>
          <a:p>
            <a:r>
              <a:rPr lang="en-US" sz="3200" dirty="0" smtClean="0"/>
              <a:t>Integers</a:t>
            </a:r>
          </a:p>
          <a:p>
            <a:endParaRPr lang="en-US" dirty="0" smtClean="0"/>
          </a:p>
          <a:p>
            <a:r>
              <a:rPr lang="en-US" dirty="0" smtClean="0"/>
              <a:t>Integer </a:t>
            </a:r>
            <a:r>
              <a:rPr lang="en-US" dirty="0"/>
              <a:t>arithmetic is exact, and the number of digits that can be represented</a:t>
            </a:r>
          </a:p>
          <a:p>
            <a:r>
              <a:rPr lang="en-US" dirty="0"/>
              <a:t>in an integer is limited only by available </a:t>
            </a:r>
            <a:r>
              <a:rPr lang="en-US" dirty="0" smtClean="0"/>
              <a:t>memory</a:t>
            </a:r>
          </a:p>
          <a:p>
            <a:endParaRPr lang="en-US" dirty="0"/>
          </a:p>
          <a:p>
            <a:r>
              <a:rPr lang="en-US" dirty="0"/>
              <a:t>Conventional syntax</a:t>
            </a:r>
            <a:r>
              <a:rPr lang="en-US" dirty="0" smtClean="0"/>
              <a:t>:  </a:t>
            </a:r>
            <a:r>
              <a:rPr lang="en-US" dirty="0"/>
              <a:t>12, 12375, and -</a:t>
            </a:r>
            <a:r>
              <a:rPr lang="en-US" dirty="0" smtClean="0"/>
              <a:t>23427</a:t>
            </a:r>
          </a:p>
          <a:p>
            <a:endParaRPr lang="en-US" dirty="0"/>
          </a:p>
          <a:p>
            <a:r>
              <a:rPr lang="en-US" dirty="0"/>
              <a:t>Base K </a:t>
            </a:r>
            <a:r>
              <a:rPr lang="en-US" dirty="0" smtClean="0"/>
              <a:t>integers: </a:t>
            </a:r>
            <a:r>
              <a:rPr lang="en-US" dirty="0"/>
              <a:t>Integers in a number base other than ten are</a:t>
            </a:r>
          </a:p>
          <a:p>
            <a:r>
              <a:rPr lang="en-US" dirty="0"/>
              <a:t>written with the syntax </a:t>
            </a:r>
            <a:r>
              <a:rPr lang="en-US" dirty="0" err="1" smtClean="0"/>
              <a:t>K#Digits</a:t>
            </a:r>
            <a:endParaRPr lang="en-US" dirty="0" smtClean="0"/>
          </a:p>
          <a:p>
            <a:endParaRPr lang="en-US" dirty="0"/>
          </a:p>
          <a:p>
            <a:r>
              <a:rPr lang="en-US" dirty="0"/>
              <a:t>$ syntax</a:t>
            </a:r>
            <a:r>
              <a:rPr lang="en-US" dirty="0" smtClean="0"/>
              <a:t>: </a:t>
            </a:r>
            <a:r>
              <a:rPr lang="en-US" dirty="0"/>
              <a:t>The syntax $C represents the integer code for the ASCII</a:t>
            </a:r>
          </a:p>
          <a:p>
            <a:r>
              <a:rPr lang="en-US" dirty="0"/>
              <a:t>character C. Thus, $a is short for 97, $1 is short for 49, and so </a:t>
            </a:r>
            <a:r>
              <a:rPr lang="en-US" dirty="0" smtClean="0"/>
              <a:t>on</a:t>
            </a:r>
          </a:p>
          <a:p>
            <a:endParaRPr lang="en-US" dirty="0"/>
          </a:p>
          <a:p>
            <a:endParaRPr lang="en-US" dirty="0" smtClean="0"/>
          </a:p>
          <a:p>
            <a:r>
              <a:rPr lang="en-US" dirty="0" smtClean="0"/>
              <a:t>Examples: 0 </a:t>
            </a:r>
            <a:r>
              <a:rPr lang="en-US" dirty="0"/>
              <a:t>-65 2#010001110 -8#377 16#fe34 </a:t>
            </a:r>
            <a:r>
              <a:rPr lang="en-US" dirty="0" err="1"/>
              <a:t>16#FE34</a:t>
            </a:r>
            <a:r>
              <a:rPr lang="en-US" dirty="0"/>
              <a:t> </a:t>
            </a:r>
            <a:r>
              <a:rPr lang="en-US" dirty="0" smtClean="0"/>
              <a:t>36#wow</a:t>
            </a:r>
          </a:p>
          <a:p>
            <a:r>
              <a:rPr lang="en-US" dirty="0"/>
              <a:t>(Their values are 0, -65, 142, -255, 65076, 65076, and 42368, respectively.)</a:t>
            </a:r>
            <a:endParaRPr lang="en-US" dirty="0" smtClean="0"/>
          </a:p>
          <a:p>
            <a:endParaRPr lang="en-US" sz="3200" dirty="0"/>
          </a:p>
        </p:txBody>
      </p:sp>
    </p:spTree>
    <p:extLst>
      <p:ext uri="{BB962C8B-B14F-4D97-AF65-F5344CB8AC3E}">
        <p14:creationId xmlns:p14="http://schemas.microsoft.com/office/powerpoint/2010/main" val="41724654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Numbers</a:t>
            </a:r>
            <a:endParaRPr lang="en-US" dirty="0"/>
          </a:p>
        </p:txBody>
      </p:sp>
      <p:sp>
        <p:nvSpPr>
          <p:cNvPr id="3" name="TextBox 2"/>
          <p:cNvSpPr txBox="1"/>
          <p:nvPr/>
        </p:nvSpPr>
        <p:spPr>
          <a:xfrm>
            <a:off x="1154954" y="2011680"/>
            <a:ext cx="8818880" cy="3631763"/>
          </a:xfrm>
          <a:prstGeom prst="rect">
            <a:avLst/>
          </a:prstGeom>
          <a:noFill/>
        </p:spPr>
        <p:txBody>
          <a:bodyPr wrap="square" rtlCol="0">
            <a:spAutoFit/>
          </a:bodyPr>
          <a:lstStyle/>
          <a:p>
            <a:r>
              <a:rPr lang="en-US" sz="3200" dirty="0" smtClean="0"/>
              <a:t>Floats</a:t>
            </a:r>
          </a:p>
          <a:p>
            <a:endParaRPr lang="en-US" dirty="0" smtClean="0"/>
          </a:p>
          <a:p>
            <a:r>
              <a:rPr lang="en-US" dirty="0"/>
              <a:t>A floating-point number has five parts: an optional sign, a whole number</a:t>
            </a:r>
          </a:p>
          <a:p>
            <a:r>
              <a:rPr lang="en-US" dirty="0"/>
              <a:t>part, a decimal point, a fractional part, and an optional exponent</a:t>
            </a:r>
          </a:p>
          <a:p>
            <a:r>
              <a:rPr lang="en-US" dirty="0" smtClean="0"/>
              <a:t>Par</a:t>
            </a:r>
          </a:p>
          <a:p>
            <a:endParaRPr lang="en-US" dirty="0"/>
          </a:p>
          <a:p>
            <a:r>
              <a:rPr lang="en-US" dirty="0"/>
              <a:t>After parsing, floating-point numbers are represented internally in</a:t>
            </a:r>
          </a:p>
          <a:p>
            <a:r>
              <a:rPr lang="en-US" dirty="0"/>
              <a:t>IEEE 754 64-bit format. Real numbers in the range −10323 to 10308 can</a:t>
            </a:r>
          </a:p>
          <a:p>
            <a:r>
              <a:rPr lang="en-US" dirty="0"/>
              <a:t>be represented by an </a:t>
            </a:r>
            <a:r>
              <a:rPr lang="en-US" dirty="0" err="1"/>
              <a:t>Erlang</a:t>
            </a:r>
            <a:r>
              <a:rPr lang="en-US" dirty="0"/>
              <a:t> </a:t>
            </a:r>
            <a:r>
              <a:rPr lang="en-US" dirty="0" smtClean="0"/>
              <a:t>float</a:t>
            </a:r>
          </a:p>
          <a:p>
            <a:endParaRPr lang="en-US" dirty="0"/>
          </a:p>
          <a:p>
            <a:endParaRPr lang="en-US" dirty="0" smtClean="0"/>
          </a:p>
          <a:p>
            <a:r>
              <a:rPr lang="en-US" dirty="0" smtClean="0"/>
              <a:t>Example: </a:t>
            </a:r>
            <a:r>
              <a:rPr lang="en-US" dirty="0"/>
              <a:t>1.0 3.14159 -2.3e+6 23.56E-27</a:t>
            </a:r>
          </a:p>
        </p:txBody>
      </p:sp>
    </p:spTree>
    <p:extLst>
      <p:ext uri="{BB962C8B-B14F-4D97-AF65-F5344CB8AC3E}">
        <p14:creationId xmlns:p14="http://schemas.microsoft.com/office/powerpoint/2010/main" val="351549995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Operator Precedence</a:t>
            </a:r>
            <a:endParaRPr lang="en-US" dirty="0"/>
          </a:p>
        </p:txBody>
      </p:sp>
      <p:sp>
        <p:nvSpPr>
          <p:cNvPr id="3" name="TextBox 2"/>
          <p:cNvSpPr txBox="1"/>
          <p:nvPr/>
        </p:nvSpPr>
        <p:spPr>
          <a:xfrm>
            <a:off x="1154954" y="2011680"/>
            <a:ext cx="8818880" cy="1369606"/>
          </a:xfrm>
          <a:prstGeom prst="rect">
            <a:avLst/>
          </a:prstGeom>
          <a:noFill/>
        </p:spPr>
        <p:txBody>
          <a:bodyPr wrap="square" rtlCol="0">
            <a:spAutoFit/>
          </a:bodyPr>
          <a:lstStyle/>
          <a:p>
            <a:r>
              <a:rPr lang="en-US" dirty="0"/>
              <a:t>Operator precedence and </a:t>
            </a:r>
            <a:r>
              <a:rPr lang="en-US" dirty="0" smtClean="0"/>
              <a:t>associativity is </a:t>
            </a:r>
            <a:r>
              <a:rPr lang="en-US" dirty="0"/>
              <a:t>used to determine the evaluation order in </a:t>
            </a:r>
            <a:r>
              <a:rPr lang="en-US" dirty="0" err="1"/>
              <a:t>unparenthesized</a:t>
            </a:r>
            <a:r>
              <a:rPr lang="en-US" dirty="0"/>
              <a:t> expressions</a:t>
            </a:r>
            <a:r>
              <a:rPr lang="en-US" dirty="0" smtClean="0"/>
              <a:t>.</a:t>
            </a:r>
          </a:p>
          <a:p>
            <a:endParaRPr lang="en-US" sz="1100" dirty="0"/>
          </a:p>
          <a:p>
            <a:r>
              <a:rPr lang="en-US" dirty="0"/>
              <a:t>As with </a:t>
            </a:r>
            <a:r>
              <a:rPr lang="en-US" dirty="0" smtClean="0"/>
              <a:t>all programming </a:t>
            </a:r>
            <a:r>
              <a:rPr lang="en-US" dirty="0"/>
              <a:t>languages, it is better to use parentheses to denote </a:t>
            </a:r>
            <a:r>
              <a:rPr lang="en-US" dirty="0" smtClean="0"/>
              <a:t>scope than </a:t>
            </a:r>
            <a:r>
              <a:rPr lang="en-US" dirty="0"/>
              <a:t>to rely upon the precedence rules.</a:t>
            </a:r>
          </a:p>
        </p:txBody>
      </p:sp>
      <p:pic>
        <p:nvPicPr>
          <p:cNvPr id="4" name="Picture 3"/>
          <p:cNvPicPr>
            <a:picLocks noChangeAspect="1"/>
          </p:cNvPicPr>
          <p:nvPr/>
        </p:nvPicPr>
        <p:blipFill>
          <a:blip r:embed="rId2"/>
          <a:stretch>
            <a:fillRect/>
          </a:stretch>
        </p:blipFill>
        <p:spPr>
          <a:xfrm>
            <a:off x="1154954" y="3649344"/>
            <a:ext cx="7135606" cy="3000039"/>
          </a:xfrm>
          <a:prstGeom prst="rect">
            <a:avLst/>
          </a:prstGeom>
        </p:spPr>
      </p:pic>
    </p:spTree>
    <p:extLst>
      <p:ext uri="{BB962C8B-B14F-4D97-AF65-F5344CB8AC3E}">
        <p14:creationId xmlns:p14="http://schemas.microsoft.com/office/powerpoint/2010/main" val="38558035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416320"/>
          </a:xfrm>
          <a:prstGeom prst="rect">
            <a:avLst/>
          </a:prstGeom>
          <a:noFill/>
        </p:spPr>
        <p:txBody>
          <a:bodyPr wrap="square" rtlCol="0">
            <a:spAutoFit/>
          </a:bodyPr>
          <a:lstStyle/>
          <a:p>
            <a:r>
              <a:rPr lang="en-US" dirty="0"/>
              <a:t>Each process in </a:t>
            </a:r>
            <a:r>
              <a:rPr lang="en-US" dirty="0" err="1"/>
              <a:t>Erlang</a:t>
            </a:r>
            <a:r>
              <a:rPr lang="en-US" dirty="0"/>
              <a:t> has its own private data store called the process</a:t>
            </a:r>
          </a:p>
          <a:p>
            <a:r>
              <a:rPr lang="en-US" dirty="0" smtClean="0"/>
              <a:t>Dictionary</a:t>
            </a:r>
          </a:p>
          <a:p>
            <a:endParaRPr lang="en-US" dirty="0"/>
          </a:p>
          <a:p>
            <a:r>
              <a:rPr lang="en-US" dirty="0"/>
              <a:t>The process dictionary is an associative array (in other languages</a:t>
            </a:r>
          </a:p>
          <a:p>
            <a:r>
              <a:rPr lang="en-US" dirty="0"/>
              <a:t>this might be called a map, </a:t>
            </a:r>
            <a:r>
              <a:rPr lang="en-US" dirty="0" err="1"/>
              <a:t>hashmap</a:t>
            </a:r>
            <a:r>
              <a:rPr lang="en-US" dirty="0"/>
              <a:t>, or hash table) composed</a:t>
            </a:r>
          </a:p>
          <a:p>
            <a:r>
              <a:rPr lang="en-US" dirty="0"/>
              <a:t>of a collection of keys and </a:t>
            </a:r>
            <a:r>
              <a:rPr lang="en-US" dirty="0" smtClean="0"/>
              <a:t>values</a:t>
            </a:r>
          </a:p>
          <a:p>
            <a:endParaRPr lang="en-US" dirty="0"/>
          </a:p>
          <a:p>
            <a:r>
              <a:rPr lang="en-US" dirty="0"/>
              <a:t>Each key has only one </a:t>
            </a:r>
            <a:r>
              <a:rPr lang="en-US" dirty="0" smtClean="0"/>
              <a:t>value</a:t>
            </a:r>
          </a:p>
          <a:p>
            <a:endParaRPr lang="en-US" dirty="0"/>
          </a:p>
          <a:p>
            <a:endParaRPr lang="en-US" dirty="0" smtClean="0"/>
          </a:p>
          <a:p>
            <a:endParaRPr lang="en-US" dirty="0"/>
          </a:p>
          <a:p>
            <a:r>
              <a:rPr lang="en-US" dirty="0" smtClean="0"/>
              <a:t>NOTE: use </a:t>
            </a:r>
            <a:r>
              <a:rPr lang="en-US" dirty="0"/>
              <a:t>the process dictionary sparingly.</a:t>
            </a:r>
          </a:p>
        </p:txBody>
      </p:sp>
    </p:spTree>
    <p:extLst>
      <p:ext uri="{BB962C8B-B14F-4D97-AF65-F5344CB8AC3E}">
        <p14:creationId xmlns:p14="http://schemas.microsoft.com/office/powerpoint/2010/main" val="13021863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@spec put(Key, Value) -&gt; </a:t>
            </a:r>
            <a:r>
              <a:rPr lang="en-US" dirty="0" err="1" smtClean="0"/>
              <a:t>OldValue</a:t>
            </a:r>
            <a:endParaRPr lang="en-US" dirty="0" smtClean="0"/>
          </a:p>
          <a:p>
            <a:endParaRPr lang="en-US" dirty="0"/>
          </a:p>
          <a:p>
            <a:r>
              <a:rPr lang="en-US" dirty="0"/>
              <a:t>@spec get(Key) -&gt; </a:t>
            </a:r>
            <a:r>
              <a:rPr lang="en-US" dirty="0" smtClean="0"/>
              <a:t>Value</a:t>
            </a:r>
          </a:p>
          <a:p>
            <a:endParaRPr lang="en-US" dirty="0"/>
          </a:p>
          <a:p>
            <a:r>
              <a:rPr lang="en-US" dirty="0"/>
              <a:t>@spec get() -&gt; [{</a:t>
            </a:r>
            <a:r>
              <a:rPr lang="en-US" dirty="0" err="1"/>
              <a:t>Key,Value</a:t>
            </a:r>
            <a:r>
              <a:rPr lang="en-US" dirty="0" smtClean="0"/>
              <a:t>}].</a:t>
            </a:r>
          </a:p>
          <a:p>
            <a:endParaRPr lang="en-US" dirty="0"/>
          </a:p>
          <a:p>
            <a:r>
              <a:rPr lang="en-US" dirty="0"/>
              <a:t>@spec </a:t>
            </a:r>
            <a:r>
              <a:rPr lang="en-US" dirty="0" err="1"/>
              <a:t>get_keys</a:t>
            </a:r>
            <a:r>
              <a:rPr lang="en-US" dirty="0"/>
              <a:t>(Value) -&gt; [Key</a:t>
            </a:r>
            <a:r>
              <a:rPr lang="en-US" dirty="0" smtClean="0"/>
              <a:t>].</a:t>
            </a:r>
          </a:p>
          <a:p>
            <a:endParaRPr lang="en-US" dirty="0"/>
          </a:p>
          <a:p>
            <a:r>
              <a:rPr lang="en-US" dirty="0"/>
              <a:t>@spec erase(Key) -&gt; Value</a:t>
            </a:r>
            <a:r>
              <a:rPr lang="en-US" dirty="0" smtClean="0"/>
              <a:t>.</a:t>
            </a:r>
          </a:p>
          <a:p>
            <a:endParaRPr lang="en-US" dirty="0"/>
          </a:p>
          <a:p>
            <a:r>
              <a:rPr lang="en-US" dirty="0"/>
              <a:t>@spec erase() -&gt; [{</a:t>
            </a:r>
            <a:r>
              <a:rPr lang="en-US" dirty="0" err="1"/>
              <a:t>Key,Value</a:t>
            </a:r>
            <a:r>
              <a:rPr lang="en-US" dirty="0"/>
              <a:t>}].</a:t>
            </a:r>
          </a:p>
        </p:txBody>
      </p:sp>
    </p:spTree>
    <p:extLst>
      <p:ext uri="{BB962C8B-B14F-4D97-AF65-F5344CB8AC3E}">
        <p14:creationId xmlns:p14="http://schemas.microsoft.com/office/powerpoint/2010/main" val="291925020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References</a:t>
            </a:r>
            <a:endParaRPr lang="en-US" dirty="0"/>
          </a:p>
        </p:txBody>
      </p:sp>
      <p:sp>
        <p:nvSpPr>
          <p:cNvPr id="3" name="TextBox 2"/>
          <p:cNvSpPr txBox="1"/>
          <p:nvPr/>
        </p:nvSpPr>
        <p:spPr>
          <a:xfrm>
            <a:off x="1154954" y="2011680"/>
            <a:ext cx="8818880" cy="1969770"/>
          </a:xfrm>
          <a:prstGeom prst="rect">
            <a:avLst/>
          </a:prstGeom>
          <a:noFill/>
        </p:spPr>
        <p:txBody>
          <a:bodyPr wrap="square" rtlCol="0">
            <a:spAutoFit/>
          </a:bodyPr>
          <a:lstStyle/>
          <a:p>
            <a:r>
              <a:rPr lang="en-US" sz="3200" dirty="0" err="1" smtClean="0"/>
              <a:t>erlang:make_ref</a:t>
            </a:r>
            <a:r>
              <a:rPr lang="en-US" sz="3200" dirty="0" smtClean="0"/>
              <a:t>()</a:t>
            </a:r>
          </a:p>
          <a:p>
            <a:endParaRPr lang="en-US" dirty="0"/>
          </a:p>
          <a:p>
            <a:endParaRPr lang="en-US" dirty="0" smtClean="0"/>
          </a:p>
          <a:p>
            <a:r>
              <a:rPr lang="en-US" dirty="0" smtClean="0"/>
              <a:t>References </a:t>
            </a:r>
            <a:r>
              <a:rPr lang="en-US" dirty="0"/>
              <a:t>are globally unique </a:t>
            </a:r>
            <a:r>
              <a:rPr lang="en-US" dirty="0" err="1"/>
              <a:t>Erlang</a:t>
            </a:r>
            <a:r>
              <a:rPr lang="en-US" dirty="0"/>
              <a:t> terms. </a:t>
            </a:r>
            <a:r>
              <a:rPr lang="en-US" dirty="0" smtClean="0"/>
              <a:t>References </a:t>
            </a:r>
            <a:r>
              <a:rPr lang="en-US" dirty="0"/>
              <a:t>are useful for creating unique tags </a:t>
            </a:r>
            <a:r>
              <a:rPr lang="en-US" dirty="0" smtClean="0"/>
              <a:t>that can </a:t>
            </a:r>
            <a:r>
              <a:rPr lang="en-US" dirty="0"/>
              <a:t>be included in data and then at a later stage compared for equality</a:t>
            </a:r>
          </a:p>
        </p:txBody>
      </p:sp>
    </p:spTree>
    <p:extLst>
      <p:ext uri="{BB962C8B-B14F-4D97-AF65-F5344CB8AC3E}">
        <p14:creationId xmlns:p14="http://schemas.microsoft.com/office/powerpoint/2010/main" val="5476632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 Dictionary</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@spec put(Key, Value) -&gt; </a:t>
            </a:r>
            <a:r>
              <a:rPr lang="en-US" dirty="0" err="1" smtClean="0"/>
              <a:t>OldValue</a:t>
            </a:r>
            <a:endParaRPr lang="en-US" dirty="0" smtClean="0"/>
          </a:p>
          <a:p>
            <a:endParaRPr lang="en-US" dirty="0"/>
          </a:p>
          <a:p>
            <a:r>
              <a:rPr lang="en-US" dirty="0"/>
              <a:t>@spec get(Key) -&gt; </a:t>
            </a:r>
            <a:r>
              <a:rPr lang="en-US" dirty="0" smtClean="0"/>
              <a:t>Value</a:t>
            </a:r>
          </a:p>
          <a:p>
            <a:endParaRPr lang="en-US" dirty="0"/>
          </a:p>
          <a:p>
            <a:r>
              <a:rPr lang="en-US" dirty="0"/>
              <a:t>@spec get() -&gt; [{</a:t>
            </a:r>
            <a:r>
              <a:rPr lang="en-US" dirty="0" err="1"/>
              <a:t>Key,Value</a:t>
            </a:r>
            <a:r>
              <a:rPr lang="en-US" dirty="0" smtClean="0"/>
              <a:t>}].</a:t>
            </a:r>
          </a:p>
          <a:p>
            <a:endParaRPr lang="en-US" dirty="0"/>
          </a:p>
          <a:p>
            <a:r>
              <a:rPr lang="en-US" dirty="0"/>
              <a:t>@spec </a:t>
            </a:r>
            <a:r>
              <a:rPr lang="en-US" dirty="0" err="1"/>
              <a:t>get_keys</a:t>
            </a:r>
            <a:r>
              <a:rPr lang="en-US" dirty="0"/>
              <a:t>(Value) -&gt; [Key</a:t>
            </a:r>
            <a:r>
              <a:rPr lang="en-US" dirty="0" smtClean="0"/>
              <a:t>].</a:t>
            </a:r>
          </a:p>
          <a:p>
            <a:endParaRPr lang="en-US" dirty="0"/>
          </a:p>
          <a:p>
            <a:r>
              <a:rPr lang="en-US" dirty="0"/>
              <a:t>@spec erase(Key) -&gt; Value</a:t>
            </a:r>
            <a:r>
              <a:rPr lang="en-US" dirty="0" smtClean="0"/>
              <a:t>.</a:t>
            </a:r>
          </a:p>
          <a:p>
            <a:endParaRPr lang="en-US" dirty="0"/>
          </a:p>
          <a:p>
            <a:r>
              <a:rPr lang="en-US" dirty="0"/>
              <a:t>@spec erase() -&gt; [{</a:t>
            </a:r>
            <a:r>
              <a:rPr lang="en-US" dirty="0" err="1"/>
              <a:t>Key,Value</a:t>
            </a:r>
            <a:r>
              <a:rPr lang="en-US" dirty="0"/>
              <a:t>}].</a:t>
            </a:r>
          </a:p>
        </p:txBody>
      </p:sp>
    </p:spTree>
    <p:extLst>
      <p:ext uri="{BB962C8B-B14F-4D97-AF65-F5344CB8AC3E}">
        <p14:creationId xmlns:p14="http://schemas.microsoft.com/office/powerpoint/2010/main" val="41525982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Short Circuit Boolean Expr</a:t>
            </a:r>
            <a:endParaRPr lang="en-US" dirty="0"/>
          </a:p>
        </p:txBody>
      </p:sp>
      <p:sp>
        <p:nvSpPr>
          <p:cNvPr id="3" name="TextBox 2"/>
          <p:cNvSpPr txBox="1"/>
          <p:nvPr/>
        </p:nvSpPr>
        <p:spPr>
          <a:xfrm>
            <a:off x="1154954" y="2011680"/>
            <a:ext cx="8818880" cy="3139321"/>
          </a:xfrm>
          <a:prstGeom prst="rect">
            <a:avLst/>
          </a:prstGeom>
          <a:noFill/>
        </p:spPr>
        <p:txBody>
          <a:bodyPr wrap="square" rtlCol="0">
            <a:spAutoFit/>
          </a:bodyPr>
          <a:lstStyle/>
          <a:p>
            <a:r>
              <a:rPr lang="en-US" dirty="0"/>
              <a:t>Short-circuit </a:t>
            </a:r>
            <a:r>
              <a:rPr lang="en-US" dirty="0" err="1"/>
              <a:t>boolean</a:t>
            </a:r>
            <a:r>
              <a:rPr lang="en-US" dirty="0"/>
              <a:t> expressions are </a:t>
            </a:r>
            <a:r>
              <a:rPr lang="en-US" dirty="0" err="1"/>
              <a:t>boolean</a:t>
            </a:r>
            <a:r>
              <a:rPr lang="en-US" dirty="0"/>
              <a:t> expressions whose arguments</a:t>
            </a:r>
          </a:p>
          <a:p>
            <a:r>
              <a:rPr lang="en-US" dirty="0"/>
              <a:t>are evaluated only when </a:t>
            </a:r>
            <a:r>
              <a:rPr lang="en-US" dirty="0" smtClean="0"/>
              <a:t>necessary</a:t>
            </a:r>
          </a:p>
          <a:p>
            <a:endParaRPr lang="en-US" dirty="0"/>
          </a:p>
          <a:p>
            <a:r>
              <a:rPr lang="en-US" dirty="0"/>
              <a:t>Expr1 </a:t>
            </a:r>
            <a:r>
              <a:rPr lang="en-US" dirty="0" err="1"/>
              <a:t>orelse</a:t>
            </a:r>
            <a:r>
              <a:rPr lang="en-US" dirty="0"/>
              <a:t> </a:t>
            </a:r>
            <a:r>
              <a:rPr lang="en-US" dirty="0" smtClean="0"/>
              <a:t>Expr2</a:t>
            </a:r>
          </a:p>
          <a:p>
            <a:endParaRPr lang="en-US" dirty="0"/>
          </a:p>
          <a:p>
            <a:endParaRPr lang="en-US" dirty="0" smtClean="0"/>
          </a:p>
          <a:p>
            <a:r>
              <a:rPr lang="en-US" dirty="0"/>
              <a:t>Expr1 </a:t>
            </a:r>
            <a:r>
              <a:rPr lang="en-US" dirty="0" err="1"/>
              <a:t>andalso</a:t>
            </a:r>
            <a:r>
              <a:rPr lang="en-US" dirty="0"/>
              <a:t> </a:t>
            </a:r>
            <a:r>
              <a:rPr lang="en-US" dirty="0" smtClean="0"/>
              <a:t>Expr2</a:t>
            </a:r>
          </a:p>
          <a:p>
            <a:endParaRPr lang="en-US" dirty="0"/>
          </a:p>
          <a:p>
            <a:r>
              <a:rPr lang="en-US" dirty="0"/>
              <a:t>Note: In the corresponding </a:t>
            </a:r>
            <a:r>
              <a:rPr lang="en-US" dirty="0" err="1"/>
              <a:t>boolean</a:t>
            </a:r>
            <a:r>
              <a:rPr lang="en-US" dirty="0"/>
              <a:t> expressions (A or B; A and B), both the</a:t>
            </a:r>
          </a:p>
          <a:p>
            <a:r>
              <a:rPr lang="en-US" dirty="0"/>
              <a:t>arguments are always evaluated, even if the truth value of the expression</a:t>
            </a:r>
          </a:p>
          <a:p>
            <a:r>
              <a:rPr lang="en-US" dirty="0"/>
              <a:t>can be determined by evaluating only the first expression</a:t>
            </a:r>
          </a:p>
        </p:txBody>
      </p:sp>
    </p:spTree>
    <p:extLst>
      <p:ext uri="{BB962C8B-B14F-4D97-AF65-F5344CB8AC3E}">
        <p14:creationId xmlns:p14="http://schemas.microsoft.com/office/powerpoint/2010/main" val="4007358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Text Placeholder 2"/>
          <p:cNvSpPr>
            <a:spLocks noGrp="1"/>
          </p:cNvSpPr>
          <p:nvPr>
            <p:ph type="body" sz="half" idx="2"/>
          </p:nvPr>
        </p:nvSpPr>
        <p:spPr>
          <a:xfrm>
            <a:off x="199915" y="2783840"/>
            <a:ext cx="7684246" cy="3378200"/>
          </a:xfrm>
        </p:spPr>
        <p:txBody>
          <a:bodyPr>
            <a:normAutofit fontScale="85000" lnSpcReduction="20000"/>
          </a:bodyPr>
          <a:lstStyle/>
          <a:p>
            <a:r>
              <a:rPr lang="en-US" dirty="0"/>
              <a:t>1&gt; X = 123456789.</a:t>
            </a:r>
          </a:p>
          <a:p>
            <a:r>
              <a:rPr lang="en-US" dirty="0" smtClean="0"/>
              <a:t>123456789</a:t>
            </a:r>
          </a:p>
          <a:p>
            <a:r>
              <a:rPr lang="en-US" dirty="0"/>
              <a:t>2</a:t>
            </a:r>
            <a:r>
              <a:rPr lang="en-US" dirty="0" smtClean="0"/>
              <a:t>&gt; </a:t>
            </a:r>
            <a:r>
              <a:rPr lang="en-US" dirty="0"/>
              <a:t>X = 1234</a:t>
            </a:r>
            <a:r>
              <a:rPr lang="en-US" dirty="0" smtClean="0"/>
              <a:t>.</a:t>
            </a:r>
          </a:p>
          <a:p>
            <a:r>
              <a:rPr lang="en-US" dirty="0"/>
              <a:t>=ERROR REPORT==== 11-Sep-2006::20:32:49 ===</a:t>
            </a:r>
          </a:p>
          <a:p>
            <a:r>
              <a:rPr lang="en-US" dirty="0"/>
              <a:t>Error in process &lt;0.31.0&gt; with exit value:</a:t>
            </a:r>
          </a:p>
          <a:p>
            <a:r>
              <a:rPr lang="en-US" dirty="0"/>
              <a:t>{{badmatch,1234},[{erl_eval,expr,3}]}</a:t>
            </a:r>
          </a:p>
          <a:p>
            <a:r>
              <a:rPr lang="en-US" dirty="0"/>
              <a:t>** exited: {{badmatch,1234},[{erl_eval,expr,3}]} </a:t>
            </a:r>
            <a:r>
              <a:rPr lang="en-US" dirty="0" smtClean="0"/>
              <a:t>**</a:t>
            </a:r>
          </a:p>
          <a:p>
            <a:r>
              <a:rPr lang="en-US" dirty="0" smtClean="0"/>
              <a:t> </a:t>
            </a:r>
            <a:endParaRPr lang="en-US" dirty="0"/>
          </a:p>
          <a:p>
            <a:r>
              <a:rPr lang="en-US" dirty="0" smtClean="0"/>
              <a:t>Lhs </a:t>
            </a:r>
            <a:r>
              <a:rPr lang="en-US" dirty="0"/>
              <a:t>= </a:t>
            </a:r>
            <a:r>
              <a:rPr lang="en-US" dirty="0" err="1"/>
              <a:t>Rhs</a:t>
            </a:r>
            <a:r>
              <a:rPr lang="en-US" dirty="0"/>
              <a:t> really means this:</a:t>
            </a:r>
          </a:p>
          <a:p>
            <a:r>
              <a:rPr lang="en-US" dirty="0"/>
              <a:t>evaluate the right side (</a:t>
            </a:r>
            <a:r>
              <a:rPr lang="en-US" dirty="0" err="1"/>
              <a:t>Rhs</a:t>
            </a:r>
            <a:r>
              <a:rPr lang="en-US" dirty="0"/>
              <a:t>), and then match the result against the pattern</a:t>
            </a:r>
          </a:p>
          <a:p>
            <a:r>
              <a:rPr lang="en-US" dirty="0"/>
              <a:t>on the left side (Lhs)</a:t>
            </a:r>
          </a:p>
          <a:p>
            <a:pPr marL="285750" indent="-285750">
              <a:buFont typeface="Arial" panose="020B0604020202020204" pitchFamily="34" charset="0"/>
              <a:buChar char="•"/>
            </a:pPr>
            <a:endParaRPr lang="en-US" dirty="0" smtClean="0"/>
          </a:p>
        </p:txBody>
      </p:sp>
      <p:sp>
        <p:nvSpPr>
          <p:cNvPr id="4" name="TextBox 3"/>
          <p:cNvSpPr txBox="1"/>
          <p:nvPr/>
        </p:nvSpPr>
        <p:spPr>
          <a:xfrm>
            <a:off x="7884160" y="751840"/>
            <a:ext cx="4165600" cy="6740307"/>
          </a:xfrm>
          <a:prstGeom prst="rect">
            <a:avLst/>
          </a:prstGeom>
          <a:noFill/>
        </p:spPr>
        <p:txBody>
          <a:bodyPr wrap="square" rtlCol="0">
            <a:spAutoFit/>
          </a:bodyPr>
          <a:lstStyle/>
          <a:p>
            <a:r>
              <a:rPr lang="en-US" dirty="0" smtClean="0"/>
              <a:t>When X is UNBOUND = acts like an assignment operator</a:t>
            </a:r>
          </a:p>
          <a:p>
            <a:endParaRPr lang="en-US" dirty="0"/>
          </a:p>
          <a:p>
            <a:r>
              <a:rPr lang="en-US" dirty="0" smtClean="0"/>
              <a:t>When X is BOUND ‘=‘ acts like an pattern  matching operator</a:t>
            </a:r>
          </a:p>
          <a:p>
            <a:endParaRPr lang="en-US" dirty="0"/>
          </a:p>
          <a:p>
            <a:r>
              <a:rPr lang="en-US" dirty="0" smtClean="0"/>
              <a:t>Scope of X is the lexical unit in which it is defined</a:t>
            </a:r>
          </a:p>
          <a:p>
            <a:endParaRPr lang="en-US" dirty="0" smtClean="0"/>
          </a:p>
          <a:p>
            <a:r>
              <a:rPr lang="en-US" dirty="0"/>
              <a:t>Lhs = </a:t>
            </a:r>
            <a:r>
              <a:rPr lang="en-US" dirty="0" err="1"/>
              <a:t>Rhs</a:t>
            </a:r>
            <a:r>
              <a:rPr lang="en-US" dirty="0"/>
              <a:t> really means this:</a:t>
            </a:r>
          </a:p>
          <a:p>
            <a:r>
              <a:rPr lang="en-US" dirty="0"/>
              <a:t>evaluate the right side (</a:t>
            </a:r>
            <a:r>
              <a:rPr lang="en-US" dirty="0" err="1"/>
              <a:t>Rhs</a:t>
            </a:r>
            <a:r>
              <a:rPr lang="en-US" dirty="0"/>
              <a:t>), and then match the result against the pattern</a:t>
            </a:r>
          </a:p>
          <a:p>
            <a:r>
              <a:rPr lang="en-US" dirty="0"/>
              <a:t>on the left side (Lhs)</a:t>
            </a:r>
          </a:p>
          <a:p>
            <a:endParaRPr lang="en-US" dirty="0"/>
          </a:p>
          <a:p>
            <a:endParaRPr lang="en-US" dirty="0" smtClean="0"/>
          </a:p>
          <a:p>
            <a:r>
              <a:rPr lang="en-US" dirty="0"/>
              <a:t>In </a:t>
            </a:r>
            <a:r>
              <a:rPr lang="en-US" dirty="0" err="1"/>
              <a:t>Erlang</a:t>
            </a:r>
            <a:r>
              <a:rPr lang="en-US" dirty="0"/>
              <a:t>, there is no mutable state, there is no shared memory,</a:t>
            </a:r>
          </a:p>
          <a:p>
            <a:r>
              <a:rPr lang="en-US" dirty="0"/>
              <a:t>and there are no locks. This makes it easy to parallelize our</a:t>
            </a:r>
          </a:p>
          <a:p>
            <a:r>
              <a:rPr lang="en-US" dirty="0"/>
              <a:t>programs.</a:t>
            </a:r>
          </a:p>
          <a:p>
            <a:endParaRPr lang="en-US" dirty="0" smtClean="0"/>
          </a:p>
          <a:p>
            <a:endParaRPr lang="en-US" dirty="0"/>
          </a:p>
          <a:p>
            <a:endParaRPr lang="en-US" dirty="0"/>
          </a:p>
        </p:txBody>
      </p:sp>
    </p:spTree>
    <p:extLst>
      <p:ext uri="{BB962C8B-B14F-4D97-AF65-F5344CB8AC3E}">
        <p14:creationId xmlns:p14="http://schemas.microsoft.com/office/powerpoint/2010/main" val="161052383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Term </a:t>
            </a:r>
            <a:r>
              <a:rPr lang="en-US" dirty="0" err="1" smtClean="0"/>
              <a:t>Comparisions</a:t>
            </a:r>
            <a:endParaRPr lang="en-US" dirty="0"/>
          </a:p>
        </p:txBody>
      </p:sp>
      <p:sp>
        <p:nvSpPr>
          <p:cNvPr id="3" name="TextBox 2"/>
          <p:cNvSpPr txBox="1"/>
          <p:nvPr/>
        </p:nvSpPr>
        <p:spPr>
          <a:xfrm>
            <a:off x="1154954" y="6153331"/>
            <a:ext cx="8818880" cy="369332"/>
          </a:xfrm>
          <a:prstGeom prst="rect">
            <a:avLst/>
          </a:prstGeom>
          <a:noFill/>
        </p:spPr>
        <p:txBody>
          <a:bodyPr wrap="square" rtlCol="0">
            <a:spAutoFit/>
          </a:bodyPr>
          <a:lstStyle/>
          <a:p>
            <a:r>
              <a:rPr lang="en-US" dirty="0"/>
              <a:t>number &lt; atom &lt; reference &lt; fun &lt; port &lt; </a:t>
            </a:r>
            <a:r>
              <a:rPr lang="en-US" dirty="0" err="1"/>
              <a:t>pid</a:t>
            </a:r>
            <a:r>
              <a:rPr lang="en-US" dirty="0"/>
              <a:t> &lt; tuple &lt; list &lt; </a:t>
            </a:r>
            <a:r>
              <a:rPr lang="en-US" dirty="0" smtClean="0"/>
              <a:t>binary</a:t>
            </a:r>
            <a:endParaRPr lang="en-US" dirty="0"/>
          </a:p>
        </p:txBody>
      </p:sp>
      <p:pic>
        <p:nvPicPr>
          <p:cNvPr id="4" name="Picture 3"/>
          <p:cNvPicPr>
            <a:picLocks noChangeAspect="1"/>
          </p:cNvPicPr>
          <p:nvPr/>
        </p:nvPicPr>
        <p:blipFill>
          <a:blip r:embed="rId2"/>
          <a:stretch>
            <a:fillRect/>
          </a:stretch>
        </p:blipFill>
        <p:spPr>
          <a:xfrm>
            <a:off x="1305560" y="2482612"/>
            <a:ext cx="6700520" cy="3467519"/>
          </a:xfrm>
          <a:prstGeom prst="rect">
            <a:avLst/>
          </a:prstGeom>
        </p:spPr>
      </p:pic>
    </p:spTree>
    <p:extLst>
      <p:ext uri="{BB962C8B-B14F-4D97-AF65-F5344CB8AC3E}">
        <p14:creationId xmlns:p14="http://schemas.microsoft.com/office/powerpoint/2010/main" val="79771803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Underscore Variables</a:t>
            </a:r>
            <a:endParaRPr lang="en-US" dirty="0"/>
          </a:p>
        </p:txBody>
      </p:sp>
      <p:sp>
        <p:nvSpPr>
          <p:cNvPr id="3" name="TextBox 2"/>
          <p:cNvSpPr txBox="1"/>
          <p:nvPr/>
        </p:nvSpPr>
        <p:spPr>
          <a:xfrm>
            <a:off x="1154954" y="2011680"/>
            <a:ext cx="8818880" cy="2031325"/>
          </a:xfrm>
          <a:prstGeom prst="rect">
            <a:avLst/>
          </a:prstGeom>
          <a:noFill/>
        </p:spPr>
        <p:txBody>
          <a:bodyPr wrap="square" rtlCol="0">
            <a:spAutoFit/>
          </a:bodyPr>
          <a:lstStyle/>
          <a:p>
            <a:r>
              <a:rPr lang="en-US" dirty="0"/>
              <a:t>The special syntax _</a:t>
            </a:r>
            <a:r>
              <a:rPr lang="en-US" dirty="0" err="1" smtClean="0"/>
              <a:t>Var</a:t>
            </a:r>
            <a:r>
              <a:rPr lang="en-US" dirty="0" smtClean="0"/>
              <a:t> </a:t>
            </a:r>
            <a:r>
              <a:rPr lang="en-US" dirty="0"/>
              <a:t>is used for a normal variable, not an anonymous variable</a:t>
            </a:r>
            <a:r>
              <a:rPr lang="en-US" dirty="0" smtClean="0"/>
              <a:t>. (</a:t>
            </a:r>
            <a:r>
              <a:rPr lang="en-US" dirty="0" err="1" smtClean="0"/>
              <a:t>ie</a:t>
            </a:r>
            <a:r>
              <a:rPr lang="en-US" dirty="0" smtClean="0"/>
              <a:t> only underscore )</a:t>
            </a:r>
          </a:p>
          <a:p>
            <a:endParaRPr lang="en-US" dirty="0" smtClean="0"/>
          </a:p>
          <a:p>
            <a:r>
              <a:rPr lang="en-US" dirty="0" smtClean="0"/>
              <a:t>Suppress warning for unused variables</a:t>
            </a:r>
          </a:p>
          <a:p>
            <a:endParaRPr lang="en-US" dirty="0"/>
          </a:p>
          <a:p>
            <a:r>
              <a:rPr lang="en-US" dirty="0" smtClean="0"/>
              <a:t>Since </a:t>
            </a:r>
            <a:r>
              <a:rPr lang="en-US" dirty="0"/>
              <a:t>_</a:t>
            </a:r>
            <a:r>
              <a:rPr lang="en-US" dirty="0" err="1"/>
              <a:t>Var</a:t>
            </a:r>
            <a:r>
              <a:rPr lang="en-US" dirty="0"/>
              <a:t> is a normal variable, very subtle bugs can be caused by forgetting</a:t>
            </a:r>
          </a:p>
          <a:p>
            <a:r>
              <a:rPr lang="en-US" dirty="0"/>
              <a:t>this and using it as a “don’t care” pattern</a:t>
            </a:r>
          </a:p>
        </p:txBody>
      </p:sp>
      <p:pic>
        <p:nvPicPr>
          <p:cNvPr id="4" name="Picture 3"/>
          <p:cNvPicPr>
            <a:picLocks noChangeAspect="1"/>
          </p:cNvPicPr>
          <p:nvPr/>
        </p:nvPicPr>
        <p:blipFill>
          <a:blip r:embed="rId2"/>
          <a:stretch>
            <a:fillRect/>
          </a:stretch>
        </p:blipFill>
        <p:spPr>
          <a:xfrm>
            <a:off x="1154954" y="5039360"/>
            <a:ext cx="4149090" cy="1117600"/>
          </a:xfrm>
          <a:prstGeom prst="rect">
            <a:avLst/>
          </a:prstGeom>
        </p:spPr>
      </p:pic>
      <p:pic>
        <p:nvPicPr>
          <p:cNvPr id="5" name="Picture 4"/>
          <p:cNvPicPr>
            <a:picLocks noChangeAspect="1"/>
          </p:cNvPicPr>
          <p:nvPr/>
        </p:nvPicPr>
        <p:blipFill>
          <a:blip r:embed="rId3"/>
          <a:stretch>
            <a:fillRect/>
          </a:stretch>
        </p:blipFill>
        <p:spPr>
          <a:xfrm>
            <a:off x="5799137" y="5039359"/>
            <a:ext cx="4381183" cy="1121111"/>
          </a:xfrm>
          <a:prstGeom prst="rect">
            <a:avLst/>
          </a:prstGeom>
        </p:spPr>
      </p:pic>
    </p:spTree>
    <p:extLst>
      <p:ext uri="{BB962C8B-B14F-4D97-AF65-F5344CB8AC3E}">
        <p14:creationId xmlns:p14="http://schemas.microsoft.com/office/powerpoint/2010/main" val="51203208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Shutdown</a:t>
            </a:r>
            <a:endParaRPr lang="en-US" dirty="0"/>
          </a:p>
        </p:txBody>
      </p:sp>
      <p:sp>
        <p:nvSpPr>
          <p:cNvPr id="3" name="TextBox 2"/>
          <p:cNvSpPr txBox="1"/>
          <p:nvPr/>
        </p:nvSpPr>
        <p:spPr>
          <a:xfrm>
            <a:off x="1154954" y="2011680"/>
            <a:ext cx="8818880" cy="2246769"/>
          </a:xfrm>
          <a:prstGeom prst="rect">
            <a:avLst/>
          </a:prstGeom>
          <a:noFill/>
        </p:spPr>
        <p:txBody>
          <a:bodyPr wrap="square" rtlCol="0">
            <a:spAutoFit/>
          </a:bodyPr>
          <a:lstStyle/>
          <a:p>
            <a:r>
              <a:rPr lang="en-US" sz="3200" dirty="0" err="1" smtClean="0"/>
              <a:t>erlang:halt</a:t>
            </a:r>
            <a:r>
              <a:rPr lang="en-US" sz="3200" dirty="0" smtClean="0"/>
              <a:t>()</a:t>
            </a:r>
          </a:p>
          <a:p>
            <a:endParaRPr lang="en-US" dirty="0"/>
          </a:p>
          <a:p>
            <a:endParaRPr lang="en-US" dirty="0" smtClean="0"/>
          </a:p>
          <a:p>
            <a:r>
              <a:rPr lang="en-US" dirty="0"/>
              <a:t>immediately stops the </a:t>
            </a:r>
            <a:r>
              <a:rPr lang="en-US" dirty="0" smtClean="0"/>
              <a:t>system. The system may go for error recover after restart</a:t>
            </a:r>
          </a:p>
          <a:p>
            <a:endParaRPr lang="en-US" dirty="0"/>
          </a:p>
          <a:p>
            <a:r>
              <a:rPr lang="en-US" dirty="0" smtClean="0"/>
              <a:t>Not the recommended way to stop the system</a:t>
            </a:r>
          </a:p>
        </p:txBody>
      </p:sp>
    </p:spTree>
    <p:extLst>
      <p:ext uri="{BB962C8B-B14F-4D97-AF65-F5344CB8AC3E}">
        <p14:creationId xmlns:p14="http://schemas.microsoft.com/office/powerpoint/2010/main" val="3156640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Shutdown</a:t>
            </a:r>
            <a:endParaRPr lang="en-US" dirty="0"/>
          </a:p>
        </p:txBody>
      </p:sp>
      <p:sp>
        <p:nvSpPr>
          <p:cNvPr id="3" name="TextBox 2"/>
          <p:cNvSpPr txBox="1"/>
          <p:nvPr/>
        </p:nvSpPr>
        <p:spPr>
          <a:xfrm>
            <a:off x="1154954" y="2011680"/>
            <a:ext cx="8818880" cy="2246769"/>
          </a:xfrm>
          <a:prstGeom prst="rect">
            <a:avLst/>
          </a:prstGeom>
          <a:noFill/>
        </p:spPr>
        <p:txBody>
          <a:bodyPr wrap="square" rtlCol="0">
            <a:spAutoFit/>
          </a:bodyPr>
          <a:lstStyle/>
          <a:p>
            <a:r>
              <a:rPr lang="en-US" sz="3200" dirty="0" err="1" smtClean="0"/>
              <a:t>Init:stop</a:t>
            </a:r>
            <a:r>
              <a:rPr lang="en-US" sz="3200" dirty="0" smtClean="0"/>
              <a:t>()</a:t>
            </a:r>
          </a:p>
          <a:p>
            <a:endParaRPr lang="en-US" dirty="0"/>
          </a:p>
          <a:p>
            <a:endParaRPr lang="en-US" dirty="0" smtClean="0"/>
          </a:p>
          <a:p>
            <a:r>
              <a:rPr lang="en-US" dirty="0"/>
              <a:t>This flushes all open files, stops the database (if running), and closes</a:t>
            </a:r>
          </a:p>
          <a:p>
            <a:r>
              <a:rPr lang="en-US" dirty="0"/>
              <a:t>all OTP applications in an ordered </a:t>
            </a:r>
            <a:r>
              <a:rPr lang="en-US" dirty="0" smtClean="0"/>
              <a:t>manner</a:t>
            </a:r>
          </a:p>
          <a:p>
            <a:endParaRPr lang="en-US" dirty="0"/>
          </a:p>
          <a:p>
            <a:r>
              <a:rPr lang="en-US" dirty="0"/>
              <a:t>q() is a shell </a:t>
            </a:r>
            <a:r>
              <a:rPr lang="en-US" dirty="0" smtClean="0"/>
              <a:t>alias.</a:t>
            </a:r>
          </a:p>
        </p:txBody>
      </p:sp>
    </p:spTree>
    <p:extLst>
      <p:ext uri="{BB962C8B-B14F-4D97-AF65-F5344CB8AC3E}">
        <p14:creationId xmlns:p14="http://schemas.microsoft.com/office/powerpoint/2010/main" val="191594616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Search Paths</a:t>
            </a:r>
            <a:endParaRPr lang="en-US" dirty="0"/>
          </a:p>
        </p:txBody>
      </p:sp>
      <p:sp>
        <p:nvSpPr>
          <p:cNvPr id="3" name="TextBox 2"/>
          <p:cNvSpPr txBox="1"/>
          <p:nvPr/>
        </p:nvSpPr>
        <p:spPr>
          <a:xfrm>
            <a:off x="1154954" y="2011680"/>
            <a:ext cx="8818880" cy="3970318"/>
          </a:xfrm>
          <a:prstGeom prst="rect">
            <a:avLst/>
          </a:prstGeom>
          <a:noFill/>
        </p:spPr>
        <p:txBody>
          <a:bodyPr wrap="square" rtlCol="0">
            <a:spAutoFit/>
          </a:bodyPr>
          <a:lstStyle/>
          <a:p>
            <a:r>
              <a:rPr lang="en-US" dirty="0"/>
              <a:t>The </a:t>
            </a:r>
            <a:r>
              <a:rPr lang="en-US" dirty="0" err="1"/>
              <a:t>Erlang</a:t>
            </a:r>
            <a:r>
              <a:rPr lang="en-US" dirty="0"/>
              <a:t> runtime system makes use of a code </a:t>
            </a:r>
            <a:r>
              <a:rPr lang="en-US" dirty="0" err="1"/>
              <a:t>autoloading</a:t>
            </a:r>
            <a:r>
              <a:rPr lang="en-US" dirty="0"/>
              <a:t> mechanism.</a:t>
            </a:r>
          </a:p>
          <a:p>
            <a:r>
              <a:rPr lang="en-US" dirty="0"/>
              <a:t>For this to work correctly, you must set a number of search</a:t>
            </a:r>
          </a:p>
          <a:p>
            <a:r>
              <a:rPr lang="en-US" dirty="0"/>
              <a:t>paths in order to find the correct version of your </a:t>
            </a:r>
            <a:r>
              <a:rPr lang="en-US" dirty="0" smtClean="0"/>
              <a:t>code</a:t>
            </a:r>
          </a:p>
          <a:p>
            <a:endParaRPr lang="en-US" dirty="0"/>
          </a:p>
          <a:p>
            <a:r>
              <a:rPr lang="en-US" dirty="0"/>
              <a:t>@spec </a:t>
            </a:r>
            <a:r>
              <a:rPr lang="en-US" dirty="0" err="1"/>
              <a:t>code:add_patha</a:t>
            </a:r>
            <a:r>
              <a:rPr lang="en-US" dirty="0"/>
              <a:t>(Dir) =&gt; true | {error, </a:t>
            </a:r>
            <a:r>
              <a:rPr lang="en-US" dirty="0" err="1"/>
              <a:t>bad_directory</a:t>
            </a:r>
            <a:r>
              <a:rPr lang="en-US" dirty="0" smtClean="0"/>
              <a:t>}</a:t>
            </a:r>
          </a:p>
          <a:p>
            <a:endParaRPr lang="en-US" dirty="0"/>
          </a:p>
          <a:p>
            <a:r>
              <a:rPr lang="en-US" dirty="0"/>
              <a:t>@spec </a:t>
            </a:r>
            <a:r>
              <a:rPr lang="en-US" dirty="0" err="1"/>
              <a:t>code:add_pathz</a:t>
            </a:r>
            <a:r>
              <a:rPr lang="en-US" dirty="0"/>
              <a:t>(Dir) =&gt; true | {error, </a:t>
            </a:r>
            <a:r>
              <a:rPr lang="en-US" dirty="0" err="1"/>
              <a:t>bad_directory</a:t>
            </a:r>
            <a:r>
              <a:rPr lang="en-US" dirty="0" smtClean="0"/>
              <a:t>}</a:t>
            </a:r>
          </a:p>
          <a:p>
            <a:endParaRPr lang="en-US" dirty="0"/>
          </a:p>
          <a:p>
            <a:r>
              <a:rPr lang="en-US" dirty="0" smtClean="0"/>
              <a:t>@spec </a:t>
            </a:r>
            <a:r>
              <a:rPr lang="en-US" dirty="0" err="1"/>
              <a:t>code:get_path</a:t>
            </a:r>
            <a:r>
              <a:rPr lang="en-US" dirty="0" smtClean="0"/>
              <a:t>() =&gt; [Paths]</a:t>
            </a:r>
          </a:p>
          <a:p>
            <a:endParaRPr lang="en-US" dirty="0"/>
          </a:p>
          <a:p>
            <a:endParaRPr lang="en-US" dirty="0" smtClean="0"/>
          </a:p>
          <a:p>
            <a:endParaRPr lang="en-US" dirty="0"/>
          </a:p>
          <a:p>
            <a:r>
              <a:rPr lang="en-US" dirty="0" smtClean="0"/>
              <a:t>Alternative way</a:t>
            </a:r>
          </a:p>
          <a:p>
            <a:r>
              <a:rPr lang="en-US" dirty="0" smtClean="0"/>
              <a:t>&gt; </a:t>
            </a:r>
            <a:r>
              <a:rPr lang="en-US" dirty="0" err="1" smtClean="0"/>
              <a:t>erl</a:t>
            </a:r>
            <a:r>
              <a:rPr lang="en-US" dirty="0" smtClean="0"/>
              <a:t> </a:t>
            </a:r>
            <a:r>
              <a:rPr lang="en-US" dirty="0"/>
              <a:t>-pa Dir1 -pa Dir2 ... -</a:t>
            </a:r>
            <a:r>
              <a:rPr lang="en-US" dirty="0" err="1"/>
              <a:t>pz</a:t>
            </a:r>
            <a:r>
              <a:rPr lang="en-US" dirty="0"/>
              <a:t> DirK1 -</a:t>
            </a:r>
            <a:r>
              <a:rPr lang="en-US" dirty="0" err="1"/>
              <a:t>pz</a:t>
            </a:r>
            <a:r>
              <a:rPr lang="en-US" dirty="0"/>
              <a:t> DirK2</a:t>
            </a:r>
            <a:endParaRPr lang="en-US" dirty="0" smtClean="0"/>
          </a:p>
        </p:txBody>
      </p:sp>
    </p:spTree>
    <p:extLst>
      <p:ext uri="{BB962C8B-B14F-4D97-AF65-F5344CB8AC3E}">
        <p14:creationId xmlns:p14="http://schemas.microsoft.com/office/powerpoint/2010/main" val="176142496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About .</a:t>
            </a:r>
            <a:r>
              <a:rPr lang="en-US" dirty="0" err="1"/>
              <a:t>c</a:t>
            </a:r>
            <a:r>
              <a:rPr lang="en-US" dirty="0" err="1" smtClean="0"/>
              <a:t>onfig</a:t>
            </a:r>
            <a:endParaRPr lang="en-US" dirty="0"/>
          </a:p>
        </p:txBody>
      </p:sp>
      <p:sp>
        <p:nvSpPr>
          <p:cNvPr id="3" name="TextBox 2"/>
          <p:cNvSpPr txBox="1"/>
          <p:nvPr/>
        </p:nvSpPr>
        <p:spPr>
          <a:xfrm>
            <a:off x="1154954" y="2011680"/>
            <a:ext cx="8818880" cy="3416320"/>
          </a:xfrm>
          <a:prstGeom prst="rect">
            <a:avLst/>
          </a:prstGeom>
          <a:noFill/>
        </p:spPr>
        <p:txBody>
          <a:bodyPr wrap="square" rtlCol="0">
            <a:spAutoFit/>
          </a:bodyPr>
          <a:lstStyle/>
          <a:p>
            <a:r>
              <a:rPr lang="en-US" dirty="0"/>
              <a:t>when </a:t>
            </a:r>
            <a:r>
              <a:rPr lang="en-US" dirty="0" smtClean="0"/>
              <a:t>you start </a:t>
            </a:r>
            <a:r>
              <a:rPr lang="en-US" dirty="0" err="1"/>
              <a:t>Erlang</a:t>
            </a:r>
            <a:r>
              <a:rPr lang="en-US" dirty="0"/>
              <a:t>, it first reads and evaluates all the commands in </a:t>
            </a:r>
            <a:r>
              <a:rPr lang="en-US" dirty="0" smtClean="0"/>
              <a:t>the .</a:t>
            </a:r>
            <a:r>
              <a:rPr lang="en-US" dirty="0" err="1" smtClean="0"/>
              <a:t>config</a:t>
            </a:r>
            <a:r>
              <a:rPr lang="en-US" dirty="0" smtClean="0"/>
              <a:t> file</a:t>
            </a:r>
          </a:p>
          <a:p>
            <a:endParaRPr lang="en-US" dirty="0" smtClean="0"/>
          </a:p>
          <a:p>
            <a:r>
              <a:rPr lang="en-US" dirty="0" smtClean="0"/>
              <a:t>The file is placed in home folder</a:t>
            </a:r>
          </a:p>
          <a:p>
            <a:endParaRPr lang="en-US" dirty="0"/>
          </a:p>
          <a:p>
            <a:r>
              <a:rPr lang="en-US" dirty="0" smtClean="0"/>
              <a:t>If </a:t>
            </a:r>
            <a:r>
              <a:rPr lang="en-US" dirty="0"/>
              <a:t>there is a file called .</a:t>
            </a:r>
            <a:r>
              <a:rPr lang="en-US" dirty="0" err="1"/>
              <a:t>erlang</a:t>
            </a:r>
            <a:r>
              <a:rPr lang="en-US" dirty="0"/>
              <a:t> in the current directory when </a:t>
            </a:r>
            <a:r>
              <a:rPr lang="en-US" dirty="0" err="1"/>
              <a:t>Erlang</a:t>
            </a:r>
            <a:r>
              <a:rPr lang="en-US" dirty="0"/>
              <a:t> is</a:t>
            </a:r>
          </a:p>
          <a:p>
            <a:r>
              <a:rPr lang="en-US" dirty="0"/>
              <a:t>started, then it will take precedence over the .</a:t>
            </a:r>
            <a:r>
              <a:rPr lang="en-US" dirty="0" err="1"/>
              <a:t>erlang</a:t>
            </a:r>
            <a:r>
              <a:rPr lang="en-US" dirty="0"/>
              <a:t> in your home directory</a:t>
            </a:r>
            <a:r>
              <a:rPr lang="en-US" dirty="0" smtClean="0"/>
              <a:t>.</a:t>
            </a:r>
          </a:p>
          <a:p>
            <a:endParaRPr lang="en-US" dirty="0"/>
          </a:p>
          <a:p>
            <a:r>
              <a:rPr lang="en-US" dirty="0" smtClean="0"/>
              <a:t>NOTE: </a:t>
            </a:r>
            <a:r>
              <a:rPr lang="en-US" dirty="0"/>
              <a:t>To find out where </a:t>
            </a:r>
            <a:r>
              <a:rPr lang="en-US" dirty="0" err="1"/>
              <a:t>Erlang</a:t>
            </a:r>
            <a:r>
              <a:rPr lang="en-US" dirty="0"/>
              <a:t> </a:t>
            </a:r>
            <a:r>
              <a:rPr lang="en-US" dirty="0" smtClean="0"/>
              <a:t>thinks your </a:t>
            </a:r>
            <a:r>
              <a:rPr lang="en-US" dirty="0"/>
              <a:t>home </a:t>
            </a:r>
            <a:r>
              <a:rPr lang="en-US" dirty="0" smtClean="0"/>
              <a:t>directory run the following command:</a:t>
            </a:r>
          </a:p>
          <a:p>
            <a:endParaRPr lang="en-US" dirty="0" smtClean="0"/>
          </a:p>
          <a:p>
            <a:r>
              <a:rPr lang="en-US" dirty="0" err="1"/>
              <a:t>init:get_argument</a:t>
            </a:r>
            <a:r>
              <a:rPr lang="en-US" dirty="0"/>
              <a:t>(home</a:t>
            </a:r>
            <a:r>
              <a:rPr lang="en-US" dirty="0" smtClean="0"/>
              <a:t>)</a:t>
            </a:r>
          </a:p>
        </p:txBody>
      </p:sp>
    </p:spTree>
    <p:extLst>
      <p:ext uri="{BB962C8B-B14F-4D97-AF65-F5344CB8AC3E}">
        <p14:creationId xmlns:p14="http://schemas.microsoft.com/office/powerpoint/2010/main" val="216753344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Running Program</a:t>
            </a:r>
            <a:endParaRPr lang="en-US" dirty="0"/>
          </a:p>
        </p:txBody>
      </p:sp>
      <p:sp>
        <p:nvSpPr>
          <p:cNvPr id="3" name="TextBox 2"/>
          <p:cNvSpPr txBox="1"/>
          <p:nvPr/>
        </p:nvSpPr>
        <p:spPr>
          <a:xfrm>
            <a:off x="1154954" y="2011680"/>
            <a:ext cx="8818880" cy="369332"/>
          </a:xfrm>
          <a:prstGeom prst="rect">
            <a:avLst/>
          </a:prstGeom>
          <a:noFill/>
        </p:spPr>
        <p:txBody>
          <a:bodyPr wrap="square" rtlCol="0">
            <a:spAutoFit/>
          </a:bodyPr>
          <a:lstStyle/>
          <a:p>
            <a:r>
              <a:rPr lang="en-US" dirty="0" smtClean="0"/>
              <a:t>Compile and run in </a:t>
            </a:r>
            <a:r>
              <a:rPr lang="en-US" dirty="0" err="1" smtClean="0"/>
              <a:t>erlang</a:t>
            </a:r>
            <a:r>
              <a:rPr lang="en-US" dirty="0" smtClean="0"/>
              <a:t> shell</a:t>
            </a:r>
          </a:p>
        </p:txBody>
      </p:sp>
      <p:pic>
        <p:nvPicPr>
          <p:cNvPr id="4" name="Picture 3"/>
          <p:cNvPicPr>
            <a:picLocks noChangeAspect="1"/>
          </p:cNvPicPr>
          <p:nvPr/>
        </p:nvPicPr>
        <p:blipFill>
          <a:blip r:embed="rId2"/>
          <a:stretch>
            <a:fillRect/>
          </a:stretch>
        </p:blipFill>
        <p:spPr>
          <a:xfrm>
            <a:off x="1283861" y="2843950"/>
            <a:ext cx="7229073" cy="2084295"/>
          </a:xfrm>
          <a:prstGeom prst="rect">
            <a:avLst/>
          </a:prstGeom>
        </p:spPr>
      </p:pic>
    </p:spTree>
    <p:extLst>
      <p:ext uri="{BB962C8B-B14F-4D97-AF65-F5344CB8AC3E}">
        <p14:creationId xmlns:p14="http://schemas.microsoft.com/office/powerpoint/2010/main" val="13075380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Running Program</a:t>
            </a:r>
            <a:endParaRPr lang="en-US" dirty="0"/>
          </a:p>
        </p:txBody>
      </p:sp>
      <p:sp>
        <p:nvSpPr>
          <p:cNvPr id="3" name="TextBox 2"/>
          <p:cNvSpPr txBox="1"/>
          <p:nvPr/>
        </p:nvSpPr>
        <p:spPr>
          <a:xfrm>
            <a:off x="1154954" y="2011680"/>
            <a:ext cx="8818880" cy="369332"/>
          </a:xfrm>
          <a:prstGeom prst="rect">
            <a:avLst/>
          </a:prstGeom>
          <a:noFill/>
        </p:spPr>
        <p:txBody>
          <a:bodyPr wrap="square" rtlCol="0">
            <a:spAutoFit/>
          </a:bodyPr>
          <a:lstStyle/>
          <a:p>
            <a:r>
              <a:rPr lang="en-US" dirty="0"/>
              <a:t>Compile and Run from the Command Prompt</a:t>
            </a:r>
            <a:endParaRPr lang="en-US" dirty="0" smtClean="0"/>
          </a:p>
        </p:txBody>
      </p:sp>
      <p:pic>
        <p:nvPicPr>
          <p:cNvPr id="5" name="Picture 4"/>
          <p:cNvPicPr>
            <a:picLocks noChangeAspect="1"/>
          </p:cNvPicPr>
          <p:nvPr/>
        </p:nvPicPr>
        <p:blipFill>
          <a:blip r:embed="rId2"/>
          <a:stretch>
            <a:fillRect/>
          </a:stretch>
        </p:blipFill>
        <p:spPr>
          <a:xfrm>
            <a:off x="1154953" y="2933498"/>
            <a:ext cx="6211895" cy="1252136"/>
          </a:xfrm>
          <a:prstGeom prst="rect">
            <a:avLst/>
          </a:prstGeom>
        </p:spPr>
      </p:pic>
      <p:sp>
        <p:nvSpPr>
          <p:cNvPr id="6" name="TextBox 5"/>
          <p:cNvSpPr txBox="1"/>
          <p:nvPr/>
        </p:nvSpPr>
        <p:spPr>
          <a:xfrm>
            <a:off x="8461420" y="2011680"/>
            <a:ext cx="3309870" cy="3693319"/>
          </a:xfrm>
          <a:prstGeom prst="rect">
            <a:avLst/>
          </a:prstGeom>
          <a:noFill/>
        </p:spPr>
        <p:txBody>
          <a:bodyPr wrap="square" rtlCol="0">
            <a:spAutoFit/>
          </a:bodyPr>
          <a:lstStyle/>
          <a:p>
            <a:r>
              <a:rPr lang="en-US" dirty="0"/>
              <a:t>-</a:t>
            </a:r>
            <a:r>
              <a:rPr lang="en-US" dirty="0" err="1" smtClean="0"/>
              <a:t>noshell</a:t>
            </a:r>
            <a:endParaRPr lang="en-US" dirty="0" smtClean="0"/>
          </a:p>
          <a:p>
            <a:r>
              <a:rPr lang="en-US" dirty="0"/>
              <a:t>Start </a:t>
            </a:r>
            <a:r>
              <a:rPr lang="en-US" dirty="0" err="1"/>
              <a:t>Erlang</a:t>
            </a:r>
            <a:r>
              <a:rPr lang="en-US" dirty="0"/>
              <a:t> without an interactive </a:t>
            </a:r>
            <a:r>
              <a:rPr lang="en-US" dirty="0" smtClean="0"/>
              <a:t>shell</a:t>
            </a:r>
          </a:p>
          <a:p>
            <a:endParaRPr lang="en-US" dirty="0"/>
          </a:p>
          <a:p>
            <a:r>
              <a:rPr lang="en-US" dirty="0"/>
              <a:t>-s hello </a:t>
            </a:r>
            <a:r>
              <a:rPr lang="en-US" dirty="0" smtClean="0"/>
              <a:t>start</a:t>
            </a:r>
          </a:p>
          <a:p>
            <a:r>
              <a:rPr lang="en-US" dirty="0"/>
              <a:t>Run the function </a:t>
            </a:r>
            <a:r>
              <a:rPr lang="en-US" dirty="0" err="1"/>
              <a:t>hello:start</a:t>
            </a:r>
            <a:r>
              <a:rPr lang="en-US" dirty="0" smtClean="0"/>
              <a:t>().</a:t>
            </a:r>
          </a:p>
          <a:p>
            <a:endParaRPr lang="en-US" dirty="0"/>
          </a:p>
          <a:p>
            <a:r>
              <a:rPr lang="en-US" dirty="0"/>
              <a:t>-s </a:t>
            </a:r>
            <a:r>
              <a:rPr lang="en-US" dirty="0" err="1"/>
              <a:t>init</a:t>
            </a:r>
            <a:r>
              <a:rPr lang="en-US" dirty="0"/>
              <a:t> </a:t>
            </a:r>
            <a:r>
              <a:rPr lang="en-US" dirty="0" smtClean="0"/>
              <a:t>stop</a:t>
            </a:r>
          </a:p>
          <a:p>
            <a:r>
              <a:rPr lang="en-US" dirty="0" smtClean="0"/>
              <a:t>When </a:t>
            </a:r>
            <a:r>
              <a:rPr lang="en-US" dirty="0"/>
              <a:t>apply(hello, start, [ ]) has finished, then the system evaluates</a:t>
            </a:r>
          </a:p>
          <a:p>
            <a:r>
              <a:rPr lang="en-US" dirty="0"/>
              <a:t>the function </a:t>
            </a:r>
            <a:r>
              <a:rPr lang="en-US" dirty="0" err="1"/>
              <a:t>init:stop</a:t>
            </a:r>
            <a:r>
              <a:rPr lang="en-US" dirty="0"/>
              <a:t>().</a:t>
            </a:r>
          </a:p>
        </p:txBody>
      </p:sp>
      <p:sp>
        <p:nvSpPr>
          <p:cNvPr id="7" name="Rectangle 6"/>
          <p:cNvSpPr/>
          <p:nvPr/>
        </p:nvSpPr>
        <p:spPr>
          <a:xfrm>
            <a:off x="1270848" y="5154651"/>
            <a:ext cx="6096000" cy="923330"/>
          </a:xfrm>
          <a:prstGeom prst="rect">
            <a:avLst/>
          </a:prstGeom>
        </p:spPr>
        <p:txBody>
          <a:bodyPr>
            <a:spAutoFit/>
          </a:bodyPr>
          <a:lstStyle/>
          <a:p>
            <a:r>
              <a:rPr lang="en-US" dirty="0">
                <a:latin typeface="URWBookmanL-LighItal"/>
              </a:rPr>
              <a:t>Note</a:t>
            </a:r>
            <a:r>
              <a:rPr lang="en-US" dirty="0">
                <a:latin typeface="URWBookmanL-Ligh"/>
              </a:rPr>
              <a:t>: When using the </a:t>
            </a:r>
            <a:r>
              <a:rPr lang="en-US" sz="1600" dirty="0">
                <a:latin typeface="URWGothicL-Book"/>
              </a:rPr>
              <a:t>-s Mod ... </a:t>
            </a:r>
            <a:r>
              <a:rPr lang="en-US" dirty="0">
                <a:latin typeface="URWBookmanL-Ligh"/>
              </a:rPr>
              <a:t>option, the </a:t>
            </a:r>
            <a:r>
              <a:rPr lang="en-US" sz="1600" dirty="0">
                <a:latin typeface="URWGothicL-Book"/>
              </a:rPr>
              <a:t>Mod </a:t>
            </a:r>
            <a:r>
              <a:rPr lang="en-US" dirty="0">
                <a:latin typeface="URWBookmanL-Ligh"/>
              </a:rPr>
              <a:t>must have been</a:t>
            </a:r>
          </a:p>
          <a:p>
            <a:r>
              <a:rPr lang="en-US" dirty="0">
                <a:latin typeface="URWBookmanL-Ligh"/>
              </a:rPr>
              <a:t>compiled.</a:t>
            </a:r>
            <a:endParaRPr lang="en-US" dirty="0"/>
          </a:p>
        </p:txBody>
      </p:sp>
    </p:spTree>
    <p:extLst>
      <p:ext uri="{BB962C8B-B14F-4D97-AF65-F5344CB8AC3E}">
        <p14:creationId xmlns:p14="http://schemas.microsoft.com/office/powerpoint/2010/main" val="372841069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Escript</a:t>
            </a:r>
            <a:endParaRPr lang="en-US" dirty="0"/>
          </a:p>
        </p:txBody>
      </p:sp>
      <p:sp>
        <p:nvSpPr>
          <p:cNvPr id="3" name="TextBox 2"/>
          <p:cNvSpPr txBox="1"/>
          <p:nvPr/>
        </p:nvSpPr>
        <p:spPr>
          <a:xfrm>
            <a:off x="1154954" y="2011680"/>
            <a:ext cx="8818880" cy="646331"/>
          </a:xfrm>
          <a:prstGeom prst="rect">
            <a:avLst/>
          </a:prstGeom>
          <a:noFill/>
        </p:spPr>
        <p:txBody>
          <a:bodyPr wrap="square" rtlCol="0">
            <a:spAutoFit/>
          </a:bodyPr>
          <a:lstStyle/>
          <a:p>
            <a:r>
              <a:rPr lang="en-US" dirty="0" smtClean="0"/>
              <a:t>Using </a:t>
            </a:r>
            <a:r>
              <a:rPr lang="en-US" dirty="0" err="1"/>
              <a:t>escript</a:t>
            </a:r>
            <a:r>
              <a:rPr lang="en-US" dirty="0"/>
              <a:t> you can run your programs directly as scripts—there’s no</a:t>
            </a:r>
          </a:p>
          <a:p>
            <a:r>
              <a:rPr lang="en-US" dirty="0"/>
              <a:t>need to compile them first</a:t>
            </a:r>
            <a:endParaRPr lang="en-US" dirty="0" smtClean="0"/>
          </a:p>
        </p:txBody>
      </p:sp>
      <p:pic>
        <p:nvPicPr>
          <p:cNvPr id="6" name="Picture 5"/>
          <p:cNvPicPr>
            <a:picLocks noChangeAspect="1"/>
          </p:cNvPicPr>
          <p:nvPr/>
        </p:nvPicPr>
        <p:blipFill>
          <a:blip r:embed="rId2"/>
          <a:stretch>
            <a:fillRect/>
          </a:stretch>
        </p:blipFill>
        <p:spPr>
          <a:xfrm>
            <a:off x="1154954" y="3718570"/>
            <a:ext cx="3743809" cy="982216"/>
          </a:xfrm>
          <a:prstGeom prst="rect">
            <a:avLst/>
          </a:prstGeom>
        </p:spPr>
      </p:pic>
      <p:pic>
        <p:nvPicPr>
          <p:cNvPr id="7" name="Picture 6"/>
          <p:cNvPicPr>
            <a:picLocks noChangeAspect="1"/>
          </p:cNvPicPr>
          <p:nvPr/>
        </p:nvPicPr>
        <p:blipFill>
          <a:blip r:embed="rId3"/>
          <a:stretch>
            <a:fillRect/>
          </a:stretch>
        </p:blipFill>
        <p:spPr>
          <a:xfrm>
            <a:off x="1154954" y="5318446"/>
            <a:ext cx="2960129" cy="1048978"/>
          </a:xfrm>
          <a:prstGeom prst="rect">
            <a:avLst/>
          </a:prstGeom>
        </p:spPr>
      </p:pic>
      <p:pic>
        <p:nvPicPr>
          <p:cNvPr id="8" name="Picture 7"/>
          <p:cNvPicPr>
            <a:picLocks noChangeAspect="1"/>
          </p:cNvPicPr>
          <p:nvPr/>
        </p:nvPicPr>
        <p:blipFill>
          <a:blip r:embed="rId4"/>
          <a:stretch>
            <a:fillRect/>
          </a:stretch>
        </p:blipFill>
        <p:spPr>
          <a:xfrm>
            <a:off x="5826617" y="3614133"/>
            <a:ext cx="4399208" cy="1984867"/>
          </a:xfrm>
          <a:prstGeom prst="rect">
            <a:avLst/>
          </a:prstGeom>
        </p:spPr>
      </p:pic>
      <p:pic>
        <p:nvPicPr>
          <p:cNvPr id="9" name="Picture 8"/>
          <p:cNvPicPr>
            <a:picLocks noChangeAspect="1"/>
          </p:cNvPicPr>
          <p:nvPr/>
        </p:nvPicPr>
        <p:blipFill>
          <a:blip r:embed="rId5"/>
          <a:stretch>
            <a:fillRect/>
          </a:stretch>
        </p:blipFill>
        <p:spPr>
          <a:xfrm>
            <a:off x="5826617" y="5842935"/>
            <a:ext cx="4399208" cy="700433"/>
          </a:xfrm>
          <a:prstGeom prst="rect">
            <a:avLst/>
          </a:prstGeom>
        </p:spPr>
      </p:pic>
    </p:spTree>
    <p:extLst>
      <p:ext uri="{BB962C8B-B14F-4D97-AF65-F5344CB8AC3E}">
        <p14:creationId xmlns:p14="http://schemas.microsoft.com/office/powerpoint/2010/main" val="383224223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Makefile</a:t>
            </a:r>
            <a:endParaRPr lang="en-US" dirty="0"/>
          </a:p>
        </p:txBody>
      </p:sp>
      <p:pic>
        <p:nvPicPr>
          <p:cNvPr id="4" name="Picture 3"/>
          <p:cNvPicPr>
            <a:picLocks noChangeAspect="1"/>
          </p:cNvPicPr>
          <p:nvPr/>
        </p:nvPicPr>
        <p:blipFill>
          <a:blip r:embed="rId2"/>
          <a:stretch>
            <a:fillRect/>
          </a:stretch>
        </p:blipFill>
        <p:spPr>
          <a:xfrm>
            <a:off x="1316243" y="2759611"/>
            <a:ext cx="5573953" cy="3586826"/>
          </a:xfrm>
          <a:prstGeom prst="rect">
            <a:avLst/>
          </a:prstGeom>
        </p:spPr>
      </p:pic>
      <p:sp>
        <p:nvSpPr>
          <p:cNvPr id="5" name="TextBox 4"/>
          <p:cNvSpPr txBox="1"/>
          <p:nvPr/>
        </p:nvSpPr>
        <p:spPr>
          <a:xfrm>
            <a:off x="1316243" y="2073499"/>
            <a:ext cx="7570180" cy="369332"/>
          </a:xfrm>
          <a:prstGeom prst="rect">
            <a:avLst/>
          </a:prstGeom>
          <a:noFill/>
        </p:spPr>
        <p:txBody>
          <a:bodyPr wrap="square" rtlCol="0">
            <a:spAutoFit/>
          </a:bodyPr>
          <a:lstStyle/>
          <a:p>
            <a:r>
              <a:rPr lang="en-US" dirty="0" smtClean="0"/>
              <a:t>Automates compiling and distribution of </a:t>
            </a:r>
            <a:r>
              <a:rPr lang="en-US" dirty="0" err="1" smtClean="0"/>
              <a:t>erlang</a:t>
            </a:r>
            <a:r>
              <a:rPr lang="en-US" dirty="0" smtClean="0"/>
              <a:t> code</a:t>
            </a:r>
            <a:endParaRPr lang="en-US" dirty="0"/>
          </a:p>
        </p:txBody>
      </p:sp>
    </p:spTree>
    <p:extLst>
      <p:ext uri="{BB962C8B-B14F-4D97-AF65-F5344CB8AC3E}">
        <p14:creationId xmlns:p14="http://schemas.microsoft.com/office/powerpoint/2010/main" val="3522516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t>
            </a:r>
            <a:br>
              <a:rPr lang="en-US" dirty="0" smtClean="0"/>
            </a:br>
            <a:endParaRPr lang="en-US" dirty="0"/>
          </a:p>
        </p:txBody>
      </p:sp>
      <p:sp>
        <p:nvSpPr>
          <p:cNvPr id="3" name="Text Placeholder 2"/>
          <p:cNvSpPr>
            <a:spLocks noGrp="1"/>
          </p:cNvSpPr>
          <p:nvPr>
            <p:ph type="body" sz="half" idx="2"/>
          </p:nvPr>
        </p:nvSpPr>
        <p:spPr>
          <a:xfrm>
            <a:off x="1154955" y="2479040"/>
            <a:ext cx="2218166" cy="4023360"/>
          </a:xfrm>
        </p:spPr>
        <p:txBody>
          <a:bodyPr>
            <a:normAutofit/>
          </a:bodyPr>
          <a:lstStyle/>
          <a:p>
            <a:r>
              <a:rPr lang="en-US" dirty="0"/>
              <a:t>1&gt; 5/3.</a:t>
            </a:r>
          </a:p>
          <a:p>
            <a:r>
              <a:rPr lang="en-US" dirty="0"/>
              <a:t>1.66667</a:t>
            </a:r>
          </a:p>
          <a:p>
            <a:r>
              <a:rPr lang="en-US" dirty="0"/>
              <a:t>2&gt; 4/2.</a:t>
            </a:r>
          </a:p>
          <a:p>
            <a:r>
              <a:rPr lang="en-US" dirty="0" smtClean="0"/>
              <a:t>2.00000</a:t>
            </a:r>
          </a:p>
          <a:p>
            <a:endParaRPr lang="en-US" dirty="0" smtClean="0"/>
          </a:p>
          <a:p>
            <a:r>
              <a:rPr lang="en-US" dirty="0"/>
              <a:t>“/” always returns a </a:t>
            </a:r>
            <a:r>
              <a:rPr lang="en-US" dirty="0" smtClean="0"/>
              <a:t>float</a:t>
            </a:r>
            <a:endParaRPr lang="en-US" dirty="0"/>
          </a:p>
        </p:txBody>
      </p:sp>
      <p:sp>
        <p:nvSpPr>
          <p:cNvPr id="4" name="Text Placeholder 2"/>
          <p:cNvSpPr txBox="1">
            <a:spLocks/>
          </p:cNvSpPr>
          <p:nvPr/>
        </p:nvSpPr>
        <p:spPr>
          <a:xfrm>
            <a:off x="5086875" y="2479040"/>
            <a:ext cx="2218166" cy="4023360"/>
          </a:xfrm>
          <a:prstGeom prst="rect">
            <a:avLst/>
          </a:prstGeom>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3&gt; 5 div 3.</a:t>
            </a:r>
          </a:p>
          <a:p>
            <a:r>
              <a:rPr lang="en-US" dirty="0"/>
              <a:t>1</a:t>
            </a:r>
          </a:p>
          <a:p>
            <a:r>
              <a:rPr lang="en-US" dirty="0"/>
              <a:t>4&gt; 5 rem 3.</a:t>
            </a:r>
          </a:p>
          <a:p>
            <a:r>
              <a:rPr lang="en-US" dirty="0" smtClean="0"/>
              <a:t>2</a:t>
            </a:r>
          </a:p>
          <a:p>
            <a:endParaRPr lang="en-US" dirty="0"/>
          </a:p>
          <a:p>
            <a:r>
              <a:rPr lang="en-US" dirty="0" err="1" smtClean="0"/>
              <a:t>Div</a:t>
            </a:r>
            <a:r>
              <a:rPr lang="en-US" dirty="0" smtClean="0"/>
              <a:t> &amp; rem are used for integer division and </a:t>
            </a:r>
            <a:r>
              <a:rPr lang="en-US" dirty="0" err="1" smtClean="0"/>
              <a:t>remainer</a:t>
            </a:r>
            <a:endParaRPr lang="en-US" dirty="0"/>
          </a:p>
        </p:txBody>
      </p:sp>
    </p:spTree>
    <p:extLst>
      <p:ext uri="{BB962C8B-B14F-4D97-AF65-F5344CB8AC3E}">
        <p14:creationId xmlns:p14="http://schemas.microsoft.com/office/powerpoint/2010/main" val="114236900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Crash Dump</a:t>
            </a:r>
            <a:endParaRPr lang="en-US" dirty="0"/>
          </a:p>
        </p:txBody>
      </p:sp>
      <p:sp>
        <p:nvSpPr>
          <p:cNvPr id="5" name="TextBox 4"/>
          <p:cNvSpPr txBox="1"/>
          <p:nvPr/>
        </p:nvSpPr>
        <p:spPr>
          <a:xfrm>
            <a:off x="1316243" y="2073499"/>
            <a:ext cx="7570180" cy="1754326"/>
          </a:xfrm>
          <a:prstGeom prst="rect">
            <a:avLst/>
          </a:prstGeom>
          <a:noFill/>
        </p:spPr>
        <p:txBody>
          <a:bodyPr wrap="square" rtlCol="0">
            <a:spAutoFit/>
          </a:bodyPr>
          <a:lstStyle/>
          <a:p>
            <a:r>
              <a:rPr lang="en-US" dirty="0"/>
              <a:t>If </a:t>
            </a:r>
            <a:r>
              <a:rPr lang="en-US" dirty="0" err="1"/>
              <a:t>Erlang</a:t>
            </a:r>
            <a:r>
              <a:rPr lang="en-US" dirty="0"/>
              <a:t> crashes, then it leaves behind a file called </a:t>
            </a:r>
            <a:r>
              <a:rPr lang="en-US" dirty="0" err="1" smtClean="0"/>
              <a:t>erl_crash.dump</a:t>
            </a:r>
            <a:r>
              <a:rPr lang="en-US" dirty="0"/>
              <a:t> </a:t>
            </a:r>
            <a:r>
              <a:rPr lang="en-US" dirty="0" smtClean="0"/>
              <a:t>in the current working directory. The contents </a:t>
            </a:r>
            <a:r>
              <a:rPr lang="en-US" dirty="0"/>
              <a:t>of this file might give you a clue as to what has gone wrong</a:t>
            </a:r>
            <a:r>
              <a:rPr lang="en-US" dirty="0" smtClean="0"/>
              <a:t>.</a:t>
            </a:r>
          </a:p>
          <a:p>
            <a:endParaRPr lang="en-US" dirty="0" smtClean="0"/>
          </a:p>
          <a:p>
            <a:endParaRPr lang="en-US" dirty="0"/>
          </a:p>
          <a:p>
            <a:r>
              <a:rPr lang="en-US" dirty="0" smtClean="0"/>
              <a:t>Refer documentation for more details</a:t>
            </a:r>
            <a:endParaRPr lang="en-US" dirty="0"/>
          </a:p>
        </p:txBody>
      </p:sp>
    </p:spTree>
    <p:extLst>
      <p:ext uri="{BB962C8B-B14F-4D97-AF65-F5344CB8AC3E}">
        <p14:creationId xmlns:p14="http://schemas.microsoft.com/office/powerpoint/2010/main" val="212809488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5" name="TextBox 4"/>
          <p:cNvSpPr txBox="1"/>
          <p:nvPr/>
        </p:nvSpPr>
        <p:spPr>
          <a:xfrm>
            <a:off x="1316243" y="2073499"/>
            <a:ext cx="7570180" cy="3970318"/>
          </a:xfrm>
          <a:prstGeom prst="rect">
            <a:avLst/>
          </a:prstGeom>
          <a:noFill/>
        </p:spPr>
        <p:txBody>
          <a:bodyPr wrap="square" rtlCol="0">
            <a:spAutoFit/>
          </a:bodyPr>
          <a:lstStyle/>
          <a:p>
            <a:r>
              <a:rPr lang="en-US" dirty="0"/>
              <a:t>In </a:t>
            </a:r>
            <a:r>
              <a:rPr lang="en-US" dirty="0" err="1"/>
              <a:t>Erlang</a:t>
            </a:r>
            <a:r>
              <a:rPr lang="en-US" dirty="0"/>
              <a:t>, processes belong to the programming language and NOT </a:t>
            </a:r>
            <a:r>
              <a:rPr lang="en-US" dirty="0" smtClean="0"/>
              <a:t>the operating system</a:t>
            </a:r>
          </a:p>
          <a:p>
            <a:endParaRPr lang="en-US" dirty="0"/>
          </a:p>
          <a:p>
            <a:r>
              <a:rPr lang="en-US" dirty="0"/>
              <a:t>Creating and destroying processes is very </a:t>
            </a:r>
            <a:r>
              <a:rPr lang="en-US" dirty="0" smtClean="0"/>
              <a:t>fast</a:t>
            </a:r>
          </a:p>
          <a:p>
            <a:endParaRPr lang="en-US" dirty="0"/>
          </a:p>
          <a:p>
            <a:r>
              <a:rPr lang="en-US" dirty="0"/>
              <a:t>Sending messages between processes is very </a:t>
            </a:r>
            <a:r>
              <a:rPr lang="en-US" dirty="0" smtClean="0"/>
              <a:t>fast</a:t>
            </a:r>
          </a:p>
          <a:p>
            <a:endParaRPr lang="en-US" dirty="0"/>
          </a:p>
          <a:p>
            <a:r>
              <a:rPr lang="en-US" dirty="0"/>
              <a:t>Processes behave the same way on all operating </a:t>
            </a:r>
            <a:r>
              <a:rPr lang="en-US" dirty="0" smtClean="0"/>
              <a:t>systems</a:t>
            </a:r>
          </a:p>
          <a:p>
            <a:endParaRPr lang="en-US" dirty="0"/>
          </a:p>
          <a:p>
            <a:r>
              <a:rPr lang="en-US" dirty="0"/>
              <a:t>We can have very large numbers of </a:t>
            </a:r>
            <a:r>
              <a:rPr lang="en-US" dirty="0" smtClean="0"/>
              <a:t>processes</a:t>
            </a:r>
          </a:p>
          <a:p>
            <a:endParaRPr lang="en-US" dirty="0"/>
          </a:p>
          <a:p>
            <a:r>
              <a:rPr lang="en-US" dirty="0"/>
              <a:t>Processes share no memory and are completely </a:t>
            </a:r>
            <a:r>
              <a:rPr lang="en-US" dirty="0" smtClean="0"/>
              <a:t>independent</a:t>
            </a:r>
          </a:p>
          <a:p>
            <a:endParaRPr lang="en-US" dirty="0"/>
          </a:p>
          <a:p>
            <a:r>
              <a:rPr lang="en-US" dirty="0"/>
              <a:t>The only way for processes to interact is through message passing</a:t>
            </a:r>
          </a:p>
        </p:txBody>
      </p:sp>
    </p:spTree>
    <p:extLst>
      <p:ext uri="{BB962C8B-B14F-4D97-AF65-F5344CB8AC3E}">
        <p14:creationId xmlns:p14="http://schemas.microsoft.com/office/powerpoint/2010/main" val="257467416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5" name="TextBox 4"/>
          <p:cNvSpPr txBox="1"/>
          <p:nvPr/>
        </p:nvSpPr>
        <p:spPr>
          <a:xfrm>
            <a:off x="1316243" y="2073499"/>
            <a:ext cx="7570180" cy="646331"/>
          </a:xfrm>
          <a:prstGeom prst="rect">
            <a:avLst/>
          </a:prstGeom>
          <a:noFill/>
        </p:spPr>
        <p:txBody>
          <a:bodyPr wrap="square" rtlCol="0">
            <a:spAutoFit/>
          </a:bodyPr>
          <a:lstStyle/>
          <a:p>
            <a:r>
              <a:rPr lang="en-US" dirty="0"/>
              <a:t>In </a:t>
            </a:r>
            <a:r>
              <a:rPr lang="en-US" dirty="0" err="1"/>
              <a:t>Erlang</a:t>
            </a:r>
            <a:r>
              <a:rPr lang="en-US" dirty="0"/>
              <a:t>, programming with processes is easy. It just needs</a:t>
            </a:r>
          </a:p>
          <a:p>
            <a:r>
              <a:rPr lang="en-US" dirty="0"/>
              <a:t>three new primitives: </a:t>
            </a:r>
            <a:r>
              <a:rPr lang="en-US" b="1" dirty="0"/>
              <a:t>spawn, send, and receive</a:t>
            </a:r>
          </a:p>
        </p:txBody>
      </p:sp>
    </p:spTree>
    <p:extLst>
      <p:ext uri="{BB962C8B-B14F-4D97-AF65-F5344CB8AC3E}">
        <p14:creationId xmlns:p14="http://schemas.microsoft.com/office/powerpoint/2010/main" val="348284488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800767"/>
          </a:xfrm>
          <a:prstGeom prst="rect">
            <a:avLst/>
          </a:prstGeom>
          <a:noFill/>
        </p:spPr>
        <p:txBody>
          <a:bodyPr wrap="square" rtlCol="0">
            <a:spAutoFit/>
          </a:bodyPr>
          <a:lstStyle/>
          <a:p>
            <a:r>
              <a:rPr lang="en-US" sz="3200" dirty="0" err="1"/>
              <a:t>Pid</a:t>
            </a:r>
            <a:r>
              <a:rPr lang="en-US" sz="3200" dirty="0"/>
              <a:t> = spawn(Fun)</a:t>
            </a:r>
            <a:endParaRPr lang="en-US" dirty="0"/>
          </a:p>
          <a:p>
            <a:endParaRPr lang="en-US" dirty="0" smtClean="0"/>
          </a:p>
          <a:p>
            <a:r>
              <a:rPr lang="en-US" dirty="0"/>
              <a:t>Creates a new concurrent process that evaluates Fun. </a:t>
            </a:r>
            <a:endParaRPr lang="en-US" dirty="0" smtClean="0"/>
          </a:p>
          <a:p>
            <a:endParaRPr lang="en-US" dirty="0"/>
          </a:p>
          <a:p>
            <a:r>
              <a:rPr lang="en-US" dirty="0" smtClean="0"/>
              <a:t>The new process </a:t>
            </a:r>
            <a:r>
              <a:rPr lang="en-US" dirty="0"/>
              <a:t>runs in parallel with the caller. </a:t>
            </a:r>
            <a:endParaRPr lang="en-US" dirty="0" smtClean="0"/>
          </a:p>
          <a:p>
            <a:endParaRPr lang="en-US" dirty="0"/>
          </a:p>
          <a:p>
            <a:r>
              <a:rPr lang="en-US" dirty="0" smtClean="0"/>
              <a:t>spawn </a:t>
            </a:r>
            <a:r>
              <a:rPr lang="en-US" dirty="0"/>
              <a:t>returns a </a:t>
            </a:r>
            <a:r>
              <a:rPr lang="en-US" dirty="0" err="1"/>
              <a:t>Pid</a:t>
            </a:r>
            <a:r>
              <a:rPr lang="en-US" dirty="0"/>
              <a:t> (</a:t>
            </a:r>
            <a:r>
              <a:rPr lang="en-US" dirty="0" err="1" smtClean="0"/>
              <a:t>shortfor</a:t>
            </a:r>
            <a:r>
              <a:rPr lang="en-US" dirty="0" smtClean="0"/>
              <a:t> </a:t>
            </a:r>
            <a:r>
              <a:rPr lang="en-US" dirty="0"/>
              <a:t>process identifier). </a:t>
            </a:r>
            <a:endParaRPr lang="en-US" dirty="0" smtClean="0"/>
          </a:p>
          <a:p>
            <a:endParaRPr lang="en-US" dirty="0"/>
          </a:p>
          <a:p>
            <a:r>
              <a:rPr lang="en-US" dirty="0" smtClean="0"/>
              <a:t>You </a:t>
            </a:r>
            <a:r>
              <a:rPr lang="en-US" dirty="0"/>
              <a:t>can use </a:t>
            </a:r>
            <a:r>
              <a:rPr lang="en-US" dirty="0" err="1"/>
              <a:t>Pid</a:t>
            </a:r>
            <a:r>
              <a:rPr lang="en-US" dirty="0"/>
              <a:t> to send messages to </a:t>
            </a:r>
            <a:r>
              <a:rPr lang="en-US" dirty="0" smtClean="0"/>
              <a:t>the process</a:t>
            </a:r>
          </a:p>
        </p:txBody>
      </p:sp>
    </p:spTree>
    <p:extLst>
      <p:ext uri="{BB962C8B-B14F-4D97-AF65-F5344CB8AC3E}">
        <p14:creationId xmlns:p14="http://schemas.microsoft.com/office/powerpoint/2010/main" val="46482796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908762"/>
          </a:xfrm>
          <a:prstGeom prst="rect">
            <a:avLst/>
          </a:prstGeom>
          <a:noFill/>
        </p:spPr>
        <p:txBody>
          <a:bodyPr wrap="square" rtlCol="0">
            <a:spAutoFit/>
          </a:bodyPr>
          <a:lstStyle/>
          <a:p>
            <a:r>
              <a:rPr lang="en-US" sz="3200" dirty="0" err="1"/>
              <a:t>Pid</a:t>
            </a:r>
            <a:r>
              <a:rPr lang="en-US" sz="3200" dirty="0"/>
              <a:t> ! </a:t>
            </a:r>
            <a:r>
              <a:rPr lang="en-US" sz="3200" dirty="0" smtClean="0"/>
              <a:t>Message</a:t>
            </a:r>
          </a:p>
          <a:p>
            <a:endParaRPr lang="en-US" dirty="0" smtClean="0"/>
          </a:p>
          <a:p>
            <a:r>
              <a:rPr lang="en-US" dirty="0"/>
              <a:t>Sends Message to the process with identifier </a:t>
            </a:r>
            <a:r>
              <a:rPr lang="en-US" dirty="0" err="1"/>
              <a:t>Pid</a:t>
            </a:r>
            <a:r>
              <a:rPr lang="en-US" dirty="0"/>
              <a:t>. </a:t>
            </a:r>
            <a:endParaRPr lang="en-US" dirty="0" smtClean="0"/>
          </a:p>
          <a:p>
            <a:endParaRPr lang="en-US" dirty="0"/>
          </a:p>
          <a:p>
            <a:r>
              <a:rPr lang="en-US" dirty="0" smtClean="0"/>
              <a:t>Message sending is </a:t>
            </a:r>
            <a:r>
              <a:rPr lang="en-US" dirty="0"/>
              <a:t>asynchronous. The sender does not wait but continues </a:t>
            </a:r>
            <a:r>
              <a:rPr lang="en-US" dirty="0" smtClean="0"/>
              <a:t>with what </a:t>
            </a:r>
            <a:r>
              <a:rPr lang="en-US" dirty="0"/>
              <a:t>it was doing. </a:t>
            </a:r>
            <a:endParaRPr lang="en-US" dirty="0" smtClean="0"/>
          </a:p>
          <a:p>
            <a:endParaRPr lang="en-US" dirty="0"/>
          </a:p>
          <a:p>
            <a:r>
              <a:rPr lang="en-US" dirty="0" smtClean="0"/>
              <a:t>! </a:t>
            </a:r>
            <a:r>
              <a:rPr lang="en-US" dirty="0"/>
              <a:t>is called the send </a:t>
            </a:r>
            <a:r>
              <a:rPr lang="en-US" dirty="0" smtClean="0"/>
              <a:t>operator</a:t>
            </a:r>
          </a:p>
          <a:p>
            <a:endParaRPr lang="en-US" dirty="0"/>
          </a:p>
          <a:p>
            <a:r>
              <a:rPr lang="en-US" dirty="0"/>
              <a:t>message sending primitive ! </a:t>
            </a:r>
            <a:r>
              <a:rPr lang="en-US" dirty="0" smtClean="0"/>
              <a:t>Returns the </a:t>
            </a:r>
            <a:r>
              <a:rPr lang="en-US" dirty="0"/>
              <a:t>message </a:t>
            </a:r>
            <a:r>
              <a:rPr lang="en-US" dirty="0" smtClean="0"/>
              <a:t>itself</a:t>
            </a:r>
          </a:p>
          <a:p>
            <a:endParaRPr lang="en-US" dirty="0"/>
          </a:p>
          <a:p>
            <a:r>
              <a:rPr lang="en-US" dirty="0"/>
              <a:t>Pid1 ! Pid2 ! ... ! M means </a:t>
            </a:r>
            <a:r>
              <a:rPr lang="en-US" dirty="0" smtClean="0"/>
              <a:t>send the </a:t>
            </a:r>
            <a:r>
              <a:rPr lang="en-US" dirty="0"/>
              <a:t>message M to all the processes Pid1, Pid2, and so on.</a:t>
            </a:r>
            <a:endParaRPr lang="en-US" dirty="0" smtClean="0"/>
          </a:p>
        </p:txBody>
      </p:sp>
    </p:spTree>
    <p:extLst>
      <p:ext uri="{BB962C8B-B14F-4D97-AF65-F5344CB8AC3E}">
        <p14:creationId xmlns:p14="http://schemas.microsoft.com/office/powerpoint/2010/main" val="175547465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a:t>receive ... </a:t>
            </a:r>
            <a:r>
              <a:rPr lang="en-US" sz="3200" dirty="0" smtClean="0"/>
              <a:t>End</a:t>
            </a:r>
          </a:p>
          <a:p>
            <a:endParaRPr lang="en-US" dirty="0" smtClean="0"/>
          </a:p>
          <a:p>
            <a:r>
              <a:rPr lang="en-US" dirty="0"/>
              <a:t>Receives a message that has been sent to a process.</a:t>
            </a:r>
            <a:endParaRPr lang="en-US" dirty="0" smtClean="0"/>
          </a:p>
        </p:txBody>
      </p:sp>
      <p:pic>
        <p:nvPicPr>
          <p:cNvPr id="4" name="Picture 3"/>
          <p:cNvPicPr>
            <a:picLocks noChangeAspect="1"/>
          </p:cNvPicPr>
          <p:nvPr/>
        </p:nvPicPr>
        <p:blipFill>
          <a:blip r:embed="rId2"/>
          <a:stretch>
            <a:fillRect/>
          </a:stretch>
        </p:blipFill>
        <p:spPr>
          <a:xfrm>
            <a:off x="1307407" y="3552087"/>
            <a:ext cx="3303230" cy="1723997"/>
          </a:xfrm>
          <a:prstGeom prst="rect">
            <a:avLst/>
          </a:prstGeom>
        </p:spPr>
      </p:pic>
      <p:sp>
        <p:nvSpPr>
          <p:cNvPr id="5" name="Rectangle 4"/>
          <p:cNvSpPr/>
          <p:nvPr/>
        </p:nvSpPr>
        <p:spPr>
          <a:xfrm>
            <a:off x="5147256" y="3813920"/>
            <a:ext cx="6096000" cy="923330"/>
          </a:xfrm>
          <a:prstGeom prst="rect">
            <a:avLst/>
          </a:prstGeom>
        </p:spPr>
        <p:txBody>
          <a:bodyPr>
            <a:spAutoFit/>
          </a:bodyPr>
          <a:lstStyle/>
          <a:p>
            <a:r>
              <a:rPr lang="en-US" dirty="0">
                <a:latin typeface="URWBookmanL-Ligh"/>
              </a:rPr>
              <a:t>If none of the patterns matches, the message</a:t>
            </a:r>
          </a:p>
          <a:p>
            <a:r>
              <a:rPr lang="en-US" dirty="0">
                <a:latin typeface="URWBookmanL-Ligh"/>
              </a:rPr>
              <a:t>is saved for later processing, and the process waits for the </a:t>
            </a:r>
            <a:r>
              <a:rPr lang="en-US" dirty="0" smtClean="0">
                <a:latin typeface="URWBookmanL-Ligh"/>
              </a:rPr>
              <a:t>next message</a:t>
            </a:r>
            <a:endParaRPr lang="en-US" dirty="0"/>
          </a:p>
        </p:txBody>
      </p:sp>
    </p:spTree>
    <p:extLst>
      <p:ext uri="{BB962C8B-B14F-4D97-AF65-F5344CB8AC3E}">
        <p14:creationId xmlns:p14="http://schemas.microsoft.com/office/powerpoint/2010/main" val="280755265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smtClean="0"/>
              <a:t>Receive with timeout</a:t>
            </a:r>
          </a:p>
          <a:p>
            <a:endParaRPr lang="en-US" dirty="0" smtClean="0"/>
          </a:p>
          <a:p>
            <a:r>
              <a:rPr lang="en-US" dirty="0"/>
              <a:t>maximum time that the process will wait to receive a message</a:t>
            </a:r>
            <a:endParaRPr lang="en-US" dirty="0" smtClean="0"/>
          </a:p>
        </p:txBody>
      </p:sp>
      <p:pic>
        <p:nvPicPr>
          <p:cNvPr id="6" name="Picture 5"/>
          <p:cNvPicPr>
            <a:picLocks noChangeAspect="1"/>
          </p:cNvPicPr>
          <p:nvPr/>
        </p:nvPicPr>
        <p:blipFill>
          <a:blip r:embed="rId2"/>
          <a:stretch>
            <a:fillRect/>
          </a:stretch>
        </p:blipFill>
        <p:spPr>
          <a:xfrm>
            <a:off x="1257300" y="3769283"/>
            <a:ext cx="3701066" cy="2283319"/>
          </a:xfrm>
          <a:prstGeom prst="rect">
            <a:avLst/>
          </a:prstGeom>
        </p:spPr>
      </p:pic>
    </p:spTree>
    <p:extLst>
      <p:ext uri="{BB962C8B-B14F-4D97-AF65-F5344CB8AC3E}">
        <p14:creationId xmlns:p14="http://schemas.microsoft.com/office/powerpoint/2010/main" val="416087555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138773"/>
          </a:xfrm>
          <a:prstGeom prst="rect">
            <a:avLst/>
          </a:prstGeom>
          <a:noFill/>
        </p:spPr>
        <p:txBody>
          <a:bodyPr wrap="square" rtlCol="0">
            <a:spAutoFit/>
          </a:bodyPr>
          <a:lstStyle/>
          <a:p>
            <a:r>
              <a:rPr lang="en-US" sz="3200" dirty="0" smtClean="0"/>
              <a:t>Receive with timeout</a:t>
            </a:r>
          </a:p>
          <a:p>
            <a:endParaRPr lang="en-US" dirty="0" smtClean="0"/>
          </a:p>
          <a:p>
            <a:r>
              <a:rPr lang="en-US" dirty="0" smtClean="0"/>
              <a:t>Sleep Method</a:t>
            </a:r>
          </a:p>
        </p:txBody>
      </p:sp>
      <p:pic>
        <p:nvPicPr>
          <p:cNvPr id="4" name="Picture 3"/>
          <p:cNvPicPr>
            <a:picLocks noChangeAspect="1"/>
          </p:cNvPicPr>
          <p:nvPr/>
        </p:nvPicPr>
        <p:blipFill>
          <a:blip r:embed="rId2"/>
          <a:stretch>
            <a:fillRect/>
          </a:stretch>
        </p:blipFill>
        <p:spPr>
          <a:xfrm>
            <a:off x="1299022" y="3549403"/>
            <a:ext cx="2500246" cy="1516816"/>
          </a:xfrm>
          <a:prstGeom prst="rect">
            <a:avLst/>
          </a:prstGeom>
        </p:spPr>
      </p:pic>
    </p:spTree>
    <p:extLst>
      <p:ext uri="{BB962C8B-B14F-4D97-AF65-F5344CB8AC3E}">
        <p14:creationId xmlns:p14="http://schemas.microsoft.com/office/powerpoint/2010/main" val="426179571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smtClean="0"/>
              <a:t>Receive with timeout 0</a:t>
            </a:r>
          </a:p>
          <a:p>
            <a:endParaRPr lang="en-US" sz="3200" dirty="0" smtClean="0"/>
          </a:p>
          <a:p>
            <a:r>
              <a:rPr lang="en-US" dirty="0" err="1" smtClean="0"/>
              <a:t>flush_buffer</a:t>
            </a:r>
            <a:endParaRPr lang="en-US" dirty="0" smtClean="0"/>
          </a:p>
          <a:p>
            <a:endParaRPr lang="en-US" dirty="0" smtClean="0"/>
          </a:p>
        </p:txBody>
      </p:sp>
      <p:pic>
        <p:nvPicPr>
          <p:cNvPr id="5" name="Picture 4"/>
          <p:cNvPicPr>
            <a:picLocks noChangeAspect="1"/>
          </p:cNvPicPr>
          <p:nvPr/>
        </p:nvPicPr>
        <p:blipFill>
          <a:blip r:embed="rId2"/>
          <a:stretch>
            <a:fillRect/>
          </a:stretch>
        </p:blipFill>
        <p:spPr>
          <a:xfrm>
            <a:off x="1337189" y="4055233"/>
            <a:ext cx="3930270" cy="2193639"/>
          </a:xfrm>
          <a:prstGeom prst="rect">
            <a:avLst/>
          </a:prstGeom>
        </p:spPr>
      </p:pic>
    </p:spTree>
    <p:extLst>
      <p:ext uri="{BB962C8B-B14F-4D97-AF65-F5344CB8AC3E}">
        <p14:creationId xmlns:p14="http://schemas.microsoft.com/office/powerpoint/2010/main" val="22053429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smtClean="0"/>
              <a:t>Receive with timeout 0</a:t>
            </a:r>
          </a:p>
          <a:p>
            <a:endParaRPr lang="en-US" sz="3200" dirty="0" smtClean="0"/>
          </a:p>
          <a:p>
            <a:r>
              <a:rPr lang="en-US" dirty="0" err="1" smtClean="0"/>
              <a:t>Priority_receive</a:t>
            </a:r>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1154953" y="3858339"/>
            <a:ext cx="3455683" cy="2547077"/>
          </a:xfrm>
          <a:prstGeom prst="rect">
            <a:avLst/>
          </a:prstGeom>
        </p:spPr>
      </p:pic>
    </p:spTree>
    <p:extLst>
      <p:ext uri="{BB962C8B-B14F-4D97-AF65-F5344CB8AC3E}">
        <p14:creationId xmlns:p14="http://schemas.microsoft.com/office/powerpoint/2010/main" val="3334425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a:t>
            </a:r>
            <a:br>
              <a:rPr lang="en-US" dirty="0" smtClean="0"/>
            </a:br>
            <a:r>
              <a:rPr lang="en-US" sz="2000" dirty="0" err="1"/>
              <a:t>A</a:t>
            </a:r>
            <a:r>
              <a:rPr lang="en-US" sz="2000" dirty="0" err="1" smtClean="0"/>
              <a:t>toms</a:t>
            </a:r>
            <a:r>
              <a:rPr lang="en-US" sz="2000" dirty="0" smtClean="0"/>
              <a:t> </a:t>
            </a:r>
            <a:r>
              <a:rPr lang="en-US" sz="2000" dirty="0"/>
              <a:t>are used to represent different non-numerical </a:t>
            </a:r>
            <a:r>
              <a:rPr lang="en-US" sz="2000" dirty="0" smtClean="0"/>
              <a:t>constant values</a:t>
            </a:r>
            <a:r>
              <a:rPr lang="en-US" sz="2000" dirty="0"/>
              <a:t>.</a:t>
            </a:r>
            <a:r>
              <a:rPr lang="en-US" sz="2000" dirty="0" smtClean="0"/>
              <a:t/>
            </a:r>
            <a:br>
              <a:rPr lang="en-US" sz="2000" dirty="0" smtClean="0"/>
            </a:br>
            <a:r>
              <a:rPr lang="en-US" sz="2000" dirty="0" smtClean="0"/>
              <a:t>Similar to enumerated </a:t>
            </a:r>
            <a:r>
              <a:rPr lang="en-US" sz="2000" dirty="0"/>
              <a:t>types in C or Java</a:t>
            </a:r>
          </a:p>
        </p:txBody>
      </p:sp>
      <p:sp>
        <p:nvSpPr>
          <p:cNvPr id="3" name="Text Placeholder 2"/>
          <p:cNvSpPr>
            <a:spLocks noGrp="1"/>
          </p:cNvSpPr>
          <p:nvPr>
            <p:ph type="body" sz="half" idx="2"/>
          </p:nvPr>
        </p:nvSpPr>
        <p:spPr>
          <a:xfrm>
            <a:off x="301618" y="4307840"/>
            <a:ext cx="5266165" cy="2194560"/>
          </a:xfrm>
          <a:solidFill>
            <a:schemeClr val="bg2">
              <a:lumMod val="60000"/>
              <a:lumOff val="40000"/>
            </a:schemeClr>
          </a:solidFill>
        </p:spPr>
        <p:txBody>
          <a:bodyPr>
            <a:normAutofit/>
          </a:bodyPr>
          <a:lstStyle/>
          <a:p>
            <a:r>
              <a:rPr lang="en-US" dirty="0"/>
              <a:t>#include "</a:t>
            </a:r>
            <a:r>
              <a:rPr lang="en-US" dirty="0" err="1" smtClean="0"/>
              <a:t>glob.h</a:t>
            </a:r>
            <a:r>
              <a:rPr lang="en-US" dirty="0" smtClean="0"/>
              <a:t>“</a:t>
            </a:r>
          </a:p>
          <a:p>
            <a:r>
              <a:rPr lang="en-US" dirty="0"/>
              <a:t>#define RET_SUCCESS 223</a:t>
            </a:r>
          </a:p>
          <a:p>
            <a:r>
              <a:rPr lang="en-US" dirty="0" err="1"/>
              <a:t>int</a:t>
            </a:r>
            <a:r>
              <a:rPr lang="en-US" dirty="0"/>
              <a:t> ret;</a:t>
            </a:r>
          </a:p>
          <a:p>
            <a:r>
              <a:rPr lang="en-US" dirty="0"/>
              <a:t>ret = </a:t>
            </a:r>
            <a:r>
              <a:rPr lang="en-US" dirty="0" err="1"/>
              <a:t>file_operation</a:t>
            </a:r>
            <a:r>
              <a:rPr lang="en-US" dirty="0"/>
              <a:t>(OP_READ, buff);</a:t>
            </a:r>
          </a:p>
          <a:p>
            <a:r>
              <a:rPr lang="en-US" dirty="0"/>
              <a:t>if( ret == RET_SUCCESS ) { ... }</a:t>
            </a:r>
          </a:p>
        </p:txBody>
      </p:sp>
      <p:sp>
        <p:nvSpPr>
          <p:cNvPr id="5" name="Text Placeholder 2"/>
          <p:cNvSpPr txBox="1">
            <a:spLocks/>
          </p:cNvSpPr>
          <p:nvPr/>
        </p:nvSpPr>
        <p:spPr>
          <a:xfrm>
            <a:off x="6275595" y="4307840"/>
            <a:ext cx="5266165" cy="2194560"/>
          </a:xfrm>
          <a:prstGeom prst="rect">
            <a:avLst/>
          </a:prstGeom>
          <a:solidFill>
            <a:schemeClr val="bg2">
              <a:lumMod val="60000"/>
              <a:lumOff val="40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a:t>Ret = </a:t>
            </a:r>
            <a:r>
              <a:rPr lang="en-US" dirty="0" err="1"/>
              <a:t>file_operation</a:t>
            </a:r>
            <a:r>
              <a:rPr lang="en-US" dirty="0"/>
              <a:t>(</a:t>
            </a:r>
            <a:r>
              <a:rPr lang="en-US" dirty="0" err="1"/>
              <a:t>op_read</a:t>
            </a:r>
            <a:r>
              <a:rPr lang="en-US" dirty="0"/>
              <a:t>, Buff),</a:t>
            </a:r>
          </a:p>
          <a:p>
            <a:r>
              <a:rPr lang="en-US" dirty="0"/>
              <a:t>if</a:t>
            </a:r>
          </a:p>
          <a:p>
            <a:r>
              <a:rPr lang="en-US" dirty="0"/>
              <a:t>Ret == </a:t>
            </a:r>
            <a:r>
              <a:rPr lang="en-US" b="1" dirty="0" err="1">
                <a:solidFill>
                  <a:srgbClr val="002060"/>
                </a:solidFill>
              </a:rPr>
              <a:t>ret_success</a:t>
            </a:r>
            <a:r>
              <a:rPr lang="en-US" dirty="0">
                <a:solidFill>
                  <a:srgbClr val="002060"/>
                </a:solidFill>
              </a:rPr>
              <a:t> </a:t>
            </a:r>
            <a:r>
              <a:rPr lang="en-US" dirty="0"/>
              <a:t>-&gt;</a:t>
            </a:r>
          </a:p>
          <a:p>
            <a:r>
              <a:rPr lang="en-US" dirty="0"/>
              <a:t>...</a:t>
            </a:r>
          </a:p>
        </p:txBody>
      </p:sp>
    </p:spTree>
    <p:extLst>
      <p:ext uri="{BB962C8B-B14F-4D97-AF65-F5344CB8AC3E}">
        <p14:creationId xmlns:p14="http://schemas.microsoft.com/office/powerpoint/2010/main" val="47569205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92771"/>
          </a:xfrm>
          <a:prstGeom prst="rect">
            <a:avLst/>
          </a:prstGeom>
          <a:noFill/>
        </p:spPr>
        <p:txBody>
          <a:bodyPr wrap="square" rtlCol="0">
            <a:spAutoFit/>
          </a:bodyPr>
          <a:lstStyle/>
          <a:p>
            <a:r>
              <a:rPr lang="en-US" sz="3200" dirty="0" smtClean="0"/>
              <a:t>Receive with timeout infinity</a:t>
            </a:r>
          </a:p>
          <a:p>
            <a:endParaRPr lang="en-US" sz="3200" dirty="0" smtClean="0"/>
          </a:p>
          <a:p>
            <a:r>
              <a:rPr lang="en-US" dirty="0"/>
              <a:t>If the timeout value in a receive statement is the atom infinity, then </a:t>
            </a:r>
            <a:r>
              <a:rPr lang="en-US" dirty="0" smtClean="0"/>
              <a:t>the timeout </a:t>
            </a:r>
            <a:r>
              <a:rPr lang="en-US" dirty="0"/>
              <a:t>will never trigger</a:t>
            </a:r>
            <a:endParaRPr lang="en-US" sz="1100" dirty="0" smtClean="0"/>
          </a:p>
        </p:txBody>
      </p:sp>
    </p:spTree>
    <p:extLst>
      <p:ext uri="{BB962C8B-B14F-4D97-AF65-F5344CB8AC3E}">
        <p14:creationId xmlns:p14="http://schemas.microsoft.com/office/powerpoint/2010/main" val="167245591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584775"/>
          </a:xfrm>
          <a:prstGeom prst="rect">
            <a:avLst/>
          </a:prstGeom>
          <a:noFill/>
        </p:spPr>
        <p:txBody>
          <a:bodyPr wrap="square" rtlCol="0">
            <a:spAutoFit/>
          </a:bodyPr>
          <a:lstStyle/>
          <a:p>
            <a:r>
              <a:rPr lang="en-US" sz="3200" dirty="0" smtClean="0"/>
              <a:t>Selective Receive</a:t>
            </a:r>
          </a:p>
        </p:txBody>
      </p:sp>
      <p:pic>
        <p:nvPicPr>
          <p:cNvPr id="4" name="Picture 3"/>
          <p:cNvPicPr>
            <a:picLocks noChangeAspect="1"/>
          </p:cNvPicPr>
          <p:nvPr/>
        </p:nvPicPr>
        <p:blipFill>
          <a:blip r:embed="rId2"/>
          <a:stretch>
            <a:fillRect/>
          </a:stretch>
        </p:blipFill>
        <p:spPr>
          <a:xfrm>
            <a:off x="1154954" y="3704451"/>
            <a:ext cx="3067050" cy="3009900"/>
          </a:xfrm>
          <a:prstGeom prst="rect">
            <a:avLst/>
          </a:prstGeom>
        </p:spPr>
      </p:pic>
      <p:pic>
        <p:nvPicPr>
          <p:cNvPr id="5" name="Picture 4"/>
          <p:cNvPicPr>
            <a:picLocks noChangeAspect="1"/>
          </p:cNvPicPr>
          <p:nvPr/>
        </p:nvPicPr>
        <p:blipFill>
          <a:blip r:embed="rId3"/>
          <a:stretch>
            <a:fillRect/>
          </a:stretch>
        </p:blipFill>
        <p:spPr>
          <a:xfrm>
            <a:off x="5944808" y="3618726"/>
            <a:ext cx="3676650" cy="3095625"/>
          </a:xfrm>
          <a:prstGeom prst="rect">
            <a:avLst/>
          </a:prstGeom>
        </p:spPr>
      </p:pic>
    </p:spTree>
    <p:extLst>
      <p:ext uri="{BB962C8B-B14F-4D97-AF65-F5344CB8AC3E}">
        <p14:creationId xmlns:p14="http://schemas.microsoft.com/office/powerpoint/2010/main" val="299664652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smtClean="0"/>
              <a:t>Registered Process</a:t>
            </a:r>
          </a:p>
          <a:p>
            <a:endParaRPr lang="en-US" sz="3200" dirty="0" smtClean="0"/>
          </a:p>
          <a:p>
            <a:r>
              <a:rPr lang="en-US" dirty="0" err="1"/>
              <a:t>Erlang</a:t>
            </a:r>
            <a:r>
              <a:rPr lang="en-US" dirty="0"/>
              <a:t> has a method for publishing a process identifier so that any process</a:t>
            </a:r>
          </a:p>
          <a:p>
            <a:r>
              <a:rPr lang="en-US" dirty="0"/>
              <a:t>in the system can communicate with this process. Such a process</a:t>
            </a:r>
          </a:p>
          <a:p>
            <a:r>
              <a:rPr lang="en-US" dirty="0"/>
              <a:t>is called a registered process</a:t>
            </a:r>
            <a:endParaRPr lang="en-US" dirty="0" smtClean="0"/>
          </a:p>
        </p:txBody>
      </p:sp>
    </p:spTree>
    <p:extLst>
      <p:ext uri="{BB962C8B-B14F-4D97-AF65-F5344CB8AC3E}">
        <p14:creationId xmlns:p14="http://schemas.microsoft.com/office/powerpoint/2010/main" val="348971778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31216"/>
          </a:xfrm>
          <a:prstGeom prst="rect">
            <a:avLst/>
          </a:prstGeom>
          <a:noFill/>
        </p:spPr>
        <p:txBody>
          <a:bodyPr wrap="square" rtlCol="0">
            <a:spAutoFit/>
          </a:bodyPr>
          <a:lstStyle/>
          <a:p>
            <a:r>
              <a:rPr lang="en-US" sz="3200" dirty="0"/>
              <a:t>register(</a:t>
            </a:r>
            <a:r>
              <a:rPr lang="en-US" sz="3200" dirty="0" err="1"/>
              <a:t>AnAtom</a:t>
            </a:r>
            <a:r>
              <a:rPr lang="en-US" sz="3200" dirty="0"/>
              <a:t>, </a:t>
            </a:r>
            <a:r>
              <a:rPr lang="en-US" sz="3200" dirty="0" err="1"/>
              <a:t>Pid</a:t>
            </a:r>
            <a:r>
              <a:rPr lang="en-US" sz="3200" dirty="0" smtClean="0"/>
              <a:t>)</a:t>
            </a:r>
          </a:p>
          <a:p>
            <a:endParaRPr lang="en-US" sz="3200" dirty="0"/>
          </a:p>
          <a:p>
            <a:r>
              <a:rPr lang="en-US" dirty="0"/>
              <a:t>Register the process </a:t>
            </a:r>
            <a:r>
              <a:rPr lang="en-US" dirty="0" err="1"/>
              <a:t>Pid</a:t>
            </a:r>
            <a:r>
              <a:rPr lang="en-US" dirty="0"/>
              <a:t> with the name </a:t>
            </a:r>
            <a:r>
              <a:rPr lang="en-US" dirty="0" err="1"/>
              <a:t>AnAtom</a:t>
            </a:r>
            <a:r>
              <a:rPr lang="en-US" dirty="0"/>
              <a:t>. The registration</a:t>
            </a:r>
          </a:p>
          <a:p>
            <a:r>
              <a:rPr lang="en-US" dirty="0"/>
              <a:t>fails if </a:t>
            </a:r>
            <a:r>
              <a:rPr lang="en-US" dirty="0" err="1"/>
              <a:t>AnAtom</a:t>
            </a:r>
            <a:r>
              <a:rPr lang="en-US" dirty="0"/>
              <a:t> has already been used to register a process.</a:t>
            </a:r>
            <a:endParaRPr lang="en-US" dirty="0" smtClean="0"/>
          </a:p>
        </p:txBody>
      </p:sp>
    </p:spTree>
    <p:extLst>
      <p:ext uri="{BB962C8B-B14F-4D97-AF65-F5344CB8AC3E}">
        <p14:creationId xmlns:p14="http://schemas.microsoft.com/office/powerpoint/2010/main" val="32322590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a:t>unregister(</a:t>
            </a:r>
            <a:r>
              <a:rPr lang="en-US" sz="3200" dirty="0" err="1"/>
              <a:t>AnAtom</a:t>
            </a:r>
            <a:r>
              <a:rPr lang="en-US" sz="3200" dirty="0" smtClean="0"/>
              <a:t>)</a:t>
            </a:r>
          </a:p>
          <a:p>
            <a:endParaRPr lang="en-US" sz="3200" dirty="0"/>
          </a:p>
          <a:p>
            <a:r>
              <a:rPr lang="en-US" dirty="0"/>
              <a:t>Remove any registrations associated with </a:t>
            </a:r>
            <a:r>
              <a:rPr lang="en-US" dirty="0" err="1" smtClean="0"/>
              <a:t>AnAtom</a:t>
            </a:r>
            <a:endParaRPr lang="en-US" dirty="0" smtClean="0"/>
          </a:p>
          <a:p>
            <a:endParaRPr lang="en-US" dirty="0" smtClean="0"/>
          </a:p>
          <a:p>
            <a:r>
              <a:rPr lang="en-US" dirty="0"/>
              <a:t>Note: If a registered process dies it will be automatically unregistered.</a:t>
            </a:r>
            <a:endParaRPr lang="en-US" dirty="0" smtClean="0"/>
          </a:p>
        </p:txBody>
      </p:sp>
    </p:spTree>
    <p:extLst>
      <p:ext uri="{BB962C8B-B14F-4D97-AF65-F5344CB8AC3E}">
        <p14:creationId xmlns:p14="http://schemas.microsoft.com/office/powerpoint/2010/main" val="296832646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185214"/>
          </a:xfrm>
          <a:prstGeom prst="rect">
            <a:avLst/>
          </a:prstGeom>
          <a:noFill/>
        </p:spPr>
        <p:txBody>
          <a:bodyPr wrap="square" rtlCol="0">
            <a:spAutoFit/>
          </a:bodyPr>
          <a:lstStyle/>
          <a:p>
            <a:r>
              <a:rPr lang="en-US" sz="3200" dirty="0" err="1"/>
              <a:t>whereis</a:t>
            </a:r>
            <a:r>
              <a:rPr lang="en-US" sz="3200" dirty="0"/>
              <a:t>(</a:t>
            </a:r>
            <a:r>
              <a:rPr lang="en-US" sz="3200" dirty="0" err="1"/>
              <a:t>AnAtom</a:t>
            </a:r>
            <a:r>
              <a:rPr lang="en-US" sz="3200" dirty="0"/>
              <a:t>) -&gt; </a:t>
            </a:r>
            <a:r>
              <a:rPr lang="en-US" sz="3200" dirty="0" err="1"/>
              <a:t>Pid</a:t>
            </a:r>
            <a:r>
              <a:rPr lang="en-US" sz="3200" dirty="0"/>
              <a:t> | </a:t>
            </a:r>
            <a:r>
              <a:rPr lang="en-US" sz="3200" dirty="0" smtClean="0"/>
              <a:t>undefined</a:t>
            </a:r>
          </a:p>
          <a:p>
            <a:endParaRPr lang="en-US" sz="3200" dirty="0"/>
          </a:p>
          <a:p>
            <a:r>
              <a:rPr lang="en-US" dirty="0"/>
              <a:t>Find out whether </a:t>
            </a:r>
            <a:r>
              <a:rPr lang="en-US" dirty="0" err="1"/>
              <a:t>AnAtom</a:t>
            </a:r>
            <a:r>
              <a:rPr lang="en-US" dirty="0"/>
              <a:t> is registered. </a:t>
            </a:r>
            <a:endParaRPr lang="en-US" dirty="0" smtClean="0"/>
          </a:p>
          <a:p>
            <a:endParaRPr lang="en-US" dirty="0" smtClean="0"/>
          </a:p>
          <a:p>
            <a:r>
              <a:rPr lang="en-US" dirty="0" smtClean="0"/>
              <a:t>Return </a:t>
            </a:r>
            <a:r>
              <a:rPr lang="en-US" dirty="0"/>
              <a:t>the process </a:t>
            </a:r>
            <a:r>
              <a:rPr lang="en-US" dirty="0" smtClean="0"/>
              <a:t>identifier </a:t>
            </a:r>
            <a:r>
              <a:rPr lang="en-US" dirty="0" err="1" smtClean="0"/>
              <a:t>Pid</a:t>
            </a:r>
            <a:r>
              <a:rPr lang="en-US" dirty="0"/>
              <a:t>, or return the atom undefined if no process is </a:t>
            </a:r>
            <a:r>
              <a:rPr lang="en-US" dirty="0" smtClean="0"/>
              <a:t>associated with </a:t>
            </a:r>
            <a:r>
              <a:rPr lang="en-US" dirty="0" err="1"/>
              <a:t>AnAtom</a:t>
            </a:r>
            <a:endParaRPr lang="en-US" dirty="0" smtClean="0"/>
          </a:p>
        </p:txBody>
      </p:sp>
    </p:spTree>
    <p:extLst>
      <p:ext uri="{BB962C8B-B14F-4D97-AF65-F5344CB8AC3E}">
        <p14:creationId xmlns:p14="http://schemas.microsoft.com/office/powerpoint/2010/main" val="137740694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354217"/>
          </a:xfrm>
          <a:prstGeom prst="rect">
            <a:avLst/>
          </a:prstGeom>
          <a:noFill/>
        </p:spPr>
        <p:txBody>
          <a:bodyPr wrap="square" rtlCol="0">
            <a:spAutoFit/>
          </a:bodyPr>
          <a:lstStyle/>
          <a:p>
            <a:r>
              <a:rPr lang="en-US" sz="3200" dirty="0"/>
              <a:t>registered() -&gt; [</a:t>
            </a:r>
            <a:r>
              <a:rPr lang="en-US" sz="3200" dirty="0" err="1"/>
              <a:t>AnAtom</a:t>
            </a:r>
            <a:r>
              <a:rPr lang="en-US" sz="3200" dirty="0"/>
              <a:t>::atom</a:t>
            </a:r>
            <a:r>
              <a:rPr lang="en-US" sz="3200" dirty="0" smtClean="0"/>
              <a:t>()]</a:t>
            </a:r>
          </a:p>
          <a:p>
            <a:endParaRPr lang="en-US" sz="3200" dirty="0"/>
          </a:p>
          <a:p>
            <a:r>
              <a:rPr lang="en-US" dirty="0"/>
              <a:t>Return a list of all registered processes in the system</a:t>
            </a:r>
            <a:endParaRPr lang="en-US" dirty="0" smtClean="0"/>
          </a:p>
        </p:txBody>
      </p:sp>
    </p:spTree>
    <p:extLst>
      <p:ext uri="{BB962C8B-B14F-4D97-AF65-F5344CB8AC3E}">
        <p14:creationId xmlns:p14="http://schemas.microsoft.com/office/powerpoint/2010/main" val="122331422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739211"/>
          </a:xfrm>
          <a:prstGeom prst="rect">
            <a:avLst/>
          </a:prstGeom>
          <a:noFill/>
        </p:spPr>
        <p:txBody>
          <a:bodyPr wrap="square" rtlCol="0">
            <a:spAutoFit/>
          </a:bodyPr>
          <a:lstStyle/>
          <a:p>
            <a:r>
              <a:rPr lang="en-US" sz="3200" dirty="0" smtClean="0"/>
              <a:t>Tail recursion</a:t>
            </a:r>
          </a:p>
          <a:p>
            <a:endParaRPr lang="en-US" sz="3200" dirty="0"/>
          </a:p>
          <a:p>
            <a:r>
              <a:rPr lang="en-US" dirty="0"/>
              <a:t>A tail-recursive function can be </a:t>
            </a:r>
            <a:r>
              <a:rPr lang="en-US" dirty="0" smtClean="0"/>
              <a:t>compiled so </a:t>
            </a:r>
            <a:r>
              <a:rPr lang="en-US" dirty="0"/>
              <a:t>that the last function call in a sequence of statements can </a:t>
            </a:r>
            <a:r>
              <a:rPr lang="en-US" dirty="0" smtClean="0"/>
              <a:t>be replaced </a:t>
            </a:r>
            <a:r>
              <a:rPr lang="en-US" dirty="0"/>
              <a:t>by a simple jump to the start of the function being called. </a:t>
            </a:r>
            <a:endParaRPr lang="en-US" dirty="0" smtClean="0"/>
          </a:p>
          <a:p>
            <a:endParaRPr lang="en-US" dirty="0"/>
          </a:p>
          <a:p>
            <a:r>
              <a:rPr lang="en-US" dirty="0" smtClean="0"/>
              <a:t>This</a:t>
            </a:r>
            <a:r>
              <a:rPr lang="en-US" dirty="0"/>
              <a:t> </a:t>
            </a:r>
            <a:r>
              <a:rPr lang="en-US" dirty="0" smtClean="0"/>
              <a:t>means </a:t>
            </a:r>
            <a:r>
              <a:rPr lang="en-US" dirty="0"/>
              <a:t>that a tail-recursive function can loop forever without consuming</a:t>
            </a:r>
          </a:p>
          <a:p>
            <a:r>
              <a:rPr lang="en-US" dirty="0"/>
              <a:t>stack space.</a:t>
            </a:r>
            <a:endParaRPr lang="en-US" dirty="0" smtClean="0"/>
          </a:p>
        </p:txBody>
      </p:sp>
      <p:pic>
        <p:nvPicPr>
          <p:cNvPr id="4" name="Picture 3"/>
          <p:cNvPicPr>
            <a:picLocks noChangeAspect="1"/>
          </p:cNvPicPr>
          <p:nvPr/>
        </p:nvPicPr>
        <p:blipFill>
          <a:blip r:embed="rId2"/>
          <a:stretch>
            <a:fillRect/>
          </a:stretch>
        </p:blipFill>
        <p:spPr>
          <a:xfrm>
            <a:off x="1283527" y="5070720"/>
            <a:ext cx="5117273" cy="1569297"/>
          </a:xfrm>
          <a:prstGeom prst="rect">
            <a:avLst/>
          </a:prstGeom>
        </p:spPr>
      </p:pic>
    </p:spTree>
    <p:extLst>
      <p:ext uri="{BB962C8B-B14F-4D97-AF65-F5344CB8AC3E}">
        <p14:creationId xmlns:p14="http://schemas.microsoft.com/office/powerpoint/2010/main" val="406055875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endParaRPr lang="en-US" sz="3200" dirty="0"/>
          </a:p>
          <a:p>
            <a:r>
              <a:rPr lang="en-US" sz="3200" dirty="0"/>
              <a:t>spawn(Mod, </a:t>
            </a:r>
            <a:r>
              <a:rPr lang="en-US" sz="3200" dirty="0" err="1"/>
              <a:t>FuncName</a:t>
            </a:r>
            <a:r>
              <a:rPr lang="en-US" sz="3200" dirty="0"/>
              <a:t>, </a:t>
            </a:r>
            <a:r>
              <a:rPr lang="en-US" sz="3200" dirty="0" err="1"/>
              <a:t>Args</a:t>
            </a:r>
            <a:r>
              <a:rPr lang="en-US" sz="3200" dirty="0"/>
              <a:t>)</a:t>
            </a:r>
          </a:p>
          <a:p>
            <a:endParaRPr lang="en-US" sz="3200" dirty="0"/>
          </a:p>
          <a:p>
            <a:r>
              <a:rPr lang="en-US" dirty="0" smtClean="0"/>
              <a:t>This </a:t>
            </a:r>
            <a:r>
              <a:rPr lang="en-US" dirty="0"/>
              <a:t>creates a new process. </a:t>
            </a:r>
            <a:r>
              <a:rPr lang="en-US" dirty="0" err="1"/>
              <a:t>Args</a:t>
            </a:r>
            <a:r>
              <a:rPr lang="en-US" dirty="0"/>
              <a:t> is a list of arguments of the form</a:t>
            </a:r>
          </a:p>
          <a:p>
            <a:r>
              <a:rPr lang="en-US" dirty="0"/>
              <a:t>[Arg1, Args2, ..., </a:t>
            </a:r>
            <a:r>
              <a:rPr lang="en-US" dirty="0" err="1"/>
              <a:t>ArgN</a:t>
            </a:r>
            <a:r>
              <a:rPr lang="en-US" dirty="0"/>
              <a:t>]. The newly created process starts evaluating</a:t>
            </a:r>
          </a:p>
          <a:p>
            <a:r>
              <a:rPr lang="en-US" dirty="0" err="1"/>
              <a:t>Mod:FuncName</a:t>
            </a:r>
            <a:r>
              <a:rPr lang="en-US" dirty="0"/>
              <a:t>(Arg1, Arg2, ..., </a:t>
            </a:r>
            <a:r>
              <a:rPr lang="en-US" dirty="0" err="1"/>
              <a:t>ArgN</a:t>
            </a:r>
            <a:r>
              <a:rPr lang="en-US" dirty="0" smtClean="0"/>
              <a:t>).</a:t>
            </a:r>
          </a:p>
          <a:p>
            <a:endParaRPr lang="en-US" dirty="0"/>
          </a:p>
          <a:p>
            <a:r>
              <a:rPr lang="en-US" dirty="0"/>
              <a:t>Spawning a function with an explicit module, function name, and argument</a:t>
            </a:r>
          </a:p>
          <a:p>
            <a:r>
              <a:rPr lang="en-US" dirty="0"/>
              <a:t>list (called an MFA) is the proper way to ensure that our running</a:t>
            </a:r>
          </a:p>
          <a:p>
            <a:r>
              <a:rPr lang="en-US" dirty="0"/>
              <a:t>processes will be correctly updated with new versions of the module</a:t>
            </a:r>
          </a:p>
          <a:p>
            <a:r>
              <a:rPr lang="en-US" dirty="0"/>
              <a:t>code if it is compiled while it is being used.</a:t>
            </a:r>
            <a:endParaRPr lang="en-US" dirty="0" smtClean="0"/>
          </a:p>
        </p:txBody>
      </p:sp>
    </p:spTree>
    <p:extLst>
      <p:ext uri="{BB962C8B-B14F-4D97-AF65-F5344CB8AC3E}">
        <p14:creationId xmlns:p14="http://schemas.microsoft.com/office/powerpoint/2010/main" val="244721133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Exercise</a:t>
            </a:r>
            <a:endParaRPr lang="en-US" dirty="0"/>
          </a:p>
        </p:txBody>
      </p:sp>
      <p:sp>
        <p:nvSpPr>
          <p:cNvPr id="3" name="TextBox 2"/>
          <p:cNvSpPr txBox="1"/>
          <p:nvPr/>
        </p:nvSpPr>
        <p:spPr>
          <a:xfrm>
            <a:off x="1154954" y="2011680"/>
            <a:ext cx="8818880" cy="1077218"/>
          </a:xfrm>
          <a:prstGeom prst="rect">
            <a:avLst/>
          </a:prstGeom>
          <a:noFill/>
        </p:spPr>
        <p:txBody>
          <a:bodyPr wrap="square" rtlCol="0">
            <a:spAutoFit/>
          </a:bodyPr>
          <a:lstStyle/>
          <a:p>
            <a:r>
              <a:rPr lang="en-US" sz="3200" dirty="0" smtClean="0"/>
              <a:t>Implement a clock, which calls the callback function when the timer expires</a:t>
            </a:r>
            <a:endParaRPr lang="en-US" sz="1100" dirty="0" smtClean="0"/>
          </a:p>
        </p:txBody>
      </p:sp>
    </p:spTree>
    <p:extLst>
      <p:ext uri="{BB962C8B-B14F-4D97-AF65-F5344CB8AC3E}">
        <p14:creationId xmlns:p14="http://schemas.microsoft.com/office/powerpoint/2010/main" val="33638139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Atoms</a:t>
            </a:r>
            <a:endParaRPr lang="en-US" dirty="0"/>
          </a:p>
        </p:txBody>
      </p:sp>
      <p:sp>
        <p:nvSpPr>
          <p:cNvPr id="3" name="Text Placeholder 2"/>
          <p:cNvSpPr>
            <a:spLocks noGrp="1"/>
          </p:cNvSpPr>
          <p:nvPr>
            <p:ph type="body" sz="half" idx="2"/>
          </p:nvPr>
        </p:nvSpPr>
        <p:spPr>
          <a:xfrm>
            <a:off x="1154954" y="2641600"/>
            <a:ext cx="8825659" cy="3378200"/>
          </a:xfrm>
        </p:spPr>
        <p:txBody>
          <a:bodyPr>
            <a:normAutofit lnSpcReduction="10000"/>
          </a:bodyPr>
          <a:lstStyle/>
          <a:p>
            <a:r>
              <a:rPr lang="en-US" dirty="0"/>
              <a:t>Atoms start with lowercase letters, followed by a sequence of alphanumeric</a:t>
            </a:r>
          </a:p>
          <a:p>
            <a:r>
              <a:rPr lang="en-US" dirty="0"/>
              <a:t>characters or the underscore (_) or at (@) sign</a:t>
            </a:r>
            <a:r>
              <a:rPr lang="en-US" dirty="0" smtClean="0"/>
              <a:t>.</a:t>
            </a:r>
          </a:p>
          <a:p>
            <a:endParaRPr lang="en-US" dirty="0"/>
          </a:p>
          <a:p>
            <a:r>
              <a:rPr lang="en-US" dirty="0" err="1" smtClean="0"/>
              <a:t>red,december</a:t>
            </a:r>
            <a:r>
              <a:rPr lang="en-US" dirty="0"/>
              <a:t>, cat, meters, yards, </a:t>
            </a:r>
            <a:r>
              <a:rPr lang="en-US" dirty="0" err="1"/>
              <a:t>joe@somehost</a:t>
            </a:r>
            <a:r>
              <a:rPr lang="en-US" dirty="0"/>
              <a:t>, and </a:t>
            </a:r>
            <a:r>
              <a:rPr lang="en-US" dirty="0" err="1" smtClean="0"/>
              <a:t>a_long_name</a:t>
            </a:r>
            <a:endParaRPr lang="en-US" dirty="0" smtClean="0"/>
          </a:p>
          <a:p>
            <a:endParaRPr lang="en-US" dirty="0"/>
          </a:p>
          <a:p>
            <a:r>
              <a:rPr lang="en-US" dirty="0"/>
              <a:t>Atoms can also be quoted with a single quotation mark </a:t>
            </a:r>
            <a:r>
              <a:rPr lang="en-US" dirty="0" smtClean="0"/>
              <a:t>(’).</a:t>
            </a:r>
          </a:p>
          <a:p>
            <a:r>
              <a:rPr lang="en-US" dirty="0"/>
              <a:t>’Monday’, ’Tuesday’, ’+’, </a:t>
            </a:r>
            <a:r>
              <a:rPr lang="en-US" dirty="0" smtClean="0"/>
              <a:t>’*’, ’an </a:t>
            </a:r>
            <a:r>
              <a:rPr lang="en-US" dirty="0"/>
              <a:t>atom with spaces</a:t>
            </a:r>
            <a:r>
              <a:rPr lang="en-US" dirty="0" smtClean="0"/>
              <a:t>’</a:t>
            </a:r>
          </a:p>
          <a:p>
            <a:endParaRPr lang="en-US" dirty="0"/>
          </a:p>
          <a:p>
            <a:r>
              <a:rPr lang="en-US" dirty="0"/>
              <a:t>The value of an atom is just the atom</a:t>
            </a:r>
          </a:p>
        </p:txBody>
      </p:sp>
    </p:spTree>
    <p:extLst>
      <p:ext uri="{BB962C8B-B14F-4D97-AF65-F5344CB8AC3E}">
        <p14:creationId xmlns:p14="http://schemas.microsoft.com/office/powerpoint/2010/main" val="165109689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endParaRPr lang="en-US" sz="3200" dirty="0"/>
          </a:p>
          <a:p>
            <a:r>
              <a:rPr lang="en-US" sz="3200" dirty="0" smtClean="0"/>
              <a:t>Links</a:t>
            </a:r>
            <a:endParaRPr lang="en-US" sz="3200" dirty="0"/>
          </a:p>
          <a:p>
            <a:endParaRPr lang="en-US" sz="3200" dirty="0"/>
          </a:p>
          <a:p>
            <a:r>
              <a:rPr lang="en-US" dirty="0"/>
              <a:t>A link is something that defines an error propagation path between</a:t>
            </a:r>
          </a:p>
          <a:p>
            <a:r>
              <a:rPr lang="en-US" dirty="0"/>
              <a:t>two processes</a:t>
            </a:r>
            <a:r>
              <a:rPr lang="en-US" dirty="0" smtClean="0"/>
              <a:t>.</a:t>
            </a:r>
          </a:p>
          <a:p>
            <a:endParaRPr lang="en-US" dirty="0"/>
          </a:p>
          <a:p>
            <a:r>
              <a:rPr lang="en-US" dirty="0" smtClean="0"/>
              <a:t> </a:t>
            </a:r>
            <a:r>
              <a:rPr lang="en-US" dirty="0"/>
              <a:t>If two processes are linked together and one of the</a:t>
            </a:r>
          </a:p>
          <a:p>
            <a:r>
              <a:rPr lang="en-US" dirty="0"/>
              <a:t>processes dies, then an exit signal will be sent to the other process.</a:t>
            </a:r>
          </a:p>
          <a:p>
            <a:endParaRPr lang="en-US" dirty="0" smtClean="0"/>
          </a:p>
          <a:p>
            <a:r>
              <a:rPr lang="en-US" dirty="0" smtClean="0"/>
              <a:t>The </a:t>
            </a:r>
            <a:r>
              <a:rPr lang="en-US" dirty="0"/>
              <a:t>set of processes that are currently linked to a given process is</a:t>
            </a:r>
          </a:p>
          <a:p>
            <a:r>
              <a:rPr lang="en-US" dirty="0"/>
              <a:t>called the link set of that process.</a:t>
            </a:r>
            <a:endParaRPr lang="en-US" dirty="0" smtClean="0"/>
          </a:p>
        </p:txBody>
      </p:sp>
    </p:spTree>
    <p:extLst>
      <p:ext uri="{BB962C8B-B14F-4D97-AF65-F5344CB8AC3E}">
        <p14:creationId xmlns:p14="http://schemas.microsoft.com/office/powerpoint/2010/main" val="215975130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4062651"/>
          </a:xfrm>
          <a:prstGeom prst="rect">
            <a:avLst/>
          </a:prstGeom>
          <a:noFill/>
        </p:spPr>
        <p:txBody>
          <a:bodyPr wrap="square" rtlCol="0">
            <a:spAutoFit/>
          </a:bodyPr>
          <a:lstStyle/>
          <a:p>
            <a:endParaRPr lang="en-US" sz="3200" dirty="0"/>
          </a:p>
          <a:p>
            <a:r>
              <a:rPr lang="en-US" sz="3200" dirty="0"/>
              <a:t>Exit </a:t>
            </a:r>
            <a:r>
              <a:rPr lang="en-US" sz="3200" dirty="0" smtClean="0"/>
              <a:t>signals</a:t>
            </a:r>
          </a:p>
          <a:p>
            <a:endParaRPr lang="en-US" sz="3200" dirty="0"/>
          </a:p>
          <a:p>
            <a:r>
              <a:rPr lang="en-US" dirty="0"/>
              <a:t>An exit signal is something generated by a process when the process</a:t>
            </a:r>
          </a:p>
          <a:p>
            <a:r>
              <a:rPr lang="en-US" dirty="0" smtClean="0"/>
              <a:t>Dies, specifying a reason</a:t>
            </a:r>
          </a:p>
          <a:p>
            <a:endParaRPr lang="en-US" dirty="0"/>
          </a:p>
          <a:p>
            <a:r>
              <a:rPr lang="en-US" dirty="0"/>
              <a:t>This signal is broadcast to all processes that are in the</a:t>
            </a:r>
          </a:p>
          <a:p>
            <a:r>
              <a:rPr lang="en-US" dirty="0"/>
              <a:t>link set of the dying </a:t>
            </a:r>
            <a:r>
              <a:rPr lang="en-US" dirty="0" smtClean="0"/>
              <a:t>process</a:t>
            </a:r>
          </a:p>
          <a:p>
            <a:endParaRPr lang="en-US" dirty="0"/>
          </a:p>
          <a:p>
            <a:r>
              <a:rPr lang="en-US" dirty="0"/>
              <a:t>When a process has successfully evaluated the function it was</a:t>
            </a:r>
          </a:p>
          <a:p>
            <a:r>
              <a:rPr lang="en-US" dirty="0"/>
              <a:t>spawned with, it will die with the exit reason </a:t>
            </a:r>
            <a:r>
              <a:rPr lang="en-US" b="1" dirty="0"/>
              <a:t>normal</a:t>
            </a:r>
            <a:endParaRPr lang="en-US" b="1" dirty="0" smtClean="0"/>
          </a:p>
          <a:p>
            <a:endParaRPr lang="en-US" dirty="0"/>
          </a:p>
        </p:txBody>
      </p:sp>
    </p:spTree>
    <p:extLst>
      <p:ext uri="{BB962C8B-B14F-4D97-AF65-F5344CB8AC3E}">
        <p14:creationId xmlns:p14="http://schemas.microsoft.com/office/powerpoint/2010/main" val="16652471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4062651"/>
          </a:xfrm>
          <a:prstGeom prst="rect">
            <a:avLst/>
          </a:prstGeom>
          <a:noFill/>
        </p:spPr>
        <p:txBody>
          <a:bodyPr wrap="square" rtlCol="0">
            <a:spAutoFit/>
          </a:bodyPr>
          <a:lstStyle/>
          <a:p>
            <a:endParaRPr lang="en-US" sz="3200" dirty="0"/>
          </a:p>
          <a:p>
            <a:r>
              <a:rPr lang="en-US" sz="3200" dirty="0" smtClean="0"/>
              <a:t>System Process</a:t>
            </a:r>
          </a:p>
          <a:p>
            <a:endParaRPr lang="en-US" sz="3200" dirty="0"/>
          </a:p>
          <a:p>
            <a:r>
              <a:rPr lang="en-US" dirty="0"/>
              <a:t>When a process receives a non-normal exit signal, it too will die</a:t>
            </a:r>
          </a:p>
          <a:p>
            <a:r>
              <a:rPr lang="en-US" dirty="0"/>
              <a:t>unless it is special kind of process called a system </a:t>
            </a:r>
            <a:r>
              <a:rPr lang="en-US" dirty="0" smtClean="0"/>
              <a:t>process</a:t>
            </a:r>
          </a:p>
          <a:p>
            <a:endParaRPr lang="en-US" b="1" dirty="0"/>
          </a:p>
          <a:p>
            <a:r>
              <a:rPr lang="en-US" dirty="0" smtClean="0"/>
              <a:t>When a </a:t>
            </a:r>
            <a:r>
              <a:rPr lang="en-US" dirty="0"/>
              <a:t>system process receives an exit signal Why from a process </a:t>
            </a:r>
            <a:r>
              <a:rPr lang="en-US" dirty="0" err="1"/>
              <a:t>Pid</a:t>
            </a:r>
            <a:r>
              <a:rPr lang="en-US" dirty="0"/>
              <a:t>,</a:t>
            </a:r>
          </a:p>
          <a:p>
            <a:r>
              <a:rPr lang="en-US" dirty="0"/>
              <a:t>then the exit signal is converted to the message {’EXIT’, </a:t>
            </a:r>
            <a:r>
              <a:rPr lang="en-US" dirty="0" err="1"/>
              <a:t>Pid</a:t>
            </a:r>
            <a:r>
              <a:rPr lang="en-US" dirty="0"/>
              <a:t>, Why}</a:t>
            </a:r>
          </a:p>
          <a:p>
            <a:r>
              <a:rPr lang="en-US" dirty="0"/>
              <a:t>and added to the mailbox of the system process.</a:t>
            </a:r>
            <a:endParaRPr lang="en-US" b="1" dirty="0" smtClean="0"/>
          </a:p>
          <a:p>
            <a:endParaRPr lang="en-US" dirty="0" smtClean="0"/>
          </a:p>
          <a:p>
            <a:r>
              <a:rPr lang="en-US" dirty="0"/>
              <a:t>Calling the BIF </a:t>
            </a:r>
            <a:r>
              <a:rPr lang="en-US" dirty="0" err="1"/>
              <a:t>process_flag</a:t>
            </a:r>
            <a:r>
              <a:rPr lang="en-US" dirty="0"/>
              <a:t>(</a:t>
            </a:r>
            <a:r>
              <a:rPr lang="en-US" dirty="0" err="1"/>
              <a:t>trap_exit</a:t>
            </a:r>
            <a:r>
              <a:rPr lang="en-US" dirty="0"/>
              <a:t>, true) turns a normal process</a:t>
            </a:r>
          </a:p>
          <a:p>
            <a:r>
              <a:rPr lang="en-US" dirty="0"/>
              <a:t>into a system process that can trap exits.</a:t>
            </a:r>
          </a:p>
        </p:txBody>
      </p:sp>
    </p:spTree>
    <p:extLst>
      <p:ext uri="{BB962C8B-B14F-4D97-AF65-F5344CB8AC3E}">
        <p14:creationId xmlns:p14="http://schemas.microsoft.com/office/powerpoint/2010/main" val="206792457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pic>
        <p:nvPicPr>
          <p:cNvPr id="4" name="Picture 3"/>
          <p:cNvPicPr>
            <a:picLocks noChangeAspect="1"/>
          </p:cNvPicPr>
          <p:nvPr/>
        </p:nvPicPr>
        <p:blipFill>
          <a:blip r:embed="rId2"/>
          <a:stretch>
            <a:fillRect/>
          </a:stretch>
        </p:blipFill>
        <p:spPr>
          <a:xfrm>
            <a:off x="1356191" y="2366121"/>
            <a:ext cx="6225860" cy="2071408"/>
          </a:xfrm>
          <a:prstGeom prst="rect">
            <a:avLst/>
          </a:prstGeom>
        </p:spPr>
      </p:pic>
      <p:sp>
        <p:nvSpPr>
          <p:cNvPr id="5" name="TextBox 4"/>
          <p:cNvSpPr txBox="1"/>
          <p:nvPr/>
        </p:nvSpPr>
        <p:spPr>
          <a:xfrm>
            <a:off x="9359153" y="1910080"/>
            <a:ext cx="2407023" cy="1754326"/>
          </a:xfrm>
          <a:prstGeom prst="rect">
            <a:avLst/>
          </a:prstGeom>
          <a:noFill/>
        </p:spPr>
        <p:txBody>
          <a:bodyPr wrap="square" rtlCol="0">
            <a:spAutoFit/>
          </a:bodyPr>
          <a:lstStyle/>
          <a:p>
            <a:r>
              <a:rPr lang="en-US" dirty="0" smtClean="0"/>
              <a:t>Normal Process</a:t>
            </a:r>
          </a:p>
          <a:p>
            <a:endParaRPr lang="en-US" dirty="0"/>
          </a:p>
          <a:p>
            <a:r>
              <a:rPr lang="en-US" dirty="0" smtClean="0"/>
              <a:t>System Process</a:t>
            </a:r>
          </a:p>
          <a:p>
            <a:endParaRPr lang="en-US" dirty="0"/>
          </a:p>
          <a:p>
            <a:r>
              <a:rPr lang="en-US" dirty="0" smtClean="0"/>
              <a:t>Remote handling of errors</a:t>
            </a:r>
            <a:endParaRPr lang="en-US" dirty="0"/>
          </a:p>
        </p:txBody>
      </p:sp>
    </p:spTree>
    <p:extLst>
      <p:ext uri="{BB962C8B-B14F-4D97-AF65-F5344CB8AC3E}">
        <p14:creationId xmlns:p14="http://schemas.microsoft.com/office/powerpoint/2010/main" val="25405231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354217"/>
          </a:xfrm>
          <a:prstGeom prst="rect">
            <a:avLst/>
          </a:prstGeom>
          <a:noFill/>
        </p:spPr>
        <p:txBody>
          <a:bodyPr wrap="square" rtlCol="0">
            <a:spAutoFit/>
          </a:bodyPr>
          <a:lstStyle/>
          <a:p>
            <a:endParaRPr lang="en-US" sz="3200" dirty="0"/>
          </a:p>
          <a:p>
            <a:r>
              <a:rPr lang="en-US" sz="3200" dirty="0" smtClean="0"/>
              <a:t>Signal Handling</a:t>
            </a:r>
          </a:p>
          <a:p>
            <a:endParaRPr lang="en-US" dirty="0"/>
          </a:p>
        </p:txBody>
      </p:sp>
      <p:pic>
        <p:nvPicPr>
          <p:cNvPr id="4" name="Picture 3"/>
          <p:cNvPicPr>
            <a:picLocks noChangeAspect="1"/>
          </p:cNvPicPr>
          <p:nvPr/>
        </p:nvPicPr>
        <p:blipFill>
          <a:blip r:embed="rId2"/>
          <a:stretch>
            <a:fillRect/>
          </a:stretch>
        </p:blipFill>
        <p:spPr>
          <a:xfrm>
            <a:off x="1371039" y="3467497"/>
            <a:ext cx="8216713" cy="1895100"/>
          </a:xfrm>
          <a:prstGeom prst="rect">
            <a:avLst/>
          </a:prstGeom>
        </p:spPr>
      </p:pic>
      <p:sp>
        <p:nvSpPr>
          <p:cNvPr id="5" name="Rectangle 4"/>
          <p:cNvSpPr/>
          <p:nvPr/>
        </p:nvSpPr>
        <p:spPr>
          <a:xfrm>
            <a:off x="1371039" y="5629853"/>
            <a:ext cx="7813302" cy="646331"/>
          </a:xfrm>
          <a:prstGeom prst="rect">
            <a:avLst/>
          </a:prstGeom>
        </p:spPr>
        <p:txBody>
          <a:bodyPr wrap="square">
            <a:spAutoFit/>
          </a:bodyPr>
          <a:lstStyle/>
          <a:p>
            <a:r>
              <a:rPr lang="en-US" dirty="0">
                <a:latin typeface="URWBookmanL-LighItal"/>
              </a:rPr>
              <a:t>An </a:t>
            </a:r>
            <a:r>
              <a:rPr lang="en-US" dirty="0" err="1">
                <a:latin typeface="URWBookmanL-LighItal"/>
              </a:rPr>
              <a:t>untrappable</a:t>
            </a:r>
            <a:r>
              <a:rPr lang="en-US" dirty="0">
                <a:latin typeface="URWBookmanL-LighItal"/>
              </a:rPr>
              <a:t> exit signal will always kill the process it is sent to, even</a:t>
            </a:r>
          </a:p>
          <a:p>
            <a:r>
              <a:rPr lang="en-US" dirty="0">
                <a:latin typeface="URWBookmanL-LighItal"/>
              </a:rPr>
              <a:t>if it is a system process</a:t>
            </a:r>
            <a:endParaRPr lang="en-US" dirty="0"/>
          </a:p>
        </p:txBody>
      </p:sp>
    </p:spTree>
    <p:extLst>
      <p:ext uri="{BB962C8B-B14F-4D97-AF65-F5344CB8AC3E}">
        <p14:creationId xmlns:p14="http://schemas.microsoft.com/office/powerpoint/2010/main" val="63737953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431435"/>
          </a:xfrm>
          <a:prstGeom prst="rect">
            <a:avLst/>
          </a:prstGeom>
          <a:noFill/>
        </p:spPr>
        <p:txBody>
          <a:bodyPr wrap="square" rtlCol="0">
            <a:spAutoFit/>
          </a:bodyPr>
          <a:lstStyle/>
          <a:p>
            <a:endParaRPr lang="en-US" sz="3200" dirty="0"/>
          </a:p>
          <a:p>
            <a:r>
              <a:rPr lang="en-US" sz="3200" dirty="0"/>
              <a:t>Idiom 1: I Don’t Care If a Process I Create </a:t>
            </a:r>
            <a:r>
              <a:rPr lang="en-US" sz="3200" dirty="0" smtClean="0"/>
              <a:t>Crashes</a:t>
            </a:r>
          </a:p>
          <a:p>
            <a:endParaRPr lang="en-US" sz="3200" dirty="0" smtClean="0"/>
          </a:p>
          <a:p>
            <a:r>
              <a:rPr lang="en-US" dirty="0" err="1"/>
              <a:t>Pid</a:t>
            </a:r>
            <a:r>
              <a:rPr lang="en-US" dirty="0"/>
              <a:t> = spawn(fun() -&gt; ... end)</a:t>
            </a:r>
          </a:p>
        </p:txBody>
      </p:sp>
    </p:spTree>
    <p:extLst>
      <p:ext uri="{BB962C8B-B14F-4D97-AF65-F5344CB8AC3E}">
        <p14:creationId xmlns:p14="http://schemas.microsoft.com/office/powerpoint/2010/main" val="147200258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339102"/>
          </a:xfrm>
          <a:prstGeom prst="rect">
            <a:avLst/>
          </a:prstGeom>
          <a:noFill/>
        </p:spPr>
        <p:txBody>
          <a:bodyPr wrap="square" rtlCol="0">
            <a:spAutoFit/>
          </a:bodyPr>
          <a:lstStyle/>
          <a:p>
            <a:endParaRPr lang="en-US" sz="3200" dirty="0"/>
          </a:p>
          <a:p>
            <a:r>
              <a:rPr lang="en-US" sz="3200" dirty="0"/>
              <a:t>Idiom 2: I Want to Die If a Process I Create </a:t>
            </a:r>
            <a:r>
              <a:rPr lang="en-US" sz="3200" dirty="0" smtClean="0"/>
              <a:t>Crashes</a:t>
            </a:r>
          </a:p>
          <a:p>
            <a:endParaRPr lang="en-US" sz="3200" dirty="0" smtClean="0"/>
          </a:p>
          <a:p>
            <a:r>
              <a:rPr lang="en-US" dirty="0" err="1"/>
              <a:t>Pid</a:t>
            </a:r>
            <a:r>
              <a:rPr lang="en-US" dirty="0"/>
              <a:t> = </a:t>
            </a:r>
            <a:r>
              <a:rPr lang="en-US" dirty="0" err="1"/>
              <a:t>spawn_link</a:t>
            </a:r>
            <a:r>
              <a:rPr lang="en-US" dirty="0"/>
              <a:t>(fun() -&gt; ... end)</a:t>
            </a:r>
          </a:p>
        </p:txBody>
      </p:sp>
    </p:spTree>
    <p:extLst>
      <p:ext uri="{BB962C8B-B14F-4D97-AF65-F5344CB8AC3E}">
        <p14:creationId xmlns:p14="http://schemas.microsoft.com/office/powerpoint/2010/main" val="115291858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062103"/>
          </a:xfrm>
          <a:prstGeom prst="rect">
            <a:avLst/>
          </a:prstGeom>
          <a:noFill/>
        </p:spPr>
        <p:txBody>
          <a:bodyPr wrap="square" rtlCol="0">
            <a:spAutoFit/>
          </a:bodyPr>
          <a:lstStyle/>
          <a:p>
            <a:endParaRPr lang="en-US" sz="3200" dirty="0"/>
          </a:p>
          <a:p>
            <a:r>
              <a:rPr lang="en-US" sz="3200" dirty="0"/>
              <a:t>Idiom 3: I Want to Handle Errors If a Process I Create </a:t>
            </a:r>
            <a:r>
              <a:rPr lang="en-US" sz="3200" dirty="0" smtClean="0"/>
              <a:t>Crashes</a:t>
            </a:r>
          </a:p>
          <a:p>
            <a:endParaRPr lang="en-US" sz="3200" dirty="0" smtClean="0"/>
          </a:p>
        </p:txBody>
      </p:sp>
      <p:pic>
        <p:nvPicPr>
          <p:cNvPr id="4" name="Picture 3"/>
          <p:cNvPicPr>
            <a:picLocks noChangeAspect="1"/>
          </p:cNvPicPr>
          <p:nvPr/>
        </p:nvPicPr>
        <p:blipFill>
          <a:blip r:embed="rId2"/>
          <a:stretch>
            <a:fillRect/>
          </a:stretch>
        </p:blipFill>
        <p:spPr>
          <a:xfrm>
            <a:off x="1347227" y="3595967"/>
            <a:ext cx="4811526" cy="3163009"/>
          </a:xfrm>
          <a:prstGeom prst="rect">
            <a:avLst/>
          </a:prstGeom>
        </p:spPr>
      </p:pic>
    </p:spTree>
    <p:extLst>
      <p:ext uri="{BB962C8B-B14F-4D97-AF65-F5344CB8AC3E}">
        <p14:creationId xmlns:p14="http://schemas.microsoft.com/office/powerpoint/2010/main" val="291687957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569660"/>
          </a:xfrm>
          <a:prstGeom prst="rect">
            <a:avLst/>
          </a:prstGeom>
          <a:noFill/>
        </p:spPr>
        <p:txBody>
          <a:bodyPr wrap="square" rtlCol="0">
            <a:spAutoFit/>
          </a:bodyPr>
          <a:lstStyle/>
          <a:p>
            <a:endParaRPr lang="en-US" sz="3200" dirty="0"/>
          </a:p>
          <a:p>
            <a:r>
              <a:rPr lang="en-US" sz="3200" dirty="0" smtClean="0"/>
              <a:t>Trapping Exits</a:t>
            </a:r>
          </a:p>
          <a:p>
            <a:endParaRPr lang="en-US" sz="3200" dirty="0" smtClean="0"/>
          </a:p>
        </p:txBody>
      </p:sp>
      <p:pic>
        <p:nvPicPr>
          <p:cNvPr id="5" name="Picture 4"/>
          <p:cNvPicPr>
            <a:picLocks noChangeAspect="1"/>
          </p:cNvPicPr>
          <p:nvPr/>
        </p:nvPicPr>
        <p:blipFill>
          <a:blip r:embed="rId2"/>
          <a:stretch>
            <a:fillRect/>
          </a:stretch>
        </p:blipFill>
        <p:spPr>
          <a:xfrm>
            <a:off x="1275230" y="3143810"/>
            <a:ext cx="6187888" cy="3519922"/>
          </a:xfrm>
          <a:prstGeom prst="rect">
            <a:avLst/>
          </a:prstGeom>
        </p:spPr>
      </p:pic>
    </p:spTree>
    <p:extLst>
      <p:ext uri="{BB962C8B-B14F-4D97-AF65-F5344CB8AC3E}">
        <p14:creationId xmlns:p14="http://schemas.microsoft.com/office/powerpoint/2010/main" val="428439867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877437"/>
          </a:xfrm>
          <a:prstGeom prst="rect">
            <a:avLst/>
          </a:prstGeom>
          <a:noFill/>
        </p:spPr>
        <p:txBody>
          <a:bodyPr wrap="square" rtlCol="0">
            <a:spAutoFit/>
          </a:bodyPr>
          <a:lstStyle/>
          <a:p>
            <a:endParaRPr lang="en-US" sz="2400" dirty="0"/>
          </a:p>
          <a:p>
            <a:r>
              <a:rPr lang="en-US" sz="2400" b="1" dirty="0"/>
              <a:t>@spec </a:t>
            </a:r>
            <a:r>
              <a:rPr lang="en-US" sz="2400" b="1" dirty="0" err="1"/>
              <a:t>spawn_link</a:t>
            </a:r>
            <a:r>
              <a:rPr lang="en-US" sz="2400" b="1" dirty="0"/>
              <a:t>(Fun) -&gt; </a:t>
            </a:r>
            <a:r>
              <a:rPr lang="en-US" sz="2400" b="1" dirty="0" err="1" smtClean="0"/>
              <a:t>Pid</a:t>
            </a:r>
            <a:endParaRPr lang="en-US" sz="2400" b="1" dirty="0" smtClean="0"/>
          </a:p>
          <a:p>
            <a:endParaRPr lang="en-US" sz="3200" dirty="0"/>
          </a:p>
          <a:p>
            <a:r>
              <a:rPr lang="en-US" dirty="0"/>
              <a:t>This is exactly like spawn(Fun), but it also creates a link between</a:t>
            </a:r>
          </a:p>
          <a:p>
            <a:r>
              <a:rPr lang="en-US" dirty="0"/>
              <a:t>the parent and child processes.</a:t>
            </a:r>
          </a:p>
        </p:txBody>
      </p:sp>
    </p:spTree>
    <p:extLst>
      <p:ext uri="{BB962C8B-B14F-4D97-AF65-F5344CB8AC3E}">
        <p14:creationId xmlns:p14="http://schemas.microsoft.com/office/powerpoint/2010/main" val="15087008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3" name="Text Placeholder 2"/>
          <p:cNvSpPr>
            <a:spLocks noGrp="1"/>
          </p:cNvSpPr>
          <p:nvPr>
            <p:ph type="body" sz="half" idx="2"/>
          </p:nvPr>
        </p:nvSpPr>
        <p:spPr>
          <a:xfrm>
            <a:off x="1154954" y="2641600"/>
            <a:ext cx="10630646" cy="3378200"/>
          </a:xfrm>
        </p:spPr>
        <p:txBody>
          <a:bodyPr>
            <a:normAutofit/>
          </a:bodyPr>
          <a:lstStyle/>
          <a:p>
            <a:r>
              <a:rPr lang="en-US" dirty="0"/>
              <a:t>You can create a tuple by enclosing </a:t>
            </a:r>
            <a:r>
              <a:rPr lang="en-US" dirty="0" smtClean="0"/>
              <a:t>the values </a:t>
            </a:r>
            <a:r>
              <a:rPr lang="en-US" dirty="0"/>
              <a:t>you want to represent in curly brackets and separating </a:t>
            </a:r>
            <a:r>
              <a:rPr lang="en-US" dirty="0" smtClean="0"/>
              <a:t>them with commas</a:t>
            </a:r>
          </a:p>
          <a:p>
            <a:endParaRPr lang="en-US" dirty="0" smtClean="0"/>
          </a:p>
          <a:p>
            <a:r>
              <a:rPr lang="en-US" dirty="0" smtClean="0"/>
              <a:t>Tuples </a:t>
            </a:r>
            <a:r>
              <a:rPr lang="en-US" dirty="0"/>
              <a:t>are similar to </a:t>
            </a:r>
            <a:r>
              <a:rPr lang="en-US" dirty="0" err="1"/>
              <a:t>structs</a:t>
            </a:r>
            <a:r>
              <a:rPr lang="en-US" dirty="0"/>
              <a:t> in C, with the difference that they </a:t>
            </a:r>
            <a:r>
              <a:rPr lang="en-US" dirty="0" smtClean="0"/>
              <a:t>are Anonymous</a:t>
            </a:r>
          </a:p>
          <a:p>
            <a:endParaRPr lang="en-US" dirty="0"/>
          </a:p>
          <a:p>
            <a:r>
              <a:rPr lang="en-US" dirty="0" smtClean="0"/>
              <a:t>Can be Nested</a:t>
            </a:r>
          </a:p>
          <a:p>
            <a:endParaRPr lang="en-US" dirty="0"/>
          </a:p>
        </p:txBody>
      </p:sp>
    </p:spTree>
    <p:extLst>
      <p:ext uri="{BB962C8B-B14F-4D97-AF65-F5344CB8AC3E}">
        <p14:creationId xmlns:p14="http://schemas.microsoft.com/office/powerpoint/2010/main" val="217523548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877437"/>
          </a:xfrm>
          <a:prstGeom prst="rect">
            <a:avLst/>
          </a:prstGeom>
          <a:noFill/>
        </p:spPr>
        <p:txBody>
          <a:bodyPr wrap="square" rtlCol="0">
            <a:spAutoFit/>
          </a:bodyPr>
          <a:lstStyle/>
          <a:p>
            <a:endParaRPr lang="en-US" sz="2400" dirty="0"/>
          </a:p>
          <a:p>
            <a:r>
              <a:rPr lang="en-US" sz="2400" b="1" dirty="0"/>
              <a:t>@spec </a:t>
            </a:r>
            <a:r>
              <a:rPr lang="en-US" sz="2400" b="1" dirty="0" err="1"/>
              <a:t>process_flag</a:t>
            </a:r>
            <a:r>
              <a:rPr lang="en-US" sz="2400" b="1" dirty="0"/>
              <a:t>(</a:t>
            </a:r>
            <a:r>
              <a:rPr lang="en-US" sz="2400" b="1" dirty="0" err="1"/>
              <a:t>trap_exit</a:t>
            </a:r>
            <a:r>
              <a:rPr lang="en-US" sz="2400" b="1" dirty="0"/>
              <a:t>, true</a:t>
            </a:r>
            <a:r>
              <a:rPr lang="en-US" sz="2400" b="1" dirty="0" smtClean="0"/>
              <a:t>)</a:t>
            </a:r>
          </a:p>
          <a:p>
            <a:endParaRPr lang="en-US" sz="3200" dirty="0"/>
          </a:p>
          <a:p>
            <a:r>
              <a:rPr lang="en-US" dirty="0"/>
              <a:t>This turns the current process into a system process. A </a:t>
            </a:r>
            <a:r>
              <a:rPr lang="en-US" dirty="0" smtClean="0"/>
              <a:t>system process </a:t>
            </a:r>
            <a:r>
              <a:rPr lang="en-US" dirty="0"/>
              <a:t>is a process that can receive and process error signals</a:t>
            </a:r>
          </a:p>
        </p:txBody>
      </p:sp>
    </p:spTree>
    <p:extLst>
      <p:ext uri="{BB962C8B-B14F-4D97-AF65-F5344CB8AC3E}">
        <p14:creationId xmlns:p14="http://schemas.microsoft.com/office/powerpoint/2010/main" val="314108527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431435"/>
          </a:xfrm>
          <a:prstGeom prst="rect">
            <a:avLst/>
          </a:prstGeom>
          <a:noFill/>
        </p:spPr>
        <p:txBody>
          <a:bodyPr wrap="square" rtlCol="0">
            <a:spAutoFit/>
          </a:bodyPr>
          <a:lstStyle/>
          <a:p>
            <a:endParaRPr lang="en-US" sz="2400" dirty="0"/>
          </a:p>
          <a:p>
            <a:r>
              <a:rPr lang="en-US" sz="2400" b="1" dirty="0"/>
              <a:t>@spec link(</a:t>
            </a:r>
            <a:r>
              <a:rPr lang="en-US" sz="2400" b="1" dirty="0" err="1"/>
              <a:t>Pid</a:t>
            </a:r>
            <a:r>
              <a:rPr lang="en-US" sz="2400" b="1" dirty="0"/>
              <a:t>) -&gt; </a:t>
            </a:r>
            <a:r>
              <a:rPr lang="en-US" sz="2400" b="1" dirty="0" smtClean="0"/>
              <a:t>true</a:t>
            </a:r>
          </a:p>
          <a:p>
            <a:endParaRPr lang="en-US" sz="3200" dirty="0"/>
          </a:p>
          <a:p>
            <a:r>
              <a:rPr lang="en-US" dirty="0"/>
              <a:t>Create a link to the process </a:t>
            </a:r>
            <a:r>
              <a:rPr lang="en-US" dirty="0" err="1"/>
              <a:t>Pid</a:t>
            </a:r>
            <a:r>
              <a:rPr lang="en-US" dirty="0"/>
              <a:t> if there is not already a link. </a:t>
            </a:r>
            <a:endParaRPr lang="en-US" dirty="0" smtClean="0"/>
          </a:p>
          <a:p>
            <a:endParaRPr lang="en-US" dirty="0" smtClean="0"/>
          </a:p>
          <a:p>
            <a:r>
              <a:rPr lang="en-US" dirty="0" smtClean="0"/>
              <a:t>Links are </a:t>
            </a:r>
            <a:r>
              <a:rPr lang="en-US" dirty="0"/>
              <a:t>symmetric. </a:t>
            </a:r>
            <a:endParaRPr lang="en-US" dirty="0" smtClean="0"/>
          </a:p>
          <a:p>
            <a:endParaRPr lang="en-US" dirty="0"/>
          </a:p>
        </p:txBody>
      </p:sp>
    </p:spTree>
    <p:extLst>
      <p:ext uri="{BB962C8B-B14F-4D97-AF65-F5344CB8AC3E}">
        <p14:creationId xmlns:p14="http://schemas.microsoft.com/office/powerpoint/2010/main" val="150639669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00438"/>
          </a:xfrm>
          <a:prstGeom prst="rect">
            <a:avLst/>
          </a:prstGeom>
          <a:noFill/>
        </p:spPr>
        <p:txBody>
          <a:bodyPr wrap="square" rtlCol="0">
            <a:spAutoFit/>
          </a:bodyPr>
          <a:lstStyle/>
          <a:p>
            <a:endParaRPr lang="en-US" sz="2400" dirty="0"/>
          </a:p>
          <a:p>
            <a:r>
              <a:rPr lang="en-US" sz="2400" b="1" dirty="0"/>
              <a:t>@spec unlink(</a:t>
            </a:r>
            <a:r>
              <a:rPr lang="en-US" sz="2400" b="1" dirty="0" err="1"/>
              <a:t>Pid</a:t>
            </a:r>
            <a:r>
              <a:rPr lang="en-US" sz="2400" b="1" dirty="0"/>
              <a:t>) -&gt; </a:t>
            </a:r>
            <a:r>
              <a:rPr lang="en-US" sz="2400" b="1" dirty="0" smtClean="0"/>
              <a:t>true</a:t>
            </a:r>
          </a:p>
          <a:p>
            <a:endParaRPr lang="en-US" sz="3200" dirty="0"/>
          </a:p>
          <a:p>
            <a:r>
              <a:rPr lang="en-US" dirty="0"/>
              <a:t>This removes any link between the current process and the </a:t>
            </a:r>
            <a:r>
              <a:rPr lang="en-US" dirty="0" smtClean="0"/>
              <a:t>process </a:t>
            </a:r>
            <a:r>
              <a:rPr lang="en-US" dirty="0" err="1" smtClean="0"/>
              <a:t>Pid</a:t>
            </a:r>
            <a:r>
              <a:rPr lang="en-US" dirty="0"/>
              <a:t>.</a:t>
            </a:r>
          </a:p>
        </p:txBody>
      </p:sp>
    </p:spTree>
    <p:extLst>
      <p:ext uri="{BB962C8B-B14F-4D97-AF65-F5344CB8AC3E}">
        <p14:creationId xmlns:p14="http://schemas.microsoft.com/office/powerpoint/2010/main" val="282644977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2708434"/>
          </a:xfrm>
          <a:prstGeom prst="rect">
            <a:avLst/>
          </a:prstGeom>
          <a:noFill/>
        </p:spPr>
        <p:txBody>
          <a:bodyPr wrap="square" rtlCol="0">
            <a:spAutoFit/>
          </a:bodyPr>
          <a:lstStyle/>
          <a:p>
            <a:endParaRPr lang="en-US" sz="2400" dirty="0"/>
          </a:p>
          <a:p>
            <a:r>
              <a:rPr lang="en-US" sz="2400" b="1" dirty="0"/>
              <a:t>@spec exit(Why) -&gt; none</a:t>
            </a:r>
            <a:r>
              <a:rPr lang="en-US" sz="2400" b="1" dirty="0" smtClean="0"/>
              <a:t>()</a:t>
            </a:r>
          </a:p>
          <a:p>
            <a:endParaRPr lang="en-US" sz="3200" dirty="0"/>
          </a:p>
          <a:p>
            <a:r>
              <a:rPr lang="en-US" dirty="0"/>
              <a:t>This causes the current process to terminate with reason Why</a:t>
            </a:r>
            <a:r>
              <a:rPr lang="en-US" dirty="0" smtClean="0"/>
              <a:t>.</a:t>
            </a:r>
          </a:p>
          <a:p>
            <a:endParaRPr lang="en-US" dirty="0"/>
          </a:p>
          <a:p>
            <a:r>
              <a:rPr lang="en-US" dirty="0" smtClean="0"/>
              <a:t>If the </a:t>
            </a:r>
            <a:r>
              <a:rPr lang="en-US" dirty="0"/>
              <a:t>clause that executes this statement is not within the scope </a:t>
            </a:r>
            <a:r>
              <a:rPr lang="en-US" dirty="0" smtClean="0"/>
              <a:t>of catch </a:t>
            </a:r>
            <a:r>
              <a:rPr lang="en-US" dirty="0"/>
              <a:t>statement, then the current process will broadcast an </a:t>
            </a:r>
            <a:r>
              <a:rPr lang="en-US" dirty="0" smtClean="0"/>
              <a:t>exit signal</a:t>
            </a:r>
            <a:r>
              <a:rPr lang="en-US" dirty="0"/>
              <a:t>, with argument Why to all processes to which it is </a:t>
            </a:r>
            <a:r>
              <a:rPr lang="en-US" dirty="0" smtClean="0"/>
              <a:t>currently linked</a:t>
            </a:r>
            <a:endParaRPr lang="en-US" dirty="0"/>
          </a:p>
        </p:txBody>
      </p:sp>
    </p:spTree>
    <p:extLst>
      <p:ext uri="{BB962C8B-B14F-4D97-AF65-F5344CB8AC3E}">
        <p14:creationId xmlns:p14="http://schemas.microsoft.com/office/powerpoint/2010/main" val="325803638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600438"/>
          </a:xfrm>
          <a:prstGeom prst="rect">
            <a:avLst/>
          </a:prstGeom>
          <a:noFill/>
        </p:spPr>
        <p:txBody>
          <a:bodyPr wrap="square" rtlCol="0">
            <a:spAutoFit/>
          </a:bodyPr>
          <a:lstStyle/>
          <a:p>
            <a:endParaRPr lang="en-US" sz="2400" dirty="0"/>
          </a:p>
          <a:p>
            <a:r>
              <a:rPr lang="en-US" sz="2400" b="1" dirty="0"/>
              <a:t>@spec exit(</a:t>
            </a:r>
            <a:r>
              <a:rPr lang="en-US" sz="2400" b="1" dirty="0" err="1"/>
              <a:t>Pid</a:t>
            </a:r>
            <a:r>
              <a:rPr lang="en-US" sz="2400" b="1" dirty="0"/>
              <a:t>, Why) -&gt; </a:t>
            </a:r>
            <a:r>
              <a:rPr lang="en-US" sz="2400" b="1" dirty="0" smtClean="0"/>
              <a:t>true</a:t>
            </a:r>
          </a:p>
          <a:p>
            <a:endParaRPr lang="en-US" sz="3200" dirty="0"/>
          </a:p>
          <a:p>
            <a:r>
              <a:rPr lang="en-US" dirty="0"/>
              <a:t>This sends an exit signal with reason Why to the process </a:t>
            </a:r>
            <a:r>
              <a:rPr lang="en-US" dirty="0" err="1"/>
              <a:t>Pid</a:t>
            </a:r>
            <a:r>
              <a:rPr lang="en-US" dirty="0"/>
              <a:t>.</a:t>
            </a:r>
          </a:p>
        </p:txBody>
      </p:sp>
    </p:spTree>
    <p:extLst>
      <p:ext uri="{BB962C8B-B14F-4D97-AF65-F5344CB8AC3E}">
        <p14:creationId xmlns:p14="http://schemas.microsoft.com/office/powerpoint/2010/main" val="370175052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3354765"/>
          </a:xfrm>
          <a:prstGeom prst="rect">
            <a:avLst/>
          </a:prstGeom>
          <a:noFill/>
        </p:spPr>
        <p:txBody>
          <a:bodyPr wrap="square" rtlCol="0">
            <a:spAutoFit/>
          </a:bodyPr>
          <a:lstStyle/>
          <a:p>
            <a:endParaRPr lang="en-US" sz="2400" dirty="0"/>
          </a:p>
          <a:p>
            <a:r>
              <a:rPr lang="en-US" sz="2400" b="1" dirty="0" smtClean="0"/>
              <a:t>@spec </a:t>
            </a:r>
            <a:r>
              <a:rPr lang="en-US" sz="2400" b="1" dirty="0" err="1" smtClean="0"/>
              <a:t>erlang:monitor</a:t>
            </a:r>
            <a:r>
              <a:rPr lang="en-US" sz="2400" b="1" dirty="0" smtClean="0"/>
              <a:t>(process, Item) -&gt; </a:t>
            </a:r>
            <a:r>
              <a:rPr lang="en-US" sz="2400" b="1" dirty="0" err="1" smtClean="0"/>
              <a:t>MonitorRef</a:t>
            </a:r>
            <a:endParaRPr lang="en-US" sz="2400" b="1" dirty="0" smtClean="0"/>
          </a:p>
          <a:p>
            <a:endParaRPr lang="en-US" sz="2400" dirty="0"/>
          </a:p>
          <a:p>
            <a:endParaRPr lang="en-US" sz="3200" dirty="0"/>
          </a:p>
          <a:p>
            <a:r>
              <a:rPr lang="en-US" dirty="0" smtClean="0"/>
              <a:t>A monitor is an asymmetric link</a:t>
            </a:r>
          </a:p>
          <a:p>
            <a:endParaRPr lang="en-US" dirty="0" smtClean="0"/>
          </a:p>
          <a:p>
            <a:r>
              <a:rPr lang="en-US" dirty="0" smtClean="0"/>
              <a:t>Item is a PID or a registered name of a process</a:t>
            </a:r>
          </a:p>
          <a:p>
            <a:endParaRPr lang="en-US" dirty="0" smtClean="0"/>
          </a:p>
          <a:p>
            <a:r>
              <a:rPr lang="en-US" dirty="0" smtClean="0"/>
              <a:t>If process A monitors process B and B dies, A will be sent an exit signal. But if A dies, B will not be sent a signal.</a:t>
            </a:r>
            <a:endParaRPr lang="en-US" dirty="0"/>
          </a:p>
        </p:txBody>
      </p:sp>
    </p:spTree>
    <p:extLst>
      <p:ext uri="{BB962C8B-B14F-4D97-AF65-F5344CB8AC3E}">
        <p14:creationId xmlns:p14="http://schemas.microsoft.com/office/powerpoint/2010/main" val="197307439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Process</a:t>
            </a:r>
            <a:endParaRPr lang="en-US" dirty="0"/>
          </a:p>
        </p:txBody>
      </p:sp>
      <p:sp>
        <p:nvSpPr>
          <p:cNvPr id="3" name="TextBox 2"/>
          <p:cNvSpPr txBox="1"/>
          <p:nvPr/>
        </p:nvSpPr>
        <p:spPr>
          <a:xfrm>
            <a:off x="1154954" y="2011680"/>
            <a:ext cx="8818880" cy="1200329"/>
          </a:xfrm>
          <a:prstGeom prst="rect">
            <a:avLst/>
          </a:prstGeom>
          <a:noFill/>
        </p:spPr>
        <p:txBody>
          <a:bodyPr wrap="square" rtlCol="0">
            <a:spAutoFit/>
          </a:bodyPr>
          <a:lstStyle/>
          <a:p>
            <a:endParaRPr lang="en-US" sz="2400" dirty="0"/>
          </a:p>
          <a:p>
            <a:r>
              <a:rPr lang="en-US" sz="2400" b="1" dirty="0" smtClean="0"/>
              <a:t>Link set</a:t>
            </a:r>
          </a:p>
          <a:p>
            <a:endParaRPr lang="en-US" sz="2400" dirty="0"/>
          </a:p>
        </p:txBody>
      </p:sp>
      <p:pic>
        <p:nvPicPr>
          <p:cNvPr id="4" name="Picture 3"/>
          <p:cNvPicPr>
            <a:picLocks noChangeAspect="1"/>
          </p:cNvPicPr>
          <p:nvPr/>
        </p:nvPicPr>
        <p:blipFill>
          <a:blip r:embed="rId2"/>
          <a:stretch>
            <a:fillRect/>
          </a:stretch>
        </p:blipFill>
        <p:spPr>
          <a:xfrm>
            <a:off x="1283913" y="3129488"/>
            <a:ext cx="7335652" cy="2971403"/>
          </a:xfrm>
          <a:prstGeom prst="rect">
            <a:avLst/>
          </a:prstGeom>
        </p:spPr>
      </p:pic>
    </p:spTree>
    <p:extLst>
      <p:ext uri="{BB962C8B-B14F-4D97-AF65-F5344CB8AC3E}">
        <p14:creationId xmlns:p14="http://schemas.microsoft.com/office/powerpoint/2010/main" val="125820872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170099"/>
          </a:xfrm>
          <a:prstGeom prst="rect">
            <a:avLst/>
          </a:prstGeom>
          <a:noFill/>
        </p:spPr>
        <p:txBody>
          <a:bodyPr wrap="square" rtlCol="0">
            <a:spAutoFit/>
          </a:bodyPr>
          <a:lstStyle/>
          <a:p>
            <a:endParaRPr lang="en-US" sz="3200" dirty="0"/>
          </a:p>
          <a:p>
            <a:r>
              <a:rPr lang="en-US" sz="2400" dirty="0" smtClean="0"/>
              <a:t>Performance</a:t>
            </a:r>
          </a:p>
          <a:p>
            <a:endParaRPr lang="en-US" sz="2400" dirty="0"/>
          </a:p>
          <a:p>
            <a:r>
              <a:rPr lang="en-US" sz="2400" dirty="0" smtClean="0"/>
              <a:t>Reliability</a:t>
            </a:r>
          </a:p>
          <a:p>
            <a:endParaRPr lang="en-US" sz="2400" dirty="0"/>
          </a:p>
          <a:p>
            <a:r>
              <a:rPr lang="en-US" sz="2400" dirty="0" smtClean="0"/>
              <a:t>Scalability</a:t>
            </a:r>
          </a:p>
          <a:p>
            <a:endParaRPr lang="en-US" sz="2400" dirty="0"/>
          </a:p>
          <a:p>
            <a:r>
              <a:rPr lang="en-US" sz="2400" dirty="0"/>
              <a:t>Intrinsically distributed application</a:t>
            </a:r>
          </a:p>
        </p:txBody>
      </p:sp>
    </p:spTree>
    <p:extLst>
      <p:ext uri="{BB962C8B-B14F-4D97-AF65-F5344CB8AC3E}">
        <p14:creationId xmlns:p14="http://schemas.microsoft.com/office/powerpoint/2010/main" val="277609954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r>
              <a:rPr lang="en-US" sz="3200" dirty="0" smtClean="0"/>
              <a:t>Model 1: Distributed </a:t>
            </a:r>
            <a:r>
              <a:rPr lang="en-US" sz="3200" dirty="0" err="1" smtClean="0"/>
              <a:t>Erlang</a:t>
            </a:r>
            <a:endParaRPr lang="en-US" sz="3200" dirty="0" smtClean="0"/>
          </a:p>
          <a:p>
            <a:endParaRPr lang="en-US" sz="3200" dirty="0"/>
          </a:p>
          <a:p>
            <a:endParaRPr lang="en-US" sz="3200" dirty="0" smtClean="0"/>
          </a:p>
          <a:p>
            <a:r>
              <a:rPr lang="en-US" dirty="0"/>
              <a:t>Provides a method for programming </a:t>
            </a:r>
            <a:r>
              <a:rPr lang="en-US" dirty="0" smtClean="0"/>
              <a:t>applications that </a:t>
            </a:r>
            <a:r>
              <a:rPr lang="en-US" dirty="0"/>
              <a:t>run on a set of tightly coupled </a:t>
            </a:r>
            <a:r>
              <a:rPr lang="en-US" dirty="0" smtClean="0"/>
              <a:t>computers and trusted </a:t>
            </a:r>
            <a:r>
              <a:rPr lang="en-US" dirty="0" err="1" smtClean="0"/>
              <a:t>env</a:t>
            </a:r>
            <a:endParaRPr lang="en-US" dirty="0" smtClean="0"/>
          </a:p>
          <a:p>
            <a:endParaRPr lang="en-US" dirty="0" smtClean="0"/>
          </a:p>
          <a:p>
            <a:r>
              <a:rPr lang="en-US" dirty="0" smtClean="0"/>
              <a:t>In distributed </a:t>
            </a:r>
            <a:r>
              <a:rPr lang="en-US" dirty="0" err="1" smtClean="0"/>
              <a:t>Erlang</a:t>
            </a:r>
            <a:r>
              <a:rPr lang="en-US" dirty="0"/>
              <a:t>, programs are written to run on </a:t>
            </a:r>
            <a:r>
              <a:rPr lang="en-US" dirty="0" err="1"/>
              <a:t>Erlang</a:t>
            </a:r>
            <a:r>
              <a:rPr lang="en-US" dirty="0"/>
              <a:t> nodes</a:t>
            </a:r>
            <a:r>
              <a:rPr lang="en-US" dirty="0" smtClean="0"/>
              <a:t>.</a:t>
            </a:r>
          </a:p>
          <a:p>
            <a:endParaRPr lang="en-US" dirty="0"/>
          </a:p>
          <a:p>
            <a:r>
              <a:rPr lang="en-US" dirty="0" smtClean="0"/>
              <a:t>We can </a:t>
            </a:r>
            <a:r>
              <a:rPr lang="en-US" dirty="0"/>
              <a:t>spawn a process on any node, and all the message passing</a:t>
            </a:r>
          </a:p>
          <a:p>
            <a:r>
              <a:rPr lang="en-US" dirty="0"/>
              <a:t>and error handling primitives we talked about in previous chapters</a:t>
            </a:r>
          </a:p>
          <a:p>
            <a:r>
              <a:rPr lang="en-US" dirty="0"/>
              <a:t>work as in the single node case</a:t>
            </a:r>
          </a:p>
        </p:txBody>
      </p:sp>
    </p:spTree>
    <p:extLst>
      <p:ext uri="{BB962C8B-B14F-4D97-AF65-F5344CB8AC3E}">
        <p14:creationId xmlns:p14="http://schemas.microsoft.com/office/powerpoint/2010/main" val="40354883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Programming</a:t>
            </a:r>
            <a:endParaRPr lang="en-US" dirty="0"/>
          </a:p>
        </p:txBody>
      </p:sp>
      <p:sp>
        <p:nvSpPr>
          <p:cNvPr id="3" name="TextBox 2"/>
          <p:cNvSpPr txBox="1"/>
          <p:nvPr/>
        </p:nvSpPr>
        <p:spPr>
          <a:xfrm>
            <a:off x="1154954" y="2011680"/>
            <a:ext cx="8818880" cy="3785652"/>
          </a:xfrm>
          <a:prstGeom prst="rect">
            <a:avLst/>
          </a:prstGeom>
          <a:noFill/>
        </p:spPr>
        <p:txBody>
          <a:bodyPr wrap="square" rtlCol="0">
            <a:spAutoFit/>
          </a:bodyPr>
          <a:lstStyle/>
          <a:p>
            <a:r>
              <a:rPr lang="en-US" sz="3200" dirty="0" smtClean="0"/>
              <a:t>Model 1: Distributed </a:t>
            </a:r>
            <a:r>
              <a:rPr lang="en-US" sz="3200" dirty="0" err="1" smtClean="0"/>
              <a:t>Erlang</a:t>
            </a:r>
            <a:endParaRPr lang="en-US" sz="3200" dirty="0" smtClean="0"/>
          </a:p>
          <a:p>
            <a:endParaRPr lang="en-US" sz="3200" dirty="0"/>
          </a:p>
          <a:p>
            <a:endParaRPr lang="en-US" sz="3200" dirty="0" smtClean="0"/>
          </a:p>
          <a:p>
            <a:r>
              <a:rPr lang="en-US" dirty="0"/>
              <a:t>Provides a method for programming </a:t>
            </a:r>
            <a:r>
              <a:rPr lang="en-US" dirty="0" smtClean="0"/>
              <a:t>applications that </a:t>
            </a:r>
            <a:r>
              <a:rPr lang="en-US" dirty="0"/>
              <a:t>run on a set of tightly coupled </a:t>
            </a:r>
            <a:r>
              <a:rPr lang="en-US" dirty="0" smtClean="0"/>
              <a:t>computers and trusted </a:t>
            </a:r>
            <a:r>
              <a:rPr lang="en-US" dirty="0" err="1" smtClean="0"/>
              <a:t>env</a:t>
            </a:r>
            <a:endParaRPr lang="en-US" dirty="0" smtClean="0"/>
          </a:p>
          <a:p>
            <a:endParaRPr lang="en-US" dirty="0" smtClean="0"/>
          </a:p>
          <a:p>
            <a:r>
              <a:rPr lang="en-US" dirty="0" smtClean="0"/>
              <a:t>In distributed </a:t>
            </a:r>
            <a:r>
              <a:rPr lang="en-US" dirty="0" err="1" smtClean="0"/>
              <a:t>Erlang</a:t>
            </a:r>
            <a:r>
              <a:rPr lang="en-US" dirty="0"/>
              <a:t>, programs are written to run on </a:t>
            </a:r>
            <a:r>
              <a:rPr lang="en-US" dirty="0" err="1"/>
              <a:t>Erlang</a:t>
            </a:r>
            <a:r>
              <a:rPr lang="en-US" dirty="0"/>
              <a:t> nodes</a:t>
            </a:r>
            <a:r>
              <a:rPr lang="en-US" dirty="0" smtClean="0"/>
              <a:t>.</a:t>
            </a:r>
          </a:p>
          <a:p>
            <a:endParaRPr lang="en-US" dirty="0"/>
          </a:p>
          <a:p>
            <a:r>
              <a:rPr lang="en-US" dirty="0" smtClean="0"/>
              <a:t>We can </a:t>
            </a:r>
            <a:r>
              <a:rPr lang="en-US" dirty="0"/>
              <a:t>spawn a process on any node, and all the message passing</a:t>
            </a:r>
          </a:p>
          <a:p>
            <a:r>
              <a:rPr lang="en-US" dirty="0"/>
              <a:t>and error handling primitives we talked about in previous chapters</a:t>
            </a:r>
          </a:p>
          <a:p>
            <a:r>
              <a:rPr lang="en-US" dirty="0"/>
              <a:t>work as in the single node case</a:t>
            </a:r>
          </a:p>
        </p:txBody>
      </p:sp>
    </p:spTree>
    <p:extLst>
      <p:ext uri="{BB962C8B-B14F-4D97-AF65-F5344CB8AC3E}">
        <p14:creationId xmlns:p14="http://schemas.microsoft.com/office/powerpoint/2010/main" val="21095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a:t>
            </a:r>
            <a:endParaRPr lang="en-US" dirty="0"/>
          </a:p>
        </p:txBody>
      </p:sp>
      <p:sp>
        <p:nvSpPr>
          <p:cNvPr id="7" name="Text Placeholder 2"/>
          <p:cNvSpPr>
            <a:spLocks noGrp="1"/>
          </p:cNvSpPr>
          <p:nvPr>
            <p:ph type="body" sz="half" idx="2"/>
          </p:nvPr>
        </p:nvSpPr>
        <p:spPr>
          <a:xfrm>
            <a:off x="301618" y="3007360"/>
            <a:ext cx="5266165" cy="3495040"/>
          </a:xfrm>
          <a:solidFill>
            <a:schemeClr val="bg2">
              <a:lumMod val="60000"/>
              <a:lumOff val="40000"/>
            </a:schemeClr>
          </a:solidFill>
        </p:spPr>
        <p:txBody>
          <a:bodyPr>
            <a:normAutofit/>
          </a:bodyPr>
          <a:lstStyle/>
          <a:p>
            <a:r>
              <a:rPr lang="en-US" dirty="0" err="1"/>
              <a:t>struct</a:t>
            </a:r>
            <a:r>
              <a:rPr lang="en-US" dirty="0"/>
              <a:t> point {</a:t>
            </a:r>
          </a:p>
          <a:p>
            <a:r>
              <a:rPr lang="en-US" dirty="0" err="1"/>
              <a:t>int</a:t>
            </a:r>
            <a:r>
              <a:rPr lang="en-US" dirty="0"/>
              <a:t> x;</a:t>
            </a:r>
          </a:p>
          <a:p>
            <a:r>
              <a:rPr lang="en-US" dirty="0" err="1"/>
              <a:t>int</a:t>
            </a:r>
            <a:r>
              <a:rPr lang="en-US" dirty="0"/>
              <a:t> y;</a:t>
            </a:r>
          </a:p>
          <a:p>
            <a:r>
              <a:rPr lang="en-US" dirty="0" smtClean="0"/>
              <a:t>}</a:t>
            </a:r>
          </a:p>
          <a:p>
            <a:endParaRPr lang="en-US" dirty="0"/>
          </a:p>
          <a:p>
            <a:r>
              <a:rPr lang="en-US" dirty="0" err="1"/>
              <a:t>P.x</a:t>
            </a:r>
            <a:r>
              <a:rPr lang="en-US" dirty="0"/>
              <a:t> = 10; </a:t>
            </a:r>
            <a:r>
              <a:rPr lang="en-US" dirty="0" err="1"/>
              <a:t>P.y</a:t>
            </a:r>
            <a:r>
              <a:rPr lang="en-US" dirty="0"/>
              <a:t> = 45;</a:t>
            </a:r>
          </a:p>
        </p:txBody>
      </p:sp>
      <p:sp>
        <p:nvSpPr>
          <p:cNvPr id="8" name="Text Placeholder 2"/>
          <p:cNvSpPr txBox="1">
            <a:spLocks/>
          </p:cNvSpPr>
          <p:nvPr/>
        </p:nvSpPr>
        <p:spPr>
          <a:xfrm>
            <a:off x="6275595" y="3007360"/>
            <a:ext cx="5266165" cy="3495040"/>
          </a:xfrm>
          <a:prstGeom prst="rect">
            <a:avLst/>
          </a:prstGeom>
          <a:solidFill>
            <a:schemeClr val="bg2">
              <a:lumMod val="60000"/>
              <a:lumOff val="40000"/>
            </a:schemeClr>
          </a:solidFill>
        </p:spPr>
        <p:txBody>
          <a:bodyPr vert="horz" lIns="91440" tIns="45720" rIns="91440" bIns="45720" rtlCol="0" anchor="ctr">
            <a:normAutofit lnSpcReduction="1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dirty="0" smtClean="0"/>
              <a:t>1&gt; Point = </a:t>
            </a:r>
            <a:r>
              <a:rPr lang="en-US" dirty="0"/>
              <a:t>{point, 10, 45</a:t>
            </a:r>
            <a:r>
              <a:rPr lang="en-US" dirty="0" smtClean="0"/>
              <a:t>}.</a:t>
            </a:r>
          </a:p>
          <a:p>
            <a:r>
              <a:rPr lang="en-US" dirty="0"/>
              <a:t>2&gt; {point, X, Y} = Point.</a:t>
            </a:r>
          </a:p>
          <a:p>
            <a:r>
              <a:rPr lang="en-US" dirty="0"/>
              <a:t>{point,10,45}</a:t>
            </a:r>
          </a:p>
          <a:p>
            <a:r>
              <a:rPr lang="en-US" dirty="0"/>
              <a:t>3&gt; X.</a:t>
            </a:r>
          </a:p>
          <a:p>
            <a:r>
              <a:rPr lang="en-US" dirty="0"/>
              <a:t>10</a:t>
            </a:r>
          </a:p>
          <a:p>
            <a:r>
              <a:rPr lang="en-US" dirty="0"/>
              <a:t>4&gt; Y.</a:t>
            </a:r>
          </a:p>
          <a:p>
            <a:r>
              <a:rPr lang="en-US" dirty="0"/>
              <a:t>45</a:t>
            </a:r>
            <a:endParaRPr lang="en-US" dirty="0" smtClean="0"/>
          </a:p>
          <a:p>
            <a:r>
              <a:rPr lang="en-US" dirty="0"/>
              <a:t>5&gt; {point, C, C} = Point</a:t>
            </a:r>
            <a:r>
              <a:rPr lang="en-US" dirty="0" smtClean="0"/>
              <a:t>. </a:t>
            </a:r>
          </a:p>
          <a:p>
            <a:r>
              <a:rPr lang="en-US" dirty="0" smtClean="0"/>
              <a:t>????</a:t>
            </a:r>
            <a:endParaRPr lang="en-US" dirty="0"/>
          </a:p>
        </p:txBody>
      </p:sp>
    </p:spTree>
    <p:extLst>
      <p:ext uri="{BB962C8B-B14F-4D97-AF65-F5344CB8AC3E}">
        <p14:creationId xmlns:p14="http://schemas.microsoft.com/office/powerpoint/2010/main" val="388628654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Distributed </a:t>
            </a:r>
            <a:r>
              <a:rPr lang="en-US" dirty="0" err="1" smtClean="0"/>
              <a:t>Erlang</a:t>
            </a:r>
            <a:endParaRPr lang="en-US" dirty="0"/>
          </a:p>
        </p:txBody>
      </p:sp>
      <p:sp>
        <p:nvSpPr>
          <p:cNvPr id="3" name="TextBox 2"/>
          <p:cNvSpPr txBox="1"/>
          <p:nvPr/>
        </p:nvSpPr>
        <p:spPr>
          <a:xfrm>
            <a:off x="1154954" y="3302594"/>
            <a:ext cx="8818880" cy="646331"/>
          </a:xfrm>
          <a:prstGeom prst="rect">
            <a:avLst/>
          </a:prstGeom>
          <a:noFill/>
        </p:spPr>
        <p:txBody>
          <a:bodyPr wrap="square" rtlCol="0">
            <a:spAutoFit/>
          </a:bodyPr>
          <a:lstStyle/>
          <a:p>
            <a:r>
              <a:rPr lang="en-US" i="1" dirty="0" smtClean="0"/>
              <a:t>“Writing </a:t>
            </a:r>
            <a:r>
              <a:rPr lang="en-US" i="1" dirty="0"/>
              <a:t>a </a:t>
            </a:r>
            <a:r>
              <a:rPr lang="en-US" i="1" dirty="0" smtClean="0"/>
              <a:t>distributed </a:t>
            </a:r>
            <a:r>
              <a:rPr lang="en-US" i="1" dirty="0" err="1" smtClean="0"/>
              <a:t>Erlang</a:t>
            </a:r>
            <a:r>
              <a:rPr lang="en-US" i="1" dirty="0" smtClean="0"/>
              <a:t> </a:t>
            </a:r>
            <a:r>
              <a:rPr lang="en-US" i="1" dirty="0"/>
              <a:t>program is easy; </a:t>
            </a:r>
            <a:r>
              <a:rPr lang="en-US" i="1" dirty="0" smtClean="0"/>
              <a:t>all </a:t>
            </a:r>
            <a:r>
              <a:rPr lang="en-US" i="1" dirty="0"/>
              <a:t>we have to do is spawn our </a:t>
            </a:r>
            <a:r>
              <a:rPr lang="en-US" i="1" dirty="0" smtClean="0"/>
              <a:t>processes on </a:t>
            </a:r>
            <a:r>
              <a:rPr lang="en-US" i="1" dirty="0"/>
              <a:t>the correct machines, and then everything works as before</a:t>
            </a:r>
            <a:r>
              <a:rPr lang="en-US" i="1" dirty="0" smtClean="0"/>
              <a:t>.”</a:t>
            </a:r>
            <a:endParaRPr lang="en-US" i="1" dirty="0"/>
          </a:p>
        </p:txBody>
      </p:sp>
    </p:spTree>
    <p:extLst>
      <p:ext uri="{BB962C8B-B14F-4D97-AF65-F5344CB8AC3E}">
        <p14:creationId xmlns:p14="http://schemas.microsoft.com/office/powerpoint/2010/main" val="359977779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908215"/>
          </a:xfrm>
          <a:prstGeom prst="rect">
            <a:avLst/>
          </a:prstGeom>
          <a:noFill/>
        </p:spPr>
        <p:txBody>
          <a:bodyPr wrap="square" rtlCol="0">
            <a:spAutoFit/>
          </a:bodyPr>
          <a:lstStyle/>
          <a:p>
            <a:r>
              <a:rPr lang="en-US" sz="3200" dirty="0" smtClean="0"/>
              <a:t>Starting Node on same host</a:t>
            </a:r>
          </a:p>
          <a:p>
            <a:endParaRPr lang="en-US" sz="3200" dirty="0"/>
          </a:p>
          <a:p>
            <a:r>
              <a:rPr lang="en-US" dirty="0"/>
              <a:t>$ </a:t>
            </a:r>
            <a:r>
              <a:rPr lang="en-US" dirty="0" err="1"/>
              <a:t>erl</a:t>
            </a:r>
            <a:r>
              <a:rPr lang="en-US" dirty="0"/>
              <a:t> -</a:t>
            </a:r>
            <a:r>
              <a:rPr lang="en-US" dirty="0" err="1"/>
              <a:t>sname</a:t>
            </a:r>
            <a:r>
              <a:rPr lang="en-US" dirty="0"/>
              <a:t> </a:t>
            </a:r>
            <a:r>
              <a:rPr lang="en-US" dirty="0" smtClean="0"/>
              <a:t>user1</a:t>
            </a:r>
          </a:p>
          <a:p>
            <a:endParaRPr lang="en-US" dirty="0"/>
          </a:p>
          <a:p>
            <a:r>
              <a:rPr lang="en-US" dirty="0" smtClean="0"/>
              <a:t>(user1@localhost</a:t>
            </a:r>
            <a:r>
              <a:rPr lang="en-US" dirty="0"/>
              <a:t>) 1&gt;</a:t>
            </a:r>
            <a:endParaRPr lang="en-US" dirty="0" smtClean="0"/>
          </a:p>
        </p:txBody>
      </p:sp>
      <p:sp>
        <p:nvSpPr>
          <p:cNvPr id="4" name="Rectangle 3"/>
          <p:cNvSpPr/>
          <p:nvPr/>
        </p:nvSpPr>
        <p:spPr>
          <a:xfrm>
            <a:off x="1154954" y="4271700"/>
            <a:ext cx="8217646" cy="2031325"/>
          </a:xfrm>
          <a:prstGeom prst="rect">
            <a:avLst/>
          </a:prstGeom>
        </p:spPr>
        <p:txBody>
          <a:bodyPr wrap="square">
            <a:spAutoFit/>
          </a:bodyPr>
          <a:lstStyle/>
          <a:p>
            <a:r>
              <a:rPr lang="en-US" dirty="0">
                <a:latin typeface="URWBookmanL-Ligh"/>
              </a:rPr>
              <a:t>The argument </a:t>
            </a:r>
            <a:r>
              <a:rPr lang="en-US" sz="1600" dirty="0">
                <a:latin typeface="URWGothicL-Book"/>
              </a:rPr>
              <a:t>-</a:t>
            </a:r>
            <a:r>
              <a:rPr lang="en-US" sz="1600" dirty="0" err="1">
                <a:latin typeface="URWGothicL-Book"/>
              </a:rPr>
              <a:t>sname</a:t>
            </a:r>
            <a:r>
              <a:rPr lang="en-US" sz="1600" dirty="0">
                <a:latin typeface="URWGothicL-Book"/>
              </a:rPr>
              <a:t> </a:t>
            </a:r>
            <a:r>
              <a:rPr lang="en-US" sz="1600" dirty="0" smtClean="0">
                <a:latin typeface="URWGothicL-Book"/>
              </a:rPr>
              <a:t>&lt;name&gt; </a:t>
            </a:r>
            <a:r>
              <a:rPr lang="en-US" dirty="0" smtClean="0">
                <a:latin typeface="URWBookmanL-Ligh"/>
              </a:rPr>
              <a:t>means </a:t>
            </a:r>
            <a:r>
              <a:rPr lang="en-US" dirty="0">
                <a:latin typeface="URWBookmanL-Ligh"/>
              </a:rPr>
              <a:t>“start an </a:t>
            </a:r>
            <a:r>
              <a:rPr lang="en-US" dirty="0" err="1">
                <a:latin typeface="URWBookmanL-Ligh"/>
              </a:rPr>
              <a:t>Erlang</a:t>
            </a:r>
            <a:r>
              <a:rPr lang="en-US" dirty="0">
                <a:latin typeface="URWBookmanL-Ligh"/>
              </a:rPr>
              <a:t> node with name</a:t>
            </a:r>
          </a:p>
          <a:p>
            <a:r>
              <a:rPr lang="en-US" sz="1600" dirty="0" smtClean="0">
                <a:latin typeface="URWGothicL-Book"/>
              </a:rPr>
              <a:t>&lt;name&gt; </a:t>
            </a:r>
            <a:r>
              <a:rPr lang="en-US" dirty="0" smtClean="0">
                <a:latin typeface="URWBookmanL-Ligh"/>
              </a:rPr>
              <a:t>on </a:t>
            </a:r>
            <a:r>
              <a:rPr lang="en-US" dirty="0">
                <a:latin typeface="URWBookmanL-Ligh"/>
              </a:rPr>
              <a:t>the local host</a:t>
            </a:r>
            <a:r>
              <a:rPr lang="en-US" dirty="0" smtClean="0">
                <a:latin typeface="URWBookmanL-Ligh"/>
              </a:rPr>
              <a:t>.”</a:t>
            </a:r>
          </a:p>
          <a:p>
            <a:endParaRPr lang="en-US" dirty="0">
              <a:latin typeface="URWBookmanL-Ligh"/>
            </a:endParaRPr>
          </a:p>
          <a:p>
            <a:r>
              <a:rPr lang="en-US" dirty="0"/>
              <a:t>Using -</a:t>
            </a:r>
            <a:r>
              <a:rPr lang="en-US" dirty="0" err="1"/>
              <a:t>sname</a:t>
            </a:r>
            <a:r>
              <a:rPr lang="en-US" dirty="0"/>
              <a:t> is also the </a:t>
            </a:r>
            <a:r>
              <a:rPr lang="en-US" dirty="0" smtClean="0"/>
              <a:t>method </a:t>
            </a:r>
            <a:r>
              <a:rPr lang="en-US" dirty="0"/>
              <a:t>that </a:t>
            </a:r>
            <a:r>
              <a:rPr lang="en-US" dirty="0" smtClean="0"/>
              <a:t>will work </a:t>
            </a:r>
            <a:r>
              <a:rPr lang="en-US" dirty="0"/>
              <a:t>if no DNS service is </a:t>
            </a:r>
            <a:r>
              <a:rPr lang="en-US" dirty="0" smtClean="0"/>
              <a:t>available. </a:t>
            </a:r>
          </a:p>
          <a:p>
            <a:endParaRPr lang="en-US" dirty="0"/>
          </a:p>
          <a:p>
            <a:r>
              <a:rPr lang="en-US" dirty="0" smtClean="0"/>
              <a:t>NOTE –</a:t>
            </a:r>
            <a:r>
              <a:rPr lang="en-US" dirty="0" err="1" smtClean="0"/>
              <a:t>sname</a:t>
            </a:r>
            <a:r>
              <a:rPr lang="en-US" dirty="0" smtClean="0"/>
              <a:t> stands for short name</a:t>
            </a:r>
            <a:endParaRPr lang="en-US" dirty="0"/>
          </a:p>
        </p:txBody>
      </p:sp>
    </p:spTree>
    <p:extLst>
      <p:ext uri="{BB962C8B-B14F-4D97-AF65-F5344CB8AC3E}">
        <p14:creationId xmlns:p14="http://schemas.microsoft.com/office/powerpoint/2010/main" val="67501369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4124206"/>
          </a:xfrm>
          <a:prstGeom prst="rect">
            <a:avLst/>
          </a:prstGeom>
          <a:noFill/>
        </p:spPr>
        <p:txBody>
          <a:bodyPr wrap="square" rtlCol="0">
            <a:spAutoFit/>
          </a:bodyPr>
          <a:lstStyle/>
          <a:p>
            <a:r>
              <a:rPr lang="en-US" sz="3200" dirty="0" smtClean="0"/>
              <a:t>Starting Node on different host in same LAN</a:t>
            </a:r>
          </a:p>
          <a:p>
            <a:endParaRPr lang="en-US" sz="3200" dirty="0"/>
          </a:p>
          <a:p>
            <a:endParaRPr lang="en-US" dirty="0" smtClean="0"/>
          </a:p>
          <a:p>
            <a:r>
              <a:rPr lang="en-US" dirty="0" smtClean="0"/>
              <a:t>$ </a:t>
            </a:r>
            <a:r>
              <a:rPr lang="en-US" dirty="0" err="1"/>
              <a:t>erl</a:t>
            </a:r>
            <a:r>
              <a:rPr lang="en-US" dirty="0"/>
              <a:t> -name </a:t>
            </a:r>
            <a:r>
              <a:rPr lang="en-US" dirty="0" smtClean="0"/>
              <a:t>user1 -</a:t>
            </a:r>
            <a:r>
              <a:rPr lang="en-US" dirty="0" err="1" smtClean="0"/>
              <a:t>setcookie</a:t>
            </a:r>
            <a:r>
              <a:rPr lang="en-US" dirty="0" smtClean="0"/>
              <a:t> </a:t>
            </a:r>
            <a:r>
              <a:rPr lang="en-US" dirty="0" err="1" smtClean="0"/>
              <a:t>somerandomtoken</a:t>
            </a:r>
            <a:endParaRPr lang="en-US" dirty="0"/>
          </a:p>
          <a:p>
            <a:r>
              <a:rPr lang="en-US" dirty="0" smtClean="0"/>
              <a:t>(user1@region1.example.com) </a:t>
            </a:r>
            <a:r>
              <a:rPr lang="en-US" dirty="0"/>
              <a:t>1</a:t>
            </a:r>
            <a:r>
              <a:rPr lang="en-US" dirty="0" smtClean="0"/>
              <a:t>&gt;</a:t>
            </a:r>
          </a:p>
          <a:p>
            <a:endParaRPr lang="en-US" dirty="0"/>
          </a:p>
          <a:p>
            <a:endParaRPr lang="en-US" dirty="0" smtClean="0"/>
          </a:p>
          <a:p>
            <a:endParaRPr lang="en-US" dirty="0"/>
          </a:p>
          <a:p>
            <a:endParaRPr lang="en-US" dirty="0" smtClean="0"/>
          </a:p>
          <a:p>
            <a:endParaRPr lang="en-US" dirty="0"/>
          </a:p>
          <a:p>
            <a:r>
              <a:rPr lang="en-US" dirty="0"/>
              <a:t>$ </a:t>
            </a:r>
            <a:r>
              <a:rPr lang="en-US" dirty="0" err="1"/>
              <a:t>erl</a:t>
            </a:r>
            <a:r>
              <a:rPr lang="en-US" dirty="0"/>
              <a:t> -name </a:t>
            </a:r>
            <a:r>
              <a:rPr lang="en-US" dirty="0" smtClean="0"/>
              <a:t>user2 </a:t>
            </a:r>
            <a:r>
              <a:rPr lang="en-US" dirty="0"/>
              <a:t>-</a:t>
            </a:r>
            <a:r>
              <a:rPr lang="en-US" dirty="0" err="1"/>
              <a:t>setcookie</a:t>
            </a:r>
            <a:r>
              <a:rPr lang="en-US" dirty="0"/>
              <a:t> </a:t>
            </a:r>
            <a:r>
              <a:rPr lang="en-US" dirty="0" err="1"/>
              <a:t>somerandomtoken</a:t>
            </a:r>
            <a:endParaRPr lang="en-US" dirty="0"/>
          </a:p>
          <a:p>
            <a:r>
              <a:rPr lang="en-US" dirty="0"/>
              <a:t>(</a:t>
            </a:r>
            <a:r>
              <a:rPr lang="en-US" dirty="0" smtClean="0"/>
              <a:t>user2@region2.example.com</a:t>
            </a:r>
            <a:r>
              <a:rPr lang="en-US" dirty="0"/>
              <a:t>) 1&gt;</a:t>
            </a:r>
          </a:p>
          <a:p>
            <a:endParaRPr lang="en-US" dirty="0" smtClean="0"/>
          </a:p>
        </p:txBody>
      </p:sp>
      <p:sp>
        <p:nvSpPr>
          <p:cNvPr id="4" name="Rectangle 3"/>
          <p:cNvSpPr/>
          <p:nvPr/>
        </p:nvSpPr>
        <p:spPr>
          <a:xfrm>
            <a:off x="7812740" y="2590811"/>
            <a:ext cx="4379259" cy="3416320"/>
          </a:xfrm>
          <a:prstGeom prst="rect">
            <a:avLst/>
          </a:prstGeom>
        </p:spPr>
        <p:txBody>
          <a:bodyPr wrap="square">
            <a:spAutoFit/>
          </a:bodyPr>
          <a:lstStyle/>
          <a:p>
            <a:r>
              <a:rPr lang="en-US" dirty="0" smtClean="0">
                <a:latin typeface="URWBookmanL-Ligh"/>
              </a:rPr>
              <a:t>Use –name when on different networks. If in the same network use –</a:t>
            </a:r>
            <a:r>
              <a:rPr lang="en-US" dirty="0" err="1" smtClean="0">
                <a:latin typeface="URWBookmanL-Ligh"/>
              </a:rPr>
              <a:t>sname</a:t>
            </a:r>
            <a:endParaRPr lang="en-US" dirty="0" smtClean="0">
              <a:latin typeface="URWBookmanL-Ligh"/>
            </a:endParaRPr>
          </a:p>
          <a:p>
            <a:endParaRPr lang="en-US" dirty="0">
              <a:latin typeface="URWBookmanL-Ligh"/>
            </a:endParaRPr>
          </a:p>
          <a:p>
            <a:r>
              <a:rPr lang="en-US" dirty="0" smtClean="0"/>
              <a:t>Ensure that both nodes have the same cookie</a:t>
            </a:r>
          </a:p>
          <a:p>
            <a:endParaRPr lang="en-US" dirty="0"/>
          </a:p>
          <a:p>
            <a:r>
              <a:rPr lang="en-US" dirty="0"/>
              <a:t>Make sure the fully qualified hostnames of the nodes concerned</a:t>
            </a:r>
          </a:p>
          <a:p>
            <a:r>
              <a:rPr lang="en-US" dirty="0"/>
              <a:t>are resolvable by </a:t>
            </a:r>
            <a:r>
              <a:rPr lang="en-US" dirty="0" smtClean="0"/>
              <a:t>DNS</a:t>
            </a:r>
          </a:p>
          <a:p>
            <a:endParaRPr lang="en-US" dirty="0"/>
          </a:p>
          <a:p>
            <a:r>
              <a:rPr lang="en-US" dirty="0"/>
              <a:t>Make sure that both systems have the same version of the code</a:t>
            </a:r>
          </a:p>
        </p:txBody>
      </p:sp>
    </p:spTree>
    <p:extLst>
      <p:ext uri="{BB962C8B-B14F-4D97-AF65-F5344CB8AC3E}">
        <p14:creationId xmlns:p14="http://schemas.microsoft.com/office/powerpoint/2010/main" val="279591618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3293209"/>
          </a:xfrm>
          <a:prstGeom prst="rect">
            <a:avLst/>
          </a:prstGeom>
          <a:noFill/>
        </p:spPr>
        <p:txBody>
          <a:bodyPr wrap="square" rtlCol="0">
            <a:spAutoFit/>
          </a:bodyPr>
          <a:lstStyle/>
          <a:p>
            <a:r>
              <a:rPr lang="en-US" sz="3200" dirty="0" smtClean="0"/>
              <a:t>Starting Node on different host in INTERNET</a:t>
            </a:r>
          </a:p>
          <a:p>
            <a:endParaRPr lang="en-US" sz="3200" dirty="0"/>
          </a:p>
          <a:p>
            <a:r>
              <a:rPr lang="en-US" dirty="0" smtClean="0"/>
              <a:t>Same procedures as that of different host in LAN</a:t>
            </a:r>
          </a:p>
          <a:p>
            <a:endParaRPr lang="en-US" dirty="0"/>
          </a:p>
          <a:p>
            <a:r>
              <a:rPr lang="en-US" dirty="0"/>
              <a:t>Make sure that port 4369 is open for both TCP and UDP traffic.</a:t>
            </a:r>
          </a:p>
          <a:p>
            <a:r>
              <a:rPr lang="en-US" dirty="0"/>
              <a:t>This port is used by a program called </a:t>
            </a:r>
            <a:r>
              <a:rPr lang="en-US" dirty="0" err="1"/>
              <a:t>epmd</a:t>
            </a:r>
            <a:r>
              <a:rPr lang="en-US" dirty="0"/>
              <a:t> (short for the </a:t>
            </a:r>
            <a:r>
              <a:rPr lang="en-US" dirty="0" err="1"/>
              <a:t>Erlang</a:t>
            </a:r>
            <a:endParaRPr lang="en-US" dirty="0"/>
          </a:p>
          <a:p>
            <a:r>
              <a:rPr lang="en-US" dirty="0"/>
              <a:t>Port Mapper Daemon</a:t>
            </a:r>
            <a:r>
              <a:rPr lang="en-US" dirty="0" smtClean="0"/>
              <a:t>).</a:t>
            </a:r>
          </a:p>
          <a:p>
            <a:endParaRPr lang="en-US" dirty="0"/>
          </a:p>
          <a:p>
            <a:r>
              <a:rPr lang="en-US" dirty="0"/>
              <a:t>Choose a port or range of ports to be used for distributed </a:t>
            </a:r>
            <a:r>
              <a:rPr lang="en-US" dirty="0" err="1"/>
              <a:t>Erlang</a:t>
            </a:r>
            <a:r>
              <a:rPr lang="en-US" dirty="0"/>
              <a:t>,</a:t>
            </a:r>
          </a:p>
          <a:p>
            <a:r>
              <a:rPr lang="en-US" dirty="0"/>
              <a:t>and make sure these ports are open</a:t>
            </a:r>
            <a:endParaRPr lang="en-US" dirty="0" smtClean="0"/>
          </a:p>
        </p:txBody>
      </p:sp>
      <p:pic>
        <p:nvPicPr>
          <p:cNvPr id="5" name="Picture 4"/>
          <p:cNvPicPr>
            <a:picLocks noChangeAspect="1"/>
          </p:cNvPicPr>
          <p:nvPr/>
        </p:nvPicPr>
        <p:blipFill>
          <a:blip r:embed="rId2"/>
          <a:stretch>
            <a:fillRect/>
          </a:stretch>
        </p:blipFill>
        <p:spPr>
          <a:xfrm>
            <a:off x="1278871" y="5319362"/>
            <a:ext cx="7058305" cy="742269"/>
          </a:xfrm>
          <a:prstGeom prst="rect">
            <a:avLst/>
          </a:prstGeom>
        </p:spPr>
      </p:pic>
    </p:spTree>
    <p:extLst>
      <p:ext uri="{BB962C8B-B14F-4D97-AF65-F5344CB8AC3E}">
        <p14:creationId xmlns:p14="http://schemas.microsoft.com/office/powerpoint/2010/main" val="264960569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spawn(Node, Fun) -&gt; </a:t>
            </a:r>
            <a:r>
              <a:rPr lang="en-US" sz="2400" b="1" dirty="0" err="1" smtClean="0"/>
              <a:t>Pid</a:t>
            </a:r>
            <a:endParaRPr lang="en-US" sz="2400" b="1" dirty="0" smtClean="0"/>
          </a:p>
          <a:p>
            <a:endParaRPr lang="en-US" sz="3200" dirty="0" smtClean="0"/>
          </a:p>
          <a:p>
            <a:r>
              <a:rPr lang="en-US" dirty="0" smtClean="0"/>
              <a:t>This </a:t>
            </a:r>
            <a:r>
              <a:rPr lang="en-US" dirty="0"/>
              <a:t>works exactly like spawn(Fun), but the new process is spawned</a:t>
            </a:r>
          </a:p>
          <a:p>
            <a:r>
              <a:rPr lang="en-US" dirty="0"/>
              <a:t>on Node</a:t>
            </a:r>
          </a:p>
        </p:txBody>
      </p:sp>
    </p:spTree>
    <p:extLst>
      <p:ext uri="{BB962C8B-B14F-4D97-AF65-F5344CB8AC3E}">
        <p14:creationId xmlns:p14="http://schemas.microsoft.com/office/powerpoint/2010/main" val="180412878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da-DK" sz="2400" b="1" dirty="0"/>
              <a:t>@spec spawn(Node, Mod, Func, ArgList) -&gt; </a:t>
            </a:r>
            <a:r>
              <a:rPr lang="da-DK" sz="2400" b="1" dirty="0" smtClean="0"/>
              <a:t>Pid</a:t>
            </a:r>
          </a:p>
          <a:p>
            <a:endParaRPr lang="en-US" sz="3200" dirty="0" smtClean="0"/>
          </a:p>
          <a:p>
            <a:r>
              <a:rPr lang="en-US" dirty="0"/>
              <a:t>This works exactly like spawn(Mod, </a:t>
            </a:r>
            <a:r>
              <a:rPr lang="en-US" dirty="0" err="1"/>
              <a:t>Func</a:t>
            </a:r>
            <a:r>
              <a:rPr lang="en-US" dirty="0"/>
              <a:t>, </a:t>
            </a:r>
            <a:r>
              <a:rPr lang="en-US" dirty="0" err="1"/>
              <a:t>ArgList</a:t>
            </a:r>
            <a:r>
              <a:rPr lang="en-US" dirty="0"/>
              <a:t>), but the new process</a:t>
            </a:r>
          </a:p>
          <a:p>
            <a:r>
              <a:rPr lang="en-US" dirty="0"/>
              <a:t>is spawned on Node</a:t>
            </a:r>
          </a:p>
        </p:txBody>
      </p:sp>
    </p:spTree>
    <p:extLst>
      <p:ext uri="{BB962C8B-B14F-4D97-AF65-F5344CB8AC3E}">
        <p14:creationId xmlns:p14="http://schemas.microsoft.com/office/powerpoint/2010/main" val="337744850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a:t>
            </a:r>
            <a:r>
              <a:rPr lang="en-US" sz="2400" b="1" dirty="0" err="1"/>
              <a:t>spawn_link</a:t>
            </a:r>
            <a:r>
              <a:rPr lang="en-US" sz="2400" b="1" dirty="0"/>
              <a:t>(Node, Fun) -&gt; </a:t>
            </a:r>
            <a:r>
              <a:rPr lang="en-US" sz="2400" b="1" dirty="0" err="1" smtClean="0"/>
              <a:t>Pid</a:t>
            </a:r>
            <a:endParaRPr lang="en-US" sz="2400" b="1" dirty="0" smtClean="0"/>
          </a:p>
          <a:p>
            <a:endParaRPr lang="en-US" sz="3200" dirty="0" smtClean="0"/>
          </a:p>
          <a:p>
            <a:r>
              <a:rPr lang="en-US" dirty="0"/>
              <a:t>This works exactly like </a:t>
            </a:r>
            <a:r>
              <a:rPr lang="en-US" dirty="0" err="1"/>
              <a:t>spawn_link</a:t>
            </a:r>
            <a:r>
              <a:rPr lang="en-US" dirty="0"/>
              <a:t>(Fun), but the new process is</a:t>
            </a:r>
          </a:p>
          <a:p>
            <a:r>
              <a:rPr lang="en-US" dirty="0"/>
              <a:t>spawned on Node</a:t>
            </a:r>
          </a:p>
        </p:txBody>
      </p:sp>
    </p:spTree>
    <p:extLst>
      <p:ext uri="{BB962C8B-B14F-4D97-AF65-F5344CB8AC3E}">
        <p14:creationId xmlns:p14="http://schemas.microsoft.com/office/powerpoint/2010/main" val="229786652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da-DK" sz="2400" b="1" dirty="0"/>
              <a:t>@spec spawn_link(Node, Mod, Func, ArgList) -&gt; </a:t>
            </a:r>
            <a:r>
              <a:rPr lang="da-DK" sz="2400" b="1" dirty="0" smtClean="0"/>
              <a:t>Pid</a:t>
            </a:r>
          </a:p>
          <a:p>
            <a:endParaRPr lang="en-US" sz="3200" dirty="0" smtClean="0"/>
          </a:p>
          <a:p>
            <a:r>
              <a:rPr lang="en-US" dirty="0"/>
              <a:t>This works like spawn(</a:t>
            </a:r>
            <a:r>
              <a:rPr lang="en-US" dirty="0" err="1"/>
              <a:t>Node,Mod</a:t>
            </a:r>
            <a:r>
              <a:rPr lang="en-US" dirty="0"/>
              <a:t>, </a:t>
            </a:r>
            <a:r>
              <a:rPr lang="en-US" dirty="0" err="1"/>
              <a:t>Func</a:t>
            </a:r>
            <a:r>
              <a:rPr lang="en-US" dirty="0"/>
              <a:t>, </a:t>
            </a:r>
            <a:r>
              <a:rPr lang="en-US" dirty="0" err="1"/>
              <a:t>ArgList</a:t>
            </a:r>
            <a:r>
              <a:rPr lang="en-US" dirty="0"/>
              <a:t>), but the new process</a:t>
            </a:r>
          </a:p>
          <a:p>
            <a:r>
              <a:rPr lang="en-US" dirty="0"/>
              <a:t>is linked to the current process</a:t>
            </a:r>
          </a:p>
        </p:txBody>
      </p:sp>
    </p:spTree>
    <p:extLst>
      <p:ext uri="{BB962C8B-B14F-4D97-AF65-F5344CB8AC3E}">
        <p14:creationId xmlns:p14="http://schemas.microsoft.com/office/powerpoint/2010/main" val="19881015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231106"/>
          </a:xfrm>
          <a:prstGeom prst="rect">
            <a:avLst/>
          </a:prstGeom>
          <a:noFill/>
        </p:spPr>
        <p:txBody>
          <a:bodyPr wrap="square" rtlCol="0">
            <a:spAutoFit/>
          </a:bodyPr>
          <a:lstStyle/>
          <a:p>
            <a:r>
              <a:rPr lang="en-US" sz="2400" b="1" dirty="0"/>
              <a:t>@spec </a:t>
            </a:r>
            <a:r>
              <a:rPr lang="en-US" sz="2400" b="1" dirty="0" err="1"/>
              <a:t>disconnect_node</a:t>
            </a:r>
            <a:r>
              <a:rPr lang="en-US" sz="2400" b="1" dirty="0"/>
              <a:t>(Node) -&gt; bool() | </a:t>
            </a:r>
            <a:r>
              <a:rPr lang="en-US" sz="2400" b="1" dirty="0" smtClean="0"/>
              <a:t>ignored</a:t>
            </a:r>
          </a:p>
          <a:p>
            <a:endParaRPr lang="en-US" sz="3200" dirty="0" smtClean="0"/>
          </a:p>
          <a:p>
            <a:r>
              <a:rPr lang="en-US" dirty="0"/>
              <a:t>This forcibly disconnects a node.</a:t>
            </a:r>
          </a:p>
        </p:txBody>
      </p:sp>
    </p:spTree>
    <p:extLst>
      <p:ext uri="{BB962C8B-B14F-4D97-AF65-F5344CB8AC3E}">
        <p14:creationId xmlns:p14="http://schemas.microsoft.com/office/powerpoint/2010/main" val="376534993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2616101"/>
          </a:xfrm>
          <a:prstGeom prst="rect">
            <a:avLst/>
          </a:prstGeom>
          <a:noFill/>
        </p:spPr>
        <p:txBody>
          <a:bodyPr wrap="square" rtlCol="0">
            <a:spAutoFit/>
          </a:bodyPr>
          <a:lstStyle/>
          <a:p>
            <a:r>
              <a:rPr lang="en-US" sz="2400" b="1" dirty="0"/>
              <a:t>@spec </a:t>
            </a:r>
            <a:r>
              <a:rPr lang="en-US" sz="2400" b="1" dirty="0" err="1"/>
              <a:t>monitor_node</a:t>
            </a:r>
            <a:r>
              <a:rPr lang="en-US" sz="2400" b="1" dirty="0"/>
              <a:t>(Node, Flag) -&gt; </a:t>
            </a:r>
            <a:r>
              <a:rPr lang="en-US" sz="2400" b="1" dirty="0" smtClean="0"/>
              <a:t>true</a:t>
            </a:r>
          </a:p>
          <a:p>
            <a:endParaRPr lang="en-US" sz="3200" dirty="0" smtClean="0"/>
          </a:p>
          <a:p>
            <a:r>
              <a:rPr lang="en-US" dirty="0"/>
              <a:t>If Flag is true, monitoring is turned on; if Flag is false, monitoring</a:t>
            </a:r>
          </a:p>
          <a:p>
            <a:r>
              <a:rPr lang="en-US" dirty="0"/>
              <a:t>is turned off. </a:t>
            </a:r>
            <a:endParaRPr lang="en-US" dirty="0" smtClean="0"/>
          </a:p>
          <a:p>
            <a:endParaRPr lang="en-US" dirty="0"/>
          </a:p>
          <a:p>
            <a:r>
              <a:rPr lang="en-US" dirty="0" smtClean="0"/>
              <a:t>If </a:t>
            </a:r>
            <a:r>
              <a:rPr lang="en-US" dirty="0"/>
              <a:t>monitoring has been turned on, then the </a:t>
            </a:r>
            <a:r>
              <a:rPr lang="en-US" dirty="0" smtClean="0"/>
              <a:t>process that </a:t>
            </a:r>
            <a:r>
              <a:rPr lang="en-US" dirty="0"/>
              <a:t>evaluated this BIF will be sent {</a:t>
            </a:r>
            <a:r>
              <a:rPr lang="en-US" dirty="0" err="1"/>
              <a:t>nodeup</a:t>
            </a:r>
            <a:r>
              <a:rPr lang="en-US" dirty="0"/>
              <a:t>, Node} and {</a:t>
            </a:r>
            <a:r>
              <a:rPr lang="en-US" dirty="0" err="1" smtClean="0"/>
              <a:t>nodedown,Node</a:t>
            </a:r>
            <a:r>
              <a:rPr lang="en-US" dirty="0"/>
              <a:t>} messages if Node joins or leaves the set of connected </a:t>
            </a:r>
            <a:r>
              <a:rPr lang="en-US" dirty="0" err="1" smtClean="0"/>
              <a:t>Erlang</a:t>
            </a:r>
            <a:r>
              <a:rPr lang="en-US" dirty="0"/>
              <a:t> </a:t>
            </a:r>
            <a:r>
              <a:rPr lang="en-US" dirty="0" smtClean="0"/>
              <a:t>nodes</a:t>
            </a:r>
            <a:r>
              <a:rPr lang="en-US" dirty="0"/>
              <a:t>.</a:t>
            </a:r>
          </a:p>
        </p:txBody>
      </p:sp>
    </p:spTree>
    <p:extLst>
      <p:ext uri="{BB962C8B-B14F-4D97-AF65-F5344CB8AC3E}">
        <p14:creationId xmlns:p14="http://schemas.microsoft.com/office/powerpoint/2010/main" val="3460176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Tuples</a:t>
            </a:r>
            <a:br>
              <a:rPr lang="en-US" dirty="0" smtClean="0"/>
            </a:br>
            <a:endParaRPr lang="en-US" dirty="0"/>
          </a:p>
        </p:txBody>
      </p:sp>
      <p:sp>
        <p:nvSpPr>
          <p:cNvPr id="3" name="Text Placeholder 2"/>
          <p:cNvSpPr>
            <a:spLocks noGrp="1"/>
          </p:cNvSpPr>
          <p:nvPr>
            <p:ph type="body" sz="half" idx="2"/>
          </p:nvPr>
        </p:nvSpPr>
        <p:spPr>
          <a:xfrm>
            <a:off x="1154954" y="2641600"/>
            <a:ext cx="10630646" cy="3378200"/>
          </a:xfrm>
        </p:spPr>
        <p:txBody>
          <a:bodyPr>
            <a:normAutofit/>
          </a:bodyPr>
          <a:lstStyle/>
          <a:p>
            <a:r>
              <a:rPr lang="en-US" dirty="0"/>
              <a:t>5&gt; {point, C, C} = Point. </a:t>
            </a:r>
          </a:p>
          <a:p>
            <a:r>
              <a:rPr lang="en-US" dirty="0"/>
              <a:t>=ERROR REPORT==== 28-Oct-2006::17:17:00 ===</a:t>
            </a:r>
          </a:p>
          <a:p>
            <a:r>
              <a:rPr lang="en-US" dirty="0"/>
              <a:t>Error in process &lt;0.32.0&gt; with exit value:</a:t>
            </a:r>
          </a:p>
          <a:p>
            <a:r>
              <a:rPr lang="en-US" dirty="0"/>
              <a:t>{{</a:t>
            </a:r>
            <a:r>
              <a:rPr lang="en-US" dirty="0" err="1"/>
              <a:t>badmatch</a:t>
            </a:r>
            <a:r>
              <a:rPr lang="en-US" dirty="0"/>
              <a:t>,{point,10,45}},[{erl_eval,expr,3</a:t>
            </a:r>
            <a:r>
              <a:rPr lang="en-US" dirty="0" smtClean="0"/>
              <a:t>}]}</a:t>
            </a:r>
          </a:p>
          <a:p>
            <a:endParaRPr lang="en-US" dirty="0"/>
          </a:p>
          <a:p>
            <a:r>
              <a:rPr lang="en-US" dirty="0"/>
              <a:t>C cannot be simultaneously 10 and 45</a:t>
            </a:r>
          </a:p>
        </p:txBody>
      </p:sp>
    </p:spTree>
    <p:extLst>
      <p:ext uri="{BB962C8B-B14F-4D97-AF65-F5344CB8AC3E}">
        <p14:creationId xmlns:p14="http://schemas.microsoft.com/office/powerpoint/2010/main" val="295319579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node() -&gt; </a:t>
            </a:r>
            <a:r>
              <a:rPr lang="en-US" sz="2400" b="1" dirty="0" smtClean="0"/>
              <a:t>Node</a:t>
            </a:r>
          </a:p>
          <a:p>
            <a:endParaRPr lang="en-US" sz="3200" dirty="0" smtClean="0"/>
          </a:p>
          <a:p>
            <a:r>
              <a:rPr lang="en-US" dirty="0"/>
              <a:t>This returns the name of the local node. </a:t>
            </a:r>
            <a:r>
              <a:rPr lang="en-US" dirty="0" err="1"/>
              <a:t>nonode@nohost</a:t>
            </a:r>
            <a:r>
              <a:rPr lang="en-US" dirty="0"/>
              <a:t> is returned</a:t>
            </a:r>
          </a:p>
          <a:p>
            <a:r>
              <a:rPr lang="en-US" dirty="0"/>
              <a:t>if the node is not distributed.</a:t>
            </a:r>
          </a:p>
        </p:txBody>
      </p:sp>
    </p:spTree>
    <p:extLst>
      <p:ext uri="{BB962C8B-B14F-4D97-AF65-F5344CB8AC3E}">
        <p14:creationId xmlns:p14="http://schemas.microsoft.com/office/powerpoint/2010/main" val="99961513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node(</a:t>
            </a:r>
            <a:r>
              <a:rPr lang="en-US" sz="2400" b="1" dirty="0" err="1"/>
              <a:t>Arg</a:t>
            </a:r>
            <a:r>
              <a:rPr lang="en-US" sz="2400" b="1" dirty="0"/>
              <a:t>) -&gt; </a:t>
            </a:r>
            <a:r>
              <a:rPr lang="en-US" sz="2400" b="1" dirty="0" smtClean="0"/>
              <a:t>Node</a:t>
            </a:r>
          </a:p>
          <a:p>
            <a:endParaRPr lang="en-US" sz="3200" dirty="0" smtClean="0"/>
          </a:p>
          <a:p>
            <a:r>
              <a:rPr lang="en-US" dirty="0"/>
              <a:t>This returns the node where </a:t>
            </a:r>
            <a:r>
              <a:rPr lang="en-US" dirty="0" err="1"/>
              <a:t>Arg</a:t>
            </a:r>
            <a:r>
              <a:rPr lang="en-US" dirty="0"/>
              <a:t> is located. </a:t>
            </a:r>
            <a:r>
              <a:rPr lang="en-US" dirty="0" err="1"/>
              <a:t>Arg</a:t>
            </a:r>
            <a:r>
              <a:rPr lang="en-US" dirty="0"/>
              <a:t> can be a </a:t>
            </a:r>
            <a:r>
              <a:rPr lang="en-US" dirty="0" smtClean="0"/>
              <a:t>PID, a </a:t>
            </a:r>
            <a:r>
              <a:rPr lang="en-US" dirty="0"/>
              <a:t>reference, or a port. If the local node is not distributed, </a:t>
            </a:r>
            <a:r>
              <a:rPr lang="en-US" dirty="0" err="1" smtClean="0"/>
              <a:t>nonode@nohost</a:t>
            </a:r>
            <a:r>
              <a:rPr lang="en-US" dirty="0" smtClean="0"/>
              <a:t> </a:t>
            </a:r>
            <a:r>
              <a:rPr lang="en-US" dirty="0"/>
              <a:t>is returned.</a:t>
            </a:r>
          </a:p>
        </p:txBody>
      </p:sp>
    </p:spTree>
    <p:extLst>
      <p:ext uri="{BB962C8B-B14F-4D97-AF65-F5344CB8AC3E}">
        <p14:creationId xmlns:p14="http://schemas.microsoft.com/office/powerpoint/2010/main" val="21186082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231106"/>
          </a:xfrm>
          <a:prstGeom prst="rect">
            <a:avLst/>
          </a:prstGeom>
          <a:noFill/>
        </p:spPr>
        <p:txBody>
          <a:bodyPr wrap="square" rtlCol="0">
            <a:spAutoFit/>
          </a:bodyPr>
          <a:lstStyle/>
          <a:p>
            <a:r>
              <a:rPr lang="en-US" sz="2400" b="1" dirty="0"/>
              <a:t>@spec nodes() -&gt; [Node</a:t>
            </a:r>
            <a:r>
              <a:rPr lang="en-US" sz="2400" b="1" dirty="0" smtClean="0"/>
              <a:t>]</a:t>
            </a:r>
          </a:p>
          <a:p>
            <a:endParaRPr lang="en-US" sz="3200" dirty="0" smtClean="0"/>
          </a:p>
          <a:p>
            <a:r>
              <a:rPr lang="en-US" dirty="0"/>
              <a:t>This returns a list of all other nodes in the network to which </a:t>
            </a:r>
            <a:r>
              <a:rPr lang="en-US" dirty="0" smtClean="0"/>
              <a:t>we are </a:t>
            </a:r>
            <a:r>
              <a:rPr lang="en-US" dirty="0"/>
              <a:t>connected</a:t>
            </a:r>
          </a:p>
        </p:txBody>
      </p:sp>
    </p:spTree>
    <p:extLst>
      <p:ext uri="{BB962C8B-B14F-4D97-AF65-F5344CB8AC3E}">
        <p14:creationId xmlns:p14="http://schemas.microsoft.com/office/powerpoint/2010/main" val="81459633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508105"/>
          </a:xfrm>
          <a:prstGeom prst="rect">
            <a:avLst/>
          </a:prstGeom>
          <a:noFill/>
        </p:spPr>
        <p:txBody>
          <a:bodyPr wrap="square" rtlCol="0">
            <a:spAutoFit/>
          </a:bodyPr>
          <a:lstStyle/>
          <a:p>
            <a:r>
              <a:rPr lang="en-US" sz="2400" b="1" dirty="0"/>
              <a:t>@spec </a:t>
            </a:r>
            <a:r>
              <a:rPr lang="en-US" sz="2400" b="1" dirty="0" err="1"/>
              <a:t>is_alive</a:t>
            </a:r>
            <a:r>
              <a:rPr lang="en-US" sz="2400" b="1" dirty="0"/>
              <a:t>() -&gt; bool</a:t>
            </a:r>
            <a:r>
              <a:rPr lang="en-US" sz="2400" b="1" dirty="0" smtClean="0"/>
              <a:t>()</a:t>
            </a:r>
          </a:p>
          <a:p>
            <a:endParaRPr lang="en-US" sz="3200" dirty="0" smtClean="0"/>
          </a:p>
          <a:p>
            <a:r>
              <a:rPr lang="en-US" dirty="0"/>
              <a:t>This returns true if the local node is alive and can be part of </a:t>
            </a:r>
            <a:r>
              <a:rPr lang="en-US" dirty="0" smtClean="0"/>
              <a:t>a distributed </a:t>
            </a:r>
            <a:r>
              <a:rPr lang="en-US" dirty="0"/>
              <a:t>system. Otherwise, it returns false</a:t>
            </a:r>
          </a:p>
        </p:txBody>
      </p:sp>
    </p:spTree>
    <p:extLst>
      <p:ext uri="{BB962C8B-B14F-4D97-AF65-F5344CB8AC3E}">
        <p14:creationId xmlns:p14="http://schemas.microsoft.com/office/powerpoint/2010/main" val="319029454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1877437"/>
          </a:xfrm>
          <a:prstGeom prst="rect">
            <a:avLst/>
          </a:prstGeom>
          <a:noFill/>
        </p:spPr>
        <p:txBody>
          <a:bodyPr wrap="square" rtlCol="0">
            <a:spAutoFit/>
          </a:bodyPr>
          <a:lstStyle/>
          <a:p>
            <a:r>
              <a:rPr lang="en-US" sz="2400" b="1" dirty="0"/>
              <a:t>{</a:t>
            </a:r>
            <a:r>
              <a:rPr lang="en-US" sz="2400" b="1" dirty="0" err="1"/>
              <a:t>RegName</a:t>
            </a:r>
            <a:r>
              <a:rPr lang="en-US" sz="2400" b="1" dirty="0"/>
              <a:t>, Node} ! </a:t>
            </a:r>
            <a:r>
              <a:rPr lang="en-US" sz="2400" b="1" dirty="0" err="1" smtClean="0"/>
              <a:t>Msg</a:t>
            </a:r>
            <a:endParaRPr lang="en-US" sz="2400" b="1" dirty="0" smtClean="0"/>
          </a:p>
          <a:p>
            <a:endParaRPr lang="en-US" sz="2400" dirty="0"/>
          </a:p>
          <a:p>
            <a:endParaRPr lang="en-US" sz="3200" dirty="0" smtClean="0"/>
          </a:p>
          <a:p>
            <a:r>
              <a:rPr lang="en-US" dirty="0"/>
              <a:t>S</a:t>
            </a:r>
            <a:r>
              <a:rPr lang="en-US" dirty="0" smtClean="0"/>
              <a:t>ends </a:t>
            </a:r>
            <a:r>
              <a:rPr lang="en-US" dirty="0"/>
              <a:t>the message </a:t>
            </a:r>
            <a:r>
              <a:rPr lang="en-US" dirty="0" err="1"/>
              <a:t>Msg</a:t>
            </a:r>
            <a:r>
              <a:rPr lang="en-US" dirty="0"/>
              <a:t> to the registered process </a:t>
            </a:r>
            <a:r>
              <a:rPr lang="en-US" dirty="0" err="1"/>
              <a:t>RegName</a:t>
            </a:r>
            <a:r>
              <a:rPr lang="en-US" dirty="0"/>
              <a:t> on the node</a:t>
            </a:r>
          </a:p>
          <a:p>
            <a:r>
              <a:rPr lang="en-US" dirty="0"/>
              <a:t>Node</a:t>
            </a:r>
          </a:p>
        </p:txBody>
      </p:sp>
    </p:spTree>
    <p:extLst>
      <p:ext uri="{BB962C8B-B14F-4D97-AF65-F5344CB8AC3E}">
        <p14:creationId xmlns:p14="http://schemas.microsoft.com/office/powerpoint/2010/main" val="188990548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4093428"/>
          </a:xfrm>
          <a:prstGeom prst="rect">
            <a:avLst/>
          </a:prstGeom>
          <a:noFill/>
        </p:spPr>
        <p:txBody>
          <a:bodyPr wrap="square" rtlCol="0">
            <a:spAutoFit/>
          </a:bodyPr>
          <a:lstStyle/>
          <a:p>
            <a:r>
              <a:rPr lang="en-US" sz="2400" b="1" dirty="0" smtClean="0"/>
              <a:t>Libraries for Distributed Programming</a:t>
            </a:r>
          </a:p>
          <a:p>
            <a:endParaRPr lang="en-US" sz="2400" dirty="0"/>
          </a:p>
          <a:p>
            <a:endParaRPr lang="en-US" sz="3200" dirty="0" smtClean="0"/>
          </a:p>
          <a:p>
            <a:r>
              <a:rPr lang="en-US" b="1" dirty="0" err="1" smtClean="0"/>
              <a:t>rpc</a:t>
            </a:r>
            <a:r>
              <a:rPr lang="en-US" dirty="0" smtClean="0"/>
              <a:t>: </a:t>
            </a:r>
            <a:r>
              <a:rPr lang="en-US" dirty="0"/>
              <a:t>P</a:t>
            </a:r>
            <a:r>
              <a:rPr lang="en-US" dirty="0" smtClean="0"/>
              <a:t>rovides </a:t>
            </a:r>
            <a:r>
              <a:rPr lang="en-US" dirty="0"/>
              <a:t>a number of remote procedure call services</a:t>
            </a:r>
            <a:endParaRPr lang="en-US" dirty="0" smtClean="0"/>
          </a:p>
          <a:p>
            <a:endParaRPr lang="en-US" dirty="0" smtClean="0"/>
          </a:p>
          <a:p>
            <a:pPr lvl="1"/>
            <a:r>
              <a:rPr lang="en-US" b="1" dirty="0"/>
              <a:t>call(Node, Mod, Function, </a:t>
            </a:r>
            <a:r>
              <a:rPr lang="en-US" b="1" dirty="0" err="1"/>
              <a:t>Args</a:t>
            </a:r>
            <a:r>
              <a:rPr lang="en-US" b="1" dirty="0"/>
              <a:t>) -&gt; Result | {</a:t>
            </a:r>
            <a:r>
              <a:rPr lang="en-US" b="1" dirty="0" err="1"/>
              <a:t>badrpc</a:t>
            </a:r>
            <a:r>
              <a:rPr lang="en-US" b="1" dirty="0"/>
              <a:t>, Reason</a:t>
            </a:r>
            <a:r>
              <a:rPr lang="en-US" b="1" dirty="0" smtClean="0"/>
              <a:t>}</a:t>
            </a:r>
          </a:p>
          <a:p>
            <a:pPr lvl="1"/>
            <a:endParaRPr lang="en-US" b="1" dirty="0" smtClean="0"/>
          </a:p>
          <a:p>
            <a:pPr lvl="1"/>
            <a:r>
              <a:rPr lang="en-US" dirty="0"/>
              <a:t>This evaluates </a:t>
            </a:r>
            <a:r>
              <a:rPr lang="en-US" b="1" dirty="0"/>
              <a:t>apply</a:t>
            </a:r>
            <a:r>
              <a:rPr lang="en-US" dirty="0"/>
              <a:t>(Mod, Function, </a:t>
            </a:r>
            <a:r>
              <a:rPr lang="en-US" dirty="0" err="1"/>
              <a:t>Args</a:t>
            </a:r>
            <a:r>
              <a:rPr lang="en-US" dirty="0"/>
              <a:t>) on Node and returns the</a:t>
            </a:r>
          </a:p>
          <a:p>
            <a:pPr lvl="1"/>
            <a:r>
              <a:rPr lang="en-US" dirty="0"/>
              <a:t>result </a:t>
            </a:r>
            <a:r>
              <a:rPr lang="en-US" b="1" dirty="0" err="1"/>
              <a:t>Result</a:t>
            </a:r>
            <a:r>
              <a:rPr lang="en-US" dirty="0"/>
              <a:t> or </a:t>
            </a:r>
            <a:r>
              <a:rPr lang="en-US" b="1" dirty="0"/>
              <a:t>{</a:t>
            </a:r>
            <a:r>
              <a:rPr lang="en-US" b="1" dirty="0" err="1"/>
              <a:t>badrpc</a:t>
            </a:r>
            <a:r>
              <a:rPr lang="en-US" b="1" dirty="0"/>
              <a:t>, Reason}</a:t>
            </a:r>
            <a:r>
              <a:rPr lang="en-US" dirty="0"/>
              <a:t> if the call fails</a:t>
            </a:r>
          </a:p>
          <a:p>
            <a:endParaRPr lang="en-US" dirty="0"/>
          </a:p>
          <a:p>
            <a:r>
              <a:rPr lang="en-US" b="1" dirty="0" smtClean="0"/>
              <a:t>global</a:t>
            </a:r>
            <a:r>
              <a:rPr lang="en-US" dirty="0" smtClean="0"/>
              <a:t>: </a:t>
            </a:r>
            <a:r>
              <a:rPr lang="en-US" dirty="0"/>
              <a:t>H</a:t>
            </a:r>
            <a:r>
              <a:rPr lang="en-US" dirty="0" smtClean="0"/>
              <a:t>as </a:t>
            </a:r>
            <a:r>
              <a:rPr lang="en-US" dirty="0"/>
              <a:t>functions for the registration of names and locks in a</a:t>
            </a:r>
          </a:p>
          <a:p>
            <a:r>
              <a:rPr lang="en-US" dirty="0"/>
              <a:t>distributed system and for the maintenance of a fully connected</a:t>
            </a:r>
          </a:p>
          <a:p>
            <a:r>
              <a:rPr lang="en-US" dirty="0"/>
              <a:t>network.</a:t>
            </a:r>
          </a:p>
        </p:txBody>
      </p:sp>
    </p:spTree>
    <p:extLst>
      <p:ext uri="{BB962C8B-B14F-4D97-AF65-F5344CB8AC3E}">
        <p14:creationId xmlns:p14="http://schemas.microsoft.com/office/powerpoint/2010/main" val="121447789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154954" y="2011680"/>
            <a:ext cx="8818880" cy="3600986"/>
          </a:xfrm>
          <a:prstGeom prst="rect">
            <a:avLst/>
          </a:prstGeom>
          <a:noFill/>
        </p:spPr>
        <p:txBody>
          <a:bodyPr wrap="square" rtlCol="0">
            <a:spAutoFit/>
          </a:bodyPr>
          <a:lstStyle/>
          <a:p>
            <a:r>
              <a:rPr lang="en-US" sz="2400" b="1" dirty="0" smtClean="0"/>
              <a:t>Cookie Protection System</a:t>
            </a:r>
          </a:p>
          <a:p>
            <a:endParaRPr lang="en-US" sz="2400" dirty="0"/>
          </a:p>
          <a:p>
            <a:r>
              <a:rPr lang="en-US" dirty="0"/>
              <a:t>For two distributed </a:t>
            </a:r>
            <a:r>
              <a:rPr lang="en-US" dirty="0" err="1"/>
              <a:t>Erlang</a:t>
            </a:r>
            <a:r>
              <a:rPr lang="en-US" dirty="0"/>
              <a:t> nodes to communicate, they must have the</a:t>
            </a:r>
          </a:p>
          <a:p>
            <a:r>
              <a:rPr lang="en-US" dirty="0"/>
              <a:t>same magic </a:t>
            </a:r>
            <a:r>
              <a:rPr lang="en-US" dirty="0" smtClean="0"/>
              <a:t>cookie</a:t>
            </a:r>
          </a:p>
          <a:p>
            <a:endParaRPr lang="en-US" dirty="0" smtClean="0"/>
          </a:p>
          <a:p>
            <a:r>
              <a:rPr lang="en-US" dirty="0"/>
              <a:t>cookies are never sent across the </a:t>
            </a:r>
            <a:r>
              <a:rPr lang="en-US" dirty="0" smtClean="0"/>
              <a:t>network in </a:t>
            </a:r>
            <a:r>
              <a:rPr lang="en-US" dirty="0"/>
              <a:t>the clear</a:t>
            </a:r>
            <a:endParaRPr lang="en-US" dirty="0" smtClean="0"/>
          </a:p>
          <a:p>
            <a:endParaRPr lang="en-US" dirty="0"/>
          </a:p>
          <a:p>
            <a:r>
              <a:rPr lang="en-US" dirty="0"/>
              <a:t>Cookies are used only for the initial authentication of </a:t>
            </a:r>
            <a:r>
              <a:rPr lang="en-US" dirty="0" smtClean="0"/>
              <a:t>a session</a:t>
            </a:r>
          </a:p>
          <a:p>
            <a:endParaRPr lang="en-US" dirty="0"/>
          </a:p>
          <a:p>
            <a:r>
              <a:rPr lang="en-US" dirty="0"/>
              <a:t>Distributed </a:t>
            </a:r>
            <a:r>
              <a:rPr lang="en-US" dirty="0" err="1"/>
              <a:t>Erlang</a:t>
            </a:r>
            <a:r>
              <a:rPr lang="en-US" dirty="0"/>
              <a:t> sessions are not encrypted but can be set</a:t>
            </a:r>
          </a:p>
          <a:p>
            <a:r>
              <a:rPr lang="en-US" dirty="0"/>
              <a:t>up to run over encrypted channels</a:t>
            </a:r>
            <a:endParaRPr lang="en-US" dirty="0" smtClean="0"/>
          </a:p>
          <a:p>
            <a:endParaRPr lang="en-US" dirty="0"/>
          </a:p>
        </p:txBody>
      </p:sp>
    </p:spTree>
    <p:extLst>
      <p:ext uri="{BB962C8B-B14F-4D97-AF65-F5344CB8AC3E}">
        <p14:creationId xmlns:p14="http://schemas.microsoft.com/office/powerpoint/2010/main" val="11715013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a:t>Distributed Programming</a:t>
            </a:r>
          </a:p>
        </p:txBody>
      </p:sp>
      <p:sp>
        <p:nvSpPr>
          <p:cNvPr id="3" name="TextBox 2"/>
          <p:cNvSpPr txBox="1"/>
          <p:nvPr/>
        </p:nvSpPr>
        <p:spPr>
          <a:xfrm>
            <a:off x="1007036" y="2199938"/>
            <a:ext cx="8818880" cy="3508653"/>
          </a:xfrm>
          <a:prstGeom prst="rect">
            <a:avLst/>
          </a:prstGeom>
          <a:noFill/>
        </p:spPr>
        <p:txBody>
          <a:bodyPr wrap="square" rtlCol="0">
            <a:spAutoFit/>
          </a:bodyPr>
          <a:lstStyle/>
          <a:p>
            <a:r>
              <a:rPr lang="en-US" sz="2400" b="1" dirty="0" smtClean="0"/>
              <a:t>Cookie Protection System</a:t>
            </a:r>
          </a:p>
          <a:p>
            <a:endParaRPr lang="en-US" dirty="0"/>
          </a:p>
          <a:p>
            <a:r>
              <a:rPr lang="en-US" b="1" dirty="0"/>
              <a:t>Method 1</a:t>
            </a:r>
            <a:r>
              <a:rPr lang="en-US" dirty="0"/>
              <a:t>: Store the same cookie in the file $HOME/.</a:t>
            </a:r>
            <a:r>
              <a:rPr lang="en-US" dirty="0" err="1" smtClean="0"/>
              <a:t>erlang.cookie</a:t>
            </a:r>
            <a:endParaRPr lang="en-US" dirty="0" smtClean="0"/>
          </a:p>
          <a:p>
            <a:r>
              <a:rPr lang="en-US" dirty="0"/>
              <a:t>This file contains a random string and is automatically created the</a:t>
            </a:r>
          </a:p>
          <a:p>
            <a:r>
              <a:rPr lang="en-US" dirty="0"/>
              <a:t>first time </a:t>
            </a:r>
            <a:r>
              <a:rPr lang="en-US" dirty="0" err="1"/>
              <a:t>Erlang</a:t>
            </a:r>
            <a:r>
              <a:rPr lang="en-US" dirty="0"/>
              <a:t> is run on your </a:t>
            </a:r>
            <a:r>
              <a:rPr lang="en-US" dirty="0" smtClean="0"/>
              <a:t>machine</a:t>
            </a:r>
          </a:p>
          <a:p>
            <a:endParaRPr lang="en-US" dirty="0"/>
          </a:p>
          <a:p>
            <a:r>
              <a:rPr lang="en-US" b="1" dirty="0" smtClean="0"/>
              <a:t>Method2</a:t>
            </a:r>
            <a:r>
              <a:rPr lang="en-US" dirty="0" smtClean="0"/>
              <a:t>: </a:t>
            </a:r>
            <a:r>
              <a:rPr lang="en-US" dirty="0"/>
              <a:t>When </a:t>
            </a:r>
            <a:r>
              <a:rPr lang="en-US" dirty="0" err="1"/>
              <a:t>Erlang</a:t>
            </a:r>
            <a:r>
              <a:rPr lang="en-US" dirty="0"/>
              <a:t> is started, we can use the command-line</a:t>
            </a:r>
          </a:p>
          <a:p>
            <a:r>
              <a:rPr lang="en-US" dirty="0"/>
              <a:t>argument -</a:t>
            </a:r>
            <a:r>
              <a:rPr lang="en-US" dirty="0" err="1"/>
              <a:t>setcookie</a:t>
            </a:r>
            <a:r>
              <a:rPr lang="en-US" dirty="0"/>
              <a:t> C to set the magic cookie to C</a:t>
            </a:r>
            <a:r>
              <a:rPr lang="en-US" dirty="0" smtClean="0"/>
              <a:t>. </a:t>
            </a:r>
            <a:r>
              <a:rPr lang="en-US" b="1" dirty="0" smtClean="0"/>
              <a:t>(not recommended)</a:t>
            </a:r>
          </a:p>
          <a:p>
            <a:r>
              <a:rPr lang="en-US" dirty="0"/>
              <a:t>$ </a:t>
            </a:r>
            <a:r>
              <a:rPr lang="en-US" dirty="0" err="1"/>
              <a:t>erl</a:t>
            </a:r>
            <a:r>
              <a:rPr lang="en-US" dirty="0"/>
              <a:t> -</a:t>
            </a:r>
            <a:r>
              <a:rPr lang="en-US" dirty="0" err="1"/>
              <a:t>setcookie</a:t>
            </a:r>
            <a:r>
              <a:rPr lang="en-US" dirty="0"/>
              <a:t> AFRTY12ESS3412735ASDF12378 </a:t>
            </a:r>
            <a:r>
              <a:rPr lang="en-US" dirty="0" smtClean="0"/>
              <a:t>...</a:t>
            </a:r>
          </a:p>
          <a:p>
            <a:endParaRPr lang="en-US" dirty="0"/>
          </a:p>
          <a:p>
            <a:r>
              <a:rPr lang="en-US" b="1" dirty="0" smtClean="0"/>
              <a:t>Method </a:t>
            </a:r>
            <a:r>
              <a:rPr lang="en-US" b="1" dirty="0"/>
              <a:t>3</a:t>
            </a:r>
            <a:r>
              <a:rPr lang="en-US" dirty="0"/>
              <a:t>: The BIF </a:t>
            </a:r>
            <a:r>
              <a:rPr lang="en-US" dirty="0" err="1"/>
              <a:t>erlang:set_cookie</a:t>
            </a:r>
            <a:r>
              <a:rPr lang="en-US" dirty="0"/>
              <a:t>(node(), C) sets the cookie of the</a:t>
            </a:r>
          </a:p>
          <a:p>
            <a:r>
              <a:rPr lang="en-US" dirty="0"/>
              <a:t>local node to the atom C</a:t>
            </a:r>
            <a:endParaRPr lang="en-US" dirty="0" smtClean="0"/>
          </a:p>
        </p:txBody>
      </p:sp>
    </p:spTree>
    <p:extLst>
      <p:ext uri="{BB962C8B-B14F-4D97-AF65-F5344CB8AC3E}">
        <p14:creationId xmlns:p14="http://schemas.microsoft.com/office/powerpoint/2010/main" val="328685086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2515517" y="2638424"/>
            <a:ext cx="5199733" cy="2538693"/>
          </a:xfrm>
          <a:prstGeom prst="rect">
            <a:avLst/>
          </a:prstGeom>
        </p:spPr>
      </p:pic>
      <p:sp>
        <p:nvSpPr>
          <p:cNvPr id="5" name="Rectangle 4"/>
          <p:cNvSpPr/>
          <p:nvPr/>
        </p:nvSpPr>
        <p:spPr>
          <a:xfrm>
            <a:off x="7812741" y="2837022"/>
            <a:ext cx="4585447" cy="1477328"/>
          </a:xfrm>
          <a:prstGeom prst="rect">
            <a:avLst/>
          </a:prstGeom>
        </p:spPr>
        <p:txBody>
          <a:bodyPr wrap="square">
            <a:spAutoFit/>
          </a:bodyPr>
          <a:lstStyle/>
          <a:p>
            <a:r>
              <a:rPr lang="en-US" dirty="0" smtClean="0">
                <a:latin typeface="URWBookmanL-Ligh"/>
              </a:rPr>
              <a:t>Running the external program in a separate operating system process </a:t>
            </a:r>
            <a:r>
              <a:rPr lang="en-US" dirty="0" smtClean="0">
                <a:latin typeface="URWBookmanL-LighItal"/>
              </a:rPr>
              <a:t>outside </a:t>
            </a:r>
            <a:r>
              <a:rPr lang="en-US" dirty="0" smtClean="0">
                <a:latin typeface="URWBookmanL-Ligh"/>
              </a:rPr>
              <a:t>the </a:t>
            </a:r>
            <a:r>
              <a:rPr lang="en-US" dirty="0" err="1" smtClean="0">
                <a:latin typeface="URWBookmanL-Ligh"/>
              </a:rPr>
              <a:t>Erlang</a:t>
            </a:r>
            <a:r>
              <a:rPr lang="en-US" dirty="0" smtClean="0">
                <a:latin typeface="URWBookmanL-Ligh"/>
              </a:rPr>
              <a:t> runtime system and communicate with this process through a byte-oriented communication channel.</a:t>
            </a:r>
            <a:endParaRPr lang="en-US" dirty="0"/>
          </a:p>
        </p:txBody>
      </p:sp>
    </p:spTree>
    <p:extLst>
      <p:ext uri="{BB962C8B-B14F-4D97-AF65-F5344CB8AC3E}">
        <p14:creationId xmlns:p14="http://schemas.microsoft.com/office/powerpoint/2010/main" val="128015106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2515517" y="2638424"/>
            <a:ext cx="5199733" cy="2538693"/>
          </a:xfrm>
          <a:prstGeom prst="rect">
            <a:avLst/>
          </a:prstGeom>
        </p:spPr>
      </p:pic>
      <p:sp>
        <p:nvSpPr>
          <p:cNvPr id="5" name="Rectangle 4"/>
          <p:cNvSpPr/>
          <p:nvPr/>
        </p:nvSpPr>
        <p:spPr>
          <a:xfrm>
            <a:off x="7812741" y="2837022"/>
            <a:ext cx="4585447" cy="1569660"/>
          </a:xfrm>
          <a:prstGeom prst="rect">
            <a:avLst/>
          </a:prstGeom>
        </p:spPr>
        <p:txBody>
          <a:bodyPr wrap="square">
            <a:spAutoFit/>
          </a:bodyPr>
          <a:lstStyle/>
          <a:p>
            <a:r>
              <a:rPr lang="en-US" sz="2400" b="1" dirty="0" smtClean="0">
                <a:latin typeface="URWBookmanL-Ligh"/>
              </a:rPr>
              <a:t>Connected Process</a:t>
            </a:r>
          </a:p>
          <a:p>
            <a:endParaRPr lang="en-US" dirty="0">
              <a:latin typeface="URWBookmanL-Ligh"/>
            </a:endParaRPr>
          </a:p>
          <a:p>
            <a:r>
              <a:rPr lang="en-US" dirty="0"/>
              <a:t>The process that creates a port</a:t>
            </a:r>
          </a:p>
          <a:p>
            <a:r>
              <a:rPr lang="en-US" dirty="0"/>
              <a:t>is called the connected process for that port</a:t>
            </a:r>
          </a:p>
        </p:txBody>
      </p:sp>
      <p:sp>
        <p:nvSpPr>
          <p:cNvPr id="3" name="Rectangle 2"/>
          <p:cNvSpPr/>
          <p:nvPr/>
        </p:nvSpPr>
        <p:spPr>
          <a:xfrm>
            <a:off x="2515517" y="5387105"/>
            <a:ext cx="8726224" cy="923330"/>
          </a:xfrm>
          <a:prstGeom prst="rect">
            <a:avLst/>
          </a:prstGeom>
        </p:spPr>
        <p:txBody>
          <a:bodyPr wrap="square">
            <a:spAutoFit/>
          </a:bodyPr>
          <a:lstStyle/>
          <a:p>
            <a:r>
              <a:rPr lang="en-US" dirty="0">
                <a:latin typeface="URWBookmanL-Ligh"/>
              </a:rPr>
              <a:t>all messages to the external program </a:t>
            </a:r>
            <a:r>
              <a:rPr lang="en-US" dirty="0" smtClean="0">
                <a:latin typeface="URWBookmanL-Ligh"/>
              </a:rPr>
              <a:t>must be </a:t>
            </a:r>
            <a:r>
              <a:rPr lang="en-US" dirty="0">
                <a:latin typeface="URWBookmanL-Ligh"/>
              </a:rPr>
              <a:t>tagged with the PID of the connected process, and all messages </a:t>
            </a:r>
            <a:r>
              <a:rPr lang="en-US" dirty="0" smtClean="0">
                <a:latin typeface="URWBookmanL-Ligh"/>
              </a:rPr>
              <a:t>from the </a:t>
            </a:r>
            <a:r>
              <a:rPr lang="en-US" dirty="0">
                <a:latin typeface="URWBookmanL-Ligh"/>
              </a:rPr>
              <a:t>external program are sent to the connected processes</a:t>
            </a:r>
            <a:endParaRPr lang="en-US" dirty="0"/>
          </a:p>
        </p:txBody>
      </p:sp>
    </p:spTree>
    <p:extLst>
      <p:ext uri="{BB962C8B-B14F-4D97-AF65-F5344CB8AC3E}">
        <p14:creationId xmlns:p14="http://schemas.microsoft.com/office/powerpoint/2010/main" val="6369322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Tuples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fontScale="92500" lnSpcReduction="20000"/>
          </a:bodyPr>
          <a:lstStyle/>
          <a:p>
            <a:r>
              <a:rPr lang="en-US" dirty="0"/>
              <a:t>1&gt; Person={person,{name,{</a:t>
            </a:r>
            <a:r>
              <a:rPr lang="en-US" dirty="0" err="1"/>
              <a:t>first,joe</a:t>
            </a:r>
            <a:r>
              <a:rPr lang="en-US" dirty="0"/>
              <a:t>},{</a:t>
            </a:r>
            <a:r>
              <a:rPr lang="en-US" dirty="0" err="1"/>
              <a:t>last,armstrong</a:t>
            </a:r>
            <a:r>
              <a:rPr lang="en-US" dirty="0"/>
              <a:t>}},{footsize,42}}.</a:t>
            </a:r>
          </a:p>
          <a:p>
            <a:r>
              <a:rPr lang="en-US" dirty="0"/>
              <a:t>{person,{name,{</a:t>
            </a:r>
            <a:r>
              <a:rPr lang="en-US" dirty="0" err="1"/>
              <a:t>first,joe</a:t>
            </a:r>
            <a:r>
              <a:rPr lang="en-US" dirty="0"/>
              <a:t>},{</a:t>
            </a:r>
            <a:r>
              <a:rPr lang="en-US" dirty="0" err="1"/>
              <a:t>last,armstrong</a:t>
            </a:r>
            <a:r>
              <a:rPr lang="en-US" dirty="0"/>
              <a:t>}},{footsize,42</a:t>
            </a:r>
            <a:r>
              <a:rPr lang="en-US" dirty="0" smtClean="0"/>
              <a:t>}}</a:t>
            </a:r>
          </a:p>
          <a:p>
            <a:endParaRPr lang="en-US" dirty="0"/>
          </a:p>
          <a:p>
            <a:r>
              <a:rPr lang="en-US" dirty="0"/>
              <a:t>2&gt; {_,{_,{_,Who},_},_} = Person.</a:t>
            </a:r>
          </a:p>
          <a:p>
            <a:r>
              <a:rPr lang="en-US" dirty="0"/>
              <a:t>{</a:t>
            </a:r>
            <a:r>
              <a:rPr lang="en-US" dirty="0" smtClean="0"/>
              <a:t>person</a:t>
            </a:r>
            <a:r>
              <a:rPr lang="en-US" dirty="0"/>
              <a:t>,{name,{</a:t>
            </a:r>
            <a:r>
              <a:rPr lang="en-US" dirty="0" err="1"/>
              <a:t>first,joe</a:t>
            </a:r>
            <a:r>
              <a:rPr lang="en-US" dirty="0"/>
              <a:t>},{</a:t>
            </a:r>
            <a:r>
              <a:rPr lang="en-US" dirty="0" err="1"/>
              <a:t>last,armstrong</a:t>
            </a:r>
            <a:r>
              <a:rPr lang="en-US" dirty="0"/>
              <a:t>}},{footsize,42</a:t>
            </a:r>
            <a:r>
              <a:rPr lang="en-US" dirty="0" smtClean="0"/>
              <a:t>}}</a:t>
            </a:r>
          </a:p>
          <a:p>
            <a:endParaRPr lang="en-US" dirty="0"/>
          </a:p>
          <a:p>
            <a:r>
              <a:rPr lang="en-US" dirty="0"/>
              <a:t>The symbol _ is called an </a:t>
            </a:r>
            <a:r>
              <a:rPr lang="en-US" dirty="0" smtClean="0"/>
              <a:t>anonymous variable. </a:t>
            </a:r>
          </a:p>
          <a:p>
            <a:r>
              <a:rPr lang="en-US" dirty="0" smtClean="0"/>
              <a:t>Indicates a </a:t>
            </a:r>
            <a:r>
              <a:rPr lang="en-US" dirty="0"/>
              <a:t>placeholder for </a:t>
            </a:r>
            <a:r>
              <a:rPr lang="en-US" dirty="0" smtClean="0"/>
              <a:t>variables that </a:t>
            </a:r>
            <a:r>
              <a:rPr lang="en-US" dirty="0"/>
              <a:t>we’re not interested in</a:t>
            </a:r>
            <a:r>
              <a:rPr lang="en-US" dirty="0" smtClean="0"/>
              <a:t>.</a:t>
            </a:r>
          </a:p>
          <a:p>
            <a:r>
              <a:rPr lang="en-US" dirty="0"/>
              <a:t>several occurrences of _ in the </a:t>
            </a:r>
            <a:r>
              <a:rPr lang="en-US" dirty="0" smtClean="0"/>
              <a:t>same pattern </a:t>
            </a:r>
            <a:r>
              <a:rPr lang="en-US" dirty="0"/>
              <a:t>don’t have to bind to the same value</a:t>
            </a:r>
            <a:endParaRPr lang="en-US" dirty="0" smtClean="0"/>
          </a:p>
          <a:p>
            <a:endParaRPr lang="en-US" dirty="0" smtClean="0"/>
          </a:p>
          <a:p>
            <a:r>
              <a:rPr lang="en-US" dirty="0"/>
              <a:t>3&gt; Who.</a:t>
            </a:r>
          </a:p>
          <a:p>
            <a:r>
              <a:rPr lang="en-US" dirty="0"/>
              <a:t>joe</a:t>
            </a:r>
          </a:p>
        </p:txBody>
      </p:sp>
    </p:spTree>
    <p:extLst>
      <p:ext uri="{BB962C8B-B14F-4D97-AF65-F5344CB8AC3E}">
        <p14:creationId xmlns:p14="http://schemas.microsoft.com/office/powerpoint/2010/main" val="369928943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Interfacing Techniques</a:t>
            </a:r>
            <a:endParaRPr lang="en-US" dirty="0"/>
          </a:p>
        </p:txBody>
      </p:sp>
      <p:pic>
        <p:nvPicPr>
          <p:cNvPr id="4" name="Picture 3"/>
          <p:cNvPicPr>
            <a:picLocks noChangeAspect="1"/>
          </p:cNvPicPr>
          <p:nvPr/>
        </p:nvPicPr>
        <p:blipFill>
          <a:blip r:embed="rId2"/>
          <a:stretch>
            <a:fillRect/>
          </a:stretch>
        </p:blipFill>
        <p:spPr>
          <a:xfrm>
            <a:off x="1735591" y="2638424"/>
            <a:ext cx="5199733" cy="2538693"/>
          </a:xfrm>
          <a:prstGeom prst="rect">
            <a:avLst/>
          </a:prstGeom>
        </p:spPr>
      </p:pic>
      <p:sp>
        <p:nvSpPr>
          <p:cNvPr id="5" name="Rectangle 4"/>
          <p:cNvSpPr/>
          <p:nvPr/>
        </p:nvSpPr>
        <p:spPr>
          <a:xfrm>
            <a:off x="7812741" y="2837022"/>
            <a:ext cx="4585447" cy="1292662"/>
          </a:xfrm>
          <a:prstGeom prst="rect">
            <a:avLst/>
          </a:prstGeom>
        </p:spPr>
        <p:txBody>
          <a:bodyPr wrap="square">
            <a:spAutoFit/>
          </a:bodyPr>
          <a:lstStyle/>
          <a:p>
            <a:r>
              <a:rPr lang="en-US" sz="2400" b="1" dirty="0" smtClean="0">
                <a:latin typeface="URWBookmanL-Ligh"/>
              </a:rPr>
              <a:t>Port</a:t>
            </a:r>
            <a:endParaRPr lang="en-US" b="1" dirty="0" smtClean="0">
              <a:latin typeface="URWBookmanL-Ligh"/>
            </a:endParaRPr>
          </a:p>
          <a:p>
            <a:endParaRPr lang="en-US" dirty="0">
              <a:latin typeface="URWBookmanL-Ligh"/>
            </a:endParaRPr>
          </a:p>
          <a:p>
            <a:r>
              <a:rPr lang="en-US" dirty="0"/>
              <a:t>The </a:t>
            </a:r>
            <a:r>
              <a:rPr lang="en-US" dirty="0" err="1"/>
              <a:t>Erlang</a:t>
            </a:r>
            <a:r>
              <a:rPr lang="en-US" dirty="0"/>
              <a:t> side of the communication</a:t>
            </a:r>
          </a:p>
          <a:p>
            <a:r>
              <a:rPr lang="en-US" dirty="0"/>
              <a:t>is controlled by an </a:t>
            </a:r>
            <a:r>
              <a:rPr lang="en-US" dirty="0" err="1"/>
              <a:t>Erlang</a:t>
            </a:r>
            <a:r>
              <a:rPr lang="en-US" dirty="0"/>
              <a:t> port.</a:t>
            </a:r>
          </a:p>
        </p:txBody>
      </p:sp>
      <p:sp>
        <p:nvSpPr>
          <p:cNvPr id="3" name="Rectangle 2"/>
          <p:cNvSpPr/>
          <p:nvPr/>
        </p:nvSpPr>
        <p:spPr>
          <a:xfrm>
            <a:off x="1568824" y="5443796"/>
            <a:ext cx="8839200" cy="369332"/>
          </a:xfrm>
          <a:prstGeom prst="rect">
            <a:avLst/>
          </a:prstGeom>
        </p:spPr>
        <p:txBody>
          <a:bodyPr wrap="square">
            <a:spAutoFit/>
          </a:bodyPr>
          <a:lstStyle/>
          <a:p>
            <a:r>
              <a:rPr lang="en-US" dirty="0">
                <a:latin typeface="URWBookmanL-Ligh"/>
              </a:rPr>
              <a:t>As far as the programmer is concerned, the port behaves just like </a:t>
            </a:r>
            <a:r>
              <a:rPr lang="en-US" dirty="0" smtClean="0">
                <a:latin typeface="URWBookmanL-Ligh"/>
              </a:rPr>
              <a:t>an </a:t>
            </a:r>
            <a:r>
              <a:rPr lang="en-US" dirty="0" err="1" smtClean="0">
                <a:latin typeface="URWBookmanL-Ligh"/>
              </a:rPr>
              <a:t>Erlang</a:t>
            </a:r>
            <a:r>
              <a:rPr lang="en-US" dirty="0" smtClean="0">
                <a:latin typeface="URWBookmanL-Ligh"/>
              </a:rPr>
              <a:t> </a:t>
            </a:r>
            <a:r>
              <a:rPr lang="en-US" dirty="0">
                <a:latin typeface="URWBookmanL-Ligh"/>
              </a:rPr>
              <a:t>process</a:t>
            </a:r>
            <a:endParaRPr lang="en-US" dirty="0"/>
          </a:p>
        </p:txBody>
      </p:sp>
    </p:spTree>
    <p:extLst>
      <p:ext uri="{BB962C8B-B14F-4D97-AF65-F5344CB8AC3E}">
        <p14:creationId xmlns:p14="http://schemas.microsoft.com/office/powerpoint/2010/main" val="25538887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Memory Architecture</a:t>
            </a:r>
            <a:endParaRPr lang="en-US" dirty="0"/>
          </a:p>
        </p:txBody>
      </p:sp>
      <p:pic>
        <p:nvPicPr>
          <p:cNvPr id="3" name="Picture 2"/>
          <p:cNvPicPr>
            <a:picLocks noChangeAspect="1"/>
          </p:cNvPicPr>
          <p:nvPr/>
        </p:nvPicPr>
        <p:blipFill>
          <a:blip r:embed="rId2"/>
          <a:stretch>
            <a:fillRect/>
          </a:stretch>
        </p:blipFill>
        <p:spPr>
          <a:xfrm>
            <a:off x="1154954" y="2079463"/>
            <a:ext cx="5953125" cy="3781425"/>
          </a:xfrm>
          <a:prstGeom prst="rect">
            <a:avLst/>
          </a:prstGeom>
        </p:spPr>
      </p:pic>
      <p:sp>
        <p:nvSpPr>
          <p:cNvPr id="6" name="TextBox 5"/>
          <p:cNvSpPr txBox="1"/>
          <p:nvPr/>
        </p:nvSpPr>
        <p:spPr>
          <a:xfrm>
            <a:off x="2444620" y="6251510"/>
            <a:ext cx="8826760" cy="369332"/>
          </a:xfrm>
          <a:prstGeom prst="rect">
            <a:avLst/>
          </a:prstGeom>
          <a:noFill/>
        </p:spPr>
        <p:txBody>
          <a:bodyPr wrap="square" rtlCol="0">
            <a:spAutoFit/>
          </a:bodyPr>
          <a:lstStyle/>
          <a:p>
            <a:r>
              <a:rPr lang="en-US" dirty="0"/>
              <a:t>http://www.it.uu.se/research/publications/lic/2005-001/2005-001.pdf</a:t>
            </a:r>
          </a:p>
        </p:txBody>
      </p:sp>
    </p:spTree>
    <p:extLst>
      <p:ext uri="{BB962C8B-B14F-4D97-AF65-F5344CB8AC3E}">
        <p14:creationId xmlns:p14="http://schemas.microsoft.com/office/powerpoint/2010/main" val="1062954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create a list by enclosing the list elements in square brackets and</a:t>
            </a:r>
          </a:p>
          <a:p>
            <a:r>
              <a:rPr lang="en-US" dirty="0"/>
              <a:t>separating them with </a:t>
            </a:r>
            <a:r>
              <a:rPr lang="en-US" dirty="0" smtClean="0"/>
              <a:t>commas</a:t>
            </a:r>
          </a:p>
          <a:p>
            <a:r>
              <a:rPr lang="en-US" dirty="0" smtClean="0"/>
              <a:t>1</a:t>
            </a:r>
            <a:r>
              <a:rPr lang="en-US" dirty="0"/>
              <a:t>&gt; </a:t>
            </a:r>
            <a:r>
              <a:rPr lang="en-US" dirty="0" err="1"/>
              <a:t>ThingsToBuy</a:t>
            </a:r>
            <a:r>
              <a:rPr lang="en-US" dirty="0"/>
              <a:t> = [{apples,10},{pears,6},{milk,3}].</a:t>
            </a:r>
          </a:p>
          <a:p>
            <a:r>
              <a:rPr lang="en-US" dirty="0"/>
              <a:t>[{apples,10},{pears,6},{milk,3</a:t>
            </a:r>
            <a:r>
              <a:rPr lang="en-US" dirty="0" smtClean="0"/>
              <a:t>}]</a:t>
            </a:r>
          </a:p>
          <a:p>
            <a:endParaRPr lang="en-US" dirty="0"/>
          </a:p>
          <a:p>
            <a:r>
              <a:rPr lang="en-US" dirty="0"/>
              <a:t>The individual elements of a list can be of any </a:t>
            </a:r>
            <a:r>
              <a:rPr lang="en-US" dirty="0" smtClean="0"/>
              <a:t>type</a:t>
            </a:r>
          </a:p>
          <a:p>
            <a:r>
              <a:rPr lang="en-US" dirty="0"/>
              <a:t>2&gt; [1+7,hello,2-2,{cost, apple, 30-20},3].</a:t>
            </a:r>
          </a:p>
        </p:txBody>
      </p:sp>
    </p:spTree>
    <p:extLst>
      <p:ext uri="{BB962C8B-B14F-4D97-AF65-F5344CB8AC3E}">
        <p14:creationId xmlns:p14="http://schemas.microsoft.com/office/powerpoint/2010/main" val="1578146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6111" y="3551415"/>
            <a:ext cx="9844739" cy="3329581"/>
          </a:xfrm>
        </p:spPr>
        <p:txBody>
          <a:bodyPr/>
          <a:lstStyle/>
          <a:p>
            <a:r>
              <a:rPr lang="en-US" sz="2000" dirty="0"/>
              <a:t>A functional programming language is one that supports and encourages programming without side-effects</a:t>
            </a:r>
            <a:r>
              <a:rPr lang="en-US" sz="2000" dirty="0" smtClean="0"/>
              <a:t>.</a:t>
            </a:r>
            <a:br>
              <a:rPr lang="en-US" sz="2000" dirty="0" smtClean="0"/>
            </a:br>
            <a:r>
              <a:rPr lang="en-US" sz="2000" dirty="0"/>
              <a:t/>
            </a:r>
            <a:br>
              <a:rPr lang="en-US" sz="2000" dirty="0"/>
            </a:br>
            <a:r>
              <a:rPr lang="en-US" sz="2000" dirty="0" smtClean="0"/>
              <a:t>In </a:t>
            </a:r>
            <a:r>
              <a:rPr lang="en-US" sz="2000" dirty="0"/>
              <a:t>functional code, the output value of a function depends only on the </a:t>
            </a:r>
            <a:r>
              <a:rPr lang="en-US" sz="2000" dirty="0">
                <a:hlinkClick r:id="rId2" tooltip="Function argument"/>
              </a:rPr>
              <a:t>arguments</a:t>
            </a:r>
            <a:r>
              <a:rPr lang="en-US" sz="2000" dirty="0"/>
              <a:t> that are input to the function, so calling a function </a:t>
            </a:r>
            <a:r>
              <a:rPr lang="en-US" sz="2000" i="1" dirty="0"/>
              <a:t>f</a:t>
            </a:r>
            <a:r>
              <a:rPr lang="en-US" sz="2000" dirty="0"/>
              <a:t> twice with the same value for an argument </a:t>
            </a:r>
            <a:r>
              <a:rPr lang="en-US" sz="2000" i="1" dirty="0"/>
              <a:t>x</a:t>
            </a:r>
            <a:r>
              <a:rPr lang="en-US" sz="2000" dirty="0"/>
              <a:t> will produce the same result </a:t>
            </a:r>
            <a:r>
              <a:rPr lang="en-US" sz="2000" i="1" dirty="0"/>
              <a:t>f(x)</a:t>
            </a:r>
            <a:r>
              <a:rPr lang="en-US" sz="2000" dirty="0"/>
              <a:t> each time</a:t>
            </a:r>
            <a:r>
              <a:rPr lang="en-US" sz="2000" dirty="0" smtClean="0"/>
              <a:t/>
            </a:r>
            <a:br>
              <a:rPr lang="en-US" sz="2000" dirty="0" smtClean="0"/>
            </a:br>
            <a:r>
              <a:rPr lang="en-US" sz="2000" dirty="0"/>
              <a:t/>
            </a:r>
            <a:br>
              <a:rPr lang="en-US" sz="2000" dirty="0"/>
            </a:br>
            <a:r>
              <a:rPr lang="en-US" sz="2000" dirty="0"/>
              <a:t>Eliminating </a:t>
            </a:r>
            <a:r>
              <a:rPr lang="en-US" sz="2000" dirty="0">
                <a:hlinkClick r:id="rId3" tooltip="Side effect (computer science)"/>
              </a:rPr>
              <a:t>side effects</a:t>
            </a:r>
            <a:r>
              <a:rPr lang="en-US" sz="2000" dirty="0"/>
              <a:t>, i.e. changes in state that do not depend on the function inputs, can make it much easier to understand and predict the behavior of a program, which is one of the key motivations for the development of functional programming</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endParaRPr lang="en-US" sz="2000" dirty="0"/>
          </a:p>
        </p:txBody>
      </p:sp>
      <p:sp>
        <p:nvSpPr>
          <p:cNvPr id="3" name="Title 1"/>
          <p:cNvSpPr txBox="1">
            <a:spLocks/>
          </p:cNvSpPr>
          <p:nvPr/>
        </p:nvSpPr>
        <p:spPr>
          <a:xfrm>
            <a:off x="646111" y="452718"/>
            <a:ext cx="9404723"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smtClean="0"/>
              <a:t>Functional Programming</a:t>
            </a:r>
            <a:endParaRPr lang="en-US" sz="4000" dirty="0"/>
          </a:p>
        </p:txBody>
      </p:sp>
    </p:spTree>
    <p:extLst>
      <p:ext uri="{BB962C8B-B14F-4D97-AF65-F5344CB8AC3E}">
        <p14:creationId xmlns:p14="http://schemas.microsoft.com/office/powerpoint/2010/main" val="34021955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1938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call the first element of a list the head of the </a:t>
            </a:r>
            <a:r>
              <a:rPr lang="en-US" dirty="0" smtClean="0"/>
              <a:t>list, and </a:t>
            </a:r>
            <a:r>
              <a:rPr lang="en-US" dirty="0"/>
              <a:t>what’s left is called the tail of the </a:t>
            </a:r>
            <a:r>
              <a:rPr lang="en-US" dirty="0" smtClean="0"/>
              <a:t>list</a:t>
            </a:r>
          </a:p>
          <a:p>
            <a:r>
              <a:rPr lang="en-US" dirty="0" err="1" smtClean="0"/>
              <a:t>Eg</a:t>
            </a:r>
            <a:r>
              <a:rPr lang="en-US" dirty="0" smtClean="0"/>
              <a:t>: </a:t>
            </a:r>
            <a:r>
              <a:rPr lang="en-US" dirty="0"/>
              <a:t>[1,2,3,4,5</a:t>
            </a:r>
            <a:r>
              <a:rPr lang="en-US" dirty="0" smtClean="0"/>
              <a:t>], 1 is Head, and [2,3,4,5] represents tail</a:t>
            </a:r>
          </a:p>
          <a:p>
            <a:endParaRPr lang="en-US" dirty="0"/>
          </a:p>
          <a:p>
            <a:r>
              <a:rPr lang="en-US" dirty="0" smtClean="0"/>
              <a:t>If T is a list, then [H|T] is also a list with Head ‘H’ and Tail ‘T’</a:t>
            </a:r>
          </a:p>
          <a:p>
            <a:r>
              <a:rPr lang="en-US" dirty="0" smtClean="0"/>
              <a:t>The vertical bar </a:t>
            </a:r>
            <a:r>
              <a:rPr lang="en-US" dirty="0"/>
              <a:t>| separates the head of a list from its </a:t>
            </a:r>
            <a:r>
              <a:rPr lang="en-US" dirty="0" smtClean="0"/>
              <a:t>tail</a:t>
            </a:r>
          </a:p>
          <a:p>
            <a:r>
              <a:rPr lang="en-US" dirty="0"/>
              <a:t>[ ] is the empty list</a:t>
            </a:r>
            <a:endParaRPr lang="en-US" dirty="0" smtClean="0"/>
          </a:p>
          <a:p>
            <a:endParaRPr lang="en-US" dirty="0" smtClean="0"/>
          </a:p>
          <a:p>
            <a:r>
              <a:rPr lang="en-US" dirty="0"/>
              <a:t>We can add more than one element to the beginning of T by </a:t>
            </a:r>
            <a:r>
              <a:rPr lang="en-US" dirty="0" smtClean="0"/>
              <a:t>writing [E1,E2</a:t>
            </a:r>
            <a:r>
              <a:rPr lang="en-US" dirty="0"/>
              <a:t>,..,</a:t>
            </a:r>
            <a:r>
              <a:rPr lang="en-US" dirty="0" smtClean="0"/>
              <a:t>En|T]</a:t>
            </a:r>
            <a:endParaRPr lang="en-US" dirty="0"/>
          </a:p>
        </p:txBody>
      </p:sp>
    </p:spTree>
    <p:extLst>
      <p:ext uri="{BB962C8B-B14F-4D97-AF65-F5344CB8AC3E}">
        <p14:creationId xmlns:p14="http://schemas.microsoft.com/office/powerpoint/2010/main" val="33811607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fontScale="85000" lnSpcReduction="20000"/>
          </a:bodyPr>
          <a:lstStyle/>
          <a:p>
            <a:r>
              <a:rPr lang="en-US" dirty="0"/>
              <a:t>If we have the nonempty list L, then </a:t>
            </a:r>
            <a:r>
              <a:rPr lang="en-US" dirty="0" smtClean="0"/>
              <a:t>the expression </a:t>
            </a:r>
            <a:r>
              <a:rPr lang="en-US" dirty="0"/>
              <a:t>[X|Y] = L, where X and Y are unbound variables, will </a:t>
            </a:r>
            <a:r>
              <a:rPr lang="en-US" dirty="0" smtClean="0"/>
              <a:t>extract the </a:t>
            </a:r>
            <a:r>
              <a:rPr lang="en-US" dirty="0"/>
              <a:t>head of the list into X and the tail of the list into </a:t>
            </a:r>
            <a:r>
              <a:rPr lang="en-US" dirty="0" smtClean="0"/>
              <a:t>Y</a:t>
            </a:r>
          </a:p>
          <a:p>
            <a:endParaRPr lang="en-US" dirty="0" smtClean="0"/>
          </a:p>
          <a:p>
            <a:r>
              <a:rPr lang="en-US" dirty="0" smtClean="0"/>
              <a:t>4</a:t>
            </a:r>
            <a:r>
              <a:rPr lang="en-US" dirty="0"/>
              <a:t>&gt; [Buy1|ThingsToBuy2] = ThingsToBuy1</a:t>
            </a:r>
            <a:r>
              <a:rPr lang="en-US" dirty="0" smtClean="0"/>
              <a:t>.</a:t>
            </a:r>
          </a:p>
          <a:p>
            <a:r>
              <a:rPr lang="en-US" dirty="0"/>
              <a:t>[{oranges,4},{newspaper,1},{apples,10},{pears,6},{milk,3</a:t>
            </a:r>
            <a:r>
              <a:rPr lang="en-US" dirty="0" smtClean="0"/>
              <a:t>}]</a:t>
            </a:r>
          </a:p>
          <a:p>
            <a:endParaRPr lang="en-US" dirty="0"/>
          </a:p>
          <a:p>
            <a:r>
              <a:rPr lang="en-US" dirty="0"/>
              <a:t>Buy1 </a:t>
            </a:r>
            <a:r>
              <a:rPr lang="en-US" dirty="0" smtClean="0"/>
              <a:t>→ </a:t>
            </a:r>
            <a:r>
              <a:rPr lang="en-US" dirty="0"/>
              <a:t>{oranges,4</a:t>
            </a:r>
            <a:r>
              <a:rPr lang="en-US" dirty="0" smtClean="0"/>
              <a:t>}</a:t>
            </a:r>
          </a:p>
          <a:p>
            <a:r>
              <a:rPr lang="en-US" dirty="0"/>
              <a:t>ThingsToBuy2 </a:t>
            </a:r>
            <a:r>
              <a:rPr lang="en-US" dirty="0" smtClean="0"/>
              <a:t>→ </a:t>
            </a:r>
            <a:r>
              <a:rPr lang="en-US" dirty="0"/>
              <a:t>[{newspaper,1}, {apples,10}, {pears,6}, {milk,3</a:t>
            </a:r>
            <a:r>
              <a:rPr lang="en-US" dirty="0" smtClean="0"/>
              <a:t>}].</a:t>
            </a:r>
          </a:p>
          <a:p>
            <a:endParaRPr lang="en-US" dirty="0"/>
          </a:p>
          <a:p>
            <a:r>
              <a:rPr lang="en-US" dirty="0"/>
              <a:t>5&gt; [Buy2,Buy3|ThingsToBuy3] = ThingsToBuy2</a:t>
            </a:r>
            <a:r>
              <a:rPr lang="en-US" dirty="0" smtClean="0"/>
              <a:t>.</a:t>
            </a:r>
          </a:p>
          <a:p>
            <a:r>
              <a:rPr lang="en-US" dirty="0"/>
              <a:t>Buy2 </a:t>
            </a:r>
            <a:r>
              <a:rPr lang="en-US" dirty="0" smtClean="0"/>
              <a:t>→ </a:t>
            </a:r>
            <a:r>
              <a:rPr lang="en-US" dirty="0"/>
              <a:t>{newspaper,1</a:t>
            </a:r>
            <a:r>
              <a:rPr lang="en-US" dirty="0" smtClean="0"/>
              <a:t>}</a:t>
            </a:r>
          </a:p>
          <a:p>
            <a:r>
              <a:rPr lang="en-US" dirty="0"/>
              <a:t>Buy3 </a:t>
            </a:r>
            <a:r>
              <a:rPr lang="en-US" dirty="0" smtClean="0"/>
              <a:t>→ </a:t>
            </a:r>
            <a:r>
              <a:rPr lang="en-US" dirty="0"/>
              <a:t>{apples,10</a:t>
            </a:r>
            <a:r>
              <a:rPr lang="en-US" dirty="0" smtClean="0"/>
              <a:t>}</a:t>
            </a:r>
          </a:p>
          <a:p>
            <a:r>
              <a:rPr lang="en-US" dirty="0" smtClean="0"/>
              <a:t>ThingsToBuy3 → </a:t>
            </a:r>
            <a:r>
              <a:rPr lang="en-US" dirty="0"/>
              <a:t>[{pears,6},{milk,3}]</a:t>
            </a:r>
          </a:p>
        </p:txBody>
      </p:sp>
    </p:spTree>
    <p:extLst>
      <p:ext uri="{BB962C8B-B14F-4D97-AF65-F5344CB8AC3E}">
        <p14:creationId xmlns:p14="http://schemas.microsoft.com/office/powerpoint/2010/main" val="39979042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Strictly speaking, there are no strings in </a:t>
            </a:r>
            <a:r>
              <a:rPr lang="en-US" dirty="0" err="1" smtClean="0"/>
              <a:t>Erlang</a:t>
            </a:r>
            <a:endParaRPr lang="en-US" dirty="0" smtClean="0"/>
          </a:p>
          <a:p>
            <a:r>
              <a:rPr lang="en-US" dirty="0" smtClean="0"/>
              <a:t>Strings </a:t>
            </a:r>
            <a:r>
              <a:rPr lang="en-US" dirty="0"/>
              <a:t>are really </a:t>
            </a:r>
            <a:r>
              <a:rPr lang="en-US" dirty="0" smtClean="0"/>
              <a:t>just lists </a:t>
            </a:r>
            <a:r>
              <a:rPr lang="en-US" dirty="0"/>
              <a:t>of </a:t>
            </a:r>
            <a:r>
              <a:rPr lang="en-US" dirty="0" smtClean="0"/>
              <a:t>integers</a:t>
            </a:r>
          </a:p>
          <a:p>
            <a:r>
              <a:rPr lang="en-US" dirty="0" smtClean="0"/>
              <a:t>Strings </a:t>
            </a:r>
            <a:r>
              <a:rPr lang="en-US" dirty="0"/>
              <a:t>are enclosed in double quotation marks </a:t>
            </a:r>
            <a:r>
              <a:rPr lang="en-US" dirty="0" smtClean="0"/>
              <a:t>(")</a:t>
            </a:r>
          </a:p>
          <a:p>
            <a:endParaRPr lang="en-US" dirty="0"/>
          </a:p>
          <a:p>
            <a:r>
              <a:rPr lang="en-US" dirty="0"/>
              <a:t>1&gt; Name = "Hello".</a:t>
            </a:r>
          </a:p>
          <a:p>
            <a:r>
              <a:rPr lang="en-US" dirty="0"/>
              <a:t>"Hello"</a:t>
            </a:r>
          </a:p>
        </p:txBody>
      </p:sp>
    </p:spTree>
    <p:extLst>
      <p:ext uri="{BB962C8B-B14F-4D97-AF65-F5344CB8AC3E}">
        <p14:creationId xmlns:p14="http://schemas.microsoft.com/office/powerpoint/2010/main" val="3462142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2&gt; [1,2,3].</a:t>
            </a:r>
          </a:p>
          <a:p>
            <a:r>
              <a:rPr lang="en-US" dirty="0"/>
              <a:t>[1,2,3</a:t>
            </a:r>
            <a:r>
              <a:rPr lang="en-US" dirty="0" smtClean="0"/>
              <a:t>]</a:t>
            </a:r>
          </a:p>
          <a:p>
            <a:endParaRPr lang="en-US" dirty="0"/>
          </a:p>
          <a:p>
            <a:r>
              <a:rPr lang="en-US" dirty="0"/>
              <a:t>3&gt; [83,117,114,112,114,105,115,101].</a:t>
            </a:r>
          </a:p>
          <a:p>
            <a:r>
              <a:rPr lang="en-US" dirty="0"/>
              <a:t>"</a:t>
            </a:r>
            <a:r>
              <a:rPr lang="en-US" dirty="0" smtClean="0"/>
              <a:t>Surprise“</a:t>
            </a:r>
          </a:p>
          <a:p>
            <a:r>
              <a:rPr lang="en-US" dirty="0" smtClean="0"/>
              <a:t>All </a:t>
            </a:r>
            <a:r>
              <a:rPr lang="en-US" dirty="0"/>
              <a:t>the items in the list are printable characters, so the</a:t>
            </a:r>
          </a:p>
          <a:p>
            <a:r>
              <a:rPr lang="en-US" dirty="0"/>
              <a:t>list is printed as a </a:t>
            </a:r>
            <a:r>
              <a:rPr lang="en-US" dirty="0" smtClean="0"/>
              <a:t>string.</a:t>
            </a:r>
          </a:p>
          <a:p>
            <a:r>
              <a:rPr lang="en-US" dirty="0"/>
              <a:t>The characters in a string represent Latin-1 (ISO-8859-1) character</a:t>
            </a:r>
          </a:p>
          <a:p>
            <a:r>
              <a:rPr lang="en-US" dirty="0"/>
              <a:t>codes</a:t>
            </a:r>
            <a:r>
              <a:rPr lang="en-US" dirty="0" smtClean="0"/>
              <a:t>.</a:t>
            </a:r>
          </a:p>
          <a:p>
            <a:endParaRPr lang="en-US" dirty="0"/>
          </a:p>
        </p:txBody>
      </p:sp>
    </p:spTree>
    <p:extLst>
      <p:ext uri="{BB962C8B-B14F-4D97-AF65-F5344CB8AC3E}">
        <p14:creationId xmlns:p14="http://schemas.microsoft.com/office/powerpoint/2010/main" val="2371567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3&gt; [83,117,114,112,114,105,115,101].</a:t>
            </a:r>
          </a:p>
          <a:p>
            <a:r>
              <a:rPr lang="en-US" dirty="0"/>
              <a:t>"Surprise</a:t>
            </a:r>
            <a:r>
              <a:rPr lang="en-US" dirty="0" smtClean="0"/>
              <a:t>“</a:t>
            </a:r>
          </a:p>
          <a:p>
            <a:endParaRPr lang="en-US" dirty="0" smtClean="0"/>
          </a:p>
          <a:p>
            <a:endParaRPr lang="en-US" dirty="0" smtClean="0"/>
          </a:p>
          <a:p>
            <a:r>
              <a:rPr lang="en-US" dirty="0" smtClean="0"/>
              <a:t>4</a:t>
            </a:r>
            <a:r>
              <a:rPr lang="en-US" dirty="0"/>
              <a:t>&gt; [1,83,117,114,112,114,105,115,101].</a:t>
            </a:r>
          </a:p>
          <a:p>
            <a:r>
              <a:rPr lang="en-US" dirty="0"/>
              <a:t>[1,83,117,114,112,114,105,115,101</a:t>
            </a:r>
            <a:r>
              <a:rPr lang="en-US" dirty="0" smtClean="0"/>
              <a:t>].</a:t>
            </a:r>
          </a:p>
          <a:p>
            <a:endParaRPr lang="en-US" dirty="0" smtClean="0"/>
          </a:p>
          <a:p>
            <a:r>
              <a:rPr lang="en-US" dirty="0"/>
              <a:t>the list starts with </a:t>
            </a:r>
            <a:r>
              <a:rPr lang="en-US" dirty="0" smtClean="0"/>
              <a:t>a 1</a:t>
            </a:r>
            <a:r>
              <a:rPr lang="en-US" dirty="0"/>
              <a:t>, which is not a printable character. Because of this, the list is printed</a:t>
            </a:r>
          </a:p>
          <a:p>
            <a:r>
              <a:rPr lang="en-US" dirty="0"/>
              <a:t>without conversion</a:t>
            </a:r>
          </a:p>
        </p:txBody>
      </p:sp>
    </p:spTree>
    <p:extLst>
      <p:ext uri="{BB962C8B-B14F-4D97-AF65-F5344CB8AC3E}">
        <p14:creationId xmlns:p14="http://schemas.microsoft.com/office/powerpoint/2010/main" val="40582380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Strings</a:t>
            </a:r>
            <a:br>
              <a:rPr lang="en-US" dirty="0" smtClean="0"/>
            </a:br>
            <a:endParaRPr lang="en-US" dirty="0"/>
          </a:p>
        </p:txBody>
      </p:sp>
      <p:sp>
        <p:nvSpPr>
          <p:cNvPr id="3" name="Text Placeholder 2"/>
          <p:cNvSpPr>
            <a:spLocks noGrp="1"/>
          </p:cNvSpPr>
          <p:nvPr>
            <p:ph type="body" sz="half" idx="2"/>
          </p:nvPr>
        </p:nvSpPr>
        <p:spPr>
          <a:xfrm>
            <a:off x="1154954" y="2438400"/>
            <a:ext cx="10630646" cy="4150360"/>
          </a:xfrm>
        </p:spPr>
        <p:txBody>
          <a:bodyPr>
            <a:normAutofit/>
          </a:bodyPr>
          <a:lstStyle/>
          <a:p>
            <a:r>
              <a:rPr lang="en-US" dirty="0"/>
              <a:t>We don’t need to know which integer represents a particular character.</a:t>
            </a:r>
          </a:p>
          <a:p>
            <a:r>
              <a:rPr lang="en-US" dirty="0"/>
              <a:t>We can use the “dollar syntax” for this </a:t>
            </a:r>
            <a:r>
              <a:rPr lang="en-US" dirty="0" smtClean="0"/>
              <a:t>purpose</a:t>
            </a:r>
          </a:p>
          <a:p>
            <a:endParaRPr lang="en-US" dirty="0"/>
          </a:p>
          <a:p>
            <a:r>
              <a:rPr lang="en-US" dirty="0"/>
              <a:t>5&gt; I = $s.</a:t>
            </a:r>
          </a:p>
          <a:p>
            <a:r>
              <a:rPr lang="en-US" dirty="0"/>
              <a:t>115</a:t>
            </a:r>
          </a:p>
          <a:p>
            <a:r>
              <a:rPr lang="pt-BR" dirty="0"/>
              <a:t>6&gt; [I-32,$u,$r,$p,$r,$i,$s,$e].</a:t>
            </a:r>
          </a:p>
          <a:p>
            <a:r>
              <a:rPr lang="en-US" dirty="0"/>
              <a:t>"Surprise"</a:t>
            </a:r>
          </a:p>
        </p:txBody>
      </p:sp>
    </p:spTree>
    <p:extLst>
      <p:ext uri="{BB962C8B-B14F-4D97-AF65-F5344CB8AC3E}">
        <p14:creationId xmlns:p14="http://schemas.microsoft.com/office/powerpoint/2010/main" val="1736831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Pattern Matching</a:t>
            </a:r>
            <a:endParaRPr lang="en-US" dirty="0"/>
          </a:p>
        </p:txBody>
      </p:sp>
      <p:pic>
        <p:nvPicPr>
          <p:cNvPr id="5" name="Picture 4"/>
          <p:cNvPicPr>
            <a:picLocks noChangeAspect="1"/>
          </p:cNvPicPr>
          <p:nvPr/>
        </p:nvPicPr>
        <p:blipFill>
          <a:blip r:embed="rId2"/>
          <a:stretch>
            <a:fillRect/>
          </a:stretch>
        </p:blipFill>
        <p:spPr>
          <a:xfrm>
            <a:off x="1359852" y="2417445"/>
            <a:ext cx="7459028" cy="4058786"/>
          </a:xfrm>
          <a:prstGeom prst="rect">
            <a:avLst/>
          </a:prstGeom>
        </p:spPr>
      </p:pic>
    </p:spTree>
    <p:extLst>
      <p:ext uri="{BB962C8B-B14F-4D97-AF65-F5344CB8AC3E}">
        <p14:creationId xmlns:p14="http://schemas.microsoft.com/office/powerpoint/2010/main" val="9082878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r>
              <a:rPr lang="en-US" dirty="0" smtClean="0"/>
              <a:t> Path</a:t>
            </a:r>
            <a:endParaRPr lang="en-US" dirty="0"/>
          </a:p>
        </p:txBody>
      </p:sp>
      <p:sp>
        <p:nvSpPr>
          <p:cNvPr id="3" name="Text Placeholder 2"/>
          <p:cNvSpPr>
            <a:spLocks noGrp="1"/>
          </p:cNvSpPr>
          <p:nvPr>
            <p:ph idx="1"/>
          </p:nvPr>
        </p:nvSpPr>
        <p:spPr>
          <a:xfrm>
            <a:off x="1103312" y="2065797"/>
            <a:ext cx="8946541" cy="4195481"/>
          </a:xfrm>
        </p:spPr>
        <p:txBody>
          <a:bodyPr>
            <a:normAutofit fontScale="55000" lnSpcReduction="20000"/>
          </a:bodyPr>
          <a:lstStyle/>
          <a:p>
            <a:r>
              <a:rPr lang="en-US" dirty="0" err="1" smtClean="0">
                <a:hlinkClick r:id="rId2"/>
              </a:rPr>
              <a:t>git</a:t>
            </a:r>
            <a:r>
              <a:rPr lang="en-US" dirty="0" smtClean="0">
                <a:hlinkClick r:id="rId2"/>
              </a:rPr>
              <a:t> </a:t>
            </a:r>
            <a:r>
              <a:rPr lang="en-US" dirty="0" err="1" smtClean="0">
                <a:hlinkClick r:id="rId2"/>
              </a:rPr>
              <a:t>init</a:t>
            </a:r>
            <a:endParaRPr lang="en-US" dirty="0" smtClean="0">
              <a:hlinkClick r:id="rId2"/>
            </a:endParaRPr>
          </a:p>
          <a:p>
            <a:r>
              <a:rPr lang="en-US" dirty="0" err="1" smtClean="0">
                <a:hlinkClick r:id="rId2"/>
              </a:rPr>
              <a:t>git@github.com:amadupu</a:t>
            </a:r>
            <a:r>
              <a:rPr lang="en-US" dirty="0" smtClean="0">
                <a:hlinkClick r:id="rId2"/>
              </a:rPr>
              <a:t>/</a:t>
            </a:r>
            <a:r>
              <a:rPr lang="en-US" dirty="0" err="1" smtClean="0">
                <a:hlinkClick r:id="rId2"/>
              </a:rPr>
              <a:t>ErlangTraining.git</a:t>
            </a:r>
            <a:endParaRPr lang="en-US" dirty="0" smtClean="0"/>
          </a:p>
          <a:p>
            <a:r>
              <a:rPr lang="en-US" dirty="0" err="1"/>
              <a:t>git</a:t>
            </a:r>
            <a:r>
              <a:rPr lang="en-US" dirty="0"/>
              <a:t> remote add origin </a:t>
            </a:r>
            <a:r>
              <a:rPr lang="en-US" dirty="0" err="1"/>
              <a:t>git@github.com:amadupu</a:t>
            </a:r>
            <a:r>
              <a:rPr lang="en-US" dirty="0"/>
              <a:t>/</a:t>
            </a:r>
            <a:r>
              <a:rPr lang="en-US" dirty="0" err="1"/>
              <a:t>ErlangTraining.git</a:t>
            </a:r>
            <a:endParaRPr lang="en-US" dirty="0" smtClean="0"/>
          </a:p>
          <a:p>
            <a:r>
              <a:rPr lang="en-US" dirty="0" err="1" smtClean="0"/>
              <a:t>git</a:t>
            </a:r>
            <a:r>
              <a:rPr lang="en-US" dirty="0" smtClean="0"/>
              <a:t> clone </a:t>
            </a:r>
            <a:r>
              <a:rPr lang="en-US" dirty="0" err="1" smtClean="0">
                <a:hlinkClick r:id="rId2"/>
              </a:rPr>
              <a:t>git@github.com:amadupu</a:t>
            </a:r>
            <a:r>
              <a:rPr lang="en-US" dirty="0" smtClean="0">
                <a:hlinkClick r:id="rId2"/>
              </a:rPr>
              <a:t>/</a:t>
            </a:r>
            <a:r>
              <a:rPr lang="en-US" dirty="0" err="1" smtClean="0">
                <a:hlinkClick r:id="rId2"/>
              </a:rPr>
              <a:t>ErlangTraining.git</a:t>
            </a:r>
            <a:endParaRPr lang="en-US" dirty="0" smtClean="0"/>
          </a:p>
          <a:p>
            <a:r>
              <a:rPr lang="en-US" dirty="0" err="1"/>
              <a:t>git</a:t>
            </a:r>
            <a:r>
              <a:rPr lang="en-US" dirty="0"/>
              <a:t> add &lt;</a:t>
            </a:r>
            <a:r>
              <a:rPr lang="en-US" dirty="0" smtClean="0"/>
              <a:t>filename&gt;</a:t>
            </a:r>
          </a:p>
          <a:p>
            <a:r>
              <a:rPr lang="en-US" dirty="0" err="1"/>
              <a:t>git</a:t>
            </a:r>
            <a:r>
              <a:rPr lang="en-US" dirty="0"/>
              <a:t> commit -m "Commit </a:t>
            </a:r>
            <a:r>
              <a:rPr lang="en-US" dirty="0" smtClean="0"/>
              <a:t>message“</a:t>
            </a:r>
          </a:p>
          <a:p>
            <a:r>
              <a:rPr lang="en-US" dirty="0" err="1"/>
              <a:t>git</a:t>
            </a:r>
            <a:r>
              <a:rPr lang="en-US" dirty="0"/>
              <a:t> push origin </a:t>
            </a:r>
            <a:r>
              <a:rPr lang="en-US" dirty="0" smtClean="0"/>
              <a:t>master</a:t>
            </a:r>
          </a:p>
          <a:p>
            <a:r>
              <a:rPr lang="en-US" dirty="0" err="1"/>
              <a:t>g</a:t>
            </a:r>
            <a:r>
              <a:rPr lang="en-US" dirty="0" err="1" smtClean="0"/>
              <a:t>it</a:t>
            </a:r>
            <a:r>
              <a:rPr lang="en-US" dirty="0" smtClean="0"/>
              <a:t> pull google master</a:t>
            </a:r>
          </a:p>
          <a:p>
            <a:r>
              <a:rPr lang="en-US" dirty="0" err="1"/>
              <a:t>git</a:t>
            </a:r>
            <a:r>
              <a:rPr lang="en-US" dirty="0"/>
              <a:t> checkout -b </a:t>
            </a:r>
            <a:r>
              <a:rPr lang="en-US" dirty="0" err="1" smtClean="0"/>
              <a:t>feature_x</a:t>
            </a:r>
            <a:endParaRPr lang="en-US" dirty="0" smtClean="0"/>
          </a:p>
          <a:p>
            <a:r>
              <a:rPr lang="en-US" dirty="0" err="1"/>
              <a:t>git</a:t>
            </a:r>
            <a:r>
              <a:rPr lang="en-US" dirty="0"/>
              <a:t> checkout </a:t>
            </a:r>
            <a:r>
              <a:rPr lang="en-US" dirty="0" smtClean="0"/>
              <a:t>master</a:t>
            </a:r>
          </a:p>
          <a:p>
            <a:r>
              <a:rPr lang="en-US" dirty="0" err="1"/>
              <a:t>git</a:t>
            </a:r>
            <a:r>
              <a:rPr lang="en-US" dirty="0"/>
              <a:t> branch -d </a:t>
            </a:r>
            <a:r>
              <a:rPr lang="en-US" dirty="0" err="1" smtClean="0"/>
              <a:t>feature_x</a:t>
            </a:r>
            <a:endParaRPr lang="en-US" dirty="0" smtClean="0"/>
          </a:p>
          <a:p>
            <a:r>
              <a:rPr lang="en-US" dirty="0" err="1"/>
              <a:t>git</a:t>
            </a:r>
            <a:r>
              <a:rPr lang="en-US" dirty="0"/>
              <a:t> push origin &lt;branch</a:t>
            </a:r>
            <a:r>
              <a:rPr lang="en-US" dirty="0" smtClean="0"/>
              <a:t>&gt;</a:t>
            </a:r>
          </a:p>
          <a:p>
            <a:r>
              <a:rPr lang="en-US" dirty="0" err="1"/>
              <a:t>git</a:t>
            </a:r>
            <a:r>
              <a:rPr lang="en-US" dirty="0"/>
              <a:t> </a:t>
            </a:r>
            <a:r>
              <a:rPr lang="en-US" dirty="0" smtClean="0"/>
              <a:t>pull</a:t>
            </a:r>
          </a:p>
          <a:p>
            <a:r>
              <a:rPr lang="en-US" dirty="0" err="1"/>
              <a:t>git</a:t>
            </a:r>
            <a:r>
              <a:rPr lang="en-US" dirty="0"/>
              <a:t> merge &lt;branch</a:t>
            </a:r>
            <a:r>
              <a:rPr lang="en-US" dirty="0" smtClean="0"/>
              <a:t>&gt;</a:t>
            </a:r>
          </a:p>
          <a:p>
            <a:r>
              <a:rPr lang="en-US" dirty="0" err="1"/>
              <a:t>git</a:t>
            </a:r>
            <a:r>
              <a:rPr lang="en-US" dirty="0"/>
              <a:t> diff &lt;</a:t>
            </a:r>
            <a:r>
              <a:rPr lang="en-US" dirty="0" err="1"/>
              <a:t>source_branch</a:t>
            </a:r>
            <a:r>
              <a:rPr lang="en-US" dirty="0"/>
              <a:t>&gt; &lt;</a:t>
            </a:r>
            <a:r>
              <a:rPr lang="en-US" dirty="0" err="1"/>
              <a:t>target_branch</a:t>
            </a:r>
            <a:r>
              <a:rPr lang="en-US" dirty="0" smtClean="0"/>
              <a:t>&gt;</a:t>
            </a:r>
          </a:p>
          <a:p>
            <a:r>
              <a:rPr lang="en-US" dirty="0" err="1"/>
              <a:t>git</a:t>
            </a:r>
            <a:r>
              <a:rPr lang="en-US" dirty="0"/>
              <a:t> tag 1.0.0 1b2e1d63ff</a:t>
            </a:r>
            <a:endParaRPr lang="en-US" dirty="0"/>
          </a:p>
          <a:p>
            <a:endParaRPr lang="en-US" dirty="0" smtClean="0"/>
          </a:p>
          <a:p>
            <a:endParaRPr lang="en-US" dirty="0" smtClean="0"/>
          </a:p>
          <a:p>
            <a:endParaRPr lang="en-US" dirty="0"/>
          </a:p>
          <a:p>
            <a:endParaRPr lang="en-US" dirty="0"/>
          </a:p>
        </p:txBody>
      </p:sp>
      <p:sp>
        <p:nvSpPr>
          <p:cNvPr id="4" name="Rectangle 1"/>
          <p:cNvSpPr>
            <a:spLocks noChangeArrowheads="1"/>
          </p:cNvSpPr>
          <p:nvPr/>
        </p:nvSpPr>
        <p:spPr bwMode="auto">
          <a:xfrm>
            <a:off x="0" y="128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333333"/>
                </a:solidFill>
                <a:effectLst/>
                <a:latin typeface="Consolas" panose="020B0609020204030204" pitchFamily="49" charset="0"/>
                <a:cs typeface="Consolas" panose="020B0609020204030204" pitchFamily="49" charset="0"/>
              </a:rPr>
              <a:t>git remote add origin git@github.com:amadupu/ErlangTraining.git</a:t>
            </a:r>
            <a:r>
              <a:rPr kumimoji="0" lang="en-US" altLang="en-US" sz="11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0147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Programming</a:t>
            </a:r>
            <a:endParaRPr lang="en-US" dirty="0"/>
          </a:p>
        </p:txBody>
      </p:sp>
      <p:sp>
        <p:nvSpPr>
          <p:cNvPr id="3" name="Text Placeholder 2"/>
          <p:cNvSpPr>
            <a:spLocks noGrp="1"/>
          </p:cNvSpPr>
          <p:nvPr>
            <p:ph idx="1"/>
          </p:nvPr>
        </p:nvSpPr>
        <p:spPr/>
        <p:txBody>
          <a:bodyPr>
            <a:normAutofit/>
          </a:bodyPr>
          <a:lstStyle/>
          <a:p>
            <a:r>
              <a:rPr lang="en-US" dirty="0" err="1" smtClean="0"/>
              <a:t>Moduels</a:t>
            </a:r>
            <a:endParaRPr lang="en-US" dirty="0" smtClean="0"/>
          </a:p>
          <a:p>
            <a:r>
              <a:rPr lang="en-US" dirty="0" err="1" smtClean="0"/>
              <a:t>Funcitons</a:t>
            </a:r>
            <a:endParaRPr lang="en-US" dirty="0" smtClean="0"/>
          </a:p>
          <a:p>
            <a:r>
              <a:rPr lang="en-US" dirty="0" smtClean="0"/>
              <a:t>Pattern Matching</a:t>
            </a:r>
          </a:p>
          <a:p>
            <a:r>
              <a:rPr lang="en-US" dirty="0" smtClean="0"/>
              <a:t>Higher order Functions (funs)</a:t>
            </a:r>
          </a:p>
          <a:p>
            <a:r>
              <a:rPr lang="en-US" dirty="0" smtClean="0"/>
              <a:t>Guards</a:t>
            </a:r>
          </a:p>
          <a:p>
            <a:r>
              <a:rPr lang="en-US" dirty="0" smtClean="0"/>
              <a:t>Records</a:t>
            </a:r>
          </a:p>
          <a:p>
            <a:r>
              <a:rPr lang="en-US" dirty="0" smtClean="0"/>
              <a:t>Case expressions</a:t>
            </a:r>
          </a:p>
          <a:p>
            <a:r>
              <a:rPr lang="en-US" dirty="0" smtClean="0"/>
              <a:t>If expressions</a:t>
            </a:r>
            <a:endParaRPr lang="en-US" dirty="0"/>
          </a:p>
        </p:txBody>
      </p:sp>
    </p:spTree>
    <p:extLst>
      <p:ext uri="{BB962C8B-B14F-4D97-AF65-F5344CB8AC3E}">
        <p14:creationId xmlns:p14="http://schemas.microsoft.com/office/powerpoint/2010/main" val="42655808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Text Placeholder 2"/>
          <p:cNvSpPr>
            <a:spLocks noGrp="1"/>
          </p:cNvSpPr>
          <p:nvPr>
            <p:ph idx="1"/>
          </p:nvPr>
        </p:nvSpPr>
        <p:spPr/>
        <p:txBody>
          <a:bodyPr>
            <a:normAutofit/>
          </a:bodyPr>
          <a:lstStyle/>
          <a:p>
            <a:r>
              <a:rPr lang="en-US" dirty="0"/>
              <a:t>Modules are the basic unit of code in </a:t>
            </a:r>
            <a:r>
              <a:rPr lang="en-US" dirty="0" err="1" smtClean="0"/>
              <a:t>Erlang</a:t>
            </a:r>
            <a:endParaRPr lang="en-US" dirty="0" smtClean="0"/>
          </a:p>
          <a:p>
            <a:r>
              <a:rPr lang="en-US" dirty="0" smtClean="0"/>
              <a:t>All </a:t>
            </a:r>
            <a:r>
              <a:rPr lang="en-US" dirty="0"/>
              <a:t>the functions we </a:t>
            </a:r>
            <a:r>
              <a:rPr lang="en-US" dirty="0" smtClean="0"/>
              <a:t>write are </a:t>
            </a:r>
            <a:r>
              <a:rPr lang="en-US" dirty="0"/>
              <a:t>stored in </a:t>
            </a:r>
            <a:r>
              <a:rPr lang="en-US" dirty="0" smtClean="0"/>
              <a:t>modules</a:t>
            </a:r>
          </a:p>
          <a:p>
            <a:r>
              <a:rPr lang="en-US" dirty="0"/>
              <a:t>Modules are stored in files with .</a:t>
            </a:r>
            <a:r>
              <a:rPr lang="en-US" dirty="0" err="1"/>
              <a:t>erl</a:t>
            </a:r>
            <a:r>
              <a:rPr lang="en-US" dirty="0"/>
              <a:t> </a:t>
            </a:r>
            <a:r>
              <a:rPr lang="en-US" dirty="0" smtClean="0"/>
              <a:t>extensions</a:t>
            </a:r>
          </a:p>
          <a:p>
            <a:r>
              <a:rPr lang="en-US" dirty="0"/>
              <a:t>Modules must be compiled before the code can be run. </a:t>
            </a:r>
            <a:endParaRPr lang="en-US" dirty="0" smtClean="0"/>
          </a:p>
          <a:p>
            <a:r>
              <a:rPr lang="en-US" dirty="0" smtClean="0"/>
              <a:t>A compiled module </a:t>
            </a:r>
            <a:r>
              <a:rPr lang="en-US" dirty="0"/>
              <a:t>has the extension .</a:t>
            </a:r>
            <a:r>
              <a:rPr lang="en-US" dirty="0" smtClean="0"/>
              <a:t>beam</a:t>
            </a:r>
          </a:p>
          <a:p>
            <a:pPr marL="0" indent="0">
              <a:buNone/>
            </a:pPr>
            <a:r>
              <a:rPr lang="en-US" sz="1600" i="1" dirty="0"/>
              <a:t>Beam is short for Bogdan’s </a:t>
            </a:r>
            <a:r>
              <a:rPr lang="en-US" sz="1600" i="1" dirty="0" err="1"/>
              <a:t>Erlang</a:t>
            </a:r>
            <a:r>
              <a:rPr lang="en-US" sz="1600" i="1" dirty="0"/>
              <a:t> Abstract Machine; </a:t>
            </a:r>
            <a:r>
              <a:rPr lang="en-US" sz="1600" i="1" dirty="0" err="1"/>
              <a:t>Bogumil</a:t>
            </a:r>
            <a:r>
              <a:rPr lang="en-US" sz="1600" i="1" dirty="0"/>
              <a:t> (Bogdan) </a:t>
            </a:r>
            <a:r>
              <a:rPr lang="en-US" sz="1600" i="1" dirty="0" err="1" smtClean="0"/>
              <a:t>Hausman</a:t>
            </a:r>
            <a:r>
              <a:rPr lang="en-US" sz="1600" i="1" dirty="0"/>
              <a:t> </a:t>
            </a:r>
            <a:r>
              <a:rPr lang="en-US" sz="1600" i="1" dirty="0" smtClean="0"/>
              <a:t>wrote </a:t>
            </a:r>
            <a:r>
              <a:rPr lang="en-US" sz="1600" i="1" dirty="0"/>
              <a:t>an </a:t>
            </a:r>
            <a:r>
              <a:rPr lang="en-US" sz="1600" i="1" dirty="0" err="1"/>
              <a:t>Erlang</a:t>
            </a:r>
            <a:r>
              <a:rPr lang="en-US" sz="1600" i="1" dirty="0"/>
              <a:t> compiler in 1993 and designed a new instruction set for </a:t>
            </a:r>
            <a:r>
              <a:rPr lang="en-US" sz="1600" i="1" dirty="0" err="1"/>
              <a:t>Erlang</a:t>
            </a:r>
            <a:endParaRPr lang="en-US" sz="1600" i="1" dirty="0"/>
          </a:p>
        </p:txBody>
      </p:sp>
    </p:spTree>
    <p:extLst>
      <p:ext uri="{BB962C8B-B14F-4D97-AF65-F5344CB8AC3E}">
        <p14:creationId xmlns:p14="http://schemas.microsoft.com/office/powerpoint/2010/main" val="3598481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3065929" y="820271"/>
            <a:ext cx="2796988" cy="133125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DISTRIBUTED</a:t>
            </a:r>
            <a:endParaRPr lang="en-US" dirty="0"/>
          </a:p>
        </p:txBody>
      </p:sp>
      <p:sp>
        <p:nvSpPr>
          <p:cNvPr id="8" name="Rounded Rectangle 7"/>
          <p:cNvSpPr/>
          <p:nvPr/>
        </p:nvSpPr>
        <p:spPr>
          <a:xfrm>
            <a:off x="3850341" y="1739154"/>
            <a:ext cx="2796988" cy="13312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FAULT TOLERANT</a:t>
            </a:r>
            <a:endParaRPr lang="en-US" dirty="0"/>
          </a:p>
        </p:txBody>
      </p:sp>
      <p:sp>
        <p:nvSpPr>
          <p:cNvPr id="9" name="Rounded Rectangle 8"/>
          <p:cNvSpPr/>
          <p:nvPr/>
        </p:nvSpPr>
        <p:spPr>
          <a:xfrm>
            <a:off x="4634753" y="2658037"/>
            <a:ext cx="2796988" cy="1331259"/>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SCALABILITY</a:t>
            </a:r>
            <a:endParaRPr lang="en-US" dirty="0"/>
          </a:p>
        </p:txBody>
      </p:sp>
      <p:sp>
        <p:nvSpPr>
          <p:cNvPr id="10" name="Rounded Rectangle 9"/>
          <p:cNvSpPr/>
          <p:nvPr/>
        </p:nvSpPr>
        <p:spPr>
          <a:xfrm>
            <a:off x="5248835" y="3576920"/>
            <a:ext cx="2796988" cy="1331259"/>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HIGHLY AVAILABLE</a:t>
            </a:r>
            <a:endParaRPr lang="en-US" dirty="0"/>
          </a:p>
        </p:txBody>
      </p:sp>
      <p:sp>
        <p:nvSpPr>
          <p:cNvPr id="11" name="Rounded Rectangle 10"/>
          <p:cNvSpPr/>
          <p:nvPr/>
        </p:nvSpPr>
        <p:spPr>
          <a:xfrm>
            <a:off x="5974977" y="4495803"/>
            <a:ext cx="2796988" cy="1331259"/>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HOT SWAPPING</a:t>
            </a:r>
            <a:endParaRPr lang="en-US" dirty="0"/>
          </a:p>
        </p:txBody>
      </p:sp>
    </p:spTree>
    <p:extLst>
      <p:ext uri="{BB962C8B-B14F-4D97-AF65-F5344CB8AC3E}">
        <p14:creationId xmlns:p14="http://schemas.microsoft.com/office/powerpoint/2010/main" val="1854333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Modules</a:t>
            </a:r>
            <a:endParaRPr lang="en-US" dirty="0"/>
          </a:p>
        </p:txBody>
      </p:sp>
      <p:pic>
        <p:nvPicPr>
          <p:cNvPr id="21" name="Picture 20"/>
          <p:cNvPicPr>
            <a:picLocks noChangeAspect="1"/>
          </p:cNvPicPr>
          <p:nvPr/>
        </p:nvPicPr>
        <p:blipFill>
          <a:blip r:embed="rId2"/>
          <a:stretch>
            <a:fillRect/>
          </a:stretch>
        </p:blipFill>
        <p:spPr>
          <a:xfrm>
            <a:off x="442912" y="2833006"/>
            <a:ext cx="7349577" cy="1368879"/>
          </a:xfrm>
          <a:prstGeom prst="rect">
            <a:avLst/>
          </a:prstGeom>
        </p:spPr>
      </p:pic>
      <p:sp>
        <p:nvSpPr>
          <p:cNvPr id="22" name="TextBox 21"/>
          <p:cNvSpPr txBox="1"/>
          <p:nvPr/>
        </p:nvSpPr>
        <p:spPr>
          <a:xfrm>
            <a:off x="8251370" y="1001501"/>
            <a:ext cx="3940629" cy="5632311"/>
          </a:xfrm>
          <a:prstGeom prst="rect">
            <a:avLst/>
          </a:prstGeom>
          <a:noFill/>
        </p:spPr>
        <p:txBody>
          <a:bodyPr wrap="square" rtlCol="0">
            <a:spAutoFit/>
          </a:bodyPr>
          <a:lstStyle/>
          <a:p>
            <a:r>
              <a:rPr lang="en-US" dirty="0"/>
              <a:t>The function area consists of two clauses</a:t>
            </a:r>
            <a:r>
              <a:rPr lang="en-US" dirty="0" smtClean="0"/>
              <a:t>.</a:t>
            </a:r>
          </a:p>
          <a:p>
            <a:endParaRPr lang="en-US" dirty="0"/>
          </a:p>
          <a:p>
            <a:r>
              <a:rPr lang="en-US" dirty="0"/>
              <a:t>The clauses are separated</a:t>
            </a:r>
          </a:p>
          <a:p>
            <a:r>
              <a:rPr lang="en-US" dirty="0"/>
              <a:t>by a semicolon, and the final clause is terminated by </a:t>
            </a:r>
            <a:r>
              <a:rPr lang="en-US" dirty="0" smtClean="0"/>
              <a:t>dot-whitespace</a:t>
            </a:r>
          </a:p>
          <a:p>
            <a:endParaRPr lang="en-US" dirty="0"/>
          </a:p>
          <a:p>
            <a:r>
              <a:rPr lang="en-US" dirty="0"/>
              <a:t>Each clause has a head and a </a:t>
            </a:r>
            <a:r>
              <a:rPr lang="en-US" dirty="0" smtClean="0"/>
              <a:t>body</a:t>
            </a:r>
          </a:p>
          <a:p>
            <a:endParaRPr lang="en-US" dirty="0"/>
          </a:p>
          <a:p>
            <a:r>
              <a:rPr lang="en-US" dirty="0"/>
              <a:t>the head consists of a </a:t>
            </a:r>
            <a:r>
              <a:rPr lang="en-US" dirty="0" smtClean="0"/>
              <a:t>function name </a:t>
            </a:r>
            <a:r>
              <a:rPr lang="en-US" dirty="0"/>
              <a:t>followed by a pattern (in parentheses</a:t>
            </a:r>
            <a:r>
              <a:rPr lang="en-US" dirty="0" smtClean="0"/>
              <a:t>)</a:t>
            </a:r>
          </a:p>
          <a:p>
            <a:endParaRPr lang="en-US" dirty="0"/>
          </a:p>
          <a:p>
            <a:r>
              <a:rPr lang="en-US" dirty="0"/>
              <a:t>the body consists of a</a:t>
            </a:r>
          </a:p>
          <a:p>
            <a:r>
              <a:rPr lang="en-US" dirty="0"/>
              <a:t>sequence of </a:t>
            </a:r>
            <a:r>
              <a:rPr lang="en-US" dirty="0" smtClean="0"/>
              <a:t>expressions </a:t>
            </a:r>
            <a:r>
              <a:rPr lang="en-US" dirty="0"/>
              <a:t>which are evaluated if the pattern in the </a:t>
            </a:r>
            <a:r>
              <a:rPr lang="en-US" dirty="0" smtClean="0"/>
              <a:t>head is </a:t>
            </a:r>
            <a:r>
              <a:rPr lang="en-US" dirty="0"/>
              <a:t>successfully matched against the calling arguments</a:t>
            </a:r>
          </a:p>
        </p:txBody>
      </p:sp>
    </p:spTree>
    <p:extLst>
      <p:ext uri="{BB962C8B-B14F-4D97-AF65-F5344CB8AC3E}">
        <p14:creationId xmlns:p14="http://schemas.microsoft.com/office/powerpoint/2010/main" val="6094762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Export &amp; Imports</a:t>
            </a:r>
            <a:endParaRPr lang="en-US" dirty="0"/>
          </a:p>
        </p:txBody>
      </p:sp>
      <p:sp>
        <p:nvSpPr>
          <p:cNvPr id="22" name="TextBox 21"/>
          <p:cNvSpPr txBox="1"/>
          <p:nvPr/>
        </p:nvSpPr>
        <p:spPr>
          <a:xfrm>
            <a:off x="8251370" y="1631421"/>
            <a:ext cx="3940629" cy="4801314"/>
          </a:xfrm>
          <a:prstGeom prst="rect">
            <a:avLst/>
          </a:prstGeom>
          <a:noFill/>
        </p:spPr>
        <p:txBody>
          <a:bodyPr wrap="square" rtlCol="0">
            <a:spAutoFit/>
          </a:bodyPr>
          <a:lstStyle/>
          <a:p>
            <a:r>
              <a:rPr lang="en-US" dirty="0"/>
              <a:t>The function </a:t>
            </a:r>
            <a:r>
              <a:rPr lang="en-US" dirty="0" smtClean="0"/>
              <a:t>total must be exported from the module if we want to call it from outside the model</a:t>
            </a:r>
          </a:p>
          <a:p>
            <a:endParaRPr lang="en-US" dirty="0"/>
          </a:p>
          <a:p>
            <a:r>
              <a:rPr lang="en-US" dirty="0" smtClean="0"/>
              <a:t>The functions map/2 &amp; sum/1 are </a:t>
            </a:r>
            <a:r>
              <a:rPr lang="en-US" dirty="0" err="1" smtClean="0"/>
              <a:t>are</a:t>
            </a:r>
            <a:r>
              <a:rPr lang="en-US" dirty="0" smtClean="0"/>
              <a:t> imported from lists, we need not use full qualified method name</a:t>
            </a:r>
          </a:p>
          <a:p>
            <a:endParaRPr lang="en-US" dirty="0"/>
          </a:p>
          <a:p>
            <a:r>
              <a:rPr lang="en-US" dirty="0" smtClean="0"/>
              <a:t>-export , -import is called annotations</a:t>
            </a:r>
          </a:p>
          <a:p>
            <a:endParaRPr lang="en-US" dirty="0"/>
          </a:p>
          <a:p>
            <a:r>
              <a:rPr lang="en-US" dirty="0" smtClean="0"/>
              <a:t>-compile(</a:t>
            </a:r>
            <a:r>
              <a:rPr lang="en-US" dirty="0" err="1" smtClean="0"/>
              <a:t>export_all</a:t>
            </a:r>
            <a:r>
              <a:rPr lang="en-US" dirty="0" smtClean="0"/>
              <a:t>)</a:t>
            </a:r>
          </a:p>
          <a:p>
            <a:r>
              <a:rPr lang="en-US" dirty="0" smtClean="0"/>
              <a:t>Exports all methods in the module</a:t>
            </a:r>
            <a:endParaRPr lang="en-US" dirty="0"/>
          </a:p>
          <a:p>
            <a:endParaRPr lang="en-US" dirty="0" smtClean="0"/>
          </a:p>
          <a:p>
            <a:endParaRPr lang="en-US" dirty="0"/>
          </a:p>
        </p:txBody>
      </p:sp>
      <p:pic>
        <p:nvPicPr>
          <p:cNvPr id="3" name="Picture 2"/>
          <p:cNvPicPr>
            <a:picLocks noChangeAspect="1"/>
          </p:cNvPicPr>
          <p:nvPr/>
        </p:nvPicPr>
        <p:blipFill>
          <a:blip r:embed="rId2"/>
          <a:stretch>
            <a:fillRect/>
          </a:stretch>
        </p:blipFill>
        <p:spPr>
          <a:xfrm>
            <a:off x="1154954" y="2803842"/>
            <a:ext cx="5631926" cy="1349093"/>
          </a:xfrm>
          <a:prstGeom prst="rect">
            <a:avLst/>
          </a:prstGeom>
        </p:spPr>
      </p:pic>
    </p:spTree>
    <p:extLst>
      <p:ext uri="{BB962C8B-B14F-4D97-AF65-F5344CB8AC3E}">
        <p14:creationId xmlns:p14="http://schemas.microsoft.com/office/powerpoint/2010/main" val="4267646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Clause</a:t>
            </a:r>
            <a:endParaRPr lang="en-US" dirty="0"/>
          </a:p>
        </p:txBody>
      </p:sp>
      <p:pic>
        <p:nvPicPr>
          <p:cNvPr id="21" name="Picture 20"/>
          <p:cNvPicPr>
            <a:picLocks noChangeAspect="1"/>
          </p:cNvPicPr>
          <p:nvPr/>
        </p:nvPicPr>
        <p:blipFill>
          <a:blip r:embed="rId2"/>
          <a:stretch>
            <a:fillRect/>
          </a:stretch>
        </p:blipFill>
        <p:spPr>
          <a:xfrm>
            <a:off x="442912" y="2833006"/>
            <a:ext cx="7349577" cy="1368879"/>
          </a:xfrm>
          <a:prstGeom prst="rect">
            <a:avLst/>
          </a:prstGeom>
        </p:spPr>
      </p:pic>
      <p:sp>
        <p:nvSpPr>
          <p:cNvPr id="22" name="TextBox 21"/>
          <p:cNvSpPr txBox="1"/>
          <p:nvPr/>
        </p:nvSpPr>
        <p:spPr>
          <a:xfrm>
            <a:off x="8251370" y="2058141"/>
            <a:ext cx="3940629" cy="3139321"/>
          </a:xfrm>
          <a:prstGeom prst="rect">
            <a:avLst/>
          </a:prstGeom>
          <a:noFill/>
        </p:spPr>
        <p:txBody>
          <a:bodyPr wrap="square" rtlCol="0">
            <a:spAutoFit/>
          </a:bodyPr>
          <a:lstStyle/>
          <a:p>
            <a:r>
              <a:rPr lang="en-US" dirty="0"/>
              <a:t>The function area consists of several different clauses. When </a:t>
            </a:r>
            <a:r>
              <a:rPr lang="en-US" dirty="0" smtClean="0"/>
              <a:t>we call </a:t>
            </a:r>
            <a:r>
              <a:rPr lang="en-US" dirty="0"/>
              <a:t>the function, execution starts in the first clause that </a:t>
            </a:r>
            <a:r>
              <a:rPr lang="en-US" dirty="0" smtClean="0"/>
              <a:t>matches the </a:t>
            </a:r>
            <a:r>
              <a:rPr lang="en-US" dirty="0"/>
              <a:t>call </a:t>
            </a:r>
            <a:r>
              <a:rPr lang="en-US" dirty="0" smtClean="0"/>
              <a:t>arguments</a:t>
            </a:r>
          </a:p>
          <a:p>
            <a:endParaRPr lang="en-US" dirty="0"/>
          </a:p>
          <a:p>
            <a:endParaRPr lang="en-US" dirty="0" smtClean="0"/>
          </a:p>
          <a:p>
            <a:r>
              <a:rPr lang="en-US" dirty="0"/>
              <a:t>Our function does not handle the case where none of the patterns</a:t>
            </a:r>
          </a:p>
          <a:p>
            <a:r>
              <a:rPr lang="en-US" dirty="0"/>
              <a:t>match—our program will fail with a runtime error</a:t>
            </a:r>
          </a:p>
        </p:txBody>
      </p:sp>
    </p:spTree>
    <p:extLst>
      <p:ext uri="{BB962C8B-B14F-4D97-AF65-F5344CB8AC3E}">
        <p14:creationId xmlns:p14="http://schemas.microsoft.com/office/powerpoint/2010/main" val="42255397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Clause</a:t>
            </a:r>
            <a:endParaRPr lang="en-US" dirty="0"/>
          </a:p>
        </p:txBody>
      </p:sp>
      <p:sp>
        <p:nvSpPr>
          <p:cNvPr id="22" name="TextBox 21"/>
          <p:cNvSpPr txBox="1"/>
          <p:nvPr/>
        </p:nvSpPr>
        <p:spPr>
          <a:xfrm>
            <a:off x="7418250" y="1489181"/>
            <a:ext cx="3940629" cy="4524315"/>
          </a:xfrm>
          <a:prstGeom prst="rect">
            <a:avLst/>
          </a:prstGeom>
          <a:noFill/>
        </p:spPr>
        <p:txBody>
          <a:bodyPr wrap="square" rtlCol="0">
            <a:spAutoFit/>
          </a:bodyPr>
          <a:lstStyle/>
          <a:p>
            <a:endParaRPr lang="en-US" dirty="0" smtClean="0"/>
          </a:p>
          <a:p>
            <a:r>
              <a:rPr lang="en-US" dirty="0"/>
              <a:t>command c(geometry),</a:t>
            </a:r>
          </a:p>
          <a:p>
            <a:r>
              <a:rPr lang="en-US" dirty="0"/>
              <a:t>which compiles the code in the file </a:t>
            </a:r>
            <a:r>
              <a:rPr lang="en-US" dirty="0" err="1" smtClean="0"/>
              <a:t>geometry.erl</a:t>
            </a:r>
            <a:endParaRPr lang="en-US" dirty="0" smtClean="0"/>
          </a:p>
          <a:p>
            <a:endParaRPr lang="en-US" dirty="0"/>
          </a:p>
          <a:p>
            <a:r>
              <a:rPr lang="en-US" dirty="0"/>
              <a:t>The compiler returns</a:t>
            </a:r>
          </a:p>
          <a:p>
            <a:r>
              <a:rPr lang="en-US" dirty="0"/>
              <a:t>{</a:t>
            </a:r>
            <a:r>
              <a:rPr lang="en-US" dirty="0" err="1"/>
              <a:t>ok,geometry</a:t>
            </a:r>
            <a:r>
              <a:rPr lang="en-US" dirty="0"/>
              <a:t>}, which means that the compilation succeeded and </a:t>
            </a:r>
            <a:r>
              <a:rPr lang="en-US" dirty="0" smtClean="0"/>
              <a:t>that the </a:t>
            </a:r>
            <a:r>
              <a:rPr lang="en-US" dirty="0"/>
              <a:t>module geometry has been compiled and loaded</a:t>
            </a:r>
          </a:p>
          <a:p>
            <a:endParaRPr lang="en-US" dirty="0" smtClean="0"/>
          </a:p>
          <a:p>
            <a:r>
              <a:rPr lang="en-US" dirty="0" smtClean="0"/>
              <a:t>Note </a:t>
            </a:r>
            <a:r>
              <a:rPr lang="en-US" dirty="0"/>
              <a:t>how we need to</a:t>
            </a:r>
          </a:p>
          <a:p>
            <a:r>
              <a:rPr lang="en-US" dirty="0"/>
              <a:t>include the module name together with the function name in order </a:t>
            </a:r>
            <a:r>
              <a:rPr lang="en-US" dirty="0" smtClean="0"/>
              <a:t>to identify </a:t>
            </a:r>
            <a:r>
              <a:rPr lang="en-US" dirty="0"/>
              <a:t>exactly which function we want to call</a:t>
            </a:r>
          </a:p>
        </p:txBody>
      </p:sp>
      <p:pic>
        <p:nvPicPr>
          <p:cNvPr id="3" name="Picture 2"/>
          <p:cNvPicPr>
            <a:picLocks noChangeAspect="1"/>
          </p:cNvPicPr>
          <p:nvPr/>
        </p:nvPicPr>
        <p:blipFill>
          <a:blip r:embed="rId2"/>
          <a:stretch>
            <a:fillRect/>
          </a:stretch>
        </p:blipFill>
        <p:spPr>
          <a:xfrm>
            <a:off x="1154954" y="2935799"/>
            <a:ext cx="5096969" cy="1763713"/>
          </a:xfrm>
          <a:prstGeom prst="rect">
            <a:avLst/>
          </a:prstGeom>
        </p:spPr>
      </p:pic>
    </p:spTree>
    <p:extLst>
      <p:ext uri="{BB962C8B-B14F-4D97-AF65-F5344CB8AC3E}">
        <p14:creationId xmlns:p14="http://schemas.microsoft.com/office/powerpoint/2010/main" val="4934685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Arity</a:t>
            </a:r>
            <a:endParaRPr lang="en-US" dirty="0"/>
          </a:p>
        </p:txBody>
      </p:sp>
      <p:sp>
        <p:nvSpPr>
          <p:cNvPr id="3" name="TextBox 2"/>
          <p:cNvSpPr txBox="1"/>
          <p:nvPr/>
        </p:nvSpPr>
        <p:spPr>
          <a:xfrm>
            <a:off x="1666240" y="2743200"/>
            <a:ext cx="8818880" cy="1754326"/>
          </a:xfrm>
          <a:prstGeom prst="rect">
            <a:avLst/>
          </a:prstGeom>
          <a:noFill/>
        </p:spPr>
        <p:txBody>
          <a:bodyPr wrap="square" rtlCol="0">
            <a:spAutoFit/>
          </a:bodyPr>
          <a:lstStyle/>
          <a:p>
            <a:r>
              <a:rPr lang="en-US" dirty="0"/>
              <a:t>The arity of a function is the number of arguments that the function</a:t>
            </a:r>
          </a:p>
          <a:p>
            <a:r>
              <a:rPr lang="en-US" dirty="0"/>
              <a:t>has</a:t>
            </a:r>
            <a:r>
              <a:rPr lang="en-US" dirty="0" smtClean="0"/>
              <a:t>.</a:t>
            </a:r>
          </a:p>
          <a:p>
            <a:endParaRPr lang="en-US" dirty="0"/>
          </a:p>
          <a:p>
            <a:r>
              <a:rPr lang="en-US" dirty="0"/>
              <a:t>In </a:t>
            </a:r>
            <a:r>
              <a:rPr lang="en-US" dirty="0" err="1"/>
              <a:t>Erlang</a:t>
            </a:r>
            <a:r>
              <a:rPr lang="en-US" dirty="0"/>
              <a:t>, two functions with the same name and different arity</a:t>
            </a:r>
          </a:p>
          <a:p>
            <a:r>
              <a:rPr lang="en-US" dirty="0"/>
              <a:t>in the same module represent entirely different </a:t>
            </a:r>
            <a:r>
              <a:rPr lang="en-US" dirty="0" smtClean="0"/>
              <a:t>functions</a:t>
            </a:r>
          </a:p>
          <a:p>
            <a:endParaRPr lang="en-US" dirty="0" smtClean="0"/>
          </a:p>
        </p:txBody>
      </p:sp>
      <p:pic>
        <p:nvPicPr>
          <p:cNvPr id="4" name="Picture 3"/>
          <p:cNvPicPr>
            <a:picLocks noChangeAspect="1"/>
          </p:cNvPicPr>
          <p:nvPr/>
        </p:nvPicPr>
        <p:blipFill>
          <a:blip r:embed="rId2"/>
          <a:stretch>
            <a:fillRect/>
          </a:stretch>
        </p:blipFill>
        <p:spPr>
          <a:xfrm>
            <a:off x="1819274" y="4802326"/>
            <a:ext cx="5739765" cy="1668536"/>
          </a:xfrm>
          <a:prstGeom prst="rect">
            <a:avLst/>
          </a:prstGeom>
        </p:spPr>
      </p:pic>
    </p:spTree>
    <p:extLst>
      <p:ext uri="{BB962C8B-B14F-4D97-AF65-F5344CB8AC3E}">
        <p14:creationId xmlns:p14="http://schemas.microsoft.com/office/powerpoint/2010/main" val="10808201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2133600"/>
          </a:xfrm>
        </p:spPr>
        <p:txBody>
          <a:bodyPr>
            <a:normAutofit/>
          </a:bodyPr>
          <a:lstStyle/>
          <a:p>
            <a:r>
              <a:rPr lang="en-US" dirty="0"/>
              <a:t>funs are “anonymous” </a:t>
            </a:r>
            <a:r>
              <a:rPr lang="en-US" dirty="0" smtClean="0"/>
              <a:t>functions</a:t>
            </a:r>
          </a:p>
          <a:p>
            <a:endParaRPr lang="en-US" dirty="0"/>
          </a:p>
          <a:p>
            <a:r>
              <a:rPr lang="en-US" dirty="0" smtClean="0"/>
              <a:t>fun(X) -&gt; </a:t>
            </a:r>
          </a:p>
          <a:p>
            <a:r>
              <a:rPr lang="en-US" dirty="0" smtClean="0"/>
              <a:t>	//expressions//</a:t>
            </a:r>
          </a:p>
          <a:p>
            <a:r>
              <a:rPr lang="en-US" dirty="0" smtClean="0"/>
              <a:t>end.</a:t>
            </a:r>
          </a:p>
          <a:p>
            <a:endParaRPr lang="en-US" dirty="0"/>
          </a:p>
        </p:txBody>
      </p:sp>
      <p:pic>
        <p:nvPicPr>
          <p:cNvPr id="4" name="Picture 3"/>
          <p:cNvPicPr>
            <a:picLocks noChangeAspect="1"/>
          </p:cNvPicPr>
          <p:nvPr/>
        </p:nvPicPr>
        <p:blipFill>
          <a:blip r:embed="rId2"/>
          <a:stretch>
            <a:fillRect/>
          </a:stretch>
        </p:blipFill>
        <p:spPr>
          <a:xfrm>
            <a:off x="1154954" y="4714874"/>
            <a:ext cx="4914367" cy="1015365"/>
          </a:xfrm>
          <a:prstGeom prst="rect">
            <a:avLst/>
          </a:prstGeom>
        </p:spPr>
      </p:pic>
    </p:spTree>
    <p:extLst>
      <p:ext uri="{BB962C8B-B14F-4D97-AF65-F5344CB8AC3E}">
        <p14:creationId xmlns:p14="http://schemas.microsoft.com/office/powerpoint/2010/main" val="42060339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914400"/>
          </a:xfrm>
        </p:spPr>
        <p:txBody>
          <a:bodyPr>
            <a:normAutofit/>
          </a:bodyPr>
          <a:lstStyle/>
          <a:p>
            <a:r>
              <a:rPr lang="en-US" dirty="0"/>
              <a:t>Funs can have any number of </a:t>
            </a:r>
            <a:r>
              <a:rPr lang="en-US" dirty="0" smtClean="0"/>
              <a:t>arguments</a:t>
            </a:r>
          </a:p>
        </p:txBody>
      </p:sp>
      <p:pic>
        <p:nvPicPr>
          <p:cNvPr id="4" name="Picture 3"/>
          <p:cNvPicPr>
            <a:picLocks noChangeAspect="1"/>
          </p:cNvPicPr>
          <p:nvPr/>
        </p:nvPicPr>
        <p:blipFill>
          <a:blip r:embed="rId2"/>
          <a:stretch>
            <a:fillRect/>
          </a:stretch>
        </p:blipFill>
        <p:spPr>
          <a:xfrm>
            <a:off x="1154954" y="3613626"/>
            <a:ext cx="8231851" cy="1459548"/>
          </a:xfrm>
          <a:prstGeom prst="rect">
            <a:avLst/>
          </a:prstGeom>
        </p:spPr>
      </p:pic>
    </p:spTree>
    <p:extLst>
      <p:ext uri="{BB962C8B-B14F-4D97-AF65-F5344CB8AC3E}">
        <p14:creationId xmlns:p14="http://schemas.microsoft.com/office/powerpoint/2010/main" val="2125869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Funs can have several different </a:t>
            </a:r>
            <a:r>
              <a:rPr lang="en-US" dirty="0" smtClean="0"/>
              <a:t>clauses</a:t>
            </a:r>
          </a:p>
          <a:p>
            <a:endParaRPr lang="en-US" dirty="0"/>
          </a:p>
        </p:txBody>
      </p:sp>
      <p:pic>
        <p:nvPicPr>
          <p:cNvPr id="4" name="Picture 3"/>
          <p:cNvPicPr>
            <a:picLocks noChangeAspect="1"/>
          </p:cNvPicPr>
          <p:nvPr/>
        </p:nvPicPr>
        <p:blipFill>
          <a:blip r:embed="rId2"/>
          <a:stretch>
            <a:fillRect/>
          </a:stretch>
        </p:blipFill>
        <p:spPr>
          <a:xfrm>
            <a:off x="1473834" y="3428999"/>
            <a:ext cx="6532245" cy="3012279"/>
          </a:xfrm>
          <a:prstGeom prst="rect">
            <a:avLst/>
          </a:prstGeom>
        </p:spPr>
      </p:pic>
    </p:spTree>
    <p:extLst>
      <p:ext uri="{BB962C8B-B14F-4D97-AF65-F5344CB8AC3E}">
        <p14:creationId xmlns:p14="http://schemas.microsoft.com/office/powerpoint/2010/main" val="37084682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Functions that return funs, or functions that can accept funs as their</a:t>
            </a:r>
          </a:p>
          <a:p>
            <a:r>
              <a:rPr lang="en-US" dirty="0"/>
              <a:t>arguments, are called higher-order functions</a:t>
            </a:r>
          </a:p>
        </p:txBody>
      </p:sp>
      <p:pic>
        <p:nvPicPr>
          <p:cNvPr id="5" name="Picture 4"/>
          <p:cNvPicPr>
            <a:picLocks noChangeAspect="1"/>
          </p:cNvPicPr>
          <p:nvPr/>
        </p:nvPicPr>
        <p:blipFill>
          <a:blip r:embed="rId2"/>
          <a:stretch>
            <a:fillRect/>
          </a:stretch>
        </p:blipFill>
        <p:spPr>
          <a:xfrm>
            <a:off x="1154954" y="3616960"/>
            <a:ext cx="5753846" cy="695520"/>
          </a:xfrm>
          <a:prstGeom prst="rect">
            <a:avLst/>
          </a:prstGeom>
        </p:spPr>
      </p:pic>
      <p:pic>
        <p:nvPicPr>
          <p:cNvPr id="6" name="Picture 5"/>
          <p:cNvPicPr>
            <a:picLocks noChangeAspect="1"/>
          </p:cNvPicPr>
          <p:nvPr/>
        </p:nvPicPr>
        <p:blipFill>
          <a:blip r:embed="rId3"/>
          <a:stretch>
            <a:fillRect/>
          </a:stretch>
        </p:blipFill>
        <p:spPr>
          <a:xfrm>
            <a:off x="1154954" y="4607560"/>
            <a:ext cx="4717526" cy="2015670"/>
          </a:xfrm>
          <a:prstGeom prst="rect">
            <a:avLst/>
          </a:prstGeom>
        </p:spPr>
      </p:pic>
      <p:sp>
        <p:nvSpPr>
          <p:cNvPr id="7" name="TextBox 6"/>
          <p:cNvSpPr txBox="1"/>
          <p:nvPr/>
        </p:nvSpPr>
        <p:spPr>
          <a:xfrm>
            <a:off x="6258560" y="5344160"/>
            <a:ext cx="4043680" cy="1200329"/>
          </a:xfrm>
          <a:prstGeom prst="rect">
            <a:avLst/>
          </a:prstGeom>
          <a:noFill/>
        </p:spPr>
        <p:txBody>
          <a:bodyPr wrap="square" rtlCol="0">
            <a:spAutoFit/>
          </a:bodyPr>
          <a:lstStyle/>
          <a:p>
            <a:r>
              <a:rPr lang="en-US" dirty="0"/>
              <a:t>Functions That Have Funs As Their Arguments</a:t>
            </a:r>
            <a:endParaRPr lang="en-US" dirty="0" smtClean="0"/>
          </a:p>
          <a:p>
            <a:endParaRPr lang="en-US" dirty="0"/>
          </a:p>
          <a:p>
            <a:r>
              <a:rPr lang="en-US" dirty="0" smtClean="0"/>
              <a:t>List-at-a-time operation</a:t>
            </a:r>
            <a:endParaRPr lang="en-US" dirty="0"/>
          </a:p>
        </p:txBody>
      </p:sp>
    </p:spTree>
    <p:extLst>
      <p:ext uri="{BB962C8B-B14F-4D97-AF65-F5344CB8AC3E}">
        <p14:creationId xmlns:p14="http://schemas.microsoft.com/office/powerpoint/2010/main" val="12788210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Funs</a:t>
            </a:r>
            <a:endParaRPr lang="en-US" dirty="0"/>
          </a:p>
        </p:txBody>
      </p:sp>
      <p:sp>
        <p:nvSpPr>
          <p:cNvPr id="3" name="Text Placeholder 2"/>
          <p:cNvSpPr>
            <a:spLocks noGrp="1"/>
          </p:cNvSpPr>
          <p:nvPr>
            <p:ph type="body" sz="half" idx="2"/>
          </p:nvPr>
        </p:nvSpPr>
        <p:spPr>
          <a:xfrm>
            <a:off x="1154954" y="2438400"/>
            <a:ext cx="10630646" cy="1178560"/>
          </a:xfrm>
        </p:spPr>
        <p:txBody>
          <a:bodyPr>
            <a:normAutofit/>
          </a:bodyPr>
          <a:lstStyle/>
          <a:p>
            <a:r>
              <a:rPr lang="en-US" dirty="0"/>
              <a:t>Functions that return funs, or functions that can accept funs as their</a:t>
            </a:r>
          </a:p>
          <a:p>
            <a:r>
              <a:rPr lang="en-US" dirty="0"/>
              <a:t>arguments, are called higher-order functions</a:t>
            </a:r>
          </a:p>
        </p:txBody>
      </p:sp>
      <p:sp>
        <p:nvSpPr>
          <p:cNvPr id="7" name="TextBox 6"/>
          <p:cNvSpPr txBox="1"/>
          <p:nvPr/>
        </p:nvSpPr>
        <p:spPr>
          <a:xfrm>
            <a:off x="6258560" y="4653280"/>
            <a:ext cx="5933440" cy="1754326"/>
          </a:xfrm>
          <a:prstGeom prst="rect">
            <a:avLst/>
          </a:prstGeom>
          <a:noFill/>
        </p:spPr>
        <p:txBody>
          <a:bodyPr wrap="square" rtlCol="0">
            <a:spAutoFit/>
          </a:bodyPr>
          <a:lstStyle/>
          <a:p>
            <a:r>
              <a:rPr lang="en-US" dirty="0"/>
              <a:t>Functions That </a:t>
            </a:r>
            <a:r>
              <a:rPr lang="en-US" dirty="0" smtClean="0"/>
              <a:t> return funs</a:t>
            </a:r>
          </a:p>
          <a:p>
            <a:endParaRPr lang="en-US" dirty="0" smtClean="0"/>
          </a:p>
          <a:p>
            <a:r>
              <a:rPr lang="en-US" dirty="0" err="1" smtClean="0"/>
              <a:t>Mult</a:t>
            </a:r>
            <a:r>
              <a:rPr lang="en-US" dirty="0" smtClean="0"/>
              <a:t> </a:t>
            </a:r>
            <a:r>
              <a:rPr lang="en-US" dirty="0"/>
              <a:t>is a generalization of Double. Instead </a:t>
            </a:r>
            <a:r>
              <a:rPr lang="en-US" dirty="0" smtClean="0"/>
              <a:t>of computing </a:t>
            </a:r>
            <a:r>
              <a:rPr lang="en-US" dirty="0"/>
              <a:t>a value, </a:t>
            </a:r>
            <a:r>
              <a:rPr lang="en-US" dirty="0" smtClean="0"/>
              <a:t>it returns </a:t>
            </a:r>
            <a:r>
              <a:rPr lang="en-US" dirty="0"/>
              <a:t>a function, which when called will compute the required value.</a:t>
            </a:r>
            <a:endParaRPr lang="en-US" dirty="0" smtClean="0"/>
          </a:p>
          <a:p>
            <a:endParaRPr lang="en-US" dirty="0"/>
          </a:p>
        </p:txBody>
      </p:sp>
      <p:pic>
        <p:nvPicPr>
          <p:cNvPr id="4" name="Picture 3"/>
          <p:cNvPicPr>
            <a:picLocks noChangeAspect="1"/>
          </p:cNvPicPr>
          <p:nvPr/>
        </p:nvPicPr>
        <p:blipFill>
          <a:blip r:embed="rId2"/>
          <a:stretch>
            <a:fillRect/>
          </a:stretch>
        </p:blipFill>
        <p:spPr>
          <a:xfrm>
            <a:off x="1154954" y="3616960"/>
            <a:ext cx="2895600" cy="695325"/>
          </a:xfrm>
          <a:prstGeom prst="rect">
            <a:avLst/>
          </a:prstGeom>
        </p:spPr>
      </p:pic>
      <p:pic>
        <p:nvPicPr>
          <p:cNvPr id="8" name="Picture 7"/>
          <p:cNvPicPr>
            <a:picLocks noChangeAspect="1"/>
          </p:cNvPicPr>
          <p:nvPr/>
        </p:nvPicPr>
        <p:blipFill>
          <a:blip r:embed="rId3"/>
          <a:stretch>
            <a:fillRect/>
          </a:stretch>
        </p:blipFill>
        <p:spPr>
          <a:xfrm>
            <a:off x="1154954" y="4643120"/>
            <a:ext cx="4295775" cy="447675"/>
          </a:xfrm>
          <a:prstGeom prst="rect">
            <a:avLst/>
          </a:prstGeom>
        </p:spPr>
      </p:pic>
      <p:pic>
        <p:nvPicPr>
          <p:cNvPr id="9" name="Picture 8"/>
          <p:cNvPicPr>
            <a:picLocks noChangeAspect="1"/>
          </p:cNvPicPr>
          <p:nvPr/>
        </p:nvPicPr>
        <p:blipFill>
          <a:blip r:embed="rId4"/>
          <a:stretch>
            <a:fillRect/>
          </a:stretch>
        </p:blipFill>
        <p:spPr>
          <a:xfrm>
            <a:off x="1154954" y="5601424"/>
            <a:ext cx="2371725" cy="685800"/>
          </a:xfrm>
          <a:prstGeom prst="rect">
            <a:avLst/>
          </a:prstGeom>
        </p:spPr>
      </p:pic>
    </p:spTree>
    <p:extLst>
      <p:ext uri="{BB962C8B-B14F-4D97-AF65-F5344CB8AC3E}">
        <p14:creationId xmlns:p14="http://schemas.microsoft.com/office/powerpoint/2010/main" val="34643032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844739" cy="3329581"/>
          </a:xfrm>
        </p:spPr>
        <p:txBody>
          <a:bodyPr/>
          <a:lstStyle/>
          <a:p>
            <a:r>
              <a:rPr lang="en-US" sz="2000" b="1" i="1" dirty="0" smtClean="0"/>
              <a:t>“If </a:t>
            </a:r>
            <a:r>
              <a:rPr lang="en-US" sz="2000" b="1" i="1" dirty="0"/>
              <a:t>somebody came to me and wanted to pay me a lot of money to build a large scale message handling system that really had to be up all the time, could never afford to go down for years at a time, I would unhesitatingly choose </a:t>
            </a:r>
            <a:r>
              <a:rPr lang="en-US" sz="2000" b="1" i="1" dirty="0" err="1"/>
              <a:t>Erlang</a:t>
            </a:r>
            <a:r>
              <a:rPr lang="en-US" sz="2000" b="1" i="1" dirty="0"/>
              <a:t> to build it </a:t>
            </a:r>
            <a:r>
              <a:rPr lang="en-US" sz="2000" b="1" i="1" dirty="0" smtClean="0"/>
              <a:t>in”</a:t>
            </a: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r>
              <a:rPr lang="en-US" sz="2000" dirty="0"/>
              <a:t>T</a:t>
            </a:r>
            <a:r>
              <a:rPr lang="en-US" sz="1400" dirty="0" smtClean="0"/>
              <a:t>im </a:t>
            </a:r>
            <a:r>
              <a:rPr lang="en-US" sz="1400" dirty="0"/>
              <a:t>Bray, director of Web Technologies at </a:t>
            </a:r>
            <a:r>
              <a:rPr lang="en-US" sz="1400" dirty="0">
                <a:hlinkClick r:id="rId2" tooltip="Sun Microsystems"/>
              </a:rPr>
              <a:t>Sun Microsystems</a:t>
            </a:r>
            <a:r>
              <a:rPr lang="en-US" sz="1400" dirty="0"/>
              <a:t>, expressed in his keynote at </a:t>
            </a:r>
            <a:r>
              <a:rPr lang="en-US" sz="1400" dirty="0">
                <a:hlinkClick r:id="rId3" tooltip="O'Reilly Open Source Convention"/>
              </a:rPr>
              <a:t>OSCON</a:t>
            </a:r>
            <a:r>
              <a:rPr lang="en-US" sz="1400" dirty="0"/>
              <a:t> in July 2008</a:t>
            </a:r>
            <a:endParaRPr lang="en-US" sz="2000" dirty="0"/>
          </a:p>
        </p:txBody>
      </p:sp>
    </p:spTree>
    <p:extLst>
      <p:ext uri="{BB962C8B-B14F-4D97-AF65-F5344CB8AC3E}">
        <p14:creationId xmlns:p14="http://schemas.microsoft.com/office/powerpoint/2010/main" val="1630654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Comprehensions</a:t>
            </a:r>
            <a:endParaRPr lang="en-US" dirty="0"/>
          </a:p>
        </p:txBody>
      </p:sp>
      <p:sp>
        <p:nvSpPr>
          <p:cNvPr id="3" name="TextBox 2"/>
          <p:cNvSpPr txBox="1"/>
          <p:nvPr/>
        </p:nvSpPr>
        <p:spPr>
          <a:xfrm>
            <a:off x="1666240" y="2743200"/>
            <a:ext cx="8818880" cy="4247317"/>
          </a:xfrm>
          <a:prstGeom prst="rect">
            <a:avLst/>
          </a:prstGeom>
          <a:noFill/>
        </p:spPr>
        <p:txBody>
          <a:bodyPr wrap="square" rtlCol="0">
            <a:spAutoFit/>
          </a:bodyPr>
          <a:lstStyle/>
          <a:p>
            <a:r>
              <a:rPr lang="en-US" dirty="0"/>
              <a:t>List comprehensions are expressions that create lists without having to</a:t>
            </a:r>
          </a:p>
          <a:p>
            <a:r>
              <a:rPr lang="en-US" dirty="0"/>
              <a:t>use funs, maps, or </a:t>
            </a:r>
            <a:r>
              <a:rPr lang="en-US" dirty="0" smtClean="0"/>
              <a:t>filters</a:t>
            </a:r>
          </a:p>
          <a:p>
            <a:endParaRPr lang="en-US" dirty="0" smtClean="0"/>
          </a:p>
          <a:p>
            <a:r>
              <a:rPr lang="en-US" dirty="0" smtClean="0"/>
              <a:t>[</a:t>
            </a:r>
            <a:r>
              <a:rPr lang="en-US" dirty="0"/>
              <a:t>X || Qualifier1, Qualifier2, </a:t>
            </a:r>
            <a:r>
              <a:rPr lang="en-US" dirty="0" smtClean="0"/>
              <a:t>...]</a:t>
            </a:r>
          </a:p>
          <a:p>
            <a:endParaRPr lang="en-US" dirty="0"/>
          </a:p>
          <a:p>
            <a:r>
              <a:rPr lang="en-US" dirty="0"/>
              <a:t>X is an arbitrary expression, and each qualifier is either a generator or</a:t>
            </a:r>
          </a:p>
          <a:p>
            <a:r>
              <a:rPr lang="en-US" dirty="0"/>
              <a:t>a filter</a:t>
            </a:r>
            <a:r>
              <a:rPr lang="en-US" dirty="0" smtClean="0"/>
              <a:t>.</a:t>
            </a:r>
          </a:p>
          <a:p>
            <a:endParaRPr lang="en-US" dirty="0"/>
          </a:p>
          <a:p>
            <a:endParaRPr lang="en-US" dirty="0" smtClean="0"/>
          </a:p>
          <a:p>
            <a:r>
              <a:rPr lang="en-US" dirty="0" smtClean="0"/>
              <a:t>Generators </a:t>
            </a:r>
            <a:r>
              <a:rPr lang="en-US" dirty="0"/>
              <a:t>are written as Pattern &lt;- </a:t>
            </a:r>
            <a:r>
              <a:rPr lang="en-US" dirty="0" err="1"/>
              <a:t>ListExpr</a:t>
            </a:r>
            <a:r>
              <a:rPr lang="en-US" dirty="0"/>
              <a:t> where </a:t>
            </a:r>
            <a:r>
              <a:rPr lang="en-US" dirty="0" err="1"/>
              <a:t>ListExpr</a:t>
            </a:r>
            <a:r>
              <a:rPr lang="en-US" dirty="0"/>
              <a:t> must be</a:t>
            </a:r>
          </a:p>
          <a:p>
            <a:r>
              <a:rPr lang="en-US" dirty="0"/>
              <a:t>an expression that evaluates to a list of terms</a:t>
            </a:r>
            <a:r>
              <a:rPr lang="en-US" dirty="0" smtClean="0"/>
              <a:t>.</a:t>
            </a:r>
          </a:p>
          <a:p>
            <a:endParaRPr lang="en-US" dirty="0"/>
          </a:p>
          <a:p>
            <a:r>
              <a:rPr lang="en-US" dirty="0"/>
              <a:t>Filters are either predicates (functions that return true or false) or</a:t>
            </a:r>
          </a:p>
          <a:p>
            <a:r>
              <a:rPr lang="en-US" dirty="0" err="1"/>
              <a:t>boolean</a:t>
            </a:r>
            <a:r>
              <a:rPr lang="en-US" dirty="0"/>
              <a:t> expressions.</a:t>
            </a:r>
          </a:p>
          <a:p>
            <a:endParaRPr lang="en-US" dirty="0" smtClean="0"/>
          </a:p>
        </p:txBody>
      </p:sp>
    </p:spTree>
    <p:extLst>
      <p:ext uri="{BB962C8B-B14F-4D97-AF65-F5344CB8AC3E}">
        <p14:creationId xmlns:p14="http://schemas.microsoft.com/office/powerpoint/2010/main" val="20145699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Comprehensions</a:t>
            </a:r>
            <a:endParaRPr lang="en-US" dirty="0"/>
          </a:p>
        </p:txBody>
      </p:sp>
      <p:pic>
        <p:nvPicPr>
          <p:cNvPr id="4" name="Picture 3"/>
          <p:cNvPicPr>
            <a:picLocks noChangeAspect="1"/>
          </p:cNvPicPr>
          <p:nvPr/>
        </p:nvPicPr>
        <p:blipFill>
          <a:blip r:embed="rId2"/>
          <a:stretch>
            <a:fillRect/>
          </a:stretch>
        </p:blipFill>
        <p:spPr>
          <a:xfrm>
            <a:off x="1324292" y="2694503"/>
            <a:ext cx="3897948" cy="760954"/>
          </a:xfrm>
          <a:prstGeom prst="rect">
            <a:avLst/>
          </a:prstGeom>
        </p:spPr>
      </p:pic>
      <p:pic>
        <p:nvPicPr>
          <p:cNvPr id="5" name="Picture 4"/>
          <p:cNvPicPr>
            <a:picLocks noChangeAspect="1"/>
          </p:cNvPicPr>
          <p:nvPr/>
        </p:nvPicPr>
        <p:blipFill>
          <a:blip r:embed="rId3"/>
          <a:stretch>
            <a:fillRect/>
          </a:stretch>
        </p:blipFill>
        <p:spPr>
          <a:xfrm>
            <a:off x="1324292" y="3466028"/>
            <a:ext cx="4928952" cy="821492"/>
          </a:xfrm>
          <a:prstGeom prst="rect">
            <a:avLst/>
          </a:prstGeom>
        </p:spPr>
      </p:pic>
      <p:pic>
        <p:nvPicPr>
          <p:cNvPr id="6" name="Picture 5"/>
          <p:cNvPicPr>
            <a:picLocks noChangeAspect="1"/>
          </p:cNvPicPr>
          <p:nvPr/>
        </p:nvPicPr>
        <p:blipFill>
          <a:blip r:embed="rId4"/>
          <a:stretch>
            <a:fillRect/>
          </a:stretch>
        </p:blipFill>
        <p:spPr>
          <a:xfrm>
            <a:off x="1324292" y="4615576"/>
            <a:ext cx="3215640" cy="670560"/>
          </a:xfrm>
          <a:prstGeom prst="rect">
            <a:avLst/>
          </a:prstGeom>
        </p:spPr>
      </p:pic>
      <p:sp>
        <p:nvSpPr>
          <p:cNvPr id="9" name="TextBox 8"/>
          <p:cNvSpPr txBox="1"/>
          <p:nvPr/>
        </p:nvSpPr>
        <p:spPr>
          <a:xfrm>
            <a:off x="5080000" y="4489846"/>
            <a:ext cx="6075680" cy="923330"/>
          </a:xfrm>
          <a:prstGeom prst="rect">
            <a:avLst/>
          </a:prstGeom>
          <a:noFill/>
        </p:spPr>
        <p:txBody>
          <a:bodyPr wrap="square" rtlCol="0">
            <a:spAutoFit/>
          </a:bodyPr>
          <a:lstStyle/>
          <a:p>
            <a:r>
              <a:rPr lang="en-US" dirty="0"/>
              <a:t>The notation [ F(X) || X &lt;- L] means “the list of F(X) where X is taken from</a:t>
            </a:r>
          </a:p>
          <a:p>
            <a:r>
              <a:rPr lang="en-US" dirty="0"/>
              <a:t>the list L.</a:t>
            </a:r>
          </a:p>
        </p:txBody>
      </p:sp>
    </p:spTree>
    <p:extLst>
      <p:ext uri="{BB962C8B-B14F-4D97-AF65-F5344CB8AC3E}">
        <p14:creationId xmlns:p14="http://schemas.microsoft.com/office/powerpoint/2010/main" val="30738534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Arithmetic Expressions</a:t>
            </a:r>
            <a:endParaRPr lang="en-US" dirty="0"/>
          </a:p>
        </p:txBody>
      </p:sp>
      <p:pic>
        <p:nvPicPr>
          <p:cNvPr id="4" name="Picture 3"/>
          <p:cNvPicPr>
            <a:picLocks noChangeAspect="1"/>
          </p:cNvPicPr>
          <p:nvPr/>
        </p:nvPicPr>
        <p:blipFill>
          <a:blip r:embed="rId2"/>
          <a:stretch>
            <a:fillRect/>
          </a:stretch>
        </p:blipFill>
        <p:spPr>
          <a:xfrm>
            <a:off x="539432" y="2438400"/>
            <a:ext cx="7344728" cy="3876041"/>
          </a:xfrm>
          <a:prstGeom prst="rect">
            <a:avLst/>
          </a:prstGeom>
        </p:spPr>
      </p:pic>
      <p:sp>
        <p:nvSpPr>
          <p:cNvPr id="5" name="TextBox 4"/>
          <p:cNvSpPr txBox="1"/>
          <p:nvPr/>
        </p:nvSpPr>
        <p:spPr>
          <a:xfrm>
            <a:off x="8188960" y="2926080"/>
            <a:ext cx="3454400" cy="1477328"/>
          </a:xfrm>
          <a:prstGeom prst="rect">
            <a:avLst/>
          </a:prstGeom>
          <a:noFill/>
        </p:spPr>
        <p:txBody>
          <a:bodyPr wrap="square" rtlCol="0">
            <a:spAutoFit/>
          </a:bodyPr>
          <a:lstStyle/>
          <a:p>
            <a:r>
              <a:rPr lang="en-US" dirty="0"/>
              <a:t>Operators with equal</a:t>
            </a:r>
          </a:p>
          <a:p>
            <a:r>
              <a:rPr lang="en-US" dirty="0"/>
              <a:t>priorities are treated as left associative and are evaluated from left to</a:t>
            </a:r>
          </a:p>
          <a:p>
            <a:r>
              <a:rPr lang="en-US" dirty="0"/>
              <a:t>right</a:t>
            </a:r>
            <a:r>
              <a:rPr lang="en-US" dirty="0" smtClean="0"/>
              <a:t>.</a:t>
            </a:r>
            <a:endParaRPr lang="en-US" dirty="0"/>
          </a:p>
        </p:txBody>
      </p:sp>
    </p:spTree>
    <p:extLst>
      <p:ext uri="{BB962C8B-B14F-4D97-AF65-F5344CB8AC3E}">
        <p14:creationId xmlns:p14="http://schemas.microsoft.com/office/powerpoint/2010/main" val="3932880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3416320"/>
          </a:xfrm>
          <a:prstGeom prst="rect">
            <a:avLst/>
          </a:prstGeom>
          <a:noFill/>
        </p:spPr>
        <p:txBody>
          <a:bodyPr wrap="square" rtlCol="0">
            <a:spAutoFit/>
          </a:bodyPr>
          <a:lstStyle/>
          <a:p>
            <a:r>
              <a:rPr lang="en-US" dirty="0"/>
              <a:t>Using guards, we can perform simple tests and comparisons</a:t>
            </a:r>
          </a:p>
          <a:p>
            <a:r>
              <a:rPr lang="en-US" dirty="0"/>
              <a:t>on the variables in a </a:t>
            </a:r>
            <a:r>
              <a:rPr lang="en-US" dirty="0" smtClean="0"/>
              <a:t>pattern</a:t>
            </a:r>
          </a:p>
          <a:p>
            <a:endParaRPr lang="en-US" dirty="0"/>
          </a:p>
          <a:p>
            <a:r>
              <a:rPr lang="en-US" dirty="0" smtClean="0"/>
              <a:t>You </a:t>
            </a:r>
            <a:r>
              <a:rPr lang="en-US" dirty="0"/>
              <a:t>can use guards in the heads of function definitions where they are</a:t>
            </a:r>
          </a:p>
          <a:p>
            <a:r>
              <a:rPr lang="en-US" dirty="0"/>
              <a:t>introduced by the </a:t>
            </a:r>
            <a:r>
              <a:rPr lang="en-US" b="1" dirty="0">
                <a:solidFill>
                  <a:srgbClr val="FFFF00"/>
                </a:solidFill>
              </a:rPr>
              <a:t>when</a:t>
            </a:r>
            <a:r>
              <a:rPr lang="en-US" dirty="0">
                <a:solidFill>
                  <a:srgbClr val="FFFF00"/>
                </a:solidFill>
              </a:rPr>
              <a:t> </a:t>
            </a:r>
            <a:r>
              <a:rPr lang="en-US" dirty="0"/>
              <a:t>keyword, or you can use them at any place in</a:t>
            </a:r>
          </a:p>
          <a:p>
            <a:r>
              <a:rPr lang="en-US" dirty="0" smtClean="0"/>
              <a:t>the </a:t>
            </a:r>
            <a:r>
              <a:rPr lang="en-US" dirty="0"/>
              <a:t>language where an expression is allowed. </a:t>
            </a:r>
            <a:endParaRPr lang="en-US" dirty="0" smtClean="0"/>
          </a:p>
          <a:p>
            <a:endParaRPr lang="en-US" dirty="0"/>
          </a:p>
          <a:p>
            <a:r>
              <a:rPr lang="en-US" dirty="0"/>
              <a:t>When they are used </a:t>
            </a:r>
            <a:r>
              <a:rPr lang="en-US" dirty="0" smtClean="0"/>
              <a:t>as expressions</a:t>
            </a:r>
            <a:r>
              <a:rPr lang="en-US" dirty="0"/>
              <a:t>, they evaluate to one of the atoms true or </a:t>
            </a:r>
            <a:r>
              <a:rPr lang="en-US" dirty="0" smtClean="0"/>
              <a:t>false</a:t>
            </a:r>
          </a:p>
          <a:p>
            <a:endParaRPr lang="en-US" dirty="0"/>
          </a:p>
          <a:p>
            <a:r>
              <a:rPr lang="en-US" dirty="0"/>
              <a:t>If the </a:t>
            </a:r>
            <a:r>
              <a:rPr lang="en-US" dirty="0" smtClean="0"/>
              <a:t>guard evaluates </a:t>
            </a:r>
            <a:r>
              <a:rPr lang="en-US" dirty="0"/>
              <a:t>to true, we say that the evaluation succeeded; otherwise, </a:t>
            </a:r>
            <a:r>
              <a:rPr lang="en-US" dirty="0" smtClean="0"/>
              <a:t>it fails</a:t>
            </a:r>
          </a:p>
        </p:txBody>
      </p:sp>
      <p:pic>
        <p:nvPicPr>
          <p:cNvPr id="4" name="Picture 3"/>
          <p:cNvPicPr>
            <a:picLocks noChangeAspect="1"/>
          </p:cNvPicPr>
          <p:nvPr/>
        </p:nvPicPr>
        <p:blipFill>
          <a:blip r:embed="rId2"/>
          <a:stretch>
            <a:fillRect/>
          </a:stretch>
        </p:blipFill>
        <p:spPr>
          <a:xfrm>
            <a:off x="7762240" y="1679516"/>
            <a:ext cx="4065451" cy="758884"/>
          </a:xfrm>
          <a:prstGeom prst="rect">
            <a:avLst/>
          </a:prstGeom>
        </p:spPr>
      </p:pic>
    </p:spTree>
    <p:extLst>
      <p:ext uri="{BB962C8B-B14F-4D97-AF65-F5344CB8AC3E}">
        <p14:creationId xmlns:p14="http://schemas.microsoft.com/office/powerpoint/2010/main" val="2282773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2585323"/>
          </a:xfrm>
          <a:prstGeom prst="rect">
            <a:avLst/>
          </a:prstGeom>
          <a:noFill/>
        </p:spPr>
        <p:txBody>
          <a:bodyPr wrap="square" rtlCol="0">
            <a:spAutoFit/>
          </a:bodyPr>
          <a:lstStyle/>
          <a:p>
            <a:r>
              <a:rPr lang="en-US" dirty="0"/>
              <a:t>A guard sequence is either a single guard or a series of guards, separated</a:t>
            </a:r>
          </a:p>
          <a:p>
            <a:r>
              <a:rPr lang="en-US" dirty="0"/>
              <a:t>by semicolons </a:t>
            </a:r>
            <a:r>
              <a:rPr lang="en-US" dirty="0" smtClean="0"/>
              <a:t>(;)</a:t>
            </a:r>
          </a:p>
          <a:p>
            <a:endParaRPr lang="en-US" dirty="0"/>
          </a:p>
          <a:p>
            <a:r>
              <a:rPr lang="en-US" dirty="0"/>
              <a:t>G1; G2; ...; </a:t>
            </a:r>
            <a:r>
              <a:rPr lang="en-US" dirty="0" err="1"/>
              <a:t>Gn</a:t>
            </a:r>
            <a:endParaRPr lang="en-US" dirty="0" smtClean="0"/>
          </a:p>
          <a:p>
            <a:endParaRPr lang="en-US" dirty="0"/>
          </a:p>
          <a:p>
            <a:endParaRPr lang="en-US" dirty="0"/>
          </a:p>
          <a:p>
            <a:r>
              <a:rPr lang="en-US" dirty="0"/>
              <a:t>A guard is a series of guard expressions, separated by commas </a:t>
            </a:r>
            <a:r>
              <a:rPr lang="en-US" dirty="0" smtClean="0"/>
              <a:t>(,)</a:t>
            </a:r>
          </a:p>
          <a:p>
            <a:endParaRPr lang="en-US" dirty="0"/>
          </a:p>
          <a:p>
            <a:r>
              <a:rPr lang="en-US" dirty="0"/>
              <a:t>GuardExpr1, GuardExpr2, ..., </a:t>
            </a:r>
            <a:r>
              <a:rPr lang="en-US" dirty="0" err="1"/>
              <a:t>GuardExprN</a:t>
            </a:r>
            <a:endParaRPr lang="en-US" dirty="0" smtClean="0"/>
          </a:p>
        </p:txBody>
      </p:sp>
    </p:spTree>
    <p:extLst>
      <p:ext uri="{BB962C8B-B14F-4D97-AF65-F5344CB8AC3E}">
        <p14:creationId xmlns:p14="http://schemas.microsoft.com/office/powerpoint/2010/main" val="2138658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pic>
        <p:nvPicPr>
          <p:cNvPr id="4" name="Picture 3"/>
          <p:cNvPicPr>
            <a:picLocks noChangeAspect="1"/>
          </p:cNvPicPr>
          <p:nvPr/>
        </p:nvPicPr>
        <p:blipFill>
          <a:blip r:embed="rId2"/>
          <a:stretch>
            <a:fillRect/>
          </a:stretch>
        </p:blipFill>
        <p:spPr>
          <a:xfrm>
            <a:off x="1424939" y="3112533"/>
            <a:ext cx="6428423" cy="435530"/>
          </a:xfrm>
          <a:prstGeom prst="rect">
            <a:avLst/>
          </a:prstGeom>
        </p:spPr>
      </p:pic>
      <p:pic>
        <p:nvPicPr>
          <p:cNvPr id="5" name="Picture 4"/>
          <p:cNvPicPr>
            <a:picLocks noChangeAspect="1"/>
          </p:cNvPicPr>
          <p:nvPr/>
        </p:nvPicPr>
        <p:blipFill>
          <a:blip r:embed="rId3"/>
          <a:stretch>
            <a:fillRect/>
          </a:stretch>
        </p:blipFill>
        <p:spPr>
          <a:xfrm>
            <a:off x="1424938" y="3850721"/>
            <a:ext cx="6428423" cy="649504"/>
          </a:xfrm>
          <a:prstGeom prst="rect">
            <a:avLst/>
          </a:prstGeom>
        </p:spPr>
      </p:pic>
      <p:pic>
        <p:nvPicPr>
          <p:cNvPr id="6" name="Picture 5"/>
          <p:cNvPicPr>
            <a:picLocks noChangeAspect="1"/>
          </p:cNvPicPr>
          <p:nvPr/>
        </p:nvPicPr>
        <p:blipFill>
          <a:blip r:embed="rId4"/>
          <a:stretch>
            <a:fillRect/>
          </a:stretch>
        </p:blipFill>
        <p:spPr>
          <a:xfrm>
            <a:off x="1424938" y="4746071"/>
            <a:ext cx="4752342" cy="708130"/>
          </a:xfrm>
          <a:prstGeom prst="rect">
            <a:avLst/>
          </a:prstGeom>
        </p:spPr>
      </p:pic>
    </p:spTree>
    <p:extLst>
      <p:ext uri="{BB962C8B-B14F-4D97-AF65-F5344CB8AC3E}">
        <p14:creationId xmlns:p14="http://schemas.microsoft.com/office/powerpoint/2010/main" val="3559339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Guards</a:t>
            </a:r>
            <a:endParaRPr lang="en-US" dirty="0"/>
          </a:p>
        </p:txBody>
      </p:sp>
      <p:sp>
        <p:nvSpPr>
          <p:cNvPr id="3" name="TextBox 2"/>
          <p:cNvSpPr txBox="1"/>
          <p:nvPr/>
        </p:nvSpPr>
        <p:spPr>
          <a:xfrm>
            <a:off x="1666240" y="2743200"/>
            <a:ext cx="8818880" cy="369332"/>
          </a:xfrm>
          <a:prstGeom prst="rect">
            <a:avLst/>
          </a:prstGeom>
          <a:noFill/>
        </p:spPr>
        <p:txBody>
          <a:bodyPr wrap="square" rtlCol="0">
            <a:spAutoFit/>
          </a:bodyPr>
          <a:lstStyle/>
          <a:p>
            <a:r>
              <a:rPr lang="en-US" dirty="0" smtClean="0"/>
              <a:t>Short Circuit Boolean expressions</a:t>
            </a:r>
          </a:p>
        </p:txBody>
      </p:sp>
      <p:pic>
        <p:nvPicPr>
          <p:cNvPr id="5" name="Picture 4"/>
          <p:cNvPicPr>
            <a:picLocks noChangeAspect="1"/>
          </p:cNvPicPr>
          <p:nvPr/>
        </p:nvPicPr>
        <p:blipFill>
          <a:blip r:embed="rId2"/>
          <a:stretch>
            <a:fillRect/>
          </a:stretch>
        </p:blipFill>
        <p:spPr>
          <a:xfrm>
            <a:off x="1666239" y="3417332"/>
            <a:ext cx="9365583" cy="1053068"/>
          </a:xfrm>
          <a:prstGeom prst="rect">
            <a:avLst/>
          </a:prstGeom>
        </p:spPr>
      </p:pic>
      <p:pic>
        <p:nvPicPr>
          <p:cNvPr id="6" name="Picture 5"/>
          <p:cNvPicPr>
            <a:picLocks noChangeAspect="1"/>
          </p:cNvPicPr>
          <p:nvPr/>
        </p:nvPicPr>
        <p:blipFill>
          <a:blip r:embed="rId3"/>
          <a:stretch>
            <a:fillRect/>
          </a:stretch>
        </p:blipFill>
        <p:spPr>
          <a:xfrm>
            <a:off x="1666238" y="4746149"/>
            <a:ext cx="6278881" cy="1685996"/>
          </a:xfrm>
          <a:prstGeom prst="rect">
            <a:avLst/>
          </a:prstGeom>
        </p:spPr>
      </p:pic>
    </p:spTree>
    <p:extLst>
      <p:ext uri="{BB962C8B-B14F-4D97-AF65-F5344CB8AC3E}">
        <p14:creationId xmlns:p14="http://schemas.microsoft.com/office/powerpoint/2010/main" val="17589914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sp>
        <p:nvSpPr>
          <p:cNvPr id="3" name="TextBox 2"/>
          <p:cNvSpPr txBox="1"/>
          <p:nvPr/>
        </p:nvSpPr>
        <p:spPr>
          <a:xfrm>
            <a:off x="1666240" y="2743200"/>
            <a:ext cx="8818880" cy="646331"/>
          </a:xfrm>
          <a:prstGeom prst="rect">
            <a:avLst/>
          </a:prstGeom>
          <a:noFill/>
        </p:spPr>
        <p:txBody>
          <a:bodyPr wrap="square" rtlCol="0">
            <a:spAutoFit/>
          </a:bodyPr>
          <a:lstStyle/>
          <a:p>
            <a:r>
              <a:rPr lang="en-US" dirty="0"/>
              <a:t>Records provide </a:t>
            </a:r>
            <a:r>
              <a:rPr lang="en-US" dirty="0" smtClean="0"/>
              <a:t>a method </a:t>
            </a:r>
            <a:r>
              <a:rPr lang="en-US" dirty="0"/>
              <a:t>for associating a name with a particular element in a tuple</a:t>
            </a:r>
            <a:endParaRPr lang="en-US" dirty="0" smtClean="0"/>
          </a:p>
        </p:txBody>
      </p:sp>
      <p:pic>
        <p:nvPicPr>
          <p:cNvPr id="4" name="Picture 3"/>
          <p:cNvPicPr>
            <a:picLocks noChangeAspect="1"/>
          </p:cNvPicPr>
          <p:nvPr/>
        </p:nvPicPr>
        <p:blipFill>
          <a:blip r:embed="rId2"/>
          <a:stretch>
            <a:fillRect/>
          </a:stretch>
        </p:blipFill>
        <p:spPr>
          <a:xfrm>
            <a:off x="1666240" y="3694331"/>
            <a:ext cx="5069008" cy="2198469"/>
          </a:xfrm>
          <a:prstGeom prst="rect">
            <a:avLst/>
          </a:prstGeom>
        </p:spPr>
      </p:pic>
      <p:sp>
        <p:nvSpPr>
          <p:cNvPr id="6" name="TextBox 5"/>
          <p:cNvSpPr txBox="1"/>
          <p:nvPr/>
        </p:nvSpPr>
        <p:spPr>
          <a:xfrm>
            <a:off x="7091680" y="4389120"/>
            <a:ext cx="4551680" cy="1200329"/>
          </a:xfrm>
          <a:prstGeom prst="rect">
            <a:avLst/>
          </a:prstGeom>
          <a:noFill/>
        </p:spPr>
        <p:txBody>
          <a:bodyPr wrap="square" rtlCol="0">
            <a:spAutoFit/>
          </a:bodyPr>
          <a:lstStyle/>
          <a:p>
            <a:r>
              <a:rPr lang="en-US" dirty="0"/>
              <a:t>Each field in a record can have a default value that is used if</a:t>
            </a:r>
          </a:p>
          <a:p>
            <a:r>
              <a:rPr lang="en-US" dirty="0"/>
              <a:t>no value for this particular field is specified when the record is created</a:t>
            </a:r>
          </a:p>
        </p:txBody>
      </p:sp>
    </p:spTree>
    <p:extLst>
      <p:ext uri="{BB962C8B-B14F-4D97-AF65-F5344CB8AC3E}">
        <p14:creationId xmlns:p14="http://schemas.microsoft.com/office/powerpoint/2010/main" val="7104185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5" name="Picture 4"/>
          <p:cNvPicPr>
            <a:picLocks noChangeAspect="1"/>
          </p:cNvPicPr>
          <p:nvPr/>
        </p:nvPicPr>
        <p:blipFill>
          <a:blip r:embed="rId2"/>
          <a:stretch>
            <a:fillRect/>
          </a:stretch>
        </p:blipFill>
        <p:spPr>
          <a:xfrm>
            <a:off x="1154954" y="2739707"/>
            <a:ext cx="6511434" cy="389573"/>
          </a:xfrm>
          <a:prstGeom prst="rect">
            <a:avLst/>
          </a:prstGeom>
        </p:spPr>
      </p:pic>
      <p:pic>
        <p:nvPicPr>
          <p:cNvPr id="7" name="Picture 6"/>
          <p:cNvPicPr>
            <a:picLocks noChangeAspect="1"/>
          </p:cNvPicPr>
          <p:nvPr/>
        </p:nvPicPr>
        <p:blipFill>
          <a:blip r:embed="rId3"/>
          <a:stretch>
            <a:fillRect/>
          </a:stretch>
        </p:blipFill>
        <p:spPr>
          <a:xfrm>
            <a:off x="1138658" y="4751386"/>
            <a:ext cx="8250094" cy="1933893"/>
          </a:xfrm>
          <a:prstGeom prst="rect">
            <a:avLst/>
          </a:prstGeom>
        </p:spPr>
      </p:pic>
      <p:pic>
        <p:nvPicPr>
          <p:cNvPr id="8" name="Picture 7"/>
          <p:cNvPicPr>
            <a:picLocks noChangeAspect="1"/>
          </p:cNvPicPr>
          <p:nvPr/>
        </p:nvPicPr>
        <p:blipFill>
          <a:blip r:embed="rId4"/>
          <a:stretch>
            <a:fillRect/>
          </a:stretch>
        </p:blipFill>
        <p:spPr>
          <a:xfrm>
            <a:off x="1138658" y="3569334"/>
            <a:ext cx="3656862" cy="810719"/>
          </a:xfrm>
          <a:prstGeom prst="rect">
            <a:avLst/>
          </a:prstGeom>
        </p:spPr>
      </p:pic>
    </p:spTree>
    <p:extLst>
      <p:ext uri="{BB962C8B-B14F-4D97-AF65-F5344CB8AC3E}">
        <p14:creationId xmlns:p14="http://schemas.microsoft.com/office/powerpoint/2010/main" val="35556649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3" name="Picture 2"/>
          <p:cNvPicPr>
            <a:picLocks noChangeAspect="1"/>
          </p:cNvPicPr>
          <p:nvPr/>
        </p:nvPicPr>
        <p:blipFill>
          <a:blip r:embed="rId2"/>
          <a:stretch>
            <a:fillRect/>
          </a:stretch>
        </p:blipFill>
        <p:spPr>
          <a:xfrm>
            <a:off x="1167232" y="2438400"/>
            <a:ext cx="6473087" cy="1583244"/>
          </a:xfrm>
          <a:prstGeom prst="rect">
            <a:avLst/>
          </a:prstGeom>
        </p:spPr>
      </p:pic>
      <p:pic>
        <p:nvPicPr>
          <p:cNvPr id="4" name="Picture 3"/>
          <p:cNvPicPr>
            <a:picLocks noChangeAspect="1"/>
          </p:cNvPicPr>
          <p:nvPr/>
        </p:nvPicPr>
        <p:blipFill>
          <a:blip r:embed="rId3"/>
          <a:stretch>
            <a:fillRect/>
          </a:stretch>
        </p:blipFill>
        <p:spPr>
          <a:xfrm>
            <a:off x="1154954" y="4433887"/>
            <a:ext cx="4737846" cy="829584"/>
          </a:xfrm>
          <a:prstGeom prst="rect">
            <a:avLst/>
          </a:prstGeom>
        </p:spPr>
      </p:pic>
    </p:spTree>
    <p:extLst>
      <p:ext uri="{BB962C8B-B14F-4D97-AF65-F5344CB8AC3E}">
        <p14:creationId xmlns:p14="http://schemas.microsoft.com/office/powerpoint/2010/main" val="2317477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&amp; What</a:t>
            </a:r>
            <a:endParaRPr lang="en-US" dirty="0"/>
          </a:p>
        </p:txBody>
      </p:sp>
      <p:sp>
        <p:nvSpPr>
          <p:cNvPr id="4" name="Text Placeholder 3"/>
          <p:cNvSpPr>
            <a:spLocks noGrp="1"/>
          </p:cNvSpPr>
          <p:nvPr>
            <p:ph type="body" idx="1"/>
          </p:nvPr>
        </p:nvSpPr>
        <p:spPr/>
        <p:txBody>
          <a:bodyPr/>
          <a:lstStyle/>
          <a:p>
            <a:r>
              <a:rPr lang="en-US" dirty="0" smtClean="0"/>
              <a:t>Why </a:t>
            </a:r>
            <a:r>
              <a:rPr lang="en-US" dirty="0" err="1" smtClean="0"/>
              <a:t>Erlang</a:t>
            </a:r>
            <a:r>
              <a:rPr lang="en-US" dirty="0" smtClean="0"/>
              <a:t>?</a:t>
            </a:r>
            <a:endParaRPr lang="en-US" dirty="0"/>
          </a:p>
        </p:txBody>
      </p:sp>
      <p:sp>
        <p:nvSpPr>
          <p:cNvPr id="3" name="Text Placeholder 2"/>
          <p:cNvSpPr>
            <a:spLocks noGrp="1"/>
          </p:cNvSpPr>
          <p:nvPr>
            <p:ph sz="half" idx="2"/>
          </p:nvPr>
        </p:nvSpPr>
        <p:spPr/>
        <p:txBody>
          <a:bodyPr>
            <a:normAutofit fontScale="85000" lnSpcReduction="10000"/>
          </a:bodyPr>
          <a:lstStyle/>
          <a:p>
            <a:r>
              <a:rPr lang="en-US" dirty="0"/>
              <a:t>You want to write programs that run faster when you run them </a:t>
            </a:r>
            <a:r>
              <a:rPr lang="en-US" dirty="0" smtClean="0"/>
              <a:t>on a </a:t>
            </a:r>
            <a:r>
              <a:rPr lang="en-US" dirty="0"/>
              <a:t>multicore computer.</a:t>
            </a:r>
          </a:p>
          <a:p>
            <a:r>
              <a:rPr lang="en-US" dirty="0" smtClean="0"/>
              <a:t>You </a:t>
            </a:r>
            <a:r>
              <a:rPr lang="en-US" dirty="0"/>
              <a:t>want to write fault-tolerant applications that can be </a:t>
            </a:r>
            <a:r>
              <a:rPr lang="en-US" dirty="0" err="1" smtClean="0"/>
              <a:t>modifie</a:t>
            </a:r>
            <a:r>
              <a:rPr lang="en-US" dirty="0" smtClean="0"/>
              <a:t> without </a:t>
            </a:r>
            <a:r>
              <a:rPr lang="en-US" dirty="0"/>
              <a:t>taking them out of service.</a:t>
            </a:r>
          </a:p>
          <a:p>
            <a:r>
              <a:rPr lang="en-US" dirty="0" smtClean="0"/>
              <a:t>You’ve </a:t>
            </a:r>
            <a:r>
              <a:rPr lang="en-US" dirty="0"/>
              <a:t>heard about “functional programming” and you’re </a:t>
            </a:r>
            <a:r>
              <a:rPr lang="en-US" dirty="0" smtClean="0"/>
              <a:t>wondering whether </a:t>
            </a:r>
            <a:r>
              <a:rPr lang="en-US" dirty="0"/>
              <a:t>the techniques really work.</a:t>
            </a:r>
          </a:p>
          <a:p>
            <a:r>
              <a:rPr lang="en-US" dirty="0" smtClean="0"/>
              <a:t>You </a:t>
            </a:r>
            <a:r>
              <a:rPr lang="en-US" dirty="0"/>
              <a:t>want to use a language that has been battle tested in </a:t>
            </a:r>
            <a:r>
              <a:rPr lang="en-US" dirty="0" smtClean="0"/>
              <a:t>real large-scale </a:t>
            </a:r>
            <a:r>
              <a:rPr lang="en-US" dirty="0"/>
              <a:t>industrial products that has great libraries and </a:t>
            </a:r>
            <a:r>
              <a:rPr lang="en-US" dirty="0" smtClean="0"/>
              <a:t>an active </a:t>
            </a:r>
            <a:r>
              <a:rPr lang="en-US" dirty="0"/>
              <a:t>user community.</a:t>
            </a:r>
          </a:p>
          <a:p>
            <a:r>
              <a:rPr lang="en-US" dirty="0" smtClean="0"/>
              <a:t>You </a:t>
            </a:r>
            <a:r>
              <a:rPr lang="en-US" dirty="0"/>
              <a:t>don’t want to wear your fingers out by typing lots of lines </a:t>
            </a:r>
            <a:r>
              <a:rPr lang="en-US" dirty="0" smtClean="0"/>
              <a:t>of code.</a:t>
            </a:r>
          </a:p>
          <a:p>
            <a:pPr marL="0" indent="0">
              <a:buNone/>
            </a:pPr>
            <a:endParaRPr lang="en-US" dirty="0" smtClean="0"/>
          </a:p>
        </p:txBody>
      </p:sp>
      <p:sp>
        <p:nvSpPr>
          <p:cNvPr id="5" name="Text Placeholder 4"/>
          <p:cNvSpPr>
            <a:spLocks noGrp="1"/>
          </p:cNvSpPr>
          <p:nvPr>
            <p:ph type="body" sz="quarter" idx="3"/>
          </p:nvPr>
        </p:nvSpPr>
        <p:spPr/>
        <p:txBody>
          <a:bodyPr/>
          <a:lstStyle/>
          <a:p>
            <a:r>
              <a:rPr lang="en-US" dirty="0" smtClean="0"/>
              <a:t>What is </a:t>
            </a:r>
            <a:r>
              <a:rPr lang="en-US" dirty="0" err="1" smtClean="0"/>
              <a:t>Erlang</a:t>
            </a:r>
            <a:r>
              <a:rPr lang="en-US" dirty="0" smtClean="0"/>
              <a:t>?</a:t>
            </a:r>
            <a:endParaRPr lang="en-US" dirty="0"/>
          </a:p>
        </p:txBody>
      </p:sp>
      <p:sp>
        <p:nvSpPr>
          <p:cNvPr id="6" name="Content Placeholder 5"/>
          <p:cNvSpPr>
            <a:spLocks noGrp="1"/>
          </p:cNvSpPr>
          <p:nvPr>
            <p:ph sz="quarter" idx="4"/>
          </p:nvPr>
        </p:nvSpPr>
        <p:spPr/>
        <p:txBody>
          <a:bodyPr>
            <a:normAutofit fontScale="85000" lnSpcReduction="10000"/>
          </a:bodyPr>
          <a:lstStyle/>
          <a:p>
            <a:r>
              <a:rPr lang="en-US" dirty="0" err="1"/>
              <a:t>Erlang</a:t>
            </a:r>
            <a:r>
              <a:rPr lang="en-US" dirty="0"/>
              <a:t> is a language where concurrency belongs to the </a:t>
            </a:r>
            <a:r>
              <a:rPr lang="en-US" dirty="0" smtClean="0"/>
              <a:t>programming language </a:t>
            </a:r>
            <a:r>
              <a:rPr lang="en-US" dirty="0"/>
              <a:t>and not the operating </a:t>
            </a:r>
            <a:r>
              <a:rPr lang="en-US" dirty="0" smtClean="0"/>
              <a:t>system</a:t>
            </a:r>
          </a:p>
          <a:p>
            <a:r>
              <a:rPr lang="en-US" dirty="0" err="1"/>
              <a:t>Erlang</a:t>
            </a:r>
            <a:r>
              <a:rPr lang="en-US" dirty="0"/>
              <a:t> makes parallel </a:t>
            </a:r>
            <a:r>
              <a:rPr lang="en-US" dirty="0" smtClean="0"/>
              <a:t>programming easy </a:t>
            </a:r>
            <a:r>
              <a:rPr lang="en-US" dirty="0"/>
              <a:t>by modeling the world as sets of parallel processes that </a:t>
            </a:r>
            <a:r>
              <a:rPr lang="en-US" dirty="0" smtClean="0"/>
              <a:t>can interact </a:t>
            </a:r>
            <a:r>
              <a:rPr lang="en-US" dirty="0"/>
              <a:t>only by exchanging messages</a:t>
            </a:r>
            <a:r>
              <a:rPr lang="en-US" dirty="0" smtClean="0"/>
              <a:t>.</a:t>
            </a:r>
          </a:p>
          <a:p>
            <a:r>
              <a:rPr lang="en-US" dirty="0"/>
              <a:t>there </a:t>
            </a:r>
            <a:r>
              <a:rPr lang="en-US" dirty="0" smtClean="0"/>
              <a:t>are parallel </a:t>
            </a:r>
            <a:r>
              <a:rPr lang="en-US" dirty="0"/>
              <a:t>processes but no locks, no synchronized methods, and no </a:t>
            </a:r>
            <a:r>
              <a:rPr lang="en-US" dirty="0" smtClean="0"/>
              <a:t>possibility of </a:t>
            </a:r>
            <a:r>
              <a:rPr lang="en-US" dirty="0"/>
              <a:t>shared memory corruption, since there is no shared </a:t>
            </a:r>
            <a:r>
              <a:rPr lang="en-US" dirty="0" smtClean="0"/>
              <a:t>memory</a:t>
            </a:r>
          </a:p>
          <a:p>
            <a:r>
              <a:rPr lang="en-US" dirty="0"/>
              <a:t>can run on a single processor, can run on </a:t>
            </a:r>
            <a:r>
              <a:rPr lang="en-US" dirty="0" smtClean="0"/>
              <a:t>a multicore </a:t>
            </a:r>
            <a:r>
              <a:rPr lang="en-US" dirty="0"/>
              <a:t>processor, or can run on a network of processors</a:t>
            </a:r>
          </a:p>
        </p:txBody>
      </p:sp>
    </p:spTree>
    <p:extLst>
      <p:ext uri="{BB962C8B-B14F-4D97-AF65-F5344CB8AC3E}">
        <p14:creationId xmlns:p14="http://schemas.microsoft.com/office/powerpoint/2010/main" val="28083780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pic>
        <p:nvPicPr>
          <p:cNvPr id="5" name="Picture 4"/>
          <p:cNvPicPr>
            <a:picLocks noChangeAspect="1"/>
          </p:cNvPicPr>
          <p:nvPr/>
        </p:nvPicPr>
        <p:blipFill>
          <a:blip r:embed="rId2"/>
          <a:stretch>
            <a:fillRect/>
          </a:stretch>
        </p:blipFill>
        <p:spPr>
          <a:xfrm>
            <a:off x="1154954" y="2438400"/>
            <a:ext cx="5997686" cy="1721432"/>
          </a:xfrm>
          <a:prstGeom prst="rect">
            <a:avLst/>
          </a:prstGeom>
        </p:spPr>
      </p:pic>
      <p:pic>
        <p:nvPicPr>
          <p:cNvPr id="6" name="Picture 5"/>
          <p:cNvPicPr>
            <a:picLocks noChangeAspect="1"/>
          </p:cNvPicPr>
          <p:nvPr/>
        </p:nvPicPr>
        <p:blipFill>
          <a:blip r:embed="rId3"/>
          <a:stretch>
            <a:fillRect/>
          </a:stretch>
        </p:blipFill>
        <p:spPr>
          <a:xfrm>
            <a:off x="1154954" y="4455477"/>
            <a:ext cx="5997686" cy="802969"/>
          </a:xfrm>
          <a:prstGeom prst="rect">
            <a:avLst/>
          </a:prstGeom>
        </p:spPr>
      </p:pic>
    </p:spTree>
    <p:extLst>
      <p:ext uri="{BB962C8B-B14F-4D97-AF65-F5344CB8AC3E}">
        <p14:creationId xmlns:p14="http://schemas.microsoft.com/office/powerpoint/2010/main" val="7867524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Records</a:t>
            </a:r>
            <a:endParaRPr lang="en-US" dirty="0"/>
          </a:p>
        </p:txBody>
      </p:sp>
      <p:sp>
        <p:nvSpPr>
          <p:cNvPr id="3" name="TextBox 2"/>
          <p:cNvSpPr txBox="1"/>
          <p:nvPr/>
        </p:nvSpPr>
        <p:spPr>
          <a:xfrm>
            <a:off x="1666240" y="2743200"/>
            <a:ext cx="8818880" cy="369332"/>
          </a:xfrm>
          <a:prstGeom prst="rect">
            <a:avLst/>
          </a:prstGeom>
          <a:noFill/>
        </p:spPr>
        <p:txBody>
          <a:bodyPr wrap="square" rtlCol="0">
            <a:spAutoFit/>
          </a:bodyPr>
          <a:lstStyle/>
          <a:p>
            <a:r>
              <a:rPr lang="en-US" dirty="0" smtClean="0"/>
              <a:t>Records are Tuples in disguise</a:t>
            </a:r>
          </a:p>
        </p:txBody>
      </p:sp>
      <p:pic>
        <p:nvPicPr>
          <p:cNvPr id="4" name="Picture 3"/>
          <p:cNvPicPr>
            <a:picLocks noChangeAspect="1"/>
          </p:cNvPicPr>
          <p:nvPr/>
        </p:nvPicPr>
        <p:blipFill>
          <a:blip r:embed="rId2"/>
          <a:stretch>
            <a:fillRect/>
          </a:stretch>
        </p:blipFill>
        <p:spPr>
          <a:xfrm>
            <a:off x="1694180" y="3417332"/>
            <a:ext cx="7856220" cy="2083606"/>
          </a:xfrm>
          <a:prstGeom prst="rect">
            <a:avLst/>
          </a:prstGeom>
        </p:spPr>
      </p:pic>
    </p:spTree>
    <p:extLst>
      <p:ext uri="{BB962C8B-B14F-4D97-AF65-F5344CB8AC3E}">
        <p14:creationId xmlns:p14="http://schemas.microsoft.com/office/powerpoint/2010/main" val="4756831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Case Expressions</a:t>
            </a:r>
            <a:endParaRPr lang="en-US" dirty="0"/>
          </a:p>
        </p:txBody>
      </p:sp>
      <p:sp>
        <p:nvSpPr>
          <p:cNvPr id="3" name="TextBox 2"/>
          <p:cNvSpPr txBox="1"/>
          <p:nvPr/>
        </p:nvSpPr>
        <p:spPr>
          <a:xfrm>
            <a:off x="1666240" y="2743200"/>
            <a:ext cx="8818880" cy="646331"/>
          </a:xfrm>
          <a:prstGeom prst="rect">
            <a:avLst/>
          </a:prstGeom>
          <a:noFill/>
        </p:spPr>
        <p:txBody>
          <a:bodyPr wrap="square" rtlCol="0">
            <a:spAutoFit/>
          </a:bodyPr>
          <a:lstStyle/>
          <a:p>
            <a:r>
              <a:rPr lang="en-US" dirty="0" smtClean="0"/>
              <a:t>When writing separate function clauses is inconvenient, case expressions can be used</a:t>
            </a:r>
          </a:p>
        </p:txBody>
      </p:sp>
      <p:pic>
        <p:nvPicPr>
          <p:cNvPr id="5" name="Picture 4"/>
          <p:cNvPicPr>
            <a:picLocks noChangeAspect="1"/>
          </p:cNvPicPr>
          <p:nvPr/>
        </p:nvPicPr>
        <p:blipFill>
          <a:blip r:embed="rId2"/>
          <a:stretch>
            <a:fillRect/>
          </a:stretch>
        </p:blipFill>
        <p:spPr>
          <a:xfrm>
            <a:off x="1808797" y="3605212"/>
            <a:ext cx="7518083" cy="2030105"/>
          </a:xfrm>
          <a:prstGeom prst="rect">
            <a:avLst/>
          </a:prstGeom>
        </p:spPr>
      </p:pic>
      <p:sp>
        <p:nvSpPr>
          <p:cNvPr id="6" name="Rectangle 5"/>
          <p:cNvSpPr/>
          <p:nvPr/>
        </p:nvSpPr>
        <p:spPr>
          <a:xfrm>
            <a:off x="1666240" y="5893592"/>
            <a:ext cx="8961120" cy="369332"/>
          </a:xfrm>
          <a:prstGeom prst="rect">
            <a:avLst/>
          </a:prstGeom>
        </p:spPr>
        <p:txBody>
          <a:bodyPr wrap="square">
            <a:spAutoFit/>
          </a:bodyPr>
          <a:lstStyle/>
          <a:p>
            <a:r>
              <a:rPr lang="en-US" dirty="0" smtClean="0">
                <a:latin typeface="URWBookmanL-Ligh"/>
              </a:rPr>
              <a:t>The </a:t>
            </a:r>
            <a:r>
              <a:rPr lang="en-US" dirty="0">
                <a:latin typeface="URWBookmanL-Ligh"/>
              </a:rPr>
              <a:t>result of evaluating the </a:t>
            </a:r>
            <a:r>
              <a:rPr lang="en-US" dirty="0" smtClean="0">
                <a:latin typeface="URWBookmanL-Ligh"/>
              </a:rPr>
              <a:t>expression sequence </a:t>
            </a:r>
            <a:r>
              <a:rPr lang="en-US" dirty="0">
                <a:latin typeface="URWBookmanL-Ligh"/>
              </a:rPr>
              <a:t>is the value of the case expression</a:t>
            </a:r>
            <a:endParaRPr lang="en-US" dirty="0"/>
          </a:p>
        </p:txBody>
      </p:sp>
      <p:sp>
        <p:nvSpPr>
          <p:cNvPr id="7" name="Rectangle 6"/>
          <p:cNvSpPr/>
          <p:nvPr/>
        </p:nvSpPr>
        <p:spPr>
          <a:xfrm>
            <a:off x="1666240" y="6211669"/>
            <a:ext cx="8961120" cy="369332"/>
          </a:xfrm>
          <a:prstGeom prst="rect">
            <a:avLst/>
          </a:prstGeom>
        </p:spPr>
        <p:txBody>
          <a:bodyPr wrap="square">
            <a:spAutoFit/>
          </a:bodyPr>
          <a:lstStyle/>
          <a:p>
            <a:r>
              <a:rPr lang="en-US" dirty="0">
                <a:latin typeface="URWBookmanL-Ligh"/>
              </a:rPr>
              <a:t>If none of the </a:t>
            </a:r>
            <a:r>
              <a:rPr lang="en-US" dirty="0" smtClean="0">
                <a:latin typeface="URWBookmanL-Ligh"/>
              </a:rPr>
              <a:t>patterns match</a:t>
            </a:r>
            <a:r>
              <a:rPr lang="en-US" dirty="0">
                <a:latin typeface="URWBookmanL-Ligh"/>
              </a:rPr>
              <a:t>, then an exception is raised.</a:t>
            </a:r>
            <a:endParaRPr lang="en-US" dirty="0"/>
          </a:p>
        </p:txBody>
      </p:sp>
    </p:spTree>
    <p:extLst>
      <p:ext uri="{BB962C8B-B14F-4D97-AF65-F5344CB8AC3E}">
        <p14:creationId xmlns:p14="http://schemas.microsoft.com/office/powerpoint/2010/main" val="17151323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Case Expressions</a:t>
            </a:r>
            <a:endParaRPr lang="en-US" dirty="0"/>
          </a:p>
        </p:txBody>
      </p:sp>
      <p:pic>
        <p:nvPicPr>
          <p:cNvPr id="4" name="Picture 3"/>
          <p:cNvPicPr>
            <a:picLocks noChangeAspect="1"/>
          </p:cNvPicPr>
          <p:nvPr/>
        </p:nvPicPr>
        <p:blipFill>
          <a:blip r:embed="rId2"/>
          <a:stretch>
            <a:fillRect/>
          </a:stretch>
        </p:blipFill>
        <p:spPr>
          <a:xfrm>
            <a:off x="1154954" y="2981324"/>
            <a:ext cx="5210884" cy="1306195"/>
          </a:xfrm>
          <a:prstGeom prst="rect">
            <a:avLst/>
          </a:prstGeom>
        </p:spPr>
      </p:pic>
      <p:pic>
        <p:nvPicPr>
          <p:cNvPr id="6" name="Picture 5"/>
          <p:cNvPicPr>
            <a:picLocks noChangeAspect="1"/>
          </p:cNvPicPr>
          <p:nvPr/>
        </p:nvPicPr>
        <p:blipFill>
          <a:blip r:embed="rId3"/>
          <a:stretch>
            <a:fillRect/>
          </a:stretch>
        </p:blipFill>
        <p:spPr>
          <a:xfrm>
            <a:off x="7503477" y="2981324"/>
            <a:ext cx="4302443" cy="1920468"/>
          </a:xfrm>
          <a:prstGeom prst="rect">
            <a:avLst/>
          </a:prstGeom>
        </p:spPr>
      </p:pic>
      <p:sp>
        <p:nvSpPr>
          <p:cNvPr id="7" name="Right Arrow 6"/>
          <p:cNvSpPr/>
          <p:nvPr/>
        </p:nvSpPr>
        <p:spPr>
          <a:xfrm>
            <a:off x="6604000" y="3454400"/>
            <a:ext cx="609600" cy="487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5457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If Expressions</a:t>
            </a:r>
            <a:endParaRPr lang="en-US" dirty="0"/>
          </a:p>
        </p:txBody>
      </p:sp>
      <p:pic>
        <p:nvPicPr>
          <p:cNvPr id="4" name="Picture 3"/>
          <p:cNvPicPr>
            <a:picLocks noChangeAspect="1"/>
          </p:cNvPicPr>
          <p:nvPr/>
        </p:nvPicPr>
        <p:blipFill>
          <a:blip r:embed="rId2"/>
          <a:stretch>
            <a:fillRect/>
          </a:stretch>
        </p:blipFill>
        <p:spPr>
          <a:xfrm>
            <a:off x="1154954" y="2883721"/>
            <a:ext cx="4043680" cy="2542314"/>
          </a:xfrm>
          <a:prstGeom prst="rect">
            <a:avLst/>
          </a:prstGeom>
        </p:spPr>
      </p:pic>
    </p:spTree>
    <p:extLst>
      <p:ext uri="{BB962C8B-B14F-4D97-AF65-F5344CB8AC3E}">
        <p14:creationId xmlns:p14="http://schemas.microsoft.com/office/powerpoint/2010/main" val="189805396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Building Lists</a:t>
            </a:r>
            <a:endParaRPr lang="en-US" dirty="0"/>
          </a:p>
        </p:txBody>
      </p:sp>
      <p:pic>
        <p:nvPicPr>
          <p:cNvPr id="3" name="Picture 2"/>
          <p:cNvPicPr>
            <a:picLocks noChangeAspect="1"/>
          </p:cNvPicPr>
          <p:nvPr/>
        </p:nvPicPr>
        <p:blipFill>
          <a:blip r:embed="rId2"/>
          <a:stretch>
            <a:fillRect/>
          </a:stretch>
        </p:blipFill>
        <p:spPr>
          <a:xfrm>
            <a:off x="1154954" y="2876232"/>
            <a:ext cx="6035366" cy="1655128"/>
          </a:xfrm>
          <a:prstGeom prst="rect">
            <a:avLst/>
          </a:prstGeom>
        </p:spPr>
      </p:pic>
      <p:sp>
        <p:nvSpPr>
          <p:cNvPr id="5" name="TextBox 4"/>
          <p:cNvSpPr txBox="1"/>
          <p:nvPr/>
        </p:nvSpPr>
        <p:spPr>
          <a:xfrm>
            <a:off x="7640320" y="1625600"/>
            <a:ext cx="4307840" cy="4801314"/>
          </a:xfrm>
          <a:prstGeom prst="rect">
            <a:avLst/>
          </a:prstGeom>
          <a:noFill/>
        </p:spPr>
        <p:txBody>
          <a:bodyPr wrap="square" rtlCol="0">
            <a:spAutoFit/>
          </a:bodyPr>
          <a:lstStyle/>
          <a:p>
            <a:pPr marL="342900" indent="-342900">
              <a:buAutoNum type="arabicPeriod"/>
            </a:pPr>
            <a:r>
              <a:rPr lang="en-US" dirty="0" smtClean="0"/>
              <a:t>Always </a:t>
            </a:r>
            <a:r>
              <a:rPr lang="en-US" dirty="0"/>
              <a:t>add elements to a list head</a:t>
            </a:r>
            <a:r>
              <a:rPr lang="en-US" dirty="0" smtClean="0"/>
              <a:t>.</a:t>
            </a:r>
          </a:p>
          <a:p>
            <a:endParaRPr lang="en-US" dirty="0"/>
          </a:p>
          <a:p>
            <a:r>
              <a:rPr lang="en-US" dirty="0"/>
              <a:t>2. Taking the elements from the head of an </a:t>
            </a:r>
            <a:r>
              <a:rPr lang="en-US" dirty="0" err="1"/>
              <a:t>InputList</a:t>
            </a:r>
            <a:r>
              <a:rPr lang="en-US" dirty="0"/>
              <a:t> and adding</a:t>
            </a:r>
          </a:p>
          <a:p>
            <a:r>
              <a:rPr lang="en-US" dirty="0"/>
              <a:t>them head first to an </a:t>
            </a:r>
            <a:r>
              <a:rPr lang="en-US" dirty="0" err="1"/>
              <a:t>OutputList</a:t>
            </a:r>
            <a:r>
              <a:rPr lang="en-US" dirty="0"/>
              <a:t> results in the </a:t>
            </a:r>
            <a:r>
              <a:rPr lang="en-US" dirty="0" err="1"/>
              <a:t>OutputList</a:t>
            </a:r>
            <a:r>
              <a:rPr lang="en-US" dirty="0"/>
              <a:t> having</a:t>
            </a:r>
          </a:p>
          <a:p>
            <a:r>
              <a:rPr lang="en-US" dirty="0"/>
              <a:t>the reverse order of the </a:t>
            </a:r>
            <a:r>
              <a:rPr lang="en-US" dirty="0" err="1"/>
              <a:t>InputList</a:t>
            </a:r>
            <a:r>
              <a:rPr lang="en-US" dirty="0" smtClean="0"/>
              <a:t>.</a:t>
            </a:r>
          </a:p>
          <a:p>
            <a:endParaRPr lang="en-US" dirty="0"/>
          </a:p>
          <a:p>
            <a:endParaRPr lang="en-US" dirty="0"/>
          </a:p>
          <a:p>
            <a:r>
              <a:rPr lang="en-US" dirty="0"/>
              <a:t>3. If the order matters, then call </a:t>
            </a:r>
            <a:r>
              <a:rPr lang="en-US" dirty="0" err="1"/>
              <a:t>lists:reverse</a:t>
            </a:r>
            <a:r>
              <a:rPr lang="en-US" dirty="0"/>
              <a:t>/1, which is highly optimized</a:t>
            </a:r>
            <a:r>
              <a:rPr lang="en-US" dirty="0" smtClean="0"/>
              <a:t>.</a:t>
            </a:r>
          </a:p>
          <a:p>
            <a:endParaRPr lang="en-US" dirty="0"/>
          </a:p>
          <a:p>
            <a:endParaRPr lang="en-US" dirty="0"/>
          </a:p>
          <a:p>
            <a:r>
              <a:rPr lang="en-US" dirty="0"/>
              <a:t>4. Avoid going against these recommendations.</a:t>
            </a:r>
          </a:p>
        </p:txBody>
      </p:sp>
      <p:pic>
        <p:nvPicPr>
          <p:cNvPr id="6" name="Picture 5"/>
          <p:cNvPicPr>
            <a:picLocks noChangeAspect="1"/>
          </p:cNvPicPr>
          <p:nvPr/>
        </p:nvPicPr>
        <p:blipFill>
          <a:blip r:embed="rId3"/>
          <a:stretch>
            <a:fillRect/>
          </a:stretch>
        </p:blipFill>
        <p:spPr>
          <a:xfrm>
            <a:off x="1154953" y="5522594"/>
            <a:ext cx="2600661" cy="614045"/>
          </a:xfrm>
          <a:prstGeom prst="rect">
            <a:avLst/>
          </a:prstGeom>
        </p:spPr>
      </p:pic>
      <p:sp>
        <p:nvSpPr>
          <p:cNvPr id="7" name="TextBox 6"/>
          <p:cNvSpPr txBox="1"/>
          <p:nvPr/>
        </p:nvSpPr>
        <p:spPr>
          <a:xfrm>
            <a:off x="3999753" y="5644949"/>
            <a:ext cx="2258807" cy="369332"/>
          </a:xfrm>
          <a:prstGeom prst="rect">
            <a:avLst/>
          </a:prstGeom>
          <a:noFill/>
        </p:spPr>
        <p:txBody>
          <a:bodyPr wrap="square" rtlCol="0">
            <a:spAutoFit/>
          </a:bodyPr>
          <a:lstStyle/>
          <a:p>
            <a:r>
              <a:rPr lang="en-US" dirty="0" smtClean="0"/>
              <a:t>In-efficient way</a:t>
            </a:r>
            <a:endParaRPr lang="en-US" dirty="0"/>
          </a:p>
        </p:txBody>
      </p:sp>
    </p:spTree>
    <p:extLst>
      <p:ext uri="{BB962C8B-B14F-4D97-AF65-F5344CB8AC3E}">
        <p14:creationId xmlns:p14="http://schemas.microsoft.com/office/powerpoint/2010/main" val="326451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List Accumulators</a:t>
            </a:r>
            <a:endParaRPr lang="en-US" dirty="0"/>
          </a:p>
        </p:txBody>
      </p:sp>
      <p:pic>
        <p:nvPicPr>
          <p:cNvPr id="3" name="Picture 2"/>
          <p:cNvPicPr>
            <a:picLocks noChangeAspect="1"/>
          </p:cNvPicPr>
          <p:nvPr/>
        </p:nvPicPr>
        <p:blipFill>
          <a:blip r:embed="rId2"/>
          <a:stretch>
            <a:fillRect/>
          </a:stretch>
        </p:blipFill>
        <p:spPr>
          <a:xfrm>
            <a:off x="5567783" y="2438400"/>
            <a:ext cx="6333853" cy="2539448"/>
          </a:xfrm>
          <a:prstGeom prst="rect">
            <a:avLst/>
          </a:prstGeom>
        </p:spPr>
      </p:pic>
      <p:pic>
        <p:nvPicPr>
          <p:cNvPr id="5" name="Picture 4"/>
          <p:cNvPicPr>
            <a:picLocks noChangeAspect="1"/>
          </p:cNvPicPr>
          <p:nvPr/>
        </p:nvPicPr>
        <p:blipFill>
          <a:blip r:embed="rId3"/>
          <a:stretch>
            <a:fillRect/>
          </a:stretch>
        </p:blipFill>
        <p:spPr>
          <a:xfrm>
            <a:off x="209187" y="2438400"/>
            <a:ext cx="5119219" cy="1827214"/>
          </a:xfrm>
          <a:prstGeom prst="rect">
            <a:avLst/>
          </a:prstGeom>
        </p:spPr>
      </p:pic>
    </p:spTree>
    <p:extLst>
      <p:ext uri="{BB962C8B-B14F-4D97-AF65-F5344CB8AC3E}">
        <p14:creationId xmlns:p14="http://schemas.microsoft.com/office/powerpoint/2010/main" val="7782596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Exception Types</a:t>
            </a:r>
            <a:endParaRPr lang="en-US" dirty="0"/>
          </a:p>
        </p:txBody>
      </p:sp>
      <p:sp>
        <p:nvSpPr>
          <p:cNvPr id="3" name="TextBox 2"/>
          <p:cNvSpPr txBox="1"/>
          <p:nvPr/>
        </p:nvSpPr>
        <p:spPr>
          <a:xfrm>
            <a:off x="1666240" y="1930400"/>
            <a:ext cx="8818880" cy="5078313"/>
          </a:xfrm>
          <a:prstGeom prst="rect">
            <a:avLst/>
          </a:prstGeom>
          <a:noFill/>
        </p:spPr>
        <p:txBody>
          <a:bodyPr wrap="square" rtlCol="0">
            <a:spAutoFit/>
          </a:bodyPr>
          <a:lstStyle/>
          <a:p>
            <a:r>
              <a:rPr lang="en-US" sz="2400" b="1" dirty="0" smtClean="0"/>
              <a:t>exit(Why)</a:t>
            </a:r>
          </a:p>
          <a:p>
            <a:endParaRPr lang="en-US" dirty="0" smtClean="0"/>
          </a:p>
          <a:p>
            <a:r>
              <a:rPr lang="en-US" dirty="0" smtClean="0"/>
              <a:t>This is used when you really want to terminate the current process.</a:t>
            </a:r>
          </a:p>
          <a:p>
            <a:r>
              <a:rPr lang="en-US" dirty="0" smtClean="0"/>
              <a:t>If this exception is not caught, the message {’EXIT’,</a:t>
            </a:r>
            <a:r>
              <a:rPr lang="en-US" dirty="0" err="1" smtClean="0"/>
              <a:t>Pid,Why</a:t>
            </a:r>
            <a:r>
              <a:rPr lang="en-US" dirty="0" smtClean="0"/>
              <a:t>}</a:t>
            </a:r>
          </a:p>
          <a:p>
            <a:r>
              <a:rPr lang="en-US" dirty="0" smtClean="0"/>
              <a:t>will be broadcast to all processes that are linked to the current</a:t>
            </a:r>
          </a:p>
          <a:p>
            <a:r>
              <a:rPr lang="en-US" dirty="0" smtClean="0"/>
              <a:t>process.</a:t>
            </a:r>
          </a:p>
          <a:p>
            <a:endParaRPr lang="en-US" dirty="0" smtClean="0"/>
          </a:p>
          <a:p>
            <a:r>
              <a:rPr lang="en-US" sz="2400" b="1" dirty="0" smtClean="0"/>
              <a:t>throw(Why)</a:t>
            </a:r>
          </a:p>
          <a:p>
            <a:endParaRPr lang="en-US" dirty="0" smtClean="0"/>
          </a:p>
          <a:p>
            <a:r>
              <a:rPr lang="en-US" dirty="0" smtClean="0"/>
              <a:t>This is used to throw an exception that a caller might want to</a:t>
            </a:r>
          </a:p>
          <a:p>
            <a:r>
              <a:rPr lang="en-US" dirty="0" smtClean="0"/>
              <a:t>catch.</a:t>
            </a:r>
          </a:p>
          <a:p>
            <a:endParaRPr lang="en-US" dirty="0" smtClean="0"/>
          </a:p>
          <a:p>
            <a:r>
              <a:rPr lang="en-US" sz="2400" b="1" dirty="0" err="1" smtClean="0"/>
              <a:t>erlang:error</a:t>
            </a:r>
            <a:r>
              <a:rPr lang="en-US" sz="2400" b="1" dirty="0" smtClean="0"/>
              <a:t>(Why)</a:t>
            </a:r>
          </a:p>
          <a:p>
            <a:endParaRPr lang="en-US" dirty="0" smtClean="0"/>
          </a:p>
          <a:p>
            <a:r>
              <a:rPr lang="en-US" dirty="0"/>
              <a:t>This is used for denoting “crashing errors</a:t>
            </a:r>
            <a:r>
              <a:rPr lang="en-US" dirty="0" smtClean="0"/>
              <a:t>.”</a:t>
            </a:r>
          </a:p>
          <a:p>
            <a:r>
              <a:rPr lang="en-US" dirty="0"/>
              <a:t>improve the quality of error messages</a:t>
            </a:r>
            <a:endParaRPr lang="en-US" dirty="0" smtClean="0"/>
          </a:p>
          <a:p>
            <a:endParaRPr lang="en-US" dirty="0" smtClean="0"/>
          </a:p>
        </p:txBody>
      </p:sp>
    </p:spTree>
    <p:extLst>
      <p:ext uri="{BB962C8B-B14F-4D97-AF65-F5344CB8AC3E}">
        <p14:creationId xmlns:p14="http://schemas.microsoft.com/office/powerpoint/2010/main" val="42910653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Try Catch Expressions</a:t>
            </a:r>
            <a:endParaRPr lang="en-US" dirty="0"/>
          </a:p>
        </p:txBody>
      </p:sp>
      <p:pic>
        <p:nvPicPr>
          <p:cNvPr id="3" name="Picture 2"/>
          <p:cNvPicPr>
            <a:picLocks noChangeAspect="1"/>
          </p:cNvPicPr>
          <p:nvPr/>
        </p:nvPicPr>
        <p:blipFill>
          <a:blip r:embed="rId2"/>
          <a:stretch>
            <a:fillRect/>
          </a:stretch>
        </p:blipFill>
        <p:spPr>
          <a:xfrm>
            <a:off x="1154954" y="2994025"/>
            <a:ext cx="6099286" cy="2396148"/>
          </a:xfrm>
          <a:prstGeom prst="rect">
            <a:avLst/>
          </a:prstGeom>
        </p:spPr>
      </p:pic>
      <p:sp>
        <p:nvSpPr>
          <p:cNvPr id="6" name="TextBox 5"/>
          <p:cNvSpPr txBox="1"/>
          <p:nvPr/>
        </p:nvSpPr>
        <p:spPr>
          <a:xfrm>
            <a:off x="7782560" y="995680"/>
            <a:ext cx="3962400" cy="5632311"/>
          </a:xfrm>
          <a:prstGeom prst="rect">
            <a:avLst/>
          </a:prstGeom>
          <a:noFill/>
        </p:spPr>
        <p:txBody>
          <a:bodyPr wrap="square" rtlCol="0">
            <a:spAutoFit/>
          </a:bodyPr>
          <a:lstStyle/>
          <a:p>
            <a:r>
              <a:rPr lang="en-US" dirty="0"/>
              <a:t>If </a:t>
            </a:r>
            <a:r>
              <a:rPr lang="en-US" dirty="0" smtClean="0"/>
              <a:t>Exception-Type </a:t>
            </a:r>
            <a:r>
              <a:rPr lang="en-US" dirty="0"/>
              <a:t>is omitted, then the value defaults to </a:t>
            </a:r>
            <a:r>
              <a:rPr lang="en-US" dirty="0" smtClean="0"/>
              <a:t>throw</a:t>
            </a:r>
          </a:p>
          <a:p>
            <a:endParaRPr lang="en-US" dirty="0"/>
          </a:p>
          <a:p>
            <a:r>
              <a:rPr lang="en-US" dirty="0"/>
              <a:t>Internal errors that are detected by the </a:t>
            </a:r>
            <a:r>
              <a:rPr lang="en-US" dirty="0" err="1"/>
              <a:t>Erlang</a:t>
            </a:r>
            <a:r>
              <a:rPr lang="en-US" dirty="0"/>
              <a:t> runtime system</a:t>
            </a:r>
          </a:p>
          <a:p>
            <a:r>
              <a:rPr lang="en-US" dirty="0"/>
              <a:t>always have the tag </a:t>
            </a:r>
            <a:r>
              <a:rPr lang="en-US" dirty="0" smtClean="0"/>
              <a:t>error</a:t>
            </a:r>
          </a:p>
          <a:p>
            <a:endParaRPr lang="en-US" dirty="0"/>
          </a:p>
          <a:p>
            <a:r>
              <a:rPr lang="en-US" dirty="0"/>
              <a:t>The code following the after keyword is used for cleaning up after </a:t>
            </a:r>
            <a:r>
              <a:rPr lang="en-US" dirty="0" err="1" smtClean="0"/>
              <a:t>FuncOr-ExpressionSeq</a:t>
            </a:r>
            <a:r>
              <a:rPr lang="en-US" dirty="0" smtClean="0"/>
              <a:t>.</a:t>
            </a:r>
          </a:p>
          <a:p>
            <a:endParaRPr lang="en-US" dirty="0"/>
          </a:p>
          <a:p>
            <a:r>
              <a:rPr lang="en-US" dirty="0"/>
              <a:t>The code in the after section is run immediately after</a:t>
            </a:r>
          </a:p>
          <a:p>
            <a:r>
              <a:rPr lang="en-US" dirty="0"/>
              <a:t>any code in Expressions in the try or catch section of the </a:t>
            </a:r>
            <a:r>
              <a:rPr lang="en-US" dirty="0" smtClean="0"/>
              <a:t>expression</a:t>
            </a:r>
          </a:p>
          <a:p>
            <a:endParaRPr lang="en-US" dirty="0"/>
          </a:p>
          <a:p>
            <a:r>
              <a:rPr lang="en-US" dirty="0" smtClean="0"/>
              <a:t>The return </a:t>
            </a:r>
            <a:r>
              <a:rPr lang="en-US" dirty="0"/>
              <a:t>value </a:t>
            </a:r>
            <a:r>
              <a:rPr lang="en-US" dirty="0" smtClean="0"/>
              <a:t>of </a:t>
            </a:r>
            <a:r>
              <a:rPr lang="en-US" dirty="0" err="1" smtClean="0"/>
              <a:t>AfterExpressions</a:t>
            </a:r>
            <a:r>
              <a:rPr lang="en-US" dirty="0" smtClean="0"/>
              <a:t> </a:t>
            </a:r>
            <a:r>
              <a:rPr lang="en-US" dirty="0"/>
              <a:t>is </a:t>
            </a:r>
            <a:r>
              <a:rPr lang="en-US" dirty="0" smtClean="0"/>
              <a:t>lost</a:t>
            </a:r>
          </a:p>
          <a:p>
            <a:endParaRPr lang="en-US" dirty="0"/>
          </a:p>
          <a:p>
            <a:r>
              <a:rPr lang="en-US" dirty="0"/>
              <a:t>try...catch Has a Value</a:t>
            </a:r>
          </a:p>
        </p:txBody>
      </p:sp>
    </p:spTree>
    <p:extLst>
      <p:ext uri="{BB962C8B-B14F-4D97-AF65-F5344CB8AC3E}">
        <p14:creationId xmlns:p14="http://schemas.microsoft.com/office/powerpoint/2010/main" val="14896222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990600"/>
          </a:xfrm>
        </p:spPr>
        <p:txBody>
          <a:bodyPr/>
          <a:lstStyle/>
          <a:p>
            <a:r>
              <a:rPr lang="en-US" dirty="0" smtClean="0"/>
              <a:t>Try Catch Expressions</a:t>
            </a:r>
            <a:endParaRPr lang="en-US" dirty="0"/>
          </a:p>
        </p:txBody>
      </p:sp>
      <p:pic>
        <p:nvPicPr>
          <p:cNvPr id="4" name="Picture 3"/>
          <p:cNvPicPr>
            <a:picLocks noChangeAspect="1"/>
          </p:cNvPicPr>
          <p:nvPr/>
        </p:nvPicPr>
        <p:blipFill>
          <a:blip r:embed="rId2"/>
          <a:stretch>
            <a:fillRect/>
          </a:stretch>
        </p:blipFill>
        <p:spPr>
          <a:xfrm>
            <a:off x="98314" y="3000057"/>
            <a:ext cx="6627606" cy="1256663"/>
          </a:xfrm>
          <a:prstGeom prst="rect">
            <a:avLst/>
          </a:prstGeom>
        </p:spPr>
      </p:pic>
      <p:pic>
        <p:nvPicPr>
          <p:cNvPr id="7" name="Picture 6"/>
          <p:cNvPicPr>
            <a:picLocks noChangeAspect="1"/>
          </p:cNvPicPr>
          <p:nvPr/>
        </p:nvPicPr>
        <p:blipFill>
          <a:blip r:embed="rId3"/>
          <a:stretch>
            <a:fillRect/>
          </a:stretch>
        </p:blipFill>
        <p:spPr>
          <a:xfrm>
            <a:off x="7329804" y="3000057"/>
            <a:ext cx="4719956" cy="3179611"/>
          </a:xfrm>
          <a:prstGeom prst="rect">
            <a:avLst/>
          </a:prstGeom>
        </p:spPr>
      </p:pic>
    </p:spTree>
    <p:extLst>
      <p:ext uri="{BB962C8B-B14F-4D97-AF65-F5344CB8AC3E}">
        <p14:creationId xmlns:p14="http://schemas.microsoft.com/office/powerpoint/2010/main" val="2338078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sz="half" idx="1"/>
          </p:nvPr>
        </p:nvSpPr>
        <p:spPr/>
        <p:txBody>
          <a:bodyPr/>
          <a:lstStyle/>
          <a:p>
            <a:r>
              <a:rPr lang="en-US" dirty="0" smtClean="0"/>
              <a:t>Basic Programming Constructs</a:t>
            </a:r>
          </a:p>
          <a:p>
            <a:r>
              <a:rPr lang="en-US" dirty="0" smtClean="0"/>
              <a:t>Sequential Programming</a:t>
            </a:r>
          </a:p>
          <a:p>
            <a:r>
              <a:rPr lang="en-US" dirty="0" smtClean="0"/>
              <a:t>Exceptions</a:t>
            </a:r>
          </a:p>
          <a:p>
            <a:r>
              <a:rPr lang="en-US" dirty="0" smtClean="0"/>
              <a:t>Advanced Sequential Programming</a:t>
            </a:r>
          </a:p>
          <a:p>
            <a:r>
              <a:rPr lang="en-US" dirty="0" smtClean="0"/>
              <a:t>Compiling and Running </a:t>
            </a:r>
          </a:p>
          <a:p>
            <a:r>
              <a:rPr lang="en-US" dirty="0" smtClean="0"/>
              <a:t>Concurrent Programming</a:t>
            </a:r>
          </a:p>
          <a:p>
            <a:r>
              <a:rPr lang="en-US" dirty="0" smtClean="0"/>
              <a:t>Errors in Concurrent Programming</a:t>
            </a:r>
          </a:p>
          <a:p>
            <a:r>
              <a:rPr lang="en-US" dirty="0" smtClean="0"/>
              <a:t>Distributed Programming</a:t>
            </a:r>
          </a:p>
          <a:p>
            <a:endParaRPr lang="en-US" dirty="0" smtClean="0"/>
          </a:p>
          <a:p>
            <a:endParaRPr lang="en-US" dirty="0" smtClean="0"/>
          </a:p>
          <a:p>
            <a:pPr marL="457200" lvl="1" indent="0">
              <a:buNone/>
            </a:pPr>
            <a:endParaRPr lang="en-US" dirty="0" smtClean="0"/>
          </a:p>
          <a:p>
            <a:endParaRPr lang="en-US" dirty="0" smtClean="0"/>
          </a:p>
          <a:p>
            <a:endParaRPr lang="en-US" dirty="0"/>
          </a:p>
        </p:txBody>
      </p:sp>
      <p:sp>
        <p:nvSpPr>
          <p:cNvPr id="4" name="Content Placeholder 3"/>
          <p:cNvSpPr>
            <a:spLocks noGrp="1"/>
          </p:cNvSpPr>
          <p:nvPr>
            <p:ph sz="half" idx="2"/>
          </p:nvPr>
        </p:nvSpPr>
        <p:spPr/>
        <p:txBody>
          <a:bodyPr/>
          <a:lstStyle/>
          <a:p>
            <a:r>
              <a:rPr lang="en-US" dirty="0" smtClean="0"/>
              <a:t>Interfacing Techniques</a:t>
            </a:r>
          </a:p>
          <a:p>
            <a:r>
              <a:rPr lang="en-US" dirty="0" smtClean="0"/>
              <a:t>Programming with files</a:t>
            </a:r>
          </a:p>
          <a:p>
            <a:r>
              <a:rPr lang="en-US" dirty="0" smtClean="0"/>
              <a:t>Socket Programming</a:t>
            </a:r>
          </a:p>
          <a:p>
            <a:r>
              <a:rPr lang="en-US" dirty="0" smtClean="0"/>
              <a:t>ETS &amp; DETS</a:t>
            </a:r>
          </a:p>
          <a:p>
            <a:r>
              <a:rPr lang="en-US" dirty="0" err="1" smtClean="0"/>
              <a:t>Mnesia</a:t>
            </a:r>
            <a:endParaRPr lang="en-US" dirty="0"/>
          </a:p>
        </p:txBody>
      </p:sp>
    </p:spTree>
    <p:extLst>
      <p:ext uri="{BB962C8B-B14F-4D97-AF65-F5344CB8AC3E}">
        <p14:creationId xmlns:p14="http://schemas.microsoft.com/office/powerpoint/2010/main" val="20160264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Catch Primitives</a:t>
            </a:r>
            <a:endParaRPr lang="en-US" dirty="0"/>
          </a:p>
        </p:txBody>
      </p:sp>
      <p:sp>
        <p:nvSpPr>
          <p:cNvPr id="3" name="TextBox 2"/>
          <p:cNvSpPr txBox="1"/>
          <p:nvPr/>
        </p:nvSpPr>
        <p:spPr>
          <a:xfrm>
            <a:off x="1666240" y="2255520"/>
            <a:ext cx="8818880" cy="1754326"/>
          </a:xfrm>
          <a:prstGeom prst="rect">
            <a:avLst/>
          </a:prstGeom>
          <a:noFill/>
        </p:spPr>
        <p:txBody>
          <a:bodyPr wrap="square" rtlCol="0">
            <a:spAutoFit/>
          </a:bodyPr>
          <a:lstStyle/>
          <a:p>
            <a:r>
              <a:rPr lang="en-US" dirty="0"/>
              <a:t>The other way to trap an exception is to use the primitive catch. When</a:t>
            </a:r>
          </a:p>
          <a:p>
            <a:r>
              <a:rPr lang="en-US" dirty="0"/>
              <a:t>you catch an exception, it is converted into a tuple that describes the</a:t>
            </a:r>
          </a:p>
          <a:p>
            <a:r>
              <a:rPr lang="en-US" dirty="0" smtClean="0"/>
              <a:t>Error</a:t>
            </a:r>
          </a:p>
          <a:p>
            <a:endParaRPr lang="en-US" dirty="0"/>
          </a:p>
          <a:p>
            <a:endParaRPr lang="en-US" dirty="0" smtClean="0"/>
          </a:p>
          <a:p>
            <a:r>
              <a:rPr lang="en-US" dirty="0"/>
              <a:t>L</a:t>
            </a:r>
            <a:r>
              <a:rPr lang="en-US" dirty="0" smtClean="0"/>
              <a:t>ose </a:t>
            </a:r>
            <a:r>
              <a:rPr lang="en-US" dirty="0"/>
              <a:t>a lot of precision in analyzing the cause of the problem.</a:t>
            </a:r>
            <a:endParaRPr lang="en-US" dirty="0" smtClean="0"/>
          </a:p>
        </p:txBody>
      </p:sp>
    </p:spTree>
    <p:extLst>
      <p:ext uri="{BB962C8B-B14F-4D97-AF65-F5344CB8AC3E}">
        <p14:creationId xmlns:p14="http://schemas.microsoft.com/office/powerpoint/2010/main" val="18137576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list_to_binary</a:t>
            </a:r>
            <a:endParaRPr lang="en-US" dirty="0"/>
          </a:p>
        </p:txBody>
      </p:sp>
      <p:sp>
        <p:nvSpPr>
          <p:cNvPr id="3" name="TextBox 2"/>
          <p:cNvSpPr txBox="1"/>
          <p:nvPr/>
        </p:nvSpPr>
        <p:spPr>
          <a:xfrm>
            <a:off x="1666240" y="2255520"/>
            <a:ext cx="8818880" cy="1477328"/>
          </a:xfrm>
          <a:prstGeom prst="rect">
            <a:avLst/>
          </a:prstGeom>
          <a:noFill/>
        </p:spPr>
        <p:txBody>
          <a:bodyPr wrap="square" rtlCol="0">
            <a:spAutoFit/>
          </a:bodyPr>
          <a:lstStyle/>
          <a:p>
            <a:r>
              <a:rPr lang="en-US" dirty="0" err="1"/>
              <a:t>list_to_binary</a:t>
            </a:r>
            <a:r>
              <a:rPr lang="en-US" dirty="0"/>
              <a:t> returns a binary constructed from the integers and</a:t>
            </a:r>
          </a:p>
          <a:p>
            <a:r>
              <a:rPr lang="en-US" dirty="0"/>
              <a:t>binaries in </a:t>
            </a:r>
            <a:r>
              <a:rPr lang="en-US" dirty="0" err="1"/>
              <a:t>IoList</a:t>
            </a:r>
            <a:r>
              <a:rPr lang="en-US" dirty="0"/>
              <a:t>. Here </a:t>
            </a:r>
            <a:r>
              <a:rPr lang="en-US" dirty="0" err="1"/>
              <a:t>IoList</a:t>
            </a:r>
            <a:r>
              <a:rPr lang="en-US" dirty="0"/>
              <a:t> is a list, whose elements are integers in</a:t>
            </a:r>
          </a:p>
          <a:p>
            <a:r>
              <a:rPr lang="en-US" dirty="0"/>
              <a:t>0..255, binaries, or </a:t>
            </a:r>
            <a:r>
              <a:rPr lang="en-US" dirty="0" err="1" smtClean="0"/>
              <a:t>IoLists</a:t>
            </a:r>
            <a:endParaRPr lang="en-US" dirty="0" smtClean="0"/>
          </a:p>
          <a:p>
            <a:endParaRPr lang="en-US" dirty="0"/>
          </a:p>
          <a:p>
            <a:r>
              <a:rPr lang="en-US" dirty="0"/>
              <a:t>@spec </a:t>
            </a:r>
            <a:r>
              <a:rPr lang="en-US" dirty="0" err="1"/>
              <a:t>list_to_binary</a:t>
            </a:r>
            <a:r>
              <a:rPr lang="en-US" dirty="0"/>
              <a:t>(</a:t>
            </a:r>
            <a:r>
              <a:rPr lang="en-US" dirty="0" err="1"/>
              <a:t>IoList</a:t>
            </a:r>
            <a:r>
              <a:rPr lang="en-US" dirty="0"/>
              <a:t>) -&gt; binary()</a:t>
            </a:r>
            <a:endParaRPr lang="en-US" dirty="0" smtClean="0"/>
          </a:p>
        </p:txBody>
      </p:sp>
      <p:pic>
        <p:nvPicPr>
          <p:cNvPr id="4" name="Picture 3"/>
          <p:cNvPicPr>
            <a:picLocks noChangeAspect="1"/>
          </p:cNvPicPr>
          <p:nvPr/>
        </p:nvPicPr>
        <p:blipFill>
          <a:blip r:embed="rId2"/>
          <a:stretch>
            <a:fillRect/>
          </a:stretch>
        </p:blipFill>
        <p:spPr>
          <a:xfrm>
            <a:off x="1503362" y="3808770"/>
            <a:ext cx="7376478" cy="2974710"/>
          </a:xfrm>
          <a:prstGeom prst="rect">
            <a:avLst/>
          </a:prstGeom>
        </p:spPr>
      </p:pic>
    </p:spTree>
    <p:extLst>
      <p:ext uri="{BB962C8B-B14F-4D97-AF65-F5344CB8AC3E}">
        <p14:creationId xmlns:p14="http://schemas.microsoft.com/office/powerpoint/2010/main" val="25031183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Tuple_to_list</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converts a tuple to a list</a:t>
            </a:r>
            <a:endParaRPr lang="en-US" dirty="0" smtClean="0"/>
          </a:p>
        </p:txBody>
      </p:sp>
      <p:pic>
        <p:nvPicPr>
          <p:cNvPr id="4" name="Picture 3"/>
          <p:cNvPicPr>
            <a:picLocks noChangeAspect="1"/>
          </p:cNvPicPr>
          <p:nvPr/>
        </p:nvPicPr>
        <p:blipFill>
          <a:blip r:embed="rId2"/>
          <a:stretch>
            <a:fillRect/>
          </a:stretch>
        </p:blipFill>
        <p:spPr>
          <a:xfrm>
            <a:off x="1840230" y="3185477"/>
            <a:ext cx="5027930" cy="1394734"/>
          </a:xfrm>
          <a:prstGeom prst="rect">
            <a:avLst/>
          </a:prstGeom>
        </p:spPr>
      </p:pic>
    </p:spTree>
    <p:extLst>
      <p:ext uri="{BB962C8B-B14F-4D97-AF65-F5344CB8AC3E}">
        <p14:creationId xmlns:p14="http://schemas.microsoft.com/office/powerpoint/2010/main" val="15161627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Binaries</a:t>
            </a:r>
            <a:endParaRPr lang="en-US" dirty="0"/>
          </a:p>
        </p:txBody>
      </p:sp>
      <p:sp>
        <p:nvSpPr>
          <p:cNvPr id="3" name="TextBox 2"/>
          <p:cNvSpPr txBox="1"/>
          <p:nvPr/>
        </p:nvSpPr>
        <p:spPr>
          <a:xfrm>
            <a:off x="1666240" y="2255520"/>
            <a:ext cx="8818880" cy="2862322"/>
          </a:xfrm>
          <a:prstGeom prst="rect">
            <a:avLst/>
          </a:prstGeom>
          <a:noFill/>
        </p:spPr>
        <p:txBody>
          <a:bodyPr wrap="square" rtlCol="0">
            <a:spAutoFit/>
          </a:bodyPr>
          <a:lstStyle/>
          <a:p>
            <a:r>
              <a:rPr lang="en-US" dirty="0"/>
              <a:t>Binaries are written and printed as sequences of integers or strings,</a:t>
            </a:r>
          </a:p>
          <a:p>
            <a:r>
              <a:rPr lang="en-US" dirty="0"/>
              <a:t>enclosed in double less-than and greater-than </a:t>
            </a:r>
            <a:r>
              <a:rPr lang="en-US" dirty="0" smtClean="0"/>
              <a:t>brackets</a:t>
            </a:r>
          </a:p>
          <a:p>
            <a:endParaRPr lang="en-US" dirty="0"/>
          </a:p>
          <a:p>
            <a:r>
              <a:rPr lang="en-US" dirty="0"/>
              <a:t>When you use integers in a binary, each must be in the range 0 to </a:t>
            </a:r>
            <a:r>
              <a:rPr lang="en-US" dirty="0" smtClean="0"/>
              <a:t>255</a:t>
            </a:r>
          </a:p>
          <a:p>
            <a:endParaRPr lang="en-US" dirty="0"/>
          </a:p>
          <a:p>
            <a:r>
              <a:rPr lang="en-US" dirty="0"/>
              <a:t>As with strings, if the content of a binary is a printable string, then the</a:t>
            </a:r>
          </a:p>
          <a:p>
            <a:r>
              <a:rPr lang="en-US" dirty="0"/>
              <a:t>shell will print the binary as a string; otherwise, it will be printed as a</a:t>
            </a:r>
          </a:p>
          <a:p>
            <a:r>
              <a:rPr lang="en-US" dirty="0"/>
              <a:t>sequence of integers.</a:t>
            </a:r>
            <a:endParaRPr lang="en-US" dirty="0" smtClean="0"/>
          </a:p>
          <a:p>
            <a:endParaRPr lang="en-US" dirty="0"/>
          </a:p>
          <a:p>
            <a:endParaRPr lang="en-US" dirty="0" smtClean="0"/>
          </a:p>
        </p:txBody>
      </p:sp>
      <p:pic>
        <p:nvPicPr>
          <p:cNvPr id="5" name="Picture 4"/>
          <p:cNvPicPr>
            <a:picLocks noChangeAspect="1"/>
          </p:cNvPicPr>
          <p:nvPr/>
        </p:nvPicPr>
        <p:blipFill>
          <a:blip r:embed="rId2"/>
          <a:stretch>
            <a:fillRect/>
          </a:stretch>
        </p:blipFill>
        <p:spPr>
          <a:xfrm>
            <a:off x="1666240" y="5101332"/>
            <a:ext cx="3271520" cy="1516070"/>
          </a:xfrm>
          <a:prstGeom prst="rect">
            <a:avLst/>
          </a:prstGeom>
        </p:spPr>
      </p:pic>
    </p:spTree>
    <p:extLst>
      <p:ext uri="{BB962C8B-B14F-4D97-AF65-F5344CB8AC3E}">
        <p14:creationId xmlns:p14="http://schemas.microsoft.com/office/powerpoint/2010/main" val="32597959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Split_binary</a:t>
            </a:r>
            <a:endParaRPr lang="en-US" dirty="0"/>
          </a:p>
        </p:txBody>
      </p:sp>
      <p:sp>
        <p:nvSpPr>
          <p:cNvPr id="3" name="TextBox 2"/>
          <p:cNvSpPr txBox="1"/>
          <p:nvPr/>
        </p:nvSpPr>
        <p:spPr>
          <a:xfrm>
            <a:off x="1666240" y="2255520"/>
            <a:ext cx="8818880" cy="1200329"/>
          </a:xfrm>
          <a:prstGeom prst="rect">
            <a:avLst/>
          </a:prstGeom>
          <a:noFill/>
        </p:spPr>
        <p:txBody>
          <a:bodyPr wrap="square" rtlCol="0">
            <a:spAutoFit/>
          </a:bodyPr>
          <a:lstStyle/>
          <a:p>
            <a:r>
              <a:rPr lang="en-US" dirty="0"/>
              <a:t>This splits the binary Bin into two parts at position </a:t>
            </a:r>
            <a:r>
              <a:rPr lang="en-US" dirty="0" err="1" smtClean="0"/>
              <a:t>Pos</a:t>
            </a:r>
            <a:endParaRPr lang="en-US" dirty="0" smtClean="0"/>
          </a:p>
          <a:p>
            <a:endParaRPr lang="en-US" dirty="0"/>
          </a:p>
          <a:p>
            <a:r>
              <a:rPr lang="de-DE" dirty="0"/>
              <a:t>@spec split_binary(Bin, Pos) -&gt; {Bin1, Bin2}</a:t>
            </a:r>
            <a:endParaRPr lang="en-US" dirty="0"/>
          </a:p>
          <a:p>
            <a:endParaRPr lang="en-US" dirty="0" smtClean="0"/>
          </a:p>
        </p:txBody>
      </p:sp>
      <p:pic>
        <p:nvPicPr>
          <p:cNvPr id="4" name="Picture 3"/>
          <p:cNvPicPr>
            <a:picLocks noChangeAspect="1"/>
          </p:cNvPicPr>
          <p:nvPr/>
        </p:nvPicPr>
        <p:blipFill>
          <a:blip r:embed="rId2"/>
          <a:stretch>
            <a:fillRect/>
          </a:stretch>
        </p:blipFill>
        <p:spPr>
          <a:xfrm>
            <a:off x="1594035" y="3367722"/>
            <a:ext cx="6197415" cy="818198"/>
          </a:xfrm>
          <a:prstGeom prst="rect">
            <a:avLst/>
          </a:prstGeom>
        </p:spPr>
      </p:pic>
    </p:spTree>
    <p:extLst>
      <p:ext uri="{BB962C8B-B14F-4D97-AF65-F5344CB8AC3E}">
        <p14:creationId xmlns:p14="http://schemas.microsoft.com/office/powerpoint/2010/main" val="7090557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term_to_binary</a:t>
            </a:r>
            <a:endParaRPr lang="en-US" dirty="0"/>
          </a:p>
        </p:txBody>
      </p:sp>
      <p:sp>
        <p:nvSpPr>
          <p:cNvPr id="3" name="TextBox 2"/>
          <p:cNvSpPr txBox="1"/>
          <p:nvPr/>
        </p:nvSpPr>
        <p:spPr>
          <a:xfrm>
            <a:off x="1666240" y="2255520"/>
            <a:ext cx="8818880" cy="1754326"/>
          </a:xfrm>
          <a:prstGeom prst="rect">
            <a:avLst/>
          </a:prstGeom>
          <a:noFill/>
        </p:spPr>
        <p:txBody>
          <a:bodyPr wrap="square" rtlCol="0">
            <a:spAutoFit/>
          </a:bodyPr>
          <a:lstStyle/>
          <a:p>
            <a:r>
              <a:rPr lang="en-US" dirty="0"/>
              <a:t>This converts any </a:t>
            </a:r>
            <a:r>
              <a:rPr lang="en-US" dirty="0" err="1"/>
              <a:t>Erlang</a:t>
            </a:r>
            <a:r>
              <a:rPr lang="en-US" dirty="0"/>
              <a:t> term into a </a:t>
            </a:r>
            <a:r>
              <a:rPr lang="en-US" dirty="0" smtClean="0"/>
              <a:t>binary</a:t>
            </a:r>
          </a:p>
          <a:p>
            <a:endParaRPr lang="en-US" dirty="0" smtClean="0"/>
          </a:p>
          <a:p>
            <a:r>
              <a:rPr lang="en-US" dirty="0"/>
              <a:t>This is extremely useful </a:t>
            </a:r>
            <a:r>
              <a:rPr lang="en-US" dirty="0" smtClean="0"/>
              <a:t>for storing </a:t>
            </a:r>
            <a:r>
              <a:rPr lang="en-US" dirty="0"/>
              <a:t>complex data structures in files or sending complex </a:t>
            </a:r>
            <a:r>
              <a:rPr lang="en-US" dirty="0" smtClean="0"/>
              <a:t>data structures </a:t>
            </a:r>
            <a:r>
              <a:rPr lang="en-US" dirty="0"/>
              <a:t>to remote machines.</a:t>
            </a:r>
            <a:endParaRPr lang="en-US" dirty="0" smtClean="0"/>
          </a:p>
          <a:p>
            <a:endParaRPr lang="en-US" dirty="0"/>
          </a:p>
          <a:p>
            <a:r>
              <a:rPr lang="en-US" dirty="0"/>
              <a:t>@spec </a:t>
            </a:r>
            <a:r>
              <a:rPr lang="en-US" dirty="0" err="1"/>
              <a:t>term_to_binary</a:t>
            </a:r>
            <a:r>
              <a:rPr lang="en-US" dirty="0"/>
              <a:t>(Term) -&gt; Bin</a:t>
            </a:r>
            <a:endParaRPr lang="en-US" dirty="0" smtClean="0"/>
          </a:p>
        </p:txBody>
      </p:sp>
      <p:pic>
        <p:nvPicPr>
          <p:cNvPr id="5" name="Picture 4"/>
          <p:cNvPicPr>
            <a:picLocks noChangeAspect="1"/>
          </p:cNvPicPr>
          <p:nvPr/>
        </p:nvPicPr>
        <p:blipFill>
          <a:blip r:embed="rId2"/>
          <a:stretch>
            <a:fillRect/>
          </a:stretch>
        </p:blipFill>
        <p:spPr>
          <a:xfrm>
            <a:off x="1666240" y="4707889"/>
            <a:ext cx="7049770" cy="939969"/>
          </a:xfrm>
          <a:prstGeom prst="rect">
            <a:avLst/>
          </a:prstGeom>
        </p:spPr>
      </p:pic>
    </p:spTree>
    <p:extLst>
      <p:ext uri="{BB962C8B-B14F-4D97-AF65-F5344CB8AC3E}">
        <p14:creationId xmlns:p14="http://schemas.microsoft.com/office/powerpoint/2010/main" val="181310987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Binary_to_term</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This is the inverse of </a:t>
            </a:r>
            <a:r>
              <a:rPr lang="en-US" dirty="0" err="1" smtClean="0"/>
              <a:t>term_to_binary</a:t>
            </a:r>
            <a:endParaRPr lang="en-US" b="1" dirty="0" smtClean="0"/>
          </a:p>
        </p:txBody>
      </p:sp>
      <p:pic>
        <p:nvPicPr>
          <p:cNvPr id="4" name="Picture 3"/>
          <p:cNvPicPr>
            <a:picLocks noChangeAspect="1"/>
          </p:cNvPicPr>
          <p:nvPr/>
        </p:nvPicPr>
        <p:blipFill>
          <a:blip r:embed="rId2"/>
          <a:stretch>
            <a:fillRect/>
          </a:stretch>
        </p:blipFill>
        <p:spPr>
          <a:xfrm>
            <a:off x="1722755" y="3371214"/>
            <a:ext cx="7522845" cy="1744905"/>
          </a:xfrm>
          <a:prstGeom prst="rect">
            <a:avLst/>
          </a:prstGeom>
        </p:spPr>
      </p:pic>
    </p:spTree>
    <p:extLst>
      <p:ext uri="{BB962C8B-B14F-4D97-AF65-F5344CB8AC3E}">
        <p14:creationId xmlns:p14="http://schemas.microsoft.com/office/powerpoint/2010/main" val="88293273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size</a:t>
            </a:r>
            <a:endParaRPr lang="en-US" dirty="0"/>
          </a:p>
        </p:txBody>
      </p:sp>
      <p:sp>
        <p:nvSpPr>
          <p:cNvPr id="3" name="TextBox 2"/>
          <p:cNvSpPr txBox="1"/>
          <p:nvPr/>
        </p:nvSpPr>
        <p:spPr>
          <a:xfrm>
            <a:off x="1666240" y="2255520"/>
            <a:ext cx="8818880" cy="646331"/>
          </a:xfrm>
          <a:prstGeom prst="rect">
            <a:avLst/>
          </a:prstGeom>
          <a:noFill/>
        </p:spPr>
        <p:txBody>
          <a:bodyPr wrap="square" rtlCol="0">
            <a:spAutoFit/>
          </a:bodyPr>
          <a:lstStyle/>
          <a:p>
            <a:r>
              <a:rPr lang="en-US" dirty="0"/>
              <a:t>This returns the number of bytes in the binary</a:t>
            </a:r>
            <a:r>
              <a:rPr lang="en-US" dirty="0" smtClean="0"/>
              <a:t>.</a:t>
            </a:r>
          </a:p>
          <a:p>
            <a:r>
              <a:rPr lang="en-US" dirty="0"/>
              <a:t>@spec size(Bin) -&gt; </a:t>
            </a:r>
            <a:r>
              <a:rPr lang="en-US" dirty="0" err="1"/>
              <a:t>Int</a:t>
            </a:r>
            <a:endParaRPr lang="en-US" b="1" dirty="0" smtClean="0"/>
          </a:p>
        </p:txBody>
      </p:sp>
      <p:pic>
        <p:nvPicPr>
          <p:cNvPr id="5" name="Picture 4"/>
          <p:cNvPicPr>
            <a:picLocks noChangeAspect="1"/>
          </p:cNvPicPr>
          <p:nvPr/>
        </p:nvPicPr>
        <p:blipFill>
          <a:blip r:embed="rId2"/>
          <a:stretch>
            <a:fillRect/>
          </a:stretch>
        </p:blipFill>
        <p:spPr>
          <a:xfrm>
            <a:off x="1666240" y="3316287"/>
            <a:ext cx="4185920" cy="905608"/>
          </a:xfrm>
          <a:prstGeom prst="rect">
            <a:avLst/>
          </a:prstGeom>
        </p:spPr>
      </p:pic>
    </p:spTree>
    <p:extLst>
      <p:ext uri="{BB962C8B-B14F-4D97-AF65-F5344CB8AC3E}">
        <p14:creationId xmlns:p14="http://schemas.microsoft.com/office/powerpoint/2010/main" val="25750234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a:t>
            </a:r>
            <a:endParaRPr lang="en-US" dirty="0"/>
          </a:p>
        </p:txBody>
      </p:sp>
      <p:sp>
        <p:nvSpPr>
          <p:cNvPr id="3" name="TextBox 2"/>
          <p:cNvSpPr txBox="1"/>
          <p:nvPr/>
        </p:nvSpPr>
        <p:spPr>
          <a:xfrm>
            <a:off x="1666240" y="2255520"/>
            <a:ext cx="8818880" cy="646331"/>
          </a:xfrm>
          <a:prstGeom prst="rect">
            <a:avLst/>
          </a:prstGeom>
          <a:noFill/>
        </p:spPr>
        <p:txBody>
          <a:bodyPr wrap="square" rtlCol="0">
            <a:spAutoFit/>
          </a:bodyPr>
          <a:lstStyle/>
          <a:p>
            <a:r>
              <a:rPr lang="en-US" dirty="0"/>
              <a:t>We can create a 16-bit memory area Mem containing a single RGB</a:t>
            </a:r>
          </a:p>
          <a:p>
            <a:r>
              <a:rPr lang="en-US" dirty="0"/>
              <a:t>triplet as follows</a:t>
            </a:r>
            <a:endParaRPr lang="en-US" b="1" dirty="0" smtClean="0"/>
          </a:p>
        </p:txBody>
      </p:sp>
      <p:pic>
        <p:nvPicPr>
          <p:cNvPr id="6" name="Picture 5"/>
          <p:cNvPicPr>
            <a:picLocks noChangeAspect="1"/>
          </p:cNvPicPr>
          <p:nvPr/>
        </p:nvPicPr>
        <p:blipFill>
          <a:blip r:embed="rId2"/>
          <a:stretch>
            <a:fillRect/>
          </a:stretch>
        </p:blipFill>
        <p:spPr>
          <a:xfrm>
            <a:off x="1666240" y="3247291"/>
            <a:ext cx="4023360" cy="1828800"/>
          </a:xfrm>
          <a:prstGeom prst="rect">
            <a:avLst/>
          </a:prstGeom>
        </p:spPr>
      </p:pic>
      <p:pic>
        <p:nvPicPr>
          <p:cNvPr id="7" name="Picture 6"/>
          <p:cNvPicPr>
            <a:picLocks noChangeAspect="1"/>
          </p:cNvPicPr>
          <p:nvPr/>
        </p:nvPicPr>
        <p:blipFill>
          <a:blip r:embed="rId3"/>
          <a:stretch>
            <a:fillRect/>
          </a:stretch>
        </p:blipFill>
        <p:spPr>
          <a:xfrm>
            <a:off x="6502400" y="3247291"/>
            <a:ext cx="3230880" cy="1793468"/>
          </a:xfrm>
          <a:prstGeom prst="rect">
            <a:avLst/>
          </a:prstGeom>
        </p:spPr>
      </p:pic>
    </p:spTree>
    <p:extLst>
      <p:ext uri="{BB962C8B-B14F-4D97-AF65-F5344CB8AC3E}">
        <p14:creationId xmlns:p14="http://schemas.microsoft.com/office/powerpoint/2010/main" val="336695021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666240" y="2255520"/>
            <a:ext cx="8818880" cy="369332"/>
          </a:xfrm>
          <a:prstGeom prst="rect">
            <a:avLst/>
          </a:prstGeom>
          <a:noFill/>
        </p:spPr>
        <p:txBody>
          <a:bodyPr wrap="square" rtlCol="0">
            <a:spAutoFit/>
          </a:bodyPr>
          <a:lstStyle/>
          <a:p>
            <a:r>
              <a:rPr lang="en-US" dirty="0"/>
              <a:t>Bit syntax expressions are of the following form</a:t>
            </a:r>
            <a:endParaRPr lang="en-US" b="1" dirty="0" smtClean="0"/>
          </a:p>
        </p:txBody>
      </p:sp>
      <p:pic>
        <p:nvPicPr>
          <p:cNvPr id="4" name="Picture 3"/>
          <p:cNvPicPr>
            <a:picLocks noChangeAspect="1"/>
          </p:cNvPicPr>
          <p:nvPr/>
        </p:nvPicPr>
        <p:blipFill>
          <a:blip r:embed="rId2"/>
          <a:stretch>
            <a:fillRect/>
          </a:stretch>
        </p:blipFill>
        <p:spPr>
          <a:xfrm>
            <a:off x="1666240" y="2784554"/>
            <a:ext cx="2763520" cy="653196"/>
          </a:xfrm>
          <a:prstGeom prst="rect">
            <a:avLst/>
          </a:prstGeom>
        </p:spPr>
      </p:pic>
      <p:pic>
        <p:nvPicPr>
          <p:cNvPr id="6" name="Picture 5"/>
          <p:cNvPicPr>
            <a:picLocks noChangeAspect="1"/>
          </p:cNvPicPr>
          <p:nvPr/>
        </p:nvPicPr>
        <p:blipFill>
          <a:blip r:embed="rId3"/>
          <a:stretch>
            <a:fillRect/>
          </a:stretch>
        </p:blipFill>
        <p:spPr>
          <a:xfrm>
            <a:off x="1666240" y="4287520"/>
            <a:ext cx="4818380" cy="1422400"/>
          </a:xfrm>
          <a:prstGeom prst="rect">
            <a:avLst/>
          </a:prstGeom>
        </p:spPr>
      </p:pic>
      <p:sp>
        <p:nvSpPr>
          <p:cNvPr id="7" name="TextBox 6"/>
          <p:cNvSpPr txBox="1"/>
          <p:nvPr/>
        </p:nvSpPr>
        <p:spPr>
          <a:xfrm>
            <a:off x="1666240" y="3470077"/>
            <a:ext cx="8818880" cy="646331"/>
          </a:xfrm>
          <a:prstGeom prst="rect">
            <a:avLst/>
          </a:prstGeom>
          <a:noFill/>
        </p:spPr>
        <p:txBody>
          <a:bodyPr wrap="square" rtlCol="0">
            <a:spAutoFit/>
          </a:bodyPr>
          <a:lstStyle/>
          <a:p>
            <a:r>
              <a:rPr lang="en-US" dirty="0"/>
              <a:t>Each element </a:t>
            </a:r>
            <a:r>
              <a:rPr lang="en-US" dirty="0" err="1"/>
              <a:t>Ei</a:t>
            </a:r>
            <a:r>
              <a:rPr lang="en-US" dirty="0"/>
              <a:t> specifies a single segment of the binary. Each element</a:t>
            </a:r>
          </a:p>
          <a:p>
            <a:r>
              <a:rPr lang="en-US" dirty="0" err="1"/>
              <a:t>Ei</a:t>
            </a:r>
            <a:r>
              <a:rPr lang="en-US" dirty="0"/>
              <a:t> can have one of four possible forms:</a:t>
            </a:r>
            <a:endParaRPr lang="en-US" b="1" dirty="0" smtClean="0"/>
          </a:p>
        </p:txBody>
      </p:sp>
      <p:sp>
        <p:nvSpPr>
          <p:cNvPr id="8" name="TextBox 7"/>
          <p:cNvSpPr txBox="1"/>
          <p:nvPr/>
        </p:nvSpPr>
        <p:spPr>
          <a:xfrm>
            <a:off x="1666240" y="5881032"/>
            <a:ext cx="8818880" cy="646331"/>
          </a:xfrm>
          <a:prstGeom prst="rect">
            <a:avLst/>
          </a:prstGeom>
          <a:noFill/>
        </p:spPr>
        <p:txBody>
          <a:bodyPr wrap="square" rtlCol="0">
            <a:spAutoFit/>
          </a:bodyPr>
          <a:lstStyle/>
          <a:p>
            <a:r>
              <a:rPr lang="en-US" dirty="0"/>
              <a:t>Whatever form you use, the total number of bits in the binary must be</a:t>
            </a:r>
          </a:p>
          <a:p>
            <a:r>
              <a:rPr lang="en-US" dirty="0"/>
              <a:t>evenly divisible by 8.</a:t>
            </a:r>
            <a:endParaRPr lang="en-US" b="1" dirty="0" smtClean="0"/>
          </a:p>
        </p:txBody>
      </p:sp>
    </p:spTree>
    <p:extLst>
      <p:ext uri="{BB962C8B-B14F-4D97-AF65-F5344CB8AC3E}">
        <p14:creationId xmlns:p14="http://schemas.microsoft.com/office/powerpoint/2010/main" val="2358866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Erlang</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Debian</a:t>
            </a:r>
            <a:r>
              <a:rPr lang="en-US" dirty="0" smtClean="0"/>
              <a:t> Based systems</a:t>
            </a:r>
          </a:p>
          <a:p>
            <a:pPr marL="457200" lvl="1" indent="0">
              <a:buNone/>
            </a:pPr>
            <a:r>
              <a:rPr lang="en-US" dirty="0" smtClean="0"/>
              <a:t>apt-get install </a:t>
            </a:r>
            <a:r>
              <a:rPr lang="en-US" dirty="0" err="1" smtClean="0"/>
              <a:t>erlang</a:t>
            </a:r>
            <a:endParaRPr lang="en-US" dirty="0" smtClean="0"/>
          </a:p>
          <a:p>
            <a:endParaRPr lang="en-US" dirty="0" smtClean="0"/>
          </a:p>
          <a:p>
            <a:r>
              <a:rPr lang="en-US" dirty="0" smtClean="0"/>
              <a:t>Windows Installer</a:t>
            </a:r>
          </a:p>
          <a:p>
            <a:pPr marL="0" indent="0">
              <a:buNone/>
            </a:pPr>
            <a:r>
              <a:rPr lang="en-US" dirty="0"/>
              <a:t>	</a:t>
            </a:r>
            <a:r>
              <a:rPr lang="en-US" dirty="0" smtClean="0">
                <a:hlinkClick r:id="rId2"/>
              </a:rPr>
              <a:t>http</a:t>
            </a:r>
            <a:r>
              <a:rPr lang="en-US" dirty="0">
                <a:hlinkClick r:id="rId2"/>
              </a:rPr>
              <a:t>://</a:t>
            </a:r>
            <a:r>
              <a:rPr lang="en-US" dirty="0" smtClean="0">
                <a:hlinkClick r:id="rId2"/>
              </a:rPr>
              <a:t>www.erlang.org/download.html</a:t>
            </a:r>
            <a:endParaRPr lang="en-US" dirty="0" smtClean="0"/>
          </a:p>
          <a:p>
            <a:pPr marL="0" indent="0">
              <a:buNone/>
            </a:pPr>
            <a:endParaRPr lang="en-US" dirty="0" smtClean="0"/>
          </a:p>
          <a:p>
            <a:r>
              <a:rPr lang="en-US" dirty="0" smtClean="0"/>
              <a:t>Build from source</a:t>
            </a:r>
            <a:endParaRPr lang="en-US" dirty="0"/>
          </a:p>
          <a:p>
            <a:pPr marL="0" indent="0">
              <a:buNone/>
            </a:pPr>
            <a:r>
              <a:rPr lang="en-US" dirty="0"/>
              <a:t>	</a:t>
            </a:r>
            <a:r>
              <a:rPr lang="en-US" dirty="0">
                <a:hlinkClick r:id="rId2"/>
              </a:rPr>
              <a:t>http://www.erlang.org/download.html</a:t>
            </a:r>
            <a:endParaRPr lang="en-US" dirty="0"/>
          </a:p>
          <a:p>
            <a:endParaRPr lang="en-US" dirty="0"/>
          </a:p>
        </p:txBody>
      </p:sp>
    </p:spTree>
    <p:extLst>
      <p:ext uri="{BB962C8B-B14F-4D97-AF65-F5344CB8AC3E}">
        <p14:creationId xmlns:p14="http://schemas.microsoft.com/office/powerpoint/2010/main" val="42348376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462213"/>
          </a:xfrm>
          <a:prstGeom prst="rect">
            <a:avLst/>
          </a:prstGeom>
          <a:noFill/>
        </p:spPr>
        <p:txBody>
          <a:bodyPr wrap="square" rtlCol="0">
            <a:spAutoFit/>
          </a:bodyPr>
          <a:lstStyle/>
          <a:p>
            <a:r>
              <a:rPr lang="en-US" sz="2800" dirty="0" smtClean="0"/>
              <a:t>Value</a:t>
            </a:r>
          </a:p>
          <a:p>
            <a:endParaRPr lang="en-US" b="1" dirty="0"/>
          </a:p>
          <a:p>
            <a:r>
              <a:rPr lang="en-US" dirty="0"/>
              <a:t>When you construct a binary, Value must be a bound variable, a literal</a:t>
            </a:r>
          </a:p>
          <a:p>
            <a:r>
              <a:rPr lang="en-US" dirty="0"/>
              <a:t>string, or an expression that evaluates to an integer, a float, or a binary.</a:t>
            </a:r>
          </a:p>
          <a:p>
            <a:r>
              <a:rPr lang="en-US" dirty="0"/>
              <a:t>When used in a pattern matching operation, Value can be a bound or</a:t>
            </a:r>
          </a:p>
          <a:p>
            <a:r>
              <a:rPr lang="en-US" dirty="0"/>
              <a:t>unbound variable, integer, literal string, float, or </a:t>
            </a:r>
            <a:r>
              <a:rPr lang="en-US" dirty="0" smtClean="0"/>
              <a:t>binary</a:t>
            </a:r>
          </a:p>
          <a:p>
            <a:endParaRPr lang="en-US" b="1" dirty="0"/>
          </a:p>
          <a:p>
            <a:endParaRPr lang="en-US" b="1" dirty="0" smtClean="0"/>
          </a:p>
        </p:txBody>
      </p:sp>
    </p:spTree>
    <p:extLst>
      <p:ext uri="{BB962C8B-B14F-4D97-AF65-F5344CB8AC3E}">
        <p14:creationId xmlns:p14="http://schemas.microsoft.com/office/powerpoint/2010/main" val="38088757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4678204"/>
          </a:xfrm>
          <a:prstGeom prst="rect">
            <a:avLst/>
          </a:prstGeom>
          <a:noFill/>
        </p:spPr>
        <p:txBody>
          <a:bodyPr wrap="square" rtlCol="0">
            <a:spAutoFit/>
          </a:bodyPr>
          <a:lstStyle/>
          <a:p>
            <a:r>
              <a:rPr lang="en-US" sz="2800" dirty="0" smtClean="0"/>
              <a:t>Size</a:t>
            </a:r>
            <a:endParaRPr lang="en-US" sz="2800" dirty="0"/>
          </a:p>
          <a:p>
            <a:endParaRPr lang="en-US" b="1" dirty="0"/>
          </a:p>
          <a:p>
            <a:r>
              <a:rPr lang="en-US" dirty="0"/>
              <a:t>Size must be an expression that evaluates to an integer. In pattern</a:t>
            </a:r>
          </a:p>
          <a:p>
            <a:r>
              <a:rPr lang="en-US" dirty="0"/>
              <a:t>matching, Size must be an integer or a bound variable whose value is</a:t>
            </a:r>
          </a:p>
          <a:p>
            <a:r>
              <a:rPr lang="en-US" dirty="0"/>
              <a:t>an integer. Size cannot be an unbound variable</a:t>
            </a:r>
            <a:r>
              <a:rPr lang="en-US" dirty="0" smtClean="0"/>
              <a:t>.</a:t>
            </a:r>
          </a:p>
          <a:p>
            <a:endParaRPr lang="en-US" b="1" dirty="0"/>
          </a:p>
          <a:p>
            <a:r>
              <a:rPr lang="en-US" dirty="0"/>
              <a:t>The value of Size specifies the size of the segment in </a:t>
            </a:r>
            <a:r>
              <a:rPr lang="en-US" dirty="0" smtClean="0"/>
              <a:t>units</a:t>
            </a:r>
          </a:p>
          <a:p>
            <a:endParaRPr lang="en-US" b="1" dirty="0"/>
          </a:p>
          <a:p>
            <a:r>
              <a:rPr lang="en-US" dirty="0"/>
              <a:t>The default value depends on the </a:t>
            </a:r>
            <a:r>
              <a:rPr lang="en-US" dirty="0" smtClean="0"/>
              <a:t>type</a:t>
            </a:r>
          </a:p>
          <a:p>
            <a:endParaRPr lang="en-US" b="1" dirty="0"/>
          </a:p>
          <a:p>
            <a:r>
              <a:rPr lang="en-US" dirty="0"/>
              <a:t>For </a:t>
            </a:r>
            <a:r>
              <a:rPr lang="en-US" dirty="0" smtClean="0"/>
              <a:t>an integer </a:t>
            </a:r>
            <a:r>
              <a:rPr lang="en-US" dirty="0"/>
              <a:t>it is 8, for a float it is 64, and for a binary it is the size of the</a:t>
            </a:r>
          </a:p>
          <a:p>
            <a:r>
              <a:rPr lang="en-US" dirty="0" smtClean="0"/>
              <a:t>Binary</a:t>
            </a:r>
          </a:p>
          <a:p>
            <a:endParaRPr lang="en-US" b="1" dirty="0"/>
          </a:p>
          <a:p>
            <a:r>
              <a:rPr lang="en-US" dirty="0"/>
              <a:t>In pattern matching, this default value is valid only for the very</a:t>
            </a:r>
          </a:p>
          <a:p>
            <a:r>
              <a:rPr lang="en-US" dirty="0"/>
              <a:t>last element</a:t>
            </a:r>
            <a:r>
              <a:rPr lang="en-US" dirty="0" smtClean="0"/>
              <a:t>. </a:t>
            </a:r>
            <a:r>
              <a:rPr lang="en-US" dirty="0"/>
              <a:t>All other binary elements in the matching must have a</a:t>
            </a:r>
          </a:p>
          <a:p>
            <a:r>
              <a:rPr lang="en-US" dirty="0"/>
              <a:t>size specification.</a:t>
            </a:r>
            <a:endParaRPr lang="en-US" b="1" dirty="0" smtClean="0"/>
          </a:p>
        </p:txBody>
      </p:sp>
    </p:spTree>
    <p:extLst>
      <p:ext uri="{BB962C8B-B14F-4D97-AF65-F5344CB8AC3E}">
        <p14:creationId xmlns:p14="http://schemas.microsoft.com/office/powerpoint/2010/main" val="905454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200876"/>
          </a:xfrm>
          <a:prstGeom prst="rect">
            <a:avLst/>
          </a:prstGeom>
          <a:noFill/>
        </p:spPr>
        <p:txBody>
          <a:bodyPr wrap="square" rtlCol="0">
            <a:spAutoFit/>
          </a:bodyPr>
          <a:lstStyle/>
          <a:p>
            <a:r>
              <a:rPr lang="en-US" sz="2800" dirty="0" err="1" smtClean="0"/>
              <a:t>TypeSpecifierList</a:t>
            </a:r>
            <a:r>
              <a:rPr lang="en-US" sz="2800" dirty="0" smtClean="0"/>
              <a:t/>
            </a:r>
            <a:br>
              <a:rPr lang="en-US" sz="2800" dirty="0" smtClean="0"/>
            </a:br>
            <a:endParaRPr lang="en-US" sz="2800" dirty="0" smtClean="0"/>
          </a:p>
          <a:p>
            <a:endParaRPr lang="en-US" b="1" dirty="0"/>
          </a:p>
          <a:p>
            <a:r>
              <a:rPr lang="en-US" dirty="0" err="1"/>
              <a:t>TypeSpecifierList</a:t>
            </a:r>
            <a:r>
              <a:rPr lang="en-US" dirty="0"/>
              <a:t> is a hyphen-separated list of items of the form </a:t>
            </a:r>
            <a:endParaRPr lang="en-US" dirty="0" smtClean="0"/>
          </a:p>
          <a:p>
            <a:r>
              <a:rPr lang="en-US" sz="2000" b="1" dirty="0" smtClean="0"/>
              <a:t>End-Sign-Type-Unit</a:t>
            </a:r>
            <a:r>
              <a:rPr lang="en-US" dirty="0"/>
              <a:t>. </a:t>
            </a:r>
            <a:endParaRPr lang="en-US" dirty="0" smtClean="0"/>
          </a:p>
          <a:p>
            <a:endParaRPr lang="en-US" dirty="0"/>
          </a:p>
          <a:p>
            <a:endParaRPr lang="en-US" dirty="0" smtClean="0"/>
          </a:p>
          <a:p>
            <a:r>
              <a:rPr lang="en-US" dirty="0" smtClean="0"/>
              <a:t>Any </a:t>
            </a:r>
            <a:r>
              <a:rPr lang="en-US" dirty="0"/>
              <a:t>of the previous items can be omitted, and the items can</a:t>
            </a:r>
          </a:p>
          <a:p>
            <a:r>
              <a:rPr lang="en-US" dirty="0"/>
              <a:t>occur in any order. If an item is omitted, then a default value for the</a:t>
            </a:r>
          </a:p>
          <a:p>
            <a:r>
              <a:rPr lang="en-US" dirty="0"/>
              <a:t>item is used</a:t>
            </a:r>
            <a:endParaRPr lang="en-US" b="1" dirty="0" smtClean="0"/>
          </a:p>
        </p:txBody>
      </p:sp>
    </p:spTree>
    <p:extLst>
      <p:ext uri="{BB962C8B-B14F-4D97-AF65-F5344CB8AC3E}">
        <p14:creationId xmlns:p14="http://schemas.microsoft.com/office/powerpoint/2010/main" val="26526812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477875"/>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End = big | little | native</a:t>
            </a:r>
            <a:r>
              <a:rPr lang="en-US" sz="2800" dirty="0" smtClean="0"/>
              <a:t/>
            </a:r>
            <a:br>
              <a:rPr lang="en-US" sz="2800" dirty="0" smtClean="0"/>
            </a:br>
            <a:endParaRPr lang="en-US" sz="2800" dirty="0" smtClean="0"/>
          </a:p>
          <a:p>
            <a:r>
              <a:rPr lang="en-US" dirty="0"/>
              <a:t>This specifies the </a:t>
            </a:r>
            <a:r>
              <a:rPr lang="en-US" dirty="0" err="1"/>
              <a:t>endianess</a:t>
            </a:r>
            <a:r>
              <a:rPr lang="en-US" dirty="0"/>
              <a:t> of the machine. native is determined</a:t>
            </a:r>
          </a:p>
          <a:p>
            <a:r>
              <a:rPr lang="en-US" dirty="0"/>
              <a:t>at runtime, depending upon the CPU of your machine. </a:t>
            </a:r>
            <a:endParaRPr lang="en-US" dirty="0" smtClean="0"/>
          </a:p>
          <a:p>
            <a:endParaRPr lang="en-US" dirty="0"/>
          </a:p>
          <a:p>
            <a:r>
              <a:rPr lang="en-US" dirty="0" smtClean="0"/>
              <a:t>The default is </a:t>
            </a:r>
            <a:r>
              <a:rPr lang="en-US" dirty="0"/>
              <a:t>big. </a:t>
            </a:r>
            <a:r>
              <a:rPr lang="en-US" dirty="0" smtClean="0"/>
              <a:t>The </a:t>
            </a:r>
            <a:r>
              <a:rPr lang="en-US" dirty="0"/>
              <a:t>only significance of this has to do with packing and</a:t>
            </a:r>
          </a:p>
          <a:p>
            <a:r>
              <a:rPr lang="en-US" dirty="0"/>
              <a:t>unpacking integers from binaries</a:t>
            </a:r>
            <a:endParaRPr lang="en-US" b="1" dirty="0"/>
          </a:p>
          <a:p>
            <a:endParaRPr lang="en-US" b="1" dirty="0" smtClean="0"/>
          </a:p>
        </p:txBody>
      </p:sp>
      <p:pic>
        <p:nvPicPr>
          <p:cNvPr id="4" name="Picture 3"/>
          <p:cNvPicPr>
            <a:picLocks noChangeAspect="1"/>
          </p:cNvPicPr>
          <p:nvPr/>
        </p:nvPicPr>
        <p:blipFill>
          <a:blip r:embed="rId2"/>
          <a:stretch>
            <a:fillRect/>
          </a:stretch>
        </p:blipFill>
        <p:spPr>
          <a:xfrm>
            <a:off x="5564394" y="5417314"/>
            <a:ext cx="5884556" cy="1171198"/>
          </a:xfrm>
          <a:prstGeom prst="rect">
            <a:avLst/>
          </a:prstGeom>
        </p:spPr>
      </p:pic>
    </p:spTree>
    <p:extLst>
      <p:ext uri="{BB962C8B-B14F-4D97-AF65-F5344CB8AC3E}">
        <p14:creationId xmlns:p14="http://schemas.microsoft.com/office/powerpoint/2010/main" val="21044876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369880"/>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Sign = signed | unsigned</a:t>
            </a:r>
            <a:r>
              <a:rPr lang="en-US" sz="2800" dirty="0" smtClean="0"/>
              <a:t/>
            </a:r>
            <a:br>
              <a:rPr lang="en-US" sz="2800" dirty="0" smtClean="0"/>
            </a:br>
            <a:endParaRPr lang="en-US" sz="2800" dirty="0" smtClean="0"/>
          </a:p>
          <a:p>
            <a:r>
              <a:rPr lang="en-US" dirty="0"/>
              <a:t>This parameter is used only in pattern matching. The default is</a:t>
            </a:r>
          </a:p>
          <a:p>
            <a:r>
              <a:rPr lang="en-US" dirty="0"/>
              <a:t>unsigned</a:t>
            </a:r>
            <a:endParaRPr lang="en-US" b="1" dirty="0" smtClean="0"/>
          </a:p>
        </p:txBody>
      </p:sp>
    </p:spTree>
    <p:extLst>
      <p:ext uri="{BB962C8B-B14F-4D97-AF65-F5344CB8AC3E}">
        <p14:creationId xmlns:p14="http://schemas.microsoft.com/office/powerpoint/2010/main" val="38478747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2092881"/>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en-US" sz="2800" dirty="0"/>
              <a:t>@type </a:t>
            </a:r>
            <a:r>
              <a:rPr lang="en-US" sz="2800" dirty="0" err="1"/>
              <a:t>Type</a:t>
            </a:r>
            <a:r>
              <a:rPr lang="en-US" sz="2800" dirty="0"/>
              <a:t> = integer | float | binary</a:t>
            </a:r>
            <a:r>
              <a:rPr lang="en-US" sz="2800" dirty="0" smtClean="0"/>
              <a:t/>
            </a:r>
            <a:br>
              <a:rPr lang="en-US" sz="2800" dirty="0" smtClean="0"/>
            </a:br>
            <a:endParaRPr lang="en-US" sz="2800" dirty="0" smtClean="0"/>
          </a:p>
          <a:p>
            <a:r>
              <a:rPr lang="en-US" dirty="0"/>
              <a:t>The default is integer</a:t>
            </a:r>
            <a:endParaRPr lang="en-US" b="1" dirty="0" smtClean="0"/>
          </a:p>
        </p:txBody>
      </p:sp>
    </p:spTree>
    <p:extLst>
      <p:ext uri="{BB962C8B-B14F-4D97-AF65-F5344CB8AC3E}">
        <p14:creationId xmlns:p14="http://schemas.microsoft.com/office/powerpoint/2010/main" val="13993231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sp>
        <p:nvSpPr>
          <p:cNvPr id="3" name="TextBox 2"/>
          <p:cNvSpPr txBox="1"/>
          <p:nvPr/>
        </p:nvSpPr>
        <p:spPr>
          <a:xfrm>
            <a:off x="1154954" y="2174240"/>
            <a:ext cx="8818880" cy="3508653"/>
          </a:xfrm>
          <a:prstGeom prst="rect">
            <a:avLst/>
          </a:prstGeom>
          <a:noFill/>
        </p:spPr>
        <p:txBody>
          <a:bodyPr wrap="square" rtlCol="0">
            <a:spAutoFit/>
          </a:bodyPr>
          <a:lstStyle/>
          <a:p>
            <a:r>
              <a:rPr lang="en-US" sz="2800" dirty="0" err="1" smtClean="0"/>
              <a:t>TypeSpecifierList</a:t>
            </a:r>
            <a:endParaRPr lang="en-US" sz="2800" dirty="0" smtClean="0"/>
          </a:p>
          <a:p>
            <a:endParaRPr lang="en-US" sz="2800" dirty="0"/>
          </a:p>
          <a:p>
            <a:r>
              <a:rPr lang="fi-FI" sz="2800" dirty="0"/>
              <a:t>@type Unit = 1 | 2 | ... 255</a:t>
            </a:r>
            <a:r>
              <a:rPr lang="en-US" sz="2800" dirty="0" smtClean="0"/>
              <a:t/>
            </a:r>
            <a:br>
              <a:rPr lang="en-US" sz="2800" dirty="0" smtClean="0"/>
            </a:br>
            <a:endParaRPr lang="en-US" sz="2800" dirty="0" smtClean="0"/>
          </a:p>
          <a:p>
            <a:r>
              <a:rPr lang="en-US" dirty="0"/>
              <a:t>The total size of the segment is </a:t>
            </a:r>
            <a:r>
              <a:rPr lang="en-US" sz="2000" b="1" dirty="0"/>
              <a:t>Size x Unit</a:t>
            </a:r>
            <a:r>
              <a:rPr lang="en-US" dirty="0"/>
              <a:t> bits long. The total segment</a:t>
            </a:r>
          </a:p>
          <a:p>
            <a:r>
              <a:rPr lang="en-US" dirty="0"/>
              <a:t>size must be greater than or equal to zero and must be a</a:t>
            </a:r>
          </a:p>
          <a:p>
            <a:r>
              <a:rPr lang="en-US" dirty="0"/>
              <a:t>multiple of 8</a:t>
            </a:r>
            <a:r>
              <a:rPr lang="en-US" dirty="0" smtClean="0"/>
              <a:t>.</a:t>
            </a:r>
          </a:p>
          <a:p>
            <a:endParaRPr lang="en-US" b="1" dirty="0"/>
          </a:p>
          <a:p>
            <a:r>
              <a:rPr lang="en-US" dirty="0"/>
              <a:t>The default value of Unit depends upon Type and is 1 if Type is</a:t>
            </a:r>
          </a:p>
          <a:p>
            <a:r>
              <a:rPr lang="en-US" dirty="0"/>
              <a:t>integer or float and 8 if Type is a binary</a:t>
            </a:r>
            <a:endParaRPr lang="en-US" b="1" dirty="0" smtClean="0"/>
          </a:p>
        </p:txBody>
      </p:sp>
      <p:pic>
        <p:nvPicPr>
          <p:cNvPr id="4" name="Picture 3"/>
          <p:cNvPicPr>
            <a:picLocks noChangeAspect="1"/>
          </p:cNvPicPr>
          <p:nvPr/>
        </p:nvPicPr>
        <p:blipFill>
          <a:blip r:embed="rId2"/>
          <a:stretch>
            <a:fillRect/>
          </a:stretch>
        </p:blipFill>
        <p:spPr>
          <a:xfrm>
            <a:off x="5811409" y="5647015"/>
            <a:ext cx="6215285" cy="896025"/>
          </a:xfrm>
          <a:prstGeom prst="rect">
            <a:avLst/>
          </a:prstGeom>
        </p:spPr>
      </p:pic>
    </p:spTree>
    <p:extLst>
      <p:ext uri="{BB962C8B-B14F-4D97-AF65-F5344CB8AC3E}">
        <p14:creationId xmlns:p14="http://schemas.microsoft.com/office/powerpoint/2010/main" val="20181466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Bit Syntax Expressions</a:t>
            </a:r>
            <a:endParaRPr lang="en-US" dirty="0"/>
          </a:p>
        </p:txBody>
      </p:sp>
      <p:pic>
        <p:nvPicPr>
          <p:cNvPr id="5" name="Picture 4"/>
          <p:cNvPicPr>
            <a:picLocks noChangeAspect="1"/>
          </p:cNvPicPr>
          <p:nvPr/>
        </p:nvPicPr>
        <p:blipFill>
          <a:blip r:embed="rId2"/>
          <a:stretch>
            <a:fillRect/>
          </a:stretch>
        </p:blipFill>
        <p:spPr>
          <a:xfrm>
            <a:off x="1212755" y="2328862"/>
            <a:ext cx="9294517" cy="3645218"/>
          </a:xfrm>
          <a:prstGeom prst="rect">
            <a:avLst/>
          </a:prstGeom>
        </p:spPr>
      </p:pic>
    </p:spTree>
    <p:extLst>
      <p:ext uri="{BB962C8B-B14F-4D97-AF65-F5344CB8AC3E}">
        <p14:creationId xmlns:p14="http://schemas.microsoft.com/office/powerpoint/2010/main" val="31734859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apply	</a:t>
            </a:r>
            <a:endParaRPr lang="en-US" dirty="0"/>
          </a:p>
        </p:txBody>
      </p:sp>
      <p:sp>
        <p:nvSpPr>
          <p:cNvPr id="3" name="TextBox 2"/>
          <p:cNvSpPr txBox="1"/>
          <p:nvPr/>
        </p:nvSpPr>
        <p:spPr>
          <a:xfrm>
            <a:off x="1154954" y="2174240"/>
            <a:ext cx="8818880" cy="4401205"/>
          </a:xfrm>
          <a:prstGeom prst="rect">
            <a:avLst/>
          </a:prstGeom>
          <a:noFill/>
        </p:spPr>
        <p:txBody>
          <a:bodyPr wrap="square" rtlCol="0">
            <a:spAutoFit/>
          </a:bodyPr>
          <a:lstStyle/>
          <a:p>
            <a:r>
              <a:rPr lang="en-US" sz="2800" dirty="0"/>
              <a:t>apply(Mod, </a:t>
            </a:r>
            <a:r>
              <a:rPr lang="en-US" sz="2800" dirty="0" err="1"/>
              <a:t>Func</a:t>
            </a:r>
            <a:r>
              <a:rPr lang="en-US" sz="2800" dirty="0"/>
              <a:t>, [Arg1, Arg2, ..., </a:t>
            </a:r>
            <a:r>
              <a:rPr lang="en-US" sz="2800" dirty="0" err="1"/>
              <a:t>ArgN</a:t>
            </a:r>
            <a:r>
              <a:rPr lang="en-US" sz="2800" dirty="0"/>
              <a:t>])</a:t>
            </a:r>
          </a:p>
          <a:p>
            <a:endParaRPr lang="en-US" dirty="0" smtClean="0"/>
          </a:p>
          <a:p>
            <a:r>
              <a:rPr lang="en-US" dirty="0" smtClean="0"/>
              <a:t>Equivalent to </a:t>
            </a:r>
            <a:r>
              <a:rPr lang="en-US" dirty="0" err="1" smtClean="0"/>
              <a:t>Mod:Func</a:t>
            </a:r>
            <a:r>
              <a:rPr lang="en-US" dirty="0" smtClean="0"/>
              <a:t>(Arg1</a:t>
            </a:r>
            <a:r>
              <a:rPr lang="en-US" dirty="0"/>
              <a:t>, Arg2, ..., </a:t>
            </a:r>
            <a:r>
              <a:rPr lang="en-US" dirty="0" err="1"/>
              <a:t>ArgN</a:t>
            </a:r>
            <a:r>
              <a:rPr lang="en-US" dirty="0" smtClean="0"/>
              <a:t>)</a:t>
            </a:r>
          </a:p>
          <a:p>
            <a:endParaRPr lang="en-US" dirty="0"/>
          </a:p>
          <a:p>
            <a:endParaRPr lang="en-US" dirty="0" smtClean="0"/>
          </a:p>
          <a:p>
            <a:r>
              <a:rPr lang="en-US" dirty="0"/>
              <a:t>Warning: The use of apply should be avoided if possible. When the number</a:t>
            </a:r>
          </a:p>
          <a:p>
            <a:r>
              <a:rPr lang="en-US" dirty="0"/>
              <a:t>of arguments to a function is known in advance, it is much better</a:t>
            </a:r>
          </a:p>
          <a:p>
            <a:r>
              <a:rPr lang="en-US" dirty="0"/>
              <a:t>to use a call of the form M:F(Arg1, Arg2, ... </a:t>
            </a:r>
            <a:r>
              <a:rPr lang="en-US" dirty="0" err="1"/>
              <a:t>ArgN</a:t>
            </a:r>
            <a:r>
              <a:rPr lang="en-US" dirty="0"/>
              <a:t>) than </a:t>
            </a:r>
            <a:r>
              <a:rPr lang="en-US" dirty="0" smtClean="0"/>
              <a:t>apply</a:t>
            </a:r>
          </a:p>
          <a:p>
            <a:endParaRPr lang="en-US" dirty="0"/>
          </a:p>
          <a:p>
            <a:endParaRPr lang="en-US" dirty="0" smtClean="0"/>
          </a:p>
          <a:p>
            <a:r>
              <a:rPr lang="en-US" dirty="0"/>
              <a:t>many analysis tools cannot work </a:t>
            </a:r>
            <a:r>
              <a:rPr lang="en-US" dirty="0" smtClean="0"/>
              <a:t>out what </a:t>
            </a:r>
            <a:r>
              <a:rPr lang="en-US" dirty="0"/>
              <a:t>is happening, and certain compiler optimizations cannot be made</a:t>
            </a:r>
            <a:endParaRPr lang="en-US" dirty="0" smtClean="0"/>
          </a:p>
          <a:p>
            <a:endParaRPr lang="en-US" b="1" dirty="0"/>
          </a:p>
          <a:p>
            <a:endParaRPr lang="en-US" b="1" dirty="0" smtClean="0"/>
          </a:p>
          <a:p>
            <a:endParaRPr lang="en-US" b="1" dirty="0" smtClean="0"/>
          </a:p>
        </p:txBody>
      </p:sp>
    </p:spTree>
    <p:extLst>
      <p:ext uri="{BB962C8B-B14F-4D97-AF65-F5344CB8AC3E}">
        <p14:creationId xmlns:p14="http://schemas.microsoft.com/office/powerpoint/2010/main" val="134404213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462213"/>
          </a:xfrm>
          <a:prstGeom prst="rect">
            <a:avLst/>
          </a:prstGeom>
          <a:noFill/>
        </p:spPr>
        <p:txBody>
          <a:bodyPr wrap="square" rtlCol="0">
            <a:spAutoFit/>
          </a:bodyPr>
          <a:lstStyle/>
          <a:p>
            <a:r>
              <a:rPr lang="en-US" sz="2800" dirty="0"/>
              <a:t>-module(</a:t>
            </a:r>
            <a:r>
              <a:rPr lang="en-US" sz="2800" dirty="0" err="1"/>
              <a:t>modname</a:t>
            </a:r>
            <a:r>
              <a:rPr lang="en-US" sz="2800" dirty="0" smtClean="0"/>
              <a:t>).</a:t>
            </a:r>
          </a:p>
          <a:p>
            <a:endParaRPr lang="en-US" dirty="0" smtClean="0"/>
          </a:p>
          <a:p>
            <a:r>
              <a:rPr lang="en-US" dirty="0"/>
              <a:t>The module declaration. </a:t>
            </a:r>
            <a:r>
              <a:rPr lang="en-US" dirty="0" err="1"/>
              <a:t>modname</a:t>
            </a:r>
            <a:r>
              <a:rPr lang="en-US" dirty="0"/>
              <a:t> must be an atom. This attribute</a:t>
            </a:r>
          </a:p>
          <a:p>
            <a:r>
              <a:rPr lang="en-US" dirty="0"/>
              <a:t>must be the first attribute in the file. Conventionally the code for</a:t>
            </a:r>
          </a:p>
          <a:p>
            <a:r>
              <a:rPr lang="en-US" dirty="0" err="1"/>
              <a:t>modname</a:t>
            </a:r>
            <a:r>
              <a:rPr lang="en-US" dirty="0"/>
              <a:t> should be stored in a file called </a:t>
            </a:r>
            <a:r>
              <a:rPr lang="en-US" dirty="0" err="1"/>
              <a:t>modname.erl</a:t>
            </a:r>
            <a:r>
              <a:rPr lang="en-US" dirty="0"/>
              <a:t>. If you do</a:t>
            </a:r>
          </a:p>
          <a:p>
            <a:r>
              <a:rPr lang="en-US" dirty="0"/>
              <a:t>not do this, then automatic code loading will not work correctly</a:t>
            </a:r>
            <a:endParaRPr lang="en-US" b="1" dirty="0"/>
          </a:p>
          <a:p>
            <a:endParaRPr lang="en-US" b="1" dirty="0" smtClean="0"/>
          </a:p>
          <a:p>
            <a:endParaRPr lang="en-US" b="1" dirty="0" smtClean="0"/>
          </a:p>
        </p:txBody>
      </p:sp>
    </p:spTree>
    <p:extLst>
      <p:ext uri="{BB962C8B-B14F-4D97-AF65-F5344CB8AC3E}">
        <p14:creationId xmlns:p14="http://schemas.microsoft.com/office/powerpoint/2010/main" val="69259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the Shell</a:t>
            </a:r>
            <a:endParaRPr lang="en-US" dirty="0"/>
          </a:p>
        </p:txBody>
      </p:sp>
      <p:sp>
        <p:nvSpPr>
          <p:cNvPr id="3" name="Text Placeholder 2"/>
          <p:cNvSpPr>
            <a:spLocks noGrp="1"/>
          </p:cNvSpPr>
          <p:nvPr>
            <p:ph type="body" sz="half" idx="2"/>
          </p:nvPr>
        </p:nvSpPr>
        <p:spPr/>
        <p:txBody>
          <a:bodyPr/>
          <a:lstStyle/>
          <a:p>
            <a:r>
              <a:rPr lang="en-US" b="1" dirty="0" smtClean="0"/>
              <a:t>$ </a:t>
            </a:r>
            <a:r>
              <a:rPr lang="en-US" b="1" dirty="0" err="1" smtClean="0"/>
              <a:t>erl</a:t>
            </a:r>
            <a:endParaRPr lang="en-US" b="1" dirty="0" smtClean="0"/>
          </a:p>
          <a:p>
            <a:r>
              <a:rPr lang="en-US" dirty="0" err="1" smtClean="0"/>
              <a:t>Erlang</a:t>
            </a:r>
            <a:r>
              <a:rPr lang="en-US" dirty="0" smtClean="0"/>
              <a:t>/OTP </a:t>
            </a:r>
            <a:r>
              <a:rPr lang="en-US" dirty="0"/>
              <a:t>18 [erts-7.2] [source] [64-bit] [async-threads:10] [</a:t>
            </a:r>
            <a:r>
              <a:rPr lang="en-US" dirty="0" err="1"/>
              <a:t>hipe</a:t>
            </a:r>
            <a:r>
              <a:rPr lang="en-US" dirty="0"/>
              <a:t>] [</a:t>
            </a:r>
            <a:r>
              <a:rPr lang="en-US" dirty="0" err="1"/>
              <a:t>kernel-poll:false</a:t>
            </a:r>
            <a:r>
              <a:rPr lang="en-US" dirty="0"/>
              <a:t>]</a:t>
            </a:r>
          </a:p>
          <a:p>
            <a:endParaRPr lang="en-US" dirty="0"/>
          </a:p>
          <a:p>
            <a:r>
              <a:rPr lang="en-US" dirty="0" err="1" smtClean="0"/>
              <a:t>Eshell</a:t>
            </a:r>
            <a:r>
              <a:rPr lang="en-US" dirty="0" smtClean="0"/>
              <a:t> </a:t>
            </a:r>
            <a:r>
              <a:rPr lang="en-US" dirty="0"/>
              <a:t>V7.2  (abort with ^G)</a:t>
            </a:r>
          </a:p>
          <a:p>
            <a:r>
              <a:rPr lang="en-US" dirty="0"/>
              <a:t>1&gt; </a:t>
            </a:r>
          </a:p>
          <a:p>
            <a:endParaRPr lang="en-US" dirty="0"/>
          </a:p>
        </p:txBody>
      </p:sp>
    </p:spTree>
    <p:extLst>
      <p:ext uri="{BB962C8B-B14F-4D97-AF65-F5344CB8AC3E}">
        <p14:creationId xmlns:p14="http://schemas.microsoft.com/office/powerpoint/2010/main" val="320783109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616101"/>
          </a:xfrm>
          <a:prstGeom prst="rect">
            <a:avLst/>
          </a:prstGeom>
          <a:noFill/>
        </p:spPr>
        <p:txBody>
          <a:bodyPr wrap="square" rtlCol="0">
            <a:spAutoFit/>
          </a:bodyPr>
          <a:lstStyle/>
          <a:p>
            <a:r>
              <a:rPr lang="en-US" sz="2800" dirty="0"/>
              <a:t>-import(Mod, [</a:t>
            </a:r>
            <a:r>
              <a:rPr lang="en-US" sz="2800" dirty="0" smtClean="0"/>
              <a:t>Name1/Arity1</a:t>
            </a:r>
            <a:r>
              <a:rPr lang="en-US" sz="2800" dirty="0"/>
              <a:t>, Name2/Arity2</a:t>
            </a:r>
            <a:r>
              <a:rPr lang="en-US" sz="2800" dirty="0" smtClean="0"/>
              <a:t>,...]).</a:t>
            </a:r>
          </a:p>
          <a:p>
            <a:endParaRPr lang="en-US" sz="2800" dirty="0"/>
          </a:p>
          <a:p>
            <a:r>
              <a:rPr lang="en-US" dirty="0" smtClean="0"/>
              <a:t>Specify </a:t>
            </a:r>
            <a:r>
              <a:rPr lang="en-US" dirty="0"/>
              <a:t>that the function Name1 with Arity1 arguments is to be</a:t>
            </a:r>
          </a:p>
          <a:p>
            <a:r>
              <a:rPr lang="en-US" dirty="0"/>
              <a:t>imported from the module Mod</a:t>
            </a:r>
            <a:r>
              <a:rPr lang="en-US" dirty="0" smtClean="0"/>
              <a:t>.</a:t>
            </a:r>
          </a:p>
          <a:p>
            <a:endParaRPr lang="en-US" dirty="0"/>
          </a:p>
          <a:p>
            <a:r>
              <a:rPr lang="en-US" dirty="0"/>
              <a:t>Once a function has been imported from a module, then calling</a:t>
            </a:r>
          </a:p>
          <a:p>
            <a:r>
              <a:rPr lang="en-US" dirty="0"/>
              <a:t>the function can be achieved without specifying the module name.</a:t>
            </a:r>
            <a:endParaRPr lang="en-US" b="1" dirty="0" smtClean="0"/>
          </a:p>
          <a:p>
            <a:endParaRPr lang="en-US" b="1" dirty="0" smtClean="0"/>
          </a:p>
        </p:txBody>
      </p:sp>
      <p:pic>
        <p:nvPicPr>
          <p:cNvPr id="4" name="Picture 3"/>
          <p:cNvPicPr>
            <a:picLocks noChangeAspect="1"/>
          </p:cNvPicPr>
          <p:nvPr/>
        </p:nvPicPr>
        <p:blipFill>
          <a:blip r:embed="rId2"/>
          <a:stretch>
            <a:fillRect/>
          </a:stretch>
        </p:blipFill>
        <p:spPr>
          <a:xfrm>
            <a:off x="1154954" y="4790341"/>
            <a:ext cx="5184886" cy="1850498"/>
          </a:xfrm>
          <a:prstGeom prst="rect">
            <a:avLst/>
          </a:prstGeom>
        </p:spPr>
      </p:pic>
    </p:spTree>
    <p:extLst>
      <p:ext uri="{BB962C8B-B14F-4D97-AF65-F5344CB8AC3E}">
        <p14:creationId xmlns:p14="http://schemas.microsoft.com/office/powerpoint/2010/main" val="404928187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2339102"/>
          </a:xfrm>
          <a:prstGeom prst="rect">
            <a:avLst/>
          </a:prstGeom>
          <a:noFill/>
        </p:spPr>
        <p:txBody>
          <a:bodyPr wrap="square" rtlCol="0">
            <a:spAutoFit/>
          </a:bodyPr>
          <a:lstStyle/>
          <a:p>
            <a:r>
              <a:rPr lang="en-US" sz="2800" dirty="0"/>
              <a:t>-export([Name1/Arity1, Name2/Arity2, </a:t>
            </a:r>
            <a:r>
              <a:rPr lang="en-US" sz="2800" dirty="0" smtClean="0"/>
              <a:t>...]).</a:t>
            </a:r>
          </a:p>
          <a:p>
            <a:endParaRPr lang="en-US" sz="2800" dirty="0"/>
          </a:p>
          <a:p>
            <a:r>
              <a:rPr lang="en-US" dirty="0"/>
              <a:t>Export the functions Name1/Arity1, Name2/Arity2, and so on, from</a:t>
            </a:r>
          </a:p>
          <a:p>
            <a:r>
              <a:rPr lang="en-US" dirty="0"/>
              <a:t>the current module. Note that only exported functions can be</a:t>
            </a:r>
          </a:p>
          <a:p>
            <a:r>
              <a:rPr lang="en-US" dirty="0"/>
              <a:t>called from outside a </a:t>
            </a:r>
            <a:r>
              <a:rPr lang="en-US" dirty="0" smtClean="0"/>
              <a:t>module</a:t>
            </a:r>
          </a:p>
          <a:p>
            <a:endParaRPr lang="en-US" b="1" dirty="0"/>
          </a:p>
          <a:p>
            <a:endParaRPr lang="en-US" b="1" dirty="0" smtClean="0"/>
          </a:p>
        </p:txBody>
      </p:sp>
      <p:pic>
        <p:nvPicPr>
          <p:cNvPr id="5" name="Picture 4"/>
          <p:cNvPicPr>
            <a:picLocks noChangeAspect="1"/>
          </p:cNvPicPr>
          <p:nvPr/>
        </p:nvPicPr>
        <p:blipFill>
          <a:blip r:embed="rId2"/>
          <a:stretch>
            <a:fillRect/>
          </a:stretch>
        </p:blipFill>
        <p:spPr>
          <a:xfrm>
            <a:off x="1154954" y="4215526"/>
            <a:ext cx="2319766" cy="1440697"/>
          </a:xfrm>
          <a:prstGeom prst="rect">
            <a:avLst/>
          </a:prstGeom>
        </p:spPr>
      </p:pic>
      <p:pic>
        <p:nvPicPr>
          <p:cNvPr id="6" name="Picture 5"/>
          <p:cNvPicPr>
            <a:picLocks noChangeAspect="1"/>
          </p:cNvPicPr>
          <p:nvPr/>
        </p:nvPicPr>
        <p:blipFill>
          <a:blip r:embed="rId3"/>
          <a:stretch>
            <a:fillRect/>
          </a:stretch>
        </p:blipFill>
        <p:spPr>
          <a:xfrm>
            <a:off x="5317172" y="4777502"/>
            <a:ext cx="3914775" cy="866775"/>
          </a:xfrm>
          <a:prstGeom prst="rect">
            <a:avLst/>
          </a:prstGeom>
        </p:spPr>
      </p:pic>
    </p:spTree>
    <p:extLst>
      <p:ext uri="{BB962C8B-B14F-4D97-AF65-F5344CB8AC3E}">
        <p14:creationId xmlns:p14="http://schemas.microsoft.com/office/powerpoint/2010/main" val="317767574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3447098"/>
          </a:xfrm>
          <a:prstGeom prst="rect">
            <a:avLst/>
          </a:prstGeom>
          <a:noFill/>
        </p:spPr>
        <p:txBody>
          <a:bodyPr wrap="square" rtlCol="0">
            <a:spAutoFit/>
          </a:bodyPr>
          <a:lstStyle/>
          <a:p>
            <a:r>
              <a:rPr lang="en-US" sz="2800" dirty="0"/>
              <a:t>-compile(Options</a:t>
            </a:r>
            <a:r>
              <a:rPr lang="en-US" sz="2800" dirty="0" smtClean="0"/>
              <a:t>).</a:t>
            </a:r>
          </a:p>
          <a:p>
            <a:endParaRPr lang="en-US" sz="2800" dirty="0"/>
          </a:p>
          <a:p>
            <a:r>
              <a:rPr lang="en-US" dirty="0"/>
              <a:t>Add Options to the list of compiler options. Options is a single compiler</a:t>
            </a:r>
          </a:p>
          <a:p>
            <a:r>
              <a:rPr lang="en-US" dirty="0"/>
              <a:t>option or a list of compiler options (these are described in the</a:t>
            </a:r>
          </a:p>
          <a:p>
            <a:r>
              <a:rPr lang="en-US" dirty="0"/>
              <a:t>manual page for the module compile</a:t>
            </a:r>
            <a:r>
              <a:rPr lang="en-US" dirty="0" smtClean="0"/>
              <a:t>).</a:t>
            </a:r>
          </a:p>
          <a:p>
            <a:endParaRPr lang="en-US" b="1" dirty="0" smtClean="0"/>
          </a:p>
          <a:p>
            <a:endParaRPr lang="en-US" b="1" dirty="0"/>
          </a:p>
          <a:p>
            <a:r>
              <a:rPr lang="en-US" dirty="0"/>
              <a:t>Note: The compiler option -compile(</a:t>
            </a:r>
            <a:r>
              <a:rPr lang="en-US" dirty="0" err="1"/>
              <a:t>export_all</a:t>
            </a:r>
            <a:r>
              <a:rPr lang="en-US" dirty="0"/>
              <a:t>). is often used while</a:t>
            </a:r>
          </a:p>
          <a:p>
            <a:r>
              <a:rPr lang="en-US" dirty="0"/>
              <a:t>debugging programs. This exports all functions from the module</a:t>
            </a:r>
          </a:p>
          <a:p>
            <a:r>
              <a:rPr lang="en-US" dirty="0"/>
              <a:t>without having to explicitly use the -export annotation</a:t>
            </a:r>
            <a:endParaRPr lang="en-US" b="1" dirty="0"/>
          </a:p>
          <a:p>
            <a:endParaRPr lang="en-US" b="1" dirty="0" smtClean="0"/>
          </a:p>
        </p:txBody>
      </p:sp>
    </p:spTree>
    <p:extLst>
      <p:ext uri="{BB962C8B-B14F-4D97-AF65-F5344CB8AC3E}">
        <p14:creationId xmlns:p14="http://schemas.microsoft.com/office/powerpoint/2010/main" val="15514501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Attributes	</a:t>
            </a:r>
            <a:endParaRPr lang="en-US" dirty="0"/>
          </a:p>
        </p:txBody>
      </p:sp>
      <p:sp>
        <p:nvSpPr>
          <p:cNvPr id="3" name="TextBox 2"/>
          <p:cNvSpPr txBox="1"/>
          <p:nvPr/>
        </p:nvSpPr>
        <p:spPr>
          <a:xfrm>
            <a:off x="1154954" y="2174240"/>
            <a:ext cx="8818880" cy="1785104"/>
          </a:xfrm>
          <a:prstGeom prst="rect">
            <a:avLst/>
          </a:prstGeom>
          <a:noFill/>
        </p:spPr>
        <p:txBody>
          <a:bodyPr wrap="square" rtlCol="0">
            <a:spAutoFit/>
          </a:bodyPr>
          <a:lstStyle/>
          <a:p>
            <a:r>
              <a:rPr lang="en-US" sz="2800" dirty="0"/>
              <a:t>-</a:t>
            </a:r>
            <a:r>
              <a:rPr lang="en-US" sz="2800" dirty="0" err="1"/>
              <a:t>vsn</a:t>
            </a:r>
            <a:r>
              <a:rPr lang="en-US" sz="2800" dirty="0"/>
              <a:t>(Version</a:t>
            </a:r>
            <a:r>
              <a:rPr lang="en-US" sz="2800" dirty="0" smtClean="0"/>
              <a:t>).</a:t>
            </a:r>
          </a:p>
          <a:p>
            <a:endParaRPr lang="en-US" sz="2800" dirty="0"/>
          </a:p>
          <a:p>
            <a:r>
              <a:rPr lang="en-US" dirty="0"/>
              <a:t>Specify a module version. Version is any literal term. The value of</a:t>
            </a:r>
          </a:p>
          <a:p>
            <a:r>
              <a:rPr lang="en-US" dirty="0"/>
              <a:t>Version has no particular syntax or meaning, but it can be used by</a:t>
            </a:r>
          </a:p>
          <a:p>
            <a:r>
              <a:rPr lang="en-US" dirty="0"/>
              <a:t>analysis programs or for documentation purposes.</a:t>
            </a:r>
            <a:endParaRPr lang="en-US" b="1" dirty="0" smtClean="0"/>
          </a:p>
        </p:txBody>
      </p:sp>
    </p:spTree>
    <p:extLst>
      <p:ext uri="{BB962C8B-B14F-4D97-AF65-F5344CB8AC3E}">
        <p14:creationId xmlns:p14="http://schemas.microsoft.com/office/powerpoint/2010/main" val="93832386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User Defined Attributes	</a:t>
            </a:r>
            <a:endParaRPr lang="en-US" dirty="0"/>
          </a:p>
        </p:txBody>
      </p:sp>
      <p:sp>
        <p:nvSpPr>
          <p:cNvPr id="3" name="TextBox 2"/>
          <p:cNvSpPr txBox="1"/>
          <p:nvPr/>
        </p:nvSpPr>
        <p:spPr>
          <a:xfrm>
            <a:off x="1154954" y="2174240"/>
            <a:ext cx="8818880" cy="3447098"/>
          </a:xfrm>
          <a:prstGeom prst="rect">
            <a:avLst/>
          </a:prstGeom>
          <a:noFill/>
        </p:spPr>
        <p:txBody>
          <a:bodyPr wrap="square" rtlCol="0">
            <a:spAutoFit/>
          </a:bodyPr>
          <a:lstStyle/>
          <a:p>
            <a:r>
              <a:rPr lang="en-US" sz="2800" dirty="0"/>
              <a:t>-</a:t>
            </a:r>
            <a:r>
              <a:rPr lang="en-US" sz="2800" dirty="0" err="1"/>
              <a:t>SomeTag</a:t>
            </a:r>
            <a:r>
              <a:rPr lang="en-US" sz="2800" dirty="0"/>
              <a:t>(Value</a:t>
            </a:r>
            <a:r>
              <a:rPr lang="en-US" sz="2800" dirty="0" smtClean="0"/>
              <a:t>).</a:t>
            </a:r>
          </a:p>
          <a:p>
            <a:endParaRPr lang="en-US" sz="2800" dirty="0"/>
          </a:p>
          <a:p>
            <a:r>
              <a:rPr lang="en-US" dirty="0" err="1" smtClean="0"/>
              <a:t>SomeTag</a:t>
            </a:r>
            <a:r>
              <a:rPr lang="en-US" dirty="0" smtClean="0"/>
              <a:t> </a:t>
            </a:r>
            <a:r>
              <a:rPr lang="en-US" dirty="0"/>
              <a:t>must be an atom, and Value must be a literal term. The values</a:t>
            </a:r>
          </a:p>
          <a:p>
            <a:r>
              <a:rPr lang="en-US" dirty="0"/>
              <a:t>of the module attributes are compiled into the module and can be</a:t>
            </a:r>
          </a:p>
          <a:p>
            <a:r>
              <a:rPr lang="en-US" dirty="0"/>
              <a:t>extracted at runtime</a:t>
            </a:r>
            <a:r>
              <a:rPr lang="en-US" dirty="0" smtClean="0"/>
              <a:t>.</a:t>
            </a:r>
          </a:p>
          <a:p>
            <a:endParaRPr lang="en-US" b="1" dirty="0" smtClean="0"/>
          </a:p>
          <a:p>
            <a:r>
              <a:rPr lang="en-US" b="1" dirty="0" smtClean="0"/>
              <a:t>Use </a:t>
            </a:r>
            <a:r>
              <a:rPr lang="en-US" b="1" dirty="0" err="1" smtClean="0"/>
              <a:t>Mod:module_info</a:t>
            </a:r>
            <a:r>
              <a:rPr lang="en-US" b="1" dirty="0" smtClean="0"/>
              <a:t>/0 or </a:t>
            </a:r>
            <a:r>
              <a:rPr lang="en-US" b="1" dirty="0" err="1" smtClean="0"/>
              <a:t>Mod:module_info</a:t>
            </a:r>
            <a:r>
              <a:rPr lang="en-US" b="1" dirty="0" smtClean="0"/>
              <a:t>/1 or </a:t>
            </a:r>
            <a:r>
              <a:rPr lang="en-US" b="1" dirty="0" err="1" smtClean="0"/>
              <a:t>beam_lib:chunks</a:t>
            </a:r>
            <a:r>
              <a:rPr lang="en-US" b="1" dirty="0" smtClean="0"/>
              <a:t>/2 for viewing attributes</a:t>
            </a:r>
          </a:p>
          <a:p>
            <a:endParaRPr lang="en-US" b="1" dirty="0"/>
          </a:p>
          <a:p>
            <a:endParaRPr lang="en-US" b="1" dirty="0" smtClean="0"/>
          </a:p>
          <a:p>
            <a:r>
              <a:rPr lang="en-US" b="1" dirty="0" err="1" smtClean="0"/>
              <a:t>Mod:module_info</a:t>
            </a:r>
            <a:r>
              <a:rPr lang="en-US" b="1" dirty="0" smtClean="0"/>
              <a:t> vs </a:t>
            </a:r>
            <a:r>
              <a:rPr lang="en-US" b="1" dirty="0" err="1" smtClean="0"/>
              <a:t>beam_lib:chunks</a:t>
            </a:r>
            <a:endParaRPr lang="en-US" b="1" dirty="0"/>
          </a:p>
        </p:txBody>
      </p:sp>
    </p:spTree>
    <p:extLst>
      <p:ext uri="{BB962C8B-B14F-4D97-AF65-F5344CB8AC3E}">
        <p14:creationId xmlns:p14="http://schemas.microsoft.com/office/powerpoint/2010/main" val="262502440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Block Expressions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smtClean="0"/>
              <a:t>You </a:t>
            </a:r>
            <a:r>
              <a:rPr lang="en-US" dirty="0"/>
              <a:t>can use block expressions to group a sequence of expressions,</a:t>
            </a:r>
          </a:p>
          <a:p>
            <a:r>
              <a:rPr lang="en-US" dirty="0"/>
              <a:t>similar to a clause body. The value of a begin ... end block is the value</a:t>
            </a:r>
          </a:p>
          <a:p>
            <a:r>
              <a:rPr lang="en-US" dirty="0"/>
              <a:t>of the last expression in the </a:t>
            </a:r>
            <a:r>
              <a:rPr lang="en-US" dirty="0" smtClean="0"/>
              <a:t>block</a:t>
            </a:r>
          </a:p>
          <a:p>
            <a:endParaRPr lang="en-US" b="1" dirty="0" smtClean="0"/>
          </a:p>
          <a:p>
            <a:r>
              <a:rPr lang="en-US" dirty="0"/>
              <a:t>Block expressions are used when the syntax requires a single expression</a:t>
            </a:r>
          </a:p>
          <a:p>
            <a:r>
              <a:rPr lang="en-US" dirty="0"/>
              <a:t>but you want to have sequence of expressions at this point in the</a:t>
            </a:r>
          </a:p>
          <a:p>
            <a:r>
              <a:rPr lang="en-US" dirty="0"/>
              <a:t>code.</a:t>
            </a:r>
          </a:p>
        </p:txBody>
      </p:sp>
      <p:pic>
        <p:nvPicPr>
          <p:cNvPr id="4" name="Picture 3"/>
          <p:cNvPicPr>
            <a:picLocks noChangeAspect="1"/>
          </p:cNvPicPr>
          <p:nvPr/>
        </p:nvPicPr>
        <p:blipFill>
          <a:blip r:embed="rId2"/>
          <a:stretch>
            <a:fillRect/>
          </a:stretch>
        </p:blipFill>
        <p:spPr>
          <a:xfrm>
            <a:off x="1154954" y="4469725"/>
            <a:ext cx="2116566" cy="1783403"/>
          </a:xfrm>
          <a:prstGeom prst="rect">
            <a:avLst/>
          </a:prstGeom>
        </p:spPr>
      </p:pic>
    </p:spTree>
    <p:extLst>
      <p:ext uri="{BB962C8B-B14F-4D97-AF65-F5344CB8AC3E}">
        <p14:creationId xmlns:p14="http://schemas.microsoft.com/office/powerpoint/2010/main" val="34452247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Booleans</a:t>
            </a:r>
            <a:endParaRPr lang="en-US" dirty="0"/>
          </a:p>
        </p:txBody>
      </p:sp>
      <p:sp>
        <p:nvSpPr>
          <p:cNvPr id="3" name="TextBox 2"/>
          <p:cNvSpPr txBox="1"/>
          <p:nvPr/>
        </p:nvSpPr>
        <p:spPr>
          <a:xfrm>
            <a:off x="1154954" y="2174240"/>
            <a:ext cx="8818880" cy="1477328"/>
          </a:xfrm>
          <a:prstGeom prst="rect">
            <a:avLst/>
          </a:prstGeom>
          <a:noFill/>
        </p:spPr>
        <p:txBody>
          <a:bodyPr wrap="square" rtlCol="0">
            <a:spAutoFit/>
          </a:bodyPr>
          <a:lstStyle/>
          <a:p>
            <a:r>
              <a:rPr lang="en-US" dirty="0"/>
              <a:t>There is no distinct </a:t>
            </a:r>
            <a:r>
              <a:rPr lang="en-US" dirty="0" err="1"/>
              <a:t>boolean</a:t>
            </a:r>
            <a:r>
              <a:rPr lang="en-US" dirty="0"/>
              <a:t> type in </a:t>
            </a:r>
            <a:r>
              <a:rPr lang="en-US" dirty="0" err="1"/>
              <a:t>Erlang</a:t>
            </a:r>
            <a:r>
              <a:rPr lang="en-US" dirty="0"/>
              <a:t>; instead, the atoms true and</a:t>
            </a:r>
          </a:p>
          <a:p>
            <a:r>
              <a:rPr lang="en-US" dirty="0"/>
              <a:t>false are given a special interpretation and are used to represent </a:t>
            </a:r>
            <a:r>
              <a:rPr lang="en-US" dirty="0" err="1"/>
              <a:t>boolean</a:t>
            </a:r>
            <a:endParaRPr lang="en-US" dirty="0"/>
          </a:p>
          <a:p>
            <a:r>
              <a:rPr lang="en-US" dirty="0"/>
              <a:t>literals</a:t>
            </a:r>
            <a:r>
              <a:rPr lang="en-US" dirty="0" smtClean="0"/>
              <a:t>.</a:t>
            </a:r>
          </a:p>
          <a:p>
            <a:endParaRPr lang="en-US" dirty="0"/>
          </a:p>
          <a:p>
            <a:r>
              <a:rPr lang="en-US" dirty="0"/>
              <a:t>Force Binary Functions to Return Booleans</a:t>
            </a:r>
          </a:p>
        </p:txBody>
      </p:sp>
    </p:spTree>
    <p:extLst>
      <p:ext uri="{BB962C8B-B14F-4D97-AF65-F5344CB8AC3E}">
        <p14:creationId xmlns:p14="http://schemas.microsoft.com/office/powerpoint/2010/main" val="46060633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Boolean Expressions</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There are four possible </a:t>
            </a:r>
            <a:r>
              <a:rPr lang="en-US" dirty="0" err="1"/>
              <a:t>boolean</a:t>
            </a:r>
            <a:r>
              <a:rPr lang="en-US" dirty="0"/>
              <a:t> expressions:</a:t>
            </a:r>
          </a:p>
          <a:p>
            <a:r>
              <a:rPr lang="en-US" dirty="0"/>
              <a:t>• not B1: Logical not</a:t>
            </a:r>
          </a:p>
          <a:p>
            <a:r>
              <a:rPr lang="en-US" dirty="0"/>
              <a:t>• B1 and B2: Logical and</a:t>
            </a:r>
          </a:p>
          <a:p>
            <a:r>
              <a:rPr lang="en-US" dirty="0"/>
              <a:t>• B1 or B2: Logical or</a:t>
            </a:r>
          </a:p>
          <a:p>
            <a:r>
              <a:rPr lang="pt-BR" dirty="0"/>
              <a:t>• B1 xor B2: Logical </a:t>
            </a:r>
            <a:r>
              <a:rPr lang="pt-BR" dirty="0" smtClean="0"/>
              <a:t>xor</a:t>
            </a:r>
          </a:p>
          <a:p>
            <a:endParaRPr lang="pt-BR" dirty="0"/>
          </a:p>
          <a:p>
            <a:r>
              <a:rPr lang="en-US" dirty="0"/>
              <a:t>In all of these, B1 and B2 must be </a:t>
            </a:r>
            <a:r>
              <a:rPr lang="en-US" dirty="0" err="1"/>
              <a:t>boolean</a:t>
            </a:r>
            <a:r>
              <a:rPr lang="en-US" dirty="0"/>
              <a:t> literals or expressions that</a:t>
            </a:r>
          </a:p>
          <a:p>
            <a:r>
              <a:rPr lang="en-US" dirty="0"/>
              <a:t>evaluate to </a:t>
            </a:r>
            <a:r>
              <a:rPr lang="en-US" dirty="0" err="1"/>
              <a:t>booleans</a:t>
            </a:r>
            <a:r>
              <a:rPr lang="en-US" dirty="0"/>
              <a:t>.</a:t>
            </a:r>
          </a:p>
        </p:txBody>
      </p:sp>
      <p:pic>
        <p:nvPicPr>
          <p:cNvPr id="4" name="Picture 3"/>
          <p:cNvPicPr>
            <a:picLocks noChangeAspect="1"/>
          </p:cNvPicPr>
          <p:nvPr/>
        </p:nvPicPr>
        <p:blipFill>
          <a:blip r:embed="rId2"/>
          <a:stretch>
            <a:fillRect/>
          </a:stretch>
        </p:blipFill>
        <p:spPr>
          <a:xfrm>
            <a:off x="4792234" y="4482564"/>
            <a:ext cx="2462006" cy="2094745"/>
          </a:xfrm>
          <a:prstGeom prst="rect">
            <a:avLst/>
          </a:prstGeom>
        </p:spPr>
      </p:pic>
    </p:spTree>
    <p:extLst>
      <p:ext uri="{BB962C8B-B14F-4D97-AF65-F5344CB8AC3E}">
        <p14:creationId xmlns:p14="http://schemas.microsoft.com/office/powerpoint/2010/main" val="15190733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Character Set</a:t>
            </a:r>
            <a:endParaRPr lang="en-US" dirty="0"/>
          </a:p>
        </p:txBody>
      </p:sp>
      <p:sp>
        <p:nvSpPr>
          <p:cNvPr id="3" name="TextBox 2"/>
          <p:cNvSpPr txBox="1"/>
          <p:nvPr/>
        </p:nvSpPr>
        <p:spPr>
          <a:xfrm>
            <a:off x="1154954" y="2174240"/>
            <a:ext cx="8818880" cy="923330"/>
          </a:xfrm>
          <a:prstGeom prst="rect">
            <a:avLst/>
          </a:prstGeom>
          <a:noFill/>
        </p:spPr>
        <p:txBody>
          <a:bodyPr wrap="square" rtlCol="0">
            <a:spAutoFit/>
          </a:bodyPr>
          <a:lstStyle/>
          <a:p>
            <a:r>
              <a:rPr lang="en-US" dirty="0"/>
              <a:t>Internally </a:t>
            </a:r>
            <a:r>
              <a:rPr lang="en-US" dirty="0" err="1"/>
              <a:t>Erlang</a:t>
            </a:r>
            <a:r>
              <a:rPr lang="en-US" dirty="0"/>
              <a:t> has no character data type. Strings don’t really exist</a:t>
            </a:r>
          </a:p>
          <a:p>
            <a:r>
              <a:rPr lang="en-US" dirty="0"/>
              <a:t>but instead are represented by lists of integers.</a:t>
            </a:r>
          </a:p>
          <a:p>
            <a:endParaRPr lang="en-US" dirty="0"/>
          </a:p>
        </p:txBody>
      </p:sp>
    </p:spTree>
    <p:extLst>
      <p:ext uri="{BB962C8B-B14F-4D97-AF65-F5344CB8AC3E}">
        <p14:creationId xmlns:p14="http://schemas.microsoft.com/office/powerpoint/2010/main" val="115175937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Comments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a:t>Comments in </a:t>
            </a:r>
            <a:r>
              <a:rPr lang="en-US" dirty="0" err="1"/>
              <a:t>Erlang</a:t>
            </a:r>
            <a:r>
              <a:rPr lang="en-US" dirty="0"/>
              <a:t> start with a percent character (%) and extend to</a:t>
            </a:r>
          </a:p>
          <a:p>
            <a:r>
              <a:rPr lang="en-US" dirty="0"/>
              <a:t>the end of line. There are no block </a:t>
            </a:r>
            <a:r>
              <a:rPr lang="en-US" dirty="0" smtClean="0"/>
              <a:t>comments</a:t>
            </a:r>
          </a:p>
          <a:p>
            <a:endParaRPr lang="en-US" dirty="0"/>
          </a:p>
          <a:p>
            <a:endParaRPr lang="en-US" dirty="0" smtClean="0"/>
          </a:p>
          <a:p>
            <a:r>
              <a:rPr lang="en-US" dirty="0"/>
              <a:t>Note: You’ll often see double percent characters (%%) in code examples.</a:t>
            </a:r>
          </a:p>
          <a:p>
            <a:r>
              <a:rPr lang="en-US" dirty="0"/>
              <a:t>Double percent marks are recognized in the </a:t>
            </a:r>
            <a:r>
              <a:rPr lang="en-US" dirty="0" err="1"/>
              <a:t>emacs</a:t>
            </a:r>
            <a:r>
              <a:rPr lang="en-US" dirty="0"/>
              <a:t> </a:t>
            </a:r>
            <a:r>
              <a:rPr lang="en-US" dirty="0" err="1"/>
              <a:t>erlang</a:t>
            </a:r>
            <a:r>
              <a:rPr lang="en-US" dirty="0"/>
              <a:t>-mode and</a:t>
            </a:r>
          </a:p>
          <a:p>
            <a:r>
              <a:rPr lang="en-US" dirty="0"/>
              <a:t>enable automatic indentation of commented lines</a:t>
            </a:r>
          </a:p>
        </p:txBody>
      </p:sp>
      <p:pic>
        <p:nvPicPr>
          <p:cNvPr id="4" name="Picture 3"/>
          <p:cNvPicPr>
            <a:picLocks noChangeAspect="1"/>
          </p:cNvPicPr>
          <p:nvPr/>
        </p:nvPicPr>
        <p:blipFill>
          <a:blip r:embed="rId2"/>
          <a:stretch>
            <a:fillRect/>
          </a:stretch>
        </p:blipFill>
        <p:spPr>
          <a:xfrm>
            <a:off x="1154954" y="4888864"/>
            <a:ext cx="4981686" cy="1557909"/>
          </a:xfrm>
          <a:prstGeom prst="rect">
            <a:avLst/>
          </a:prstGeom>
        </p:spPr>
      </p:pic>
    </p:spTree>
    <p:extLst>
      <p:ext uri="{BB962C8B-B14F-4D97-AF65-F5344CB8AC3E}">
        <p14:creationId xmlns:p14="http://schemas.microsoft.com/office/powerpoint/2010/main" val="1918779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Arithmetic</a:t>
            </a:r>
            <a:endParaRPr lang="en-US" dirty="0"/>
          </a:p>
        </p:txBody>
      </p:sp>
      <p:sp>
        <p:nvSpPr>
          <p:cNvPr id="3" name="Text Placeholder 2"/>
          <p:cNvSpPr>
            <a:spLocks noGrp="1"/>
          </p:cNvSpPr>
          <p:nvPr>
            <p:ph type="body" sz="half" idx="2"/>
          </p:nvPr>
        </p:nvSpPr>
        <p:spPr>
          <a:xfrm>
            <a:off x="1154954" y="2641600"/>
            <a:ext cx="8825659" cy="3378200"/>
          </a:xfrm>
        </p:spPr>
        <p:txBody>
          <a:bodyPr>
            <a:normAutofit fontScale="85000" lnSpcReduction="20000"/>
          </a:bodyPr>
          <a:lstStyle/>
          <a:p>
            <a:r>
              <a:rPr lang="en-US" dirty="0"/>
              <a:t>1&gt; 2 + 3 * 4.</a:t>
            </a:r>
          </a:p>
          <a:p>
            <a:r>
              <a:rPr lang="en-US" dirty="0" smtClean="0"/>
              <a:t>14</a:t>
            </a:r>
          </a:p>
          <a:p>
            <a:endParaRPr lang="en-US" dirty="0"/>
          </a:p>
          <a:p>
            <a:r>
              <a:rPr lang="en-US" dirty="0"/>
              <a:t>2&gt; (2 + 3) * 4.</a:t>
            </a:r>
          </a:p>
          <a:p>
            <a:r>
              <a:rPr lang="en-US" dirty="0" smtClean="0"/>
              <a:t>20</a:t>
            </a:r>
          </a:p>
          <a:p>
            <a:endParaRPr lang="en-US" dirty="0" smtClean="0"/>
          </a:p>
          <a:p>
            <a:r>
              <a:rPr lang="en-US" dirty="0"/>
              <a:t>3&gt; 123456789 * 987654321 * 112233445566778899 * 998877665544332211.</a:t>
            </a:r>
          </a:p>
          <a:p>
            <a:r>
              <a:rPr lang="en-US" dirty="0" smtClean="0"/>
              <a:t>13669560260321809985966198898925761696613427909935341</a:t>
            </a:r>
          </a:p>
          <a:p>
            <a:endParaRPr lang="en-US" dirty="0" smtClean="0"/>
          </a:p>
          <a:p>
            <a:r>
              <a:rPr lang="en-US" dirty="0"/>
              <a:t>4&gt; 16#cafe * 32#sugar</a:t>
            </a:r>
            <a:r>
              <a:rPr lang="en-US" dirty="0" smtClean="0"/>
              <a:t>.</a:t>
            </a:r>
          </a:p>
          <a:p>
            <a:r>
              <a:rPr lang="en-US" dirty="0"/>
              <a:t>1577682511434</a:t>
            </a:r>
            <a:endParaRPr lang="en-US" dirty="0" smtClean="0"/>
          </a:p>
          <a:p>
            <a:endParaRPr lang="en-US" dirty="0"/>
          </a:p>
        </p:txBody>
      </p:sp>
    </p:spTree>
    <p:extLst>
      <p:ext uri="{BB962C8B-B14F-4D97-AF65-F5344CB8AC3E}">
        <p14:creationId xmlns:p14="http://schemas.microsoft.com/office/powerpoint/2010/main" val="50697636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err="1" smtClean="0"/>
              <a:t>epp</a:t>
            </a:r>
            <a:endParaRPr lang="en-US" dirty="0"/>
          </a:p>
        </p:txBody>
      </p:sp>
      <p:sp>
        <p:nvSpPr>
          <p:cNvPr id="3" name="TextBox 2"/>
          <p:cNvSpPr txBox="1"/>
          <p:nvPr/>
        </p:nvSpPr>
        <p:spPr>
          <a:xfrm>
            <a:off x="1154954" y="2174240"/>
            <a:ext cx="8818880" cy="2862322"/>
          </a:xfrm>
          <a:prstGeom prst="rect">
            <a:avLst/>
          </a:prstGeom>
          <a:noFill/>
        </p:spPr>
        <p:txBody>
          <a:bodyPr wrap="square" rtlCol="0">
            <a:spAutoFit/>
          </a:bodyPr>
          <a:lstStyle/>
          <a:p>
            <a:r>
              <a:rPr lang="en-US" dirty="0"/>
              <a:t>Before an </a:t>
            </a:r>
            <a:r>
              <a:rPr lang="en-US" dirty="0" err="1"/>
              <a:t>Erlang</a:t>
            </a:r>
            <a:r>
              <a:rPr lang="en-US" dirty="0"/>
              <a:t> module is compiled, it is automatically processed by</a:t>
            </a:r>
          </a:p>
          <a:p>
            <a:r>
              <a:rPr lang="en-US" dirty="0"/>
              <a:t>the </a:t>
            </a:r>
            <a:r>
              <a:rPr lang="en-US" dirty="0" err="1"/>
              <a:t>Erlang</a:t>
            </a:r>
            <a:r>
              <a:rPr lang="en-US" dirty="0"/>
              <a:t> preprocessor </a:t>
            </a:r>
            <a:r>
              <a:rPr lang="en-US" dirty="0" err="1"/>
              <a:t>epp</a:t>
            </a:r>
            <a:r>
              <a:rPr lang="en-US" dirty="0"/>
              <a:t>. The preprocessor expands any macros</a:t>
            </a:r>
          </a:p>
          <a:p>
            <a:r>
              <a:rPr lang="en-US" dirty="0"/>
              <a:t>that might be in the source file and inserts any necessary include </a:t>
            </a:r>
            <a:r>
              <a:rPr lang="en-US" dirty="0" smtClean="0"/>
              <a:t>files</a:t>
            </a:r>
          </a:p>
          <a:p>
            <a:endParaRPr lang="en-US" dirty="0"/>
          </a:p>
          <a:p>
            <a:r>
              <a:rPr lang="en-US" dirty="0" err="1"/>
              <a:t>compile:file</a:t>
            </a:r>
            <a:r>
              <a:rPr lang="en-US" dirty="0"/>
              <a:t>(M, [’P</a:t>
            </a:r>
            <a:r>
              <a:rPr lang="en-US" dirty="0" smtClean="0"/>
              <a:t>’]).</a:t>
            </a:r>
          </a:p>
          <a:p>
            <a:endParaRPr lang="en-US" dirty="0"/>
          </a:p>
          <a:p>
            <a:endParaRPr lang="en-US" dirty="0" smtClean="0"/>
          </a:p>
          <a:p>
            <a:r>
              <a:rPr lang="en-US" dirty="0"/>
              <a:t>This compiles any code in the file </a:t>
            </a:r>
            <a:r>
              <a:rPr lang="en-US" dirty="0" err="1"/>
              <a:t>M.erl</a:t>
            </a:r>
            <a:r>
              <a:rPr lang="en-US" dirty="0"/>
              <a:t> and produces</a:t>
            </a:r>
          </a:p>
          <a:p>
            <a:r>
              <a:rPr lang="en-US" dirty="0"/>
              <a:t>a listing in the file M.P where all macros have been expanded and any</a:t>
            </a:r>
          </a:p>
          <a:p>
            <a:r>
              <a:rPr lang="en-US" dirty="0"/>
              <a:t>necessary include files have been included</a:t>
            </a:r>
          </a:p>
        </p:txBody>
      </p:sp>
    </p:spTree>
    <p:extLst>
      <p:ext uri="{BB962C8B-B14F-4D97-AF65-F5344CB8AC3E}">
        <p14:creationId xmlns:p14="http://schemas.microsoft.com/office/powerpoint/2010/main" val="30339698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Escape Sequences</a:t>
            </a:r>
            <a:endParaRPr lang="en-US" dirty="0"/>
          </a:p>
        </p:txBody>
      </p:sp>
      <p:sp>
        <p:nvSpPr>
          <p:cNvPr id="3" name="TextBox 2"/>
          <p:cNvSpPr txBox="1"/>
          <p:nvPr/>
        </p:nvSpPr>
        <p:spPr>
          <a:xfrm>
            <a:off x="1154954" y="2174240"/>
            <a:ext cx="8818880" cy="923330"/>
          </a:xfrm>
          <a:prstGeom prst="rect">
            <a:avLst/>
          </a:prstGeom>
          <a:noFill/>
        </p:spPr>
        <p:txBody>
          <a:bodyPr wrap="square" rtlCol="0">
            <a:spAutoFit/>
          </a:bodyPr>
          <a:lstStyle/>
          <a:p>
            <a:r>
              <a:rPr lang="en-US" dirty="0"/>
              <a:t>Within strings and quoted atoms, you can use escape sequences to</a:t>
            </a:r>
          </a:p>
          <a:p>
            <a:r>
              <a:rPr lang="en-US" dirty="0"/>
              <a:t>enter any nonprintable </a:t>
            </a:r>
            <a:r>
              <a:rPr lang="en-US" dirty="0" smtClean="0"/>
              <a:t>characters</a:t>
            </a:r>
          </a:p>
          <a:p>
            <a:endParaRPr lang="en-US" dirty="0"/>
          </a:p>
        </p:txBody>
      </p:sp>
      <p:pic>
        <p:nvPicPr>
          <p:cNvPr id="4" name="Picture 3"/>
          <p:cNvPicPr>
            <a:picLocks noChangeAspect="1"/>
          </p:cNvPicPr>
          <p:nvPr/>
        </p:nvPicPr>
        <p:blipFill>
          <a:blip r:embed="rId2"/>
          <a:stretch>
            <a:fillRect/>
          </a:stretch>
        </p:blipFill>
        <p:spPr>
          <a:xfrm>
            <a:off x="1314767" y="2933382"/>
            <a:ext cx="6244273" cy="3737846"/>
          </a:xfrm>
          <a:prstGeom prst="rect">
            <a:avLst/>
          </a:prstGeom>
        </p:spPr>
      </p:pic>
    </p:spTree>
    <p:extLst>
      <p:ext uri="{BB962C8B-B14F-4D97-AF65-F5344CB8AC3E}">
        <p14:creationId xmlns:p14="http://schemas.microsoft.com/office/powerpoint/2010/main" val="33869721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Expressions</a:t>
            </a:r>
            <a:endParaRPr lang="en-US" dirty="0"/>
          </a:p>
        </p:txBody>
      </p:sp>
      <p:sp>
        <p:nvSpPr>
          <p:cNvPr id="3" name="TextBox 2"/>
          <p:cNvSpPr txBox="1"/>
          <p:nvPr/>
        </p:nvSpPr>
        <p:spPr>
          <a:xfrm>
            <a:off x="1154954" y="2174240"/>
            <a:ext cx="8818880" cy="1200329"/>
          </a:xfrm>
          <a:prstGeom prst="rect">
            <a:avLst/>
          </a:prstGeom>
          <a:noFill/>
        </p:spPr>
        <p:txBody>
          <a:bodyPr wrap="square" rtlCol="0">
            <a:spAutoFit/>
          </a:bodyPr>
          <a:lstStyle/>
          <a:p>
            <a:r>
              <a:rPr lang="en-US" dirty="0"/>
              <a:t>In </a:t>
            </a:r>
            <a:r>
              <a:rPr lang="en-US" dirty="0" err="1"/>
              <a:t>Erlang</a:t>
            </a:r>
            <a:r>
              <a:rPr lang="en-US" dirty="0"/>
              <a:t>, anything that can be evaluated to produce a value is called</a:t>
            </a:r>
          </a:p>
          <a:p>
            <a:r>
              <a:rPr lang="en-US" dirty="0"/>
              <a:t>an expression. This means things such as catch, if, and try...catch are</a:t>
            </a:r>
          </a:p>
          <a:p>
            <a:r>
              <a:rPr lang="en-US" dirty="0"/>
              <a:t>expressions. Things such as records and module attributes cannot be</a:t>
            </a:r>
          </a:p>
          <a:p>
            <a:r>
              <a:rPr lang="en-US" dirty="0"/>
              <a:t>evaluated, so they are not expressions.</a:t>
            </a:r>
          </a:p>
        </p:txBody>
      </p:sp>
    </p:spTree>
    <p:extLst>
      <p:ext uri="{BB962C8B-B14F-4D97-AF65-F5344CB8AC3E}">
        <p14:creationId xmlns:p14="http://schemas.microsoft.com/office/powerpoint/2010/main" val="21752302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Expressions Sequences</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Expression sequences are sequences of expressions separated by commas.</a:t>
            </a:r>
          </a:p>
          <a:p>
            <a:r>
              <a:rPr lang="en-US" dirty="0"/>
              <a:t>These are found all over the place immediately following an -&gt;</a:t>
            </a:r>
          </a:p>
          <a:p>
            <a:r>
              <a:rPr lang="en-US" dirty="0"/>
              <a:t>arrow. </a:t>
            </a:r>
            <a:endParaRPr lang="en-US" dirty="0" smtClean="0"/>
          </a:p>
          <a:p>
            <a:endParaRPr lang="en-US" dirty="0"/>
          </a:p>
          <a:p>
            <a:r>
              <a:rPr lang="en-US" dirty="0" smtClean="0"/>
              <a:t>The </a:t>
            </a:r>
            <a:r>
              <a:rPr lang="en-US" dirty="0"/>
              <a:t>value of the expression sequence E1, E2, ..., </a:t>
            </a:r>
            <a:r>
              <a:rPr lang="en-US" dirty="0" err="1"/>
              <a:t>En</a:t>
            </a:r>
            <a:r>
              <a:rPr lang="en-US" dirty="0"/>
              <a:t> is defined to</a:t>
            </a:r>
          </a:p>
          <a:p>
            <a:r>
              <a:rPr lang="en-US" dirty="0"/>
              <a:t>be the value of the last expression in the sequence</a:t>
            </a:r>
            <a:r>
              <a:rPr lang="en-US" dirty="0" smtClean="0"/>
              <a:t>. </a:t>
            </a:r>
            <a:r>
              <a:rPr lang="en-US" dirty="0"/>
              <a:t>This is computed</a:t>
            </a:r>
          </a:p>
          <a:p>
            <a:r>
              <a:rPr lang="en-US" dirty="0"/>
              <a:t>using any bindings created when computing the values of E1, E2, and</a:t>
            </a:r>
          </a:p>
          <a:p>
            <a:r>
              <a:rPr lang="en-US" dirty="0"/>
              <a:t>so on.</a:t>
            </a:r>
          </a:p>
        </p:txBody>
      </p:sp>
    </p:spTree>
    <p:extLst>
      <p:ext uri="{BB962C8B-B14F-4D97-AF65-F5344CB8AC3E}">
        <p14:creationId xmlns:p14="http://schemas.microsoft.com/office/powerpoint/2010/main" val="4407940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Function References</a:t>
            </a:r>
            <a:endParaRPr lang="en-US" dirty="0"/>
          </a:p>
        </p:txBody>
      </p:sp>
      <p:sp>
        <p:nvSpPr>
          <p:cNvPr id="3" name="TextBox 2"/>
          <p:cNvSpPr txBox="1"/>
          <p:nvPr/>
        </p:nvSpPr>
        <p:spPr>
          <a:xfrm>
            <a:off x="1154954" y="2174240"/>
            <a:ext cx="8818880" cy="2769989"/>
          </a:xfrm>
          <a:prstGeom prst="rect">
            <a:avLst/>
          </a:prstGeom>
          <a:noFill/>
        </p:spPr>
        <p:txBody>
          <a:bodyPr wrap="square" rtlCol="0">
            <a:spAutoFit/>
          </a:bodyPr>
          <a:lstStyle/>
          <a:p>
            <a:r>
              <a:rPr lang="en-US" sz="2400" b="1" dirty="0"/>
              <a:t>fun </a:t>
            </a:r>
            <a:r>
              <a:rPr lang="en-US" sz="2400" b="1" dirty="0" err="1" smtClean="0"/>
              <a:t>LocalFunc</a:t>
            </a:r>
            <a:r>
              <a:rPr lang="en-US" sz="2400" b="1" dirty="0" smtClean="0"/>
              <a:t>/Arity</a:t>
            </a:r>
          </a:p>
          <a:p>
            <a:endParaRPr lang="en-US" dirty="0"/>
          </a:p>
          <a:p>
            <a:r>
              <a:rPr lang="en-US" dirty="0"/>
              <a:t>This is used to refer to the local function called </a:t>
            </a:r>
            <a:r>
              <a:rPr lang="en-US" dirty="0" err="1"/>
              <a:t>LocalFunc</a:t>
            </a:r>
            <a:r>
              <a:rPr lang="en-US" dirty="0"/>
              <a:t> with Arity</a:t>
            </a:r>
          </a:p>
          <a:p>
            <a:r>
              <a:rPr lang="en-US" dirty="0"/>
              <a:t>arguments in the current </a:t>
            </a:r>
            <a:r>
              <a:rPr lang="en-US" dirty="0" smtClean="0"/>
              <a:t>module</a:t>
            </a:r>
          </a:p>
          <a:p>
            <a:endParaRPr lang="en-US" dirty="0"/>
          </a:p>
          <a:p>
            <a:r>
              <a:rPr lang="en-US" sz="2400" b="1" dirty="0"/>
              <a:t>fun </a:t>
            </a:r>
            <a:r>
              <a:rPr lang="en-US" sz="2400" b="1" dirty="0" err="1" smtClean="0"/>
              <a:t>Mod:RemoteFunc</a:t>
            </a:r>
            <a:r>
              <a:rPr lang="en-US" sz="2400" b="1" dirty="0" smtClean="0"/>
              <a:t>/Arity</a:t>
            </a:r>
          </a:p>
          <a:p>
            <a:endParaRPr lang="en-US" dirty="0"/>
          </a:p>
          <a:p>
            <a:r>
              <a:rPr lang="en-US" dirty="0"/>
              <a:t>This is used to refer to an external function called </a:t>
            </a:r>
            <a:r>
              <a:rPr lang="en-US" dirty="0" err="1"/>
              <a:t>RemoteFunc</a:t>
            </a:r>
            <a:r>
              <a:rPr lang="en-US" dirty="0"/>
              <a:t> with</a:t>
            </a:r>
          </a:p>
          <a:p>
            <a:r>
              <a:rPr lang="en-US" dirty="0"/>
              <a:t>Arity arguments in the module Mod</a:t>
            </a:r>
          </a:p>
        </p:txBody>
      </p:sp>
      <p:pic>
        <p:nvPicPr>
          <p:cNvPr id="6" name="Picture 5"/>
          <p:cNvPicPr>
            <a:picLocks noChangeAspect="1"/>
          </p:cNvPicPr>
          <p:nvPr/>
        </p:nvPicPr>
        <p:blipFill>
          <a:blip r:embed="rId2"/>
          <a:stretch>
            <a:fillRect/>
          </a:stretch>
        </p:blipFill>
        <p:spPr>
          <a:xfrm>
            <a:off x="6242367" y="5208388"/>
            <a:ext cx="4710113" cy="1025698"/>
          </a:xfrm>
          <a:prstGeom prst="rect">
            <a:avLst/>
          </a:prstGeom>
        </p:spPr>
      </p:pic>
      <p:pic>
        <p:nvPicPr>
          <p:cNvPr id="7" name="Picture 6"/>
          <p:cNvPicPr>
            <a:picLocks noChangeAspect="1"/>
          </p:cNvPicPr>
          <p:nvPr/>
        </p:nvPicPr>
        <p:blipFill>
          <a:blip r:embed="rId3"/>
          <a:stretch>
            <a:fillRect/>
          </a:stretch>
        </p:blipFill>
        <p:spPr>
          <a:xfrm>
            <a:off x="1154954" y="5119661"/>
            <a:ext cx="4229846" cy="1571086"/>
          </a:xfrm>
          <a:prstGeom prst="rect">
            <a:avLst/>
          </a:prstGeom>
        </p:spPr>
      </p:pic>
    </p:spTree>
    <p:extLst>
      <p:ext uri="{BB962C8B-B14F-4D97-AF65-F5344CB8AC3E}">
        <p14:creationId xmlns:p14="http://schemas.microsoft.com/office/powerpoint/2010/main" val="328975821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Include Files</a:t>
            </a:r>
            <a:endParaRPr lang="en-US" dirty="0"/>
          </a:p>
        </p:txBody>
      </p:sp>
      <p:sp>
        <p:nvSpPr>
          <p:cNvPr id="3" name="TextBox 2"/>
          <p:cNvSpPr txBox="1"/>
          <p:nvPr/>
        </p:nvSpPr>
        <p:spPr>
          <a:xfrm>
            <a:off x="1154954" y="2174240"/>
            <a:ext cx="8818880" cy="3693319"/>
          </a:xfrm>
          <a:prstGeom prst="rect">
            <a:avLst/>
          </a:prstGeom>
          <a:noFill/>
        </p:spPr>
        <p:txBody>
          <a:bodyPr wrap="square" rtlCol="0">
            <a:spAutoFit/>
          </a:bodyPr>
          <a:lstStyle/>
          <a:p>
            <a:r>
              <a:rPr lang="en-US" dirty="0"/>
              <a:t>Files can be included with the following syntax</a:t>
            </a:r>
            <a:r>
              <a:rPr lang="en-US" dirty="0" smtClean="0"/>
              <a:t>:</a:t>
            </a:r>
          </a:p>
          <a:p>
            <a:endParaRPr lang="en-US" dirty="0"/>
          </a:p>
          <a:p>
            <a:r>
              <a:rPr lang="en-US" dirty="0"/>
              <a:t>-include(Filename</a:t>
            </a:r>
            <a:r>
              <a:rPr lang="en-US" dirty="0" smtClean="0"/>
              <a:t>).</a:t>
            </a:r>
          </a:p>
          <a:p>
            <a:endParaRPr lang="en-US" dirty="0" smtClean="0"/>
          </a:p>
          <a:p>
            <a:r>
              <a:rPr lang="en-US" dirty="0" smtClean="0"/>
              <a:t>In </a:t>
            </a:r>
            <a:r>
              <a:rPr lang="en-US" dirty="0" err="1"/>
              <a:t>Erlang</a:t>
            </a:r>
            <a:r>
              <a:rPr lang="en-US" dirty="0"/>
              <a:t>, the convention is that include files have the extension .</a:t>
            </a:r>
            <a:r>
              <a:rPr lang="en-US" dirty="0" err="1"/>
              <a:t>hrl</a:t>
            </a:r>
            <a:r>
              <a:rPr lang="en-US" dirty="0"/>
              <a:t>.</a:t>
            </a:r>
          </a:p>
          <a:p>
            <a:r>
              <a:rPr lang="en-US" dirty="0"/>
              <a:t>The </a:t>
            </a:r>
            <a:r>
              <a:rPr lang="en-US" dirty="0" err="1"/>
              <a:t>FileName</a:t>
            </a:r>
            <a:r>
              <a:rPr lang="en-US" dirty="0"/>
              <a:t> should contain an absolute or relative path so that the</a:t>
            </a:r>
          </a:p>
          <a:p>
            <a:r>
              <a:rPr lang="en-US" dirty="0"/>
              <a:t>preprocessor can locate the appropriate file. </a:t>
            </a:r>
            <a:endParaRPr lang="en-US" dirty="0" smtClean="0"/>
          </a:p>
          <a:p>
            <a:endParaRPr lang="en-US" dirty="0" smtClean="0"/>
          </a:p>
          <a:p>
            <a:r>
              <a:rPr lang="en-US" dirty="0" smtClean="0"/>
              <a:t>Library </a:t>
            </a:r>
            <a:r>
              <a:rPr lang="en-US" dirty="0"/>
              <a:t>header files can </a:t>
            </a:r>
            <a:r>
              <a:rPr lang="en-US" dirty="0" smtClean="0"/>
              <a:t>be included </a:t>
            </a:r>
            <a:r>
              <a:rPr lang="en-US" dirty="0"/>
              <a:t>with the following syntax</a:t>
            </a:r>
            <a:r>
              <a:rPr lang="en-US" dirty="0" smtClean="0"/>
              <a:t>:</a:t>
            </a:r>
          </a:p>
          <a:p>
            <a:endParaRPr lang="en-US" dirty="0"/>
          </a:p>
          <a:p>
            <a:r>
              <a:rPr lang="en-US" dirty="0"/>
              <a:t>-</a:t>
            </a:r>
            <a:r>
              <a:rPr lang="en-US" dirty="0" err="1"/>
              <a:t>include_lib</a:t>
            </a:r>
            <a:r>
              <a:rPr lang="en-US" dirty="0"/>
              <a:t>(Name).</a:t>
            </a:r>
            <a:endParaRPr lang="en-US" dirty="0" smtClean="0"/>
          </a:p>
          <a:p>
            <a:endParaRPr lang="en-US" dirty="0"/>
          </a:p>
          <a:p>
            <a:endParaRPr lang="en-US" dirty="0"/>
          </a:p>
        </p:txBody>
      </p:sp>
    </p:spTree>
    <p:extLst>
      <p:ext uri="{BB962C8B-B14F-4D97-AF65-F5344CB8AC3E}">
        <p14:creationId xmlns:p14="http://schemas.microsoft.com/office/powerpoint/2010/main" val="26719991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List Operations ++ and --</a:t>
            </a:r>
            <a:endParaRPr lang="en-US" dirty="0"/>
          </a:p>
        </p:txBody>
      </p:sp>
      <p:sp>
        <p:nvSpPr>
          <p:cNvPr id="3" name="TextBox 2"/>
          <p:cNvSpPr txBox="1"/>
          <p:nvPr/>
        </p:nvSpPr>
        <p:spPr>
          <a:xfrm>
            <a:off x="1154954" y="2174240"/>
            <a:ext cx="8818880" cy="2308324"/>
          </a:xfrm>
          <a:prstGeom prst="rect">
            <a:avLst/>
          </a:prstGeom>
          <a:noFill/>
        </p:spPr>
        <p:txBody>
          <a:bodyPr wrap="square" rtlCol="0">
            <a:spAutoFit/>
          </a:bodyPr>
          <a:lstStyle/>
          <a:p>
            <a:r>
              <a:rPr lang="en-US" dirty="0"/>
              <a:t>++ and - - are infix operators for list addition and </a:t>
            </a:r>
            <a:r>
              <a:rPr lang="en-US" dirty="0" smtClean="0"/>
              <a:t>subtraction</a:t>
            </a:r>
          </a:p>
          <a:p>
            <a:endParaRPr lang="en-US" dirty="0"/>
          </a:p>
          <a:p>
            <a:endParaRPr lang="en-US" dirty="0" smtClean="0"/>
          </a:p>
          <a:p>
            <a:r>
              <a:rPr lang="en-US" dirty="0"/>
              <a:t>A ++ B adds (that is, appends) A and B</a:t>
            </a:r>
            <a:r>
              <a:rPr lang="en-US" dirty="0" smtClean="0"/>
              <a:t>.</a:t>
            </a:r>
          </a:p>
          <a:p>
            <a:endParaRPr lang="en-US" dirty="0"/>
          </a:p>
          <a:p>
            <a:r>
              <a:rPr lang="en-US" dirty="0"/>
              <a:t>A - - B subtracts the list B from the list A. </a:t>
            </a:r>
            <a:endParaRPr lang="en-US" dirty="0" smtClean="0"/>
          </a:p>
          <a:p>
            <a:endParaRPr lang="en-US" dirty="0"/>
          </a:p>
          <a:p>
            <a:r>
              <a:rPr lang="en-US" dirty="0" smtClean="0"/>
              <a:t>f</a:t>
            </a:r>
            <a:r>
              <a:rPr lang="en-US" dirty="0"/>
              <a:t>("begin" ++ T) </a:t>
            </a:r>
            <a:r>
              <a:rPr lang="en-US" dirty="0" smtClean="0"/>
              <a:t>The clause </a:t>
            </a:r>
            <a:r>
              <a:rPr lang="en-US" dirty="0"/>
              <a:t>is expanded into [$b,$e,$g,$</a:t>
            </a:r>
            <a:r>
              <a:rPr lang="en-US" dirty="0" err="1"/>
              <a:t>i</a:t>
            </a:r>
            <a:r>
              <a:rPr lang="en-US" dirty="0"/>
              <a:t>,$</a:t>
            </a:r>
            <a:r>
              <a:rPr lang="en-US" dirty="0" err="1"/>
              <a:t>n|T</a:t>
            </a:r>
            <a:r>
              <a:rPr lang="en-US" dirty="0"/>
              <a:t>].</a:t>
            </a:r>
          </a:p>
        </p:txBody>
      </p:sp>
    </p:spTree>
    <p:extLst>
      <p:ext uri="{BB962C8B-B14F-4D97-AF65-F5344CB8AC3E}">
        <p14:creationId xmlns:p14="http://schemas.microsoft.com/office/powerpoint/2010/main" val="20107429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2031325"/>
          </a:xfrm>
          <a:prstGeom prst="rect">
            <a:avLst/>
          </a:prstGeom>
          <a:noFill/>
        </p:spPr>
        <p:txBody>
          <a:bodyPr wrap="square" rtlCol="0">
            <a:spAutoFit/>
          </a:bodyPr>
          <a:lstStyle/>
          <a:p>
            <a:r>
              <a:rPr lang="en-US" dirty="0"/>
              <a:t>-define(Constant, Replacement).</a:t>
            </a:r>
          </a:p>
          <a:p>
            <a:r>
              <a:rPr lang="en-US" dirty="0"/>
              <a:t>-define(</a:t>
            </a:r>
            <a:r>
              <a:rPr lang="en-US" dirty="0" err="1"/>
              <a:t>Func</a:t>
            </a:r>
            <a:r>
              <a:rPr lang="en-US" dirty="0"/>
              <a:t>(Var1, Var2,.., </a:t>
            </a:r>
            <a:r>
              <a:rPr lang="en-US" dirty="0" err="1"/>
              <a:t>Var</a:t>
            </a:r>
            <a:r>
              <a:rPr lang="en-US" dirty="0"/>
              <a:t>), Replacement</a:t>
            </a:r>
            <a:r>
              <a:rPr lang="en-US" dirty="0" smtClean="0"/>
              <a:t>).</a:t>
            </a:r>
          </a:p>
          <a:p>
            <a:endParaRPr lang="en-US" dirty="0"/>
          </a:p>
          <a:p>
            <a:endParaRPr lang="en-US" dirty="0" smtClean="0"/>
          </a:p>
          <a:p>
            <a:r>
              <a:rPr lang="en-US" dirty="0"/>
              <a:t>Macros are expanded by the </a:t>
            </a:r>
            <a:r>
              <a:rPr lang="en-US" dirty="0" err="1"/>
              <a:t>Erlang</a:t>
            </a:r>
            <a:r>
              <a:rPr lang="en-US" dirty="0"/>
              <a:t> preprocessor </a:t>
            </a:r>
            <a:r>
              <a:rPr lang="en-US" dirty="0" err="1"/>
              <a:t>epp</a:t>
            </a:r>
            <a:r>
              <a:rPr lang="en-US" dirty="0"/>
              <a:t> when an expression</a:t>
            </a:r>
          </a:p>
          <a:p>
            <a:r>
              <a:rPr lang="en-US" dirty="0"/>
              <a:t>of the form ?</a:t>
            </a:r>
            <a:r>
              <a:rPr lang="en-US" dirty="0" err="1"/>
              <a:t>MacroName</a:t>
            </a:r>
            <a:r>
              <a:rPr lang="en-US" dirty="0"/>
              <a:t> is </a:t>
            </a:r>
            <a:r>
              <a:rPr lang="en-US" dirty="0" smtClean="0"/>
              <a:t>encountered</a:t>
            </a:r>
          </a:p>
          <a:p>
            <a:endParaRPr lang="en-US" dirty="0"/>
          </a:p>
        </p:txBody>
      </p:sp>
      <p:pic>
        <p:nvPicPr>
          <p:cNvPr id="4" name="Picture 3"/>
          <p:cNvPicPr>
            <a:picLocks noChangeAspect="1"/>
          </p:cNvPicPr>
          <p:nvPr/>
        </p:nvPicPr>
        <p:blipFill>
          <a:blip r:embed="rId2"/>
          <a:stretch>
            <a:fillRect/>
          </a:stretch>
        </p:blipFill>
        <p:spPr>
          <a:xfrm>
            <a:off x="1154954" y="4205564"/>
            <a:ext cx="4515582" cy="1240195"/>
          </a:xfrm>
          <a:prstGeom prst="rect">
            <a:avLst/>
          </a:prstGeom>
        </p:spPr>
      </p:pic>
      <p:pic>
        <p:nvPicPr>
          <p:cNvPr id="5" name="Picture 4"/>
          <p:cNvPicPr>
            <a:picLocks noChangeAspect="1"/>
          </p:cNvPicPr>
          <p:nvPr/>
        </p:nvPicPr>
        <p:blipFill>
          <a:blip r:embed="rId3"/>
          <a:stretch>
            <a:fillRect/>
          </a:stretch>
        </p:blipFill>
        <p:spPr>
          <a:xfrm>
            <a:off x="7095807" y="4429084"/>
            <a:ext cx="2541337" cy="793156"/>
          </a:xfrm>
          <a:prstGeom prst="rect">
            <a:avLst/>
          </a:prstGeom>
        </p:spPr>
      </p:pic>
    </p:spTree>
    <p:extLst>
      <p:ext uri="{BB962C8B-B14F-4D97-AF65-F5344CB8AC3E}">
        <p14:creationId xmlns:p14="http://schemas.microsoft.com/office/powerpoint/2010/main" val="143151085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1477328"/>
          </a:xfrm>
          <a:prstGeom prst="rect">
            <a:avLst/>
          </a:prstGeom>
          <a:noFill/>
        </p:spPr>
        <p:txBody>
          <a:bodyPr wrap="square" rtlCol="0">
            <a:spAutoFit/>
          </a:bodyPr>
          <a:lstStyle/>
          <a:p>
            <a:r>
              <a:rPr lang="en-US" dirty="0"/>
              <a:t>In addition, a number of predefined macros provide information about</a:t>
            </a:r>
          </a:p>
          <a:p>
            <a:r>
              <a:rPr lang="en-US" dirty="0"/>
              <a:t>the current module. They are as follows:</a:t>
            </a:r>
          </a:p>
          <a:p>
            <a:r>
              <a:rPr lang="en-US" dirty="0"/>
              <a:t>• ?FILE expands to the current filename.</a:t>
            </a:r>
          </a:p>
          <a:p>
            <a:r>
              <a:rPr lang="en-US" dirty="0"/>
              <a:t>• ?MODULE expands to the current module name.</a:t>
            </a:r>
          </a:p>
          <a:p>
            <a:r>
              <a:rPr lang="en-US" dirty="0"/>
              <a:t>• ?LINE expands to the current line number</a:t>
            </a:r>
          </a:p>
        </p:txBody>
      </p:sp>
    </p:spTree>
    <p:extLst>
      <p:ext uri="{BB962C8B-B14F-4D97-AF65-F5344CB8AC3E}">
        <p14:creationId xmlns:p14="http://schemas.microsoft.com/office/powerpoint/2010/main" val="3451177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19480"/>
            <a:ext cx="8825659" cy="990600"/>
          </a:xfrm>
        </p:spPr>
        <p:txBody>
          <a:bodyPr/>
          <a:lstStyle/>
          <a:p>
            <a:r>
              <a:rPr lang="en-US" dirty="0" smtClean="0"/>
              <a:t>Macros</a:t>
            </a:r>
            <a:endParaRPr lang="en-US" dirty="0"/>
          </a:p>
        </p:txBody>
      </p:sp>
      <p:sp>
        <p:nvSpPr>
          <p:cNvPr id="3" name="TextBox 2"/>
          <p:cNvSpPr txBox="1"/>
          <p:nvPr/>
        </p:nvSpPr>
        <p:spPr>
          <a:xfrm>
            <a:off x="1154954" y="2174240"/>
            <a:ext cx="8818880" cy="4124206"/>
          </a:xfrm>
          <a:prstGeom prst="rect">
            <a:avLst/>
          </a:prstGeom>
          <a:noFill/>
        </p:spPr>
        <p:txBody>
          <a:bodyPr wrap="square" rtlCol="0">
            <a:spAutoFit/>
          </a:bodyPr>
          <a:lstStyle/>
          <a:p>
            <a:r>
              <a:rPr lang="en-US" sz="2800" dirty="0" smtClean="0"/>
              <a:t>Control Flow</a:t>
            </a:r>
          </a:p>
          <a:p>
            <a:endParaRPr lang="en-US" dirty="0"/>
          </a:p>
          <a:p>
            <a:r>
              <a:rPr lang="en-US" dirty="0"/>
              <a:t>-</a:t>
            </a:r>
            <a:r>
              <a:rPr lang="en-US" dirty="0" err="1"/>
              <a:t>undef</a:t>
            </a:r>
            <a:r>
              <a:rPr lang="en-US" dirty="0"/>
              <a:t>(Macro).</a:t>
            </a:r>
          </a:p>
          <a:p>
            <a:r>
              <a:rPr lang="en-US" dirty="0" smtClean="0"/>
              <a:t>	</a:t>
            </a:r>
            <a:r>
              <a:rPr lang="en-US" dirty="0" err="1" smtClean="0"/>
              <a:t>Undefines</a:t>
            </a:r>
            <a:r>
              <a:rPr lang="en-US" dirty="0" smtClean="0"/>
              <a:t> </a:t>
            </a:r>
            <a:r>
              <a:rPr lang="en-US" dirty="0"/>
              <a:t>the macro; after this you cannot call the </a:t>
            </a:r>
            <a:r>
              <a:rPr lang="en-US" dirty="0" smtClean="0"/>
              <a:t>macro</a:t>
            </a:r>
          </a:p>
          <a:p>
            <a:endParaRPr lang="en-US" dirty="0"/>
          </a:p>
          <a:p>
            <a:r>
              <a:rPr lang="en-US" dirty="0"/>
              <a:t>-</a:t>
            </a:r>
            <a:r>
              <a:rPr lang="en-US" dirty="0" err="1"/>
              <a:t>ifdef</a:t>
            </a:r>
            <a:r>
              <a:rPr lang="en-US" dirty="0"/>
              <a:t>(Macro).</a:t>
            </a:r>
          </a:p>
          <a:p>
            <a:r>
              <a:rPr lang="en-US" dirty="0" smtClean="0"/>
              <a:t>	Evaluates </a:t>
            </a:r>
            <a:r>
              <a:rPr lang="en-US" dirty="0"/>
              <a:t>the following lines only if Macro has been defined</a:t>
            </a:r>
            <a:r>
              <a:rPr lang="en-US" dirty="0" smtClean="0"/>
              <a:t>.</a:t>
            </a:r>
          </a:p>
          <a:p>
            <a:endParaRPr lang="en-US" dirty="0"/>
          </a:p>
          <a:p>
            <a:r>
              <a:rPr lang="en-US" dirty="0"/>
              <a:t>-else.</a:t>
            </a:r>
          </a:p>
          <a:p>
            <a:r>
              <a:rPr lang="en-US" dirty="0" smtClean="0"/>
              <a:t>	Allowed </a:t>
            </a:r>
            <a:r>
              <a:rPr lang="en-US" dirty="0"/>
              <a:t>after a </a:t>
            </a:r>
            <a:r>
              <a:rPr lang="en-US" dirty="0" err="1"/>
              <a:t>ifdef</a:t>
            </a:r>
            <a:r>
              <a:rPr lang="en-US" dirty="0"/>
              <a:t> or </a:t>
            </a:r>
            <a:r>
              <a:rPr lang="en-US" dirty="0" err="1"/>
              <a:t>ifndef</a:t>
            </a:r>
            <a:r>
              <a:rPr lang="en-US" dirty="0"/>
              <a:t> statement. If the condition was false,</a:t>
            </a:r>
          </a:p>
          <a:p>
            <a:r>
              <a:rPr lang="en-US" dirty="0" smtClean="0"/>
              <a:t>	the </a:t>
            </a:r>
            <a:r>
              <a:rPr lang="en-US" dirty="0"/>
              <a:t>statements following else are </a:t>
            </a:r>
            <a:r>
              <a:rPr lang="en-US" dirty="0" smtClean="0"/>
              <a:t>evaluated</a:t>
            </a:r>
          </a:p>
          <a:p>
            <a:endParaRPr lang="en-US" dirty="0"/>
          </a:p>
          <a:p>
            <a:r>
              <a:rPr lang="en-US" dirty="0"/>
              <a:t>-</a:t>
            </a:r>
            <a:r>
              <a:rPr lang="en-US" dirty="0" err="1"/>
              <a:t>endif</a:t>
            </a:r>
            <a:r>
              <a:rPr lang="en-US" dirty="0"/>
              <a:t>.</a:t>
            </a:r>
          </a:p>
          <a:p>
            <a:r>
              <a:rPr lang="en-US" dirty="0" smtClean="0"/>
              <a:t>	Marks </a:t>
            </a:r>
            <a:r>
              <a:rPr lang="en-US" dirty="0"/>
              <a:t>the end of an </a:t>
            </a:r>
            <a:r>
              <a:rPr lang="en-US" dirty="0" err="1"/>
              <a:t>ifdef</a:t>
            </a:r>
            <a:r>
              <a:rPr lang="en-US" dirty="0"/>
              <a:t> or </a:t>
            </a:r>
            <a:r>
              <a:rPr lang="en-US" dirty="0" err="1"/>
              <a:t>ifndef</a:t>
            </a:r>
            <a:r>
              <a:rPr lang="en-US" dirty="0"/>
              <a:t> statement</a:t>
            </a:r>
          </a:p>
        </p:txBody>
      </p:sp>
    </p:spTree>
    <p:extLst>
      <p:ext uri="{BB962C8B-B14F-4D97-AF65-F5344CB8AC3E}">
        <p14:creationId xmlns:p14="http://schemas.microsoft.com/office/powerpoint/2010/main" val="35111122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17064</TotalTime>
  <Words>7391</Words>
  <Application>Microsoft Office PowerPoint</Application>
  <PresentationFormat>Widescreen</PresentationFormat>
  <Paragraphs>1332</Paragraphs>
  <Slides>181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181</vt:i4>
      </vt:variant>
    </vt:vector>
  </HeadingPairs>
  <TitlesOfParts>
    <vt:vector size="189" baseType="lpstr">
      <vt:lpstr>Arial</vt:lpstr>
      <vt:lpstr>Century Gothic</vt:lpstr>
      <vt:lpstr>Consolas</vt:lpstr>
      <vt:lpstr>URWBookmanL-Ligh</vt:lpstr>
      <vt:lpstr>URWBookmanL-LighItal</vt:lpstr>
      <vt:lpstr>URWGothicL-Book</vt:lpstr>
      <vt:lpstr>Wingdings 3</vt:lpstr>
      <vt:lpstr>Ion</vt:lpstr>
      <vt:lpstr>PowerPoint Presentation</vt:lpstr>
      <vt:lpstr>A functional programming language is one that supports and encourages programming without side-effects.  In functional code, the output value of a function depends only on the arguments that are input to the function, so calling a function f twice with the same value for an argument x will produce the same result f(x) each time  Eliminating side effects, i.e. changes in state that do not depend on the function inputs, can make it much easier to understand and predict the behavior of a program, which is one of the key motivations for the development of functional programming    </vt:lpstr>
      <vt:lpstr>PowerPoint Presentation</vt:lpstr>
      <vt:lpstr>“If somebody came to me and wanted to pay me a lot of money to build a large scale message handling system that really had to be up all the time, could never afford to go down for years at a time, I would unhesitatingly choose Erlang to build it in”    Tim Bray, director of Web Technologies at Sun Microsystems, expressed in his keynote at OSCON in July 2008</vt:lpstr>
      <vt:lpstr>Why &amp; What</vt:lpstr>
      <vt:lpstr>Topics</vt:lpstr>
      <vt:lpstr>Installing Erlang </vt:lpstr>
      <vt:lpstr>Starting the Shell</vt:lpstr>
      <vt:lpstr>Simple Arithmetic</vt:lpstr>
      <vt:lpstr>Variables</vt:lpstr>
      <vt:lpstr>Variables</vt:lpstr>
      <vt:lpstr>Variables  </vt:lpstr>
      <vt:lpstr>Atoms Atoms are used to represent different non-numerical constant values. Similar to enumerated types in C or Java</vt:lpstr>
      <vt:lpstr>Atoms</vt:lpstr>
      <vt:lpstr>Tuples</vt:lpstr>
      <vt:lpstr>Tuples</vt:lpstr>
      <vt:lpstr>Tuples </vt:lpstr>
      <vt:lpstr>Tuples </vt:lpstr>
      <vt:lpstr>Lists </vt:lpstr>
      <vt:lpstr>Lists </vt:lpstr>
      <vt:lpstr>Lists </vt:lpstr>
      <vt:lpstr>Strings </vt:lpstr>
      <vt:lpstr>Strings </vt:lpstr>
      <vt:lpstr>Strings </vt:lpstr>
      <vt:lpstr>Strings </vt:lpstr>
      <vt:lpstr>Pattern Matching</vt:lpstr>
      <vt:lpstr>Git Path</vt:lpstr>
      <vt:lpstr>Sequential Programming</vt:lpstr>
      <vt:lpstr>Modules</vt:lpstr>
      <vt:lpstr>Modules</vt:lpstr>
      <vt:lpstr>Export &amp; Imports</vt:lpstr>
      <vt:lpstr>Clause</vt:lpstr>
      <vt:lpstr>Clause</vt:lpstr>
      <vt:lpstr>Arity</vt:lpstr>
      <vt:lpstr>Funs</vt:lpstr>
      <vt:lpstr>Funs</vt:lpstr>
      <vt:lpstr>Funs</vt:lpstr>
      <vt:lpstr>Funs</vt:lpstr>
      <vt:lpstr>Funs</vt:lpstr>
      <vt:lpstr>List Comprehensions</vt:lpstr>
      <vt:lpstr>List Comprehensions</vt:lpstr>
      <vt:lpstr>Arithmetic Expressions</vt:lpstr>
      <vt:lpstr>Guards</vt:lpstr>
      <vt:lpstr>Guards</vt:lpstr>
      <vt:lpstr>Guards</vt:lpstr>
      <vt:lpstr>Guards</vt:lpstr>
      <vt:lpstr>Records</vt:lpstr>
      <vt:lpstr>Records</vt:lpstr>
      <vt:lpstr>Records</vt:lpstr>
      <vt:lpstr>Records</vt:lpstr>
      <vt:lpstr>Records</vt:lpstr>
      <vt:lpstr>Case Expressions</vt:lpstr>
      <vt:lpstr>Case Expressions</vt:lpstr>
      <vt:lpstr>If Expressions</vt:lpstr>
      <vt:lpstr>Building Lists</vt:lpstr>
      <vt:lpstr>List Accumulators</vt:lpstr>
      <vt:lpstr>Exception Types</vt:lpstr>
      <vt:lpstr>Try Catch Expressions</vt:lpstr>
      <vt:lpstr>Try Catch Expressions</vt:lpstr>
      <vt:lpstr>Catch Primitives</vt:lpstr>
      <vt:lpstr>list_to_binary</vt:lpstr>
      <vt:lpstr>Tuple_to_list</vt:lpstr>
      <vt:lpstr>Binaries</vt:lpstr>
      <vt:lpstr>Split_binary</vt:lpstr>
      <vt:lpstr>term_to_binary</vt:lpstr>
      <vt:lpstr>Binary_to_term</vt:lpstr>
      <vt:lpstr>size</vt:lpstr>
      <vt:lpstr>Bit Syntax</vt:lpstr>
      <vt:lpstr>Bit Syntax Expressions</vt:lpstr>
      <vt:lpstr>Bit Syntax Expressions</vt:lpstr>
      <vt:lpstr>Bit Syntax Expressions</vt:lpstr>
      <vt:lpstr>Bit Syntax Expressions</vt:lpstr>
      <vt:lpstr>Bit Syntax Expressions</vt:lpstr>
      <vt:lpstr>Bit Syntax Expressions</vt:lpstr>
      <vt:lpstr>Bit Syntax Expressions</vt:lpstr>
      <vt:lpstr>Bit Syntax Expressions</vt:lpstr>
      <vt:lpstr>Bit Syntax Expressions</vt:lpstr>
      <vt:lpstr>apply </vt:lpstr>
      <vt:lpstr>Attributes </vt:lpstr>
      <vt:lpstr>Attributes </vt:lpstr>
      <vt:lpstr>Attributes </vt:lpstr>
      <vt:lpstr>Attributes </vt:lpstr>
      <vt:lpstr>Attributes </vt:lpstr>
      <vt:lpstr>User Defined Attributes </vt:lpstr>
      <vt:lpstr>Block Expressions</vt:lpstr>
      <vt:lpstr>Booleans</vt:lpstr>
      <vt:lpstr>Boolean Expressions</vt:lpstr>
      <vt:lpstr>Character Set</vt:lpstr>
      <vt:lpstr>Comments</vt:lpstr>
      <vt:lpstr>epp</vt:lpstr>
      <vt:lpstr>Escape Sequences</vt:lpstr>
      <vt:lpstr>Expressions</vt:lpstr>
      <vt:lpstr>Expressions Sequences</vt:lpstr>
      <vt:lpstr>Function References</vt:lpstr>
      <vt:lpstr>Include Files</vt:lpstr>
      <vt:lpstr>List Operations ++ and --</vt:lpstr>
      <vt:lpstr>Macros</vt:lpstr>
      <vt:lpstr>Macros</vt:lpstr>
      <vt:lpstr>Macros</vt:lpstr>
      <vt:lpstr>Macros</vt:lpstr>
      <vt:lpstr>Match Operators</vt:lpstr>
      <vt:lpstr>Numbers</vt:lpstr>
      <vt:lpstr>Numbers</vt:lpstr>
      <vt:lpstr>Operator Precedence</vt:lpstr>
      <vt:lpstr>Process Dictionary</vt:lpstr>
      <vt:lpstr>Process Dictionary</vt:lpstr>
      <vt:lpstr>References</vt:lpstr>
      <vt:lpstr>Process Dictionary</vt:lpstr>
      <vt:lpstr>Short Circuit Boolean Expr</vt:lpstr>
      <vt:lpstr>Term Comparisions</vt:lpstr>
      <vt:lpstr>Underscore Variables</vt:lpstr>
      <vt:lpstr>Shutdown</vt:lpstr>
      <vt:lpstr>Shutdown</vt:lpstr>
      <vt:lpstr>Search Paths</vt:lpstr>
      <vt:lpstr>About .config</vt:lpstr>
      <vt:lpstr>Running Program</vt:lpstr>
      <vt:lpstr>Running Program</vt:lpstr>
      <vt:lpstr>Escript</vt:lpstr>
      <vt:lpstr>Makefile</vt:lpstr>
      <vt:lpstr>Crash Dump</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Exercise</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Distributed Programming</vt:lpstr>
      <vt:lpstr>Distributed Programming</vt:lpstr>
      <vt:lpstr>Distributed Programming</vt:lpstr>
      <vt:lpstr>Distributed Erlang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Distributed Programming</vt:lpstr>
      <vt:lpstr>Interfacing Techniques</vt:lpstr>
      <vt:lpstr>Interfacing Techniques</vt:lpstr>
      <vt:lpstr>Interfacing Techniques</vt:lpstr>
      <vt:lpstr>Memory Architecture</vt:lpstr>
    </vt:vector>
  </TitlesOfParts>
  <Company>Radisys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Venkatesh Madupu</dc:creator>
  <cp:lastModifiedBy>Arun Venkatesh Madupu</cp:lastModifiedBy>
  <cp:revision>91</cp:revision>
  <dcterms:created xsi:type="dcterms:W3CDTF">2016-06-21T09:11:24Z</dcterms:created>
  <dcterms:modified xsi:type="dcterms:W3CDTF">2016-07-23T01:39:34Z</dcterms:modified>
</cp:coreProperties>
</file>