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442" r:id="rId3"/>
    <p:sldId id="441" r:id="rId4"/>
    <p:sldId id="44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443" r:id="rId29"/>
    <p:sldId id="280" r:id="rId30"/>
    <p:sldId id="281" r:id="rId31"/>
    <p:sldId id="284" r:id="rId32"/>
    <p:sldId id="283" r:id="rId33"/>
    <p:sldId id="282" r:id="rId34"/>
    <p:sldId id="287" r:id="rId35"/>
    <p:sldId id="288" r:id="rId36"/>
    <p:sldId id="289" r:id="rId37"/>
    <p:sldId id="290" r:id="rId38"/>
    <p:sldId id="291" r:id="rId39"/>
    <p:sldId id="292"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4" r:id="rId58"/>
    <p:sldId id="313" r:id="rId59"/>
    <p:sldId id="316" r:id="rId60"/>
    <p:sldId id="315"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50" r:id="rId94"/>
    <p:sldId id="349"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9" r:id="rId123"/>
    <p:sldId id="380" r:id="rId124"/>
    <p:sldId id="381" r:id="rId125"/>
    <p:sldId id="382" r:id="rId126"/>
    <p:sldId id="383" r:id="rId127"/>
    <p:sldId id="384" r:id="rId128"/>
    <p:sldId id="385" r:id="rId129"/>
    <p:sldId id="386" r:id="rId130"/>
    <p:sldId id="387" r:id="rId131"/>
    <p:sldId id="389" r:id="rId132"/>
    <p:sldId id="390" r:id="rId133"/>
    <p:sldId id="391" r:id="rId134"/>
    <p:sldId id="392" r:id="rId135"/>
    <p:sldId id="393" r:id="rId136"/>
    <p:sldId id="394" r:id="rId137"/>
    <p:sldId id="395" r:id="rId138"/>
    <p:sldId id="396" r:id="rId139"/>
    <p:sldId id="388" r:id="rId140"/>
    <p:sldId id="398" r:id="rId141"/>
    <p:sldId id="399" r:id="rId142"/>
    <p:sldId id="400" r:id="rId143"/>
    <p:sldId id="397" r:id="rId144"/>
    <p:sldId id="401" r:id="rId145"/>
    <p:sldId id="402" r:id="rId146"/>
    <p:sldId id="403" r:id="rId147"/>
    <p:sldId id="404" r:id="rId148"/>
    <p:sldId id="405" r:id="rId149"/>
    <p:sldId id="406" r:id="rId150"/>
    <p:sldId id="407" r:id="rId151"/>
    <p:sldId id="408" r:id="rId152"/>
    <p:sldId id="409" r:id="rId153"/>
    <p:sldId id="410" r:id="rId154"/>
    <p:sldId id="411" r:id="rId155"/>
    <p:sldId id="413" r:id="rId156"/>
    <p:sldId id="412" r:id="rId157"/>
    <p:sldId id="414" r:id="rId158"/>
    <p:sldId id="415" r:id="rId159"/>
    <p:sldId id="417" r:id="rId160"/>
    <p:sldId id="416"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9" r:id="rId180"/>
    <p:sldId id="438" r:id="rId181"/>
    <p:sldId id="437" r:id="rId182"/>
    <p:sldId id="444" r:id="rId183"/>
    <p:sldId id="445" r:id="rId184"/>
    <p:sldId id="446" r:id="rId185"/>
    <p:sldId id="447" r:id="rId186"/>
    <p:sldId id="449" r:id="rId187"/>
    <p:sldId id="448" r:id="rId188"/>
    <p:sldId id="450" r:id="rId189"/>
    <p:sldId id="451" r:id="rId190"/>
    <p:sldId id="452" r:id="rId191"/>
    <p:sldId id="453" r:id="rId192"/>
    <p:sldId id="454" r:id="rId193"/>
    <p:sldId id="455" r:id="rId194"/>
    <p:sldId id="456" r:id="rId195"/>
    <p:sldId id="457" r:id="rId196"/>
    <p:sldId id="458" r:id="rId197"/>
    <p:sldId id="459" r:id="rId198"/>
    <p:sldId id="460" r:id="rId199"/>
    <p:sldId id="461" r:id="rId200"/>
    <p:sldId id="462" r:id="rId201"/>
    <p:sldId id="463" r:id="rId202"/>
    <p:sldId id="464" r:id="rId203"/>
    <p:sldId id="467" r:id="rId204"/>
    <p:sldId id="468" r:id="rId205"/>
    <p:sldId id="469" r:id="rId206"/>
    <p:sldId id="470" r:id="rId207"/>
    <p:sldId id="466" r:id="rId208"/>
    <p:sldId id="471" r:id="rId209"/>
    <p:sldId id="472" r:id="rId210"/>
    <p:sldId id="474" r:id="rId211"/>
    <p:sldId id="475" r:id="rId212"/>
    <p:sldId id="476" r:id="rId213"/>
    <p:sldId id="477" r:id="rId214"/>
    <p:sldId id="478" r:id="rId215"/>
    <p:sldId id="479" r:id="rId216"/>
    <p:sldId id="480" r:id="rId217"/>
    <p:sldId id="481" r:id="rId218"/>
    <p:sldId id="482" r:id="rId219"/>
    <p:sldId id="483" r:id="rId220"/>
    <p:sldId id="484" r:id="rId221"/>
    <p:sldId id="485" r:id="rId222"/>
    <p:sldId id="486" r:id="rId223"/>
    <p:sldId id="487" r:id="rId224"/>
    <p:sldId id="488" r:id="rId225"/>
    <p:sldId id="489" r:id="rId226"/>
    <p:sldId id="490" r:id="rId227"/>
    <p:sldId id="491" r:id="rId228"/>
    <p:sldId id="492" r:id="rId229"/>
    <p:sldId id="493" r:id="rId230"/>
    <p:sldId id="494" r:id="rId231"/>
    <p:sldId id="495" r:id="rId232"/>
    <p:sldId id="496" r:id="rId233"/>
    <p:sldId id="497" r:id="rId234"/>
    <p:sldId id="498" r:id="rId235"/>
    <p:sldId id="499" r:id="rId236"/>
    <p:sldId id="501" r:id="rId237"/>
    <p:sldId id="500" r:id="rId238"/>
    <p:sldId id="502" r:id="rId239"/>
    <p:sldId id="503" r:id="rId240"/>
    <p:sldId id="504" r:id="rId241"/>
    <p:sldId id="506" r:id="rId242"/>
    <p:sldId id="507" r:id="rId243"/>
    <p:sldId id="508" r:id="rId244"/>
    <p:sldId id="509" r:id="rId245"/>
    <p:sldId id="510" r:id="rId246"/>
    <p:sldId id="511" r:id="rId247"/>
    <p:sldId id="512" r:id="rId248"/>
    <p:sldId id="513" r:id="rId249"/>
    <p:sldId id="514" r:id="rId250"/>
    <p:sldId id="515" r:id="rId251"/>
    <p:sldId id="516" r:id="rId252"/>
    <p:sldId id="517" r:id="rId253"/>
    <p:sldId id="518" r:id="rId254"/>
    <p:sldId id="519" r:id="rId255"/>
    <p:sldId id="520" r:id="rId256"/>
    <p:sldId id="521" r:id="rId257"/>
    <p:sldId id="522" r:id="rId258"/>
    <p:sldId id="523" r:id="rId259"/>
    <p:sldId id="524" r:id="rId260"/>
    <p:sldId id="525" r:id="rId261"/>
    <p:sldId id="526" r:id="rId262"/>
    <p:sldId id="527" r:id="rId263"/>
    <p:sldId id="528" r:id="rId264"/>
    <p:sldId id="529" r:id="rId265"/>
    <p:sldId id="530" r:id="rId266"/>
    <p:sldId id="531" r:id="rId267"/>
    <p:sldId id="532" r:id="rId268"/>
    <p:sldId id="533" r:id="rId269"/>
    <p:sldId id="534" r:id="rId270"/>
    <p:sldId id="535" r:id="rId271"/>
    <p:sldId id="536" r:id="rId272"/>
    <p:sldId id="537" r:id="rId273"/>
    <p:sldId id="538" r:id="rId274"/>
    <p:sldId id="539" r:id="rId275"/>
    <p:sldId id="540" r:id="rId276"/>
    <p:sldId id="541" r:id="rId277"/>
    <p:sldId id="542" r:id="rId278"/>
    <p:sldId id="543" r:id="rId279"/>
    <p:sldId id="544" r:id="rId280"/>
    <p:sldId id="545" r:id="rId281"/>
    <p:sldId id="546" r:id="rId282"/>
    <p:sldId id="547" r:id="rId283"/>
    <p:sldId id="548" r:id="rId284"/>
    <p:sldId id="549" r:id="rId285"/>
    <p:sldId id="550" r:id="rId286"/>
    <p:sldId id="551" r:id="rId287"/>
    <p:sldId id="552" r:id="rId288"/>
    <p:sldId id="553" r:id="rId289"/>
    <p:sldId id="554" r:id="rId290"/>
    <p:sldId id="555" r:id="rId291"/>
    <p:sldId id="556" r:id="rId292"/>
    <p:sldId id="557" r:id="rId293"/>
    <p:sldId id="558" r:id="rId294"/>
    <p:sldId id="559" r:id="rId295"/>
    <p:sldId id="560" r:id="rId296"/>
    <p:sldId id="561" r:id="rId297"/>
    <p:sldId id="562" r:id="rId298"/>
    <p:sldId id="563" r:id="rId299"/>
    <p:sldId id="564" r:id="rId300"/>
    <p:sldId id="565" r:id="rId301"/>
    <p:sldId id="566" r:id="rId302"/>
    <p:sldId id="567" r:id="rId303"/>
    <p:sldId id="568" r:id="rId304"/>
    <p:sldId id="569" r:id="rId305"/>
    <p:sldId id="570" r:id="rId306"/>
    <p:sldId id="571" r:id="rId307"/>
    <p:sldId id="572" r:id="rId308"/>
    <p:sldId id="573" r:id="rId309"/>
    <p:sldId id="574" r:id="rId310"/>
    <p:sldId id="575" r:id="rId3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tableStyles" Target="tableStyle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7/26/2016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hyperlink" Target="http://learnyousomeerlang.com/" TargetMode="External"/><Relationship Id="rId5" Type="http://schemas.openxmlformats.org/officeDocument/2006/relationships/hyperlink" Target="http://erlangcentral.org/" TargetMode="External"/><Relationship Id="rId4" Type="http://schemas.openxmlformats.org/officeDocument/2006/relationships/hyperlink" Target="https://www.erlang.org/doc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1.xml"/><Relationship Id="rId5" Type="http://schemas.openxmlformats.org/officeDocument/2006/relationships/image" Target="../media/image80.png"/><Relationship Id="rId4" Type="http://schemas.openxmlformats.org/officeDocument/2006/relationships/image" Target="../media/image7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1.xml"/><Relationship Id="rId5" Type="http://schemas.openxmlformats.org/officeDocument/2006/relationships/image" Target="../media/image90.png"/><Relationship Id="rId4" Type="http://schemas.openxmlformats.org/officeDocument/2006/relationships/image" Target="../media/image89.png"/></Relationships>
</file>

<file path=ppt/slides/_rels/slide11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1.xml"/></Relationships>
</file>

<file path=ppt/slides/_rels/slide1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1.xml"/></Relationships>
</file>

<file path=ppt/slides/_rels/slide14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6.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1.xml"/></Relationships>
</file>

<file path=ppt/slides/_rels/slide17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1.xml"/></Relationships>
</file>

<file path=ppt/slides/_rels/slide18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1.xml"/></Relationships>
</file>

<file path=ppt/slides/_rels/slide18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1.xml"/></Relationships>
</file>

<file path=ppt/slides/_rels/slide18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1.xml"/></Relationships>
</file>

<file path=ppt/slides/_rels/slide18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1.xml"/></Relationships>
</file>

<file path=ppt/slides/_rels/slide18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1.xml"/></Relationships>
</file>

<file path=ppt/slides/_rels/slide18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1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1.xml"/></Relationships>
</file>

<file path=ppt/slides/_rels/slide19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11.xml"/></Relationships>
</file>

<file path=ppt/slides/_rels/slide19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1.xml"/></Relationships>
</file>

<file path=ppt/slides/_rels/slide19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1.xml"/></Relationships>
</file>

<file path=ppt/slides/_rels/slide19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1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ide_effect_(computer_science)" TargetMode="External"/><Relationship Id="rId2" Type="http://schemas.openxmlformats.org/officeDocument/2006/relationships/hyperlink" Target="https://en.wikipedia.org/wiki/Function_argumen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1.xml"/><Relationship Id="rId4" Type="http://schemas.openxmlformats.org/officeDocument/2006/relationships/image" Target="../media/image1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11.xml"/></Relationships>
</file>

<file path=ppt/slides/_rels/slide22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11.xml"/></Relationships>
</file>

<file path=ppt/slides/_rels/slide2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1.xml"/></Relationships>
</file>

<file path=ppt/slides/_rels/slide23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11.xml"/></Relationships>
</file>

<file path=ppt/slides/_rels/slide23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1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6.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1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0.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11.xml"/></Relationships>
</file>

<file path=ppt/slides/_rels/slide24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1.xml"/></Relationships>
</file>

<file path=ppt/slides/_rels/slide242.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11.xml"/></Relationships>
</file>

<file path=ppt/slides/_rels/slide243.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1.xml"/></Relationships>
</file>

<file path=ppt/slides/_rels/slide2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1.xml"/></Relationships>
</file>

<file path=ppt/slides/_rels/slide245.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1.xml"/><Relationship Id="rId4" Type="http://schemas.openxmlformats.org/officeDocument/2006/relationships/image" Target="../media/image148.png"/></Relationships>
</file>

<file path=ppt/slides/_rels/slide246.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11.xml"/></Relationships>
</file>

<file path=ppt/slides/_rels/slide247.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11.xml"/></Relationships>
</file>

<file path=ppt/slides/_rels/slide248.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11.xml"/></Relationships>
</file>

<file path=ppt/slides/_rels/slide249.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0.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11.xml"/></Relationships>
</file>

<file path=ppt/slides/_rels/slide251.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11.xml"/></Relationships>
</file>

<file path=ppt/slides/_rels/slide252.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11.xml"/></Relationships>
</file>

<file path=ppt/slides/_rels/slide253.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11.xml"/></Relationships>
</file>

<file path=ppt/slides/_rels/slide25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1.xml"/></Relationships>
</file>

<file path=ppt/slides/_rels/slide255.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1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7.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11.xml"/></Relationships>
</file>

<file path=ppt/slides/_rels/slide258.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11.xml"/><Relationship Id="rId4" Type="http://schemas.openxmlformats.org/officeDocument/2006/relationships/image" Target="../media/image165.png"/></Relationships>
</file>

<file path=ppt/slides/_rels/slide259.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60.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1.xml"/><Relationship Id="rId4" Type="http://schemas.openxmlformats.org/officeDocument/2006/relationships/image" Target="../media/image170.png"/></Relationships>
</file>

<file path=ppt/slides/_rels/slide26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11.xml"/><Relationship Id="rId4" Type="http://schemas.openxmlformats.org/officeDocument/2006/relationships/image" Target="../media/image171.png"/></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3.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11.xml"/></Relationships>
</file>

<file path=ppt/slides/_rels/slide264.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1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6.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11.xml"/></Relationships>
</file>

<file path=ppt/slides/_rels/slide267.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11.xml"/></Relationships>
</file>

<file path=ppt/slides/_rels/slide268.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11.xml"/></Relationships>
</file>

<file path=ppt/slides/_rels/slide269.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hyperlink" Target="mailto:git@github.com:amadupu/ErlangTraining.git" TargetMode="Externa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11.xml"/></Relationships>
</file>

<file path=ppt/slides/_rels/slide27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11.xml"/><Relationship Id="rId4" Type="http://schemas.openxmlformats.org/officeDocument/2006/relationships/image" Target="../media/image178.png"/></Relationships>
</file>

<file path=ppt/slides/_rels/slide27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11.xml"/></Relationships>
</file>

<file path=ppt/slides/_rels/slide273.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11.xml"/></Relationships>
</file>

<file path=ppt/slides/_rels/slide274.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82.png"/><Relationship Id="rId1" Type="http://schemas.openxmlformats.org/officeDocument/2006/relationships/slideLayout" Target="../slideLayouts/slideLayout11.xml"/></Relationships>
</file>

<file path=ppt/slides/_rels/slide275.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1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8.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11.xml"/></Relationships>
</file>

<file path=ppt/slides/_rels/slide279.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11.xml"/><Relationship Id="rId4" Type="http://schemas.openxmlformats.org/officeDocument/2006/relationships/image" Target="../media/image191.png"/></Relationships>
</file>

<file path=ppt/slides/_rels/slide281.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11.xml"/></Relationships>
</file>

<file path=ppt/slides/_rels/slide282.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4.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slideLayout" Target="../slideLayouts/slideLayout11.xml"/></Relationships>
</file>

<file path=ppt/slides/_rels/slide285.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11.xml"/></Relationships>
</file>

<file path=ppt/slides/_rels/slide286.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11.xml"/></Relationships>
</file>

<file path=ppt/slides/_rels/slide287.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11.xml"/></Relationships>
</file>

<file path=ppt/slides/_rels/slide288.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slideLayout" Target="../slideLayouts/slideLayout11.xml"/><Relationship Id="rId4" Type="http://schemas.openxmlformats.org/officeDocument/2006/relationships/image" Target="../media/image204.png"/></Relationships>
</file>

<file path=ppt/slides/_rels/slide289.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5.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11.xml"/></Relationships>
</file>

<file path=ppt/slides/_rels/slide291.xml.rels><?xml version="1.0" encoding="UTF-8" standalone="yes"?>
<Relationships xmlns="http://schemas.openxmlformats.org/package/2006/relationships"><Relationship Id="rId2" Type="http://schemas.openxmlformats.org/officeDocument/2006/relationships/image" Target="../media/image208.png"/><Relationship Id="rId1" Type="http://schemas.openxmlformats.org/officeDocument/2006/relationships/slideLayout" Target="../slideLayouts/slideLayout11.xml"/></Relationships>
</file>

<file path=ppt/slides/_rels/slide292.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1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1.xml"/></Relationships>
</file>

<file path=ppt/slides/_rels/slide29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1.xml"/></Relationships>
</file>

<file path=ppt/slides/_rels/slide296.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10.png"/><Relationship Id="rId1" Type="http://schemas.openxmlformats.org/officeDocument/2006/relationships/slideLayout" Target="../slideLayouts/slideLayout1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8.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11.xml"/></Relationships>
</file>

<file path=ppt/slides/_rels/slide299.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1.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11.xml"/></Relationships>
</file>

<file path=ppt/slides/_rels/slide302.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11.xml"/></Relationships>
</file>

<file path=ppt/slides/_rels/slide303.xml.rels><?xml version="1.0" encoding="UTF-8" standalone="yes"?>
<Relationships xmlns="http://schemas.openxmlformats.org/package/2006/relationships"><Relationship Id="rId3" Type="http://schemas.openxmlformats.org/officeDocument/2006/relationships/image" Target="../media/image217.png"/><Relationship Id="rId2" Type="http://schemas.openxmlformats.org/officeDocument/2006/relationships/image" Target="../media/image216.png"/><Relationship Id="rId1" Type="http://schemas.openxmlformats.org/officeDocument/2006/relationships/slideLayout" Target="../slideLayouts/slideLayout11.xml"/></Relationships>
</file>

<file path=ppt/slides/_rels/slide304.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image" Target="../media/image215.png"/><Relationship Id="rId1" Type="http://schemas.openxmlformats.org/officeDocument/2006/relationships/slideLayout" Target="../slideLayouts/slideLayout11.xml"/></Relationships>
</file>

<file path=ppt/slides/_rels/slide305.xml.rels><?xml version="1.0" encoding="UTF-8" standalone="yes"?>
<Relationships xmlns="http://schemas.openxmlformats.org/package/2006/relationships"><Relationship Id="rId2" Type="http://schemas.openxmlformats.org/officeDocument/2006/relationships/image" Target="../media/image219.png"/><Relationship Id="rId1" Type="http://schemas.openxmlformats.org/officeDocument/2006/relationships/slideLayout" Target="../slideLayouts/slideLayout11.xml"/></Relationships>
</file>

<file path=ppt/slides/_rels/slide30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1.xml"/></Relationships>
</file>

<file path=ppt/slides/_rels/slide307.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11.xml"/></Relationships>
</file>

<file path=ppt/slides/_rels/slide308.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11.xml"/></Relationships>
</file>

<file path=ppt/slides/_rels/slide309.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10.xml.rels><?xml version="1.0" encoding="UTF-8" standalone="yes"?>
<Relationships xmlns="http://schemas.openxmlformats.org/package/2006/relationships"><Relationship Id="rId2" Type="http://schemas.openxmlformats.org/officeDocument/2006/relationships/image" Target="../media/image223.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Reilly_Open_Source_Convention" TargetMode="External"/><Relationship Id="rId2" Type="http://schemas.openxmlformats.org/officeDocument/2006/relationships/hyperlink" Target="https://en.wikipedia.org/wiki/Sun_Microsystems"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www.erlang.org/download.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050" name="Picture 2" descr="https://upload.wikimedia.org/wikipedia/commons/4/42/Erlang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633" y="977153"/>
            <a:ext cx="3238500" cy="2752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27788" y="4460033"/>
            <a:ext cx="8826759" cy="1754326"/>
          </a:xfrm>
          <a:prstGeom prst="rect">
            <a:avLst/>
          </a:prstGeom>
          <a:noFill/>
        </p:spPr>
        <p:txBody>
          <a:bodyPr wrap="square" rtlCol="0">
            <a:spAutoFit/>
          </a:bodyPr>
          <a:lstStyle/>
          <a:p>
            <a:r>
              <a:rPr lang="en-US" dirty="0">
                <a:hlinkClick r:id="rId4"/>
              </a:rPr>
              <a:t>https://</a:t>
            </a:r>
            <a:r>
              <a:rPr lang="en-US" dirty="0" smtClean="0">
                <a:hlinkClick r:id="rId4"/>
              </a:rPr>
              <a:t>www.erlang.org/docs</a:t>
            </a:r>
            <a:endParaRPr lang="en-US" dirty="0" smtClean="0"/>
          </a:p>
          <a:p>
            <a:endParaRPr lang="en-US" dirty="0"/>
          </a:p>
          <a:p>
            <a:r>
              <a:rPr lang="en-US" dirty="0">
                <a:hlinkClick r:id="rId5"/>
              </a:rPr>
              <a:t>http://erlangcentral.org</a:t>
            </a:r>
            <a:r>
              <a:rPr lang="en-US" dirty="0" smtClean="0">
                <a:hlinkClick r:id="rId5"/>
              </a:rPr>
              <a:t>/</a:t>
            </a:r>
            <a:endParaRPr lang="en-US" dirty="0" smtClean="0"/>
          </a:p>
          <a:p>
            <a:endParaRPr lang="en-US" dirty="0"/>
          </a:p>
          <a:p>
            <a:r>
              <a:rPr lang="en-US" dirty="0">
                <a:hlinkClick r:id="rId6"/>
              </a:rPr>
              <a:t>http://learnyousomeerlang.com</a:t>
            </a:r>
            <a:r>
              <a:rPr lang="en-US" dirty="0" smtClean="0">
                <a:hlinkClick r:id="rId6"/>
              </a:rPr>
              <a:t>/</a:t>
            </a:r>
            <a:endParaRPr lang="en-US" dirty="0" smtClean="0"/>
          </a:p>
          <a:p>
            <a:endParaRPr lang="en-US" dirty="0"/>
          </a:p>
        </p:txBody>
      </p:sp>
      <p:sp>
        <p:nvSpPr>
          <p:cNvPr id="7" name="TextBox 6"/>
          <p:cNvSpPr txBox="1"/>
          <p:nvPr/>
        </p:nvSpPr>
        <p:spPr>
          <a:xfrm>
            <a:off x="5486399" y="4460033"/>
            <a:ext cx="6568751" cy="1200329"/>
          </a:xfrm>
          <a:prstGeom prst="rect">
            <a:avLst/>
          </a:prstGeom>
          <a:noFill/>
        </p:spPr>
        <p:txBody>
          <a:bodyPr wrap="square" rtlCol="0">
            <a:spAutoFit/>
          </a:bodyPr>
          <a:lstStyle/>
          <a:p>
            <a:r>
              <a:rPr lang="en-US" sz="3600" b="1" dirty="0" smtClean="0">
                <a:solidFill>
                  <a:schemeClr val="accent1">
                    <a:lumMod val="75000"/>
                  </a:schemeClr>
                </a:solidFill>
              </a:rPr>
              <a:t>Introduction to Functional Programming</a:t>
            </a:r>
            <a:endParaRPr lang="en-US" sz="3600" b="1" dirty="0">
              <a:solidFill>
                <a:schemeClr val="accent1">
                  <a:lumMod val="75000"/>
                </a:schemeClr>
              </a:solidFill>
            </a:endParaRPr>
          </a:p>
        </p:txBody>
      </p:sp>
    </p:spTree>
    <p:extLst>
      <p:ext uri="{BB962C8B-B14F-4D97-AF65-F5344CB8AC3E}">
        <p14:creationId xmlns:p14="http://schemas.microsoft.com/office/powerpoint/2010/main" val="2228532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Text Placeholder 2"/>
          <p:cNvSpPr>
            <a:spLocks noGrp="1"/>
          </p:cNvSpPr>
          <p:nvPr>
            <p:ph type="body" sz="half" idx="2"/>
          </p:nvPr>
        </p:nvSpPr>
        <p:spPr>
          <a:xfrm>
            <a:off x="1154954" y="2641600"/>
            <a:ext cx="8825659" cy="3378200"/>
          </a:xfrm>
        </p:spPr>
        <p:txBody>
          <a:bodyPr>
            <a:normAutofit/>
          </a:bodyPr>
          <a:lstStyle/>
          <a:p>
            <a:r>
              <a:rPr lang="en-US" dirty="0"/>
              <a:t>1&gt; X = 123456789.</a:t>
            </a:r>
          </a:p>
          <a:p>
            <a:r>
              <a:rPr lang="en-US" dirty="0" smtClean="0"/>
              <a:t>123456789</a:t>
            </a:r>
          </a:p>
          <a:p>
            <a:r>
              <a:rPr lang="en-US" dirty="0"/>
              <a:t>2&gt; X.</a:t>
            </a:r>
          </a:p>
          <a:p>
            <a:r>
              <a:rPr lang="en-US" dirty="0" smtClean="0"/>
              <a:t>123456789</a:t>
            </a:r>
          </a:p>
          <a:p>
            <a:r>
              <a:rPr lang="en-US" dirty="0"/>
              <a:t>3&gt; X*X*X*X.</a:t>
            </a:r>
          </a:p>
          <a:p>
            <a:r>
              <a:rPr lang="en-US" dirty="0" smtClean="0"/>
              <a:t>232305722798259244150093798251441</a:t>
            </a:r>
          </a:p>
          <a:p>
            <a:r>
              <a:rPr lang="en-US" dirty="0"/>
              <a:t>4&gt; X = 1234</a:t>
            </a:r>
            <a:r>
              <a:rPr lang="en-US" dirty="0" smtClean="0"/>
              <a:t>.</a:t>
            </a:r>
          </a:p>
          <a:p>
            <a:r>
              <a:rPr lang="en-US" dirty="0" smtClean="0"/>
              <a:t>??????????</a:t>
            </a:r>
            <a:endParaRPr lang="en-US" dirty="0"/>
          </a:p>
        </p:txBody>
      </p:sp>
    </p:spTree>
    <p:extLst>
      <p:ext uri="{BB962C8B-B14F-4D97-AF65-F5344CB8AC3E}">
        <p14:creationId xmlns:p14="http://schemas.microsoft.com/office/powerpoint/2010/main" val="242886071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4937760"/>
            <a:ext cx="8818880" cy="923330"/>
          </a:xfrm>
          <a:prstGeom prst="rect">
            <a:avLst/>
          </a:prstGeom>
          <a:noFill/>
        </p:spPr>
        <p:txBody>
          <a:bodyPr wrap="square" rtlCol="0">
            <a:spAutoFit/>
          </a:bodyPr>
          <a:lstStyle/>
          <a:p>
            <a:r>
              <a:rPr lang="en-US" dirty="0" smtClean="0"/>
              <a:t>NOTE: c(m1</a:t>
            </a:r>
            <a:r>
              <a:rPr lang="en-US" dirty="0"/>
              <a:t>, Options) provides a way of passing options to the compiler. {d,</a:t>
            </a:r>
          </a:p>
          <a:p>
            <a:r>
              <a:rPr lang="en-US" dirty="0"/>
              <a:t>debug} sets the debug flag to true so that it gets recognized in the -</a:t>
            </a:r>
          </a:p>
          <a:p>
            <a:r>
              <a:rPr lang="en-US" dirty="0" err="1"/>
              <a:t>ifdef</a:t>
            </a:r>
            <a:r>
              <a:rPr lang="en-US" dirty="0"/>
              <a:t>(debug) section of the macro definition</a:t>
            </a:r>
          </a:p>
        </p:txBody>
      </p:sp>
      <p:pic>
        <p:nvPicPr>
          <p:cNvPr id="4" name="Picture 3"/>
          <p:cNvPicPr>
            <a:picLocks noChangeAspect="1"/>
          </p:cNvPicPr>
          <p:nvPr/>
        </p:nvPicPr>
        <p:blipFill>
          <a:blip r:embed="rId2"/>
          <a:stretch>
            <a:fillRect/>
          </a:stretch>
        </p:blipFill>
        <p:spPr>
          <a:xfrm>
            <a:off x="1154954" y="2528570"/>
            <a:ext cx="3559286" cy="2104232"/>
          </a:xfrm>
          <a:prstGeom prst="rect">
            <a:avLst/>
          </a:prstGeom>
        </p:spPr>
      </p:pic>
    </p:spTree>
    <p:extLst>
      <p:ext uri="{BB962C8B-B14F-4D97-AF65-F5344CB8AC3E}">
        <p14:creationId xmlns:p14="http://schemas.microsoft.com/office/powerpoint/2010/main" val="34853774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Match Operators</a:t>
            </a:r>
            <a:endParaRPr lang="en-US" dirty="0"/>
          </a:p>
        </p:txBody>
      </p:sp>
      <p:pic>
        <p:nvPicPr>
          <p:cNvPr id="5" name="Picture 4"/>
          <p:cNvPicPr>
            <a:picLocks noChangeAspect="1"/>
          </p:cNvPicPr>
          <p:nvPr/>
        </p:nvPicPr>
        <p:blipFill>
          <a:blip r:embed="rId2"/>
          <a:stretch>
            <a:fillRect/>
          </a:stretch>
        </p:blipFill>
        <p:spPr>
          <a:xfrm>
            <a:off x="865822" y="2299652"/>
            <a:ext cx="4425550" cy="1189664"/>
          </a:xfrm>
          <a:prstGeom prst="rect">
            <a:avLst/>
          </a:prstGeom>
        </p:spPr>
      </p:pic>
      <p:pic>
        <p:nvPicPr>
          <p:cNvPr id="6" name="Picture 5"/>
          <p:cNvPicPr>
            <a:picLocks noChangeAspect="1"/>
          </p:cNvPicPr>
          <p:nvPr/>
        </p:nvPicPr>
        <p:blipFill>
          <a:blip r:embed="rId3"/>
          <a:stretch>
            <a:fillRect/>
          </a:stretch>
        </p:blipFill>
        <p:spPr>
          <a:xfrm>
            <a:off x="865821" y="3740132"/>
            <a:ext cx="4425551" cy="1322376"/>
          </a:xfrm>
          <a:prstGeom prst="rect">
            <a:avLst/>
          </a:prstGeom>
        </p:spPr>
      </p:pic>
      <p:pic>
        <p:nvPicPr>
          <p:cNvPr id="7" name="Picture 6"/>
          <p:cNvPicPr>
            <a:picLocks noChangeAspect="1"/>
          </p:cNvPicPr>
          <p:nvPr/>
        </p:nvPicPr>
        <p:blipFill>
          <a:blip r:embed="rId4"/>
          <a:stretch>
            <a:fillRect/>
          </a:stretch>
        </p:blipFill>
        <p:spPr>
          <a:xfrm>
            <a:off x="7058660" y="2297411"/>
            <a:ext cx="4422140" cy="1156955"/>
          </a:xfrm>
          <a:prstGeom prst="rect">
            <a:avLst/>
          </a:prstGeom>
        </p:spPr>
      </p:pic>
      <p:pic>
        <p:nvPicPr>
          <p:cNvPr id="8" name="Picture 7"/>
          <p:cNvPicPr>
            <a:picLocks noChangeAspect="1"/>
          </p:cNvPicPr>
          <p:nvPr/>
        </p:nvPicPr>
        <p:blipFill>
          <a:blip r:embed="rId5"/>
          <a:stretch>
            <a:fillRect/>
          </a:stretch>
        </p:blipFill>
        <p:spPr>
          <a:xfrm>
            <a:off x="7058660" y="3740132"/>
            <a:ext cx="4422140" cy="1322376"/>
          </a:xfrm>
          <a:prstGeom prst="rect">
            <a:avLst/>
          </a:prstGeom>
        </p:spPr>
      </p:pic>
    </p:spTree>
    <p:extLst>
      <p:ext uri="{BB962C8B-B14F-4D97-AF65-F5344CB8AC3E}">
        <p14:creationId xmlns:p14="http://schemas.microsoft.com/office/powerpoint/2010/main" val="34202684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Numbers</a:t>
            </a:r>
            <a:endParaRPr lang="en-US" dirty="0"/>
          </a:p>
        </p:txBody>
      </p:sp>
      <p:sp>
        <p:nvSpPr>
          <p:cNvPr id="3" name="TextBox 2"/>
          <p:cNvSpPr txBox="1"/>
          <p:nvPr/>
        </p:nvSpPr>
        <p:spPr>
          <a:xfrm>
            <a:off x="1154954" y="2011680"/>
            <a:ext cx="8818880" cy="5232202"/>
          </a:xfrm>
          <a:prstGeom prst="rect">
            <a:avLst/>
          </a:prstGeom>
          <a:noFill/>
        </p:spPr>
        <p:txBody>
          <a:bodyPr wrap="square" rtlCol="0">
            <a:spAutoFit/>
          </a:bodyPr>
          <a:lstStyle/>
          <a:p>
            <a:r>
              <a:rPr lang="en-US" sz="3200" dirty="0" smtClean="0"/>
              <a:t>Integers</a:t>
            </a:r>
          </a:p>
          <a:p>
            <a:endParaRPr lang="en-US" dirty="0" smtClean="0"/>
          </a:p>
          <a:p>
            <a:r>
              <a:rPr lang="en-US" dirty="0" smtClean="0"/>
              <a:t>Integer </a:t>
            </a:r>
            <a:r>
              <a:rPr lang="en-US" dirty="0"/>
              <a:t>arithmetic is exact, and the number of digits that can be represented</a:t>
            </a:r>
          </a:p>
          <a:p>
            <a:r>
              <a:rPr lang="en-US" dirty="0"/>
              <a:t>in an integer is limited only by available </a:t>
            </a:r>
            <a:r>
              <a:rPr lang="en-US" dirty="0" smtClean="0"/>
              <a:t>memory</a:t>
            </a:r>
          </a:p>
          <a:p>
            <a:endParaRPr lang="en-US" dirty="0"/>
          </a:p>
          <a:p>
            <a:r>
              <a:rPr lang="en-US" dirty="0"/>
              <a:t>Conventional syntax</a:t>
            </a:r>
            <a:r>
              <a:rPr lang="en-US" dirty="0" smtClean="0"/>
              <a:t>:  </a:t>
            </a:r>
            <a:r>
              <a:rPr lang="en-US" dirty="0"/>
              <a:t>12, 12375, and -</a:t>
            </a:r>
            <a:r>
              <a:rPr lang="en-US" dirty="0" smtClean="0"/>
              <a:t>23427</a:t>
            </a:r>
          </a:p>
          <a:p>
            <a:endParaRPr lang="en-US" dirty="0"/>
          </a:p>
          <a:p>
            <a:r>
              <a:rPr lang="en-US" dirty="0"/>
              <a:t>Base K </a:t>
            </a:r>
            <a:r>
              <a:rPr lang="en-US" dirty="0" smtClean="0"/>
              <a:t>integers: </a:t>
            </a:r>
            <a:r>
              <a:rPr lang="en-US" dirty="0"/>
              <a:t>Integers in a number base other than ten are</a:t>
            </a:r>
          </a:p>
          <a:p>
            <a:r>
              <a:rPr lang="en-US" dirty="0"/>
              <a:t>written with the syntax </a:t>
            </a:r>
            <a:r>
              <a:rPr lang="en-US" dirty="0" err="1" smtClean="0"/>
              <a:t>K#Digits</a:t>
            </a:r>
            <a:endParaRPr lang="en-US" dirty="0" smtClean="0"/>
          </a:p>
          <a:p>
            <a:endParaRPr lang="en-US" dirty="0"/>
          </a:p>
          <a:p>
            <a:r>
              <a:rPr lang="en-US" dirty="0"/>
              <a:t>$ syntax</a:t>
            </a:r>
            <a:r>
              <a:rPr lang="en-US" dirty="0" smtClean="0"/>
              <a:t>: </a:t>
            </a:r>
            <a:r>
              <a:rPr lang="en-US" dirty="0"/>
              <a:t>The syntax $C represents the integer code for the ASCII</a:t>
            </a:r>
          </a:p>
          <a:p>
            <a:r>
              <a:rPr lang="en-US" dirty="0"/>
              <a:t>character C. Thus, $a is short for 97, $1 is short for 49, and so </a:t>
            </a:r>
            <a:r>
              <a:rPr lang="en-US" dirty="0" smtClean="0"/>
              <a:t>on</a:t>
            </a:r>
          </a:p>
          <a:p>
            <a:endParaRPr lang="en-US" dirty="0"/>
          </a:p>
          <a:p>
            <a:endParaRPr lang="en-US" dirty="0" smtClean="0"/>
          </a:p>
          <a:p>
            <a:r>
              <a:rPr lang="en-US" dirty="0" smtClean="0"/>
              <a:t>Examples: 0 </a:t>
            </a:r>
            <a:r>
              <a:rPr lang="en-US" dirty="0"/>
              <a:t>-65 2#010001110 -8#377 16#fe34 </a:t>
            </a:r>
            <a:r>
              <a:rPr lang="en-US" dirty="0" err="1"/>
              <a:t>16#FE34</a:t>
            </a:r>
            <a:r>
              <a:rPr lang="en-US" dirty="0"/>
              <a:t> </a:t>
            </a:r>
            <a:r>
              <a:rPr lang="en-US" dirty="0" smtClean="0"/>
              <a:t>36#wow</a:t>
            </a:r>
          </a:p>
          <a:p>
            <a:r>
              <a:rPr lang="en-US" dirty="0"/>
              <a:t>(Their values are 0, -65, 142, -255, 65076, 65076, and 42368, respectively.)</a:t>
            </a:r>
            <a:endParaRPr lang="en-US" dirty="0" smtClean="0"/>
          </a:p>
          <a:p>
            <a:endParaRPr lang="en-US" sz="3200" dirty="0"/>
          </a:p>
        </p:txBody>
      </p:sp>
    </p:spTree>
    <p:extLst>
      <p:ext uri="{BB962C8B-B14F-4D97-AF65-F5344CB8AC3E}">
        <p14:creationId xmlns:p14="http://schemas.microsoft.com/office/powerpoint/2010/main" val="41724654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Numbers</a:t>
            </a:r>
            <a:endParaRPr lang="en-US" dirty="0"/>
          </a:p>
        </p:txBody>
      </p:sp>
      <p:sp>
        <p:nvSpPr>
          <p:cNvPr id="3" name="TextBox 2"/>
          <p:cNvSpPr txBox="1"/>
          <p:nvPr/>
        </p:nvSpPr>
        <p:spPr>
          <a:xfrm>
            <a:off x="1154954" y="2011680"/>
            <a:ext cx="8818880" cy="3631763"/>
          </a:xfrm>
          <a:prstGeom prst="rect">
            <a:avLst/>
          </a:prstGeom>
          <a:noFill/>
        </p:spPr>
        <p:txBody>
          <a:bodyPr wrap="square" rtlCol="0">
            <a:spAutoFit/>
          </a:bodyPr>
          <a:lstStyle/>
          <a:p>
            <a:r>
              <a:rPr lang="en-US" sz="3200" dirty="0" smtClean="0"/>
              <a:t>Floats</a:t>
            </a:r>
          </a:p>
          <a:p>
            <a:endParaRPr lang="en-US" dirty="0" smtClean="0"/>
          </a:p>
          <a:p>
            <a:r>
              <a:rPr lang="en-US" dirty="0"/>
              <a:t>A floating-point number has five parts: an optional sign, a whole number</a:t>
            </a:r>
          </a:p>
          <a:p>
            <a:r>
              <a:rPr lang="en-US" dirty="0"/>
              <a:t>part, a decimal point, a fractional part, and an optional exponent</a:t>
            </a:r>
          </a:p>
          <a:p>
            <a:r>
              <a:rPr lang="en-US" dirty="0" smtClean="0"/>
              <a:t>Par</a:t>
            </a:r>
          </a:p>
          <a:p>
            <a:endParaRPr lang="en-US" dirty="0"/>
          </a:p>
          <a:p>
            <a:r>
              <a:rPr lang="en-US" dirty="0"/>
              <a:t>After parsing, floating-point numbers are represented internally in</a:t>
            </a:r>
          </a:p>
          <a:p>
            <a:r>
              <a:rPr lang="en-US" dirty="0"/>
              <a:t>IEEE 754 64-bit format. Real numbers in the range −10323 to 10308 can</a:t>
            </a:r>
          </a:p>
          <a:p>
            <a:r>
              <a:rPr lang="en-US" dirty="0"/>
              <a:t>be represented by an </a:t>
            </a:r>
            <a:r>
              <a:rPr lang="en-US" dirty="0" err="1"/>
              <a:t>Erlang</a:t>
            </a:r>
            <a:r>
              <a:rPr lang="en-US" dirty="0"/>
              <a:t> </a:t>
            </a:r>
            <a:r>
              <a:rPr lang="en-US" dirty="0" smtClean="0"/>
              <a:t>float</a:t>
            </a:r>
          </a:p>
          <a:p>
            <a:endParaRPr lang="en-US" dirty="0"/>
          </a:p>
          <a:p>
            <a:endParaRPr lang="en-US" dirty="0" smtClean="0"/>
          </a:p>
          <a:p>
            <a:r>
              <a:rPr lang="en-US" dirty="0" smtClean="0"/>
              <a:t>Example: </a:t>
            </a:r>
            <a:r>
              <a:rPr lang="en-US" dirty="0"/>
              <a:t>1.0 3.14159 -2.3e+6 23.56E-27</a:t>
            </a:r>
          </a:p>
        </p:txBody>
      </p:sp>
    </p:spTree>
    <p:extLst>
      <p:ext uri="{BB962C8B-B14F-4D97-AF65-F5344CB8AC3E}">
        <p14:creationId xmlns:p14="http://schemas.microsoft.com/office/powerpoint/2010/main" val="35154999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Operator Precedence</a:t>
            </a:r>
            <a:endParaRPr lang="en-US" dirty="0"/>
          </a:p>
        </p:txBody>
      </p:sp>
      <p:sp>
        <p:nvSpPr>
          <p:cNvPr id="3" name="TextBox 2"/>
          <p:cNvSpPr txBox="1"/>
          <p:nvPr/>
        </p:nvSpPr>
        <p:spPr>
          <a:xfrm>
            <a:off x="1154954" y="2011680"/>
            <a:ext cx="8818880" cy="1369606"/>
          </a:xfrm>
          <a:prstGeom prst="rect">
            <a:avLst/>
          </a:prstGeom>
          <a:noFill/>
        </p:spPr>
        <p:txBody>
          <a:bodyPr wrap="square" rtlCol="0">
            <a:spAutoFit/>
          </a:bodyPr>
          <a:lstStyle/>
          <a:p>
            <a:r>
              <a:rPr lang="en-US" dirty="0"/>
              <a:t>Operator precedence and </a:t>
            </a:r>
            <a:r>
              <a:rPr lang="en-US" dirty="0" smtClean="0"/>
              <a:t>associativity is </a:t>
            </a:r>
            <a:r>
              <a:rPr lang="en-US" dirty="0"/>
              <a:t>used to determine the evaluation order in </a:t>
            </a:r>
            <a:r>
              <a:rPr lang="en-US" dirty="0" err="1"/>
              <a:t>unparenthesized</a:t>
            </a:r>
            <a:r>
              <a:rPr lang="en-US" dirty="0"/>
              <a:t> expressions</a:t>
            </a:r>
            <a:r>
              <a:rPr lang="en-US" dirty="0" smtClean="0"/>
              <a:t>.</a:t>
            </a:r>
          </a:p>
          <a:p>
            <a:endParaRPr lang="en-US" sz="1100" dirty="0"/>
          </a:p>
          <a:p>
            <a:r>
              <a:rPr lang="en-US" dirty="0"/>
              <a:t>As with </a:t>
            </a:r>
            <a:r>
              <a:rPr lang="en-US" dirty="0" smtClean="0"/>
              <a:t>all programming </a:t>
            </a:r>
            <a:r>
              <a:rPr lang="en-US" dirty="0"/>
              <a:t>languages, it is better to use parentheses to denote </a:t>
            </a:r>
            <a:r>
              <a:rPr lang="en-US" dirty="0" smtClean="0"/>
              <a:t>scope than </a:t>
            </a:r>
            <a:r>
              <a:rPr lang="en-US" dirty="0"/>
              <a:t>to rely upon the precedence rules.</a:t>
            </a:r>
          </a:p>
        </p:txBody>
      </p:sp>
      <p:pic>
        <p:nvPicPr>
          <p:cNvPr id="4" name="Picture 3"/>
          <p:cNvPicPr>
            <a:picLocks noChangeAspect="1"/>
          </p:cNvPicPr>
          <p:nvPr/>
        </p:nvPicPr>
        <p:blipFill>
          <a:blip r:embed="rId2"/>
          <a:stretch>
            <a:fillRect/>
          </a:stretch>
        </p:blipFill>
        <p:spPr>
          <a:xfrm>
            <a:off x="1154954" y="3649344"/>
            <a:ext cx="7135606" cy="3000039"/>
          </a:xfrm>
          <a:prstGeom prst="rect">
            <a:avLst/>
          </a:prstGeom>
        </p:spPr>
      </p:pic>
    </p:spTree>
    <p:extLst>
      <p:ext uri="{BB962C8B-B14F-4D97-AF65-F5344CB8AC3E}">
        <p14:creationId xmlns:p14="http://schemas.microsoft.com/office/powerpoint/2010/main" val="3855803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 Dictionary</a:t>
            </a:r>
            <a:endParaRPr lang="en-US" dirty="0"/>
          </a:p>
        </p:txBody>
      </p:sp>
      <p:sp>
        <p:nvSpPr>
          <p:cNvPr id="3" name="TextBox 2"/>
          <p:cNvSpPr txBox="1"/>
          <p:nvPr/>
        </p:nvSpPr>
        <p:spPr>
          <a:xfrm>
            <a:off x="1154954" y="2011680"/>
            <a:ext cx="8818880" cy="3416320"/>
          </a:xfrm>
          <a:prstGeom prst="rect">
            <a:avLst/>
          </a:prstGeom>
          <a:noFill/>
        </p:spPr>
        <p:txBody>
          <a:bodyPr wrap="square" rtlCol="0">
            <a:spAutoFit/>
          </a:bodyPr>
          <a:lstStyle/>
          <a:p>
            <a:r>
              <a:rPr lang="en-US" dirty="0"/>
              <a:t>Each process in </a:t>
            </a:r>
            <a:r>
              <a:rPr lang="en-US" dirty="0" err="1"/>
              <a:t>Erlang</a:t>
            </a:r>
            <a:r>
              <a:rPr lang="en-US" dirty="0"/>
              <a:t> has its own private data store called the process</a:t>
            </a:r>
          </a:p>
          <a:p>
            <a:r>
              <a:rPr lang="en-US" dirty="0" smtClean="0"/>
              <a:t>Dictionary</a:t>
            </a:r>
          </a:p>
          <a:p>
            <a:endParaRPr lang="en-US" dirty="0"/>
          </a:p>
          <a:p>
            <a:r>
              <a:rPr lang="en-US" dirty="0"/>
              <a:t>The process dictionary is an associative array (in other languages</a:t>
            </a:r>
          </a:p>
          <a:p>
            <a:r>
              <a:rPr lang="en-US" dirty="0"/>
              <a:t>this might be called a map, </a:t>
            </a:r>
            <a:r>
              <a:rPr lang="en-US" dirty="0" err="1"/>
              <a:t>hashmap</a:t>
            </a:r>
            <a:r>
              <a:rPr lang="en-US" dirty="0"/>
              <a:t>, or hash table) composed</a:t>
            </a:r>
          </a:p>
          <a:p>
            <a:r>
              <a:rPr lang="en-US" dirty="0"/>
              <a:t>of a collection of keys and </a:t>
            </a:r>
            <a:r>
              <a:rPr lang="en-US" dirty="0" smtClean="0"/>
              <a:t>values</a:t>
            </a:r>
          </a:p>
          <a:p>
            <a:endParaRPr lang="en-US" dirty="0"/>
          </a:p>
          <a:p>
            <a:r>
              <a:rPr lang="en-US" dirty="0"/>
              <a:t>Each key has only one </a:t>
            </a:r>
            <a:r>
              <a:rPr lang="en-US" dirty="0" smtClean="0"/>
              <a:t>value</a:t>
            </a:r>
          </a:p>
          <a:p>
            <a:endParaRPr lang="en-US" dirty="0"/>
          </a:p>
          <a:p>
            <a:endParaRPr lang="en-US" dirty="0" smtClean="0"/>
          </a:p>
          <a:p>
            <a:endParaRPr lang="en-US" dirty="0"/>
          </a:p>
          <a:p>
            <a:r>
              <a:rPr lang="en-US" dirty="0" smtClean="0"/>
              <a:t>NOTE: use </a:t>
            </a:r>
            <a:r>
              <a:rPr lang="en-US" dirty="0"/>
              <a:t>the process dictionary sparingly.</a:t>
            </a:r>
          </a:p>
        </p:txBody>
      </p:sp>
    </p:spTree>
    <p:extLst>
      <p:ext uri="{BB962C8B-B14F-4D97-AF65-F5344CB8AC3E}">
        <p14:creationId xmlns:p14="http://schemas.microsoft.com/office/powerpoint/2010/main" val="13021863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 Dictionary</a:t>
            </a:r>
            <a:endParaRPr lang="en-US" dirty="0"/>
          </a:p>
        </p:txBody>
      </p:sp>
      <p:sp>
        <p:nvSpPr>
          <p:cNvPr id="3" name="TextBox 2"/>
          <p:cNvSpPr txBox="1"/>
          <p:nvPr/>
        </p:nvSpPr>
        <p:spPr>
          <a:xfrm>
            <a:off x="1154954" y="2011680"/>
            <a:ext cx="8818880" cy="3139321"/>
          </a:xfrm>
          <a:prstGeom prst="rect">
            <a:avLst/>
          </a:prstGeom>
          <a:noFill/>
        </p:spPr>
        <p:txBody>
          <a:bodyPr wrap="square" rtlCol="0">
            <a:spAutoFit/>
          </a:bodyPr>
          <a:lstStyle/>
          <a:p>
            <a:r>
              <a:rPr lang="en-US" dirty="0"/>
              <a:t>@spec put(Key, Value) -&gt; </a:t>
            </a:r>
            <a:r>
              <a:rPr lang="en-US" dirty="0" err="1" smtClean="0"/>
              <a:t>OldValue</a:t>
            </a:r>
            <a:endParaRPr lang="en-US" dirty="0" smtClean="0"/>
          </a:p>
          <a:p>
            <a:endParaRPr lang="en-US" dirty="0"/>
          </a:p>
          <a:p>
            <a:r>
              <a:rPr lang="en-US" dirty="0"/>
              <a:t>@spec get(Key) -&gt; </a:t>
            </a:r>
            <a:r>
              <a:rPr lang="en-US" dirty="0" smtClean="0"/>
              <a:t>Value</a:t>
            </a:r>
          </a:p>
          <a:p>
            <a:endParaRPr lang="en-US" dirty="0"/>
          </a:p>
          <a:p>
            <a:r>
              <a:rPr lang="en-US" dirty="0"/>
              <a:t>@spec get() -&gt; [{</a:t>
            </a:r>
            <a:r>
              <a:rPr lang="en-US" dirty="0" err="1"/>
              <a:t>Key,Value</a:t>
            </a:r>
            <a:r>
              <a:rPr lang="en-US" dirty="0" smtClean="0"/>
              <a:t>}].</a:t>
            </a:r>
          </a:p>
          <a:p>
            <a:endParaRPr lang="en-US" dirty="0"/>
          </a:p>
          <a:p>
            <a:r>
              <a:rPr lang="en-US" dirty="0"/>
              <a:t>@spec </a:t>
            </a:r>
            <a:r>
              <a:rPr lang="en-US" dirty="0" err="1"/>
              <a:t>get_keys</a:t>
            </a:r>
            <a:r>
              <a:rPr lang="en-US" dirty="0"/>
              <a:t>(Value) -&gt; [Key</a:t>
            </a:r>
            <a:r>
              <a:rPr lang="en-US" dirty="0" smtClean="0"/>
              <a:t>].</a:t>
            </a:r>
          </a:p>
          <a:p>
            <a:endParaRPr lang="en-US" dirty="0"/>
          </a:p>
          <a:p>
            <a:r>
              <a:rPr lang="en-US" dirty="0"/>
              <a:t>@spec erase(Key) -&gt; Value</a:t>
            </a:r>
            <a:r>
              <a:rPr lang="en-US" dirty="0" smtClean="0"/>
              <a:t>.</a:t>
            </a:r>
          </a:p>
          <a:p>
            <a:endParaRPr lang="en-US" dirty="0"/>
          </a:p>
          <a:p>
            <a:r>
              <a:rPr lang="en-US" dirty="0"/>
              <a:t>@spec erase() -&gt; [{</a:t>
            </a:r>
            <a:r>
              <a:rPr lang="en-US" dirty="0" err="1"/>
              <a:t>Key,Value</a:t>
            </a:r>
            <a:r>
              <a:rPr lang="en-US" dirty="0"/>
              <a:t>}].</a:t>
            </a:r>
          </a:p>
        </p:txBody>
      </p:sp>
    </p:spTree>
    <p:extLst>
      <p:ext uri="{BB962C8B-B14F-4D97-AF65-F5344CB8AC3E}">
        <p14:creationId xmlns:p14="http://schemas.microsoft.com/office/powerpoint/2010/main" val="291925020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References</a:t>
            </a:r>
            <a:endParaRPr lang="en-US" dirty="0"/>
          </a:p>
        </p:txBody>
      </p:sp>
      <p:sp>
        <p:nvSpPr>
          <p:cNvPr id="3" name="TextBox 2"/>
          <p:cNvSpPr txBox="1"/>
          <p:nvPr/>
        </p:nvSpPr>
        <p:spPr>
          <a:xfrm>
            <a:off x="1154954" y="2011680"/>
            <a:ext cx="8818880" cy="1969770"/>
          </a:xfrm>
          <a:prstGeom prst="rect">
            <a:avLst/>
          </a:prstGeom>
          <a:noFill/>
        </p:spPr>
        <p:txBody>
          <a:bodyPr wrap="square" rtlCol="0">
            <a:spAutoFit/>
          </a:bodyPr>
          <a:lstStyle/>
          <a:p>
            <a:r>
              <a:rPr lang="en-US" sz="3200" dirty="0" err="1" smtClean="0"/>
              <a:t>erlang:make_ref</a:t>
            </a:r>
            <a:r>
              <a:rPr lang="en-US" sz="3200" dirty="0" smtClean="0"/>
              <a:t>()</a:t>
            </a:r>
          </a:p>
          <a:p>
            <a:endParaRPr lang="en-US" dirty="0"/>
          </a:p>
          <a:p>
            <a:endParaRPr lang="en-US" dirty="0" smtClean="0"/>
          </a:p>
          <a:p>
            <a:r>
              <a:rPr lang="en-US" dirty="0" smtClean="0"/>
              <a:t>References </a:t>
            </a:r>
            <a:r>
              <a:rPr lang="en-US" dirty="0"/>
              <a:t>are globally unique </a:t>
            </a:r>
            <a:r>
              <a:rPr lang="en-US" dirty="0" err="1"/>
              <a:t>Erlang</a:t>
            </a:r>
            <a:r>
              <a:rPr lang="en-US" dirty="0"/>
              <a:t> terms. </a:t>
            </a:r>
            <a:r>
              <a:rPr lang="en-US" dirty="0" smtClean="0"/>
              <a:t>References </a:t>
            </a:r>
            <a:r>
              <a:rPr lang="en-US" dirty="0"/>
              <a:t>are useful for creating unique tags </a:t>
            </a:r>
            <a:r>
              <a:rPr lang="en-US" dirty="0" smtClean="0"/>
              <a:t>that can </a:t>
            </a:r>
            <a:r>
              <a:rPr lang="en-US" dirty="0"/>
              <a:t>be included in data and then at a later stage compared for equality</a:t>
            </a:r>
          </a:p>
        </p:txBody>
      </p:sp>
    </p:spTree>
    <p:extLst>
      <p:ext uri="{BB962C8B-B14F-4D97-AF65-F5344CB8AC3E}">
        <p14:creationId xmlns:p14="http://schemas.microsoft.com/office/powerpoint/2010/main" val="54766322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 Dictionary</a:t>
            </a:r>
            <a:endParaRPr lang="en-US" dirty="0"/>
          </a:p>
        </p:txBody>
      </p:sp>
      <p:sp>
        <p:nvSpPr>
          <p:cNvPr id="3" name="TextBox 2"/>
          <p:cNvSpPr txBox="1"/>
          <p:nvPr/>
        </p:nvSpPr>
        <p:spPr>
          <a:xfrm>
            <a:off x="1154954" y="2011680"/>
            <a:ext cx="8818880" cy="3139321"/>
          </a:xfrm>
          <a:prstGeom prst="rect">
            <a:avLst/>
          </a:prstGeom>
          <a:noFill/>
        </p:spPr>
        <p:txBody>
          <a:bodyPr wrap="square" rtlCol="0">
            <a:spAutoFit/>
          </a:bodyPr>
          <a:lstStyle/>
          <a:p>
            <a:r>
              <a:rPr lang="en-US" dirty="0"/>
              <a:t>@spec put(Key, Value) -&gt; </a:t>
            </a:r>
            <a:r>
              <a:rPr lang="en-US" dirty="0" err="1" smtClean="0"/>
              <a:t>OldValue</a:t>
            </a:r>
            <a:endParaRPr lang="en-US" dirty="0" smtClean="0"/>
          </a:p>
          <a:p>
            <a:endParaRPr lang="en-US" dirty="0"/>
          </a:p>
          <a:p>
            <a:r>
              <a:rPr lang="en-US" dirty="0"/>
              <a:t>@spec get(Key) -&gt; </a:t>
            </a:r>
            <a:r>
              <a:rPr lang="en-US" dirty="0" smtClean="0"/>
              <a:t>Value</a:t>
            </a:r>
          </a:p>
          <a:p>
            <a:endParaRPr lang="en-US" dirty="0"/>
          </a:p>
          <a:p>
            <a:r>
              <a:rPr lang="en-US" dirty="0"/>
              <a:t>@spec get() -&gt; [{</a:t>
            </a:r>
            <a:r>
              <a:rPr lang="en-US" dirty="0" err="1"/>
              <a:t>Key,Value</a:t>
            </a:r>
            <a:r>
              <a:rPr lang="en-US" dirty="0" smtClean="0"/>
              <a:t>}].</a:t>
            </a:r>
          </a:p>
          <a:p>
            <a:endParaRPr lang="en-US" dirty="0"/>
          </a:p>
          <a:p>
            <a:r>
              <a:rPr lang="en-US" dirty="0"/>
              <a:t>@spec </a:t>
            </a:r>
            <a:r>
              <a:rPr lang="en-US" dirty="0" err="1"/>
              <a:t>get_keys</a:t>
            </a:r>
            <a:r>
              <a:rPr lang="en-US" dirty="0"/>
              <a:t>(Value) -&gt; [Key</a:t>
            </a:r>
            <a:r>
              <a:rPr lang="en-US" dirty="0" smtClean="0"/>
              <a:t>].</a:t>
            </a:r>
          </a:p>
          <a:p>
            <a:endParaRPr lang="en-US" dirty="0"/>
          </a:p>
          <a:p>
            <a:r>
              <a:rPr lang="en-US" dirty="0"/>
              <a:t>@spec erase(Key) -&gt; Value</a:t>
            </a:r>
            <a:r>
              <a:rPr lang="en-US" dirty="0" smtClean="0"/>
              <a:t>.</a:t>
            </a:r>
          </a:p>
          <a:p>
            <a:endParaRPr lang="en-US" dirty="0"/>
          </a:p>
          <a:p>
            <a:r>
              <a:rPr lang="en-US" dirty="0"/>
              <a:t>@spec erase() -&gt; [{</a:t>
            </a:r>
            <a:r>
              <a:rPr lang="en-US" dirty="0" err="1"/>
              <a:t>Key,Value</a:t>
            </a:r>
            <a:r>
              <a:rPr lang="en-US" dirty="0"/>
              <a:t>}].</a:t>
            </a:r>
          </a:p>
        </p:txBody>
      </p:sp>
    </p:spTree>
    <p:extLst>
      <p:ext uri="{BB962C8B-B14F-4D97-AF65-F5344CB8AC3E}">
        <p14:creationId xmlns:p14="http://schemas.microsoft.com/office/powerpoint/2010/main" val="41525982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Short Circuit Boolean Expr</a:t>
            </a:r>
            <a:endParaRPr lang="en-US" dirty="0"/>
          </a:p>
        </p:txBody>
      </p:sp>
      <p:sp>
        <p:nvSpPr>
          <p:cNvPr id="3" name="TextBox 2"/>
          <p:cNvSpPr txBox="1"/>
          <p:nvPr/>
        </p:nvSpPr>
        <p:spPr>
          <a:xfrm>
            <a:off x="1154954" y="2011680"/>
            <a:ext cx="8818880" cy="3139321"/>
          </a:xfrm>
          <a:prstGeom prst="rect">
            <a:avLst/>
          </a:prstGeom>
          <a:noFill/>
        </p:spPr>
        <p:txBody>
          <a:bodyPr wrap="square" rtlCol="0">
            <a:spAutoFit/>
          </a:bodyPr>
          <a:lstStyle/>
          <a:p>
            <a:r>
              <a:rPr lang="en-US" dirty="0"/>
              <a:t>Short-circuit </a:t>
            </a:r>
            <a:r>
              <a:rPr lang="en-US" dirty="0" err="1"/>
              <a:t>boolean</a:t>
            </a:r>
            <a:r>
              <a:rPr lang="en-US" dirty="0"/>
              <a:t> expressions are </a:t>
            </a:r>
            <a:r>
              <a:rPr lang="en-US" dirty="0" err="1"/>
              <a:t>boolean</a:t>
            </a:r>
            <a:r>
              <a:rPr lang="en-US" dirty="0"/>
              <a:t> expressions whose arguments</a:t>
            </a:r>
          </a:p>
          <a:p>
            <a:r>
              <a:rPr lang="en-US" dirty="0"/>
              <a:t>are evaluated only when </a:t>
            </a:r>
            <a:r>
              <a:rPr lang="en-US" dirty="0" smtClean="0"/>
              <a:t>necessary</a:t>
            </a:r>
          </a:p>
          <a:p>
            <a:endParaRPr lang="en-US" dirty="0"/>
          </a:p>
          <a:p>
            <a:r>
              <a:rPr lang="en-US" dirty="0"/>
              <a:t>Expr1 </a:t>
            </a:r>
            <a:r>
              <a:rPr lang="en-US" dirty="0" err="1"/>
              <a:t>orelse</a:t>
            </a:r>
            <a:r>
              <a:rPr lang="en-US" dirty="0"/>
              <a:t> </a:t>
            </a:r>
            <a:r>
              <a:rPr lang="en-US" dirty="0" smtClean="0"/>
              <a:t>Expr2</a:t>
            </a:r>
          </a:p>
          <a:p>
            <a:endParaRPr lang="en-US" dirty="0"/>
          </a:p>
          <a:p>
            <a:endParaRPr lang="en-US" dirty="0" smtClean="0"/>
          </a:p>
          <a:p>
            <a:r>
              <a:rPr lang="en-US" dirty="0"/>
              <a:t>Expr1 </a:t>
            </a:r>
            <a:r>
              <a:rPr lang="en-US" dirty="0" err="1"/>
              <a:t>andalso</a:t>
            </a:r>
            <a:r>
              <a:rPr lang="en-US" dirty="0"/>
              <a:t> </a:t>
            </a:r>
            <a:r>
              <a:rPr lang="en-US" dirty="0" smtClean="0"/>
              <a:t>Expr2</a:t>
            </a:r>
          </a:p>
          <a:p>
            <a:endParaRPr lang="en-US" dirty="0"/>
          </a:p>
          <a:p>
            <a:r>
              <a:rPr lang="en-US" dirty="0"/>
              <a:t>Note: In the corresponding </a:t>
            </a:r>
            <a:r>
              <a:rPr lang="en-US" dirty="0" err="1"/>
              <a:t>boolean</a:t>
            </a:r>
            <a:r>
              <a:rPr lang="en-US" dirty="0"/>
              <a:t> expressions (A or B; A and B), both the</a:t>
            </a:r>
          </a:p>
          <a:p>
            <a:r>
              <a:rPr lang="en-US" dirty="0"/>
              <a:t>arguments are always evaluated, even if the truth value of the expression</a:t>
            </a:r>
          </a:p>
          <a:p>
            <a:r>
              <a:rPr lang="en-US" dirty="0"/>
              <a:t>can be determined by evaluating only the first expression</a:t>
            </a:r>
          </a:p>
        </p:txBody>
      </p:sp>
    </p:spTree>
    <p:extLst>
      <p:ext uri="{BB962C8B-B14F-4D97-AF65-F5344CB8AC3E}">
        <p14:creationId xmlns:p14="http://schemas.microsoft.com/office/powerpoint/2010/main" val="4007358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Text Placeholder 2"/>
          <p:cNvSpPr>
            <a:spLocks noGrp="1"/>
          </p:cNvSpPr>
          <p:nvPr>
            <p:ph type="body" sz="half" idx="2"/>
          </p:nvPr>
        </p:nvSpPr>
        <p:spPr>
          <a:xfrm>
            <a:off x="199915" y="2783840"/>
            <a:ext cx="7684246" cy="3378200"/>
          </a:xfrm>
        </p:spPr>
        <p:txBody>
          <a:bodyPr>
            <a:normAutofit fontScale="85000" lnSpcReduction="20000"/>
          </a:bodyPr>
          <a:lstStyle/>
          <a:p>
            <a:r>
              <a:rPr lang="en-US" dirty="0"/>
              <a:t>1&gt; X = 123456789.</a:t>
            </a:r>
          </a:p>
          <a:p>
            <a:r>
              <a:rPr lang="en-US" dirty="0" smtClean="0"/>
              <a:t>123456789</a:t>
            </a:r>
          </a:p>
          <a:p>
            <a:r>
              <a:rPr lang="en-US" dirty="0"/>
              <a:t>2</a:t>
            </a:r>
            <a:r>
              <a:rPr lang="en-US" dirty="0" smtClean="0"/>
              <a:t>&gt; </a:t>
            </a:r>
            <a:r>
              <a:rPr lang="en-US" dirty="0"/>
              <a:t>X = 1234</a:t>
            </a:r>
            <a:r>
              <a:rPr lang="en-US" dirty="0" smtClean="0"/>
              <a:t>.</a:t>
            </a:r>
          </a:p>
          <a:p>
            <a:r>
              <a:rPr lang="en-US" dirty="0"/>
              <a:t>=ERROR REPORT==== 11-Sep-2006::20:32:49 ===</a:t>
            </a:r>
          </a:p>
          <a:p>
            <a:r>
              <a:rPr lang="en-US" dirty="0"/>
              <a:t>Error in process &lt;0.31.0&gt; with exit value:</a:t>
            </a:r>
          </a:p>
          <a:p>
            <a:r>
              <a:rPr lang="en-US" dirty="0"/>
              <a:t>{{badmatch,1234},[{erl_eval,expr,3}]}</a:t>
            </a:r>
          </a:p>
          <a:p>
            <a:r>
              <a:rPr lang="en-US" dirty="0"/>
              <a:t>** exited: {{badmatch,1234},[{erl_eval,expr,3}]} </a:t>
            </a:r>
            <a:r>
              <a:rPr lang="en-US" dirty="0" smtClean="0"/>
              <a:t>**</a:t>
            </a:r>
          </a:p>
          <a:p>
            <a:r>
              <a:rPr lang="en-US" dirty="0" smtClean="0"/>
              <a:t> </a:t>
            </a:r>
            <a:endParaRPr lang="en-US" dirty="0"/>
          </a:p>
          <a:p>
            <a:r>
              <a:rPr lang="en-US" dirty="0" smtClean="0"/>
              <a:t>Lhs </a:t>
            </a:r>
            <a:r>
              <a:rPr lang="en-US" dirty="0"/>
              <a:t>= </a:t>
            </a:r>
            <a:r>
              <a:rPr lang="en-US" dirty="0" err="1"/>
              <a:t>Rhs</a:t>
            </a:r>
            <a:r>
              <a:rPr lang="en-US" dirty="0"/>
              <a:t> really means this:</a:t>
            </a:r>
          </a:p>
          <a:p>
            <a:r>
              <a:rPr lang="en-US" dirty="0"/>
              <a:t>evaluate the right side (</a:t>
            </a:r>
            <a:r>
              <a:rPr lang="en-US" dirty="0" err="1"/>
              <a:t>Rhs</a:t>
            </a:r>
            <a:r>
              <a:rPr lang="en-US" dirty="0"/>
              <a:t>), and then match the result against the pattern</a:t>
            </a:r>
          </a:p>
          <a:p>
            <a:r>
              <a:rPr lang="en-US" dirty="0"/>
              <a:t>on the left side (Lhs)</a:t>
            </a:r>
          </a:p>
          <a:p>
            <a:pPr marL="285750" indent="-285750">
              <a:buFont typeface="Arial" panose="020B0604020202020204" pitchFamily="34" charset="0"/>
              <a:buChar char="•"/>
            </a:pPr>
            <a:endParaRPr lang="en-US" dirty="0" smtClean="0"/>
          </a:p>
        </p:txBody>
      </p:sp>
      <p:sp>
        <p:nvSpPr>
          <p:cNvPr id="4" name="TextBox 3"/>
          <p:cNvSpPr txBox="1"/>
          <p:nvPr/>
        </p:nvSpPr>
        <p:spPr>
          <a:xfrm>
            <a:off x="7884160" y="751840"/>
            <a:ext cx="4165600" cy="6740307"/>
          </a:xfrm>
          <a:prstGeom prst="rect">
            <a:avLst/>
          </a:prstGeom>
          <a:noFill/>
        </p:spPr>
        <p:txBody>
          <a:bodyPr wrap="square" rtlCol="0">
            <a:spAutoFit/>
          </a:bodyPr>
          <a:lstStyle/>
          <a:p>
            <a:r>
              <a:rPr lang="en-US" dirty="0" smtClean="0"/>
              <a:t>When X is UNBOUND = acts like an assignment operator</a:t>
            </a:r>
          </a:p>
          <a:p>
            <a:endParaRPr lang="en-US" dirty="0"/>
          </a:p>
          <a:p>
            <a:r>
              <a:rPr lang="en-US" dirty="0" smtClean="0"/>
              <a:t>When X is BOUND ‘=‘ acts like an pattern  matching operator</a:t>
            </a:r>
          </a:p>
          <a:p>
            <a:endParaRPr lang="en-US" dirty="0"/>
          </a:p>
          <a:p>
            <a:r>
              <a:rPr lang="en-US" dirty="0" smtClean="0"/>
              <a:t>Scope of X is the lexical unit in which it is defined</a:t>
            </a:r>
          </a:p>
          <a:p>
            <a:endParaRPr lang="en-US" dirty="0" smtClean="0"/>
          </a:p>
          <a:p>
            <a:r>
              <a:rPr lang="en-US" dirty="0"/>
              <a:t>Lhs = </a:t>
            </a:r>
            <a:r>
              <a:rPr lang="en-US" dirty="0" err="1"/>
              <a:t>Rhs</a:t>
            </a:r>
            <a:r>
              <a:rPr lang="en-US" dirty="0"/>
              <a:t> really means this:</a:t>
            </a:r>
          </a:p>
          <a:p>
            <a:r>
              <a:rPr lang="en-US" dirty="0"/>
              <a:t>evaluate the right side (</a:t>
            </a:r>
            <a:r>
              <a:rPr lang="en-US" dirty="0" err="1"/>
              <a:t>Rhs</a:t>
            </a:r>
            <a:r>
              <a:rPr lang="en-US" dirty="0"/>
              <a:t>), and then match the result against the pattern</a:t>
            </a:r>
          </a:p>
          <a:p>
            <a:r>
              <a:rPr lang="en-US" dirty="0"/>
              <a:t>on the left side (Lhs)</a:t>
            </a:r>
          </a:p>
          <a:p>
            <a:endParaRPr lang="en-US" dirty="0"/>
          </a:p>
          <a:p>
            <a:endParaRPr lang="en-US" dirty="0" smtClean="0"/>
          </a:p>
          <a:p>
            <a:r>
              <a:rPr lang="en-US" dirty="0"/>
              <a:t>In </a:t>
            </a:r>
            <a:r>
              <a:rPr lang="en-US" dirty="0" err="1"/>
              <a:t>Erlang</a:t>
            </a:r>
            <a:r>
              <a:rPr lang="en-US" dirty="0"/>
              <a:t>, there is no mutable state, there is no shared memory,</a:t>
            </a:r>
          </a:p>
          <a:p>
            <a:r>
              <a:rPr lang="en-US" dirty="0"/>
              <a:t>and there are no locks. This makes it easy to parallelize our</a:t>
            </a:r>
          </a:p>
          <a:p>
            <a:r>
              <a:rPr lang="en-US" dirty="0"/>
              <a:t>programs.</a:t>
            </a:r>
          </a:p>
          <a:p>
            <a:endParaRPr lang="en-US" dirty="0" smtClean="0"/>
          </a:p>
          <a:p>
            <a:endParaRPr lang="en-US" dirty="0"/>
          </a:p>
          <a:p>
            <a:endParaRPr lang="en-US" dirty="0"/>
          </a:p>
        </p:txBody>
      </p:sp>
    </p:spTree>
    <p:extLst>
      <p:ext uri="{BB962C8B-B14F-4D97-AF65-F5344CB8AC3E}">
        <p14:creationId xmlns:p14="http://schemas.microsoft.com/office/powerpoint/2010/main" val="161052383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Term </a:t>
            </a:r>
            <a:r>
              <a:rPr lang="en-US" dirty="0" err="1" smtClean="0"/>
              <a:t>Comparisions</a:t>
            </a:r>
            <a:endParaRPr lang="en-US" dirty="0"/>
          </a:p>
        </p:txBody>
      </p:sp>
      <p:sp>
        <p:nvSpPr>
          <p:cNvPr id="3" name="TextBox 2"/>
          <p:cNvSpPr txBox="1"/>
          <p:nvPr/>
        </p:nvSpPr>
        <p:spPr>
          <a:xfrm>
            <a:off x="1154954" y="6153331"/>
            <a:ext cx="8818880" cy="369332"/>
          </a:xfrm>
          <a:prstGeom prst="rect">
            <a:avLst/>
          </a:prstGeom>
          <a:noFill/>
        </p:spPr>
        <p:txBody>
          <a:bodyPr wrap="square" rtlCol="0">
            <a:spAutoFit/>
          </a:bodyPr>
          <a:lstStyle/>
          <a:p>
            <a:r>
              <a:rPr lang="en-US" dirty="0"/>
              <a:t>number &lt; atom &lt; reference &lt; fun &lt; port &lt; </a:t>
            </a:r>
            <a:r>
              <a:rPr lang="en-US" dirty="0" err="1"/>
              <a:t>pid</a:t>
            </a:r>
            <a:r>
              <a:rPr lang="en-US" dirty="0"/>
              <a:t> &lt; tuple &lt; list &lt; </a:t>
            </a:r>
            <a:r>
              <a:rPr lang="en-US" dirty="0" smtClean="0"/>
              <a:t>binary</a:t>
            </a:r>
            <a:endParaRPr lang="en-US" dirty="0"/>
          </a:p>
        </p:txBody>
      </p:sp>
      <p:pic>
        <p:nvPicPr>
          <p:cNvPr id="4" name="Picture 3"/>
          <p:cNvPicPr>
            <a:picLocks noChangeAspect="1"/>
          </p:cNvPicPr>
          <p:nvPr/>
        </p:nvPicPr>
        <p:blipFill>
          <a:blip r:embed="rId2"/>
          <a:stretch>
            <a:fillRect/>
          </a:stretch>
        </p:blipFill>
        <p:spPr>
          <a:xfrm>
            <a:off x="1305560" y="2482612"/>
            <a:ext cx="6700520" cy="3467519"/>
          </a:xfrm>
          <a:prstGeom prst="rect">
            <a:avLst/>
          </a:prstGeom>
        </p:spPr>
      </p:pic>
    </p:spTree>
    <p:extLst>
      <p:ext uri="{BB962C8B-B14F-4D97-AF65-F5344CB8AC3E}">
        <p14:creationId xmlns:p14="http://schemas.microsoft.com/office/powerpoint/2010/main" val="79771803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Underscore Variables</a:t>
            </a:r>
            <a:endParaRPr lang="en-US" dirty="0"/>
          </a:p>
        </p:txBody>
      </p:sp>
      <p:sp>
        <p:nvSpPr>
          <p:cNvPr id="3" name="TextBox 2"/>
          <p:cNvSpPr txBox="1"/>
          <p:nvPr/>
        </p:nvSpPr>
        <p:spPr>
          <a:xfrm>
            <a:off x="1154954" y="2011680"/>
            <a:ext cx="8818880" cy="2031325"/>
          </a:xfrm>
          <a:prstGeom prst="rect">
            <a:avLst/>
          </a:prstGeom>
          <a:noFill/>
        </p:spPr>
        <p:txBody>
          <a:bodyPr wrap="square" rtlCol="0">
            <a:spAutoFit/>
          </a:bodyPr>
          <a:lstStyle/>
          <a:p>
            <a:r>
              <a:rPr lang="en-US" dirty="0"/>
              <a:t>The special syntax _</a:t>
            </a:r>
            <a:r>
              <a:rPr lang="en-US" dirty="0" err="1" smtClean="0"/>
              <a:t>Var</a:t>
            </a:r>
            <a:r>
              <a:rPr lang="en-US" dirty="0" smtClean="0"/>
              <a:t> </a:t>
            </a:r>
            <a:r>
              <a:rPr lang="en-US" dirty="0"/>
              <a:t>is used for a normal variable, not an anonymous variable</a:t>
            </a:r>
            <a:r>
              <a:rPr lang="en-US" dirty="0" smtClean="0"/>
              <a:t>. (</a:t>
            </a:r>
            <a:r>
              <a:rPr lang="en-US" dirty="0" err="1" smtClean="0"/>
              <a:t>ie</a:t>
            </a:r>
            <a:r>
              <a:rPr lang="en-US" dirty="0" smtClean="0"/>
              <a:t> only underscore )</a:t>
            </a:r>
          </a:p>
          <a:p>
            <a:endParaRPr lang="en-US" dirty="0" smtClean="0"/>
          </a:p>
          <a:p>
            <a:r>
              <a:rPr lang="en-US" dirty="0" smtClean="0"/>
              <a:t>Suppress warning for unused variables</a:t>
            </a:r>
          </a:p>
          <a:p>
            <a:endParaRPr lang="en-US" dirty="0"/>
          </a:p>
          <a:p>
            <a:r>
              <a:rPr lang="en-US" dirty="0" smtClean="0"/>
              <a:t>Since </a:t>
            </a:r>
            <a:r>
              <a:rPr lang="en-US" dirty="0"/>
              <a:t>_</a:t>
            </a:r>
            <a:r>
              <a:rPr lang="en-US" dirty="0" err="1"/>
              <a:t>Var</a:t>
            </a:r>
            <a:r>
              <a:rPr lang="en-US" dirty="0"/>
              <a:t> is a normal variable, very subtle bugs can be caused by forgetting</a:t>
            </a:r>
          </a:p>
          <a:p>
            <a:r>
              <a:rPr lang="en-US" dirty="0"/>
              <a:t>this and using it as a “don’t care” pattern</a:t>
            </a:r>
          </a:p>
        </p:txBody>
      </p:sp>
      <p:pic>
        <p:nvPicPr>
          <p:cNvPr id="4" name="Picture 3"/>
          <p:cNvPicPr>
            <a:picLocks noChangeAspect="1"/>
          </p:cNvPicPr>
          <p:nvPr/>
        </p:nvPicPr>
        <p:blipFill>
          <a:blip r:embed="rId2"/>
          <a:stretch>
            <a:fillRect/>
          </a:stretch>
        </p:blipFill>
        <p:spPr>
          <a:xfrm>
            <a:off x="1154954" y="5039360"/>
            <a:ext cx="4149090" cy="1117600"/>
          </a:xfrm>
          <a:prstGeom prst="rect">
            <a:avLst/>
          </a:prstGeom>
        </p:spPr>
      </p:pic>
      <p:pic>
        <p:nvPicPr>
          <p:cNvPr id="5" name="Picture 4"/>
          <p:cNvPicPr>
            <a:picLocks noChangeAspect="1"/>
          </p:cNvPicPr>
          <p:nvPr/>
        </p:nvPicPr>
        <p:blipFill>
          <a:blip r:embed="rId3"/>
          <a:stretch>
            <a:fillRect/>
          </a:stretch>
        </p:blipFill>
        <p:spPr>
          <a:xfrm>
            <a:off x="5799137" y="5039359"/>
            <a:ext cx="4381183" cy="1121111"/>
          </a:xfrm>
          <a:prstGeom prst="rect">
            <a:avLst/>
          </a:prstGeom>
        </p:spPr>
      </p:pic>
    </p:spTree>
    <p:extLst>
      <p:ext uri="{BB962C8B-B14F-4D97-AF65-F5344CB8AC3E}">
        <p14:creationId xmlns:p14="http://schemas.microsoft.com/office/powerpoint/2010/main" val="5120320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Shutdown</a:t>
            </a:r>
            <a:endParaRPr lang="en-US" dirty="0"/>
          </a:p>
        </p:txBody>
      </p:sp>
      <p:sp>
        <p:nvSpPr>
          <p:cNvPr id="3" name="TextBox 2"/>
          <p:cNvSpPr txBox="1"/>
          <p:nvPr/>
        </p:nvSpPr>
        <p:spPr>
          <a:xfrm>
            <a:off x="1154954" y="2011680"/>
            <a:ext cx="8818880" cy="2246769"/>
          </a:xfrm>
          <a:prstGeom prst="rect">
            <a:avLst/>
          </a:prstGeom>
          <a:noFill/>
        </p:spPr>
        <p:txBody>
          <a:bodyPr wrap="square" rtlCol="0">
            <a:spAutoFit/>
          </a:bodyPr>
          <a:lstStyle/>
          <a:p>
            <a:r>
              <a:rPr lang="en-US" sz="3200" dirty="0" err="1" smtClean="0"/>
              <a:t>erlang:halt</a:t>
            </a:r>
            <a:r>
              <a:rPr lang="en-US" sz="3200" dirty="0" smtClean="0"/>
              <a:t>()</a:t>
            </a:r>
          </a:p>
          <a:p>
            <a:endParaRPr lang="en-US" dirty="0"/>
          </a:p>
          <a:p>
            <a:endParaRPr lang="en-US" dirty="0" smtClean="0"/>
          </a:p>
          <a:p>
            <a:r>
              <a:rPr lang="en-US" dirty="0"/>
              <a:t>immediately stops the </a:t>
            </a:r>
            <a:r>
              <a:rPr lang="en-US" dirty="0" smtClean="0"/>
              <a:t>system. The system may go for error recover after restart</a:t>
            </a:r>
          </a:p>
          <a:p>
            <a:endParaRPr lang="en-US" dirty="0"/>
          </a:p>
          <a:p>
            <a:r>
              <a:rPr lang="en-US" dirty="0" smtClean="0"/>
              <a:t>Not the recommended way to stop the system</a:t>
            </a:r>
          </a:p>
        </p:txBody>
      </p:sp>
    </p:spTree>
    <p:extLst>
      <p:ext uri="{BB962C8B-B14F-4D97-AF65-F5344CB8AC3E}">
        <p14:creationId xmlns:p14="http://schemas.microsoft.com/office/powerpoint/2010/main" val="3156640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Shutdown</a:t>
            </a:r>
            <a:endParaRPr lang="en-US" dirty="0"/>
          </a:p>
        </p:txBody>
      </p:sp>
      <p:sp>
        <p:nvSpPr>
          <p:cNvPr id="3" name="TextBox 2"/>
          <p:cNvSpPr txBox="1"/>
          <p:nvPr/>
        </p:nvSpPr>
        <p:spPr>
          <a:xfrm>
            <a:off x="1154954" y="2011680"/>
            <a:ext cx="8818880" cy="2246769"/>
          </a:xfrm>
          <a:prstGeom prst="rect">
            <a:avLst/>
          </a:prstGeom>
          <a:noFill/>
        </p:spPr>
        <p:txBody>
          <a:bodyPr wrap="square" rtlCol="0">
            <a:spAutoFit/>
          </a:bodyPr>
          <a:lstStyle/>
          <a:p>
            <a:r>
              <a:rPr lang="en-US" sz="3200" dirty="0" err="1" smtClean="0"/>
              <a:t>Init:stop</a:t>
            </a:r>
            <a:r>
              <a:rPr lang="en-US" sz="3200" dirty="0" smtClean="0"/>
              <a:t>()</a:t>
            </a:r>
          </a:p>
          <a:p>
            <a:endParaRPr lang="en-US" dirty="0"/>
          </a:p>
          <a:p>
            <a:endParaRPr lang="en-US" dirty="0" smtClean="0"/>
          </a:p>
          <a:p>
            <a:r>
              <a:rPr lang="en-US" dirty="0"/>
              <a:t>This flushes all open files, stops the database (if running), and closes</a:t>
            </a:r>
          </a:p>
          <a:p>
            <a:r>
              <a:rPr lang="en-US" dirty="0"/>
              <a:t>all OTP applications in an ordered </a:t>
            </a:r>
            <a:r>
              <a:rPr lang="en-US" dirty="0" smtClean="0"/>
              <a:t>manner</a:t>
            </a:r>
          </a:p>
          <a:p>
            <a:endParaRPr lang="en-US" dirty="0"/>
          </a:p>
          <a:p>
            <a:r>
              <a:rPr lang="en-US" dirty="0"/>
              <a:t>q() is a shell </a:t>
            </a:r>
            <a:r>
              <a:rPr lang="en-US" dirty="0" smtClean="0"/>
              <a:t>alias.</a:t>
            </a:r>
          </a:p>
        </p:txBody>
      </p:sp>
    </p:spTree>
    <p:extLst>
      <p:ext uri="{BB962C8B-B14F-4D97-AF65-F5344CB8AC3E}">
        <p14:creationId xmlns:p14="http://schemas.microsoft.com/office/powerpoint/2010/main" val="19159461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Search Paths</a:t>
            </a:r>
            <a:endParaRPr lang="en-US" dirty="0"/>
          </a:p>
        </p:txBody>
      </p:sp>
      <p:sp>
        <p:nvSpPr>
          <p:cNvPr id="3" name="TextBox 2"/>
          <p:cNvSpPr txBox="1"/>
          <p:nvPr/>
        </p:nvSpPr>
        <p:spPr>
          <a:xfrm>
            <a:off x="1154954" y="2011680"/>
            <a:ext cx="8818880" cy="3970318"/>
          </a:xfrm>
          <a:prstGeom prst="rect">
            <a:avLst/>
          </a:prstGeom>
          <a:noFill/>
        </p:spPr>
        <p:txBody>
          <a:bodyPr wrap="square" rtlCol="0">
            <a:spAutoFit/>
          </a:bodyPr>
          <a:lstStyle/>
          <a:p>
            <a:r>
              <a:rPr lang="en-US" dirty="0"/>
              <a:t>The </a:t>
            </a:r>
            <a:r>
              <a:rPr lang="en-US" dirty="0" err="1"/>
              <a:t>Erlang</a:t>
            </a:r>
            <a:r>
              <a:rPr lang="en-US" dirty="0"/>
              <a:t> runtime system makes use of a code </a:t>
            </a:r>
            <a:r>
              <a:rPr lang="en-US" dirty="0" err="1"/>
              <a:t>autoloading</a:t>
            </a:r>
            <a:r>
              <a:rPr lang="en-US" dirty="0"/>
              <a:t> mechanism.</a:t>
            </a:r>
          </a:p>
          <a:p>
            <a:r>
              <a:rPr lang="en-US" dirty="0"/>
              <a:t>For this to work correctly, you must set a number of search</a:t>
            </a:r>
          </a:p>
          <a:p>
            <a:r>
              <a:rPr lang="en-US" dirty="0"/>
              <a:t>paths in order to find the correct version of your </a:t>
            </a:r>
            <a:r>
              <a:rPr lang="en-US" dirty="0" smtClean="0"/>
              <a:t>code</a:t>
            </a:r>
          </a:p>
          <a:p>
            <a:endParaRPr lang="en-US" dirty="0"/>
          </a:p>
          <a:p>
            <a:r>
              <a:rPr lang="en-US" dirty="0"/>
              <a:t>@spec </a:t>
            </a:r>
            <a:r>
              <a:rPr lang="en-US" dirty="0" err="1"/>
              <a:t>code:add_patha</a:t>
            </a:r>
            <a:r>
              <a:rPr lang="en-US" dirty="0"/>
              <a:t>(Dir) =&gt; true | {error, </a:t>
            </a:r>
            <a:r>
              <a:rPr lang="en-US" dirty="0" err="1"/>
              <a:t>bad_directory</a:t>
            </a:r>
            <a:r>
              <a:rPr lang="en-US" dirty="0" smtClean="0"/>
              <a:t>}</a:t>
            </a:r>
          </a:p>
          <a:p>
            <a:endParaRPr lang="en-US" dirty="0"/>
          </a:p>
          <a:p>
            <a:r>
              <a:rPr lang="en-US" dirty="0"/>
              <a:t>@spec </a:t>
            </a:r>
            <a:r>
              <a:rPr lang="en-US" dirty="0" err="1"/>
              <a:t>code:add_pathz</a:t>
            </a:r>
            <a:r>
              <a:rPr lang="en-US" dirty="0"/>
              <a:t>(Dir) =&gt; true | {error, </a:t>
            </a:r>
            <a:r>
              <a:rPr lang="en-US" dirty="0" err="1"/>
              <a:t>bad_directory</a:t>
            </a:r>
            <a:r>
              <a:rPr lang="en-US" dirty="0" smtClean="0"/>
              <a:t>}</a:t>
            </a:r>
          </a:p>
          <a:p>
            <a:endParaRPr lang="en-US" dirty="0"/>
          </a:p>
          <a:p>
            <a:r>
              <a:rPr lang="en-US" dirty="0" smtClean="0"/>
              <a:t>@spec </a:t>
            </a:r>
            <a:r>
              <a:rPr lang="en-US" dirty="0" err="1"/>
              <a:t>code:get_path</a:t>
            </a:r>
            <a:r>
              <a:rPr lang="en-US" dirty="0" smtClean="0"/>
              <a:t>() =&gt; [Paths]</a:t>
            </a:r>
          </a:p>
          <a:p>
            <a:endParaRPr lang="en-US" dirty="0"/>
          </a:p>
          <a:p>
            <a:endParaRPr lang="en-US" dirty="0" smtClean="0"/>
          </a:p>
          <a:p>
            <a:endParaRPr lang="en-US" dirty="0"/>
          </a:p>
          <a:p>
            <a:r>
              <a:rPr lang="en-US" dirty="0" smtClean="0"/>
              <a:t>Alternative way</a:t>
            </a:r>
          </a:p>
          <a:p>
            <a:r>
              <a:rPr lang="en-US" dirty="0" smtClean="0"/>
              <a:t>&gt; </a:t>
            </a:r>
            <a:r>
              <a:rPr lang="en-US" dirty="0" err="1" smtClean="0"/>
              <a:t>erl</a:t>
            </a:r>
            <a:r>
              <a:rPr lang="en-US" dirty="0" smtClean="0"/>
              <a:t> </a:t>
            </a:r>
            <a:r>
              <a:rPr lang="en-US" dirty="0"/>
              <a:t>-pa Dir1 -pa Dir2 ... -</a:t>
            </a:r>
            <a:r>
              <a:rPr lang="en-US" dirty="0" err="1"/>
              <a:t>pz</a:t>
            </a:r>
            <a:r>
              <a:rPr lang="en-US" dirty="0"/>
              <a:t> DirK1 -</a:t>
            </a:r>
            <a:r>
              <a:rPr lang="en-US" dirty="0" err="1"/>
              <a:t>pz</a:t>
            </a:r>
            <a:r>
              <a:rPr lang="en-US" dirty="0"/>
              <a:t> DirK2</a:t>
            </a:r>
            <a:endParaRPr lang="en-US" dirty="0" smtClean="0"/>
          </a:p>
        </p:txBody>
      </p:sp>
    </p:spTree>
    <p:extLst>
      <p:ext uri="{BB962C8B-B14F-4D97-AF65-F5344CB8AC3E}">
        <p14:creationId xmlns:p14="http://schemas.microsoft.com/office/powerpoint/2010/main" val="176142496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About .</a:t>
            </a:r>
            <a:r>
              <a:rPr lang="en-US" dirty="0" err="1"/>
              <a:t>c</a:t>
            </a:r>
            <a:r>
              <a:rPr lang="en-US" dirty="0" err="1" smtClean="0"/>
              <a:t>onfig</a:t>
            </a:r>
            <a:endParaRPr lang="en-US" dirty="0"/>
          </a:p>
        </p:txBody>
      </p:sp>
      <p:sp>
        <p:nvSpPr>
          <p:cNvPr id="3" name="TextBox 2"/>
          <p:cNvSpPr txBox="1"/>
          <p:nvPr/>
        </p:nvSpPr>
        <p:spPr>
          <a:xfrm>
            <a:off x="1154954" y="2011680"/>
            <a:ext cx="8818880" cy="3416320"/>
          </a:xfrm>
          <a:prstGeom prst="rect">
            <a:avLst/>
          </a:prstGeom>
          <a:noFill/>
        </p:spPr>
        <p:txBody>
          <a:bodyPr wrap="square" rtlCol="0">
            <a:spAutoFit/>
          </a:bodyPr>
          <a:lstStyle/>
          <a:p>
            <a:r>
              <a:rPr lang="en-US" dirty="0"/>
              <a:t>when </a:t>
            </a:r>
            <a:r>
              <a:rPr lang="en-US" dirty="0" smtClean="0"/>
              <a:t>you start </a:t>
            </a:r>
            <a:r>
              <a:rPr lang="en-US" dirty="0" err="1"/>
              <a:t>Erlang</a:t>
            </a:r>
            <a:r>
              <a:rPr lang="en-US" dirty="0"/>
              <a:t>, it first reads and evaluates all the commands in </a:t>
            </a:r>
            <a:r>
              <a:rPr lang="en-US" dirty="0" smtClean="0"/>
              <a:t>the .</a:t>
            </a:r>
            <a:r>
              <a:rPr lang="en-US" dirty="0" err="1" smtClean="0"/>
              <a:t>config</a:t>
            </a:r>
            <a:r>
              <a:rPr lang="en-US" dirty="0" smtClean="0"/>
              <a:t> file</a:t>
            </a:r>
          </a:p>
          <a:p>
            <a:endParaRPr lang="en-US" dirty="0" smtClean="0"/>
          </a:p>
          <a:p>
            <a:r>
              <a:rPr lang="en-US" dirty="0" smtClean="0"/>
              <a:t>The file is placed in home folder</a:t>
            </a:r>
          </a:p>
          <a:p>
            <a:endParaRPr lang="en-US" dirty="0"/>
          </a:p>
          <a:p>
            <a:r>
              <a:rPr lang="en-US" dirty="0" smtClean="0"/>
              <a:t>If </a:t>
            </a:r>
            <a:r>
              <a:rPr lang="en-US" dirty="0"/>
              <a:t>there is a file called .</a:t>
            </a:r>
            <a:r>
              <a:rPr lang="en-US" dirty="0" err="1"/>
              <a:t>erlang</a:t>
            </a:r>
            <a:r>
              <a:rPr lang="en-US" dirty="0"/>
              <a:t> in the current directory when </a:t>
            </a:r>
            <a:r>
              <a:rPr lang="en-US" dirty="0" err="1"/>
              <a:t>Erlang</a:t>
            </a:r>
            <a:r>
              <a:rPr lang="en-US" dirty="0"/>
              <a:t> is</a:t>
            </a:r>
          </a:p>
          <a:p>
            <a:r>
              <a:rPr lang="en-US" dirty="0"/>
              <a:t>started, then it will take precedence over the .</a:t>
            </a:r>
            <a:r>
              <a:rPr lang="en-US" dirty="0" err="1"/>
              <a:t>erlang</a:t>
            </a:r>
            <a:r>
              <a:rPr lang="en-US" dirty="0"/>
              <a:t> in your home directory</a:t>
            </a:r>
            <a:r>
              <a:rPr lang="en-US" dirty="0" smtClean="0"/>
              <a:t>.</a:t>
            </a:r>
          </a:p>
          <a:p>
            <a:endParaRPr lang="en-US" dirty="0"/>
          </a:p>
          <a:p>
            <a:r>
              <a:rPr lang="en-US" dirty="0" smtClean="0"/>
              <a:t>NOTE: </a:t>
            </a:r>
            <a:r>
              <a:rPr lang="en-US" dirty="0"/>
              <a:t>To find out where </a:t>
            </a:r>
            <a:r>
              <a:rPr lang="en-US" dirty="0" err="1"/>
              <a:t>Erlang</a:t>
            </a:r>
            <a:r>
              <a:rPr lang="en-US" dirty="0"/>
              <a:t> </a:t>
            </a:r>
            <a:r>
              <a:rPr lang="en-US" dirty="0" smtClean="0"/>
              <a:t>thinks your </a:t>
            </a:r>
            <a:r>
              <a:rPr lang="en-US" dirty="0"/>
              <a:t>home </a:t>
            </a:r>
            <a:r>
              <a:rPr lang="en-US" dirty="0" smtClean="0"/>
              <a:t>directory run the following command:</a:t>
            </a:r>
          </a:p>
          <a:p>
            <a:endParaRPr lang="en-US" dirty="0" smtClean="0"/>
          </a:p>
          <a:p>
            <a:r>
              <a:rPr lang="en-US" dirty="0" err="1"/>
              <a:t>init:get_argument</a:t>
            </a:r>
            <a:r>
              <a:rPr lang="en-US" dirty="0"/>
              <a:t>(home</a:t>
            </a:r>
            <a:r>
              <a:rPr lang="en-US" dirty="0" smtClean="0"/>
              <a:t>)</a:t>
            </a:r>
          </a:p>
        </p:txBody>
      </p:sp>
    </p:spTree>
    <p:extLst>
      <p:ext uri="{BB962C8B-B14F-4D97-AF65-F5344CB8AC3E}">
        <p14:creationId xmlns:p14="http://schemas.microsoft.com/office/powerpoint/2010/main" val="21675334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Running Program</a:t>
            </a:r>
            <a:endParaRPr lang="en-US" dirty="0"/>
          </a:p>
        </p:txBody>
      </p:sp>
      <p:sp>
        <p:nvSpPr>
          <p:cNvPr id="3" name="TextBox 2"/>
          <p:cNvSpPr txBox="1"/>
          <p:nvPr/>
        </p:nvSpPr>
        <p:spPr>
          <a:xfrm>
            <a:off x="1154954" y="2011680"/>
            <a:ext cx="8818880" cy="369332"/>
          </a:xfrm>
          <a:prstGeom prst="rect">
            <a:avLst/>
          </a:prstGeom>
          <a:noFill/>
        </p:spPr>
        <p:txBody>
          <a:bodyPr wrap="square" rtlCol="0">
            <a:spAutoFit/>
          </a:bodyPr>
          <a:lstStyle/>
          <a:p>
            <a:r>
              <a:rPr lang="en-US" dirty="0" smtClean="0"/>
              <a:t>Compile and run in </a:t>
            </a:r>
            <a:r>
              <a:rPr lang="en-US" dirty="0" err="1" smtClean="0"/>
              <a:t>erlang</a:t>
            </a:r>
            <a:r>
              <a:rPr lang="en-US" dirty="0" smtClean="0"/>
              <a:t> shell</a:t>
            </a:r>
          </a:p>
        </p:txBody>
      </p:sp>
      <p:pic>
        <p:nvPicPr>
          <p:cNvPr id="4" name="Picture 3"/>
          <p:cNvPicPr>
            <a:picLocks noChangeAspect="1"/>
          </p:cNvPicPr>
          <p:nvPr/>
        </p:nvPicPr>
        <p:blipFill>
          <a:blip r:embed="rId2"/>
          <a:stretch>
            <a:fillRect/>
          </a:stretch>
        </p:blipFill>
        <p:spPr>
          <a:xfrm>
            <a:off x="1283861" y="2843950"/>
            <a:ext cx="7229073" cy="2084295"/>
          </a:xfrm>
          <a:prstGeom prst="rect">
            <a:avLst/>
          </a:prstGeom>
        </p:spPr>
      </p:pic>
    </p:spTree>
    <p:extLst>
      <p:ext uri="{BB962C8B-B14F-4D97-AF65-F5344CB8AC3E}">
        <p14:creationId xmlns:p14="http://schemas.microsoft.com/office/powerpoint/2010/main" val="13075380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Running Program</a:t>
            </a:r>
            <a:endParaRPr lang="en-US" dirty="0"/>
          </a:p>
        </p:txBody>
      </p:sp>
      <p:sp>
        <p:nvSpPr>
          <p:cNvPr id="3" name="TextBox 2"/>
          <p:cNvSpPr txBox="1"/>
          <p:nvPr/>
        </p:nvSpPr>
        <p:spPr>
          <a:xfrm>
            <a:off x="1154954" y="2011680"/>
            <a:ext cx="8818880" cy="369332"/>
          </a:xfrm>
          <a:prstGeom prst="rect">
            <a:avLst/>
          </a:prstGeom>
          <a:noFill/>
        </p:spPr>
        <p:txBody>
          <a:bodyPr wrap="square" rtlCol="0">
            <a:spAutoFit/>
          </a:bodyPr>
          <a:lstStyle/>
          <a:p>
            <a:r>
              <a:rPr lang="en-US" dirty="0"/>
              <a:t>Compile and Run from the Command Prompt</a:t>
            </a:r>
            <a:endParaRPr lang="en-US" dirty="0" smtClean="0"/>
          </a:p>
        </p:txBody>
      </p:sp>
      <p:pic>
        <p:nvPicPr>
          <p:cNvPr id="5" name="Picture 4"/>
          <p:cNvPicPr>
            <a:picLocks noChangeAspect="1"/>
          </p:cNvPicPr>
          <p:nvPr/>
        </p:nvPicPr>
        <p:blipFill>
          <a:blip r:embed="rId2"/>
          <a:stretch>
            <a:fillRect/>
          </a:stretch>
        </p:blipFill>
        <p:spPr>
          <a:xfrm>
            <a:off x="1154953" y="2933498"/>
            <a:ext cx="6211895" cy="1252136"/>
          </a:xfrm>
          <a:prstGeom prst="rect">
            <a:avLst/>
          </a:prstGeom>
        </p:spPr>
      </p:pic>
      <p:sp>
        <p:nvSpPr>
          <p:cNvPr id="6" name="TextBox 5"/>
          <p:cNvSpPr txBox="1"/>
          <p:nvPr/>
        </p:nvSpPr>
        <p:spPr>
          <a:xfrm>
            <a:off x="8461420" y="2011680"/>
            <a:ext cx="3309870" cy="3693319"/>
          </a:xfrm>
          <a:prstGeom prst="rect">
            <a:avLst/>
          </a:prstGeom>
          <a:noFill/>
        </p:spPr>
        <p:txBody>
          <a:bodyPr wrap="square" rtlCol="0">
            <a:spAutoFit/>
          </a:bodyPr>
          <a:lstStyle/>
          <a:p>
            <a:r>
              <a:rPr lang="en-US" dirty="0"/>
              <a:t>-</a:t>
            </a:r>
            <a:r>
              <a:rPr lang="en-US" dirty="0" err="1" smtClean="0"/>
              <a:t>noshell</a:t>
            </a:r>
            <a:endParaRPr lang="en-US" dirty="0" smtClean="0"/>
          </a:p>
          <a:p>
            <a:r>
              <a:rPr lang="en-US" dirty="0"/>
              <a:t>Start </a:t>
            </a:r>
            <a:r>
              <a:rPr lang="en-US" dirty="0" err="1"/>
              <a:t>Erlang</a:t>
            </a:r>
            <a:r>
              <a:rPr lang="en-US" dirty="0"/>
              <a:t> without an interactive </a:t>
            </a:r>
            <a:r>
              <a:rPr lang="en-US" dirty="0" smtClean="0"/>
              <a:t>shell</a:t>
            </a:r>
          </a:p>
          <a:p>
            <a:endParaRPr lang="en-US" dirty="0"/>
          </a:p>
          <a:p>
            <a:r>
              <a:rPr lang="en-US" dirty="0"/>
              <a:t>-s hello </a:t>
            </a:r>
            <a:r>
              <a:rPr lang="en-US" dirty="0" smtClean="0"/>
              <a:t>start</a:t>
            </a:r>
          </a:p>
          <a:p>
            <a:r>
              <a:rPr lang="en-US" dirty="0"/>
              <a:t>Run the function </a:t>
            </a:r>
            <a:r>
              <a:rPr lang="en-US" dirty="0" err="1"/>
              <a:t>hello:start</a:t>
            </a:r>
            <a:r>
              <a:rPr lang="en-US" dirty="0" smtClean="0"/>
              <a:t>().</a:t>
            </a:r>
          </a:p>
          <a:p>
            <a:endParaRPr lang="en-US" dirty="0"/>
          </a:p>
          <a:p>
            <a:r>
              <a:rPr lang="en-US" dirty="0"/>
              <a:t>-s </a:t>
            </a:r>
            <a:r>
              <a:rPr lang="en-US" dirty="0" err="1"/>
              <a:t>init</a:t>
            </a:r>
            <a:r>
              <a:rPr lang="en-US" dirty="0"/>
              <a:t> </a:t>
            </a:r>
            <a:r>
              <a:rPr lang="en-US" dirty="0" smtClean="0"/>
              <a:t>stop</a:t>
            </a:r>
          </a:p>
          <a:p>
            <a:r>
              <a:rPr lang="en-US" dirty="0" smtClean="0"/>
              <a:t>When </a:t>
            </a:r>
            <a:r>
              <a:rPr lang="en-US" dirty="0"/>
              <a:t>apply(hello, start, [ ]) has finished, then the system evaluates</a:t>
            </a:r>
          </a:p>
          <a:p>
            <a:r>
              <a:rPr lang="en-US" dirty="0"/>
              <a:t>the function </a:t>
            </a:r>
            <a:r>
              <a:rPr lang="en-US" dirty="0" err="1"/>
              <a:t>init:stop</a:t>
            </a:r>
            <a:r>
              <a:rPr lang="en-US" dirty="0"/>
              <a:t>().</a:t>
            </a:r>
          </a:p>
        </p:txBody>
      </p:sp>
      <p:sp>
        <p:nvSpPr>
          <p:cNvPr id="7" name="Rectangle 6"/>
          <p:cNvSpPr/>
          <p:nvPr/>
        </p:nvSpPr>
        <p:spPr>
          <a:xfrm>
            <a:off x="1270848" y="5154651"/>
            <a:ext cx="6096000" cy="923330"/>
          </a:xfrm>
          <a:prstGeom prst="rect">
            <a:avLst/>
          </a:prstGeom>
        </p:spPr>
        <p:txBody>
          <a:bodyPr>
            <a:spAutoFit/>
          </a:bodyPr>
          <a:lstStyle/>
          <a:p>
            <a:r>
              <a:rPr lang="en-US" dirty="0">
                <a:latin typeface="URWBookmanL-LighItal"/>
              </a:rPr>
              <a:t>Note</a:t>
            </a:r>
            <a:r>
              <a:rPr lang="en-US" dirty="0">
                <a:latin typeface="URWBookmanL-Ligh"/>
              </a:rPr>
              <a:t>: When using the </a:t>
            </a:r>
            <a:r>
              <a:rPr lang="en-US" sz="1600" dirty="0">
                <a:latin typeface="URWGothicL-Book"/>
              </a:rPr>
              <a:t>-s Mod ... </a:t>
            </a:r>
            <a:r>
              <a:rPr lang="en-US" dirty="0">
                <a:latin typeface="URWBookmanL-Ligh"/>
              </a:rPr>
              <a:t>option, the </a:t>
            </a:r>
            <a:r>
              <a:rPr lang="en-US" sz="1600" dirty="0">
                <a:latin typeface="URWGothicL-Book"/>
              </a:rPr>
              <a:t>Mod </a:t>
            </a:r>
            <a:r>
              <a:rPr lang="en-US" dirty="0">
                <a:latin typeface="URWBookmanL-Ligh"/>
              </a:rPr>
              <a:t>must have been</a:t>
            </a:r>
          </a:p>
          <a:p>
            <a:r>
              <a:rPr lang="en-US" dirty="0">
                <a:latin typeface="URWBookmanL-Ligh"/>
              </a:rPr>
              <a:t>compiled.</a:t>
            </a:r>
            <a:endParaRPr lang="en-US" dirty="0"/>
          </a:p>
        </p:txBody>
      </p:sp>
    </p:spTree>
    <p:extLst>
      <p:ext uri="{BB962C8B-B14F-4D97-AF65-F5344CB8AC3E}">
        <p14:creationId xmlns:p14="http://schemas.microsoft.com/office/powerpoint/2010/main" val="372841069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Escript</a:t>
            </a:r>
            <a:endParaRPr lang="en-US" dirty="0"/>
          </a:p>
        </p:txBody>
      </p:sp>
      <p:sp>
        <p:nvSpPr>
          <p:cNvPr id="3" name="TextBox 2"/>
          <p:cNvSpPr txBox="1"/>
          <p:nvPr/>
        </p:nvSpPr>
        <p:spPr>
          <a:xfrm>
            <a:off x="1154954" y="2011680"/>
            <a:ext cx="8818880" cy="646331"/>
          </a:xfrm>
          <a:prstGeom prst="rect">
            <a:avLst/>
          </a:prstGeom>
          <a:noFill/>
        </p:spPr>
        <p:txBody>
          <a:bodyPr wrap="square" rtlCol="0">
            <a:spAutoFit/>
          </a:bodyPr>
          <a:lstStyle/>
          <a:p>
            <a:r>
              <a:rPr lang="en-US" dirty="0" smtClean="0"/>
              <a:t>Using </a:t>
            </a:r>
            <a:r>
              <a:rPr lang="en-US" dirty="0" err="1"/>
              <a:t>escript</a:t>
            </a:r>
            <a:r>
              <a:rPr lang="en-US" dirty="0"/>
              <a:t> you can run your programs directly as scripts—there’s no</a:t>
            </a:r>
          </a:p>
          <a:p>
            <a:r>
              <a:rPr lang="en-US" dirty="0"/>
              <a:t>need to compile them first</a:t>
            </a:r>
            <a:endParaRPr lang="en-US" dirty="0" smtClean="0"/>
          </a:p>
        </p:txBody>
      </p:sp>
      <p:pic>
        <p:nvPicPr>
          <p:cNvPr id="6" name="Picture 5"/>
          <p:cNvPicPr>
            <a:picLocks noChangeAspect="1"/>
          </p:cNvPicPr>
          <p:nvPr/>
        </p:nvPicPr>
        <p:blipFill>
          <a:blip r:embed="rId2"/>
          <a:stretch>
            <a:fillRect/>
          </a:stretch>
        </p:blipFill>
        <p:spPr>
          <a:xfrm>
            <a:off x="1154954" y="3718570"/>
            <a:ext cx="3743809" cy="982216"/>
          </a:xfrm>
          <a:prstGeom prst="rect">
            <a:avLst/>
          </a:prstGeom>
        </p:spPr>
      </p:pic>
      <p:pic>
        <p:nvPicPr>
          <p:cNvPr id="7" name="Picture 6"/>
          <p:cNvPicPr>
            <a:picLocks noChangeAspect="1"/>
          </p:cNvPicPr>
          <p:nvPr/>
        </p:nvPicPr>
        <p:blipFill>
          <a:blip r:embed="rId3"/>
          <a:stretch>
            <a:fillRect/>
          </a:stretch>
        </p:blipFill>
        <p:spPr>
          <a:xfrm>
            <a:off x="1154954" y="5318446"/>
            <a:ext cx="2960129" cy="1048978"/>
          </a:xfrm>
          <a:prstGeom prst="rect">
            <a:avLst/>
          </a:prstGeom>
        </p:spPr>
      </p:pic>
      <p:pic>
        <p:nvPicPr>
          <p:cNvPr id="8" name="Picture 7"/>
          <p:cNvPicPr>
            <a:picLocks noChangeAspect="1"/>
          </p:cNvPicPr>
          <p:nvPr/>
        </p:nvPicPr>
        <p:blipFill>
          <a:blip r:embed="rId4"/>
          <a:stretch>
            <a:fillRect/>
          </a:stretch>
        </p:blipFill>
        <p:spPr>
          <a:xfrm>
            <a:off x="5826617" y="3614133"/>
            <a:ext cx="4399208" cy="1984867"/>
          </a:xfrm>
          <a:prstGeom prst="rect">
            <a:avLst/>
          </a:prstGeom>
        </p:spPr>
      </p:pic>
      <p:pic>
        <p:nvPicPr>
          <p:cNvPr id="9" name="Picture 8"/>
          <p:cNvPicPr>
            <a:picLocks noChangeAspect="1"/>
          </p:cNvPicPr>
          <p:nvPr/>
        </p:nvPicPr>
        <p:blipFill>
          <a:blip r:embed="rId5"/>
          <a:stretch>
            <a:fillRect/>
          </a:stretch>
        </p:blipFill>
        <p:spPr>
          <a:xfrm>
            <a:off x="5826617" y="5842935"/>
            <a:ext cx="4399208" cy="700433"/>
          </a:xfrm>
          <a:prstGeom prst="rect">
            <a:avLst/>
          </a:prstGeom>
        </p:spPr>
      </p:pic>
    </p:spTree>
    <p:extLst>
      <p:ext uri="{BB962C8B-B14F-4D97-AF65-F5344CB8AC3E}">
        <p14:creationId xmlns:p14="http://schemas.microsoft.com/office/powerpoint/2010/main" val="38322422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Makefile</a:t>
            </a:r>
            <a:endParaRPr lang="en-US" dirty="0"/>
          </a:p>
        </p:txBody>
      </p:sp>
      <p:pic>
        <p:nvPicPr>
          <p:cNvPr id="4" name="Picture 3"/>
          <p:cNvPicPr>
            <a:picLocks noChangeAspect="1"/>
          </p:cNvPicPr>
          <p:nvPr/>
        </p:nvPicPr>
        <p:blipFill>
          <a:blip r:embed="rId2"/>
          <a:stretch>
            <a:fillRect/>
          </a:stretch>
        </p:blipFill>
        <p:spPr>
          <a:xfrm>
            <a:off x="1316243" y="2759611"/>
            <a:ext cx="5573953" cy="3586826"/>
          </a:xfrm>
          <a:prstGeom prst="rect">
            <a:avLst/>
          </a:prstGeom>
        </p:spPr>
      </p:pic>
      <p:sp>
        <p:nvSpPr>
          <p:cNvPr id="5" name="TextBox 4"/>
          <p:cNvSpPr txBox="1"/>
          <p:nvPr/>
        </p:nvSpPr>
        <p:spPr>
          <a:xfrm>
            <a:off x="1316243" y="2073499"/>
            <a:ext cx="7570180" cy="369332"/>
          </a:xfrm>
          <a:prstGeom prst="rect">
            <a:avLst/>
          </a:prstGeom>
          <a:noFill/>
        </p:spPr>
        <p:txBody>
          <a:bodyPr wrap="square" rtlCol="0">
            <a:spAutoFit/>
          </a:bodyPr>
          <a:lstStyle/>
          <a:p>
            <a:r>
              <a:rPr lang="en-US" dirty="0" smtClean="0"/>
              <a:t>Automates compiling and distribution of </a:t>
            </a:r>
            <a:r>
              <a:rPr lang="en-US" dirty="0" err="1" smtClean="0"/>
              <a:t>erlang</a:t>
            </a:r>
            <a:r>
              <a:rPr lang="en-US" dirty="0" smtClean="0"/>
              <a:t> code</a:t>
            </a:r>
            <a:endParaRPr lang="en-US" dirty="0"/>
          </a:p>
        </p:txBody>
      </p:sp>
    </p:spTree>
    <p:extLst>
      <p:ext uri="{BB962C8B-B14F-4D97-AF65-F5344CB8AC3E}">
        <p14:creationId xmlns:p14="http://schemas.microsoft.com/office/powerpoint/2010/main" val="352251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br>
              <a:rPr lang="en-US" dirty="0" smtClean="0"/>
            </a:br>
            <a:endParaRPr lang="en-US" dirty="0"/>
          </a:p>
        </p:txBody>
      </p:sp>
      <p:sp>
        <p:nvSpPr>
          <p:cNvPr id="3" name="Text Placeholder 2"/>
          <p:cNvSpPr>
            <a:spLocks noGrp="1"/>
          </p:cNvSpPr>
          <p:nvPr>
            <p:ph type="body" sz="half" idx="2"/>
          </p:nvPr>
        </p:nvSpPr>
        <p:spPr>
          <a:xfrm>
            <a:off x="1154955" y="2479040"/>
            <a:ext cx="2218166" cy="4023360"/>
          </a:xfrm>
        </p:spPr>
        <p:txBody>
          <a:bodyPr>
            <a:normAutofit/>
          </a:bodyPr>
          <a:lstStyle/>
          <a:p>
            <a:r>
              <a:rPr lang="en-US" dirty="0"/>
              <a:t>1&gt; 5/3.</a:t>
            </a:r>
          </a:p>
          <a:p>
            <a:r>
              <a:rPr lang="en-US" dirty="0"/>
              <a:t>1.66667</a:t>
            </a:r>
          </a:p>
          <a:p>
            <a:r>
              <a:rPr lang="en-US" dirty="0"/>
              <a:t>2&gt; 4/2.</a:t>
            </a:r>
          </a:p>
          <a:p>
            <a:r>
              <a:rPr lang="en-US" dirty="0" smtClean="0"/>
              <a:t>2.00000</a:t>
            </a:r>
          </a:p>
          <a:p>
            <a:endParaRPr lang="en-US" dirty="0" smtClean="0"/>
          </a:p>
          <a:p>
            <a:r>
              <a:rPr lang="en-US" dirty="0"/>
              <a:t>“/” always returns a </a:t>
            </a:r>
            <a:r>
              <a:rPr lang="en-US" dirty="0" smtClean="0"/>
              <a:t>float</a:t>
            </a:r>
            <a:endParaRPr lang="en-US" dirty="0"/>
          </a:p>
        </p:txBody>
      </p:sp>
      <p:sp>
        <p:nvSpPr>
          <p:cNvPr id="4" name="Text Placeholder 2"/>
          <p:cNvSpPr txBox="1">
            <a:spLocks/>
          </p:cNvSpPr>
          <p:nvPr/>
        </p:nvSpPr>
        <p:spPr>
          <a:xfrm>
            <a:off x="5086875" y="2479040"/>
            <a:ext cx="2218166" cy="402336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a:t>3&gt; 5 div 3.</a:t>
            </a:r>
          </a:p>
          <a:p>
            <a:r>
              <a:rPr lang="en-US" dirty="0"/>
              <a:t>1</a:t>
            </a:r>
          </a:p>
          <a:p>
            <a:r>
              <a:rPr lang="en-US" dirty="0"/>
              <a:t>4&gt; 5 rem 3.</a:t>
            </a:r>
          </a:p>
          <a:p>
            <a:r>
              <a:rPr lang="en-US" dirty="0" smtClean="0"/>
              <a:t>2</a:t>
            </a:r>
          </a:p>
          <a:p>
            <a:endParaRPr lang="en-US" dirty="0"/>
          </a:p>
          <a:p>
            <a:r>
              <a:rPr lang="en-US" dirty="0" err="1" smtClean="0"/>
              <a:t>Div</a:t>
            </a:r>
            <a:r>
              <a:rPr lang="en-US" dirty="0" smtClean="0"/>
              <a:t> &amp; rem are used for integer division and </a:t>
            </a:r>
            <a:r>
              <a:rPr lang="en-US" dirty="0" err="1" smtClean="0"/>
              <a:t>remainer</a:t>
            </a:r>
            <a:endParaRPr lang="en-US" dirty="0"/>
          </a:p>
        </p:txBody>
      </p:sp>
    </p:spTree>
    <p:extLst>
      <p:ext uri="{BB962C8B-B14F-4D97-AF65-F5344CB8AC3E}">
        <p14:creationId xmlns:p14="http://schemas.microsoft.com/office/powerpoint/2010/main" val="114236900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Crash Dump</a:t>
            </a:r>
            <a:endParaRPr lang="en-US" dirty="0"/>
          </a:p>
        </p:txBody>
      </p:sp>
      <p:sp>
        <p:nvSpPr>
          <p:cNvPr id="5" name="TextBox 4"/>
          <p:cNvSpPr txBox="1"/>
          <p:nvPr/>
        </p:nvSpPr>
        <p:spPr>
          <a:xfrm>
            <a:off x="1316243" y="2073499"/>
            <a:ext cx="7570180" cy="1754326"/>
          </a:xfrm>
          <a:prstGeom prst="rect">
            <a:avLst/>
          </a:prstGeom>
          <a:noFill/>
        </p:spPr>
        <p:txBody>
          <a:bodyPr wrap="square" rtlCol="0">
            <a:spAutoFit/>
          </a:bodyPr>
          <a:lstStyle/>
          <a:p>
            <a:r>
              <a:rPr lang="en-US" dirty="0"/>
              <a:t>If </a:t>
            </a:r>
            <a:r>
              <a:rPr lang="en-US" dirty="0" err="1"/>
              <a:t>Erlang</a:t>
            </a:r>
            <a:r>
              <a:rPr lang="en-US" dirty="0"/>
              <a:t> crashes, then it leaves behind a file called </a:t>
            </a:r>
            <a:r>
              <a:rPr lang="en-US" dirty="0" err="1" smtClean="0"/>
              <a:t>erl_crash.dump</a:t>
            </a:r>
            <a:r>
              <a:rPr lang="en-US" dirty="0"/>
              <a:t> </a:t>
            </a:r>
            <a:r>
              <a:rPr lang="en-US" dirty="0" smtClean="0"/>
              <a:t>in the current working directory. The contents </a:t>
            </a:r>
            <a:r>
              <a:rPr lang="en-US" dirty="0"/>
              <a:t>of this file might give you a clue as to what has gone wrong</a:t>
            </a:r>
            <a:r>
              <a:rPr lang="en-US" dirty="0" smtClean="0"/>
              <a:t>.</a:t>
            </a:r>
          </a:p>
          <a:p>
            <a:endParaRPr lang="en-US" dirty="0" smtClean="0"/>
          </a:p>
          <a:p>
            <a:endParaRPr lang="en-US" dirty="0"/>
          </a:p>
          <a:p>
            <a:r>
              <a:rPr lang="en-US" dirty="0" smtClean="0"/>
              <a:t>Refer documentation for more details</a:t>
            </a:r>
            <a:endParaRPr lang="en-US" dirty="0"/>
          </a:p>
        </p:txBody>
      </p:sp>
    </p:spTree>
    <p:extLst>
      <p:ext uri="{BB962C8B-B14F-4D97-AF65-F5344CB8AC3E}">
        <p14:creationId xmlns:p14="http://schemas.microsoft.com/office/powerpoint/2010/main" val="212809488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5" name="TextBox 4"/>
          <p:cNvSpPr txBox="1"/>
          <p:nvPr/>
        </p:nvSpPr>
        <p:spPr>
          <a:xfrm>
            <a:off x="1316243" y="2073499"/>
            <a:ext cx="7570180" cy="3970318"/>
          </a:xfrm>
          <a:prstGeom prst="rect">
            <a:avLst/>
          </a:prstGeom>
          <a:noFill/>
        </p:spPr>
        <p:txBody>
          <a:bodyPr wrap="square" rtlCol="0">
            <a:spAutoFit/>
          </a:bodyPr>
          <a:lstStyle/>
          <a:p>
            <a:r>
              <a:rPr lang="en-US" dirty="0"/>
              <a:t>In </a:t>
            </a:r>
            <a:r>
              <a:rPr lang="en-US" dirty="0" err="1"/>
              <a:t>Erlang</a:t>
            </a:r>
            <a:r>
              <a:rPr lang="en-US" dirty="0"/>
              <a:t>, processes belong to the programming language and NOT </a:t>
            </a:r>
            <a:r>
              <a:rPr lang="en-US" dirty="0" smtClean="0"/>
              <a:t>the operating system</a:t>
            </a:r>
          </a:p>
          <a:p>
            <a:endParaRPr lang="en-US" dirty="0"/>
          </a:p>
          <a:p>
            <a:r>
              <a:rPr lang="en-US" dirty="0"/>
              <a:t>Creating and destroying processes is very </a:t>
            </a:r>
            <a:r>
              <a:rPr lang="en-US" dirty="0" smtClean="0"/>
              <a:t>fast</a:t>
            </a:r>
          </a:p>
          <a:p>
            <a:endParaRPr lang="en-US" dirty="0"/>
          </a:p>
          <a:p>
            <a:r>
              <a:rPr lang="en-US" dirty="0"/>
              <a:t>Sending messages between processes is very </a:t>
            </a:r>
            <a:r>
              <a:rPr lang="en-US" dirty="0" smtClean="0"/>
              <a:t>fast</a:t>
            </a:r>
          </a:p>
          <a:p>
            <a:endParaRPr lang="en-US" dirty="0"/>
          </a:p>
          <a:p>
            <a:r>
              <a:rPr lang="en-US" dirty="0"/>
              <a:t>Processes behave the same way on all operating </a:t>
            </a:r>
            <a:r>
              <a:rPr lang="en-US" dirty="0" smtClean="0"/>
              <a:t>systems</a:t>
            </a:r>
          </a:p>
          <a:p>
            <a:endParaRPr lang="en-US" dirty="0"/>
          </a:p>
          <a:p>
            <a:r>
              <a:rPr lang="en-US" dirty="0"/>
              <a:t>We can have very large numbers of </a:t>
            </a:r>
            <a:r>
              <a:rPr lang="en-US" dirty="0" smtClean="0"/>
              <a:t>processes</a:t>
            </a:r>
          </a:p>
          <a:p>
            <a:endParaRPr lang="en-US" dirty="0"/>
          </a:p>
          <a:p>
            <a:r>
              <a:rPr lang="en-US" dirty="0"/>
              <a:t>Processes share no memory and are completely </a:t>
            </a:r>
            <a:r>
              <a:rPr lang="en-US" dirty="0" smtClean="0"/>
              <a:t>independent</a:t>
            </a:r>
          </a:p>
          <a:p>
            <a:endParaRPr lang="en-US" dirty="0"/>
          </a:p>
          <a:p>
            <a:r>
              <a:rPr lang="en-US" dirty="0"/>
              <a:t>The only way for processes to interact is through message passing</a:t>
            </a:r>
          </a:p>
        </p:txBody>
      </p:sp>
    </p:spTree>
    <p:extLst>
      <p:ext uri="{BB962C8B-B14F-4D97-AF65-F5344CB8AC3E}">
        <p14:creationId xmlns:p14="http://schemas.microsoft.com/office/powerpoint/2010/main" val="25746741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5" name="TextBox 4"/>
          <p:cNvSpPr txBox="1"/>
          <p:nvPr/>
        </p:nvSpPr>
        <p:spPr>
          <a:xfrm>
            <a:off x="1316243" y="2073499"/>
            <a:ext cx="7570180" cy="646331"/>
          </a:xfrm>
          <a:prstGeom prst="rect">
            <a:avLst/>
          </a:prstGeom>
          <a:noFill/>
        </p:spPr>
        <p:txBody>
          <a:bodyPr wrap="square" rtlCol="0">
            <a:spAutoFit/>
          </a:bodyPr>
          <a:lstStyle/>
          <a:p>
            <a:r>
              <a:rPr lang="en-US" dirty="0"/>
              <a:t>In </a:t>
            </a:r>
            <a:r>
              <a:rPr lang="en-US" dirty="0" err="1"/>
              <a:t>Erlang</a:t>
            </a:r>
            <a:r>
              <a:rPr lang="en-US" dirty="0"/>
              <a:t>, programming with processes is easy. It just needs</a:t>
            </a:r>
          </a:p>
          <a:p>
            <a:r>
              <a:rPr lang="en-US" dirty="0"/>
              <a:t>three new primitives: </a:t>
            </a:r>
            <a:r>
              <a:rPr lang="en-US" b="1" dirty="0"/>
              <a:t>spawn, send, and receive</a:t>
            </a:r>
          </a:p>
        </p:txBody>
      </p:sp>
    </p:spTree>
    <p:extLst>
      <p:ext uri="{BB962C8B-B14F-4D97-AF65-F5344CB8AC3E}">
        <p14:creationId xmlns:p14="http://schemas.microsoft.com/office/powerpoint/2010/main" val="348284488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800767"/>
          </a:xfrm>
          <a:prstGeom prst="rect">
            <a:avLst/>
          </a:prstGeom>
          <a:noFill/>
        </p:spPr>
        <p:txBody>
          <a:bodyPr wrap="square" rtlCol="0">
            <a:spAutoFit/>
          </a:bodyPr>
          <a:lstStyle/>
          <a:p>
            <a:r>
              <a:rPr lang="en-US" sz="3200" dirty="0" err="1"/>
              <a:t>Pid</a:t>
            </a:r>
            <a:r>
              <a:rPr lang="en-US" sz="3200" dirty="0"/>
              <a:t> = spawn(Fun)</a:t>
            </a:r>
            <a:endParaRPr lang="en-US" dirty="0"/>
          </a:p>
          <a:p>
            <a:endParaRPr lang="en-US" dirty="0" smtClean="0"/>
          </a:p>
          <a:p>
            <a:r>
              <a:rPr lang="en-US" dirty="0"/>
              <a:t>Creates a new concurrent process that evaluates Fun. </a:t>
            </a:r>
            <a:endParaRPr lang="en-US" dirty="0" smtClean="0"/>
          </a:p>
          <a:p>
            <a:endParaRPr lang="en-US" dirty="0"/>
          </a:p>
          <a:p>
            <a:r>
              <a:rPr lang="en-US" dirty="0" smtClean="0"/>
              <a:t>The new process </a:t>
            </a:r>
            <a:r>
              <a:rPr lang="en-US" dirty="0"/>
              <a:t>runs in parallel with the caller. </a:t>
            </a:r>
            <a:endParaRPr lang="en-US" dirty="0" smtClean="0"/>
          </a:p>
          <a:p>
            <a:endParaRPr lang="en-US" dirty="0"/>
          </a:p>
          <a:p>
            <a:r>
              <a:rPr lang="en-US" dirty="0" smtClean="0"/>
              <a:t>spawn </a:t>
            </a:r>
            <a:r>
              <a:rPr lang="en-US" dirty="0"/>
              <a:t>returns a </a:t>
            </a:r>
            <a:r>
              <a:rPr lang="en-US" dirty="0" err="1"/>
              <a:t>Pid</a:t>
            </a:r>
            <a:r>
              <a:rPr lang="en-US" dirty="0"/>
              <a:t> (</a:t>
            </a:r>
            <a:r>
              <a:rPr lang="en-US" dirty="0" err="1" smtClean="0"/>
              <a:t>shortfor</a:t>
            </a:r>
            <a:r>
              <a:rPr lang="en-US" dirty="0" smtClean="0"/>
              <a:t> </a:t>
            </a:r>
            <a:r>
              <a:rPr lang="en-US" dirty="0"/>
              <a:t>process identifier). </a:t>
            </a:r>
            <a:endParaRPr lang="en-US" dirty="0" smtClean="0"/>
          </a:p>
          <a:p>
            <a:endParaRPr lang="en-US" dirty="0"/>
          </a:p>
          <a:p>
            <a:r>
              <a:rPr lang="en-US" dirty="0" smtClean="0"/>
              <a:t>You </a:t>
            </a:r>
            <a:r>
              <a:rPr lang="en-US" dirty="0"/>
              <a:t>can use </a:t>
            </a:r>
            <a:r>
              <a:rPr lang="en-US" dirty="0" err="1"/>
              <a:t>Pid</a:t>
            </a:r>
            <a:r>
              <a:rPr lang="en-US" dirty="0"/>
              <a:t> to send messages to </a:t>
            </a:r>
            <a:r>
              <a:rPr lang="en-US" dirty="0" smtClean="0"/>
              <a:t>the process</a:t>
            </a:r>
          </a:p>
        </p:txBody>
      </p:sp>
    </p:spTree>
    <p:extLst>
      <p:ext uri="{BB962C8B-B14F-4D97-AF65-F5344CB8AC3E}">
        <p14:creationId xmlns:p14="http://schemas.microsoft.com/office/powerpoint/2010/main" val="4648279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908762"/>
          </a:xfrm>
          <a:prstGeom prst="rect">
            <a:avLst/>
          </a:prstGeom>
          <a:noFill/>
        </p:spPr>
        <p:txBody>
          <a:bodyPr wrap="square" rtlCol="0">
            <a:spAutoFit/>
          </a:bodyPr>
          <a:lstStyle/>
          <a:p>
            <a:r>
              <a:rPr lang="en-US" sz="3200" dirty="0" err="1"/>
              <a:t>Pid</a:t>
            </a:r>
            <a:r>
              <a:rPr lang="en-US" sz="3200" dirty="0"/>
              <a:t> ! </a:t>
            </a:r>
            <a:r>
              <a:rPr lang="en-US" sz="3200" dirty="0" smtClean="0"/>
              <a:t>Message</a:t>
            </a:r>
          </a:p>
          <a:p>
            <a:endParaRPr lang="en-US" dirty="0" smtClean="0"/>
          </a:p>
          <a:p>
            <a:r>
              <a:rPr lang="en-US" dirty="0"/>
              <a:t>Sends Message to the process with identifier </a:t>
            </a:r>
            <a:r>
              <a:rPr lang="en-US" dirty="0" err="1"/>
              <a:t>Pid</a:t>
            </a:r>
            <a:r>
              <a:rPr lang="en-US" dirty="0"/>
              <a:t>. </a:t>
            </a:r>
            <a:endParaRPr lang="en-US" dirty="0" smtClean="0"/>
          </a:p>
          <a:p>
            <a:endParaRPr lang="en-US" dirty="0"/>
          </a:p>
          <a:p>
            <a:r>
              <a:rPr lang="en-US" dirty="0" smtClean="0"/>
              <a:t>Message sending is </a:t>
            </a:r>
            <a:r>
              <a:rPr lang="en-US" dirty="0"/>
              <a:t>asynchronous. The sender does not wait but continues </a:t>
            </a:r>
            <a:r>
              <a:rPr lang="en-US" dirty="0" smtClean="0"/>
              <a:t>with what </a:t>
            </a:r>
            <a:r>
              <a:rPr lang="en-US" dirty="0"/>
              <a:t>it was doing. </a:t>
            </a:r>
            <a:endParaRPr lang="en-US" dirty="0" smtClean="0"/>
          </a:p>
          <a:p>
            <a:endParaRPr lang="en-US" dirty="0"/>
          </a:p>
          <a:p>
            <a:r>
              <a:rPr lang="en-US" dirty="0" smtClean="0"/>
              <a:t>! </a:t>
            </a:r>
            <a:r>
              <a:rPr lang="en-US" dirty="0"/>
              <a:t>is called the send </a:t>
            </a:r>
            <a:r>
              <a:rPr lang="en-US" dirty="0" smtClean="0"/>
              <a:t>operator</a:t>
            </a:r>
          </a:p>
          <a:p>
            <a:endParaRPr lang="en-US" dirty="0"/>
          </a:p>
          <a:p>
            <a:r>
              <a:rPr lang="en-US" dirty="0"/>
              <a:t>message sending primitive ! </a:t>
            </a:r>
            <a:r>
              <a:rPr lang="en-US" dirty="0" smtClean="0"/>
              <a:t>Returns the </a:t>
            </a:r>
            <a:r>
              <a:rPr lang="en-US" dirty="0"/>
              <a:t>message </a:t>
            </a:r>
            <a:r>
              <a:rPr lang="en-US" dirty="0" smtClean="0"/>
              <a:t>itself</a:t>
            </a:r>
          </a:p>
          <a:p>
            <a:endParaRPr lang="en-US" dirty="0"/>
          </a:p>
          <a:p>
            <a:r>
              <a:rPr lang="en-US" dirty="0"/>
              <a:t>Pid1 ! Pid2 ! ... ! M means </a:t>
            </a:r>
            <a:r>
              <a:rPr lang="en-US" dirty="0" smtClean="0"/>
              <a:t>send the </a:t>
            </a:r>
            <a:r>
              <a:rPr lang="en-US" dirty="0"/>
              <a:t>message M to all the processes Pid1, Pid2, and so on.</a:t>
            </a:r>
            <a:endParaRPr lang="en-US" dirty="0" smtClean="0"/>
          </a:p>
        </p:txBody>
      </p:sp>
    </p:spTree>
    <p:extLst>
      <p:ext uri="{BB962C8B-B14F-4D97-AF65-F5344CB8AC3E}">
        <p14:creationId xmlns:p14="http://schemas.microsoft.com/office/powerpoint/2010/main" val="175547465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138773"/>
          </a:xfrm>
          <a:prstGeom prst="rect">
            <a:avLst/>
          </a:prstGeom>
          <a:noFill/>
        </p:spPr>
        <p:txBody>
          <a:bodyPr wrap="square" rtlCol="0">
            <a:spAutoFit/>
          </a:bodyPr>
          <a:lstStyle/>
          <a:p>
            <a:r>
              <a:rPr lang="en-US" sz="3200" dirty="0"/>
              <a:t>receive ... </a:t>
            </a:r>
            <a:r>
              <a:rPr lang="en-US" sz="3200" dirty="0" smtClean="0"/>
              <a:t>End</a:t>
            </a:r>
          </a:p>
          <a:p>
            <a:endParaRPr lang="en-US" dirty="0" smtClean="0"/>
          </a:p>
          <a:p>
            <a:r>
              <a:rPr lang="en-US" dirty="0"/>
              <a:t>Receives a message that has been sent to a process.</a:t>
            </a:r>
            <a:endParaRPr lang="en-US" dirty="0" smtClean="0"/>
          </a:p>
        </p:txBody>
      </p:sp>
      <p:pic>
        <p:nvPicPr>
          <p:cNvPr id="4" name="Picture 3"/>
          <p:cNvPicPr>
            <a:picLocks noChangeAspect="1"/>
          </p:cNvPicPr>
          <p:nvPr/>
        </p:nvPicPr>
        <p:blipFill>
          <a:blip r:embed="rId2"/>
          <a:stretch>
            <a:fillRect/>
          </a:stretch>
        </p:blipFill>
        <p:spPr>
          <a:xfrm>
            <a:off x="1307407" y="3552087"/>
            <a:ext cx="3303230" cy="1723997"/>
          </a:xfrm>
          <a:prstGeom prst="rect">
            <a:avLst/>
          </a:prstGeom>
        </p:spPr>
      </p:pic>
      <p:sp>
        <p:nvSpPr>
          <p:cNvPr id="5" name="Rectangle 4"/>
          <p:cNvSpPr/>
          <p:nvPr/>
        </p:nvSpPr>
        <p:spPr>
          <a:xfrm>
            <a:off x="5147256" y="3813920"/>
            <a:ext cx="6096000" cy="923330"/>
          </a:xfrm>
          <a:prstGeom prst="rect">
            <a:avLst/>
          </a:prstGeom>
        </p:spPr>
        <p:txBody>
          <a:bodyPr>
            <a:spAutoFit/>
          </a:bodyPr>
          <a:lstStyle/>
          <a:p>
            <a:r>
              <a:rPr lang="en-US" dirty="0">
                <a:latin typeface="URWBookmanL-Ligh"/>
              </a:rPr>
              <a:t>If none of the patterns matches, the message</a:t>
            </a:r>
          </a:p>
          <a:p>
            <a:r>
              <a:rPr lang="en-US" dirty="0">
                <a:latin typeface="URWBookmanL-Ligh"/>
              </a:rPr>
              <a:t>is saved for later processing, and the process waits for the </a:t>
            </a:r>
            <a:r>
              <a:rPr lang="en-US" dirty="0" smtClean="0">
                <a:latin typeface="URWBookmanL-Ligh"/>
              </a:rPr>
              <a:t>next message</a:t>
            </a:r>
            <a:endParaRPr lang="en-US" dirty="0"/>
          </a:p>
        </p:txBody>
      </p:sp>
    </p:spTree>
    <p:extLst>
      <p:ext uri="{BB962C8B-B14F-4D97-AF65-F5344CB8AC3E}">
        <p14:creationId xmlns:p14="http://schemas.microsoft.com/office/powerpoint/2010/main" val="280755265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138773"/>
          </a:xfrm>
          <a:prstGeom prst="rect">
            <a:avLst/>
          </a:prstGeom>
          <a:noFill/>
        </p:spPr>
        <p:txBody>
          <a:bodyPr wrap="square" rtlCol="0">
            <a:spAutoFit/>
          </a:bodyPr>
          <a:lstStyle/>
          <a:p>
            <a:r>
              <a:rPr lang="en-US" sz="3200" dirty="0" smtClean="0"/>
              <a:t>Receive with timeout</a:t>
            </a:r>
          </a:p>
          <a:p>
            <a:endParaRPr lang="en-US" dirty="0" smtClean="0"/>
          </a:p>
          <a:p>
            <a:r>
              <a:rPr lang="en-US" dirty="0"/>
              <a:t>maximum time that the process will wait to receive a message</a:t>
            </a:r>
            <a:endParaRPr lang="en-US" dirty="0" smtClean="0"/>
          </a:p>
        </p:txBody>
      </p:sp>
      <p:pic>
        <p:nvPicPr>
          <p:cNvPr id="6" name="Picture 5"/>
          <p:cNvPicPr>
            <a:picLocks noChangeAspect="1"/>
          </p:cNvPicPr>
          <p:nvPr/>
        </p:nvPicPr>
        <p:blipFill>
          <a:blip r:embed="rId2"/>
          <a:stretch>
            <a:fillRect/>
          </a:stretch>
        </p:blipFill>
        <p:spPr>
          <a:xfrm>
            <a:off x="1257300" y="3769283"/>
            <a:ext cx="3701066" cy="2283319"/>
          </a:xfrm>
          <a:prstGeom prst="rect">
            <a:avLst/>
          </a:prstGeom>
        </p:spPr>
      </p:pic>
    </p:spTree>
    <p:extLst>
      <p:ext uri="{BB962C8B-B14F-4D97-AF65-F5344CB8AC3E}">
        <p14:creationId xmlns:p14="http://schemas.microsoft.com/office/powerpoint/2010/main" val="416087555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138773"/>
          </a:xfrm>
          <a:prstGeom prst="rect">
            <a:avLst/>
          </a:prstGeom>
          <a:noFill/>
        </p:spPr>
        <p:txBody>
          <a:bodyPr wrap="square" rtlCol="0">
            <a:spAutoFit/>
          </a:bodyPr>
          <a:lstStyle/>
          <a:p>
            <a:r>
              <a:rPr lang="en-US" sz="3200" dirty="0" smtClean="0"/>
              <a:t>Receive with timeout</a:t>
            </a:r>
          </a:p>
          <a:p>
            <a:endParaRPr lang="en-US" dirty="0" smtClean="0"/>
          </a:p>
          <a:p>
            <a:r>
              <a:rPr lang="en-US" dirty="0" smtClean="0"/>
              <a:t>Sleep Method</a:t>
            </a:r>
          </a:p>
        </p:txBody>
      </p:sp>
      <p:pic>
        <p:nvPicPr>
          <p:cNvPr id="4" name="Picture 3"/>
          <p:cNvPicPr>
            <a:picLocks noChangeAspect="1"/>
          </p:cNvPicPr>
          <p:nvPr/>
        </p:nvPicPr>
        <p:blipFill>
          <a:blip r:embed="rId2"/>
          <a:stretch>
            <a:fillRect/>
          </a:stretch>
        </p:blipFill>
        <p:spPr>
          <a:xfrm>
            <a:off x="1299022" y="3549403"/>
            <a:ext cx="2500246" cy="1516816"/>
          </a:xfrm>
          <a:prstGeom prst="rect">
            <a:avLst/>
          </a:prstGeom>
        </p:spPr>
      </p:pic>
    </p:spTree>
    <p:extLst>
      <p:ext uri="{BB962C8B-B14F-4D97-AF65-F5344CB8AC3E}">
        <p14:creationId xmlns:p14="http://schemas.microsoft.com/office/powerpoint/2010/main" val="426179571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31216"/>
          </a:xfrm>
          <a:prstGeom prst="rect">
            <a:avLst/>
          </a:prstGeom>
          <a:noFill/>
        </p:spPr>
        <p:txBody>
          <a:bodyPr wrap="square" rtlCol="0">
            <a:spAutoFit/>
          </a:bodyPr>
          <a:lstStyle/>
          <a:p>
            <a:r>
              <a:rPr lang="en-US" sz="3200" dirty="0" smtClean="0"/>
              <a:t>Receive with timeout 0</a:t>
            </a:r>
          </a:p>
          <a:p>
            <a:endParaRPr lang="en-US" sz="3200" dirty="0" smtClean="0"/>
          </a:p>
          <a:p>
            <a:r>
              <a:rPr lang="en-US" dirty="0" err="1" smtClean="0"/>
              <a:t>flush_buffer</a:t>
            </a:r>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1337189" y="4055233"/>
            <a:ext cx="3930270" cy="2193639"/>
          </a:xfrm>
          <a:prstGeom prst="rect">
            <a:avLst/>
          </a:prstGeom>
        </p:spPr>
      </p:pic>
    </p:spTree>
    <p:extLst>
      <p:ext uri="{BB962C8B-B14F-4D97-AF65-F5344CB8AC3E}">
        <p14:creationId xmlns:p14="http://schemas.microsoft.com/office/powerpoint/2010/main" val="22053429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31216"/>
          </a:xfrm>
          <a:prstGeom prst="rect">
            <a:avLst/>
          </a:prstGeom>
          <a:noFill/>
        </p:spPr>
        <p:txBody>
          <a:bodyPr wrap="square" rtlCol="0">
            <a:spAutoFit/>
          </a:bodyPr>
          <a:lstStyle/>
          <a:p>
            <a:r>
              <a:rPr lang="en-US" sz="3200" dirty="0" smtClean="0"/>
              <a:t>Receive with timeout 0</a:t>
            </a:r>
          </a:p>
          <a:p>
            <a:endParaRPr lang="en-US" sz="3200" dirty="0" smtClean="0"/>
          </a:p>
          <a:p>
            <a:r>
              <a:rPr lang="en-US" dirty="0" err="1" smtClean="0"/>
              <a:t>Priority_receive</a:t>
            </a: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154953" y="3858339"/>
            <a:ext cx="3455683" cy="2547077"/>
          </a:xfrm>
          <a:prstGeom prst="rect">
            <a:avLst/>
          </a:prstGeom>
        </p:spPr>
      </p:pic>
    </p:spTree>
    <p:extLst>
      <p:ext uri="{BB962C8B-B14F-4D97-AF65-F5344CB8AC3E}">
        <p14:creationId xmlns:p14="http://schemas.microsoft.com/office/powerpoint/2010/main" val="3334425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Atoms</a:t>
            </a:r>
            <a:br>
              <a:rPr lang="en-US" dirty="0" smtClean="0"/>
            </a:br>
            <a:r>
              <a:rPr lang="en-US" sz="2000" dirty="0" err="1"/>
              <a:t>A</a:t>
            </a:r>
            <a:r>
              <a:rPr lang="en-US" sz="2000" dirty="0" err="1" smtClean="0"/>
              <a:t>toms</a:t>
            </a:r>
            <a:r>
              <a:rPr lang="en-US" sz="2000" dirty="0" smtClean="0"/>
              <a:t> </a:t>
            </a:r>
            <a:r>
              <a:rPr lang="en-US" sz="2000" dirty="0"/>
              <a:t>are used to represent different non-numerical </a:t>
            </a:r>
            <a:r>
              <a:rPr lang="en-US" sz="2000" dirty="0" smtClean="0"/>
              <a:t>constant values</a:t>
            </a:r>
            <a:r>
              <a:rPr lang="en-US" sz="2000" dirty="0"/>
              <a:t>.</a:t>
            </a:r>
            <a:r>
              <a:rPr lang="en-US" sz="2000" dirty="0" smtClean="0"/>
              <a:t/>
            </a:r>
            <a:br>
              <a:rPr lang="en-US" sz="2000" dirty="0" smtClean="0"/>
            </a:br>
            <a:r>
              <a:rPr lang="en-US" sz="2000" dirty="0" smtClean="0"/>
              <a:t>Similar to enumerated </a:t>
            </a:r>
            <a:r>
              <a:rPr lang="en-US" sz="2000" dirty="0"/>
              <a:t>types in C or Java</a:t>
            </a:r>
          </a:p>
        </p:txBody>
      </p:sp>
      <p:sp>
        <p:nvSpPr>
          <p:cNvPr id="3" name="Text Placeholder 2"/>
          <p:cNvSpPr>
            <a:spLocks noGrp="1"/>
          </p:cNvSpPr>
          <p:nvPr>
            <p:ph type="body" sz="half" idx="2"/>
          </p:nvPr>
        </p:nvSpPr>
        <p:spPr>
          <a:xfrm>
            <a:off x="301618" y="4307840"/>
            <a:ext cx="5266165" cy="2194560"/>
          </a:xfrm>
          <a:solidFill>
            <a:schemeClr val="bg2">
              <a:lumMod val="60000"/>
              <a:lumOff val="40000"/>
            </a:schemeClr>
          </a:solidFill>
        </p:spPr>
        <p:txBody>
          <a:bodyPr>
            <a:normAutofit/>
          </a:bodyPr>
          <a:lstStyle/>
          <a:p>
            <a:r>
              <a:rPr lang="en-US" dirty="0"/>
              <a:t>#include "</a:t>
            </a:r>
            <a:r>
              <a:rPr lang="en-US" dirty="0" err="1" smtClean="0"/>
              <a:t>glob.h</a:t>
            </a:r>
            <a:r>
              <a:rPr lang="en-US" dirty="0" smtClean="0"/>
              <a:t>“</a:t>
            </a:r>
          </a:p>
          <a:p>
            <a:r>
              <a:rPr lang="en-US" dirty="0"/>
              <a:t>#define RET_SUCCESS 223</a:t>
            </a:r>
          </a:p>
          <a:p>
            <a:r>
              <a:rPr lang="en-US" dirty="0" err="1"/>
              <a:t>int</a:t>
            </a:r>
            <a:r>
              <a:rPr lang="en-US" dirty="0"/>
              <a:t> ret;</a:t>
            </a:r>
          </a:p>
          <a:p>
            <a:r>
              <a:rPr lang="en-US" dirty="0"/>
              <a:t>ret = </a:t>
            </a:r>
            <a:r>
              <a:rPr lang="en-US" dirty="0" err="1"/>
              <a:t>file_operation</a:t>
            </a:r>
            <a:r>
              <a:rPr lang="en-US" dirty="0"/>
              <a:t>(OP_READ, buff);</a:t>
            </a:r>
          </a:p>
          <a:p>
            <a:r>
              <a:rPr lang="en-US" dirty="0"/>
              <a:t>if( ret == RET_SUCCESS ) { ... }</a:t>
            </a:r>
          </a:p>
        </p:txBody>
      </p:sp>
      <p:sp>
        <p:nvSpPr>
          <p:cNvPr id="5" name="Text Placeholder 2"/>
          <p:cNvSpPr txBox="1">
            <a:spLocks/>
          </p:cNvSpPr>
          <p:nvPr/>
        </p:nvSpPr>
        <p:spPr>
          <a:xfrm>
            <a:off x="6275595" y="4307840"/>
            <a:ext cx="5266165" cy="2194560"/>
          </a:xfrm>
          <a:prstGeom prst="rect">
            <a:avLst/>
          </a:prstGeom>
          <a:solidFill>
            <a:schemeClr val="bg2">
              <a:lumMod val="60000"/>
              <a:lumOff val="40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a:t>Ret = </a:t>
            </a:r>
            <a:r>
              <a:rPr lang="en-US" dirty="0" err="1"/>
              <a:t>file_operation</a:t>
            </a:r>
            <a:r>
              <a:rPr lang="en-US" dirty="0"/>
              <a:t>(</a:t>
            </a:r>
            <a:r>
              <a:rPr lang="en-US" dirty="0" err="1"/>
              <a:t>op_read</a:t>
            </a:r>
            <a:r>
              <a:rPr lang="en-US" dirty="0"/>
              <a:t>, Buff),</a:t>
            </a:r>
          </a:p>
          <a:p>
            <a:r>
              <a:rPr lang="en-US" dirty="0"/>
              <a:t>if</a:t>
            </a:r>
          </a:p>
          <a:p>
            <a:r>
              <a:rPr lang="en-US" dirty="0"/>
              <a:t>Ret == </a:t>
            </a:r>
            <a:r>
              <a:rPr lang="en-US" b="1" dirty="0" err="1">
                <a:solidFill>
                  <a:srgbClr val="002060"/>
                </a:solidFill>
              </a:rPr>
              <a:t>ret_success</a:t>
            </a:r>
            <a:r>
              <a:rPr lang="en-US" dirty="0">
                <a:solidFill>
                  <a:srgbClr val="002060"/>
                </a:solidFill>
              </a:rPr>
              <a:t> </a:t>
            </a:r>
            <a:r>
              <a:rPr lang="en-US" dirty="0"/>
              <a:t>-&gt;</a:t>
            </a:r>
          </a:p>
          <a:p>
            <a:r>
              <a:rPr lang="en-US" dirty="0"/>
              <a:t>...</a:t>
            </a:r>
          </a:p>
        </p:txBody>
      </p:sp>
    </p:spTree>
    <p:extLst>
      <p:ext uri="{BB962C8B-B14F-4D97-AF65-F5344CB8AC3E}">
        <p14:creationId xmlns:p14="http://schemas.microsoft.com/office/powerpoint/2010/main" val="47569205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92771"/>
          </a:xfrm>
          <a:prstGeom prst="rect">
            <a:avLst/>
          </a:prstGeom>
          <a:noFill/>
        </p:spPr>
        <p:txBody>
          <a:bodyPr wrap="square" rtlCol="0">
            <a:spAutoFit/>
          </a:bodyPr>
          <a:lstStyle/>
          <a:p>
            <a:r>
              <a:rPr lang="en-US" sz="3200" dirty="0" smtClean="0"/>
              <a:t>Receive with timeout infinity</a:t>
            </a:r>
          </a:p>
          <a:p>
            <a:endParaRPr lang="en-US" sz="3200" dirty="0" smtClean="0"/>
          </a:p>
          <a:p>
            <a:r>
              <a:rPr lang="en-US" dirty="0"/>
              <a:t>If the timeout value in a receive statement is the atom infinity, then </a:t>
            </a:r>
            <a:r>
              <a:rPr lang="en-US" dirty="0" smtClean="0"/>
              <a:t>the timeout </a:t>
            </a:r>
            <a:r>
              <a:rPr lang="en-US" dirty="0"/>
              <a:t>will never trigger</a:t>
            </a:r>
            <a:endParaRPr lang="en-US" sz="1100" dirty="0" smtClean="0"/>
          </a:p>
        </p:txBody>
      </p:sp>
    </p:spTree>
    <p:extLst>
      <p:ext uri="{BB962C8B-B14F-4D97-AF65-F5344CB8AC3E}">
        <p14:creationId xmlns:p14="http://schemas.microsoft.com/office/powerpoint/2010/main" val="167245591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584775"/>
          </a:xfrm>
          <a:prstGeom prst="rect">
            <a:avLst/>
          </a:prstGeom>
          <a:noFill/>
        </p:spPr>
        <p:txBody>
          <a:bodyPr wrap="square" rtlCol="0">
            <a:spAutoFit/>
          </a:bodyPr>
          <a:lstStyle/>
          <a:p>
            <a:r>
              <a:rPr lang="en-US" sz="3200" dirty="0" smtClean="0"/>
              <a:t>Selective Receive</a:t>
            </a:r>
          </a:p>
        </p:txBody>
      </p:sp>
      <p:pic>
        <p:nvPicPr>
          <p:cNvPr id="4" name="Picture 3"/>
          <p:cNvPicPr>
            <a:picLocks noChangeAspect="1"/>
          </p:cNvPicPr>
          <p:nvPr/>
        </p:nvPicPr>
        <p:blipFill>
          <a:blip r:embed="rId2"/>
          <a:stretch>
            <a:fillRect/>
          </a:stretch>
        </p:blipFill>
        <p:spPr>
          <a:xfrm>
            <a:off x="1154954" y="3704451"/>
            <a:ext cx="3067050" cy="3009900"/>
          </a:xfrm>
          <a:prstGeom prst="rect">
            <a:avLst/>
          </a:prstGeom>
        </p:spPr>
      </p:pic>
      <p:pic>
        <p:nvPicPr>
          <p:cNvPr id="5" name="Picture 4"/>
          <p:cNvPicPr>
            <a:picLocks noChangeAspect="1"/>
          </p:cNvPicPr>
          <p:nvPr/>
        </p:nvPicPr>
        <p:blipFill>
          <a:blip r:embed="rId3"/>
          <a:stretch>
            <a:fillRect/>
          </a:stretch>
        </p:blipFill>
        <p:spPr>
          <a:xfrm>
            <a:off x="5944808" y="3618726"/>
            <a:ext cx="3676650" cy="3095625"/>
          </a:xfrm>
          <a:prstGeom prst="rect">
            <a:avLst/>
          </a:prstGeom>
        </p:spPr>
      </p:pic>
    </p:spTree>
    <p:extLst>
      <p:ext uri="{BB962C8B-B14F-4D97-AF65-F5344CB8AC3E}">
        <p14:creationId xmlns:p14="http://schemas.microsoft.com/office/powerpoint/2010/main" val="29966465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908215"/>
          </a:xfrm>
          <a:prstGeom prst="rect">
            <a:avLst/>
          </a:prstGeom>
          <a:noFill/>
        </p:spPr>
        <p:txBody>
          <a:bodyPr wrap="square" rtlCol="0">
            <a:spAutoFit/>
          </a:bodyPr>
          <a:lstStyle/>
          <a:p>
            <a:r>
              <a:rPr lang="en-US" sz="3200" dirty="0" smtClean="0"/>
              <a:t>Registered Process</a:t>
            </a:r>
          </a:p>
          <a:p>
            <a:endParaRPr lang="en-US" sz="3200" dirty="0" smtClean="0"/>
          </a:p>
          <a:p>
            <a:r>
              <a:rPr lang="en-US" dirty="0" err="1"/>
              <a:t>Erlang</a:t>
            </a:r>
            <a:r>
              <a:rPr lang="en-US" dirty="0"/>
              <a:t> has a method for publishing a process identifier so that any process</a:t>
            </a:r>
          </a:p>
          <a:p>
            <a:r>
              <a:rPr lang="en-US" dirty="0"/>
              <a:t>in the system can communicate with this process. Such a process</a:t>
            </a:r>
          </a:p>
          <a:p>
            <a:r>
              <a:rPr lang="en-US" dirty="0"/>
              <a:t>is called a registered process</a:t>
            </a:r>
            <a:endParaRPr lang="en-US" dirty="0" smtClean="0"/>
          </a:p>
        </p:txBody>
      </p:sp>
    </p:spTree>
    <p:extLst>
      <p:ext uri="{BB962C8B-B14F-4D97-AF65-F5344CB8AC3E}">
        <p14:creationId xmlns:p14="http://schemas.microsoft.com/office/powerpoint/2010/main" val="348971778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31216"/>
          </a:xfrm>
          <a:prstGeom prst="rect">
            <a:avLst/>
          </a:prstGeom>
          <a:noFill/>
        </p:spPr>
        <p:txBody>
          <a:bodyPr wrap="square" rtlCol="0">
            <a:spAutoFit/>
          </a:bodyPr>
          <a:lstStyle/>
          <a:p>
            <a:r>
              <a:rPr lang="en-US" sz="3200" dirty="0"/>
              <a:t>register(</a:t>
            </a:r>
            <a:r>
              <a:rPr lang="en-US" sz="3200" dirty="0" err="1"/>
              <a:t>AnAtom</a:t>
            </a:r>
            <a:r>
              <a:rPr lang="en-US" sz="3200" dirty="0"/>
              <a:t>, </a:t>
            </a:r>
            <a:r>
              <a:rPr lang="en-US" sz="3200" dirty="0" err="1"/>
              <a:t>Pid</a:t>
            </a:r>
            <a:r>
              <a:rPr lang="en-US" sz="3200" dirty="0" smtClean="0"/>
              <a:t>)</a:t>
            </a:r>
          </a:p>
          <a:p>
            <a:endParaRPr lang="en-US" sz="3200" dirty="0"/>
          </a:p>
          <a:p>
            <a:r>
              <a:rPr lang="en-US" dirty="0"/>
              <a:t>Register the process </a:t>
            </a:r>
            <a:r>
              <a:rPr lang="en-US" dirty="0" err="1"/>
              <a:t>Pid</a:t>
            </a:r>
            <a:r>
              <a:rPr lang="en-US" dirty="0"/>
              <a:t> with the name </a:t>
            </a:r>
            <a:r>
              <a:rPr lang="en-US" dirty="0" err="1"/>
              <a:t>AnAtom</a:t>
            </a:r>
            <a:r>
              <a:rPr lang="en-US" dirty="0"/>
              <a:t>. The registration</a:t>
            </a:r>
          </a:p>
          <a:p>
            <a:r>
              <a:rPr lang="en-US" dirty="0"/>
              <a:t>fails if </a:t>
            </a:r>
            <a:r>
              <a:rPr lang="en-US" dirty="0" err="1"/>
              <a:t>AnAtom</a:t>
            </a:r>
            <a:r>
              <a:rPr lang="en-US" dirty="0"/>
              <a:t> has already been used to register a process.</a:t>
            </a:r>
            <a:endParaRPr lang="en-US" dirty="0" smtClean="0"/>
          </a:p>
        </p:txBody>
      </p:sp>
    </p:spTree>
    <p:extLst>
      <p:ext uri="{BB962C8B-B14F-4D97-AF65-F5344CB8AC3E}">
        <p14:creationId xmlns:p14="http://schemas.microsoft.com/office/powerpoint/2010/main" val="32322590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908215"/>
          </a:xfrm>
          <a:prstGeom prst="rect">
            <a:avLst/>
          </a:prstGeom>
          <a:noFill/>
        </p:spPr>
        <p:txBody>
          <a:bodyPr wrap="square" rtlCol="0">
            <a:spAutoFit/>
          </a:bodyPr>
          <a:lstStyle/>
          <a:p>
            <a:r>
              <a:rPr lang="en-US" sz="3200" dirty="0"/>
              <a:t>unregister(</a:t>
            </a:r>
            <a:r>
              <a:rPr lang="en-US" sz="3200" dirty="0" err="1"/>
              <a:t>AnAtom</a:t>
            </a:r>
            <a:r>
              <a:rPr lang="en-US" sz="3200" dirty="0" smtClean="0"/>
              <a:t>)</a:t>
            </a:r>
          </a:p>
          <a:p>
            <a:endParaRPr lang="en-US" sz="3200" dirty="0"/>
          </a:p>
          <a:p>
            <a:r>
              <a:rPr lang="en-US" dirty="0"/>
              <a:t>Remove any registrations associated with </a:t>
            </a:r>
            <a:r>
              <a:rPr lang="en-US" dirty="0" err="1" smtClean="0"/>
              <a:t>AnAtom</a:t>
            </a:r>
            <a:endParaRPr lang="en-US" dirty="0" smtClean="0"/>
          </a:p>
          <a:p>
            <a:endParaRPr lang="en-US" dirty="0" smtClean="0"/>
          </a:p>
          <a:p>
            <a:r>
              <a:rPr lang="en-US" dirty="0"/>
              <a:t>Note: If a registered process dies it will be automatically unregistered.</a:t>
            </a:r>
            <a:endParaRPr lang="en-US" dirty="0" smtClean="0"/>
          </a:p>
        </p:txBody>
      </p:sp>
    </p:spTree>
    <p:extLst>
      <p:ext uri="{BB962C8B-B14F-4D97-AF65-F5344CB8AC3E}">
        <p14:creationId xmlns:p14="http://schemas.microsoft.com/office/powerpoint/2010/main" val="29683264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185214"/>
          </a:xfrm>
          <a:prstGeom prst="rect">
            <a:avLst/>
          </a:prstGeom>
          <a:noFill/>
        </p:spPr>
        <p:txBody>
          <a:bodyPr wrap="square" rtlCol="0">
            <a:spAutoFit/>
          </a:bodyPr>
          <a:lstStyle/>
          <a:p>
            <a:r>
              <a:rPr lang="en-US" sz="3200" dirty="0" err="1"/>
              <a:t>whereis</a:t>
            </a:r>
            <a:r>
              <a:rPr lang="en-US" sz="3200" dirty="0"/>
              <a:t>(</a:t>
            </a:r>
            <a:r>
              <a:rPr lang="en-US" sz="3200" dirty="0" err="1"/>
              <a:t>AnAtom</a:t>
            </a:r>
            <a:r>
              <a:rPr lang="en-US" sz="3200" dirty="0"/>
              <a:t>) -&gt; </a:t>
            </a:r>
            <a:r>
              <a:rPr lang="en-US" sz="3200" dirty="0" err="1"/>
              <a:t>Pid</a:t>
            </a:r>
            <a:r>
              <a:rPr lang="en-US" sz="3200" dirty="0"/>
              <a:t> | </a:t>
            </a:r>
            <a:r>
              <a:rPr lang="en-US" sz="3200" dirty="0" smtClean="0"/>
              <a:t>undefined</a:t>
            </a:r>
          </a:p>
          <a:p>
            <a:endParaRPr lang="en-US" sz="3200" dirty="0"/>
          </a:p>
          <a:p>
            <a:r>
              <a:rPr lang="en-US" dirty="0"/>
              <a:t>Find out whether </a:t>
            </a:r>
            <a:r>
              <a:rPr lang="en-US" dirty="0" err="1"/>
              <a:t>AnAtom</a:t>
            </a:r>
            <a:r>
              <a:rPr lang="en-US" dirty="0"/>
              <a:t> is registered. </a:t>
            </a:r>
            <a:endParaRPr lang="en-US" dirty="0" smtClean="0"/>
          </a:p>
          <a:p>
            <a:endParaRPr lang="en-US" dirty="0" smtClean="0"/>
          </a:p>
          <a:p>
            <a:r>
              <a:rPr lang="en-US" dirty="0" smtClean="0"/>
              <a:t>Return </a:t>
            </a:r>
            <a:r>
              <a:rPr lang="en-US" dirty="0"/>
              <a:t>the process </a:t>
            </a:r>
            <a:r>
              <a:rPr lang="en-US" dirty="0" smtClean="0"/>
              <a:t>identifier </a:t>
            </a:r>
            <a:r>
              <a:rPr lang="en-US" dirty="0" err="1" smtClean="0"/>
              <a:t>Pid</a:t>
            </a:r>
            <a:r>
              <a:rPr lang="en-US" dirty="0"/>
              <a:t>, or return the atom undefined if no process is </a:t>
            </a:r>
            <a:r>
              <a:rPr lang="en-US" dirty="0" smtClean="0"/>
              <a:t>associated with </a:t>
            </a:r>
            <a:r>
              <a:rPr lang="en-US" dirty="0" err="1"/>
              <a:t>AnAtom</a:t>
            </a:r>
            <a:endParaRPr lang="en-US" dirty="0" smtClean="0"/>
          </a:p>
        </p:txBody>
      </p:sp>
    </p:spTree>
    <p:extLst>
      <p:ext uri="{BB962C8B-B14F-4D97-AF65-F5344CB8AC3E}">
        <p14:creationId xmlns:p14="http://schemas.microsoft.com/office/powerpoint/2010/main" val="137740694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354217"/>
          </a:xfrm>
          <a:prstGeom prst="rect">
            <a:avLst/>
          </a:prstGeom>
          <a:noFill/>
        </p:spPr>
        <p:txBody>
          <a:bodyPr wrap="square" rtlCol="0">
            <a:spAutoFit/>
          </a:bodyPr>
          <a:lstStyle/>
          <a:p>
            <a:r>
              <a:rPr lang="en-US" sz="3200" dirty="0"/>
              <a:t>registered() -&gt; [</a:t>
            </a:r>
            <a:r>
              <a:rPr lang="en-US" sz="3200" dirty="0" err="1"/>
              <a:t>AnAtom</a:t>
            </a:r>
            <a:r>
              <a:rPr lang="en-US" sz="3200" dirty="0"/>
              <a:t>::atom</a:t>
            </a:r>
            <a:r>
              <a:rPr lang="en-US" sz="3200" dirty="0" smtClean="0"/>
              <a:t>()]</a:t>
            </a:r>
          </a:p>
          <a:p>
            <a:endParaRPr lang="en-US" sz="3200" dirty="0"/>
          </a:p>
          <a:p>
            <a:r>
              <a:rPr lang="en-US" dirty="0"/>
              <a:t>Return a list of all registered processes in the system</a:t>
            </a:r>
            <a:endParaRPr lang="en-US" dirty="0" smtClean="0"/>
          </a:p>
        </p:txBody>
      </p:sp>
    </p:spTree>
    <p:extLst>
      <p:ext uri="{BB962C8B-B14F-4D97-AF65-F5344CB8AC3E}">
        <p14:creationId xmlns:p14="http://schemas.microsoft.com/office/powerpoint/2010/main" val="122331422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739211"/>
          </a:xfrm>
          <a:prstGeom prst="rect">
            <a:avLst/>
          </a:prstGeom>
          <a:noFill/>
        </p:spPr>
        <p:txBody>
          <a:bodyPr wrap="square" rtlCol="0">
            <a:spAutoFit/>
          </a:bodyPr>
          <a:lstStyle/>
          <a:p>
            <a:r>
              <a:rPr lang="en-US" sz="3200" dirty="0" smtClean="0"/>
              <a:t>Tail recursion</a:t>
            </a:r>
          </a:p>
          <a:p>
            <a:endParaRPr lang="en-US" sz="3200" dirty="0"/>
          </a:p>
          <a:p>
            <a:r>
              <a:rPr lang="en-US" dirty="0"/>
              <a:t>A tail-recursive function can be </a:t>
            </a:r>
            <a:r>
              <a:rPr lang="en-US" dirty="0" smtClean="0"/>
              <a:t>compiled so </a:t>
            </a:r>
            <a:r>
              <a:rPr lang="en-US" dirty="0"/>
              <a:t>that the last function call in a sequence of statements can </a:t>
            </a:r>
            <a:r>
              <a:rPr lang="en-US" dirty="0" smtClean="0"/>
              <a:t>be replaced </a:t>
            </a:r>
            <a:r>
              <a:rPr lang="en-US" dirty="0"/>
              <a:t>by a simple jump to the start of the function being called. </a:t>
            </a:r>
            <a:endParaRPr lang="en-US" dirty="0" smtClean="0"/>
          </a:p>
          <a:p>
            <a:endParaRPr lang="en-US" dirty="0"/>
          </a:p>
          <a:p>
            <a:r>
              <a:rPr lang="en-US" dirty="0" smtClean="0"/>
              <a:t>This</a:t>
            </a:r>
            <a:r>
              <a:rPr lang="en-US" dirty="0"/>
              <a:t> </a:t>
            </a:r>
            <a:r>
              <a:rPr lang="en-US" dirty="0" smtClean="0"/>
              <a:t>means </a:t>
            </a:r>
            <a:r>
              <a:rPr lang="en-US" dirty="0"/>
              <a:t>that a tail-recursive function can loop forever without consuming</a:t>
            </a:r>
          </a:p>
          <a:p>
            <a:r>
              <a:rPr lang="en-US" dirty="0"/>
              <a:t>stack space.</a:t>
            </a:r>
            <a:endParaRPr lang="en-US" dirty="0" smtClean="0"/>
          </a:p>
        </p:txBody>
      </p:sp>
      <p:pic>
        <p:nvPicPr>
          <p:cNvPr id="4" name="Picture 3"/>
          <p:cNvPicPr>
            <a:picLocks noChangeAspect="1"/>
          </p:cNvPicPr>
          <p:nvPr/>
        </p:nvPicPr>
        <p:blipFill>
          <a:blip r:embed="rId2"/>
          <a:stretch>
            <a:fillRect/>
          </a:stretch>
        </p:blipFill>
        <p:spPr>
          <a:xfrm>
            <a:off x="1283527" y="5070720"/>
            <a:ext cx="5117273" cy="1569297"/>
          </a:xfrm>
          <a:prstGeom prst="rect">
            <a:avLst/>
          </a:prstGeom>
        </p:spPr>
      </p:pic>
    </p:spTree>
    <p:extLst>
      <p:ext uri="{BB962C8B-B14F-4D97-AF65-F5344CB8AC3E}">
        <p14:creationId xmlns:p14="http://schemas.microsoft.com/office/powerpoint/2010/main" val="406055875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endParaRPr lang="en-US" sz="3200" dirty="0"/>
          </a:p>
          <a:p>
            <a:r>
              <a:rPr lang="en-US" sz="3200" dirty="0"/>
              <a:t>spawn(Mod, </a:t>
            </a:r>
            <a:r>
              <a:rPr lang="en-US" sz="3200" dirty="0" err="1"/>
              <a:t>FuncName</a:t>
            </a:r>
            <a:r>
              <a:rPr lang="en-US" sz="3200" dirty="0"/>
              <a:t>, </a:t>
            </a:r>
            <a:r>
              <a:rPr lang="en-US" sz="3200" dirty="0" err="1"/>
              <a:t>Args</a:t>
            </a:r>
            <a:r>
              <a:rPr lang="en-US" sz="3200" dirty="0"/>
              <a:t>)</a:t>
            </a:r>
          </a:p>
          <a:p>
            <a:endParaRPr lang="en-US" sz="3200" dirty="0"/>
          </a:p>
          <a:p>
            <a:r>
              <a:rPr lang="en-US" dirty="0" smtClean="0"/>
              <a:t>This </a:t>
            </a:r>
            <a:r>
              <a:rPr lang="en-US" dirty="0"/>
              <a:t>creates a new process. </a:t>
            </a:r>
            <a:r>
              <a:rPr lang="en-US" dirty="0" err="1"/>
              <a:t>Args</a:t>
            </a:r>
            <a:r>
              <a:rPr lang="en-US" dirty="0"/>
              <a:t> is a list of arguments of the form</a:t>
            </a:r>
          </a:p>
          <a:p>
            <a:r>
              <a:rPr lang="en-US" dirty="0"/>
              <a:t>[Arg1, Args2, ..., </a:t>
            </a:r>
            <a:r>
              <a:rPr lang="en-US" dirty="0" err="1"/>
              <a:t>ArgN</a:t>
            </a:r>
            <a:r>
              <a:rPr lang="en-US" dirty="0"/>
              <a:t>]. The newly created process starts evaluating</a:t>
            </a:r>
          </a:p>
          <a:p>
            <a:r>
              <a:rPr lang="en-US" dirty="0" err="1"/>
              <a:t>Mod:FuncName</a:t>
            </a:r>
            <a:r>
              <a:rPr lang="en-US" dirty="0"/>
              <a:t>(Arg1, Arg2, ..., </a:t>
            </a:r>
            <a:r>
              <a:rPr lang="en-US" dirty="0" err="1"/>
              <a:t>ArgN</a:t>
            </a:r>
            <a:r>
              <a:rPr lang="en-US" dirty="0" smtClean="0"/>
              <a:t>).</a:t>
            </a:r>
          </a:p>
          <a:p>
            <a:endParaRPr lang="en-US" dirty="0"/>
          </a:p>
          <a:p>
            <a:r>
              <a:rPr lang="en-US" dirty="0"/>
              <a:t>Spawning a function with an explicit module, function name, and argument</a:t>
            </a:r>
          </a:p>
          <a:p>
            <a:r>
              <a:rPr lang="en-US" dirty="0"/>
              <a:t>list (called an MFA) is the proper way to ensure that our running</a:t>
            </a:r>
          </a:p>
          <a:p>
            <a:r>
              <a:rPr lang="en-US" dirty="0"/>
              <a:t>processes will be correctly updated with new versions of the module</a:t>
            </a:r>
          </a:p>
          <a:p>
            <a:r>
              <a:rPr lang="en-US" dirty="0"/>
              <a:t>code if it is compiled while it is being used.</a:t>
            </a:r>
            <a:endParaRPr lang="en-US" dirty="0" smtClean="0"/>
          </a:p>
        </p:txBody>
      </p:sp>
    </p:spTree>
    <p:extLst>
      <p:ext uri="{BB962C8B-B14F-4D97-AF65-F5344CB8AC3E}">
        <p14:creationId xmlns:p14="http://schemas.microsoft.com/office/powerpoint/2010/main" val="244721133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Exercise</a:t>
            </a:r>
            <a:endParaRPr lang="en-US" dirty="0"/>
          </a:p>
        </p:txBody>
      </p:sp>
      <p:sp>
        <p:nvSpPr>
          <p:cNvPr id="3" name="TextBox 2"/>
          <p:cNvSpPr txBox="1"/>
          <p:nvPr/>
        </p:nvSpPr>
        <p:spPr>
          <a:xfrm>
            <a:off x="1154954" y="2011680"/>
            <a:ext cx="8818880" cy="1077218"/>
          </a:xfrm>
          <a:prstGeom prst="rect">
            <a:avLst/>
          </a:prstGeom>
          <a:noFill/>
        </p:spPr>
        <p:txBody>
          <a:bodyPr wrap="square" rtlCol="0">
            <a:spAutoFit/>
          </a:bodyPr>
          <a:lstStyle/>
          <a:p>
            <a:r>
              <a:rPr lang="en-US" sz="3200" dirty="0" smtClean="0"/>
              <a:t>Implement a clock, which calls the callback function when the timer expires</a:t>
            </a:r>
            <a:endParaRPr lang="en-US" sz="1100" dirty="0" smtClean="0"/>
          </a:p>
        </p:txBody>
      </p:sp>
    </p:spTree>
    <p:extLst>
      <p:ext uri="{BB962C8B-B14F-4D97-AF65-F5344CB8AC3E}">
        <p14:creationId xmlns:p14="http://schemas.microsoft.com/office/powerpoint/2010/main" val="3363813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Atoms</a:t>
            </a:r>
            <a:endParaRPr lang="en-US" dirty="0"/>
          </a:p>
        </p:txBody>
      </p:sp>
      <p:sp>
        <p:nvSpPr>
          <p:cNvPr id="3" name="Text Placeholder 2"/>
          <p:cNvSpPr>
            <a:spLocks noGrp="1"/>
          </p:cNvSpPr>
          <p:nvPr>
            <p:ph type="body" sz="half" idx="2"/>
          </p:nvPr>
        </p:nvSpPr>
        <p:spPr>
          <a:xfrm>
            <a:off x="1154954" y="2641600"/>
            <a:ext cx="8825659" cy="3378200"/>
          </a:xfrm>
        </p:spPr>
        <p:txBody>
          <a:bodyPr>
            <a:normAutofit lnSpcReduction="10000"/>
          </a:bodyPr>
          <a:lstStyle/>
          <a:p>
            <a:r>
              <a:rPr lang="en-US" dirty="0"/>
              <a:t>Atoms start with lowercase letters, followed by a sequence of alphanumeric</a:t>
            </a:r>
          </a:p>
          <a:p>
            <a:r>
              <a:rPr lang="en-US" dirty="0"/>
              <a:t>characters or the underscore (_) or at (@) sign</a:t>
            </a:r>
            <a:r>
              <a:rPr lang="en-US" dirty="0" smtClean="0"/>
              <a:t>.</a:t>
            </a:r>
          </a:p>
          <a:p>
            <a:endParaRPr lang="en-US" dirty="0"/>
          </a:p>
          <a:p>
            <a:r>
              <a:rPr lang="en-US" dirty="0" err="1" smtClean="0"/>
              <a:t>red,december</a:t>
            </a:r>
            <a:r>
              <a:rPr lang="en-US" dirty="0"/>
              <a:t>, cat, meters, yards, </a:t>
            </a:r>
            <a:r>
              <a:rPr lang="en-US" dirty="0" err="1"/>
              <a:t>joe@somehost</a:t>
            </a:r>
            <a:r>
              <a:rPr lang="en-US" dirty="0"/>
              <a:t>, and </a:t>
            </a:r>
            <a:r>
              <a:rPr lang="en-US" dirty="0" err="1" smtClean="0"/>
              <a:t>a_long_name</a:t>
            </a:r>
            <a:endParaRPr lang="en-US" dirty="0" smtClean="0"/>
          </a:p>
          <a:p>
            <a:endParaRPr lang="en-US" dirty="0"/>
          </a:p>
          <a:p>
            <a:r>
              <a:rPr lang="en-US" dirty="0"/>
              <a:t>Atoms can also be quoted with a single quotation mark </a:t>
            </a:r>
            <a:r>
              <a:rPr lang="en-US" dirty="0" smtClean="0"/>
              <a:t>(’).</a:t>
            </a:r>
          </a:p>
          <a:p>
            <a:r>
              <a:rPr lang="en-US" dirty="0"/>
              <a:t>’Monday’, ’Tuesday’, ’+’, </a:t>
            </a:r>
            <a:r>
              <a:rPr lang="en-US" dirty="0" smtClean="0"/>
              <a:t>’*’, ’an </a:t>
            </a:r>
            <a:r>
              <a:rPr lang="en-US" dirty="0"/>
              <a:t>atom with spaces</a:t>
            </a:r>
            <a:r>
              <a:rPr lang="en-US" dirty="0" smtClean="0"/>
              <a:t>’</a:t>
            </a:r>
          </a:p>
          <a:p>
            <a:endParaRPr lang="en-US" dirty="0"/>
          </a:p>
          <a:p>
            <a:r>
              <a:rPr lang="en-US" dirty="0"/>
              <a:t>The value of an atom is just the atom</a:t>
            </a:r>
          </a:p>
        </p:txBody>
      </p:sp>
    </p:spTree>
    <p:extLst>
      <p:ext uri="{BB962C8B-B14F-4D97-AF65-F5344CB8AC3E}">
        <p14:creationId xmlns:p14="http://schemas.microsoft.com/office/powerpoint/2010/main" val="165109689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endParaRPr lang="en-US" sz="3200" dirty="0"/>
          </a:p>
          <a:p>
            <a:r>
              <a:rPr lang="en-US" sz="3200" dirty="0" smtClean="0"/>
              <a:t>Links</a:t>
            </a:r>
            <a:endParaRPr lang="en-US" sz="3200" dirty="0"/>
          </a:p>
          <a:p>
            <a:endParaRPr lang="en-US" sz="3200" dirty="0"/>
          </a:p>
          <a:p>
            <a:r>
              <a:rPr lang="en-US" dirty="0"/>
              <a:t>A link is something that defines an error propagation path between</a:t>
            </a:r>
          </a:p>
          <a:p>
            <a:r>
              <a:rPr lang="en-US" dirty="0"/>
              <a:t>two processes</a:t>
            </a:r>
            <a:r>
              <a:rPr lang="en-US" dirty="0" smtClean="0"/>
              <a:t>.</a:t>
            </a:r>
          </a:p>
          <a:p>
            <a:endParaRPr lang="en-US" dirty="0"/>
          </a:p>
          <a:p>
            <a:r>
              <a:rPr lang="en-US" dirty="0" smtClean="0"/>
              <a:t> </a:t>
            </a:r>
            <a:r>
              <a:rPr lang="en-US" dirty="0"/>
              <a:t>If two processes are linked together and one of the</a:t>
            </a:r>
          </a:p>
          <a:p>
            <a:r>
              <a:rPr lang="en-US" dirty="0"/>
              <a:t>processes dies, then an exit signal will be sent to the other process.</a:t>
            </a:r>
          </a:p>
          <a:p>
            <a:endParaRPr lang="en-US" dirty="0" smtClean="0"/>
          </a:p>
          <a:p>
            <a:r>
              <a:rPr lang="en-US" dirty="0" smtClean="0"/>
              <a:t>The </a:t>
            </a:r>
            <a:r>
              <a:rPr lang="en-US" dirty="0"/>
              <a:t>set of processes that are currently linked to a given process is</a:t>
            </a:r>
          </a:p>
          <a:p>
            <a:r>
              <a:rPr lang="en-US" dirty="0"/>
              <a:t>called the link set of that process.</a:t>
            </a:r>
            <a:endParaRPr lang="en-US" dirty="0" smtClean="0"/>
          </a:p>
        </p:txBody>
      </p:sp>
    </p:spTree>
    <p:extLst>
      <p:ext uri="{BB962C8B-B14F-4D97-AF65-F5344CB8AC3E}">
        <p14:creationId xmlns:p14="http://schemas.microsoft.com/office/powerpoint/2010/main" val="215975130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4062651"/>
          </a:xfrm>
          <a:prstGeom prst="rect">
            <a:avLst/>
          </a:prstGeom>
          <a:noFill/>
        </p:spPr>
        <p:txBody>
          <a:bodyPr wrap="square" rtlCol="0">
            <a:spAutoFit/>
          </a:bodyPr>
          <a:lstStyle/>
          <a:p>
            <a:endParaRPr lang="en-US" sz="3200" dirty="0"/>
          </a:p>
          <a:p>
            <a:r>
              <a:rPr lang="en-US" sz="3200" dirty="0"/>
              <a:t>Exit </a:t>
            </a:r>
            <a:r>
              <a:rPr lang="en-US" sz="3200" dirty="0" smtClean="0"/>
              <a:t>signals</a:t>
            </a:r>
          </a:p>
          <a:p>
            <a:endParaRPr lang="en-US" sz="3200" dirty="0"/>
          </a:p>
          <a:p>
            <a:r>
              <a:rPr lang="en-US" dirty="0"/>
              <a:t>An exit signal is something generated by a process when the process</a:t>
            </a:r>
          </a:p>
          <a:p>
            <a:r>
              <a:rPr lang="en-US" dirty="0" smtClean="0"/>
              <a:t>Dies, specifying a reason</a:t>
            </a:r>
          </a:p>
          <a:p>
            <a:endParaRPr lang="en-US" dirty="0"/>
          </a:p>
          <a:p>
            <a:r>
              <a:rPr lang="en-US" dirty="0"/>
              <a:t>This signal is broadcast to all processes that are in the</a:t>
            </a:r>
          </a:p>
          <a:p>
            <a:r>
              <a:rPr lang="en-US" dirty="0"/>
              <a:t>link set of the dying </a:t>
            </a:r>
            <a:r>
              <a:rPr lang="en-US" dirty="0" smtClean="0"/>
              <a:t>process</a:t>
            </a:r>
          </a:p>
          <a:p>
            <a:endParaRPr lang="en-US" dirty="0"/>
          </a:p>
          <a:p>
            <a:r>
              <a:rPr lang="en-US" dirty="0"/>
              <a:t>When a process has successfully evaluated the function it was</a:t>
            </a:r>
          </a:p>
          <a:p>
            <a:r>
              <a:rPr lang="en-US" dirty="0"/>
              <a:t>spawned with, it will die with the exit reason </a:t>
            </a:r>
            <a:r>
              <a:rPr lang="en-US" b="1" dirty="0"/>
              <a:t>normal</a:t>
            </a:r>
            <a:endParaRPr lang="en-US" b="1" dirty="0" smtClean="0"/>
          </a:p>
          <a:p>
            <a:endParaRPr lang="en-US" dirty="0"/>
          </a:p>
        </p:txBody>
      </p:sp>
    </p:spTree>
    <p:extLst>
      <p:ext uri="{BB962C8B-B14F-4D97-AF65-F5344CB8AC3E}">
        <p14:creationId xmlns:p14="http://schemas.microsoft.com/office/powerpoint/2010/main" val="16652471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4062651"/>
          </a:xfrm>
          <a:prstGeom prst="rect">
            <a:avLst/>
          </a:prstGeom>
          <a:noFill/>
        </p:spPr>
        <p:txBody>
          <a:bodyPr wrap="square" rtlCol="0">
            <a:spAutoFit/>
          </a:bodyPr>
          <a:lstStyle/>
          <a:p>
            <a:endParaRPr lang="en-US" sz="3200" dirty="0"/>
          </a:p>
          <a:p>
            <a:r>
              <a:rPr lang="en-US" sz="3200" dirty="0" smtClean="0"/>
              <a:t>System Process</a:t>
            </a:r>
          </a:p>
          <a:p>
            <a:endParaRPr lang="en-US" sz="3200" dirty="0"/>
          </a:p>
          <a:p>
            <a:r>
              <a:rPr lang="en-US" dirty="0"/>
              <a:t>When a process receives a non-normal exit signal, it too will die</a:t>
            </a:r>
          </a:p>
          <a:p>
            <a:r>
              <a:rPr lang="en-US" dirty="0"/>
              <a:t>unless it is special kind of process called a system </a:t>
            </a:r>
            <a:r>
              <a:rPr lang="en-US" dirty="0" smtClean="0"/>
              <a:t>process</a:t>
            </a:r>
          </a:p>
          <a:p>
            <a:endParaRPr lang="en-US" b="1" dirty="0"/>
          </a:p>
          <a:p>
            <a:r>
              <a:rPr lang="en-US" dirty="0" smtClean="0"/>
              <a:t>When a </a:t>
            </a:r>
            <a:r>
              <a:rPr lang="en-US" dirty="0"/>
              <a:t>system process receives an exit signal Why from a process </a:t>
            </a:r>
            <a:r>
              <a:rPr lang="en-US" dirty="0" err="1"/>
              <a:t>Pid</a:t>
            </a:r>
            <a:r>
              <a:rPr lang="en-US" dirty="0"/>
              <a:t>,</a:t>
            </a:r>
          </a:p>
          <a:p>
            <a:r>
              <a:rPr lang="en-US" dirty="0"/>
              <a:t>then the exit signal is converted to the message {’EXIT’, </a:t>
            </a:r>
            <a:r>
              <a:rPr lang="en-US" dirty="0" err="1"/>
              <a:t>Pid</a:t>
            </a:r>
            <a:r>
              <a:rPr lang="en-US" dirty="0"/>
              <a:t>, Why}</a:t>
            </a:r>
          </a:p>
          <a:p>
            <a:r>
              <a:rPr lang="en-US" dirty="0"/>
              <a:t>and added to the mailbox of the system process.</a:t>
            </a:r>
            <a:endParaRPr lang="en-US" b="1" dirty="0" smtClean="0"/>
          </a:p>
          <a:p>
            <a:endParaRPr lang="en-US" dirty="0" smtClean="0"/>
          </a:p>
          <a:p>
            <a:r>
              <a:rPr lang="en-US" dirty="0"/>
              <a:t>Calling the BIF </a:t>
            </a:r>
            <a:r>
              <a:rPr lang="en-US" dirty="0" err="1"/>
              <a:t>process_flag</a:t>
            </a:r>
            <a:r>
              <a:rPr lang="en-US" dirty="0"/>
              <a:t>(</a:t>
            </a:r>
            <a:r>
              <a:rPr lang="en-US" dirty="0" err="1"/>
              <a:t>trap_exit</a:t>
            </a:r>
            <a:r>
              <a:rPr lang="en-US" dirty="0"/>
              <a:t>, true) turns a normal process</a:t>
            </a:r>
          </a:p>
          <a:p>
            <a:r>
              <a:rPr lang="en-US" dirty="0"/>
              <a:t>into a system process that can trap exits.</a:t>
            </a:r>
          </a:p>
        </p:txBody>
      </p:sp>
    </p:spTree>
    <p:extLst>
      <p:ext uri="{BB962C8B-B14F-4D97-AF65-F5344CB8AC3E}">
        <p14:creationId xmlns:p14="http://schemas.microsoft.com/office/powerpoint/2010/main" val="206792457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pic>
        <p:nvPicPr>
          <p:cNvPr id="4" name="Picture 3"/>
          <p:cNvPicPr>
            <a:picLocks noChangeAspect="1"/>
          </p:cNvPicPr>
          <p:nvPr/>
        </p:nvPicPr>
        <p:blipFill>
          <a:blip r:embed="rId2"/>
          <a:stretch>
            <a:fillRect/>
          </a:stretch>
        </p:blipFill>
        <p:spPr>
          <a:xfrm>
            <a:off x="1356191" y="2366121"/>
            <a:ext cx="6225860" cy="2071408"/>
          </a:xfrm>
          <a:prstGeom prst="rect">
            <a:avLst/>
          </a:prstGeom>
        </p:spPr>
      </p:pic>
      <p:sp>
        <p:nvSpPr>
          <p:cNvPr id="5" name="TextBox 4"/>
          <p:cNvSpPr txBox="1"/>
          <p:nvPr/>
        </p:nvSpPr>
        <p:spPr>
          <a:xfrm>
            <a:off x="9359153" y="1910080"/>
            <a:ext cx="2407023" cy="1754326"/>
          </a:xfrm>
          <a:prstGeom prst="rect">
            <a:avLst/>
          </a:prstGeom>
          <a:noFill/>
        </p:spPr>
        <p:txBody>
          <a:bodyPr wrap="square" rtlCol="0">
            <a:spAutoFit/>
          </a:bodyPr>
          <a:lstStyle/>
          <a:p>
            <a:r>
              <a:rPr lang="en-US" dirty="0" smtClean="0"/>
              <a:t>Normal Process</a:t>
            </a:r>
          </a:p>
          <a:p>
            <a:endParaRPr lang="en-US" dirty="0"/>
          </a:p>
          <a:p>
            <a:r>
              <a:rPr lang="en-US" dirty="0" smtClean="0"/>
              <a:t>System Process</a:t>
            </a:r>
          </a:p>
          <a:p>
            <a:endParaRPr lang="en-US" dirty="0"/>
          </a:p>
          <a:p>
            <a:r>
              <a:rPr lang="en-US" dirty="0" smtClean="0"/>
              <a:t>Remote handling of errors</a:t>
            </a:r>
            <a:endParaRPr lang="en-US" dirty="0"/>
          </a:p>
        </p:txBody>
      </p:sp>
    </p:spTree>
    <p:extLst>
      <p:ext uri="{BB962C8B-B14F-4D97-AF65-F5344CB8AC3E}">
        <p14:creationId xmlns:p14="http://schemas.microsoft.com/office/powerpoint/2010/main" val="254052317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354217"/>
          </a:xfrm>
          <a:prstGeom prst="rect">
            <a:avLst/>
          </a:prstGeom>
          <a:noFill/>
        </p:spPr>
        <p:txBody>
          <a:bodyPr wrap="square" rtlCol="0">
            <a:spAutoFit/>
          </a:bodyPr>
          <a:lstStyle/>
          <a:p>
            <a:endParaRPr lang="en-US" sz="3200" dirty="0"/>
          </a:p>
          <a:p>
            <a:r>
              <a:rPr lang="en-US" sz="3200" dirty="0" smtClean="0"/>
              <a:t>Signal Handling</a:t>
            </a:r>
          </a:p>
          <a:p>
            <a:endParaRPr lang="en-US" dirty="0"/>
          </a:p>
        </p:txBody>
      </p:sp>
      <p:pic>
        <p:nvPicPr>
          <p:cNvPr id="4" name="Picture 3"/>
          <p:cNvPicPr>
            <a:picLocks noChangeAspect="1"/>
          </p:cNvPicPr>
          <p:nvPr/>
        </p:nvPicPr>
        <p:blipFill>
          <a:blip r:embed="rId2"/>
          <a:stretch>
            <a:fillRect/>
          </a:stretch>
        </p:blipFill>
        <p:spPr>
          <a:xfrm>
            <a:off x="1371039" y="3467497"/>
            <a:ext cx="8216713" cy="1895100"/>
          </a:xfrm>
          <a:prstGeom prst="rect">
            <a:avLst/>
          </a:prstGeom>
        </p:spPr>
      </p:pic>
      <p:sp>
        <p:nvSpPr>
          <p:cNvPr id="5" name="Rectangle 4"/>
          <p:cNvSpPr/>
          <p:nvPr/>
        </p:nvSpPr>
        <p:spPr>
          <a:xfrm>
            <a:off x="1371039" y="5629853"/>
            <a:ext cx="7813302" cy="646331"/>
          </a:xfrm>
          <a:prstGeom prst="rect">
            <a:avLst/>
          </a:prstGeom>
        </p:spPr>
        <p:txBody>
          <a:bodyPr wrap="square">
            <a:spAutoFit/>
          </a:bodyPr>
          <a:lstStyle/>
          <a:p>
            <a:r>
              <a:rPr lang="en-US" dirty="0">
                <a:latin typeface="URWBookmanL-LighItal"/>
              </a:rPr>
              <a:t>An </a:t>
            </a:r>
            <a:r>
              <a:rPr lang="en-US" dirty="0" err="1">
                <a:latin typeface="URWBookmanL-LighItal"/>
              </a:rPr>
              <a:t>untrappable</a:t>
            </a:r>
            <a:r>
              <a:rPr lang="en-US" dirty="0">
                <a:latin typeface="URWBookmanL-LighItal"/>
              </a:rPr>
              <a:t> exit signal will always kill the process it is sent to, even</a:t>
            </a:r>
          </a:p>
          <a:p>
            <a:r>
              <a:rPr lang="en-US" dirty="0">
                <a:latin typeface="URWBookmanL-LighItal"/>
              </a:rPr>
              <a:t>if it is a system process</a:t>
            </a:r>
            <a:endParaRPr lang="en-US" dirty="0"/>
          </a:p>
        </p:txBody>
      </p:sp>
    </p:spTree>
    <p:extLst>
      <p:ext uri="{BB962C8B-B14F-4D97-AF65-F5344CB8AC3E}">
        <p14:creationId xmlns:p14="http://schemas.microsoft.com/office/powerpoint/2010/main" val="63737953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431435"/>
          </a:xfrm>
          <a:prstGeom prst="rect">
            <a:avLst/>
          </a:prstGeom>
          <a:noFill/>
        </p:spPr>
        <p:txBody>
          <a:bodyPr wrap="square" rtlCol="0">
            <a:spAutoFit/>
          </a:bodyPr>
          <a:lstStyle/>
          <a:p>
            <a:endParaRPr lang="en-US" sz="3200" dirty="0"/>
          </a:p>
          <a:p>
            <a:r>
              <a:rPr lang="en-US" sz="3200" dirty="0"/>
              <a:t>Idiom 1: I Don’t Care If a Process I Create </a:t>
            </a:r>
            <a:r>
              <a:rPr lang="en-US" sz="3200" dirty="0" smtClean="0"/>
              <a:t>Crashes</a:t>
            </a:r>
          </a:p>
          <a:p>
            <a:endParaRPr lang="en-US" sz="3200" dirty="0" smtClean="0"/>
          </a:p>
          <a:p>
            <a:r>
              <a:rPr lang="en-US" dirty="0" err="1"/>
              <a:t>Pid</a:t>
            </a:r>
            <a:r>
              <a:rPr lang="en-US" dirty="0"/>
              <a:t> = spawn(fun() -&gt; ... end)</a:t>
            </a:r>
          </a:p>
        </p:txBody>
      </p:sp>
    </p:spTree>
    <p:extLst>
      <p:ext uri="{BB962C8B-B14F-4D97-AF65-F5344CB8AC3E}">
        <p14:creationId xmlns:p14="http://schemas.microsoft.com/office/powerpoint/2010/main" val="147200258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339102"/>
          </a:xfrm>
          <a:prstGeom prst="rect">
            <a:avLst/>
          </a:prstGeom>
          <a:noFill/>
        </p:spPr>
        <p:txBody>
          <a:bodyPr wrap="square" rtlCol="0">
            <a:spAutoFit/>
          </a:bodyPr>
          <a:lstStyle/>
          <a:p>
            <a:endParaRPr lang="en-US" sz="3200" dirty="0"/>
          </a:p>
          <a:p>
            <a:r>
              <a:rPr lang="en-US" sz="3200" dirty="0"/>
              <a:t>Idiom 2: I Want to Die If a Process I Create </a:t>
            </a:r>
            <a:r>
              <a:rPr lang="en-US" sz="3200" dirty="0" smtClean="0"/>
              <a:t>Crashes</a:t>
            </a:r>
          </a:p>
          <a:p>
            <a:endParaRPr lang="en-US" sz="3200" dirty="0" smtClean="0"/>
          </a:p>
          <a:p>
            <a:r>
              <a:rPr lang="en-US" dirty="0" err="1"/>
              <a:t>Pid</a:t>
            </a:r>
            <a:r>
              <a:rPr lang="en-US" dirty="0"/>
              <a:t> = </a:t>
            </a:r>
            <a:r>
              <a:rPr lang="en-US" dirty="0" err="1"/>
              <a:t>spawn_link</a:t>
            </a:r>
            <a:r>
              <a:rPr lang="en-US" dirty="0"/>
              <a:t>(fun() -&gt; ... end)</a:t>
            </a:r>
          </a:p>
        </p:txBody>
      </p:sp>
    </p:spTree>
    <p:extLst>
      <p:ext uri="{BB962C8B-B14F-4D97-AF65-F5344CB8AC3E}">
        <p14:creationId xmlns:p14="http://schemas.microsoft.com/office/powerpoint/2010/main" val="115291858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062103"/>
          </a:xfrm>
          <a:prstGeom prst="rect">
            <a:avLst/>
          </a:prstGeom>
          <a:noFill/>
        </p:spPr>
        <p:txBody>
          <a:bodyPr wrap="square" rtlCol="0">
            <a:spAutoFit/>
          </a:bodyPr>
          <a:lstStyle/>
          <a:p>
            <a:endParaRPr lang="en-US" sz="3200" dirty="0"/>
          </a:p>
          <a:p>
            <a:r>
              <a:rPr lang="en-US" sz="3200" dirty="0"/>
              <a:t>Idiom 3: I Want to Handle Errors If a Process I Create </a:t>
            </a:r>
            <a:r>
              <a:rPr lang="en-US" sz="3200" dirty="0" smtClean="0"/>
              <a:t>Crashes</a:t>
            </a:r>
          </a:p>
          <a:p>
            <a:endParaRPr lang="en-US" sz="3200" dirty="0" smtClean="0"/>
          </a:p>
        </p:txBody>
      </p:sp>
      <p:pic>
        <p:nvPicPr>
          <p:cNvPr id="4" name="Picture 3"/>
          <p:cNvPicPr>
            <a:picLocks noChangeAspect="1"/>
          </p:cNvPicPr>
          <p:nvPr/>
        </p:nvPicPr>
        <p:blipFill>
          <a:blip r:embed="rId2"/>
          <a:stretch>
            <a:fillRect/>
          </a:stretch>
        </p:blipFill>
        <p:spPr>
          <a:xfrm>
            <a:off x="1347227" y="3595967"/>
            <a:ext cx="4811526" cy="3163009"/>
          </a:xfrm>
          <a:prstGeom prst="rect">
            <a:avLst/>
          </a:prstGeom>
        </p:spPr>
      </p:pic>
    </p:spTree>
    <p:extLst>
      <p:ext uri="{BB962C8B-B14F-4D97-AF65-F5344CB8AC3E}">
        <p14:creationId xmlns:p14="http://schemas.microsoft.com/office/powerpoint/2010/main" val="291687957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569660"/>
          </a:xfrm>
          <a:prstGeom prst="rect">
            <a:avLst/>
          </a:prstGeom>
          <a:noFill/>
        </p:spPr>
        <p:txBody>
          <a:bodyPr wrap="square" rtlCol="0">
            <a:spAutoFit/>
          </a:bodyPr>
          <a:lstStyle/>
          <a:p>
            <a:endParaRPr lang="en-US" sz="3200" dirty="0"/>
          </a:p>
          <a:p>
            <a:r>
              <a:rPr lang="en-US" sz="3200" dirty="0" smtClean="0"/>
              <a:t>Trapping Exits</a:t>
            </a:r>
          </a:p>
          <a:p>
            <a:endParaRPr lang="en-US" sz="3200" dirty="0" smtClean="0"/>
          </a:p>
        </p:txBody>
      </p:sp>
      <p:pic>
        <p:nvPicPr>
          <p:cNvPr id="5" name="Picture 4"/>
          <p:cNvPicPr>
            <a:picLocks noChangeAspect="1"/>
          </p:cNvPicPr>
          <p:nvPr/>
        </p:nvPicPr>
        <p:blipFill>
          <a:blip r:embed="rId2"/>
          <a:stretch>
            <a:fillRect/>
          </a:stretch>
        </p:blipFill>
        <p:spPr>
          <a:xfrm>
            <a:off x="1275230" y="3143810"/>
            <a:ext cx="6187888" cy="3519922"/>
          </a:xfrm>
          <a:prstGeom prst="rect">
            <a:avLst/>
          </a:prstGeom>
        </p:spPr>
      </p:pic>
    </p:spTree>
    <p:extLst>
      <p:ext uri="{BB962C8B-B14F-4D97-AF65-F5344CB8AC3E}">
        <p14:creationId xmlns:p14="http://schemas.microsoft.com/office/powerpoint/2010/main" val="428439867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877437"/>
          </a:xfrm>
          <a:prstGeom prst="rect">
            <a:avLst/>
          </a:prstGeom>
          <a:noFill/>
        </p:spPr>
        <p:txBody>
          <a:bodyPr wrap="square" rtlCol="0">
            <a:spAutoFit/>
          </a:bodyPr>
          <a:lstStyle/>
          <a:p>
            <a:endParaRPr lang="en-US" sz="2400" dirty="0"/>
          </a:p>
          <a:p>
            <a:r>
              <a:rPr lang="en-US" sz="2400" b="1" dirty="0"/>
              <a:t>@spec </a:t>
            </a:r>
            <a:r>
              <a:rPr lang="en-US" sz="2400" b="1" dirty="0" err="1"/>
              <a:t>spawn_link</a:t>
            </a:r>
            <a:r>
              <a:rPr lang="en-US" sz="2400" b="1" dirty="0"/>
              <a:t>(Fun) -&gt; </a:t>
            </a:r>
            <a:r>
              <a:rPr lang="en-US" sz="2400" b="1" dirty="0" err="1" smtClean="0"/>
              <a:t>Pid</a:t>
            </a:r>
            <a:endParaRPr lang="en-US" sz="2400" b="1" dirty="0" smtClean="0"/>
          </a:p>
          <a:p>
            <a:endParaRPr lang="en-US" sz="3200" dirty="0"/>
          </a:p>
          <a:p>
            <a:r>
              <a:rPr lang="en-US" dirty="0"/>
              <a:t>This is exactly like spawn(Fun), but it also creates a link between</a:t>
            </a:r>
          </a:p>
          <a:p>
            <a:r>
              <a:rPr lang="en-US" dirty="0"/>
              <a:t>the parent and child processes.</a:t>
            </a:r>
          </a:p>
        </p:txBody>
      </p:sp>
    </p:spTree>
    <p:extLst>
      <p:ext uri="{BB962C8B-B14F-4D97-AF65-F5344CB8AC3E}">
        <p14:creationId xmlns:p14="http://schemas.microsoft.com/office/powerpoint/2010/main" val="1508700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Text Placeholder 2"/>
          <p:cNvSpPr>
            <a:spLocks noGrp="1"/>
          </p:cNvSpPr>
          <p:nvPr>
            <p:ph type="body" sz="half" idx="2"/>
          </p:nvPr>
        </p:nvSpPr>
        <p:spPr>
          <a:xfrm>
            <a:off x="1154954" y="2641600"/>
            <a:ext cx="10630646" cy="3378200"/>
          </a:xfrm>
        </p:spPr>
        <p:txBody>
          <a:bodyPr>
            <a:normAutofit/>
          </a:bodyPr>
          <a:lstStyle/>
          <a:p>
            <a:r>
              <a:rPr lang="en-US" dirty="0"/>
              <a:t>You can create a tuple by enclosing </a:t>
            </a:r>
            <a:r>
              <a:rPr lang="en-US" dirty="0" smtClean="0"/>
              <a:t>the values </a:t>
            </a:r>
            <a:r>
              <a:rPr lang="en-US" dirty="0"/>
              <a:t>you want to represent in curly brackets and separating </a:t>
            </a:r>
            <a:r>
              <a:rPr lang="en-US" dirty="0" smtClean="0"/>
              <a:t>them with commas</a:t>
            </a:r>
          </a:p>
          <a:p>
            <a:endParaRPr lang="en-US" dirty="0" smtClean="0"/>
          </a:p>
          <a:p>
            <a:r>
              <a:rPr lang="en-US" dirty="0" smtClean="0"/>
              <a:t>Tuples </a:t>
            </a:r>
            <a:r>
              <a:rPr lang="en-US" dirty="0"/>
              <a:t>are similar to </a:t>
            </a:r>
            <a:r>
              <a:rPr lang="en-US" dirty="0" err="1"/>
              <a:t>structs</a:t>
            </a:r>
            <a:r>
              <a:rPr lang="en-US" dirty="0"/>
              <a:t> in C, with the difference that they </a:t>
            </a:r>
            <a:r>
              <a:rPr lang="en-US" dirty="0" smtClean="0"/>
              <a:t>are Anonymous</a:t>
            </a:r>
          </a:p>
          <a:p>
            <a:endParaRPr lang="en-US" dirty="0"/>
          </a:p>
          <a:p>
            <a:r>
              <a:rPr lang="en-US" dirty="0" smtClean="0"/>
              <a:t>Can be Nested</a:t>
            </a:r>
          </a:p>
          <a:p>
            <a:endParaRPr lang="en-US" dirty="0"/>
          </a:p>
        </p:txBody>
      </p:sp>
    </p:spTree>
    <p:extLst>
      <p:ext uri="{BB962C8B-B14F-4D97-AF65-F5344CB8AC3E}">
        <p14:creationId xmlns:p14="http://schemas.microsoft.com/office/powerpoint/2010/main" val="217523548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877437"/>
          </a:xfrm>
          <a:prstGeom prst="rect">
            <a:avLst/>
          </a:prstGeom>
          <a:noFill/>
        </p:spPr>
        <p:txBody>
          <a:bodyPr wrap="square" rtlCol="0">
            <a:spAutoFit/>
          </a:bodyPr>
          <a:lstStyle/>
          <a:p>
            <a:endParaRPr lang="en-US" sz="2400" dirty="0"/>
          </a:p>
          <a:p>
            <a:r>
              <a:rPr lang="en-US" sz="2400" b="1" dirty="0"/>
              <a:t>@spec </a:t>
            </a:r>
            <a:r>
              <a:rPr lang="en-US" sz="2400" b="1" dirty="0" err="1"/>
              <a:t>process_flag</a:t>
            </a:r>
            <a:r>
              <a:rPr lang="en-US" sz="2400" b="1" dirty="0"/>
              <a:t>(</a:t>
            </a:r>
            <a:r>
              <a:rPr lang="en-US" sz="2400" b="1" dirty="0" err="1"/>
              <a:t>trap_exit</a:t>
            </a:r>
            <a:r>
              <a:rPr lang="en-US" sz="2400" b="1" dirty="0"/>
              <a:t>, true</a:t>
            </a:r>
            <a:r>
              <a:rPr lang="en-US" sz="2400" b="1" dirty="0" smtClean="0"/>
              <a:t>)</a:t>
            </a:r>
          </a:p>
          <a:p>
            <a:endParaRPr lang="en-US" sz="3200" dirty="0"/>
          </a:p>
          <a:p>
            <a:r>
              <a:rPr lang="en-US" dirty="0"/>
              <a:t>This turns the current process into a system process. A </a:t>
            </a:r>
            <a:r>
              <a:rPr lang="en-US" dirty="0" smtClean="0"/>
              <a:t>system process </a:t>
            </a:r>
            <a:r>
              <a:rPr lang="en-US" dirty="0"/>
              <a:t>is a process that can receive and process error signals</a:t>
            </a:r>
          </a:p>
        </p:txBody>
      </p:sp>
    </p:spTree>
    <p:extLst>
      <p:ext uri="{BB962C8B-B14F-4D97-AF65-F5344CB8AC3E}">
        <p14:creationId xmlns:p14="http://schemas.microsoft.com/office/powerpoint/2010/main" val="31410852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431435"/>
          </a:xfrm>
          <a:prstGeom prst="rect">
            <a:avLst/>
          </a:prstGeom>
          <a:noFill/>
        </p:spPr>
        <p:txBody>
          <a:bodyPr wrap="square" rtlCol="0">
            <a:spAutoFit/>
          </a:bodyPr>
          <a:lstStyle/>
          <a:p>
            <a:endParaRPr lang="en-US" sz="2400" dirty="0"/>
          </a:p>
          <a:p>
            <a:r>
              <a:rPr lang="en-US" sz="2400" b="1" dirty="0"/>
              <a:t>@spec link(</a:t>
            </a:r>
            <a:r>
              <a:rPr lang="en-US" sz="2400" b="1" dirty="0" err="1"/>
              <a:t>Pid</a:t>
            </a:r>
            <a:r>
              <a:rPr lang="en-US" sz="2400" b="1" dirty="0"/>
              <a:t>) -&gt; </a:t>
            </a:r>
            <a:r>
              <a:rPr lang="en-US" sz="2400" b="1" dirty="0" smtClean="0"/>
              <a:t>true</a:t>
            </a:r>
          </a:p>
          <a:p>
            <a:endParaRPr lang="en-US" sz="3200" dirty="0"/>
          </a:p>
          <a:p>
            <a:r>
              <a:rPr lang="en-US" dirty="0"/>
              <a:t>Create a link to the process </a:t>
            </a:r>
            <a:r>
              <a:rPr lang="en-US" dirty="0" err="1"/>
              <a:t>Pid</a:t>
            </a:r>
            <a:r>
              <a:rPr lang="en-US" dirty="0"/>
              <a:t> if there is not already a link. </a:t>
            </a:r>
            <a:endParaRPr lang="en-US" dirty="0" smtClean="0"/>
          </a:p>
          <a:p>
            <a:endParaRPr lang="en-US" dirty="0" smtClean="0"/>
          </a:p>
          <a:p>
            <a:r>
              <a:rPr lang="en-US" dirty="0" smtClean="0"/>
              <a:t>Links are </a:t>
            </a:r>
            <a:r>
              <a:rPr lang="en-US" dirty="0"/>
              <a:t>symmetric. </a:t>
            </a:r>
            <a:endParaRPr lang="en-US" dirty="0" smtClean="0"/>
          </a:p>
          <a:p>
            <a:endParaRPr lang="en-US" dirty="0"/>
          </a:p>
        </p:txBody>
      </p:sp>
    </p:spTree>
    <p:extLst>
      <p:ext uri="{BB962C8B-B14F-4D97-AF65-F5344CB8AC3E}">
        <p14:creationId xmlns:p14="http://schemas.microsoft.com/office/powerpoint/2010/main" val="15063966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00438"/>
          </a:xfrm>
          <a:prstGeom prst="rect">
            <a:avLst/>
          </a:prstGeom>
          <a:noFill/>
        </p:spPr>
        <p:txBody>
          <a:bodyPr wrap="square" rtlCol="0">
            <a:spAutoFit/>
          </a:bodyPr>
          <a:lstStyle/>
          <a:p>
            <a:endParaRPr lang="en-US" sz="2400" dirty="0"/>
          </a:p>
          <a:p>
            <a:r>
              <a:rPr lang="en-US" sz="2400" b="1" dirty="0"/>
              <a:t>@spec unlink(</a:t>
            </a:r>
            <a:r>
              <a:rPr lang="en-US" sz="2400" b="1" dirty="0" err="1"/>
              <a:t>Pid</a:t>
            </a:r>
            <a:r>
              <a:rPr lang="en-US" sz="2400" b="1" dirty="0"/>
              <a:t>) -&gt; </a:t>
            </a:r>
            <a:r>
              <a:rPr lang="en-US" sz="2400" b="1" dirty="0" smtClean="0"/>
              <a:t>true</a:t>
            </a:r>
          </a:p>
          <a:p>
            <a:endParaRPr lang="en-US" sz="3200" dirty="0"/>
          </a:p>
          <a:p>
            <a:r>
              <a:rPr lang="en-US" dirty="0"/>
              <a:t>This removes any link between the current process and the </a:t>
            </a:r>
            <a:r>
              <a:rPr lang="en-US" dirty="0" smtClean="0"/>
              <a:t>process </a:t>
            </a:r>
            <a:r>
              <a:rPr lang="en-US" dirty="0" err="1" smtClean="0"/>
              <a:t>Pid</a:t>
            </a:r>
            <a:r>
              <a:rPr lang="en-US" dirty="0"/>
              <a:t>.</a:t>
            </a:r>
          </a:p>
        </p:txBody>
      </p:sp>
    </p:spTree>
    <p:extLst>
      <p:ext uri="{BB962C8B-B14F-4D97-AF65-F5344CB8AC3E}">
        <p14:creationId xmlns:p14="http://schemas.microsoft.com/office/powerpoint/2010/main" val="282644977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708434"/>
          </a:xfrm>
          <a:prstGeom prst="rect">
            <a:avLst/>
          </a:prstGeom>
          <a:noFill/>
        </p:spPr>
        <p:txBody>
          <a:bodyPr wrap="square" rtlCol="0">
            <a:spAutoFit/>
          </a:bodyPr>
          <a:lstStyle/>
          <a:p>
            <a:endParaRPr lang="en-US" sz="2400" dirty="0"/>
          </a:p>
          <a:p>
            <a:r>
              <a:rPr lang="en-US" sz="2400" b="1" dirty="0"/>
              <a:t>@spec exit(Why) -&gt; none</a:t>
            </a:r>
            <a:r>
              <a:rPr lang="en-US" sz="2400" b="1" dirty="0" smtClean="0"/>
              <a:t>()</a:t>
            </a:r>
          </a:p>
          <a:p>
            <a:endParaRPr lang="en-US" sz="3200" dirty="0"/>
          </a:p>
          <a:p>
            <a:r>
              <a:rPr lang="en-US" dirty="0"/>
              <a:t>This causes the current process to terminate with reason Why</a:t>
            </a:r>
            <a:r>
              <a:rPr lang="en-US" dirty="0" smtClean="0"/>
              <a:t>.</a:t>
            </a:r>
          </a:p>
          <a:p>
            <a:endParaRPr lang="en-US" dirty="0"/>
          </a:p>
          <a:p>
            <a:r>
              <a:rPr lang="en-US" dirty="0" smtClean="0"/>
              <a:t>If the </a:t>
            </a:r>
            <a:r>
              <a:rPr lang="en-US" dirty="0"/>
              <a:t>clause that executes this statement is not within the scope </a:t>
            </a:r>
            <a:r>
              <a:rPr lang="en-US" dirty="0" smtClean="0"/>
              <a:t>of catch </a:t>
            </a:r>
            <a:r>
              <a:rPr lang="en-US" dirty="0"/>
              <a:t>statement, then the current process will broadcast an </a:t>
            </a:r>
            <a:r>
              <a:rPr lang="en-US" dirty="0" smtClean="0"/>
              <a:t>exit signal</a:t>
            </a:r>
            <a:r>
              <a:rPr lang="en-US" dirty="0"/>
              <a:t>, with argument Why to all processes to which it is </a:t>
            </a:r>
            <a:r>
              <a:rPr lang="en-US" dirty="0" smtClean="0"/>
              <a:t>currently linked</a:t>
            </a:r>
            <a:endParaRPr lang="en-US" dirty="0"/>
          </a:p>
        </p:txBody>
      </p:sp>
    </p:spTree>
    <p:extLst>
      <p:ext uri="{BB962C8B-B14F-4D97-AF65-F5344CB8AC3E}">
        <p14:creationId xmlns:p14="http://schemas.microsoft.com/office/powerpoint/2010/main" val="325803638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00438"/>
          </a:xfrm>
          <a:prstGeom prst="rect">
            <a:avLst/>
          </a:prstGeom>
          <a:noFill/>
        </p:spPr>
        <p:txBody>
          <a:bodyPr wrap="square" rtlCol="0">
            <a:spAutoFit/>
          </a:bodyPr>
          <a:lstStyle/>
          <a:p>
            <a:endParaRPr lang="en-US" sz="2400" dirty="0"/>
          </a:p>
          <a:p>
            <a:r>
              <a:rPr lang="en-US" sz="2400" b="1" dirty="0"/>
              <a:t>@spec exit(</a:t>
            </a:r>
            <a:r>
              <a:rPr lang="en-US" sz="2400" b="1" dirty="0" err="1"/>
              <a:t>Pid</a:t>
            </a:r>
            <a:r>
              <a:rPr lang="en-US" sz="2400" b="1" dirty="0"/>
              <a:t>, Why) -&gt; </a:t>
            </a:r>
            <a:r>
              <a:rPr lang="en-US" sz="2400" b="1" dirty="0" smtClean="0"/>
              <a:t>true</a:t>
            </a:r>
          </a:p>
          <a:p>
            <a:endParaRPr lang="en-US" sz="3200" dirty="0"/>
          </a:p>
          <a:p>
            <a:r>
              <a:rPr lang="en-US" dirty="0"/>
              <a:t>This sends an exit signal with reason Why to the process </a:t>
            </a:r>
            <a:r>
              <a:rPr lang="en-US" dirty="0" err="1"/>
              <a:t>Pid</a:t>
            </a:r>
            <a:r>
              <a:rPr lang="en-US" dirty="0"/>
              <a:t>.</a:t>
            </a:r>
          </a:p>
        </p:txBody>
      </p:sp>
    </p:spTree>
    <p:extLst>
      <p:ext uri="{BB962C8B-B14F-4D97-AF65-F5344CB8AC3E}">
        <p14:creationId xmlns:p14="http://schemas.microsoft.com/office/powerpoint/2010/main" val="370175052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354765"/>
          </a:xfrm>
          <a:prstGeom prst="rect">
            <a:avLst/>
          </a:prstGeom>
          <a:noFill/>
        </p:spPr>
        <p:txBody>
          <a:bodyPr wrap="square" rtlCol="0">
            <a:spAutoFit/>
          </a:bodyPr>
          <a:lstStyle/>
          <a:p>
            <a:endParaRPr lang="en-US" sz="2400" dirty="0"/>
          </a:p>
          <a:p>
            <a:r>
              <a:rPr lang="en-US" sz="2400" b="1" dirty="0" smtClean="0"/>
              <a:t>@spec </a:t>
            </a:r>
            <a:r>
              <a:rPr lang="en-US" sz="2400" b="1" dirty="0" err="1" smtClean="0"/>
              <a:t>erlang:monitor</a:t>
            </a:r>
            <a:r>
              <a:rPr lang="en-US" sz="2400" b="1" dirty="0" smtClean="0"/>
              <a:t>(process, Item) -&gt; </a:t>
            </a:r>
            <a:r>
              <a:rPr lang="en-US" sz="2400" b="1" dirty="0" err="1" smtClean="0"/>
              <a:t>MonitorRef</a:t>
            </a:r>
            <a:endParaRPr lang="en-US" sz="2400" b="1" dirty="0" smtClean="0"/>
          </a:p>
          <a:p>
            <a:endParaRPr lang="en-US" sz="2400" dirty="0"/>
          </a:p>
          <a:p>
            <a:endParaRPr lang="en-US" sz="3200" dirty="0"/>
          </a:p>
          <a:p>
            <a:r>
              <a:rPr lang="en-US" dirty="0" smtClean="0"/>
              <a:t>A monitor is an asymmetric link</a:t>
            </a:r>
          </a:p>
          <a:p>
            <a:endParaRPr lang="en-US" dirty="0" smtClean="0"/>
          </a:p>
          <a:p>
            <a:r>
              <a:rPr lang="en-US" dirty="0" smtClean="0"/>
              <a:t>Item is a PID or a registered name of a process</a:t>
            </a:r>
          </a:p>
          <a:p>
            <a:endParaRPr lang="en-US" dirty="0" smtClean="0"/>
          </a:p>
          <a:p>
            <a:r>
              <a:rPr lang="en-US" dirty="0" smtClean="0"/>
              <a:t>If process A monitors process B and B dies, A will be sent an exit signal. But if A dies, B will not be sent a signal.</a:t>
            </a:r>
            <a:endParaRPr lang="en-US" dirty="0"/>
          </a:p>
        </p:txBody>
      </p:sp>
    </p:spTree>
    <p:extLst>
      <p:ext uri="{BB962C8B-B14F-4D97-AF65-F5344CB8AC3E}">
        <p14:creationId xmlns:p14="http://schemas.microsoft.com/office/powerpoint/2010/main" val="197307439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200329"/>
          </a:xfrm>
          <a:prstGeom prst="rect">
            <a:avLst/>
          </a:prstGeom>
          <a:noFill/>
        </p:spPr>
        <p:txBody>
          <a:bodyPr wrap="square" rtlCol="0">
            <a:spAutoFit/>
          </a:bodyPr>
          <a:lstStyle/>
          <a:p>
            <a:endParaRPr lang="en-US" sz="2400" dirty="0"/>
          </a:p>
          <a:p>
            <a:r>
              <a:rPr lang="en-US" sz="2400" b="1" dirty="0" smtClean="0"/>
              <a:t>Link set</a:t>
            </a:r>
          </a:p>
          <a:p>
            <a:endParaRPr lang="en-US" sz="2400" dirty="0"/>
          </a:p>
        </p:txBody>
      </p:sp>
      <p:pic>
        <p:nvPicPr>
          <p:cNvPr id="4" name="Picture 3"/>
          <p:cNvPicPr>
            <a:picLocks noChangeAspect="1"/>
          </p:cNvPicPr>
          <p:nvPr/>
        </p:nvPicPr>
        <p:blipFill>
          <a:blip r:embed="rId2"/>
          <a:stretch>
            <a:fillRect/>
          </a:stretch>
        </p:blipFill>
        <p:spPr>
          <a:xfrm>
            <a:off x="1283913" y="3129488"/>
            <a:ext cx="7335652" cy="2971403"/>
          </a:xfrm>
          <a:prstGeom prst="rect">
            <a:avLst/>
          </a:prstGeom>
        </p:spPr>
      </p:pic>
    </p:spTree>
    <p:extLst>
      <p:ext uri="{BB962C8B-B14F-4D97-AF65-F5344CB8AC3E}">
        <p14:creationId xmlns:p14="http://schemas.microsoft.com/office/powerpoint/2010/main" val="125820872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Programming</a:t>
            </a:r>
            <a:endParaRPr lang="en-US" dirty="0"/>
          </a:p>
        </p:txBody>
      </p:sp>
      <p:sp>
        <p:nvSpPr>
          <p:cNvPr id="3" name="TextBox 2"/>
          <p:cNvSpPr txBox="1"/>
          <p:nvPr/>
        </p:nvSpPr>
        <p:spPr>
          <a:xfrm>
            <a:off x="1154954" y="2011680"/>
            <a:ext cx="8818880" cy="3170099"/>
          </a:xfrm>
          <a:prstGeom prst="rect">
            <a:avLst/>
          </a:prstGeom>
          <a:noFill/>
        </p:spPr>
        <p:txBody>
          <a:bodyPr wrap="square" rtlCol="0">
            <a:spAutoFit/>
          </a:bodyPr>
          <a:lstStyle/>
          <a:p>
            <a:endParaRPr lang="en-US" sz="3200" dirty="0"/>
          </a:p>
          <a:p>
            <a:r>
              <a:rPr lang="en-US" sz="2400" dirty="0" smtClean="0"/>
              <a:t>Performance</a:t>
            </a:r>
          </a:p>
          <a:p>
            <a:endParaRPr lang="en-US" sz="2400" dirty="0"/>
          </a:p>
          <a:p>
            <a:r>
              <a:rPr lang="en-US" sz="2400" dirty="0" smtClean="0"/>
              <a:t>Reliability</a:t>
            </a:r>
          </a:p>
          <a:p>
            <a:endParaRPr lang="en-US" sz="2400" dirty="0"/>
          </a:p>
          <a:p>
            <a:r>
              <a:rPr lang="en-US" sz="2400" dirty="0" smtClean="0"/>
              <a:t>Scalability</a:t>
            </a:r>
          </a:p>
          <a:p>
            <a:endParaRPr lang="en-US" sz="2400" dirty="0"/>
          </a:p>
          <a:p>
            <a:r>
              <a:rPr lang="en-US" sz="2400" dirty="0"/>
              <a:t>Intrinsically distributed application</a:t>
            </a:r>
          </a:p>
        </p:txBody>
      </p:sp>
    </p:spTree>
    <p:extLst>
      <p:ext uri="{BB962C8B-B14F-4D97-AF65-F5344CB8AC3E}">
        <p14:creationId xmlns:p14="http://schemas.microsoft.com/office/powerpoint/2010/main" val="277609954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Programming</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r>
              <a:rPr lang="en-US" sz="3200" dirty="0" smtClean="0"/>
              <a:t>Model 1: Distributed </a:t>
            </a:r>
            <a:r>
              <a:rPr lang="en-US" sz="3200" dirty="0" err="1" smtClean="0"/>
              <a:t>Erlang</a:t>
            </a:r>
            <a:endParaRPr lang="en-US" sz="3200" dirty="0" smtClean="0"/>
          </a:p>
          <a:p>
            <a:endParaRPr lang="en-US" sz="3200" dirty="0"/>
          </a:p>
          <a:p>
            <a:endParaRPr lang="en-US" sz="3200" dirty="0" smtClean="0"/>
          </a:p>
          <a:p>
            <a:r>
              <a:rPr lang="en-US" dirty="0"/>
              <a:t>Provides a method for programming </a:t>
            </a:r>
            <a:r>
              <a:rPr lang="en-US" dirty="0" smtClean="0"/>
              <a:t>applications that </a:t>
            </a:r>
            <a:r>
              <a:rPr lang="en-US" dirty="0"/>
              <a:t>run on a set of tightly coupled </a:t>
            </a:r>
            <a:r>
              <a:rPr lang="en-US" dirty="0" smtClean="0"/>
              <a:t>computers and trusted </a:t>
            </a:r>
            <a:r>
              <a:rPr lang="en-US" dirty="0" err="1" smtClean="0"/>
              <a:t>env</a:t>
            </a:r>
            <a:endParaRPr lang="en-US" dirty="0" smtClean="0"/>
          </a:p>
          <a:p>
            <a:endParaRPr lang="en-US" dirty="0" smtClean="0"/>
          </a:p>
          <a:p>
            <a:r>
              <a:rPr lang="en-US" dirty="0" smtClean="0"/>
              <a:t>In distributed </a:t>
            </a:r>
            <a:r>
              <a:rPr lang="en-US" dirty="0" err="1" smtClean="0"/>
              <a:t>Erlang</a:t>
            </a:r>
            <a:r>
              <a:rPr lang="en-US" dirty="0"/>
              <a:t>, programs are written to run on </a:t>
            </a:r>
            <a:r>
              <a:rPr lang="en-US" dirty="0" err="1"/>
              <a:t>Erlang</a:t>
            </a:r>
            <a:r>
              <a:rPr lang="en-US" dirty="0"/>
              <a:t> nodes</a:t>
            </a:r>
            <a:r>
              <a:rPr lang="en-US" dirty="0" smtClean="0"/>
              <a:t>.</a:t>
            </a:r>
          </a:p>
          <a:p>
            <a:endParaRPr lang="en-US" dirty="0"/>
          </a:p>
          <a:p>
            <a:r>
              <a:rPr lang="en-US" dirty="0" smtClean="0"/>
              <a:t>We can </a:t>
            </a:r>
            <a:r>
              <a:rPr lang="en-US" dirty="0"/>
              <a:t>spawn a process on any node, and all the message passing</a:t>
            </a:r>
          </a:p>
          <a:p>
            <a:r>
              <a:rPr lang="en-US" dirty="0"/>
              <a:t>and error handling primitives we talked about in previous chapters</a:t>
            </a:r>
          </a:p>
          <a:p>
            <a:r>
              <a:rPr lang="en-US" dirty="0"/>
              <a:t>work as in the single node case</a:t>
            </a:r>
          </a:p>
        </p:txBody>
      </p:sp>
    </p:spTree>
    <p:extLst>
      <p:ext uri="{BB962C8B-B14F-4D97-AF65-F5344CB8AC3E}">
        <p14:creationId xmlns:p14="http://schemas.microsoft.com/office/powerpoint/2010/main" val="40354883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Programming</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r>
              <a:rPr lang="en-US" sz="3200" dirty="0" smtClean="0"/>
              <a:t>Model 1: Distributed </a:t>
            </a:r>
            <a:r>
              <a:rPr lang="en-US" sz="3200" dirty="0" err="1" smtClean="0"/>
              <a:t>Erlang</a:t>
            </a:r>
            <a:endParaRPr lang="en-US" sz="3200" dirty="0" smtClean="0"/>
          </a:p>
          <a:p>
            <a:endParaRPr lang="en-US" sz="3200" dirty="0"/>
          </a:p>
          <a:p>
            <a:endParaRPr lang="en-US" sz="3200" dirty="0" smtClean="0"/>
          </a:p>
          <a:p>
            <a:r>
              <a:rPr lang="en-US" dirty="0"/>
              <a:t>Provides a method for programming </a:t>
            </a:r>
            <a:r>
              <a:rPr lang="en-US" dirty="0" smtClean="0"/>
              <a:t>applications that </a:t>
            </a:r>
            <a:r>
              <a:rPr lang="en-US" dirty="0"/>
              <a:t>run on a set of tightly coupled </a:t>
            </a:r>
            <a:r>
              <a:rPr lang="en-US" dirty="0" smtClean="0"/>
              <a:t>computers and trusted </a:t>
            </a:r>
            <a:r>
              <a:rPr lang="en-US" dirty="0" err="1" smtClean="0"/>
              <a:t>env</a:t>
            </a:r>
            <a:endParaRPr lang="en-US" dirty="0" smtClean="0"/>
          </a:p>
          <a:p>
            <a:endParaRPr lang="en-US" dirty="0" smtClean="0"/>
          </a:p>
          <a:p>
            <a:r>
              <a:rPr lang="en-US" dirty="0" smtClean="0"/>
              <a:t>In distributed </a:t>
            </a:r>
            <a:r>
              <a:rPr lang="en-US" dirty="0" err="1" smtClean="0"/>
              <a:t>Erlang</a:t>
            </a:r>
            <a:r>
              <a:rPr lang="en-US" dirty="0"/>
              <a:t>, programs are written to run on </a:t>
            </a:r>
            <a:r>
              <a:rPr lang="en-US" dirty="0" err="1"/>
              <a:t>Erlang</a:t>
            </a:r>
            <a:r>
              <a:rPr lang="en-US" dirty="0"/>
              <a:t> nodes</a:t>
            </a:r>
            <a:r>
              <a:rPr lang="en-US" dirty="0" smtClean="0"/>
              <a:t>.</a:t>
            </a:r>
          </a:p>
          <a:p>
            <a:endParaRPr lang="en-US" dirty="0"/>
          </a:p>
          <a:p>
            <a:r>
              <a:rPr lang="en-US" dirty="0" smtClean="0"/>
              <a:t>We can </a:t>
            </a:r>
            <a:r>
              <a:rPr lang="en-US" dirty="0"/>
              <a:t>spawn a process on any node, and all the message passing</a:t>
            </a:r>
          </a:p>
          <a:p>
            <a:r>
              <a:rPr lang="en-US" dirty="0"/>
              <a:t>and error handling primitives we talked about in previous chapters</a:t>
            </a:r>
          </a:p>
          <a:p>
            <a:r>
              <a:rPr lang="en-US" dirty="0"/>
              <a:t>work as in the single node case</a:t>
            </a:r>
          </a:p>
        </p:txBody>
      </p:sp>
    </p:spTree>
    <p:extLst>
      <p:ext uri="{BB962C8B-B14F-4D97-AF65-F5344CB8AC3E}">
        <p14:creationId xmlns:p14="http://schemas.microsoft.com/office/powerpoint/2010/main" val="21095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7" name="Text Placeholder 2"/>
          <p:cNvSpPr>
            <a:spLocks noGrp="1"/>
          </p:cNvSpPr>
          <p:nvPr>
            <p:ph type="body" sz="half" idx="2"/>
          </p:nvPr>
        </p:nvSpPr>
        <p:spPr>
          <a:xfrm>
            <a:off x="301618" y="3007360"/>
            <a:ext cx="5266165" cy="3495040"/>
          </a:xfrm>
          <a:solidFill>
            <a:schemeClr val="bg2">
              <a:lumMod val="60000"/>
              <a:lumOff val="40000"/>
            </a:schemeClr>
          </a:solidFill>
        </p:spPr>
        <p:txBody>
          <a:bodyPr>
            <a:normAutofit/>
          </a:bodyPr>
          <a:lstStyle/>
          <a:p>
            <a:r>
              <a:rPr lang="en-US" dirty="0" err="1"/>
              <a:t>struct</a:t>
            </a:r>
            <a:r>
              <a:rPr lang="en-US" dirty="0"/>
              <a:t> point {</a:t>
            </a:r>
          </a:p>
          <a:p>
            <a:r>
              <a:rPr lang="en-US" dirty="0" err="1"/>
              <a:t>int</a:t>
            </a:r>
            <a:r>
              <a:rPr lang="en-US" dirty="0"/>
              <a:t> x;</a:t>
            </a:r>
          </a:p>
          <a:p>
            <a:r>
              <a:rPr lang="en-US" dirty="0" err="1"/>
              <a:t>int</a:t>
            </a:r>
            <a:r>
              <a:rPr lang="en-US" dirty="0"/>
              <a:t> y;</a:t>
            </a:r>
          </a:p>
          <a:p>
            <a:r>
              <a:rPr lang="en-US" dirty="0" smtClean="0"/>
              <a:t>}</a:t>
            </a:r>
          </a:p>
          <a:p>
            <a:endParaRPr lang="en-US" dirty="0"/>
          </a:p>
          <a:p>
            <a:r>
              <a:rPr lang="en-US" dirty="0" err="1"/>
              <a:t>P.x</a:t>
            </a:r>
            <a:r>
              <a:rPr lang="en-US" dirty="0"/>
              <a:t> = 10; </a:t>
            </a:r>
            <a:r>
              <a:rPr lang="en-US" dirty="0" err="1"/>
              <a:t>P.y</a:t>
            </a:r>
            <a:r>
              <a:rPr lang="en-US" dirty="0"/>
              <a:t> = 45;</a:t>
            </a:r>
          </a:p>
        </p:txBody>
      </p:sp>
      <p:sp>
        <p:nvSpPr>
          <p:cNvPr id="8" name="Text Placeholder 2"/>
          <p:cNvSpPr txBox="1">
            <a:spLocks/>
          </p:cNvSpPr>
          <p:nvPr/>
        </p:nvSpPr>
        <p:spPr>
          <a:xfrm>
            <a:off x="6275595" y="3007360"/>
            <a:ext cx="5266165" cy="3495040"/>
          </a:xfrm>
          <a:prstGeom prst="rect">
            <a:avLst/>
          </a:prstGeom>
          <a:solidFill>
            <a:schemeClr val="bg2">
              <a:lumMod val="60000"/>
              <a:lumOff val="40000"/>
            </a:schemeClr>
          </a:solidFill>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smtClean="0"/>
              <a:t>1&gt; Point = </a:t>
            </a:r>
            <a:r>
              <a:rPr lang="en-US" dirty="0"/>
              <a:t>{point, 10, 45</a:t>
            </a:r>
            <a:r>
              <a:rPr lang="en-US" dirty="0" smtClean="0"/>
              <a:t>}.</a:t>
            </a:r>
          </a:p>
          <a:p>
            <a:r>
              <a:rPr lang="en-US" dirty="0"/>
              <a:t>2&gt; {point, X, Y} = Point.</a:t>
            </a:r>
          </a:p>
          <a:p>
            <a:r>
              <a:rPr lang="en-US" dirty="0"/>
              <a:t>{point,10,45}</a:t>
            </a:r>
          </a:p>
          <a:p>
            <a:r>
              <a:rPr lang="en-US" dirty="0"/>
              <a:t>3&gt; X.</a:t>
            </a:r>
          </a:p>
          <a:p>
            <a:r>
              <a:rPr lang="en-US" dirty="0"/>
              <a:t>10</a:t>
            </a:r>
          </a:p>
          <a:p>
            <a:r>
              <a:rPr lang="en-US" dirty="0"/>
              <a:t>4&gt; Y.</a:t>
            </a:r>
          </a:p>
          <a:p>
            <a:r>
              <a:rPr lang="en-US" dirty="0"/>
              <a:t>45</a:t>
            </a:r>
            <a:endParaRPr lang="en-US" dirty="0" smtClean="0"/>
          </a:p>
          <a:p>
            <a:r>
              <a:rPr lang="en-US" dirty="0"/>
              <a:t>5&gt; {point, C, C} = Point</a:t>
            </a:r>
            <a:r>
              <a:rPr lang="en-US" dirty="0" smtClean="0"/>
              <a:t>. </a:t>
            </a:r>
          </a:p>
          <a:p>
            <a:r>
              <a:rPr lang="en-US" dirty="0" smtClean="0"/>
              <a:t>????</a:t>
            </a:r>
            <a:endParaRPr lang="en-US" dirty="0"/>
          </a:p>
        </p:txBody>
      </p:sp>
    </p:spTree>
    <p:extLst>
      <p:ext uri="{BB962C8B-B14F-4D97-AF65-F5344CB8AC3E}">
        <p14:creationId xmlns:p14="http://schemas.microsoft.com/office/powerpoint/2010/main" val="388628654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t>
            </a:r>
            <a:r>
              <a:rPr lang="en-US" dirty="0" err="1" smtClean="0"/>
              <a:t>Erlang</a:t>
            </a:r>
            <a:endParaRPr lang="en-US" dirty="0"/>
          </a:p>
        </p:txBody>
      </p:sp>
      <p:sp>
        <p:nvSpPr>
          <p:cNvPr id="3" name="TextBox 2"/>
          <p:cNvSpPr txBox="1"/>
          <p:nvPr/>
        </p:nvSpPr>
        <p:spPr>
          <a:xfrm>
            <a:off x="1154954" y="3302594"/>
            <a:ext cx="8818880" cy="646331"/>
          </a:xfrm>
          <a:prstGeom prst="rect">
            <a:avLst/>
          </a:prstGeom>
          <a:noFill/>
        </p:spPr>
        <p:txBody>
          <a:bodyPr wrap="square" rtlCol="0">
            <a:spAutoFit/>
          </a:bodyPr>
          <a:lstStyle/>
          <a:p>
            <a:r>
              <a:rPr lang="en-US" i="1" dirty="0" smtClean="0"/>
              <a:t>“Writing </a:t>
            </a:r>
            <a:r>
              <a:rPr lang="en-US" i="1" dirty="0"/>
              <a:t>a </a:t>
            </a:r>
            <a:r>
              <a:rPr lang="en-US" i="1" dirty="0" smtClean="0"/>
              <a:t>distributed </a:t>
            </a:r>
            <a:r>
              <a:rPr lang="en-US" i="1" dirty="0" err="1" smtClean="0"/>
              <a:t>Erlang</a:t>
            </a:r>
            <a:r>
              <a:rPr lang="en-US" i="1" dirty="0" smtClean="0"/>
              <a:t> </a:t>
            </a:r>
            <a:r>
              <a:rPr lang="en-US" i="1" dirty="0"/>
              <a:t>program is easy; </a:t>
            </a:r>
            <a:r>
              <a:rPr lang="en-US" i="1" dirty="0" smtClean="0"/>
              <a:t>all </a:t>
            </a:r>
            <a:r>
              <a:rPr lang="en-US" i="1" dirty="0"/>
              <a:t>we have to do is spawn our </a:t>
            </a:r>
            <a:r>
              <a:rPr lang="en-US" i="1" dirty="0" smtClean="0"/>
              <a:t>processes on </a:t>
            </a:r>
            <a:r>
              <a:rPr lang="en-US" i="1" dirty="0"/>
              <a:t>the correct machines, and then everything works as before</a:t>
            </a:r>
            <a:r>
              <a:rPr lang="en-US" i="1" dirty="0" smtClean="0"/>
              <a:t>.”</a:t>
            </a:r>
            <a:endParaRPr lang="en-US" i="1" dirty="0"/>
          </a:p>
        </p:txBody>
      </p:sp>
    </p:spTree>
    <p:extLst>
      <p:ext uri="{BB962C8B-B14F-4D97-AF65-F5344CB8AC3E}">
        <p14:creationId xmlns:p14="http://schemas.microsoft.com/office/powerpoint/2010/main" val="359977779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908215"/>
          </a:xfrm>
          <a:prstGeom prst="rect">
            <a:avLst/>
          </a:prstGeom>
          <a:noFill/>
        </p:spPr>
        <p:txBody>
          <a:bodyPr wrap="square" rtlCol="0">
            <a:spAutoFit/>
          </a:bodyPr>
          <a:lstStyle/>
          <a:p>
            <a:r>
              <a:rPr lang="en-US" sz="3200" dirty="0" smtClean="0"/>
              <a:t>Starting Node on same host</a:t>
            </a:r>
          </a:p>
          <a:p>
            <a:endParaRPr lang="en-US" sz="3200" dirty="0"/>
          </a:p>
          <a:p>
            <a:r>
              <a:rPr lang="en-US" dirty="0"/>
              <a:t>$ </a:t>
            </a:r>
            <a:r>
              <a:rPr lang="en-US" dirty="0" err="1"/>
              <a:t>erl</a:t>
            </a:r>
            <a:r>
              <a:rPr lang="en-US" dirty="0"/>
              <a:t> -</a:t>
            </a:r>
            <a:r>
              <a:rPr lang="en-US" dirty="0" err="1"/>
              <a:t>sname</a:t>
            </a:r>
            <a:r>
              <a:rPr lang="en-US" dirty="0"/>
              <a:t> </a:t>
            </a:r>
            <a:r>
              <a:rPr lang="en-US" dirty="0" smtClean="0"/>
              <a:t>user1</a:t>
            </a:r>
          </a:p>
          <a:p>
            <a:endParaRPr lang="en-US" dirty="0"/>
          </a:p>
          <a:p>
            <a:r>
              <a:rPr lang="en-US" dirty="0" smtClean="0"/>
              <a:t>(user1@localhost</a:t>
            </a:r>
            <a:r>
              <a:rPr lang="en-US" dirty="0"/>
              <a:t>) 1&gt;</a:t>
            </a:r>
            <a:endParaRPr lang="en-US" dirty="0" smtClean="0"/>
          </a:p>
        </p:txBody>
      </p:sp>
      <p:sp>
        <p:nvSpPr>
          <p:cNvPr id="4" name="Rectangle 3"/>
          <p:cNvSpPr/>
          <p:nvPr/>
        </p:nvSpPr>
        <p:spPr>
          <a:xfrm>
            <a:off x="1154954" y="4271700"/>
            <a:ext cx="8217646" cy="2031325"/>
          </a:xfrm>
          <a:prstGeom prst="rect">
            <a:avLst/>
          </a:prstGeom>
        </p:spPr>
        <p:txBody>
          <a:bodyPr wrap="square">
            <a:spAutoFit/>
          </a:bodyPr>
          <a:lstStyle/>
          <a:p>
            <a:r>
              <a:rPr lang="en-US" dirty="0">
                <a:latin typeface="URWBookmanL-Ligh"/>
              </a:rPr>
              <a:t>The argument </a:t>
            </a:r>
            <a:r>
              <a:rPr lang="en-US" sz="1600" dirty="0">
                <a:latin typeface="URWGothicL-Book"/>
              </a:rPr>
              <a:t>-</a:t>
            </a:r>
            <a:r>
              <a:rPr lang="en-US" sz="1600" dirty="0" err="1">
                <a:latin typeface="URWGothicL-Book"/>
              </a:rPr>
              <a:t>sname</a:t>
            </a:r>
            <a:r>
              <a:rPr lang="en-US" sz="1600" dirty="0">
                <a:latin typeface="URWGothicL-Book"/>
              </a:rPr>
              <a:t> </a:t>
            </a:r>
            <a:r>
              <a:rPr lang="en-US" sz="1600" dirty="0" smtClean="0">
                <a:latin typeface="URWGothicL-Book"/>
              </a:rPr>
              <a:t>&lt;name&gt; </a:t>
            </a:r>
            <a:r>
              <a:rPr lang="en-US" dirty="0" smtClean="0">
                <a:latin typeface="URWBookmanL-Ligh"/>
              </a:rPr>
              <a:t>means </a:t>
            </a:r>
            <a:r>
              <a:rPr lang="en-US" dirty="0">
                <a:latin typeface="URWBookmanL-Ligh"/>
              </a:rPr>
              <a:t>“start an </a:t>
            </a:r>
            <a:r>
              <a:rPr lang="en-US" dirty="0" err="1">
                <a:latin typeface="URWBookmanL-Ligh"/>
              </a:rPr>
              <a:t>Erlang</a:t>
            </a:r>
            <a:r>
              <a:rPr lang="en-US" dirty="0">
                <a:latin typeface="URWBookmanL-Ligh"/>
              </a:rPr>
              <a:t> node with name</a:t>
            </a:r>
          </a:p>
          <a:p>
            <a:r>
              <a:rPr lang="en-US" sz="1600" dirty="0" smtClean="0">
                <a:latin typeface="URWGothicL-Book"/>
              </a:rPr>
              <a:t>&lt;name&gt; </a:t>
            </a:r>
            <a:r>
              <a:rPr lang="en-US" dirty="0" smtClean="0">
                <a:latin typeface="URWBookmanL-Ligh"/>
              </a:rPr>
              <a:t>on </a:t>
            </a:r>
            <a:r>
              <a:rPr lang="en-US" dirty="0">
                <a:latin typeface="URWBookmanL-Ligh"/>
              </a:rPr>
              <a:t>the local host</a:t>
            </a:r>
            <a:r>
              <a:rPr lang="en-US" dirty="0" smtClean="0">
                <a:latin typeface="URWBookmanL-Ligh"/>
              </a:rPr>
              <a:t>.”</a:t>
            </a:r>
          </a:p>
          <a:p>
            <a:endParaRPr lang="en-US" dirty="0">
              <a:latin typeface="URWBookmanL-Ligh"/>
            </a:endParaRPr>
          </a:p>
          <a:p>
            <a:r>
              <a:rPr lang="en-US" dirty="0"/>
              <a:t>Using -</a:t>
            </a:r>
            <a:r>
              <a:rPr lang="en-US" dirty="0" err="1"/>
              <a:t>sname</a:t>
            </a:r>
            <a:r>
              <a:rPr lang="en-US" dirty="0"/>
              <a:t> is also the </a:t>
            </a:r>
            <a:r>
              <a:rPr lang="en-US" dirty="0" smtClean="0"/>
              <a:t>method </a:t>
            </a:r>
            <a:r>
              <a:rPr lang="en-US" dirty="0"/>
              <a:t>that </a:t>
            </a:r>
            <a:r>
              <a:rPr lang="en-US" dirty="0" smtClean="0"/>
              <a:t>will work </a:t>
            </a:r>
            <a:r>
              <a:rPr lang="en-US" dirty="0"/>
              <a:t>if no DNS service is </a:t>
            </a:r>
            <a:r>
              <a:rPr lang="en-US" dirty="0" smtClean="0"/>
              <a:t>available. </a:t>
            </a:r>
          </a:p>
          <a:p>
            <a:endParaRPr lang="en-US" dirty="0"/>
          </a:p>
          <a:p>
            <a:r>
              <a:rPr lang="en-US" dirty="0" smtClean="0"/>
              <a:t>NOTE –</a:t>
            </a:r>
            <a:r>
              <a:rPr lang="en-US" dirty="0" err="1" smtClean="0"/>
              <a:t>sname</a:t>
            </a:r>
            <a:r>
              <a:rPr lang="en-US" dirty="0" smtClean="0"/>
              <a:t> stands for short name</a:t>
            </a:r>
            <a:endParaRPr lang="en-US" dirty="0"/>
          </a:p>
        </p:txBody>
      </p:sp>
    </p:spTree>
    <p:extLst>
      <p:ext uri="{BB962C8B-B14F-4D97-AF65-F5344CB8AC3E}">
        <p14:creationId xmlns:p14="http://schemas.microsoft.com/office/powerpoint/2010/main" val="67501369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4124206"/>
          </a:xfrm>
          <a:prstGeom prst="rect">
            <a:avLst/>
          </a:prstGeom>
          <a:noFill/>
        </p:spPr>
        <p:txBody>
          <a:bodyPr wrap="square" rtlCol="0">
            <a:spAutoFit/>
          </a:bodyPr>
          <a:lstStyle/>
          <a:p>
            <a:r>
              <a:rPr lang="en-US" sz="3200" dirty="0" smtClean="0"/>
              <a:t>Starting Node on different host in same LAN</a:t>
            </a:r>
          </a:p>
          <a:p>
            <a:endParaRPr lang="en-US" sz="3200" dirty="0"/>
          </a:p>
          <a:p>
            <a:endParaRPr lang="en-US" dirty="0" smtClean="0"/>
          </a:p>
          <a:p>
            <a:r>
              <a:rPr lang="en-US" dirty="0" smtClean="0"/>
              <a:t>$ </a:t>
            </a:r>
            <a:r>
              <a:rPr lang="en-US" dirty="0" err="1"/>
              <a:t>erl</a:t>
            </a:r>
            <a:r>
              <a:rPr lang="en-US" dirty="0"/>
              <a:t> -name </a:t>
            </a:r>
            <a:r>
              <a:rPr lang="en-US" dirty="0" smtClean="0"/>
              <a:t>user1 -</a:t>
            </a:r>
            <a:r>
              <a:rPr lang="en-US" dirty="0" err="1" smtClean="0"/>
              <a:t>setcookie</a:t>
            </a:r>
            <a:r>
              <a:rPr lang="en-US" dirty="0" smtClean="0"/>
              <a:t> </a:t>
            </a:r>
            <a:r>
              <a:rPr lang="en-US" dirty="0" err="1" smtClean="0"/>
              <a:t>somerandomtoken</a:t>
            </a:r>
            <a:endParaRPr lang="en-US" dirty="0"/>
          </a:p>
          <a:p>
            <a:r>
              <a:rPr lang="en-US" dirty="0" smtClean="0"/>
              <a:t>(user1@region1.example.com) </a:t>
            </a:r>
            <a:r>
              <a:rPr lang="en-US" dirty="0"/>
              <a:t>1</a:t>
            </a:r>
            <a:r>
              <a:rPr lang="en-US" dirty="0" smtClean="0"/>
              <a:t>&gt;</a:t>
            </a:r>
          </a:p>
          <a:p>
            <a:endParaRPr lang="en-US" dirty="0"/>
          </a:p>
          <a:p>
            <a:endParaRPr lang="en-US" dirty="0" smtClean="0"/>
          </a:p>
          <a:p>
            <a:endParaRPr lang="en-US" dirty="0"/>
          </a:p>
          <a:p>
            <a:endParaRPr lang="en-US" dirty="0" smtClean="0"/>
          </a:p>
          <a:p>
            <a:endParaRPr lang="en-US" dirty="0"/>
          </a:p>
          <a:p>
            <a:r>
              <a:rPr lang="en-US" dirty="0"/>
              <a:t>$ </a:t>
            </a:r>
            <a:r>
              <a:rPr lang="en-US" dirty="0" err="1"/>
              <a:t>erl</a:t>
            </a:r>
            <a:r>
              <a:rPr lang="en-US" dirty="0"/>
              <a:t> -name </a:t>
            </a:r>
            <a:r>
              <a:rPr lang="en-US" dirty="0" smtClean="0"/>
              <a:t>user2 </a:t>
            </a:r>
            <a:r>
              <a:rPr lang="en-US" dirty="0"/>
              <a:t>-</a:t>
            </a:r>
            <a:r>
              <a:rPr lang="en-US" dirty="0" err="1"/>
              <a:t>setcookie</a:t>
            </a:r>
            <a:r>
              <a:rPr lang="en-US" dirty="0"/>
              <a:t> </a:t>
            </a:r>
            <a:r>
              <a:rPr lang="en-US" dirty="0" err="1"/>
              <a:t>somerandomtoken</a:t>
            </a:r>
            <a:endParaRPr lang="en-US" dirty="0"/>
          </a:p>
          <a:p>
            <a:r>
              <a:rPr lang="en-US" dirty="0"/>
              <a:t>(</a:t>
            </a:r>
            <a:r>
              <a:rPr lang="en-US" dirty="0" smtClean="0"/>
              <a:t>user2@region2.example.com</a:t>
            </a:r>
            <a:r>
              <a:rPr lang="en-US" dirty="0"/>
              <a:t>) 1&gt;</a:t>
            </a:r>
          </a:p>
          <a:p>
            <a:endParaRPr lang="en-US" dirty="0" smtClean="0"/>
          </a:p>
        </p:txBody>
      </p:sp>
      <p:sp>
        <p:nvSpPr>
          <p:cNvPr id="4" name="Rectangle 3"/>
          <p:cNvSpPr/>
          <p:nvPr/>
        </p:nvSpPr>
        <p:spPr>
          <a:xfrm>
            <a:off x="7812740" y="2590811"/>
            <a:ext cx="4379259" cy="3416320"/>
          </a:xfrm>
          <a:prstGeom prst="rect">
            <a:avLst/>
          </a:prstGeom>
        </p:spPr>
        <p:txBody>
          <a:bodyPr wrap="square">
            <a:spAutoFit/>
          </a:bodyPr>
          <a:lstStyle/>
          <a:p>
            <a:r>
              <a:rPr lang="en-US" dirty="0" smtClean="0">
                <a:latin typeface="URWBookmanL-Ligh"/>
              </a:rPr>
              <a:t>Use –name when on different networks. If in the same network use –</a:t>
            </a:r>
            <a:r>
              <a:rPr lang="en-US" dirty="0" err="1" smtClean="0">
                <a:latin typeface="URWBookmanL-Ligh"/>
              </a:rPr>
              <a:t>sname</a:t>
            </a:r>
            <a:endParaRPr lang="en-US" dirty="0" smtClean="0">
              <a:latin typeface="URWBookmanL-Ligh"/>
            </a:endParaRPr>
          </a:p>
          <a:p>
            <a:endParaRPr lang="en-US" dirty="0">
              <a:latin typeface="URWBookmanL-Ligh"/>
            </a:endParaRPr>
          </a:p>
          <a:p>
            <a:r>
              <a:rPr lang="en-US" dirty="0" smtClean="0"/>
              <a:t>Ensure that both nodes have the same cookie</a:t>
            </a:r>
          </a:p>
          <a:p>
            <a:endParaRPr lang="en-US" dirty="0"/>
          </a:p>
          <a:p>
            <a:r>
              <a:rPr lang="en-US" dirty="0"/>
              <a:t>Make sure the fully qualified hostnames of the nodes concerned</a:t>
            </a:r>
          </a:p>
          <a:p>
            <a:r>
              <a:rPr lang="en-US" dirty="0"/>
              <a:t>are resolvable by </a:t>
            </a:r>
            <a:r>
              <a:rPr lang="en-US" dirty="0" smtClean="0"/>
              <a:t>DNS</a:t>
            </a:r>
          </a:p>
          <a:p>
            <a:endParaRPr lang="en-US" dirty="0"/>
          </a:p>
          <a:p>
            <a:r>
              <a:rPr lang="en-US" dirty="0"/>
              <a:t>Make sure that both systems have the same version of the code</a:t>
            </a:r>
          </a:p>
        </p:txBody>
      </p:sp>
    </p:spTree>
    <p:extLst>
      <p:ext uri="{BB962C8B-B14F-4D97-AF65-F5344CB8AC3E}">
        <p14:creationId xmlns:p14="http://schemas.microsoft.com/office/powerpoint/2010/main" val="279591618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3293209"/>
          </a:xfrm>
          <a:prstGeom prst="rect">
            <a:avLst/>
          </a:prstGeom>
          <a:noFill/>
        </p:spPr>
        <p:txBody>
          <a:bodyPr wrap="square" rtlCol="0">
            <a:spAutoFit/>
          </a:bodyPr>
          <a:lstStyle/>
          <a:p>
            <a:r>
              <a:rPr lang="en-US" sz="3200" dirty="0" smtClean="0"/>
              <a:t>Starting Node on different host in INTERNET</a:t>
            </a:r>
          </a:p>
          <a:p>
            <a:endParaRPr lang="en-US" sz="3200" dirty="0"/>
          </a:p>
          <a:p>
            <a:r>
              <a:rPr lang="en-US" dirty="0" smtClean="0"/>
              <a:t>Same procedures as that of different host in LAN</a:t>
            </a:r>
          </a:p>
          <a:p>
            <a:endParaRPr lang="en-US" dirty="0"/>
          </a:p>
          <a:p>
            <a:r>
              <a:rPr lang="en-US" dirty="0"/>
              <a:t>Make sure that port 4369 is open for both TCP and UDP traffic.</a:t>
            </a:r>
          </a:p>
          <a:p>
            <a:r>
              <a:rPr lang="en-US" dirty="0"/>
              <a:t>This port is used by a program called </a:t>
            </a:r>
            <a:r>
              <a:rPr lang="en-US" dirty="0" err="1"/>
              <a:t>epmd</a:t>
            </a:r>
            <a:r>
              <a:rPr lang="en-US" dirty="0"/>
              <a:t> (short for the </a:t>
            </a:r>
            <a:r>
              <a:rPr lang="en-US" dirty="0" err="1"/>
              <a:t>Erlang</a:t>
            </a:r>
            <a:endParaRPr lang="en-US" dirty="0"/>
          </a:p>
          <a:p>
            <a:r>
              <a:rPr lang="en-US" dirty="0"/>
              <a:t>Port Mapper Daemon</a:t>
            </a:r>
            <a:r>
              <a:rPr lang="en-US" dirty="0" smtClean="0"/>
              <a:t>).</a:t>
            </a:r>
          </a:p>
          <a:p>
            <a:endParaRPr lang="en-US" dirty="0"/>
          </a:p>
          <a:p>
            <a:r>
              <a:rPr lang="en-US" dirty="0"/>
              <a:t>Choose a port or range of ports to be used for distributed </a:t>
            </a:r>
            <a:r>
              <a:rPr lang="en-US" dirty="0" err="1"/>
              <a:t>Erlang</a:t>
            </a:r>
            <a:r>
              <a:rPr lang="en-US" dirty="0"/>
              <a:t>,</a:t>
            </a:r>
          </a:p>
          <a:p>
            <a:r>
              <a:rPr lang="en-US" dirty="0"/>
              <a:t>and make sure these ports are open</a:t>
            </a:r>
            <a:endParaRPr lang="en-US" dirty="0" smtClean="0"/>
          </a:p>
        </p:txBody>
      </p:sp>
      <p:pic>
        <p:nvPicPr>
          <p:cNvPr id="5" name="Picture 4"/>
          <p:cNvPicPr>
            <a:picLocks noChangeAspect="1"/>
          </p:cNvPicPr>
          <p:nvPr/>
        </p:nvPicPr>
        <p:blipFill>
          <a:blip r:embed="rId2"/>
          <a:stretch>
            <a:fillRect/>
          </a:stretch>
        </p:blipFill>
        <p:spPr>
          <a:xfrm>
            <a:off x="1278871" y="5319362"/>
            <a:ext cx="7058305" cy="742269"/>
          </a:xfrm>
          <a:prstGeom prst="rect">
            <a:avLst/>
          </a:prstGeom>
        </p:spPr>
      </p:pic>
    </p:spTree>
    <p:extLst>
      <p:ext uri="{BB962C8B-B14F-4D97-AF65-F5344CB8AC3E}">
        <p14:creationId xmlns:p14="http://schemas.microsoft.com/office/powerpoint/2010/main" val="264960569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spawn(Node, Fun) -&gt; </a:t>
            </a:r>
            <a:r>
              <a:rPr lang="en-US" sz="2400" b="1" dirty="0" err="1" smtClean="0"/>
              <a:t>Pid</a:t>
            </a:r>
            <a:endParaRPr lang="en-US" sz="2400" b="1" dirty="0" smtClean="0"/>
          </a:p>
          <a:p>
            <a:endParaRPr lang="en-US" sz="3200" dirty="0" smtClean="0"/>
          </a:p>
          <a:p>
            <a:r>
              <a:rPr lang="en-US" dirty="0" smtClean="0"/>
              <a:t>This </a:t>
            </a:r>
            <a:r>
              <a:rPr lang="en-US" dirty="0"/>
              <a:t>works exactly like spawn(Fun), but the new process is spawned</a:t>
            </a:r>
          </a:p>
          <a:p>
            <a:r>
              <a:rPr lang="en-US" dirty="0"/>
              <a:t>on Node</a:t>
            </a:r>
          </a:p>
        </p:txBody>
      </p:sp>
    </p:spTree>
    <p:extLst>
      <p:ext uri="{BB962C8B-B14F-4D97-AF65-F5344CB8AC3E}">
        <p14:creationId xmlns:p14="http://schemas.microsoft.com/office/powerpoint/2010/main" val="180412878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da-DK" sz="2400" b="1" dirty="0"/>
              <a:t>@spec spawn(Node, Mod, Func, ArgList) -&gt; </a:t>
            </a:r>
            <a:r>
              <a:rPr lang="da-DK" sz="2400" b="1" dirty="0" smtClean="0"/>
              <a:t>Pid</a:t>
            </a:r>
          </a:p>
          <a:p>
            <a:endParaRPr lang="en-US" sz="3200" dirty="0" smtClean="0"/>
          </a:p>
          <a:p>
            <a:r>
              <a:rPr lang="en-US" dirty="0"/>
              <a:t>This works exactly like spawn(Mod, </a:t>
            </a:r>
            <a:r>
              <a:rPr lang="en-US" dirty="0" err="1"/>
              <a:t>Func</a:t>
            </a:r>
            <a:r>
              <a:rPr lang="en-US" dirty="0"/>
              <a:t>, </a:t>
            </a:r>
            <a:r>
              <a:rPr lang="en-US" dirty="0" err="1"/>
              <a:t>ArgList</a:t>
            </a:r>
            <a:r>
              <a:rPr lang="en-US" dirty="0"/>
              <a:t>), but the new process</a:t>
            </a:r>
          </a:p>
          <a:p>
            <a:r>
              <a:rPr lang="en-US" dirty="0"/>
              <a:t>is spawned on Node</a:t>
            </a:r>
          </a:p>
        </p:txBody>
      </p:sp>
    </p:spTree>
    <p:extLst>
      <p:ext uri="{BB962C8B-B14F-4D97-AF65-F5344CB8AC3E}">
        <p14:creationId xmlns:p14="http://schemas.microsoft.com/office/powerpoint/2010/main" val="337744850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a:t>
            </a:r>
            <a:r>
              <a:rPr lang="en-US" sz="2400" b="1" dirty="0" err="1"/>
              <a:t>spawn_link</a:t>
            </a:r>
            <a:r>
              <a:rPr lang="en-US" sz="2400" b="1" dirty="0"/>
              <a:t>(Node, Fun) -&gt; </a:t>
            </a:r>
            <a:r>
              <a:rPr lang="en-US" sz="2400" b="1" dirty="0" err="1" smtClean="0"/>
              <a:t>Pid</a:t>
            </a:r>
            <a:endParaRPr lang="en-US" sz="2400" b="1" dirty="0" smtClean="0"/>
          </a:p>
          <a:p>
            <a:endParaRPr lang="en-US" sz="3200" dirty="0" smtClean="0"/>
          </a:p>
          <a:p>
            <a:r>
              <a:rPr lang="en-US" dirty="0"/>
              <a:t>This works exactly like </a:t>
            </a:r>
            <a:r>
              <a:rPr lang="en-US" dirty="0" err="1"/>
              <a:t>spawn_link</a:t>
            </a:r>
            <a:r>
              <a:rPr lang="en-US" dirty="0"/>
              <a:t>(Fun), but the new process is</a:t>
            </a:r>
          </a:p>
          <a:p>
            <a:r>
              <a:rPr lang="en-US" dirty="0"/>
              <a:t>spawned on Node</a:t>
            </a:r>
          </a:p>
        </p:txBody>
      </p:sp>
    </p:spTree>
    <p:extLst>
      <p:ext uri="{BB962C8B-B14F-4D97-AF65-F5344CB8AC3E}">
        <p14:creationId xmlns:p14="http://schemas.microsoft.com/office/powerpoint/2010/main" val="229786652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da-DK" sz="2400" b="1" dirty="0"/>
              <a:t>@spec spawn_link(Node, Mod, Func, ArgList) -&gt; </a:t>
            </a:r>
            <a:r>
              <a:rPr lang="da-DK" sz="2400" b="1" dirty="0" smtClean="0"/>
              <a:t>Pid</a:t>
            </a:r>
          </a:p>
          <a:p>
            <a:endParaRPr lang="en-US" sz="3200" dirty="0" smtClean="0"/>
          </a:p>
          <a:p>
            <a:r>
              <a:rPr lang="en-US" dirty="0"/>
              <a:t>This works like spawn(</a:t>
            </a:r>
            <a:r>
              <a:rPr lang="en-US" dirty="0" err="1"/>
              <a:t>Node,Mod</a:t>
            </a:r>
            <a:r>
              <a:rPr lang="en-US" dirty="0"/>
              <a:t>, </a:t>
            </a:r>
            <a:r>
              <a:rPr lang="en-US" dirty="0" err="1"/>
              <a:t>Func</a:t>
            </a:r>
            <a:r>
              <a:rPr lang="en-US" dirty="0"/>
              <a:t>, </a:t>
            </a:r>
            <a:r>
              <a:rPr lang="en-US" dirty="0" err="1"/>
              <a:t>ArgList</a:t>
            </a:r>
            <a:r>
              <a:rPr lang="en-US" dirty="0"/>
              <a:t>), but the new process</a:t>
            </a:r>
          </a:p>
          <a:p>
            <a:r>
              <a:rPr lang="en-US" dirty="0"/>
              <a:t>is linked to the current process</a:t>
            </a:r>
          </a:p>
        </p:txBody>
      </p:sp>
    </p:spTree>
    <p:extLst>
      <p:ext uri="{BB962C8B-B14F-4D97-AF65-F5344CB8AC3E}">
        <p14:creationId xmlns:p14="http://schemas.microsoft.com/office/powerpoint/2010/main" val="19881015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231106"/>
          </a:xfrm>
          <a:prstGeom prst="rect">
            <a:avLst/>
          </a:prstGeom>
          <a:noFill/>
        </p:spPr>
        <p:txBody>
          <a:bodyPr wrap="square" rtlCol="0">
            <a:spAutoFit/>
          </a:bodyPr>
          <a:lstStyle/>
          <a:p>
            <a:r>
              <a:rPr lang="en-US" sz="2400" b="1" dirty="0"/>
              <a:t>@spec </a:t>
            </a:r>
            <a:r>
              <a:rPr lang="en-US" sz="2400" b="1" dirty="0" err="1"/>
              <a:t>disconnect_node</a:t>
            </a:r>
            <a:r>
              <a:rPr lang="en-US" sz="2400" b="1" dirty="0"/>
              <a:t>(Node) -&gt; bool() | </a:t>
            </a:r>
            <a:r>
              <a:rPr lang="en-US" sz="2400" b="1" dirty="0" smtClean="0"/>
              <a:t>ignored</a:t>
            </a:r>
          </a:p>
          <a:p>
            <a:endParaRPr lang="en-US" sz="3200" dirty="0" smtClean="0"/>
          </a:p>
          <a:p>
            <a:r>
              <a:rPr lang="en-US" dirty="0"/>
              <a:t>This forcibly disconnects a node.</a:t>
            </a:r>
          </a:p>
        </p:txBody>
      </p:sp>
    </p:spTree>
    <p:extLst>
      <p:ext uri="{BB962C8B-B14F-4D97-AF65-F5344CB8AC3E}">
        <p14:creationId xmlns:p14="http://schemas.microsoft.com/office/powerpoint/2010/main" val="376534993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2616101"/>
          </a:xfrm>
          <a:prstGeom prst="rect">
            <a:avLst/>
          </a:prstGeom>
          <a:noFill/>
        </p:spPr>
        <p:txBody>
          <a:bodyPr wrap="square" rtlCol="0">
            <a:spAutoFit/>
          </a:bodyPr>
          <a:lstStyle/>
          <a:p>
            <a:r>
              <a:rPr lang="en-US" sz="2400" b="1" dirty="0"/>
              <a:t>@spec </a:t>
            </a:r>
            <a:r>
              <a:rPr lang="en-US" sz="2400" b="1" dirty="0" err="1"/>
              <a:t>monitor_node</a:t>
            </a:r>
            <a:r>
              <a:rPr lang="en-US" sz="2400" b="1" dirty="0"/>
              <a:t>(Node, Flag) -&gt; </a:t>
            </a:r>
            <a:r>
              <a:rPr lang="en-US" sz="2400" b="1" dirty="0" smtClean="0"/>
              <a:t>true</a:t>
            </a:r>
          </a:p>
          <a:p>
            <a:endParaRPr lang="en-US" sz="3200" dirty="0" smtClean="0"/>
          </a:p>
          <a:p>
            <a:r>
              <a:rPr lang="en-US" dirty="0"/>
              <a:t>If Flag is true, monitoring is turned on; if Flag is false, monitoring</a:t>
            </a:r>
          </a:p>
          <a:p>
            <a:r>
              <a:rPr lang="en-US" dirty="0"/>
              <a:t>is turned off. </a:t>
            </a:r>
            <a:endParaRPr lang="en-US" dirty="0" smtClean="0"/>
          </a:p>
          <a:p>
            <a:endParaRPr lang="en-US" dirty="0"/>
          </a:p>
          <a:p>
            <a:r>
              <a:rPr lang="en-US" dirty="0" smtClean="0"/>
              <a:t>If </a:t>
            </a:r>
            <a:r>
              <a:rPr lang="en-US" dirty="0"/>
              <a:t>monitoring has been turned on, then the </a:t>
            </a:r>
            <a:r>
              <a:rPr lang="en-US" dirty="0" smtClean="0"/>
              <a:t>process that </a:t>
            </a:r>
            <a:r>
              <a:rPr lang="en-US" dirty="0"/>
              <a:t>evaluated this BIF will be sent {</a:t>
            </a:r>
            <a:r>
              <a:rPr lang="en-US" dirty="0" err="1"/>
              <a:t>nodeup</a:t>
            </a:r>
            <a:r>
              <a:rPr lang="en-US" dirty="0"/>
              <a:t>, Node} and {</a:t>
            </a:r>
            <a:r>
              <a:rPr lang="en-US" dirty="0" err="1" smtClean="0"/>
              <a:t>nodedown,Node</a:t>
            </a:r>
            <a:r>
              <a:rPr lang="en-US" dirty="0"/>
              <a:t>} messages if Node joins or leaves the set of connected </a:t>
            </a:r>
            <a:r>
              <a:rPr lang="en-US" dirty="0" err="1" smtClean="0"/>
              <a:t>Erlang</a:t>
            </a:r>
            <a:r>
              <a:rPr lang="en-US" dirty="0"/>
              <a:t> </a:t>
            </a:r>
            <a:r>
              <a:rPr lang="en-US" dirty="0" smtClean="0"/>
              <a:t>nodes</a:t>
            </a:r>
            <a:r>
              <a:rPr lang="en-US" dirty="0"/>
              <a:t>.</a:t>
            </a:r>
          </a:p>
        </p:txBody>
      </p:sp>
    </p:spTree>
    <p:extLst>
      <p:ext uri="{BB962C8B-B14F-4D97-AF65-F5344CB8AC3E}">
        <p14:creationId xmlns:p14="http://schemas.microsoft.com/office/powerpoint/2010/main" val="3460176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Tuples</a:t>
            </a:r>
            <a:br>
              <a:rPr lang="en-US" dirty="0" smtClean="0"/>
            </a:br>
            <a:endParaRPr lang="en-US" dirty="0"/>
          </a:p>
        </p:txBody>
      </p:sp>
      <p:sp>
        <p:nvSpPr>
          <p:cNvPr id="3" name="Text Placeholder 2"/>
          <p:cNvSpPr>
            <a:spLocks noGrp="1"/>
          </p:cNvSpPr>
          <p:nvPr>
            <p:ph type="body" sz="half" idx="2"/>
          </p:nvPr>
        </p:nvSpPr>
        <p:spPr>
          <a:xfrm>
            <a:off x="1154954" y="2641600"/>
            <a:ext cx="10630646" cy="3378200"/>
          </a:xfrm>
        </p:spPr>
        <p:txBody>
          <a:bodyPr>
            <a:normAutofit/>
          </a:bodyPr>
          <a:lstStyle/>
          <a:p>
            <a:r>
              <a:rPr lang="en-US" dirty="0"/>
              <a:t>5&gt; {point, C, C} = Point. </a:t>
            </a:r>
          </a:p>
          <a:p>
            <a:r>
              <a:rPr lang="en-US" dirty="0"/>
              <a:t>=ERROR REPORT==== 28-Oct-2006::17:17:00 ===</a:t>
            </a:r>
          </a:p>
          <a:p>
            <a:r>
              <a:rPr lang="en-US" dirty="0"/>
              <a:t>Error in process &lt;0.32.0&gt; with exit value:</a:t>
            </a:r>
          </a:p>
          <a:p>
            <a:r>
              <a:rPr lang="en-US" dirty="0"/>
              <a:t>{{</a:t>
            </a:r>
            <a:r>
              <a:rPr lang="en-US" dirty="0" err="1"/>
              <a:t>badmatch</a:t>
            </a:r>
            <a:r>
              <a:rPr lang="en-US" dirty="0"/>
              <a:t>,{point,10,45}},[{erl_eval,expr,3</a:t>
            </a:r>
            <a:r>
              <a:rPr lang="en-US" dirty="0" smtClean="0"/>
              <a:t>}]}</a:t>
            </a:r>
          </a:p>
          <a:p>
            <a:endParaRPr lang="en-US" dirty="0"/>
          </a:p>
          <a:p>
            <a:r>
              <a:rPr lang="en-US" dirty="0"/>
              <a:t>C cannot be simultaneously 10 and 45</a:t>
            </a:r>
          </a:p>
        </p:txBody>
      </p:sp>
    </p:spTree>
    <p:extLst>
      <p:ext uri="{BB962C8B-B14F-4D97-AF65-F5344CB8AC3E}">
        <p14:creationId xmlns:p14="http://schemas.microsoft.com/office/powerpoint/2010/main" val="295319579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node() -&gt; </a:t>
            </a:r>
            <a:r>
              <a:rPr lang="en-US" sz="2400" b="1" dirty="0" smtClean="0"/>
              <a:t>Node</a:t>
            </a:r>
          </a:p>
          <a:p>
            <a:endParaRPr lang="en-US" sz="3200" dirty="0" smtClean="0"/>
          </a:p>
          <a:p>
            <a:r>
              <a:rPr lang="en-US" dirty="0"/>
              <a:t>This returns the name of the local node. </a:t>
            </a:r>
            <a:r>
              <a:rPr lang="en-US" dirty="0" err="1"/>
              <a:t>nonode@nohost</a:t>
            </a:r>
            <a:r>
              <a:rPr lang="en-US" dirty="0"/>
              <a:t> is returned</a:t>
            </a:r>
          </a:p>
          <a:p>
            <a:r>
              <a:rPr lang="en-US" dirty="0"/>
              <a:t>if the node is not distributed.</a:t>
            </a:r>
          </a:p>
        </p:txBody>
      </p:sp>
    </p:spTree>
    <p:extLst>
      <p:ext uri="{BB962C8B-B14F-4D97-AF65-F5344CB8AC3E}">
        <p14:creationId xmlns:p14="http://schemas.microsoft.com/office/powerpoint/2010/main" val="99961513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node(</a:t>
            </a:r>
            <a:r>
              <a:rPr lang="en-US" sz="2400" b="1" dirty="0" err="1"/>
              <a:t>Arg</a:t>
            </a:r>
            <a:r>
              <a:rPr lang="en-US" sz="2400" b="1" dirty="0"/>
              <a:t>) -&gt; </a:t>
            </a:r>
            <a:r>
              <a:rPr lang="en-US" sz="2400" b="1" dirty="0" smtClean="0"/>
              <a:t>Node</a:t>
            </a:r>
          </a:p>
          <a:p>
            <a:endParaRPr lang="en-US" sz="3200" dirty="0" smtClean="0"/>
          </a:p>
          <a:p>
            <a:r>
              <a:rPr lang="en-US" dirty="0"/>
              <a:t>This returns the node where </a:t>
            </a:r>
            <a:r>
              <a:rPr lang="en-US" dirty="0" err="1"/>
              <a:t>Arg</a:t>
            </a:r>
            <a:r>
              <a:rPr lang="en-US" dirty="0"/>
              <a:t> is located. </a:t>
            </a:r>
            <a:r>
              <a:rPr lang="en-US" dirty="0" err="1"/>
              <a:t>Arg</a:t>
            </a:r>
            <a:r>
              <a:rPr lang="en-US" dirty="0"/>
              <a:t> can be a </a:t>
            </a:r>
            <a:r>
              <a:rPr lang="en-US" dirty="0" smtClean="0"/>
              <a:t>PID, a </a:t>
            </a:r>
            <a:r>
              <a:rPr lang="en-US" dirty="0"/>
              <a:t>reference, or a port. If the local node is not distributed, </a:t>
            </a:r>
            <a:r>
              <a:rPr lang="en-US" dirty="0" err="1" smtClean="0"/>
              <a:t>nonode@nohost</a:t>
            </a:r>
            <a:r>
              <a:rPr lang="en-US" dirty="0" smtClean="0"/>
              <a:t> </a:t>
            </a:r>
            <a:r>
              <a:rPr lang="en-US" dirty="0"/>
              <a:t>is returned.</a:t>
            </a:r>
          </a:p>
        </p:txBody>
      </p:sp>
    </p:spTree>
    <p:extLst>
      <p:ext uri="{BB962C8B-B14F-4D97-AF65-F5344CB8AC3E}">
        <p14:creationId xmlns:p14="http://schemas.microsoft.com/office/powerpoint/2010/main" val="21186082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231106"/>
          </a:xfrm>
          <a:prstGeom prst="rect">
            <a:avLst/>
          </a:prstGeom>
          <a:noFill/>
        </p:spPr>
        <p:txBody>
          <a:bodyPr wrap="square" rtlCol="0">
            <a:spAutoFit/>
          </a:bodyPr>
          <a:lstStyle/>
          <a:p>
            <a:r>
              <a:rPr lang="en-US" sz="2400" b="1" dirty="0"/>
              <a:t>@spec nodes() -&gt; [Node</a:t>
            </a:r>
            <a:r>
              <a:rPr lang="en-US" sz="2400" b="1" dirty="0" smtClean="0"/>
              <a:t>]</a:t>
            </a:r>
          </a:p>
          <a:p>
            <a:endParaRPr lang="en-US" sz="3200" dirty="0" smtClean="0"/>
          </a:p>
          <a:p>
            <a:r>
              <a:rPr lang="en-US" dirty="0"/>
              <a:t>This returns a list of all other nodes in the network to which </a:t>
            </a:r>
            <a:r>
              <a:rPr lang="en-US" dirty="0" smtClean="0"/>
              <a:t>we are </a:t>
            </a:r>
            <a:r>
              <a:rPr lang="en-US" dirty="0"/>
              <a:t>connected</a:t>
            </a:r>
          </a:p>
        </p:txBody>
      </p:sp>
    </p:spTree>
    <p:extLst>
      <p:ext uri="{BB962C8B-B14F-4D97-AF65-F5344CB8AC3E}">
        <p14:creationId xmlns:p14="http://schemas.microsoft.com/office/powerpoint/2010/main" val="81459633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a:t>
            </a:r>
            <a:r>
              <a:rPr lang="en-US" sz="2400" b="1" dirty="0" err="1"/>
              <a:t>is_alive</a:t>
            </a:r>
            <a:r>
              <a:rPr lang="en-US" sz="2400" b="1" dirty="0"/>
              <a:t>() -&gt; bool</a:t>
            </a:r>
            <a:r>
              <a:rPr lang="en-US" sz="2400" b="1" dirty="0" smtClean="0"/>
              <a:t>()</a:t>
            </a:r>
          </a:p>
          <a:p>
            <a:endParaRPr lang="en-US" sz="3200" dirty="0" smtClean="0"/>
          </a:p>
          <a:p>
            <a:r>
              <a:rPr lang="en-US" dirty="0"/>
              <a:t>This returns true if the local node is alive and can be part of </a:t>
            </a:r>
            <a:r>
              <a:rPr lang="en-US" dirty="0" smtClean="0"/>
              <a:t>a distributed </a:t>
            </a:r>
            <a:r>
              <a:rPr lang="en-US" dirty="0"/>
              <a:t>system. Otherwise, it returns false</a:t>
            </a:r>
          </a:p>
        </p:txBody>
      </p:sp>
    </p:spTree>
    <p:extLst>
      <p:ext uri="{BB962C8B-B14F-4D97-AF65-F5344CB8AC3E}">
        <p14:creationId xmlns:p14="http://schemas.microsoft.com/office/powerpoint/2010/main" val="319029454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877437"/>
          </a:xfrm>
          <a:prstGeom prst="rect">
            <a:avLst/>
          </a:prstGeom>
          <a:noFill/>
        </p:spPr>
        <p:txBody>
          <a:bodyPr wrap="square" rtlCol="0">
            <a:spAutoFit/>
          </a:bodyPr>
          <a:lstStyle/>
          <a:p>
            <a:r>
              <a:rPr lang="en-US" sz="2400" b="1" dirty="0"/>
              <a:t>{</a:t>
            </a:r>
            <a:r>
              <a:rPr lang="en-US" sz="2400" b="1" dirty="0" err="1"/>
              <a:t>RegName</a:t>
            </a:r>
            <a:r>
              <a:rPr lang="en-US" sz="2400" b="1" dirty="0"/>
              <a:t>, Node} ! </a:t>
            </a:r>
            <a:r>
              <a:rPr lang="en-US" sz="2400" b="1" dirty="0" err="1" smtClean="0"/>
              <a:t>Msg</a:t>
            </a:r>
            <a:endParaRPr lang="en-US" sz="2400" b="1" dirty="0" smtClean="0"/>
          </a:p>
          <a:p>
            <a:endParaRPr lang="en-US" sz="2400" dirty="0"/>
          </a:p>
          <a:p>
            <a:endParaRPr lang="en-US" sz="3200" dirty="0" smtClean="0"/>
          </a:p>
          <a:p>
            <a:r>
              <a:rPr lang="en-US" dirty="0"/>
              <a:t>S</a:t>
            </a:r>
            <a:r>
              <a:rPr lang="en-US" dirty="0" smtClean="0"/>
              <a:t>ends </a:t>
            </a:r>
            <a:r>
              <a:rPr lang="en-US" dirty="0"/>
              <a:t>the message </a:t>
            </a:r>
            <a:r>
              <a:rPr lang="en-US" dirty="0" err="1"/>
              <a:t>Msg</a:t>
            </a:r>
            <a:r>
              <a:rPr lang="en-US" dirty="0"/>
              <a:t> to the registered process </a:t>
            </a:r>
            <a:r>
              <a:rPr lang="en-US" dirty="0" err="1"/>
              <a:t>RegName</a:t>
            </a:r>
            <a:r>
              <a:rPr lang="en-US" dirty="0"/>
              <a:t> on the node</a:t>
            </a:r>
          </a:p>
          <a:p>
            <a:r>
              <a:rPr lang="en-US" dirty="0"/>
              <a:t>Node</a:t>
            </a:r>
          </a:p>
        </p:txBody>
      </p:sp>
    </p:spTree>
    <p:extLst>
      <p:ext uri="{BB962C8B-B14F-4D97-AF65-F5344CB8AC3E}">
        <p14:creationId xmlns:p14="http://schemas.microsoft.com/office/powerpoint/2010/main" val="188990548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4093428"/>
          </a:xfrm>
          <a:prstGeom prst="rect">
            <a:avLst/>
          </a:prstGeom>
          <a:noFill/>
        </p:spPr>
        <p:txBody>
          <a:bodyPr wrap="square" rtlCol="0">
            <a:spAutoFit/>
          </a:bodyPr>
          <a:lstStyle/>
          <a:p>
            <a:r>
              <a:rPr lang="en-US" sz="2400" b="1" dirty="0" smtClean="0"/>
              <a:t>Libraries for Distributed Programming</a:t>
            </a:r>
          </a:p>
          <a:p>
            <a:endParaRPr lang="en-US" sz="2400" dirty="0"/>
          </a:p>
          <a:p>
            <a:endParaRPr lang="en-US" sz="3200" dirty="0" smtClean="0"/>
          </a:p>
          <a:p>
            <a:r>
              <a:rPr lang="en-US" b="1" dirty="0" err="1" smtClean="0"/>
              <a:t>rpc</a:t>
            </a:r>
            <a:r>
              <a:rPr lang="en-US" dirty="0" smtClean="0"/>
              <a:t>: </a:t>
            </a:r>
            <a:r>
              <a:rPr lang="en-US" dirty="0"/>
              <a:t>P</a:t>
            </a:r>
            <a:r>
              <a:rPr lang="en-US" dirty="0" smtClean="0"/>
              <a:t>rovides </a:t>
            </a:r>
            <a:r>
              <a:rPr lang="en-US" dirty="0"/>
              <a:t>a number of remote procedure call services</a:t>
            </a:r>
            <a:endParaRPr lang="en-US" dirty="0" smtClean="0"/>
          </a:p>
          <a:p>
            <a:endParaRPr lang="en-US" dirty="0" smtClean="0"/>
          </a:p>
          <a:p>
            <a:pPr lvl="1"/>
            <a:r>
              <a:rPr lang="en-US" b="1" dirty="0"/>
              <a:t>call(Node, Mod, Function, </a:t>
            </a:r>
            <a:r>
              <a:rPr lang="en-US" b="1" dirty="0" err="1"/>
              <a:t>Args</a:t>
            </a:r>
            <a:r>
              <a:rPr lang="en-US" b="1" dirty="0"/>
              <a:t>) -&gt; Result | {</a:t>
            </a:r>
            <a:r>
              <a:rPr lang="en-US" b="1" dirty="0" err="1"/>
              <a:t>badrpc</a:t>
            </a:r>
            <a:r>
              <a:rPr lang="en-US" b="1" dirty="0"/>
              <a:t>, Reason</a:t>
            </a:r>
            <a:r>
              <a:rPr lang="en-US" b="1" dirty="0" smtClean="0"/>
              <a:t>}</a:t>
            </a:r>
          </a:p>
          <a:p>
            <a:pPr lvl="1"/>
            <a:endParaRPr lang="en-US" b="1" dirty="0" smtClean="0"/>
          </a:p>
          <a:p>
            <a:pPr lvl="1"/>
            <a:r>
              <a:rPr lang="en-US" dirty="0"/>
              <a:t>This evaluates </a:t>
            </a:r>
            <a:r>
              <a:rPr lang="en-US" b="1" dirty="0"/>
              <a:t>apply</a:t>
            </a:r>
            <a:r>
              <a:rPr lang="en-US" dirty="0"/>
              <a:t>(Mod, Function, </a:t>
            </a:r>
            <a:r>
              <a:rPr lang="en-US" dirty="0" err="1"/>
              <a:t>Args</a:t>
            </a:r>
            <a:r>
              <a:rPr lang="en-US" dirty="0"/>
              <a:t>) on Node and returns the</a:t>
            </a:r>
          </a:p>
          <a:p>
            <a:pPr lvl="1"/>
            <a:r>
              <a:rPr lang="en-US" dirty="0"/>
              <a:t>result </a:t>
            </a:r>
            <a:r>
              <a:rPr lang="en-US" b="1" dirty="0" err="1"/>
              <a:t>Result</a:t>
            </a:r>
            <a:r>
              <a:rPr lang="en-US" dirty="0"/>
              <a:t> or </a:t>
            </a:r>
            <a:r>
              <a:rPr lang="en-US" b="1" dirty="0"/>
              <a:t>{</a:t>
            </a:r>
            <a:r>
              <a:rPr lang="en-US" b="1" dirty="0" err="1"/>
              <a:t>badrpc</a:t>
            </a:r>
            <a:r>
              <a:rPr lang="en-US" b="1" dirty="0"/>
              <a:t>, Reason}</a:t>
            </a:r>
            <a:r>
              <a:rPr lang="en-US" dirty="0"/>
              <a:t> if the call fails</a:t>
            </a:r>
          </a:p>
          <a:p>
            <a:endParaRPr lang="en-US" dirty="0"/>
          </a:p>
          <a:p>
            <a:r>
              <a:rPr lang="en-US" b="1" dirty="0" smtClean="0"/>
              <a:t>global</a:t>
            </a:r>
            <a:r>
              <a:rPr lang="en-US" dirty="0" smtClean="0"/>
              <a:t>: </a:t>
            </a:r>
            <a:r>
              <a:rPr lang="en-US" dirty="0"/>
              <a:t>H</a:t>
            </a:r>
            <a:r>
              <a:rPr lang="en-US" dirty="0" smtClean="0"/>
              <a:t>as </a:t>
            </a:r>
            <a:r>
              <a:rPr lang="en-US" dirty="0"/>
              <a:t>functions for the registration of names and locks in a</a:t>
            </a:r>
          </a:p>
          <a:p>
            <a:r>
              <a:rPr lang="en-US" dirty="0"/>
              <a:t>distributed system and for the maintenance of a fully connected</a:t>
            </a:r>
          </a:p>
          <a:p>
            <a:r>
              <a:rPr lang="en-US" dirty="0"/>
              <a:t>network.</a:t>
            </a:r>
          </a:p>
        </p:txBody>
      </p:sp>
    </p:spTree>
    <p:extLst>
      <p:ext uri="{BB962C8B-B14F-4D97-AF65-F5344CB8AC3E}">
        <p14:creationId xmlns:p14="http://schemas.microsoft.com/office/powerpoint/2010/main" val="121447789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3600986"/>
          </a:xfrm>
          <a:prstGeom prst="rect">
            <a:avLst/>
          </a:prstGeom>
          <a:noFill/>
        </p:spPr>
        <p:txBody>
          <a:bodyPr wrap="square" rtlCol="0">
            <a:spAutoFit/>
          </a:bodyPr>
          <a:lstStyle/>
          <a:p>
            <a:r>
              <a:rPr lang="en-US" sz="2400" b="1" dirty="0" smtClean="0"/>
              <a:t>Cookie Protection System</a:t>
            </a:r>
          </a:p>
          <a:p>
            <a:endParaRPr lang="en-US" sz="2400" dirty="0"/>
          </a:p>
          <a:p>
            <a:r>
              <a:rPr lang="en-US" dirty="0"/>
              <a:t>For two distributed </a:t>
            </a:r>
            <a:r>
              <a:rPr lang="en-US" dirty="0" err="1"/>
              <a:t>Erlang</a:t>
            </a:r>
            <a:r>
              <a:rPr lang="en-US" dirty="0"/>
              <a:t> nodes to communicate, they must have the</a:t>
            </a:r>
          </a:p>
          <a:p>
            <a:r>
              <a:rPr lang="en-US" dirty="0"/>
              <a:t>same magic </a:t>
            </a:r>
            <a:r>
              <a:rPr lang="en-US" dirty="0" smtClean="0"/>
              <a:t>cookie</a:t>
            </a:r>
          </a:p>
          <a:p>
            <a:endParaRPr lang="en-US" dirty="0" smtClean="0"/>
          </a:p>
          <a:p>
            <a:r>
              <a:rPr lang="en-US" dirty="0"/>
              <a:t>cookies are never sent across the </a:t>
            </a:r>
            <a:r>
              <a:rPr lang="en-US" dirty="0" smtClean="0"/>
              <a:t>network in </a:t>
            </a:r>
            <a:r>
              <a:rPr lang="en-US" dirty="0"/>
              <a:t>the clear</a:t>
            </a:r>
            <a:endParaRPr lang="en-US" dirty="0" smtClean="0"/>
          </a:p>
          <a:p>
            <a:endParaRPr lang="en-US" dirty="0"/>
          </a:p>
          <a:p>
            <a:r>
              <a:rPr lang="en-US" dirty="0"/>
              <a:t>Cookies are used only for the initial authentication of </a:t>
            </a:r>
            <a:r>
              <a:rPr lang="en-US" dirty="0" smtClean="0"/>
              <a:t>a session</a:t>
            </a:r>
          </a:p>
          <a:p>
            <a:endParaRPr lang="en-US" dirty="0"/>
          </a:p>
          <a:p>
            <a:r>
              <a:rPr lang="en-US" dirty="0"/>
              <a:t>Distributed </a:t>
            </a:r>
            <a:r>
              <a:rPr lang="en-US" dirty="0" err="1"/>
              <a:t>Erlang</a:t>
            </a:r>
            <a:r>
              <a:rPr lang="en-US" dirty="0"/>
              <a:t> sessions are not encrypted but can be set</a:t>
            </a:r>
          </a:p>
          <a:p>
            <a:r>
              <a:rPr lang="en-US" dirty="0"/>
              <a:t>up to run over encrypted channels</a:t>
            </a:r>
            <a:endParaRPr lang="en-US" dirty="0" smtClean="0"/>
          </a:p>
          <a:p>
            <a:endParaRPr lang="en-US" dirty="0"/>
          </a:p>
        </p:txBody>
      </p:sp>
    </p:spTree>
    <p:extLst>
      <p:ext uri="{BB962C8B-B14F-4D97-AF65-F5344CB8AC3E}">
        <p14:creationId xmlns:p14="http://schemas.microsoft.com/office/powerpoint/2010/main" val="11715013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007036" y="2199938"/>
            <a:ext cx="8818880" cy="3508653"/>
          </a:xfrm>
          <a:prstGeom prst="rect">
            <a:avLst/>
          </a:prstGeom>
          <a:noFill/>
        </p:spPr>
        <p:txBody>
          <a:bodyPr wrap="square" rtlCol="0">
            <a:spAutoFit/>
          </a:bodyPr>
          <a:lstStyle/>
          <a:p>
            <a:r>
              <a:rPr lang="en-US" sz="2400" b="1" dirty="0" smtClean="0"/>
              <a:t>Cookie Protection System</a:t>
            </a:r>
          </a:p>
          <a:p>
            <a:endParaRPr lang="en-US" dirty="0"/>
          </a:p>
          <a:p>
            <a:r>
              <a:rPr lang="en-US" b="1" dirty="0"/>
              <a:t>Method 1</a:t>
            </a:r>
            <a:r>
              <a:rPr lang="en-US" dirty="0"/>
              <a:t>: Store the same cookie in the file $HOME/.</a:t>
            </a:r>
            <a:r>
              <a:rPr lang="en-US" dirty="0" err="1" smtClean="0"/>
              <a:t>erlang.cookie</a:t>
            </a:r>
            <a:endParaRPr lang="en-US" dirty="0" smtClean="0"/>
          </a:p>
          <a:p>
            <a:r>
              <a:rPr lang="en-US" dirty="0"/>
              <a:t>This file contains a random string and is automatically created the</a:t>
            </a:r>
          </a:p>
          <a:p>
            <a:r>
              <a:rPr lang="en-US" dirty="0"/>
              <a:t>first time </a:t>
            </a:r>
            <a:r>
              <a:rPr lang="en-US" dirty="0" err="1"/>
              <a:t>Erlang</a:t>
            </a:r>
            <a:r>
              <a:rPr lang="en-US" dirty="0"/>
              <a:t> is run on your </a:t>
            </a:r>
            <a:r>
              <a:rPr lang="en-US" dirty="0" smtClean="0"/>
              <a:t>machine</a:t>
            </a:r>
          </a:p>
          <a:p>
            <a:endParaRPr lang="en-US" dirty="0"/>
          </a:p>
          <a:p>
            <a:r>
              <a:rPr lang="en-US" b="1" dirty="0" smtClean="0"/>
              <a:t>Method2</a:t>
            </a:r>
            <a:r>
              <a:rPr lang="en-US" dirty="0" smtClean="0"/>
              <a:t>: </a:t>
            </a:r>
            <a:r>
              <a:rPr lang="en-US" dirty="0"/>
              <a:t>When </a:t>
            </a:r>
            <a:r>
              <a:rPr lang="en-US" dirty="0" err="1"/>
              <a:t>Erlang</a:t>
            </a:r>
            <a:r>
              <a:rPr lang="en-US" dirty="0"/>
              <a:t> is started, we can use the command-line</a:t>
            </a:r>
          </a:p>
          <a:p>
            <a:r>
              <a:rPr lang="en-US" dirty="0"/>
              <a:t>argument -</a:t>
            </a:r>
            <a:r>
              <a:rPr lang="en-US" dirty="0" err="1"/>
              <a:t>setcookie</a:t>
            </a:r>
            <a:r>
              <a:rPr lang="en-US" dirty="0"/>
              <a:t> C to set the magic cookie to C</a:t>
            </a:r>
            <a:r>
              <a:rPr lang="en-US" dirty="0" smtClean="0"/>
              <a:t>. </a:t>
            </a:r>
            <a:r>
              <a:rPr lang="en-US" b="1" dirty="0" smtClean="0"/>
              <a:t>(not recommended)</a:t>
            </a:r>
          </a:p>
          <a:p>
            <a:r>
              <a:rPr lang="en-US" dirty="0"/>
              <a:t>$ </a:t>
            </a:r>
            <a:r>
              <a:rPr lang="en-US" dirty="0" err="1"/>
              <a:t>erl</a:t>
            </a:r>
            <a:r>
              <a:rPr lang="en-US" dirty="0"/>
              <a:t> -</a:t>
            </a:r>
            <a:r>
              <a:rPr lang="en-US" dirty="0" err="1"/>
              <a:t>setcookie</a:t>
            </a:r>
            <a:r>
              <a:rPr lang="en-US" dirty="0"/>
              <a:t> AFRTY12ESS3412735ASDF12378 </a:t>
            </a:r>
            <a:r>
              <a:rPr lang="en-US" dirty="0" smtClean="0"/>
              <a:t>...</a:t>
            </a:r>
          </a:p>
          <a:p>
            <a:endParaRPr lang="en-US" dirty="0"/>
          </a:p>
          <a:p>
            <a:r>
              <a:rPr lang="en-US" b="1" dirty="0" smtClean="0"/>
              <a:t>Method </a:t>
            </a:r>
            <a:r>
              <a:rPr lang="en-US" b="1" dirty="0"/>
              <a:t>3</a:t>
            </a:r>
            <a:r>
              <a:rPr lang="en-US" dirty="0"/>
              <a:t>: The BIF </a:t>
            </a:r>
            <a:r>
              <a:rPr lang="en-US" dirty="0" err="1"/>
              <a:t>erlang:set_cookie</a:t>
            </a:r>
            <a:r>
              <a:rPr lang="en-US" dirty="0"/>
              <a:t>(node(), C) sets the cookie of the</a:t>
            </a:r>
          </a:p>
          <a:p>
            <a:r>
              <a:rPr lang="en-US" dirty="0"/>
              <a:t>local node to the atom C</a:t>
            </a:r>
            <a:endParaRPr lang="en-US" dirty="0" smtClean="0"/>
          </a:p>
        </p:txBody>
      </p:sp>
    </p:spTree>
    <p:extLst>
      <p:ext uri="{BB962C8B-B14F-4D97-AF65-F5344CB8AC3E}">
        <p14:creationId xmlns:p14="http://schemas.microsoft.com/office/powerpoint/2010/main" val="328685086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Interfacing Techniques</a:t>
            </a:r>
            <a:endParaRPr lang="en-US" dirty="0"/>
          </a:p>
        </p:txBody>
      </p:sp>
      <p:pic>
        <p:nvPicPr>
          <p:cNvPr id="4" name="Picture 3"/>
          <p:cNvPicPr>
            <a:picLocks noChangeAspect="1"/>
          </p:cNvPicPr>
          <p:nvPr/>
        </p:nvPicPr>
        <p:blipFill>
          <a:blip r:embed="rId2"/>
          <a:stretch>
            <a:fillRect/>
          </a:stretch>
        </p:blipFill>
        <p:spPr>
          <a:xfrm>
            <a:off x="2515517" y="2638424"/>
            <a:ext cx="5199733" cy="2538693"/>
          </a:xfrm>
          <a:prstGeom prst="rect">
            <a:avLst/>
          </a:prstGeom>
        </p:spPr>
      </p:pic>
      <p:sp>
        <p:nvSpPr>
          <p:cNvPr id="5" name="Rectangle 4"/>
          <p:cNvSpPr/>
          <p:nvPr/>
        </p:nvSpPr>
        <p:spPr>
          <a:xfrm>
            <a:off x="7812741" y="2837022"/>
            <a:ext cx="4585447" cy="1477328"/>
          </a:xfrm>
          <a:prstGeom prst="rect">
            <a:avLst/>
          </a:prstGeom>
        </p:spPr>
        <p:txBody>
          <a:bodyPr wrap="square">
            <a:spAutoFit/>
          </a:bodyPr>
          <a:lstStyle/>
          <a:p>
            <a:r>
              <a:rPr lang="en-US" dirty="0" smtClean="0">
                <a:latin typeface="URWBookmanL-Ligh"/>
              </a:rPr>
              <a:t>Running the external program in a separate operating system process </a:t>
            </a:r>
            <a:r>
              <a:rPr lang="en-US" dirty="0" smtClean="0">
                <a:latin typeface="URWBookmanL-LighItal"/>
              </a:rPr>
              <a:t>outside </a:t>
            </a:r>
            <a:r>
              <a:rPr lang="en-US" dirty="0" smtClean="0">
                <a:latin typeface="URWBookmanL-Ligh"/>
              </a:rPr>
              <a:t>the </a:t>
            </a:r>
            <a:r>
              <a:rPr lang="en-US" dirty="0" err="1" smtClean="0">
                <a:latin typeface="URWBookmanL-Ligh"/>
              </a:rPr>
              <a:t>Erlang</a:t>
            </a:r>
            <a:r>
              <a:rPr lang="en-US" dirty="0" smtClean="0">
                <a:latin typeface="URWBookmanL-Ligh"/>
              </a:rPr>
              <a:t> runtime system and communicate with this process through a byte-oriented communication channel.</a:t>
            </a:r>
            <a:endParaRPr lang="en-US" dirty="0"/>
          </a:p>
        </p:txBody>
      </p:sp>
    </p:spTree>
    <p:extLst>
      <p:ext uri="{BB962C8B-B14F-4D97-AF65-F5344CB8AC3E}">
        <p14:creationId xmlns:p14="http://schemas.microsoft.com/office/powerpoint/2010/main" val="128015106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Interfacing Techniques</a:t>
            </a:r>
            <a:endParaRPr lang="en-US" dirty="0"/>
          </a:p>
        </p:txBody>
      </p:sp>
      <p:pic>
        <p:nvPicPr>
          <p:cNvPr id="4" name="Picture 3"/>
          <p:cNvPicPr>
            <a:picLocks noChangeAspect="1"/>
          </p:cNvPicPr>
          <p:nvPr/>
        </p:nvPicPr>
        <p:blipFill>
          <a:blip r:embed="rId2"/>
          <a:stretch>
            <a:fillRect/>
          </a:stretch>
        </p:blipFill>
        <p:spPr>
          <a:xfrm>
            <a:off x="2515517" y="2638424"/>
            <a:ext cx="5199733" cy="2538693"/>
          </a:xfrm>
          <a:prstGeom prst="rect">
            <a:avLst/>
          </a:prstGeom>
        </p:spPr>
      </p:pic>
      <p:sp>
        <p:nvSpPr>
          <p:cNvPr id="5" name="Rectangle 4"/>
          <p:cNvSpPr/>
          <p:nvPr/>
        </p:nvSpPr>
        <p:spPr>
          <a:xfrm>
            <a:off x="7812741" y="2837022"/>
            <a:ext cx="4585447" cy="1569660"/>
          </a:xfrm>
          <a:prstGeom prst="rect">
            <a:avLst/>
          </a:prstGeom>
        </p:spPr>
        <p:txBody>
          <a:bodyPr wrap="square">
            <a:spAutoFit/>
          </a:bodyPr>
          <a:lstStyle/>
          <a:p>
            <a:r>
              <a:rPr lang="en-US" sz="2400" b="1" dirty="0" smtClean="0">
                <a:latin typeface="URWBookmanL-Ligh"/>
              </a:rPr>
              <a:t>Connected Process</a:t>
            </a:r>
          </a:p>
          <a:p>
            <a:endParaRPr lang="en-US" dirty="0">
              <a:latin typeface="URWBookmanL-Ligh"/>
            </a:endParaRPr>
          </a:p>
          <a:p>
            <a:r>
              <a:rPr lang="en-US" dirty="0"/>
              <a:t>The process that creates a port</a:t>
            </a:r>
          </a:p>
          <a:p>
            <a:r>
              <a:rPr lang="en-US" dirty="0"/>
              <a:t>is called the connected process for that port</a:t>
            </a:r>
          </a:p>
        </p:txBody>
      </p:sp>
      <p:sp>
        <p:nvSpPr>
          <p:cNvPr id="3" name="Rectangle 2"/>
          <p:cNvSpPr/>
          <p:nvPr/>
        </p:nvSpPr>
        <p:spPr>
          <a:xfrm>
            <a:off x="2515517" y="5387105"/>
            <a:ext cx="8726224" cy="923330"/>
          </a:xfrm>
          <a:prstGeom prst="rect">
            <a:avLst/>
          </a:prstGeom>
        </p:spPr>
        <p:txBody>
          <a:bodyPr wrap="square">
            <a:spAutoFit/>
          </a:bodyPr>
          <a:lstStyle/>
          <a:p>
            <a:r>
              <a:rPr lang="en-US" dirty="0">
                <a:latin typeface="URWBookmanL-Ligh"/>
              </a:rPr>
              <a:t>all messages to the external program </a:t>
            </a:r>
            <a:r>
              <a:rPr lang="en-US" dirty="0" smtClean="0">
                <a:latin typeface="URWBookmanL-Ligh"/>
              </a:rPr>
              <a:t>must be </a:t>
            </a:r>
            <a:r>
              <a:rPr lang="en-US" dirty="0">
                <a:latin typeface="URWBookmanL-Ligh"/>
              </a:rPr>
              <a:t>tagged with the PID of the connected process, and all messages </a:t>
            </a:r>
            <a:r>
              <a:rPr lang="en-US" dirty="0" smtClean="0">
                <a:latin typeface="URWBookmanL-Ligh"/>
              </a:rPr>
              <a:t>from the </a:t>
            </a:r>
            <a:r>
              <a:rPr lang="en-US" dirty="0">
                <a:latin typeface="URWBookmanL-Ligh"/>
              </a:rPr>
              <a:t>external program are sent to the connected processes</a:t>
            </a:r>
            <a:endParaRPr lang="en-US" dirty="0"/>
          </a:p>
        </p:txBody>
      </p:sp>
    </p:spTree>
    <p:extLst>
      <p:ext uri="{BB962C8B-B14F-4D97-AF65-F5344CB8AC3E}">
        <p14:creationId xmlns:p14="http://schemas.microsoft.com/office/powerpoint/2010/main" val="636932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Tuples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fontScale="92500" lnSpcReduction="20000"/>
          </a:bodyPr>
          <a:lstStyle/>
          <a:p>
            <a:r>
              <a:rPr lang="en-US" dirty="0"/>
              <a:t>1&gt; Person={person,{name,{</a:t>
            </a:r>
            <a:r>
              <a:rPr lang="en-US" dirty="0" err="1"/>
              <a:t>first,joe</a:t>
            </a:r>
            <a:r>
              <a:rPr lang="en-US" dirty="0"/>
              <a:t>},{</a:t>
            </a:r>
            <a:r>
              <a:rPr lang="en-US" dirty="0" err="1"/>
              <a:t>last,armstrong</a:t>
            </a:r>
            <a:r>
              <a:rPr lang="en-US" dirty="0"/>
              <a:t>}},{footsize,42}}.</a:t>
            </a:r>
          </a:p>
          <a:p>
            <a:r>
              <a:rPr lang="en-US" dirty="0"/>
              <a:t>{person,{name,{</a:t>
            </a:r>
            <a:r>
              <a:rPr lang="en-US" dirty="0" err="1"/>
              <a:t>first,joe</a:t>
            </a:r>
            <a:r>
              <a:rPr lang="en-US" dirty="0"/>
              <a:t>},{</a:t>
            </a:r>
            <a:r>
              <a:rPr lang="en-US" dirty="0" err="1"/>
              <a:t>last,armstrong</a:t>
            </a:r>
            <a:r>
              <a:rPr lang="en-US" dirty="0"/>
              <a:t>}},{footsize,42</a:t>
            </a:r>
            <a:r>
              <a:rPr lang="en-US" dirty="0" smtClean="0"/>
              <a:t>}}</a:t>
            </a:r>
          </a:p>
          <a:p>
            <a:endParaRPr lang="en-US" dirty="0"/>
          </a:p>
          <a:p>
            <a:r>
              <a:rPr lang="en-US" dirty="0"/>
              <a:t>2&gt; {_,{_,{_,Who},_},_} = Person.</a:t>
            </a:r>
          </a:p>
          <a:p>
            <a:r>
              <a:rPr lang="en-US" dirty="0"/>
              <a:t>{</a:t>
            </a:r>
            <a:r>
              <a:rPr lang="en-US" dirty="0" smtClean="0"/>
              <a:t>person</a:t>
            </a:r>
            <a:r>
              <a:rPr lang="en-US" dirty="0"/>
              <a:t>,{name,{</a:t>
            </a:r>
            <a:r>
              <a:rPr lang="en-US" dirty="0" err="1"/>
              <a:t>first,joe</a:t>
            </a:r>
            <a:r>
              <a:rPr lang="en-US" dirty="0"/>
              <a:t>},{</a:t>
            </a:r>
            <a:r>
              <a:rPr lang="en-US" dirty="0" err="1"/>
              <a:t>last,armstrong</a:t>
            </a:r>
            <a:r>
              <a:rPr lang="en-US" dirty="0"/>
              <a:t>}},{footsize,42</a:t>
            </a:r>
            <a:r>
              <a:rPr lang="en-US" dirty="0" smtClean="0"/>
              <a:t>}}</a:t>
            </a:r>
          </a:p>
          <a:p>
            <a:endParaRPr lang="en-US" dirty="0"/>
          </a:p>
          <a:p>
            <a:r>
              <a:rPr lang="en-US" dirty="0"/>
              <a:t>The symbol _ is called an </a:t>
            </a:r>
            <a:r>
              <a:rPr lang="en-US" dirty="0" smtClean="0"/>
              <a:t>anonymous variable. </a:t>
            </a:r>
          </a:p>
          <a:p>
            <a:r>
              <a:rPr lang="en-US" dirty="0" smtClean="0"/>
              <a:t>Indicates a </a:t>
            </a:r>
            <a:r>
              <a:rPr lang="en-US" dirty="0"/>
              <a:t>placeholder for </a:t>
            </a:r>
            <a:r>
              <a:rPr lang="en-US" dirty="0" smtClean="0"/>
              <a:t>variables that </a:t>
            </a:r>
            <a:r>
              <a:rPr lang="en-US" dirty="0"/>
              <a:t>we’re not interested in</a:t>
            </a:r>
            <a:r>
              <a:rPr lang="en-US" dirty="0" smtClean="0"/>
              <a:t>.</a:t>
            </a:r>
          </a:p>
          <a:p>
            <a:r>
              <a:rPr lang="en-US" dirty="0"/>
              <a:t>several occurrences of _ in the </a:t>
            </a:r>
            <a:r>
              <a:rPr lang="en-US" dirty="0" smtClean="0"/>
              <a:t>same pattern </a:t>
            </a:r>
            <a:r>
              <a:rPr lang="en-US" dirty="0"/>
              <a:t>don’t have to bind to the same value</a:t>
            </a:r>
            <a:endParaRPr lang="en-US" dirty="0" smtClean="0"/>
          </a:p>
          <a:p>
            <a:endParaRPr lang="en-US" dirty="0" smtClean="0"/>
          </a:p>
          <a:p>
            <a:r>
              <a:rPr lang="en-US" dirty="0"/>
              <a:t>3&gt; Who.</a:t>
            </a:r>
          </a:p>
          <a:p>
            <a:r>
              <a:rPr lang="en-US" dirty="0"/>
              <a:t>joe</a:t>
            </a:r>
          </a:p>
        </p:txBody>
      </p:sp>
    </p:spTree>
    <p:extLst>
      <p:ext uri="{BB962C8B-B14F-4D97-AF65-F5344CB8AC3E}">
        <p14:creationId xmlns:p14="http://schemas.microsoft.com/office/powerpoint/2010/main" val="369928943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Interfacing Techniques</a:t>
            </a:r>
            <a:endParaRPr lang="en-US" dirty="0"/>
          </a:p>
        </p:txBody>
      </p:sp>
      <p:pic>
        <p:nvPicPr>
          <p:cNvPr id="4" name="Picture 3"/>
          <p:cNvPicPr>
            <a:picLocks noChangeAspect="1"/>
          </p:cNvPicPr>
          <p:nvPr/>
        </p:nvPicPr>
        <p:blipFill>
          <a:blip r:embed="rId2"/>
          <a:stretch>
            <a:fillRect/>
          </a:stretch>
        </p:blipFill>
        <p:spPr>
          <a:xfrm>
            <a:off x="1735591" y="2638424"/>
            <a:ext cx="5199733" cy="2538693"/>
          </a:xfrm>
          <a:prstGeom prst="rect">
            <a:avLst/>
          </a:prstGeom>
        </p:spPr>
      </p:pic>
      <p:sp>
        <p:nvSpPr>
          <p:cNvPr id="5" name="Rectangle 4"/>
          <p:cNvSpPr/>
          <p:nvPr/>
        </p:nvSpPr>
        <p:spPr>
          <a:xfrm>
            <a:off x="7812741" y="2837022"/>
            <a:ext cx="4585447" cy="1292662"/>
          </a:xfrm>
          <a:prstGeom prst="rect">
            <a:avLst/>
          </a:prstGeom>
        </p:spPr>
        <p:txBody>
          <a:bodyPr wrap="square">
            <a:spAutoFit/>
          </a:bodyPr>
          <a:lstStyle/>
          <a:p>
            <a:r>
              <a:rPr lang="en-US" sz="2400" b="1" dirty="0" smtClean="0">
                <a:latin typeface="URWBookmanL-Ligh"/>
              </a:rPr>
              <a:t>Port</a:t>
            </a:r>
            <a:endParaRPr lang="en-US" b="1" dirty="0" smtClean="0">
              <a:latin typeface="URWBookmanL-Ligh"/>
            </a:endParaRPr>
          </a:p>
          <a:p>
            <a:endParaRPr lang="en-US" dirty="0">
              <a:latin typeface="URWBookmanL-Ligh"/>
            </a:endParaRPr>
          </a:p>
          <a:p>
            <a:r>
              <a:rPr lang="en-US" dirty="0"/>
              <a:t>The </a:t>
            </a:r>
            <a:r>
              <a:rPr lang="en-US" dirty="0" err="1"/>
              <a:t>Erlang</a:t>
            </a:r>
            <a:r>
              <a:rPr lang="en-US" dirty="0"/>
              <a:t> side of the communication</a:t>
            </a:r>
          </a:p>
          <a:p>
            <a:r>
              <a:rPr lang="en-US" dirty="0"/>
              <a:t>is controlled by an </a:t>
            </a:r>
            <a:r>
              <a:rPr lang="en-US" dirty="0" err="1"/>
              <a:t>Erlang</a:t>
            </a:r>
            <a:r>
              <a:rPr lang="en-US" dirty="0"/>
              <a:t> port.</a:t>
            </a:r>
          </a:p>
        </p:txBody>
      </p:sp>
      <p:sp>
        <p:nvSpPr>
          <p:cNvPr id="3" name="Rectangle 2"/>
          <p:cNvSpPr/>
          <p:nvPr/>
        </p:nvSpPr>
        <p:spPr>
          <a:xfrm>
            <a:off x="1568824" y="5443796"/>
            <a:ext cx="8839200" cy="369332"/>
          </a:xfrm>
          <a:prstGeom prst="rect">
            <a:avLst/>
          </a:prstGeom>
        </p:spPr>
        <p:txBody>
          <a:bodyPr wrap="square">
            <a:spAutoFit/>
          </a:bodyPr>
          <a:lstStyle/>
          <a:p>
            <a:r>
              <a:rPr lang="en-US" dirty="0">
                <a:latin typeface="URWBookmanL-Ligh"/>
              </a:rPr>
              <a:t>As far as the programmer is concerned, the port behaves just like </a:t>
            </a:r>
            <a:r>
              <a:rPr lang="en-US" dirty="0" smtClean="0">
                <a:latin typeface="URWBookmanL-Ligh"/>
              </a:rPr>
              <a:t>an </a:t>
            </a:r>
            <a:r>
              <a:rPr lang="en-US" dirty="0" err="1" smtClean="0">
                <a:latin typeface="URWBookmanL-Ligh"/>
              </a:rPr>
              <a:t>Erlang</a:t>
            </a:r>
            <a:r>
              <a:rPr lang="en-US" dirty="0" smtClean="0">
                <a:latin typeface="URWBookmanL-Ligh"/>
              </a:rPr>
              <a:t> </a:t>
            </a:r>
            <a:r>
              <a:rPr lang="en-US" dirty="0">
                <a:latin typeface="URWBookmanL-Ligh"/>
              </a:rPr>
              <a:t>process</a:t>
            </a:r>
            <a:endParaRPr lang="en-US" dirty="0"/>
          </a:p>
        </p:txBody>
      </p:sp>
    </p:spTree>
    <p:extLst>
      <p:ext uri="{BB962C8B-B14F-4D97-AF65-F5344CB8AC3E}">
        <p14:creationId xmlns:p14="http://schemas.microsoft.com/office/powerpoint/2010/main" val="25538887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Memory Architecture</a:t>
            </a:r>
            <a:endParaRPr lang="en-US" dirty="0"/>
          </a:p>
        </p:txBody>
      </p:sp>
      <p:pic>
        <p:nvPicPr>
          <p:cNvPr id="3" name="Picture 2"/>
          <p:cNvPicPr>
            <a:picLocks noChangeAspect="1"/>
          </p:cNvPicPr>
          <p:nvPr/>
        </p:nvPicPr>
        <p:blipFill>
          <a:blip r:embed="rId2"/>
          <a:stretch>
            <a:fillRect/>
          </a:stretch>
        </p:blipFill>
        <p:spPr>
          <a:xfrm>
            <a:off x="1154954" y="2079463"/>
            <a:ext cx="5953125" cy="3781425"/>
          </a:xfrm>
          <a:prstGeom prst="rect">
            <a:avLst/>
          </a:prstGeom>
        </p:spPr>
      </p:pic>
      <p:sp>
        <p:nvSpPr>
          <p:cNvPr id="6" name="TextBox 5"/>
          <p:cNvSpPr txBox="1"/>
          <p:nvPr/>
        </p:nvSpPr>
        <p:spPr>
          <a:xfrm>
            <a:off x="2444620" y="6251510"/>
            <a:ext cx="8826760" cy="369332"/>
          </a:xfrm>
          <a:prstGeom prst="rect">
            <a:avLst/>
          </a:prstGeom>
          <a:noFill/>
        </p:spPr>
        <p:txBody>
          <a:bodyPr wrap="square" rtlCol="0">
            <a:spAutoFit/>
          </a:bodyPr>
          <a:lstStyle/>
          <a:p>
            <a:r>
              <a:rPr lang="en-US" dirty="0"/>
              <a:t>http://www.it.uu.se/research/publications/lic/2005-001/2005-001.pdf</a:t>
            </a:r>
          </a:p>
        </p:txBody>
      </p:sp>
    </p:spTree>
    <p:extLst>
      <p:ext uri="{BB962C8B-B14F-4D97-AF65-F5344CB8AC3E}">
        <p14:creationId xmlns:p14="http://schemas.microsoft.com/office/powerpoint/2010/main" val="106295488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pic>
        <p:nvPicPr>
          <p:cNvPr id="4" name="Picture 3"/>
          <p:cNvPicPr>
            <a:picLocks noChangeAspect="1"/>
          </p:cNvPicPr>
          <p:nvPr/>
        </p:nvPicPr>
        <p:blipFill>
          <a:blip r:embed="rId2"/>
          <a:stretch>
            <a:fillRect/>
          </a:stretch>
        </p:blipFill>
        <p:spPr>
          <a:xfrm>
            <a:off x="1154954" y="2617161"/>
            <a:ext cx="4943475" cy="2447925"/>
          </a:xfrm>
          <a:prstGeom prst="rect">
            <a:avLst/>
          </a:prstGeom>
        </p:spPr>
      </p:pic>
    </p:spTree>
    <p:extLst>
      <p:ext uri="{BB962C8B-B14F-4D97-AF65-F5344CB8AC3E}">
        <p14:creationId xmlns:p14="http://schemas.microsoft.com/office/powerpoint/2010/main" val="22561353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pic>
        <p:nvPicPr>
          <p:cNvPr id="3" name="Picture 2"/>
          <p:cNvPicPr>
            <a:picLocks noChangeAspect="1"/>
          </p:cNvPicPr>
          <p:nvPr/>
        </p:nvPicPr>
        <p:blipFill>
          <a:blip r:embed="rId2"/>
          <a:stretch>
            <a:fillRect/>
          </a:stretch>
        </p:blipFill>
        <p:spPr>
          <a:xfrm>
            <a:off x="1154954" y="2567322"/>
            <a:ext cx="5709485" cy="4026211"/>
          </a:xfrm>
          <a:prstGeom prst="rect">
            <a:avLst/>
          </a:prstGeom>
        </p:spPr>
      </p:pic>
      <p:sp>
        <p:nvSpPr>
          <p:cNvPr id="5" name="TextBox 4"/>
          <p:cNvSpPr txBox="1"/>
          <p:nvPr/>
        </p:nvSpPr>
        <p:spPr>
          <a:xfrm>
            <a:off x="1154954" y="1910080"/>
            <a:ext cx="3803412" cy="369481"/>
          </a:xfrm>
          <a:prstGeom prst="rect">
            <a:avLst/>
          </a:prstGeom>
          <a:noFill/>
        </p:spPr>
        <p:txBody>
          <a:bodyPr wrap="square" rtlCol="0">
            <a:spAutoFit/>
          </a:bodyPr>
          <a:lstStyle/>
          <a:p>
            <a:r>
              <a:rPr lang="en-US" b="1" dirty="0" smtClean="0"/>
              <a:t>Simple Server</a:t>
            </a:r>
            <a:endParaRPr lang="en-US" b="1" dirty="0"/>
          </a:p>
        </p:txBody>
      </p:sp>
      <p:sp>
        <p:nvSpPr>
          <p:cNvPr id="6" name="Rectangle 5"/>
          <p:cNvSpPr/>
          <p:nvPr/>
        </p:nvSpPr>
        <p:spPr>
          <a:xfrm>
            <a:off x="6993227" y="2584135"/>
            <a:ext cx="5022761" cy="923330"/>
          </a:xfrm>
          <a:prstGeom prst="rect">
            <a:avLst/>
          </a:prstGeom>
        </p:spPr>
        <p:txBody>
          <a:bodyPr wrap="square">
            <a:spAutoFit/>
          </a:bodyPr>
          <a:lstStyle/>
          <a:p>
            <a:r>
              <a:rPr lang="en-US" sz="1600" dirty="0">
                <a:latin typeface="URWGothicL-Book"/>
              </a:rPr>
              <a:t>{packet, 4} </a:t>
            </a:r>
            <a:r>
              <a:rPr lang="en-US" dirty="0" smtClean="0">
                <a:latin typeface="URWBookmanL-Ligh"/>
              </a:rPr>
              <a:t>means that </a:t>
            </a:r>
            <a:r>
              <a:rPr lang="en-US" dirty="0">
                <a:latin typeface="URWBookmanL-Ligh"/>
              </a:rPr>
              <a:t>each application message will be preceded by a 4-byte length</a:t>
            </a:r>
          </a:p>
          <a:p>
            <a:r>
              <a:rPr lang="en-US" dirty="0">
                <a:latin typeface="URWBookmanL-Ligh"/>
              </a:rPr>
              <a:t>header.</a:t>
            </a:r>
            <a:endParaRPr lang="en-US" dirty="0"/>
          </a:p>
        </p:txBody>
      </p:sp>
      <p:sp>
        <p:nvSpPr>
          <p:cNvPr id="7" name="Rectangle 6"/>
          <p:cNvSpPr/>
          <p:nvPr/>
        </p:nvSpPr>
        <p:spPr>
          <a:xfrm>
            <a:off x="6993228" y="3781409"/>
            <a:ext cx="4765184" cy="707886"/>
          </a:xfrm>
          <a:prstGeom prst="rect">
            <a:avLst/>
          </a:prstGeom>
        </p:spPr>
        <p:txBody>
          <a:bodyPr wrap="square">
            <a:spAutoFit/>
          </a:bodyPr>
          <a:lstStyle/>
          <a:p>
            <a:r>
              <a:rPr lang="en-US" dirty="0" err="1">
                <a:latin typeface="URWGothicL-Book"/>
              </a:rPr>
              <a:t>gen_tcp:listen</a:t>
            </a:r>
            <a:r>
              <a:rPr lang="en-US" dirty="0">
                <a:latin typeface="URWGothicL-Book"/>
              </a:rPr>
              <a:t>(..) </a:t>
            </a:r>
            <a:r>
              <a:rPr lang="en-US" sz="2000" dirty="0">
                <a:latin typeface="URWBookmanL-Ligh"/>
              </a:rPr>
              <a:t>returns </a:t>
            </a:r>
            <a:r>
              <a:rPr lang="en-US" dirty="0">
                <a:latin typeface="URWGothicL-Book"/>
              </a:rPr>
              <a:t>{ok, Socket} </a:t>
            </a:r>
            <a:r>
              <a:rPr lang="en-US" sz="2000" dirty="0">
                <a:latin typeface="URWBookmanL-Ligh"/>
              </a:rPr>
              <a:t>or </a:t>
            </a:r>
            <a:r>
              <a:rPr lang="en-US" dirty="0">
                <a:latin typeface="URWGothicL-Book"/>
              </a:rPr>
              <a:t>{error, Why}</a:t>
            </a:r>
            <a:r>
              <a:rPr lang="en-US" sz="2000" dirty="0">
                <a:latin typeface="URWBookmanL-Ligh"/>
              </a:rPr>
              <a:t>,</a:t>
            </a:r>
            <a:endParaRPr lang="en-US" dirty="0"/>
          </a:p>
        </p:txBody>
      </p:sp>
    </p:spTree>
    <p:extLst>
      <p:ext uri="{BB962C8B-B14F-4D97-AF65-F5344CB8AC3E}">
        <p14:creationId xmlns:p14="http://schemas.microsoft.com/office/powerpoint/2010/main" val="429256306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369481"/>
          </a:xfrm>
          <a:prstGeom prst="rect">
            <a:avLst/>
          </a:prstGeom>
          <a:noFill/>
        </p:spPr>
        <p:txBody>
          <a:bodyPr wrap="square" rtlCol="0">
            <a:spAutoFit/>
          </a:bodyPr>
          <a:lstStyle/>
          <a:p>
            <a:r>
              <a:rPr lang="en-US" b="1" dirty="0" smtClean="0"/>
              <a:t>Simple Client</a:t>
            </a:r>
            <a:endParaRPr lang="en-US" b="1" dirty="0"/>
          </a:p>
        </p:txBody>
      </p:sp>
      <p:pic>
        <p:nvPicPr>
          <p:cNvPr id="4" name="Picture 3"/>
          <p:cNvPicPr>
            <a:picLocks noChangeAspect="1"/>
          </p:cNvPicPr>
          <p:nvPr/>
        </p:nvPicPr>
        <p:blipFill>
          <a:blip r:embed="rId2"/>
          <a:stretch>
            <a:fillRect/>
          </a:stretch>
        </p:blipFill>
        <p:spPr>
          <a:xfrm>
            <a:off x="1154954" y="3421420"/>
            <a:ext cx="6392066" cy="2677939"/>
          </a:xfrm>
          <a:prstGeom prst="rect">
            <a:avLst/>
          </a:prstGeom>
        </p:spPr>
      </p:pic>
    </p:spTree>
    <p:extLst>
      <p:ext uri="{BB962C8B-B14F-4D97-AF65-F5344CB8AC3E}">
        <p14:creationId xmlns:p14="http://schemas.microsoft.com/office/powerpoint/2010/main" val="1203345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r>
              <a:rPr lang="en-US" b="1" dirty="0" smtClean="0"/>
              <a:t>Sequential Server</a:t>
            </a:r>
            <a:endParaRPr lang="en-US" b="1" dirty="0"/>
          </a:p>
        </p:txBody>
      </p:sp>
      <p:pic>
        <p:nvPicPr>
          <p:cNvPr id="3" name="Picture 2"/>
          <p:cNvPicPr>
            <a:picLocks noChangeAspect="1"/>
          </p:cNvPicPr>
          <p:nvPr/>
        </p:nvPicPr>
        <p:blipFill>
          <a:blip r:embed="rId2"/>
          <a:stretch>
            <a:fillRect/>
          </a:stretch>
        </p:blipFill>
        <p:spPr>
          <a:xfrm>
            <a:off x="1157891" y="3547011"/>
            <a:ext cx="6041399" cy="2695160"/>
          </a:xfrm>
          <a:prstGeom prst="rect">
            <a:avLst/>
          </a:prstGeom>
        </p:spPr>
      </p:pic>
    </p:spTree>
    <p:extLst>
      <p:ext uri="{BB962C8B-B14F-4D97-AF65-F5344CB8AC3E}">
        <p14:creationId xmlns:p14="http://schemas.microsoft.com/office/powerpoint/2010/main" val="80306747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r>
              <a:rPr lang="en-US" b="1" dirty="0" smtClean="0"/>
              <a:t>Parallel Server</a:t>
            </a:r>
            <a:endParaRPr lang="en-US" b="1" dirty="0"/>
          </a:p>
        </p:txBody>
      </p:sp>
      <p:pic>
        <p:nvPicPr>
          <p:cNvPr id="4" name="Picture 3"/>
          <p:cNvPicPr>
            <a:picLocks noChangeAspect="1"/>
          </p:cNvPicPr>
          <p:nvPr/>
        </p:nvPicPr>
        <p:blipFill>
          <a:blip r:embed="rId2"/>
          <a:stretch>
            <a:fillRect/>
          </a:stretch>
        </p:blipFill>
        <p:spPr>
          <a:xfrm>
            <a:off x="1276685" y="3200869"/>
            <a:ext cx="6141546" cy="2577387"/>
          </a:xfrm>
          <a:prstGeom prst="rect">
            <a:avLst/>
          </a:prstGeom>
        </p:spPr>
      </p:pic>
    </p:spTree>
    <p:extLst>
      <p:ext uri="{BB962C8B-B14F-4D97-AF65-F5344CB8AC3E}">
        <p14:creationId xmlns:p14="http://schemas.microsoft.com/office/powerpoint/2010/main" val="2273693586"/>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2862322"/>
          </a:xfrm>
          <a:prstGeom prst="rect">
            <a:avLst/>
          </a:prstGeom>
        </p:spPr>
        <p:txBody>
          <a:bodyPr wrap="square">
            <a:spAutoFit/>
          </a:bodyPr>
          <a:lstStyle/>
          <a:p>
            <a:r>
              <a:rPr lang="en-US" dirty="0"/>
              <a:t>The process that creates a socket (by calling </a:t>
            </a:r>
            <a:r>
              <a:rPr lang="en-US" dirty="0" err="1"/>
              <a:t>gen_tcp:accept</a:t>
            </a:r>
            <a:r>
              <a:rPr lang="en-US" dirty="0"/>
              <a:t> or</a:t>
            </a:r>
          </a:p>
          <a:p>
            <a:r>
              <a:rPr lang="en-US" dirty="0" err="1"/>
              <a:t>gen_tcp:connect</a:t>
            </a:r>
            <a:r>
              <a:rPr lang="en-US" dirty="0"/>
              <a:t>) is said to be the controlling process for that socket.</a:t>
            </a:r>
          </a:p>
          <a:p>
            <a:endParaRPr lang="en-US" dirty="0" smtClean="0"/>
          </a:p>
          <a:p>
            <a:endParaRPr lang="en-US" dirty="0"/>
          </a:p>
          <a:p>
            <a:r>
              <a:rPr lang="en-US" dirty="0" smtClean="0"/>
              <a:t>All </a:t>
            </a:r>
            <a:r>
              <a:rPr lang="en-US" dirty="0"/>
              <a:t>messages from the socket will be sent to the controlling process;</a:t>
            </a:r>
          </a:p>
          <a:p>
            <a:r>
              <a:rPr lang="en-US" dirty="0"/>
              <a:t>if the controlling process dies, then the socket will be closed.</a:t>
            </a:r>
          </a:p>
          <a:p>
            <a:endParaRPr lang="en-US" dirty="0" smtClean="0"/>
          </a:p>
          <a:p>
            <a:endParaRPr lang="en-US" dirty="0"/>
          </a:p>
          <a:p>
            <a:r>
              <a:rPr lang="en-US" dirty="0" smtClean="0"/>
              <a:t>The </a:t>
            </a:r>
            <a:r>
              <a:rPr lang="en-US" dirty="0"/>
              <a:t>controlling process for a socket can be changed to </a:t>
            </a:r>
            <a:r>
              <a:rPr lang="en-US" dirty="0" err="1"/>
              <a:t>NewPid</a:t>
            </a:r>
            <a:r>
              <a:rPr lang="en-US" dirty="0"/>
              <a:t> by</a:t>
            </a:r>
          </a:p>
          <a:p>
            <a:r>
              <a:rPr lang="en-US" dirty="0"/>
              <a:t>calling </a:t>
            </a:r>
            <a:r>
              <a:rPr lang="en-US" dirty="0" err="1"/>
              <a:t>gen_tcp:controlling_process</a:t>
            </a:r>
            <a:r>
              <a:rPr lang="en-US" dirty="0"/>
              <a:t>(Socket, </a:t>
            </a:r>
            <a:r>
              <a:rPr lang="en-US" dirty="0" err="1"/>
              <a:t>NewPid</a:t>
            </a:r>
            <a:r>
              <a:rPr lang="en-US" dirty="0"/>
              <a:t>).</a:t>
            </a:r>
          </a:p>
        </p:txBody>
      </p:sp>
    </p:spTree>
    <p:extLst>
      <p:ext uri="{BB962C8B-B14F-4D97-AF65-F5344CB8AC3E}">
        <p14:creationId xmlns:p14="http://schemas.microsoft.com/office/powerpoint/2010/main" val="32688459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1200329"/>
          </a:xfrm>
          <a:prstGeom prst="rect">
            <a:avLst/>
          </a:prstGeom>
        </p:spPr>
        <p:txBody>
          <a:bodyPr wrap="square">
            <a:spAutoFit/>
          </a:bodyPr>
          <a:lstStyle/>
          <a:p>
            <a:r>
              <a:rPr lang="en-US" dirty="0"/>
              <a:t>After we have accepted a connection, it’s a good idea to explicitly</a:t>
            </a:r>
          </a:p>
          <a:p>
            <a:r>
              <a:rPr lang="en-US" dirty="0"/>
              <a:t>set the required socket options, like this</a:t>
            </a:r>
            <a:r>
              <a:rPr lang="en-US" dirty="0" smtClean="0"/>
              <a:t>:</a:t>
            </a:r>
          </a:p>
          <a:p>
            <a:endParaRPr lang="en-US" dirty="0"/>
          </a:p>
          <a:p>
            <a:endParaRPr lang="en-US" dirty="0"/>
          </a:p>
        </p:txBody>
      </p:sp>
      <p:pic>
        <p:nvPicPr>
          <p:cNvPr id="3" name="Picture 2"/>
          <p:cNvPicPr>
            <a:picLocks noChangeAspect="1"/>
          </p:cNvPicPr>
          <p:nvPr/>
        </p:nvPicPr>
        <p:blipFill>
          <a:blip r:embed="rId2"/>
          <a:stretch>
            <a:fillRect/>
          </a:stretch>
        </p:blipFill>
        <p:spPr>
          <a:xfrm>
            <a:off x="1154954" y="3635172"/>
            <a:ext cx="6765553" cy="1130138"/>
          </a:xfrm>
          <a:prstGeom prst="rect">
            <a:avLst/>
          </a:prstGeom>
        </p:spPr>
      </p:pic>
    </p:spTree>
    <p:extLst>
      <p:ext uri="{BB962C8B-B14F-4D97-AF65-F5344CB8AC3E}">
        <p14:creationId xmlns:p14="http://schemas.microsoft.com/office/powerpoint/2010/main" val="2591539536"/>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3803412" cy="646331"/>
          </a:xfrm>
          <a:prstGeom prst="rect">
            <a:avLst/>
          </a:prstGeom>
          <a:noFill/>
        </p:spPr>
        <p:txBody>
          <a:bodyPr wrap="square" rtlCol="0">
            <a:spAutoFit/>
          </a:bodyPr>
          <a:lstStyle/>
          <a:p>
            <a:r>
              <a:rPr lang="en-US" b="1" dirty="0" smtClean="0"/>
              <a:t/>
            </a:r>
            <a:br>
              <a:rPr lang="en-US" b="1" dirty="0" smtClean="0"/>
            </a:br>
            <a:r>
              <a:rPr lang="en-US" b="1" dirty="0" smtClean="0"/>
              <a:t>Message Reception</a:t>
            </a:r>
            <a:endParaRPr lang="en-US" b="1" dirty="0"/>
          </a:p>
        </p:txBody>
      </p:sp>
      <p:sp>
        <p:nvSpPr>
          <p:cNvPr id="3" name="TextBox 2"/>
          <p:cNvSpPr txBox="1"/>
          <p:nvPr/>
        </p:nvSpPr>
        <p:spPr>
          <a:xfrm>
            <a:off x="1416676" y="3065172"/>
            <a:ext cx="8087932"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Active Reception (Non Blocking)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Passive Reception (Blocking)</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Hybrid Reception (partial blocking)</a:t>
            </a:r>
            <a:endParaRPr lang="en-US" dirty="0"/>
          </a:p>
        </p:txBody>
      </p:sp>
    </p:spTree>
    <p:extLst>
      <p:ext uri="{BB962C8B-B14F-4D97-AF65-F5344CB8AC3E}">
        <p14:creationId xmlns:p14="http://schemas.microsoft.com/office/powerpoint/2010/main" val="196123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Lists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We create a list by enclosing the list elements in square brackets and</a:t>
            </a:r>
          </a:p>
          <a:p>
            <a:r>
              <a:rPr lang="en-US" dirty="0"/>
              <a:t>separating them with </a:t>
            </a:r>
            <a:r>
              <a:rPr lang="en-US" dirty="0" smtClean="0"/>
              <a:t>commas</a:t>
            </a:r>
          </a:p>
          <a:p>
            <a:r>
              <a:rPr lang="en-US" dirty="0" smtClean="0"/>
              <a:t>1</a:t>
            </a:r>
            <a:r>
              <a:rPr lang="en-US" dirty="0"/>
              <a:t>&gt; </a:t>
            </a:r>
            <a:r>
              <a:rPr lang="en-US" dirty="0" err="1"/>
              <a:t>ThingsToBuy</a:t>
            </a:r>
            <a:r>
              <a:rPr lang="en-US" dirty="0"/>
              <a:t> = [{apples,10},{pears,6},{milk,3}].</a:t>
            </a:r>
          </a:p>
          <a:p>
            <a:r>
              <a:rPr lang="en-US" dirty="0"/>
              <a:t>[{apples,10},{pears,6},{milk,3</a:t>
            </a:r>
            <a:r>
              <a:rPr lang="en-US" dirty="0" smtClean="0"/>
              <a:t>}]</a:t>
            </a:r>
          </a:p>
          <a:p>
            <a:endParaRPr lang="en-US" dirty="0"/>
          </a:p>
          <a:p>
            <a:r>
              <a:rPr lang="en-US" dirty="0"/>
              <a:t>The individual elements of a list can be of any </a:t>
            </a:r>
            <a:r>
              <a:rPr lang="en-US" dirty="0" smtClean="0"/>
              <a:t>type</a:t>
            </a:r>
          </a:p>
          <a:p>
            <a:r>
              <a:rPr lang="en-US" dirty="0"/>
              <a:t>2&gt; [1+7,hello,2-2,{cost, apple, 30-20},3].</a:t>
            </a:r>
          </a:p>
        </p:txBody>
      </p:sp>
    </p:spTree>
    <p:extLst>
      <p:ext uri="{BB962C8B-B14F-4D97-AF65-F5344CB8AC3E}">
        <p14:creationId xmlns:p14="http://schemas.microsoft.com/office/powerpoint/2010/main" val="157814608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5441176" cy="646331"/>
          </a:xfrm>
          <a:prstGeom prst="rect">
            <a:avLst/>
          </a:prstGeom>
          <a:noFill/>
        </p:spPr>
        <p:txBody>
          <a:bodyPr wrap="square" rtlCol="0">
            <a:spAutoFit/>
          </a:bodyPr>
          <a:lstStyle/>
          <a:p>
            <a:r>
              <a:rPr lang="en-US" b="1" dirty="0" smtClean="0"/>
              <a:t/>
            </a:r>
            <a:br>
              <a:rPr lang="en-US" b="1" dirty="0" smtClean="0"/>
            </a:br>
            <a:r>
              <a:rPr lang="en-US" b="1" dirty="0" smtClean="0"/>
              <a:t>Active Message Reception (Non Blocking)</a:t>
            </a:r>
            <a:endParaRPr lang="en-US" b="1" dirty="0"/>
          </a:p>
        </p:txBody>
      </p:sp>
      <p:pic>
        <p:nvPicPr>
          <p:cNvPr id="7" name="Picture 6"/>
          <p:cNvPicPr>
            <a:picLocks noChangeAspect="1"/>
          </p:cNvPicPr>
          <p:nvPr/>
        </p:nvPicPr>
        <p:blipFill>
          <a:blip r:embed="rId2"/>
          <a:stretch>
            <a:fillRect/>
          </a:stretch>
        </p:blipFill>
        <p:spPr>
          <a:xfrm>
            <a:off x="1446459" y="3032718"/>
            <a:ext cx="6834656" cy="818436"/>
          </a:xfrm>
          <a:prstGeom prst="rect">
            <a:avLst/>
          </a:prstGeom>
        </p:spPr>
      </p:pic>
      <p:sp>
        <p:nvSpPr>
          <p:cNvPr id="8" name="Rectangle 7"/>
          <p:cNvSpPr/>
          <p:nvPr/>
        </p:nvSpPr>
        <p:spPr>
          <a:xfrm>
            <a:off x="1307354" y="5581284"/>
            <a:ext cx="9719108" cy="923330"/>
          </a:xfrm>
          <a:prstGeom prst="rect">
            <a:avLst/>
          </a:prstGeom>
        </p:spPr>
        <p:txBody>
          <a:bodyPr wrap="square">
            <a:spAutoFit/>
          </a:bodyPr>
          <a:lstStyle/>
          <a:p>
            <a:r>
              <a:rPr lang="en-US" dirty="0" smtClean="0">
                <a:latin typeface="URWBookmanL-Ligh"/>
              </a:rPr>
              <a:t>If the </a:t>
            </a:r>
            <a:r>
              <a:rPr lang="en-US" dirty="0">
                <a:latin typeface="URWBookmanL-Ligh"/>
              </a:rPr>
              <a:t>client produces data faster than the server can consume this </a:t>
            </a:r>
            <a:r>
              <a:rPr lang="en-US" dirty="0" smtClean="0">
                <a:latin typeface="URWBookmanL-Ligh"/>
              </a:rPr>
              <a:t>data, then </a:t>
            </a:r>
            <a:r>
              <a:rPr lang="en-US" dirty="0">
                <a:latin typeface="URWBookmanL-Ligh"/>
              </a:rPr>
              <a:t>the system can be </a:t>
            </a:r>
            <a:r>
              <a:rPr lang="en-US" dirty="0">
                <a:latin typeface="URWBookmanL-LighItal"/>
              </a:rPr>
              <a:t>flooded </a:t>
            </a:r>
            <a:r>
              <a:rPr lang="en-US" dirty="0">
                <a:latin typeface="URWBookmanL-Ligh"/>
              </a:rPr>
              <a:t>with messages—the message </a:t>
            </a:r>
            <a:r>
              <a:rPr lang="en-US" dirty="0" smtClean="0">
                <a:latin typeface="URWBookmanL-Ligh"/>
              </a:rPr>
              <a:t>buffers will </a:t>
            </a:r>
            <a:r>
              <a:rPr lang="en-US" dirty="0">
                <a:latin typeface="URWBookmanL-Ligh"/>
              </a:rPr>
              <a:t>fill up, and the system might crash or behave strangely</a:t>
            </a:r>
            <a:endParaRPr lang="en-US" dirty="0"/>
          </a:p>
        </p:txBody>
      </p:sp>
      <p:pic>
        <p:nvPicPr>
          <p:cNvPr id="9" name="Picture 8"/>
          <p:cNvPicPr>
            <a:picLocks noChangeAspect="1"/>
          </p:cNvPicPr>
          <p:nvPr/>
        </p:nvPicPr>
        <p:blipFill>
          <a:blip r:embed="rId3"/>
          <a:stretch>
            <a:fillRect/>
          </a:stretch>
        </p:blipFill>
        <p:spPr>
          <a:xfrm>
            <a:off x="1446459" y="3928399"/>
            <a:ext cx="5456617" cy="1602643"/>
          </a:xfrm>
          <a:prstGeom prst="rect">
            <a:avLst/>
          </a:prstGeom>
        </p:spPr>
      </p:pic>
    </p:spTree>
    <p:extLst>
      <p:ext uri="{BB962C8B-B14F-4D97-AF65-F5344CB8AC3E}">
        <p14:creationId xmlns:p14="http://schemas.microsoft.com/office/powerpoint/2010/main" val="29765388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5441176" cy="646331"/>
          </a:xfrm>
          <a:prstGeom prst="rect">
            <a:avLst/>
          </a:prstGeom>
          <a:noFill/>
        </p:spPr>
        <p:txBody>
          <a:bodyPr wrap="square" rtlCol="0">
            <a:spAutoFit/>
          </a:bodyPr>
          <a:lstStyle/>
          <a:p>
            <a:r>
              <a:rPr lang="en-US" b="1" dirty="0" smtClean="0"/>
              <a:t/>
            </a:r>
            <a:br>
              <a:rPr lang="en-US" b="1" dirty="0" smtClean="0"/>
            </a:br>
            <a:r>
              <a:rPr lang="en-US" b="1" dirty="0" smtClean="0"/>
              <a:t>Passive Message Reception (Blocking)</a:t>
            </a:r>
            <a:endParaRPr lang="en-US" b="1" dirty="0"/>
          </a:p>
        </p:txBody>
      </p:sp>
      <p:sp>
        <p:nvSpPr>
          <p:cNvPr id="8" name="Rectangle 7"/>
          <p:cNvSpPr/>
          <p:nvPr/>
        </p:nvSpPr>
        <p:spPr>
          <a:xfrm>
            <a:off x="1307354" y="5684316"/>
            <a:ext cx="9719108" cy="646331"/>
          </a:xfrm>
          <a:prstGeom prst="rect">
            <a:avLst/>
          </a:prstGeom>
        </p:spPr>
        <p:txBody>
          <a:bodyPr wrap="square">
            <a:spAutoFit/>
          </a:bodyPr>
          <a:lstStyle/>
          <a:p>
            <a:r>
              <a:rPr lang="en-US" dirty="0"/>
              <a:t>The code in the server loop calls </a:t>
            </a:r>
            <a:r>
              <a:rPr lang="en-US" dirty="0" err="1"/>
              <a:t>gen_tcp:recv</a:t>
            </a:r>
            <a:r>
              <a:rPr lang="en-US" dirty="0"/>
              <a:t> every time it wants </a:t>
            </a:r>
            <a:r>
              <a:rPr lang="en-US" dirty="0" smtClean="0"/>
              <a:t>to receive </a:t>
            </a:r>
            <a:r>
              <a:rPr lang="en-US" dirty="0"/>
              <a:t>data. The client will block until the server has called </a:t>
            </a:r>
            <a:r>
              <a:rPr lang="en-US" dirty="0" err="1"/>
              <a:t>recv</a:t>
            </a:r>
            <a:endParaRPr lang="en-US" dirty="0"/>
          </a:p>
        </p:txBody>
      </p:sp>
      <p:pic>
        <p:nvPicPr>
          <p:cNvPr id="3" name="Picture 2"/>
          <p:cNvPicPr>
            <a:picLocks noChangeAspect="1"/>
          </p:cNvPicPr>
          <p:nvPr/>
        </p:nvPicPr>
        <p:blipFill>
          <a:blip r:embed="rId2"/>
          <a:stretch>
            <a:fillRect/>
          </a:stretch>
        </p:blipFill>
        <p:spPr>
          <a:xfrm>
            <a:off x="1409230" y="2848052"/>
            <a:ext cx="5970364" cy="2701180"/>
          </a:xfrm>
          <a:prstGeom prst="rect">
            <a:avLst/>
          </a:prstGeom>
        </p:spPr>
      </p:pic>
    </p:spTree>
    <p:extLst>
      <p:ext uri="{BB962C8B-B14F-4D97-AF65-F5344CB8AC3E}">
        <p14:creationId xmlns:p14="http://schemas.microsoft.com/office/powerpoint/2010/main" val="306152039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5441176" cy="646331"/>
          </a:xfrm>
          <a:prstGeom prst="rect">
            <a:avLst/>
          </a:prstGeom>
          <a:noFill/>
        </p:spPr>
        <p:txBody>
          <a:bodyPr wrap="square" rtlCol="0">
            <a:spAutoFit/>
          </a:bodyPr>
          <a:lstStyle/>
          <a:p>
            <a:r>
              <a:rPr lang="en-US" b="1" dirty="0" smtClean="0"/>
              <a:t/>
            </a:r>
            <a:br>
              <a:rPr lang="en-US" b="1" dirty="0" smtClean="0"/>
            </a:br>
            <a:r>
              <a:rPr lang="en-US" b="1" dirty="0" smtClean="0"/>
              <a:t>Hybrid Message Reception (Partial Blocking)</a:t>
            </a:r>
            <a:endParaRPr lang="en-US" b="1" dirty="0"/>
          </a:p>
        </p:txBody>
      </p:sp>
      <p:sp>
        <p:nvSpPr>
          <p:cNvPr id="8" name="Rectangle 7"/>
          <p:cNvSpPr/>
          <p:nvPr/>
        </p:nvSpPr>
        <p:spPr>
          <a:xfrm>
            <a:off x="1307354" y="5684316"/>
            <a:ext cx="9719108" cy="738664"/>
          </a:xfrm>
          <a:prstGeom prst="rect">
            <a:avLst/>
          </a:prstGeom>
        </p:spPr>
        <p:txBody>
          <a:bodyPr wrap="square">
            <a:spAutoFit/>
          </a:bodyPr>
          <a:lstStyle/>
          <a:p>
            <a:r>
              <a:rPr lang="en-US" sz="1400" dirty="0"/>
              <a:t>In this </a:t>
            </a:r>
            <a:r>
              <a:rPr lang="en-US" sz="1400" dirty="0" smtClean="0"/>
              <a:t>mode, the </a:t>
            </a:r>
            <a:r>
              <a:rPr lang="en-US" sz="1400" dirty="0"/>
              <a:t>socket is active but for only one message. After the controlling </a:t>
            </a:r>
            <a:r>
              <a:rPr lang="en-US" sz="1400" dirty="0" smtClean="0"/>
              <a:t>processes has </a:t>
            </a:r>
            <a:r>
              <a:rPr lang="en-US" sz="1400" dirty="0"/>
              <a:t>been sent a message, it must explicitly call </a:t>
            </a:r>
            <a:r>
              <a:rPr lang="en-US" sz="1400" dirty="0" err="1"/>
              <a:t>inet:setopts</a:t>
            </a:r>
            <a:r>
              <a:rPr lang="en-US" sz="1400" dirty="0"/>
              <a:t> </a:t>
            </a:r>
            <a:r>
              <a:rPr lang="en-US" sz="1400" dirty="0" smtClean="0"/>
              <a:t>to </a:t>
            </a:r>
            <a:r>
              <a:rPr lang="en-US" sz="1400" dirty="0" err="1" smtClean="0"/>
              <a:t>reenable</a:t>
            </a:r>
            <a:r>
              <a:rPr lang="en-US" sz="1400" dirty="0" smtClean="0"/>
              <a:t> </a:t>
            </a:r>
            <a:r>
              <a:rPr lang="en-US" sz="1400" dirty="0"/>
              <a:t>reception of the next message. The system will block until </a:t>
            </a:r>
            <a:r>
              <a:rPr lang="en-US" sz="1400" dirty="0" smtClean="0"/>
              <a:t>this happens</a:t>
            </a:r>
            <a:endParaRPr lang="en-US" sz="1400" dirty="0"/>
          </a:p>
        </p:txBody>
      </p:sp>
      <p:pic>
        <p:nvPicPr>
          <p:cNvPr id="7" name="Picture 6"/>
          <p:cNvPicPr>
            <a:picLocks noChangeAspect="1"/>
          </p:cNvPicPr>
          <p:nvPr/>
        </p:nvPicPr>
        <p:blipFill>
          <a:blip r:embed="rId2"/>
          <a:stretch>
            <a:fillRect/>
          </a:stretch>
        </p:blipFill>
        <p:spPr>
          <a:xfrm>
            <a:off x="1406950" y="2907915"/>
            <a:ext cx="5341580" cy="2665306"/>
          </a:xfrm>
          <a:prstGeom prst="rect">
            <a:avLst/>
          </a:prstGeom>
        </p:spPr>
      </p:pic>
    </p:spTree>
    <p:extLst>
      <p:ext uri="{BB962C8B-B14F-4D97-AF65-F5344CB8AC3E}">
        <p14:creationId xmlns:p14="http://schemas.microsoft.com/office/powerpoint/2010/main" val="232310839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5441176" cy="646331"/>
          </a:xfrm>
          <a:prstGeom prst="rect">
            <a:avLst/>
          </a:prstGeom>
          <a:noFill/>
        </p:spPr>
        <p:txBody>
          <a:bodyPr wrap="square" rtlCol="0">
            <a:spAutoFit/>
          </a:bodyPr>
          <a:lstStyle/>
          <a:p>
            <a:r>
              <a:rPr lang="en-US" b="1" dirty="0" smtClean="0"/>
              <a:t/>
            </a:r>
            <a:br>
              <a:rPr lang="en-US" b="1" dirty="0" smtClean="0"/>
            </a:br>
            <a:r>
              <a:rPr lang="en-US" b="1" dirty="0" smtClean="0"/>
              <a:t>Simple UDP Server</a:t>
            </a:r>
            <a:endParaRPr lang="en-US" b="1" dirty="0"/>
          </a:p>
        </p:txBody>
      </p:sp>
      <p:pic>
        <p:nvPicPr>
          <p:cNvPr id="3" name="Picture 2"/>
          <p:cNvPicPr>
            <a:picLocks noChangeAspect="1"/>
          </p:cNvPicPr>
          <p:nvPr/>
        </p:nvPicPr>
        <p:blipFill>
          <a:blip r:embed="rId2"/>
          <a:stretch>
            <a:fillRect/>
          </a:stretch>
        </p:blipFill>
        <p:spPr>
          <a:xfrm>
            <a:off x="1367258" y="2900679"/>
            <a:ext cx="5793396" cy="2574843"/>
          </a:xfrm>
          <a:prstGeom prst="rect">
            <a:avLst/>
          </a:prstGeom>
        </p:spPr>
      </p:pic>
    </p:spTree>
    <p:extLst>
      <p:ext uri="{BB962C8B-B14F-4D97-AF65-F5344CB8AC3E}">
        <p14:creationId xmlns:p14="http://schemas.microsoft.com/office/powerpoint/2010/main" val="148657387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5441176" cy="646331"/>
          </a:xfrm>
          <a:prstGeom prst="rect">
            <a:avLst/>
          </a:prstGeom>
          <a:noFill/>
        </p:spPr>
        <p:txBody>
          <a:bodyPr wrap="square" rtlCol="0">
            <a:spAutoFit/>
          </a:bodyPr>
          <a:lstStyle/>
          <a:p>
            <a:r>
              <a:rPr lang="en-US" b="1" dirty="0" smtClean="0"/>
              <a:t/>
            </a:r>
            <a:br>
              <a:rPr lang="en-US" b="1" dirty="0" smtClean="0"/>
            </a:br>
            <a:r>
              <a:rPr lang="en-US" b="1" dirty="0" smtClean="0"/>
              <a:t>Simple UDP Client</a:t>
            </a:r>
            <a:endParaRPr lang="en-US" b="1" dirty="0"/>
          </a:p>
        </p:txBody>
      </p:sp>
      <p:pic>
        <p:nvPicPr>
          <p:cNvPr id="7" name="Picture 6"/>
          <p:cNvPicPr>
            <a:picLocks noChangeAspect="1"/>
          </p:cNvPicPr>
          <p:nvPr/>
        </p:nvPicPr>
        <p:blipFill>
          <a:blip r:embed="rId2"/>
          <a:stretch>
            <a:fillRect/>
          </a:stretch>
        </p:blipFill>
        <p:spPr>
          <a:xfrm>
            <a:off x="1307354" y="3167690"/>
            <a:ext cx="5982088" cy="3136486"/>
          </a:xfrm>
          <a:prstGeom prst="rect">
            <a:avLst/>
          </a:prstGeom>
        </p:spPr>
      </p:pic>
    </p:spTree>
    <p:extLst>
      <p:ext uri="{BB962C8B-B14F-4D97-AF65-F5344CB8AC3E}">
        <p14:creationId xmlns:p14="http://schemas.microsoft.com/office/powerpoint/2010/main" val="268887652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5909310"/>
          </a:xfrm>
          <a:prstGeom prst="rect">
            <a:avLst/>
          </a:prstGeom>
          <a:noFill/>
        </p:spPr>
        <p:txBody>
          <a:bodyPr wrap="square" rtlCol="0">
            <a:spAutoFit/>
          </a:bodyPr>
          <a:lstStyle/>
          <a:p>
            <a:pPr marL="285750" indent="-285750">
              <a:buFont typeface="Arial" panose="020B0604020202020204" pitchFamily="34" charset="0"/>
              <a:buChar char="•"/>
            </a:pPr>
            <a:r>
              <a:rPr lang="en-US" dirty="0"/>
              <a:t>used for efficient </a:t>
            </a:r>
            <a:r>
              <a:rPr lang="en-US" dirty="0" smtClean="0"/>
              <a:t>storage of </a:t>
            </a:r>
            <a:r>
              <a:rPr lang="en-US" dirty="0"/>
              <a:t>large numbers of </a:t>
            </a:r>
            <a:r>
              <a:rPr lang="en-US" dirty="0" err="1"/>
              <a:t>Erlang</a:t>
            </a:r>
            <a:r>
              <a:rPr lang="en-US" dirty="0"/>
              <a:t> </a:t>
            </a:r>
            <a:r>
              <a:rPr lang="en-US" dirty="0" smtClean="0"/>
              <a:t>terms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provide large key-value </a:t>
            </a:r>
            <a:r>
              <a:rPr lang="en-US" dirty="0"/>
              <a:t>lookup </a:t>
            </a:r>
            <a:r>
              <a:rPr lang="en-US" dirty="0" smtClean="0"/>
              <a:t>tables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ETS is memory </a:t>
            </a:r>
            <a:r>
              <a:rPr lang="en-US" dirty="0" smtClean="0"/>
              <a:t>resident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DETS </a:t>
            </a:r>
            <a:r>
              <a:rPr lang="en-US" dirty="0"/>
              <a:t>is </a:t>
            </a:r>
            <a:r>
              <a:rPr lang="en-US" dirty="0" smtClean="0"/>
              <a:t>disk resident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ETS </a:t>
            </a:r>
            <a:r>
              <a:rPr lang="en-US" dirty="0"/>
              <a:t>is highly efficient—using ETS, you can store </a:t>
            </a:r>
            <a:r>
              <a:rPr lang="en-US" dirty="0" smtClean="0"/>
              <a:t>colossal amounts </a:t>
            </a:r>
            <a:r>
              <a:rPr lang="en-US" dirty="0"/>
              <a:t>of data (if you have enough memory) and perform </a:t>
            </a:r>
            <a:r>
              <a:rPr lang="en-US" dirty="0" smtClean="0"/>
              <a:t>lookups in </a:t>
            </a:r>
            <a:r>
              <a:rPr lang="en-US" dirty="0"/>
              <a:t>constant (or in some cases logarithmic) time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DETS uses </a:t>
            </a:r>
            <a:r>
              <a:rPr lang="en-US" dirty="0"/>
              <a:t>disk storage, it is far slower than ETS but will have a much </a:t>
            </a:r>
            <a:r>
              <a:rPr lang="en-US" dirty="0" smtClean="0"/>
              <a:t>smaller memory </a:t>
            </a:r>
            <a:r>
              <a:rPr lang="en-US" dirty="0"/>
              <a:t>footprint when </a:t>
            </a:r>
            <a:r>
              <a:rPr lang="en-US" dirty="0" smtClean="0"/>
              <a:t>running</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ETS and DETS tables </a:t>
            </a:r>
            <a:r>
              <a:rPr lang="en-US" dirty="0" smtClean="0"/>
              <a:t>can be </a:t>
            </a:r>
            <a:r>
              <a:rPr lang="en-US" dirty="0"/>
              <a:t>shared by several processes, making </a:t>
            </a:r>
            <a:r>
              <a:rPr lang="en-US" dirty="0" err="1"/>
              <a:t>interprocess</a:t>
            </a:r>
            <a:r>
              <a:rPr lang="en-US" dirty="0"/>
              <a:t> access to </a:t>
            </a:r>
            <a:r>
              <a:rPr lang="en-US" dirty="0" smtClean="0"/>
              <a:t>common data </a:t>
            </a:r>
            <a:r>
              <a:rPr lang="en-US" dirty="0"/>
              <a:t>highly efficient</a:t>
            </a:r>
            <a:endParaRPr lang="en-US" dirty="0" smtClean="0"/>
          </a:p>
          <a:p>
            <a:pPr marL="285750" indent="-285750">
              <a:buFont typeface="Arial" panose="020B0604020202020204" pitchFamily="34" charset="0"/>
              <a:buChar char="•"/>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64177182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2862322"/>
          </a:xfrm>
          <a:prstGeom prst="rect">
            <a:avLst/>
          </a:prstGeom>
          <a:noFill/>
        </p:spPr>
        <p:txBody>
          <a:bodyPr wrap="square" rtlCol="0">
            <a:spAutoFit/>
          </a:bodyPr>
          <a:lstStyle/>
          <a:p>
            <a:r>
              <a:rPr lang="en-US" dirty="0"/>
              <a:t>Data stored in an ETS table is transient and will be deleted when </a:t>
            </a:r>
            <a:r>
              <a:rPr lang="en-US" dirty="0" smtClean="0"/>
              <a:t>the ETS </a:t>
            </a:r>
            <a:r>
              <a:rPr lang="en-US" dirty="0"/>
              <a:t>table concerned is disposed of</a:t>
            </a:r>
            <a:r>
              <a:rPr lang="en-US" dirty="0" smtClean="0"/>
              <a:t>.</a:t>
            </a:r>
          </a:p>
          <a:p>
            <a:endParaRPr lang="en-US" dirty="0"/>
          </a:p>
          <a:p>
            <a:endParaRPr lang="en-US" dirty="0" smtClean="0"/>
          </a:p>
          <a:p>
            <a:r>
              <a:rPr lang="en-US" dirty="0"/>
              <a:t>Data stored in DETS tables is </a:t>
            </a:r>
            <a:r>
              <a:rPr lang="en-US" dirty="0" smtClean="0"/>
              <a:t>persistent and </a:t>
            </a:r>
            <a:r>
              <a:rPr lang="en-US" dirty="0"/>
              <a:t>should survive an entire system </a:t>
            </a:r>
            <a:r>
              <a:rPr lang="en-US" dirty="0" smtClean="0"/>
              <a:t>crash</a:t>
            </a:r>
          </a:p>
          <a:p>
            <a:endParaRPr lang="en-US" dirty="0"/>
          </a:p>
          <a:p>
            <a:endParaRPr lang="en-US" dirty="0" smtClean="0"/>
          </a:p>
          <a:p>
            <a:r>
              <a:rPr lang="en-US" dirty="0"/>
              <a:t>When a DETS </a:t>
            </a:r>
            <a:r>
              <a:rPr lang="en-US" dirty="0" smtClean="0"/>
              <a:t>table is </a:t>
            </a:r>
            <a:r>
              <a:rPr lang="en-US" dirty="0"/>
              <a:t>opened, it is checked for consistency. If it is found to be corrupt, </a:t>
            </a:r>
            <a:r>
              <a:rPr lang="en-US" dirty="0" smtClean="0"/>
              <a:t>then an </a:t>
            </a:r>
            <a:r>
              <a:rPr lang="en-US" dirty="0"/>
              <a:t>attempt is made to repair the table (which can take a long time </a:t>
            </a:r>
            <a:r>
              <a:rPr lang="en-US" dirty="0" smtClean="0"/>
              <a:t>since all </a:t>
            </a:r>
            <a:r>
              <a:rPr lang="en-US" dirty="0"/>
              <a:t>the data in the table is checked).</a:t>
            </a:r>
          </a:p>
        </p:txBody>
      </p:sp>
    </p:spTree>
    <p:extLst>
      <p:ext uri="{BB962C8B-B14F-4D97-AF65-F5344CB8AC3E}">
        <p14:creationId xmlns:p14="http://schemas.microsoft.com/office/powerpoint/2010/main" val="350370853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2585323"/>
          </a:xfrm>
          <a:prstGeom prst="rect">
            <a:avLst/>
          </a:prstGeom>
          <a:noFill/>
        </p:spPr>
        <p:txBody>
          <a:bodyPr wrap="square" rtlCol="0">
            <a:spAutoFit/>
          </a:bodyPr>
          <a:lstStyle/>
          <a:p>
            <a:r>
              <a:rPr lang="en-US" dirty="0" smtClean="0"/>
              <a:t>ETS Tables </a:t>
            </a:r>
            <a:r>
              <a:rPr lang="en-US" dirty="0"/>
              <a:t>are implemented in the underlying runtime system and have different</a:t>
            </a:r>
          </a:p>
          <a:p>
            <a:r>
              <a:rPr lang="en-US" dirty="0"/>
              <a:t>performance characteristics than ordinary </a:t>
            </a:r>
            <a:r>
              <a:rPr lang="en-US" dirty="0" err="1"/>
              <a:t>Erlang</a:t>
            </a:r>
            <a:r>
              <a:rPr lang="en-US" dirty="0"/>
              <a:t> </a:t>
            </a:r>
            <a:r>
              <a:rPr lang="en-US" dirty="0" smtClean="0"/>
              <a:t>objects</a:t>
            </a:r>
          </a:p>
          <a:p>
            <a:endParaRPr lang="en-US" dirty="0"/>
          </a:p>
          <a:p>
            <a:r>
              <a:rPr lang="en-US" dirty="0"/>
              <a:t>ETS tables are not garbage </a:t>
            </a:r>
            <a:r>
              <a:rPr lang="en-US" dirty="0" smtClean="0"/>
              <a:t>collected. </a:t>
            </a:r>
            <a:r>
              <a:rPr lang="en-US" dirty="0"/>
              <a:t>this means there </a:t>
            </a:r>
            <a:r>
              <a:rPr lang="en-US" dirty="0" smtClean="0"/>
              <a:t>are no </a:t>
            </a:r>
            <a:r>
              <a:rPr lang="en-US" dirty="0"/>
              <a:t>garbage collection penalties involved in using extremely large </a:t>
            </a:r>
            <a:r>
              <a:rPr lang="en-US" dirty="0" smtClean="0"/>
              <a:t>ETS tables</a:t>
            </a:r>
            <a:r>
              <a:rPr lang="en-US" dirty="0"/>
              <a:t>, though slight penalties are incurred when we create or </a:t>
            </a:r>
            <a:r>
              <a:rPr lang="en-US" dirty="0" smtClean="0"/>
              <a:t>access ETS </a:t>
            </a:r>
            <a:r>
              <a:rPr lang="en-US" dirty="0"/>
              <a:t>objects</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61754066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369332"/>
          </a:xfrm>
          <a:prstGeom prst="rect">
            <a:avLst/>
          </a:prstGeom>
          <a:noFill/>
        </p:spPr>
        <p:txBody>
          <a:bodyPr wrap="square" rtlCol="0">
            <a:spAutoFit/>
          </a:bodyPr>
          <a:lstStyle/>
          <a:p>
            <a:r>
              <a:rPr lang="en-US" dirty="0" smtClean="0"/>
              <a:t>Type of Tables</a:t>
            </a:r>
            <a:endParaRPr lang="en-US" dirty="0"/>
          </a:p>
        </p:txBody>
      </p:sp>
      <p:sp>
        <p:nvSpPr>
          <p:cNvPr id="7" name="TextBox 6"/>
          <p:cNvSpPr txBox="1"/>
          <p:nvPr/>
        </p:nvSpPr>
        <p:spPr>
          <a:xfrm>
            <a:off x="1318085" y="2472458"/>
            <a:ext cx="5340292" cy="2893100"/>
          </a:xfrm>
          <a:prstGeom prst="rect">
            <a:avLst/>
          </a:prstGeom>
          <a:noFill/>
        </p:spPr>
        <p:txBody>
          <a:bodyPr wrap="square" rtlCol="0">
            <a:spAutoFit/>
          </a:bodyPr>
          <a:lstStyle/>
          <a:p>
            <a:r>
              <a:rPr lang="en-US" b="1" dirty="0" smtClean="0"/>
              <a:t>Sets </a:t>
            </a:r>
          </a:p>
          <a:p>
            <a:r>
              <a:rPr lang="en-US" sz="1400" dirty="0" smtClean="0"/>
              <a:t>Unique keys</a:t>
            </a:r>
          </a:p>
          <a:p>
            <a:endParaRPr lang="en-US" dirty="0"/>
          </a:p>
          <a:p>
            <a:r>
              <a:rPr lang="en-US" b="1" dirty="0" smtClean="0"/>
              <a:t>Ordered sets</a:t>
            </a:r>
          </a:p>
          <a:p>
            <a:r>
              <a:rPr lang="en-US" sz="1400" dirty="0" smtClean="0"/>
              <a:t>Unique keys , ordered using balanced binary trees</a:t>
            </a:r>
          </a:p>
          <a:p>
            <a:endParaRPr lang="en-US" b="1" dirty="0"/>
          </a:p>
          <a:p>
            <a:r>
              <a:rPr lang="en-US" b="1" dirty="0" smtClean="0"/>
              <a:t>Bags</a:t>
            </a:r>
          </a:p>
          <a:p>
            <a:r>
              <a:rPr lang="en-US" sz="1400" dirty="0" smtClean="0"/>
              <a:t>Duplicate keys with unique values</a:t>
            </a:r>
          </a:p>
          <a:p>
            <a:endParaRPr lang="en-US" b="1" dirty="0"/>
          </a:p>
          <a:p>
            <a:r>
              <a:rPr lang="en-US" b="1" dirty="0" smtClean="0"/>
              <a:t>Duplicate bags</a:t>
            </a:r>
          </a:p>
          <a:p>
            <a:r>
              <a:rPr lang="en-US" sz="1400" dirty="0" smtClean="0"/>
              <a:t>Duplicate keys with duplicate values</a:t>
            </a:r>
            <a:endParaRPr lang="en-US" sz="1400" dirty="0"/>
          </a:p>
        </p:txBody>
      </p:sp>
      <p:pic>
        <p:nvPicPr>
          <p:cNvPr id="3" name="Picture 2"/>
          <p:cNvPicPr>
            <a:picLocks noChangeAspect="1"/>
          </p:cNvPicPr>
          <p:nvPr/>
        </p:nvPicPr>
        <p:blipFill>
          <a:blip r:embed="rId2"/>
          <a:stretch>
            <a:fillRect/>
          </a:stretch>
        </p:blipFill>
        <p:spPr>
          <a:xfrm>
            <a:off x="7019186" y="5408801"/>
            <a:ext cx="4275586" cy="1207514"/>
          </a:xfrm>
          <a:prstGeom prst="rect">
            <a:avLst/>
          </a:prstGeom>
        </p:spPr>
      </p:pic>
      <p:pic>
        <p:nvPicPr>
          <p:cNvPr id="8" name="Picture 7"/>
          <p:cNvPicPr>
            <a:picLocks noChangeAspect="1"/>
          </p:cNvPicPr>
          <p:nvPr/>
        </p:nvPicPr>
        <p:blipFill>
          <a:blip r:embed="rId3"/>
          <a:stretch>
            <a:fillRect/>
          </a:stretch>
        </p:blipFill>
        <p:spPr>
          <a:xfrm>
            <a:off x="6875171" y="1749879"/>
            <a:ext cx="5147707" cy="2551665"/>
          </a:xfrm>
          <a:prstGeom prst="rect">
            <a:avLst/>
          </a:prstGeom>
        </p:spPr>
      </p:pic>
    </p:spTree>
    <p:extLst>
      <p:ext uri="{BB962C8B-B14F-4D97-AF65-F5344CB8AC3E}">
        <p14:creationId xmlns:p14="http://schemas.microsoft.com/office/powerpoint/2010/main" val="14518529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3416320"/>
          </a:xfrm>
          <a:prstGeom prst="rect">
            <a:avLst/>
          </a:prstGeom>
          <a:noFill/>
        </p:spPr>
        <p:txBody>
          <a:bodyPr wrap="square" rtlCol="0">
            <a:spAutoFit/>
          </a:bodyPr>
          <a:lstStyle/>
          <a:p>
            <a:r>
              <a:rPr lang="en-US" dirty="0" smtClean="0"/>
              <a:t>If </a:t>
            </a:r>
            <a:r>
              <a:rPr lang="en-US" dirty="0"/>
              <a:t>you want a sorted table, then use an ordered set</a:t>
            </a:r>
            <a:r>
              <a:rPr lang="en-US" dirty="0" smtClean="0"/>
              <a:t>.</a:t>
            </a:r>
          </a:p>
          <a:p>
            <a:endParaRPr lang="en-US" dirty="0" smtClean="0"/>
          </a:p>
          <a:p>
            <a:r>
              <a:rPr lang="en-US" dirty="0" smtClean="0"/>
              <a:t>Bags </a:t>
            </a:r>
            <a:r>
              <a:rPr lang="en-US" dirty="0"/>
              <a:t>are more expensive to use than duplicate </a:t>
            </a:r>
            <a:r>
              <a:rPr lang="en-US" dirty="0" smtClean="0"/>
              <a:t>bags</a:t>
            </a:r>
          </a:p>
          <a:p>
            <a:endParaRPr lang="en-US" dirty="0"/>
          </a:p>
          <a:p>
            <a:endParaRPr lang="en-US" dirty="0" smtClean="0"/>
          </a:p>
          <a:p>
            <a:r>
              <a:rPr lang="en-US" dirty="0"/>
              <a:t>ETS tables are stored in a separate storage area that is not </a:t>
            </a:r>
            <a:r>
              <a:rPr lang="en-US" dirty="0" smtClean="0"/>
              <a:t>associated with </a:t>
            </a:r>
            <a:r>
              <a:rPr lang="en-US" dirty="0"/>
              <a:t>normal process </a:t>
            </a:r>
            <a:r>
              <a:rPr lang="en-US" dirty="0" smtClean="0"/>
              <a:t>memory.</a:t>
            </a:r>
          </a:p>
          <a:p>
            <a:endParaRPr lang="en-US" dirty="0" smtClean="0"/>
          </a:p>
          <a:p>
            <a:endParaRPr lang="en-US" dirty="0"/>
          </a:p>
          <a:p>
            <a:r>
              <a:rPr lang="en-US" dirty="0"/>
              <a:t>An ETS table is said to be owned by </a:t>
            </a:r>
            <a:r>
              <a:rPr lang="en-US" dirty="0" smtClean="0"/>
              <a:t>the process </a:t>
            </a:r>
            <a:r>
              <a:rPr lang="en-US" dirty="0"/>
              <a:t>that </a:t>
            </a:r>
            <a:r>
              <a:rPr lang="en-US" dirty="0" smtClean="0"/>
              <a:t>created it.</a:t>
            </a:r>
            <a:endParaRPr lang="en-US" sz="1600" i="1" dirty="0" smtClean="0"/>
          </a:p>
          <a:p>
            <a:endParaRPr lang="en-US" dirty="0"/>
          </a:p>
          <a:p>
            <a:r>
              <a:rPr lang="en-US" dirty="0" smtClean="0"/>
              <a:t>ETS </a:t>
            </a:r>
            <a:r>
              <a:rPr lang="en-US" dirty="0"/>
              <a:t>tables are not garbage collected</a:t>
            </a:r>
          </a:p>
        </p:txBody>
      </p:sp>
    </p:spTree>
    <p:extLst>
      <p:ext uri="{BB962C8B-B14F-4D97-AF65-F5344CB8AC3E}">
        <p14:creationId xmlns:p14="http://schemas.microsoft.com/office/powerpoint/2010/main" val="1013402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6111" y="3551415"/>
            <a:ext cx="9844739" cy="3329581"/>
          </a:xfrm>
        </p:spPr>
        <p:txBody>
          <a:bodyPr/>
          <a:lstStyle/>
          <a:p>
            <a:r>
              <a:rPr lang="en-US" sz="2000" dirty="0"/>
              <a:t>A functional programming language is one that supports and encourages programming without side-effects</a:t>
            </a:r>
            <a:r>
              <a:rPr lang="en-US" sz="2000" dirty="0" smtClean="0"/>
              <a:t>.</a:t>
            </a:r>
            <a:br>
              <a:rPr lang="en-US" sz="2000" dirty="0" smtClean="0"/>
            </a:br>
            <a:r>
              <a:rPr lang="en-US" sz="2000" dirty="0"/>
              <a:t/>
            </a:r>
            <a:br>
              <a:rPr lang="en-US" sz="2000" dirty="0"/>
            </a:br>
            <a:r>
              <a:rPr lang="en-US" sz="2000" dirty="0" smtClean="0"/>
              <a:t>In </a:t>
            </a:r>
            <a:r>
              <a:rPr lang="en-US" sz="2000" dirty="0"/>
              <a:t>functional code, the output value of a function depends only on the </a:t>
            </a:r>
            <a:r>
              <a:rPr lang="en-US" sz="2000" dirty="0">
                <a:hlinkClick r:id="rId2" tooltip="Function argument"/>
              </a:rPr>
              <a:t>arguments</a:t>
            </a:r>
            <a:r>
              <a:rPr lang="en-US" sz="2000" dirty="0"/>
              <a:t> that are input to the function, so calling a function </a:t>
            </a:r>
            <a:r>
              <a:rPr lang="en-US" sz="2000" i="1" dirty="0"/>
              <a:t>f</a:t>
            </a:r>
            <a:r>
              <a:rPr lang="en-US" sz="2000" dirty="0"/>
              <a:t> twice with the same value for an argument </a:t>
            </a:r>
            <a:r>
              <a:rPr lang="en-US" sz="2000" i="1" dirty="0"/>
              <a:t>x</a:t>
            </a:r>
            <a:r>
              <a:rPr lang="en-US" sz="2000" dirty="0"/>
              <a:t> will produce the same result </a:t>
            </a:r>
            <a:r>
              <a:rPr lang="en-US" sz="2000" i="1" dirty="0"/>
              <a:t>f(x)</a:t>
            </a:r>
            <a:r>
              <a:rPr lang="en-US" sz="2000" dirty="0"/>
              <a:t> each time</a:t>
            </a:r>
            <a:r>
              <a:rPr lang="en-US" sz="2000" dirty="0" smtClean="0"/>
              <a:t/>
            </a:r>
            <a:br>
              <a:rPr lang="en-US" sz="2000" dirty="0" smtClean="0"/>
            </a:br>
            <a:r>
              <a:rPr lang="en-US" sz="2000" dirty="0"/>
              <a:t/>
            </a:r>
            <a:br>
              <a:rPr lang="en-US" sz="2000" dirty="0"/>
            </a:br>
            <a:r>
              <a:rPr lang="en-US" sz="2000" dirty="0"/>
              <a:t>Eliminating </a:t>
            </a:r>
            <a:r>
              <a:rPr lang="en-US" sz="2000" dirty="0">
                <a:hlinkClick r:id="rId3" tooltip="Side effect (computer science)"/>
              </a:rPr>
              <a:t>side effects</a:t>
            </a:r>
            <a:r>
              <a:rPr lang="en-US" sz="2000" dirty="0"/>
              <a:t>, i.e. changes in state that do not depend on the function inputs, can make it much easier to understand and predict the behavior of a program, which is one of the key motivations for the development of functional programming</a:t>
            </a: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endParaRPr lang="en-US" sz="2000" dirty="0"/>
          </a:p>
        </p:txBody>
      </p:sp>
      <p:sp>
        <p:nvSpPr>
          <p:cNvPr id="3" name="Title 1"/>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Functional Programming</a:t>
            </a:r>
            <a:endParaRPr lang="en-US" sz="4000" dirty="0"/>
          </a:p>
        </p:txBody>
      </p:sp>
    </p:spTree>
    <p:extLst>
      <p:ext uri="{BB962C8B-B14F-4D97-AF65-F5344CB8AC3E}">
        <p14:creationId xmlns:p14="http://schemas.microsoft.com/office/powerpoint/2010/main" val="340219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Lists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We call the first element of a list the head of the </a:t>
            </a:r>
            <a:r>
              <a:rPr lang="en-US" dirty="0" smtClean="0"/>
              <a:t>list, and </a:t>
            </a:r>
            <a:r>
              <a:rPr lang="en-US" dirty="0"/>
              <a:t>what’s left is called the tail of the </a:t>
            </a:r>
            <a:r>
              <a:rPr lang="en-US" dirty="0" smtClean="0"/>
              <a:t>list</a:t>
            </a:r>
          </a:p>
          <a:p>
            <a:r>
              <a:rPr lang="en-US" dirty="0" err="1" smtClean="0"/>
              <a:t>Eg</a:t>
            </a:r>
            <a:r>
              <a:rPr lang="en-US" dirty="0" smtClean="0"/>
              <a:t>: </a:t>
            </a:r>
            <a:r>
              <a:rPr lang="en-US" dirty="0"/>
              <a:t>[1,2,3,4,5</a:t>
            </a:r>
            <a:r>
              <a:rPr lang="en-US" dirty="0" smtClean="0"/>
              <a:t>], 1 is Head, and [2,3,4,5] represents tail</a:t>
            </a:r>
          </a:p>
          <a:p>
            <a:endParaRPr lang="en-US" dirty="0"/>
          </a:p>
          <a:p>
            <a:r>
              <a:rPr lang="en-US" dirty="0" smtClean="0"/>
              <a:t>If T is a list, then [H|T] is also a list with Head ‘H’ and Tail ‘T’</a:t>
            </a:r>
          </a:p>
          <a:p>
            <a:r>
              <a:rPr lang="en-US" dirty="0" smtClean="0"/>
              <a:t>The vertical bar </a:t>
            </a:r>
            <a:r>
              <a:rPr lang="en-US" dirty="0"/>
              <a:t>| separates the head of a list from its </a:t>
            </a:r>
            <a:r>
              <a:rPr lang="en-US" dirty="0" smtClean="0"/>
              <a:t>tail</a:t>
            </a:r>
          </a:p>
          <a:p>
            <a:r>
              <a:rPr lang="en-US" dirty="0"/>
              <a:t>[ ] is the empty list</a:t>
            </a:r>
            <a:endParaRPr lang="en-US" dirty="0" smtClean="0"/>
          </a:p>
          <a:p>
            <a:endParaRPr lang="en-US" dirty="0" smtClean="0"/>
          </a:p>
          <a:p>
            <a:r>
              <a:rPr lang="en-US" dirty="0"/>
              <a:t>We can add more than one element to the beginning of T by </a:t>
            </a:r>
            <a:r>
              <a:rPr lang="en-US" dirty="0" smtClean="0"/>
              <a:t>writing [E1,E2</a:t>
            </a:r>
            <a:r>
              <a:rPr lang="en-US" dirty="0"/>
              <a:t>,..,</a:t>
            </a:r>
            <a:r>
              <a:rPr lang="en-US" dirty="0" smtClean="0"/>
              <a:t>En|T]</a:t>
            </a:r>
            <a:endParaRPr lang="en-US" dirty="0"/>
          </a:p>
        </p:txBody>
      </p:sp>
    </p:spTree>
    <p:extLst>
      <p:ext uri="{BB962C8B-B14F-4D97-AF65-F5344CB8AC3E}">
        <p14:creationId xmlns:p14="http://schemas.microsoft.com/office/powerpoint/2010/main" val="338116076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3693319"/>
          </a:xfrm>
          <a:prstGeom prst="rect">
            <a:avLst/>
          </a:prstGeom>
          <a:noFill/>
        </p:spPr>
        <p:txBody>
          <a:bodyPr wrap="square" rtlCol="0">
            <a:spAutoFit/>
          </a:bodyPr>
          <a:lstStyle/>
          <a:p>
            <a:r>
              <a:rPr lang="en-US" dirty="0"/>
              <a:t>When a tuple is inserted into an ETS table, all the data </a:t>
            </a:r>
            <a:r>
              <a:rPr lang="en-US" dirty="0" smtClean="0"/>
              <a:t>structures representing </a:t>
            </a:r>
            <a:r>
              <a:rPr lang="en-US" dirty="0"/>
              <a:t>the tuple are copied from the process stack and heap </a:t>
            </a:r>
            <a:r>
              <a:rPr lang="en-US" dirty="0" smtClean="0"/>
              <a:t>into the </a:t>
            </a:r>
            <a:r>
              <a:rPr lang="en-US" dirty="0"/>
              <a:t>ETS </a:t>
            </a:r>
            <a:r>
              <a:rPr lang="en-US" dirty="0" smtClean="0"/>
              <a:t>table</a:t>
            </a:r>
          </a:p>
          <a:p>
            <a:endParaRPr lang="en-US" dirty="0"/>
          </a:p>
          <a:p>
            <a:r>
              <a:rPr lang="en-US" dirty="0"/>
              <a:t>When a lookup operation is performed on a table, </a:t>
            </a:r>
            <a:r>
              <a:rPr lang="en-US" dirty="0" smtClean="0"/>
              <a:t>the resultant </a:t>
            </a:r>
            <a:r>
              <a:rPr lang="en-US" dirty="0"/>
              <a:t>tuples are copied from the ETS table to the stack and heap </a:t>
            </a:r>
            <a:r>
              <a:rPr lang="en-US" dirty="0" smtClean="0"/>
              <a:t>of the </a:t>
            </a:r>
            <a:r>
              <a:rPr lang="en-US" dirty="0"/>
              <a:t>process</a:t>
            </a:r>
            <a:r>
              <a:rPr lang="en-US" dirty="0" smtClean="0"/>
              <a:t>.</a:t>
            </a:r>
          </a:p>
          <a:p>
            <a:endParaRPr lang="en-US" dirty="0"/>
          </a:p>
          <a:p>
            <a:r>
              <a:rPr lang="en-US" dirty="0" smtClean="0"/>
              <a:t>Large binaries are </a:t>
            </a:r>
            <a:r>
              <a:rPr lang="en-US" dirty="0"/>
              <a:t>stored in their own off-heap storage </a:t>
            </a:r>
            <a:r>
              <a:rPr lang="en-US" dirty="0" smtClean="0"/>
              <a:t>area which </a:t>
            </a:r>
            <a:r>
              <a:rPr lang="en-US" dirty="0"/>
              <a:t>can be </a:t>
            </a:r>
            <a:r>
              <a:rPr lang="en-US" dirty="0" smtClean="0"/>
              <a:t>shared by several </a:t>
            </a:r>
            <a:r>
              <a:rPr lang="en-US" dirty="0"/>
              <a:t>processes and ETS tables, and the individual binaries </a:t>
            </a:r>
            <a:r>
              <a:rPr lang="en-US" dirty="0" smtClean="0"/>
              <a:t>are managed </a:t>
            </a:r>
            <a:r>
              <a:rPr lang="en-US" dirty="0"/>
              <a:t>with a reference-counting garbage collector that keeps </a:t>
            </a:r>
            <a:r>
              <a:rPr lang="en-US" dirty="0" smtClean="0"/>
              <a:t>track of </a:t>
            </a:r>
            <a:r>
              <a:rPr lang="en-US" dirty="0"/>
              <a:t>how many different processes and ETS tables use the </a:t>
            </a:r>
            <a:r>
              <a:rPr lang="en-US" dirty="0" smtClean="0"/>
              <a:t>binary</a:t>
            </a:r>
          </a:p>
          <a:p>
            <a:endParaRPr lang="en-US" dirty="0" smtClean="0"/>
          </a:p>
          <a:p>
            <a:r>
              <a:rPr lang="en-US" dirty="0" smtClean="0"/>
              <a:t>When the </a:t>
            </a:r>
            <a:r>
              <a:rPr lang="en-US" dirty="0"/>
              <a:t>use count for the number of processes and tables that use a </a:t>
            </a:r>
            <a:r>
              <a:rPr lang="en-US" dirty="0" smtClean="0"/>
              <a:t>particular binary </a:t>
            </a:r>
            <a:r>
              <a:rPr lang="en-US" dirty="0"/>
              <a:t>goes down to zero, then the storage area for the binary </a:t>
            </a:r>
            <a:r>
              <a:rPr lang="en-US" dirty="0" smtClean="0"/>
              <a:t>can be </a:t>
            </a:r>
            <a:r>
              <a:rPr lang="en-US" dirty="0"/>
              <a:t>reclaimed</a:t>
            </a:r>
          </a:p>
        </p:txBody>
      </p:sp>
    </p:spTree>
    <p:extLst>
      <p:ext uri="{BB962C8B-B14F-4D97-AF65-F5344CB8AC3E}">
        <p14:creationId xmlns:p14="http://schemas.microsoft.com/office/powerpoint/2010/main" val="68068316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2031325"/>
          </a:xfrm>
          <a:prstGeom prst="rect">
            <a:avLst/>
          </a:prstGeom>
          <a:noFill/>
        </p:spPr>
        <p:txBody>
          <a:bodyPr wrap="square" rtlCol="0">
            <a:spAutoFit/>
          </a:bodyPr>
          <a:lstStyle/>
          <a:p>
            <a:r>
              <a:rPr lang="en-US" dirty="0" smtClean="0"/>
              <a:t>Sending messages </a:t>
            </a:r>
            <a:r>
              <a:rPr lang="en-US" dirty="0"/>
              <a:t>between processes that contain large binaries is </a:t>
            </a:r>
            <a:r>
              <a:rPr lang="en-US" dirty="0" smtClean="0"/>
              <a:t>very cheap</a:t>
            </a:r>
            <a:r>
              <a:rPr lang="en-US" dirty="0"/>
              <a:t>, and inserting tuples into ETS tables that contain binaries </a:t>
            </a:r>
            <a:r>
              <a:rPr lang="en-US" dirty="0" smtClean="0"/>
              <a:t>is also </a:t>
            </a:r>
            <a:r>
              <a:rPr lang="en-US" dirty="0"/>
              <a:t>very cheap. </a:t>
            </a:r>
            <a:endParaRPr lang="en-US" dirty="0" smtClean="0"/>
          </a:p>
          <a:p>
            <a:endParaRPr lang="en-US" dirty="0"/>
          </a:p>
          <a:p>
            <a:endParaRPr lang="en-US" dirty="0" smtClean="0"/>
          </a:p>
          <a:p>
            <a:endParaRPr lang="en-US" dirty="0"/>
          </a:p>
          <a:p>
            <a:r>
              <a:rPr lang="en-US" dirty="0" smtClean="0"/>
              <a:t>A </a:t>
            </a:r>
            <a:r>
              <a:rPr lang="en-US" dirty="0"/>
              <a:t>good rule is to use binaries as much as possible </a:t>
            </a:r>
            <a:r>
              <a:rPr lang="en-US" dirty="0" smtClean="0"/>
              <a:t>for representing </a:t>
            </a:r>
            <a:r>
              <a:rPr lang="en-US" dirty="0"/>
              <a:t>strings and large blocks of </a:t>
            </a:r>
            <a:r>
              <a:rPr lang="en-US" dirty="0" err="1"/>
              <a:t>untyped</a:t>
            </a:r>
            <a:r>
              <a:rPr lang="en-US" dirty="0"/>
              <a:t> memory</a:t>
            </a:r>
          </a:p>
        </p:txBody>
      </p:sp>
    </p:spTree>
    <p:extLst>
      <p:ext uri="{BB962C8B-B14F-4D97-AF65-F5344CB8AC3E}">
        <p14:creationId xmlns:p14="http://schemas.microsoft.com/office/powerpoint/2010/main" val="203141837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a:t>
            </a:r>
            <a:endParaRPr lang="en-US" dirty="0"/>
          </a:p>
        </p:txBody>
      </p:sp>
      <p:sp>
        <p:nvSpPr>
          <p:cNvPr id="3" name="TextBox 2"/>
          <p:cNvSpPr txBox="1"/>
          <p:nvPr/>
        </p:nvSpPr>
        <p:spPr>
          <a:xfrm>
            <a:off x="1154954" y="2011680"/>
            <a:ext cx="8818880" cy="4708981"/>
          </a:xfrm>
          <a:prstGeom prst="rect">
            <a:avLst/>
          </a:prstGeom>
          <a:noFill/>
        </p:spPr>
        <p:txBody>
          <a:bodyPr wrap="square" rtlCol="0">
            <a:spAutoFit/>
          </a:bodyPr>
          <a:lstStyle/>
          <a:p>
            <a:r>
              <a:rPr lang="en-US" sz="2400" b="1" dirty="0"/>
              <a:t>@spec </a:t>
            </a:r>
            <a:r>
              <a:rPr lang="en-US" sz="2400" b="1" dirty="0" err="1"/>
              <a:t>ets:new</a:t>
            </a:r>
            <a:r>
              <a:rPr lang="en-US" sz="2400" b="1" dirty="0"/>
              <a:t>(Name, [Opt]) -&gt; </a:t>
            </a:r>
            <a:r>
              <a:rPr lang="en-US" sz="2400" b="1" dirty="0" err="1" smtClean="0"/>
              <a:t>TableId</a:t>
            </a:r>
            <a:endParaRPr lang="en-US" sz="2400" b="1" dirty="0" smtClean="0"/>
          </a:p>
          <a:p>
            <a:endParaRPr lang="en-US" sz="2400" b="1" dirty="0"/>
          </a:p>
          <a:p>
            <a:r>
              <a:rPr lang="en-US" dirty="0"/>
              <a:t>Name is an </a:t>
            </a:r>
            <a:r>
              <a:rPr lang="en-US" dirty="0" smtClean="0"/>
              <a:t>atom</a:t>
            </a:r>
          </a:p>
          <a:p>
            <a:endParaRPr lang="en-US" dirty="0"/>
          </a:p>
          <a:p>
            <a:r>
              <a:rPr lang="en-US" dirty="0"/>
              <a:t>[Opt] is a list of options, taken from the </a:t>
            </a:r>
            <a:r>
              <a:rPr lang="en-US" dirty="0" smtClean="0"/>
              <a:t>following</a:t>
            </a:r>
          </a:p>
          <a:p>
            <a:endParaRPr lang="en-US" dirty="0"/>
          </a:p>
          <a:p>
            <a:r>
              <a:rPr lang="en-US" dirty="0"/>
              <a:t>set | </a:t>
            </a:r>
            <a:r>
              <a:rPr lang="en-US" dirty="0" err="1"/>
              <a:t>ordered_set</a:t>
            </a:r>
            <a:r>
              <a:rPr lang="en-US" dirty="0"/>
              <a:t> | bag | </a:t>
            </a:r>
            <a:r>
              <a:rPr lang="en-US" dirty="0" err="1" smtClean="0"/>
              <a:t>duplicate_bag</a:t>
            </a:r>
            <a:endParaRPr lang="en-US" dirty="0" smtClean="0"/>
          </a:p>
          <a:p>
            <a:endParaRPr lang="en-US" dirty="0" smtClean="0"/>
          </a:p>
          <a:p>
            <a:r>
              <a:rPr lang="en-US" dirty="0"/>
              <a:t>p</a:t>
            </a:r>
            <a:r>
              <a:rPr lang="en-US" dirty="0" smtClean="0"/>
              <a:t>rivate</a:t>
            </a:r>
            <a:r>
              <a:rPr lang="en-US" dirty="0"/>
              <a:t>|</a:t>
            </a:r>
            <a:r>
              <a:rPr lang="en-US" dirty="0" smtClean="0"/>
              <a:t> protected</a:t>
            </a:r>
            <a:r>
              <a:rPr lang="en-US" dirty="0"/>
              <a:t> </a:t>
            </a:r>
            <a:r>
              <a:rPr lang="en-US" dirty="0" smtClean="0"/>
              <a:t>| public</a:t>
            </a:r>
          </a:p>
          <a:p>
            <a:endParaRPr lang="en-US" dirty="0"/>
          </a:p>
          <a:p>
            <a:r>
              <a:rPr lang="en-US" dirty="0" err="1" smtClean="0"/>
              <a:t>named_table</a:t>
            </a:r>
            <a:endParaRPr lang="en-US" dirty="0" smtClean="0"/>
          </a:p>
          <a:p>
            <a:endParaRPr lang="en-US" dirty="0"/>
          </a:p>
          <a:p>
            <a:r>
              <a:rPr lang="en-US" dirty="0"/>
              <a:t>{</a:t>
            </a:r>
            <a:r>
              <a:rPr lang="en-US" dirty="0" err="1"/>
              <a:t>keypos</a:t>
            </a:r>
            <a:r>
              <a:rPr lang="en-US" dirty="0"/>
              <a:t>, K</a:t>
            </a:r>
            <a:r>
              <a:rPr lang="en-US" dirty="0" smtClean="0"/>
              <a:t>}</a:t>
            </a:r>
          </a:p>
          <a:p>
            <a:endParaRPr lang="en-US" dirty="0" smtClean="0"/>
          </a:p>
          <a:p>
            <a:r>
              <a:rPr lang="en-US" b="1" i="1" dirty="0"/>
              <a:t>Note: Opening an ETS table with zero options is the same as opening it</a:t>
            </a:r>
          </a:p>
          <a:p>
            <a:r>
              <a:rPr lang="en-US" b="1" i="1" dirty="0"/>
              <a:t>with the options [</a:t>
            </a:r>
            <a:r>
              <a:rPr lang="en-US" b="1" i="1" dirty="0" err="1"/>
              <a:t>set,protected</a:t>
            </a:r>
            <a:r>
              <a:rPr lang="en-US" b="1" i="1" dirty="0"/>
              <a:t>,{keypos,1}].</a:t>
            </a:r>
            <a:endParaRPr lang="en-US" b="1" i="1" dirty="0" smtClean="0"/>
          </a:p>
        </p:txBody>
      </p:sp>
    </p:spTree>
    <p:extLst>
      <p:ext uri="{BB962C8B-B14F-4D97-AF65-F5344CB8AC3E}">
        <p14:creationId xmlns:p14="http://schemas.microsoft.com/office/powerpoint/2010/main" val="131824529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a:t>
            </a:r>
            <a:endParaRPr lang="en-US" dirty="0"/>
          </a:p>
        </p:txBody>
      </p:sp>
      <p:sp>
        <p:nvSpPr>
          <p:cNvPr id="3" name="TextBox 2"/>
          <p:cNvSpPr txBox="1"/>
          <p:nvPr/>
        </p:nvSpPr>
        <p:spPr>
          <a:xfrm>
            <a:off x="1154954" y="2011680"/>
            <a:ext cx="8818880" cy="1107996"/>
          </a:xfrm>
          <a:prstGeom prst="rect">
            <a:avLst/>
          </a:prstGeom>
          <a:noFill/>
        </p:spPr>
        <p:txBody>
          <a:bodyPr wrap="square" rtlCol="0">
            <a:spAutoFit/>
          </a:bodyPr>
          <a:lstStyle/>
          <a:p>
            <a:r>
              <a:rPr lang="en-US" sz="2400" b="1" dirty="0"/>
              <a:t>@spec </a:t>
            </a:r>
            <a:r>
              <a:rPr lang="en-US" sz="2400" b="1" dirty="0" err="1" smtClean="0"/>
              <a:t>ets:delete</a:t>
            </a:r>
            <a:r>
              <a:rPr lang="en-US" sz="2400" b="1" dirty="0" smtClean="0"/>
              <a:t>(</a:t>
            </a:r>
            <a:r>
              <a:rPr lang="en-US" sz="2400" b="1" dirty="0" err="1" smtClean="0"/>
              <a:t>TableId</a:t>
            </a:r>
            <a:r>
              <a:rPr lang="en-US" sz="2400" b="1" dirty="0" smtClean="0"/>
              <a:t>) -&gt; true</a:t>
            </a:r>
          </a:p>
          <a:p>
            <a:endParaRPr lang="en-US" sz="2400" b="1" dirty="0"/>
          </a:p>
          <a:p>
            <a:r>
              <a:rPr lang="en-US" dirty="0" smtClean="0"/>
              <a:t>Delete the entire Table as identified by </a:t>
            </a:r>
            <a:r>
              <a:rPr lang="en-US" dirty="0" err="1" smtClean="0"/>
              <a:t>TableId</a:t>
            </a:r>
            <a:endParaRPr lang="en-US" b="1" i="1" dirty="0" smtClean="0"/>
          </a:p>
        </p:txBody>
      </p:sp>
    </p:spTree>
    <p:extLst>
      <p:ext uri="{BB962C8B-B14F-4D97-AF65-F5344CB8AC3E}">
        <p14:creationId xmlns:p14="http://schemas.microsoft.com/office/powerpoint/2010/main" val="187860777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a:t>
            </a:r>
            <a:endParaRPr lang="en-US" dirty="0"/>
          </a:p>
        </p:txBody>
      </p:sp>
      <p:sp>
        <p:nvSpPr>
          <p:cNvPr id="3" name="TextBox 2"/>
          <p:cNvSpPr txBox="1"/>
          <p:nvPr/>
        </p:nvSpPr>
        <p:spPr>
          <a:xfrm>
            <a:off x="1154954" y="2011680"/>
            <a:ext cx="8818880" cy="1107996"/>
          </a:xfrm>
          <a:prstGeom prst="rect">
            <a:avLst/>
          </a:prstGeom>
          <a:noFill/>
        </p:spPr>
        <p:txBody>
          <a:bodyPr wrap="square" rtlCol="0">
            <a:spAutoFit/>
          </a:bodyPr>
          <a:lstStyle/>
          <a:p>
            <a:r>
              <a:rPr lang="en-US" sz="2400" b="1" dirty="0"/>
              <a:t>@spec </a:t>
            </a:r>
            <a:r>
              <a:rPr lang="en-US" sz="2400" b="1" dirty="0" err="1" smtClean="0"/>
              <a:t>ets:delete</a:t>
            </a:r>
            <a:r>
              <a:rPr lang="en-US" sz="2400" b="1" dirty="0" smtClean="0"/>
              <a:t>(</a:t>
            </a:r>
            <a:r>
              <a:rPr lang="en-US" sz="2400" b="1" dirty="0" err="1" smtClean="0"/>
              <a:t>TableId,Key</a:t>
            </a:r>
            <a:r>
              <a:rPr lang="en-US" sz="2400" b="1" dirty="0" smtClean="0"/>
              <a:t>) -&gt; true</a:t>
            </a:r>
          </a:p>
          <a:p>
            <a:endParaRPr lang="en-US" sz="2400" b="1" dirty="0"/>
          </a:p>
          <a:p>
            <a:r>
              <a:rPr lang="en-US" dirty="0" smtClean="0"/>
              <a:t>Delete all objects with the key from the Table identified by </a:t>
            </a:r>
            <a:r>
              <a:rPr lang="en-US" dirty="0" err="1" smtClean="0"/>
              <a:t>TableId</a:t>
            </a:r>
            <a:endParaRPr lang="en-US" b="1" i="1" dirty="0" smtClean="0"/>
          </a:p>
        </p:txBody>
      </p:sp>
    </p:spTree>
    <p:extLst>
      <p:ext uri="{BB962C8B-B14F-4D97-AF65-F5344CB8AC3E}">
        <p14:creationId xmlns:p14="http://schemas.microsoft.com/office/powerpoint/2010/main" val="50098093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a:t>
            </a:r>
            <a:endParaRPr lang="en-US" dirty="0"/>
          </a:p>
        </p:txBody>
      </p:sp>
      <p:sp>
        <p:nvSpPr>
          <p:cNvPr id="3" name="TextBox 2"/>
          <p:cNvSpPr txBox="1"/>
          <p:nvPr/>
        </p:nvSpPr>
        <p:spPr>
          <a:xfrm>
            <a:off x="1154954" y="2011680"/>
            <a:ext cx="8818880" cy="1107996"/>
          </a:xfrm>
          <a:prstGeom prst="rect">
            <a:avLst/>
          </a:prstGeom>
          <a:noFill/>
        </p:spPr>
        <p:txBody>
          <a:bodyPr wrap="square" rtlCol="0">
            <a:spAutoFit/>
          </a:bodyPr>
          <a:lstStyle/>
          <a:p>
            <a:r>
              <a:rPr lang="en-US" sz="2400" b="1" dirty="0"/>
              <a:t>@spec </a:t>
            </a:r>
            <a:r>
              <a:rPr lang="en-US" sz="2400" b="1" dirty="0" err="1" smtClean="0"/>
              <a:t>ets:lookup</a:t>
            </a:r>
            <a:r>
              <a:rPr lang="en-US" sz="2400" b="1" dirty="0" smtClean="0"/>
              <a:t> (</a:t>
            </a:r>
            <a:r>
              <a:rPr lang="en-US" sz="2400" b="1" dirty="0" err="1" smtClean="0"/>
              <a:t>TableId,Key</a:t>
            </a:r>
            <a:r>
              <a:rPr lang="en-US" sz="2400" b="1" dirty="0" smtClean="0"/>
              <a:t>) -&gt; [object]</a:t>
            </a:r>
          </a:p>
          <a:p>
            <a:endParaRPr lang="en-US" sz="2400" b="1" dirty="0"/>
          </a:p>
          <a:p>
            <a:r>
              <a:rPr lang="en-US" dirty="0" smtClean="0"/>
              <a:t>Return list of Objects from the table as identified by </a:t>
            </a:r>
            <a:r>
              <a:rPr lang="en-US" dirty="0" err="1" smtClean="0"/>
              <a:t>TableId</a:t>
            </a:r>
            <a:endParaRPr lang="en-US" b="1" i="1" dirty="0" smtClean="0"/>
          </a:p>
        </p:txBody>
      </p:sp>
    </p:spTree>
    <p:extLst>
      <p:ext uri="{BB962C8B-B14F-4D97-AF65-F5344CB8AC3E}">
        <p14:creationId xmlns:p14="http://schemas.microsoft.com/office/powerpoint/2010/main" val="80398882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a:t>
            </a:r>
            <a:endParaRPr lang="en-US" dirty="0"/>
          </a:p>
        </p:txBody>
      </p:sp>
      <p:sp>
        <p:nvSpPr>
          <p:cNvPr id="3" name="TextBox 2"/>
          <p:cNvSpPr txBox="1"/>
          <p:nvPr/>
        </p:nvSpPr>
        <p:spPr>
          <a:xfrm>
            <a:off x="1154954" y="2011680"/>
            <a:ext cx="8818880" cy="1107996"/>
          </a:xfrm>
          <a:prstGeom prst="rect">
            <a:avLst/>
          </a:prstGeom>
          <a:noFill/>
        </p:spPr>
        <p:txBody>
          <a:bodyPr wrap="square" rtlCol="0">
            <a:spAutoFit/>
          </a:bodyPr>
          <a:lstStyle/>
          <a:p>
            <a:r>
              <a:rPr lang="en-US" sz="2400" b="1" dirty="0"/>
              <a:t>@spec </a:t>
            </a:r>
            <a:r>
              <a:rPr lang="en-US" sz="2400" b="1" dirty="0" err="1" smtClean="0"/>
              <a:t>ets:insert</a:t>
            </a:r>
            <a:r>
              <a:rPr lang="en-US" sz="2400" b="1" dirty="0" smtClean="0"/>
              <a:t> (</a:t>
            </a:r>
            <a:r>
              <a:rPr lang="en-US" sz="2400" b="1" dirty="0" err="1" smtClean="0"/>
              <a:t>TableId,ObjorObjList</a:t>
            </a:r>
            <a:r>
              <a:rPr lang="en-US" sz="2400" b="1" dirty="0" smtClean="0"/>
              <a:t>) -&gt; true</a:t>
            </a:r>
          </a:p>
          <a:p>
            <a:endParaRPr lang="en-US" sz="2400" b="1" dirty="0"/>
          </a:p>
          <a:p>
            <a:r>
              <a:rPr lang="en-US" dirty="0" smtClean="0"/>
              <a:t>Insert </a:t>
            </a:r>
            <a:r>
              <a:rPr lang="en-US" dirty="0" err="1" smtClean="0"/>
              <a:t>obj</a:t>
            </a:r>
            <a:r>
              <a:rPr lang="en-US" dirty="0" smtClean="0"/>
              <a:t> or list of objects into table identified by </a:t>
            </a:r>
            <a:r>
              <a:rPr lang="en-US" dirty="0" err="1" smtClean="0"/>
              <a:t>tableId</a:t>
            </a:r>
            <a:endParaRPr lang="en-US" b="1" i="1" dirty="0" smtClean="0"/>
          </a:p>
        </p:txBody>
      </p:sp>
    </p:spTree>
    <p:extLst>
      <p:ext uri="{BB962C8B-B14F-4D97-AF65-F5344CB8AC3E}">
        <p14:creationId xmlns:p14="http://schemas.microsoft.com/office/powerpoint/2010/main" val="104063845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3970318"/>
          </a:xfrm>
          <a:prstGeom prst="rect">
            <a:avLst/>
          </a:prstGeom>
          <a:noFill/>
        </p:spPr>
        <p:txBody>
          <a:bodyPr wrap="square" rtlCol="0">
            <a:spAutoFit/>
          </a:bodyPr>
          <a:lstStyle/>
          <a:p>
            <a:r>
              <a:rPr lang="en-US" dirty="0"/>
              <a:t>DETS files have a </a:t>
            </a:r>
            <a:r>
              <a:rPr lang="en-US" dirty="0" smtClean="0"/>
              <a:t>maximum size </a:t>
            </a:r>
            <a:r>
              <a:rPr lang="en-US" dirty="0"/>
              <a:t>of 2GB</a:t>
            </a:r>
            <a:r>
              <a:rPr lang="en-US" dirty="0" smtClean="0"/>
              <a:t>.</a:t>
            </a:r>
          </a:p>
          <a:p>
            <a:endParaRPr lang="en-US" dirty="0"/>
          </a:p>
          <a:p>
            <a:r>
              <a:rPr lang="en-US" dirty="0" smtClean="0"/>
              <a:t>No </a:t>
            </a:r>
            <a:r>
              <a:rPr lang="en-US" dirty="0" err="1" smtClean="0"/>
              <a:t>ordered_set</a:t>
            </a:r>
            <a:r>
              <a:rPr lang="en-US" dirty="0" smtClean="0"/>
              <a:t> tables</a:t>
            </a:r>
          </a:p>
          <a:p>
            <a:endParaRPr lang="en-US" dirty="0"/>
          </a:p>
          <a:p>
            <a:r>
              <a:rPr lang="en-US" dirty="0"/>
              <a:t>DETS files must be opened before they can be </a:t>
            </a:r>
            <a:r>
              <a:rPr lang="en-US" dirty="0" smtClean="0"/>
              <a:t>used, and </a:t>
            </a:r>
            <a:r>
              <a:rPr lang="en-US" dirty="0"/>
              <a:t>they should be properly closed when finished </a:t>
            </a:r>
            <a:r>
              <a:rPr lang="en-US" dirty="0" smtClean="0"/>
              <a:t>with</a:t>
            </a:r>
          </a:p>
          <a:p>
            <a:endParaRPr lang="en-US" dirty="0"/>
          </a:p>
          <a:p>
            <a:r>
              <a:rPr lang="en-US" dirty="0"/>
              <a:t>When </a:t>
            </a:r>
            <a:r>
              <a:rPr lang="en-US" dirty="0" smtClean="0"/>
              <a:t>an DETS </a:t>
            </a:r>
            <a:r>
              <a:rPr lang="en-US" dirty="0"/>
              <a:t>table is opened, it must be given a global name</a:t>
            </a:r>
            <a:r>
              <a:rPr lang="en-US" dirty="0" smtClean="0"/>
              <a:t>.</a:t>
            </a:r>
          </a:p>
          <a:p>
            <a:endParaRPr lang="en-US" dirty="0"/>
          </a:p>
          <a:p>
            <a:r>
              <a:rPr lang="en-US" dirty="0"/>
              <a:t>If two or </a:t>
            </a:r>
            <a:r>
              <a:rPr lang="en-US" dirty="0" smtClean="0"/>
              <a:t>more local </a:t>
            </a:r>
            <a:r>
              <a:rPr lang="en-US" dirty="0"/>
              <a:t>processes open a DETS table with the same name and </a:t>
            </a:r>
            <a:r>
              <a:rPr lang="en-US" dirty="0" smtClean="0"/>
              <a:t>options, then </a:t>
            </a:r>
            <a:r>
              <a:rPr lang="en-US" dirty="0"/>
              <a:t>they will share the table. The table will remain open until all </a:t>
            </a:r>
            <a:r>
              <a:rPr lang="en-US" dirty="0" smtClean="0"/>
              <a:t>processes have </a:t>
            </a:r>
            <a:r>
              <a:rPr lang="en-US" dirty="0"/>
              <a:t>closed the table (or crashed</a:t>
            </a:r>
            <a:r>
              <a:rPr lang="en-US" dirty="0" smtClean="0"/>
              <a:t>).</a:t>
            </a:r>
          </a:p>
          <a:p>
            <a:endParaRPr lang="en-US" dirty="0"/>
          </a:p>
          <a:p>
            <a:r>
              <a:rPr lang="en-US" i="1" dirty="0" smtClean="0"/>
              <a:t>Refer documentation for more details</a:t>
            </a:r>
            <a:endParaRPr lang="en-US" i="1" dirty="0"/>
          </a:p>
        </p:txBody>
      </p:sp>
    </p:spTree>
    <p:extLst>
      <p:ext uri="{BB962C8B-B14F-4D97-AF65-F5344CB8AC3E}">
        <p14:creationId xmlns:p14="http://schemas.microsoft.com/office/powerpoint/2010/main" val="397016820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5078313"/>
          </a:xfrm>
          <a:prstGeom prst="rect">
            <a:avLst/>
          </a:prstGeom>
          <a:noFill/>
        </p:spPr>
        <p:txBody>
          <a:bodyPr wrap="square" rtlCol="0">
            <a:spAutoFit/>
          </a:bodyPr>
          <a:lstStyle/>
          <a:p>
            <a:r>
              <a:rPr lang="en-US" dirty="0" err="1" smtClean="0"/>
              <a:t>Mnesia</a:t>
            </a:r>
            <a:r>
              <a:rPr lang="en-US" dirty="0" smtClean="0"/>
              <a:t> is based on records and tables (ETS and DETS).</a:t>
            </a:r>
          </a:p>
          <a:p>
            <a:endParaRPr lang="en-US" dirty="0"/>
          </a:p>
          <a:p>
            <a:r>
              <a:rPr lang="en-US" dirty="0" smtClean="0"/>
              <a:t>Supports DETS</a:t>
            </a:r>
            <a:r>
              <a:rPr lang="en-US" dirty="0"/>
              <a:t>' </a:t>
            </a:r>
            <a:r>
              <a:rPr lang="en-US" dirty="0" smtClean="0"/>
              <a:t>persistence, ETS</a:t>
            </a:r>
            <a:r>
              <a:rPr lang="en-US" dirty="0"/>
              <a:t>' performance</a:t>
            </a:r>
            <a:r>
              <a:rPr lang="en-US" dirty="0" smtClean="0"/>
              <a:t>,  and possible distribution</a:t>
            </a:r>
          </a:p>
          <a:p>
            <a:endParaRPr lang="en-US" dirty="0"/>
          </a:p>
          <a:p>
            <a:r>
              <a:rPr lang="en-US" dirty="0" smtClean="0"/>
              <a:t>Strong </a:t>
            </a:r>
            <a:r>
              <a:rPr lang="en-US" dirty="0"/>
              <a:t>consistency guarantees if you expect the network to be </a:t>
            </a:r>
            <a:r>
              <a:rPr lang="en-US" dirty="0" smtClean="0"/>
              <a:t>reliable</a:t>
            </a:r>
          </a:p>
          <a:p>
            <a:endParaRPr lang="en-US" dirty="0"/>
          </a:p>
          <a:p>
            <a:endParaRPr lang="en-US" dirty="0" smtClean="0"/>
          </a:p>
          <a:p>
            <a:r>
              <a:rPr lang="en-US" dirty="0" smtClean="0"/>
              <a:t>Not </a:t>
            </a:r>
            <a:r>
              <a:rPr lang="en-US" dirty="0"/>
              <a:t>meant to replace your standard SQL </a:t>
            </a:r>
            <a:r>
              <a:rPr lang="en-US" dirty="0" smtClean="0"/>
              <a:t>database</a:t>
            </a:r>
          </a:p>
          <a:p>
            <a:endParaRPr lang="en-US" dirty="0"/>
          </a:p>
          <a:p>
            <a:r>
              <a:rPr lang="en-US" dirty="0" smtClean="0"/>
              <a:t>Not </a:t>
            </a:r>
            <a:r>
              <a:rPr lang="en-US" dirty="0"/>
              <a:t>meant to handle terabytes of data across a large number of data centers as often claimed by the giants of the NoSQL </a:t>
            </a:r>
            <a:r>
              <a:rPr lang="en-US" dirty="0" smtClean="0"/>
              <a:t>world</a:t>
            </a:r>
          </a:p>
          <a:p>
            <a:endParaRPr lang="en-US" dirty="0"/>
          </a:p>
          <a:p>
            <a:endParaRPr lang="en-US" dirty="0" smtClean="0"/>
          </a:p>
          <a:p>
            <a:r>
              <a:rPr lang="en-US" b="1" i="1" dirty="0" smtClean="0"/>
              <a:t>Use </a:t>
            </a:r>
            <a:r>
              <a:rPr lang="en-US" b="1" i="1" dirty="0" err="1"/>
              <a:t>Mnesia</a:t>
            </a:r>
            <a:r>
              <a:rPr lang="en-US" b="1" i="1" dirty="0"/>
              <a:t> when you know it will run on a fixed number of nodes, have an idea of how much data it will require, and know that you will primarily need to access your data from </a:t>
            </a:r>
            <a:r>
              <a:rPr lang="en-US" b="1" i="1" dirty="0" err="1"/>
              <a:t>Erlang</a:t>
            </a:r>
            <a:r>
              <a:rPr lang="en-US" b="1" i="1" dirty="0"/>
              <a:t> in ways ETS and DETS would let you do it in usual circumstances</a:t>
            </a:r>
            <a:endParaRPr lang="en-US" b="1" i="1" dirty="0" smtClean="0"/>
          </a:p>
          <a:p>
            <a:endParaRPr lang="en-US" dirty="0"/>
          </a:p>
          <a:p>
            <a:endParaRPr lang="en-US" dirty="0"/>
          </a:p>
        </p:txBody>
      </p:sp>
    </p:spTree>
    <p:extLst>
      <p:ext uri="{BB962C8B-B14F-4D97-AF65-F5344CB8AC3E}">
        <p14:creationId xmlns:p14="http://schemas.microsoft.com/office/powerpoint/2010/main" val="23288034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1477328"/>
          </a:xfrm>
          <a:prstGeom prst="rect">
            <a:avLst/>
          </a:prstGeom>
          <a:noFill/>
        </p:spPr>
        <p:txBody>
          <a:bodyPr wrap="square" rtlCol="0">
            <a:spAutoFit/>
          </a:bodyPr>
          <a:lstStyle/>
          <a:p>
            <a:r>
              <a:rPr lang="en-US" dirty="0" smtClean="0"/>
              <a:t>What to Store </a:t>
            </a:r>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1419627" y="2659475"/>
            <a:ext cx="2552700" cy="3152775"/>
          </a:xfrm>
          <a:prstGeom prst="rect">
            <a:avLst/>
          </a:prstGeom>
        </p:spPr>
      </p:pic>
      <p:pic>
        <p:nvPicPr>
          <p:cNvPr id="7" name="Picture 6"/>
          <p:cNvPicPr>
            <a:picLocks noChangeAspect="1"/>
          </p:cNvPicPr>
          <p:nvPr/>
        </p:nvPicPr>
        <p:blipFill>
          <a:blip r:embed="rId3"/>
          <a:stretch>
            <a:fillRect/>
          </a:stretch>
        </p:blipFill>
        <p:spPr>
          <a:xfrm>
            <a:off x="4958366" y="3618665"/>
            <a:ext cx="5308981" cy="706715"/>
          </a:xfrm>
          <a:prstGeom prst="rect">
            <a:avLst/>
          </a:prstGeom>
        </p:spPr>
      </p:pic>
    </p:spTree>
    <p:extLst>
      <p:ext uri="{BB962C8B-B14F-4D97-AF65-F5344CB8AC3E}">
        <p14:creationId xmlns:p14="http://schemas.microsoft.com/office/powerpoint/2010/main" val="376318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fontScale="85000" lnSpcReduction="20000"/>
          </a:bodyPr>
          <a:lstStyle/>
          <a:p>
            <a:r>
              <a:rPr lang="en-US" dirty="0"/>
              <a:t>If we have the nonempty list L, then </a:t>
            </a:r>
            <a:r>
              <a:rPr lang="en-US" dirty="0" smtClean="0"/>
              <a:t>the expression </a:t>
            </a:r>
            <a:r>
              <a:rPr lang="en-US" dirty="0"/>
              <a:t>[X|Y] = L, where X and Y are unbound variables, will </a:t>
            </a:r>
            <a:r>
              <a:rPr lang="en-US" dirty="0" smtClean="0"/>
              <a:t>extract the </a:t>
            </a:r>
            <a:r>
              <a:rPr lang="en-US" dirty="0"/>
              <a:t>head of the list into X and the tail of the list into </a:t>
            </a:r>
            <a:r>
              <a:rPr lang="en-US" dirty="0" smtClean="0"/>
              <a:t>Y</a:t>
            </a:r>
          </a:p>
          <a:p>
            <a:endParaRPr lang="en-US" dirty="0" smtClean="0"/>
          </a:p>
          <a:p>
            <a:r>
              <a:rPr lang="en-US" dirty="0" smtClean="0"/>
              <a:t>4</a:t>
            </a:r>
            <a:r>
              <a:rPr lang="en-US" dirty="0"/>
              <a:t>&gt; [Buy1|ThingsToBuy2] = ThingsToBuy1</a:t>
            </a:r>
            <a:r>
              <a:rPr lang="en-US" dirty="0" smtClean="0"/>
              <a:t>.</a:t>
            </a:r>
          </a:p>
          <a:p>
            <a:r>
              <a:rPr lang="en-US" dirty="0"/>
              <a:t>[{oranges,4},{newspaper,1},{apples,10},{pears,6},{milk,3</a:t>
            </a:r>
            <a:r>
              <a:rPr lang="en-US" dirty="0" smtClean="0"/>
              <a:t>}]</a:t>
            </a:r>
          </a:p>
          <a:p>
            <a:endParaRPr lang="en-US" dirty="0"/>
          </a:p>
          <a:p>
            <a:r>
              <a:rPr lang="en-US" dirty="0"/>
              <a:t>Buy1 </a:t>
            </a:r>
            <a:r>
              <a:rPr lang="en-US" dirty="0" smtClean="0"/>
              <a:t>→ </a:t>
            </a:r>
            <a:r>
              <a:rPr lang="en-US" dirty="0"/>
              <a:t>{oranges,4</a:t>
            </a:r>
            <a:r>
              <a:rPr lang="en-US" dirty="0" smtClean="0"/>
              <a:t>}</a:t>
            </a:r>
          </a:p>
          <a:p>
            <a:r>
              <a:rPr lang="en-US" dirty="0"/>
              <a:t>ThingsToBuy2 </a:t>
            </a:r>
            <a:r>
              <a:rPr lang="en-US" dirty="0" smtClean="0"/>
              <a:t>→ </a:t>
            </a:r>
            <a:r>
              <a:rPr lang="en-US" dirty="0"/>
              <a:t>[{newspaper,1}, {apples,10}, {pears,6}, {milk,3</a:t>
            </a:r>
            <a:r>
              <a:rPr lang="en-US" dirty="0" smtClean="0"/>
              <a:t>}].</a:t>
            </a:r>
          </a:p>
          <a:p>
            <a:endParaRPr lang="en-US" dirty="0"/>
          </a:p>
          <a:p>
            <a:r>
              <a:rPr lang="en-US" dirty="0"/>
              <a:t>5&gt; [Buy2,Buy3|ThingsToBuy3] = ThingsToBuy2</a:t>
            </a:r>
            <a:r>
              <a:rPr lang="en-US" dirty="0" smtClean="0"/>
              <a:t>.</a:t>
            </a:r>
          </a:p>
          <a:p>
            <a:r>
              <a:rPr lang="en-US" dirty="0"/>
              <a:t>Buy2 </a:t>
            </a:r>
            <a:r>
              <a:rPr lang="en-US" dirty="0" smtClean="0"/>
              <a:t>→ </a:t>
            </a:r>
            <a:r>
              <a:rPr lang="en-US" dirty="0"/>
              <a:t>{newspaper,1</a:t>
            </a:r>
            <a:r>
              <a:rPr lang="en-US" dirty="0" smtClean="0"/>
              <a:t>}</a:t>
            </a:r>
          </a:p>
          <a:p>
            <a:r>
              <a:rPr lang="en-US" dirty="0"/>
              <a:t>Buy3 </a:t>
            </a:r>
            <a:r>
              <a:rPr lang="en-US" dirty="0" smtClean="0"/>
              <a:t>→ </a:t>
            </a:r>
            <a:r>
              <a:rPr lang="en-US" dirty="0"/>
              <a:t>{apples,10</a:t>
            </a:r>
            <a:r>
              <a:rPr lang="en-US" dirty="0" smtClean="0"/>
              <a:t>}</a:t>
            </a:r>
          </a:p>
          <a:p>
            <a:r>
              <a:rPr lang="en-US" dirty="0" smtClean="0"/>
              <a:t>ThingsToBuy3 → </a:t>
            </a:r>
            <a:r>
              <a:rPr lang="en-US" dirty="0"/>
              <a:t>[{pears,6},{milk,3}]</a:t>
            </a:r>
          </a:p>
        </p:txBody>
      </p:sp>
    </p:spTree>
    <p:extLst>
      <p:ext uri="{BB962C8B-B14F-4D97-AF65-F5344CB8AC3E}">
        <p14:creationId xmlns:p14="http://schemas.microsoft.com/office/powerpoint/2010/main" val="399790422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5478423"/>
          </a:xfrm>
          <a:prstGeom prst="rect">
            <a:avLst/>
          </a:prstGeom>
          <a:noFill/>
        </p:spPr>
        <p:txBody>
          <a:bodyPr wrap="square" rtlCol="0">
            <a:spAutoFit/>
          </a:bodyPr>
          <a:lstStyle/>
          <a:p>
            <a:r>
              <a:rPr lang="en-US" b="1" dirty="0" smtClean="0"/>
              <a:t>How to Store </a:t>
            </a:r>
          </a:p>
          <a:p>
            <a:endParaRPr lang="en-US" dirty="0" smtClean="0"/>
          </a:p>
          <a:p>
            <a:r>
              <a:rPr lang="en-US" b="1" dirty="0" err="1" smtClean="0"/>
              <a:t>ram_copies</a:t>
            </a:r>
            <a:r>
              <a:rPr lang="en-US" b="1" dirty="0" smtClean="0"/>
              <a:t>:</a:t>
            </a:r>
          </a:p>
          <a:p>
            <a:endParaRPr lang="en-US" dirty="0"/>
          </a:p>
          <a:p>
            <a:r>
              <a:rPr lang="en-US" sz="1400" dirty="0"/>
              <a:t>This option makes it so all data is stored exclusively in ETS, so memory only. Memory should be limited to a theoretical 4GB (and practically around 3GB) for virtual machines compiled on 32 bits, but this limit is pushed further away on 64 bits virtual machines, </a:t>
            </a:r>
            <a:r>
              <a:rPr lang="en-US" sz="1400" dirty="0" smtClean="0"/>
              <a:t>assuming </a:t>
            </a:r>
            <a:r>
              <a:rPr lang="en-US" sz="1400" dirty="0"/>
              <a:t>there is more than 4GB of memory available</a:t>
            </a:r>
            <a:r>
              <a:rPr lang="en-US" sz="1400" dirty="0" smtClean="0"/>
              <a:t>.</a:t>
            </a:r>
          </a:p>
          <a:p>
            <a:endParaRPr lang="en-US" dirty="0"/>
          </a:p>
          <a:p>
            <a:r>
              <a:rPr lang="en-US" b="1" dirty="0" err="1" smtClean="0"/>
              <a:t>disc_only_copies</a:t>
            </a:r>
            <a:r>
              <a:rPr lang="en-US" b="1" dirty="0" smtClean="0"/>
              <a:t>:</a:t>
            </a:r>
          </a:p>
          <a:p>
            <a:endParaRPr lang="en-US" b="1" dirty="0"/>
          </a:p>
          <a:p>
            <a:r>
              <a:rPr lang="en-US" sz="1400" dirty="0"/>
              <a:t>This option means that the data is stored only in DETS. Disc only, and as such the storage is limited to DETS' 2GB limit</a:t>
            </a:r>
            <a:r>
              <a:rPr lang="en-US" sz="1400" dirty="0" smtClean="0"/>
              <a:t>.</a:t>
            </a:r>
          </a:p>
          <a:p>
            <a:endParaRPr lang="en-US" b="1" dirty="0"/>
          </a:p>
          <a:p>
            <a:r>
              <a:rPr lang="en-US" b="1" dirty="0" err="1" smtClean="0"/>
              <a:t>disc_copies</a:t>
            </a:r>
            <a:r>
              <a:rPr lang="en-US" b="1" dirty="0" smtClean="0"/>
              <a:t>:</a:t>
            </a:r>
          </a:p>
          <a:p>
            <a:endParaRPr lang="en-US" sz="1400" b="1" dirty="0"/>
          </a:p>
          <a:p>
            <a:r>
              <a:rPr lang="en-US" sz="1400" dirty="0"/>
              <a:t>This option means that the data is stored both in ETS and on disk, so both memory and the hard disk</a:t>
            </a:r>
            <a:r>
              <a:rPr lang="en-US" sz="1400" dirty="0"/>
              <a:t>. </a:t>
            </a:r>
            <a:endParaRPr lang="en-US" sz="1400" dirty="0" smtClean="0"/>
          </a:p>
          <a:p>
            <a:r>
              <a:rPr lang="en-US" sz="1400" dirty="0" err="1" smtClean="0"/>
              <a:t>disc_copies</a:t>
            </a:r>
            <a:r>
              <a:rPr lang="en-US" sz="1400" dirty="0" smtClean="0"/>
              <a:t> </a:t>
            </a:r>
            <a:r>
              <a:rPr lang="en-US" sz="1400" dirty="0"/>
              <a:t>tables are not limited by DETS </a:t>
            </a:r>
            <a:r>
              <a:rPr lang="en-US" sz="1400" dirty="0" smtClean="0"/>
              <a:t>limits. </a:t>
            </a:r>
            <a:r>
              <a:rPr lang="en-US" sz="1400" dirty="0" err="1"/>
              <a:t>Mnesia</a:t>
            </a:r>
            <a:r>
              <a:rPr lang="en-US" sz="1400" dirty="0"/>
              <a:t> uses a complex system of transaction logs and checkpoints that allow to create a disk-based backup of the table in memory.</a:t>
            </a:r>
            <a:endParaRPr lang="en-US" sz="1400" dirty="0" smtClean="0"/>
          </a:p>
          <a:p>
            <a:endParaRPr lang="en-US" b="1" dirty="0"/>
          </a:p>
          <a:p>
            <a:endParaRPr lang="en-US" b="1" dirty="0"/>
          </a:p>
          <a:p>
            <a:endParaRPr lang="en-US" dirty="0"/>
          </a:p>
        </p:txBody>
      </p:sp>
    </p:spTree>
    <p:extLst>
      <p:ext uri="{BB962C8B-B14F-4D97-AF65-F5344CB8AC3E}">
        <p14:creationId xmlns:p14="http://schemas.microsoft.com/office/powerpoint/2010/main" val="245612915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2862322"/>
          </a:xfrm>
          <a:prstGeom prst="rect">
            <a:avLst/>
          </a:prstGeom>
          <a:noFill/>
        </p:spPr>
        <p:txBody>
          <a:bodyPr wrap="square" rtlCol="0">
            <a:spAutoFit/>
          </a:bodyPr>
          <a:lstStyle/>
          <a:p>
            <a:r>
              <a:rPr lang="en-US" b="1" dirty="0" smtClean="0"/>
              <a:t>How to Store </a:t>
            </a:r>
          </a:p>
          <a:p>
            <a:endParaRPr lang="en-US" b="1" dirty="0" smtClean="0"/>
          </a:p>
          <a:p>
            <a:r>
              <a:rPr lang="en-US" b="1" dirty="0" smtClean="0"/>
              <a:t>Table Types</a:t>
            </a:r>
          </a:p>
          <a:p>
            <a:endParaRPr lang="en-US" b="1" dirty="0"/>
          </a:p>
          <a:p>
            <a:r>
              <a:rPr lang="en-US" dirty="0"/>
              <a:t>The options are </a:t>
            </a:r>
            <a:r>
              <a:rPr lang="en-US" b="1" dirty="0"/>
              <a:t>set, bag, </a:t>
            </a:r>
            <a:r>
              <a:rPr lang="en-US" dirty="0"/>
              <a:t>and</a:t>
            </a:r>
            <a:r>
              <a:rPr lang="en-US" b="1" dirty="0"/>
              <a:t> </a:t>
            </a:r>
            <a:r>
              <a:rPr lang="en-US" b="1" dirty="0" err="1"/>
              <a:t>ordered_set</a:t>
            </a:r>
            <a:r>
              <a:rPr lang="en-US" dirty="0"/>
              <a:t>. </a:t>
            </a:r>
            <a:endParaRPr lang="en-US" dirty="0" smtClean="0"/>
          </a:p>
          <a:p>
            <a:endParaRPr lang="en-US" b="1" dirty="0"/>
          </a:p>
          <a:p>
            <a:r>
              <a:rPr lang="en-US" b="1" dirty="0" err="1" smtClean="0"/>
              <a:t>ordered_set</a:t>
            </a:r>
            <a:r>
              <a:rPr lang="en-US" dirty="0" smtClean="0"/>
              <a:t> </a:t>
            </a:r>
            <a:r>
              <a:rPr lang="en-US" dirty="0"/>
              <a:t>specifically is not supported for </a:t>
            </a:r>
            <a:r>
              <a:rPr lang="en-US" b="1" dirty="0" err="1"/>
              <a:t>disc_only_copies</a:t>
            </a:r>
            <a:r>
              <a:rPr lang="en-US" dirty="0"/>
              <a:t> tables</a:t>
            </a:r>
          </a:p>
          <a:p>
            <a:endParaRPr lang="en-US" b="1" dirty="0"/>
          </a:p>
          <a:p>
            <a:r>
              <a:rPr lang="en-US" i="1" dirty="0"/>
              <a:t>Note: Tables of type </a:t>
            </a:r>
            <a:r>
              <a:rPr lang="en-US" i="1" dirty="0" err="1"/>
              <a:t>duplicate_bag</a:t>
            </a:r>
            <a:r>
              <a:rPr lang="en-US" i="1" dirty="0"/>
              <a:t> are not available for any of the storage types. There is no obvious explanation as to why that is</a:t>
            </a:r>
            <a:endParaRPr lang="en-US" i="1" dirty="0"/>
          </a:p>
        </p:txBody>
      </p:sp>
    </p:spTree>
    <p:extLst>
      <p:ext uri="{BB962C8B-B14F-4D97-AF65-F5344CB8AC3E}">
        <p14:creationId xmlns:p14="http://schemas.microsoft.com/office/powerpoint/2010/main" val="158844613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2585323"/>
          </a:xfrm>
          <a:prstGeom prst="rect">
            <a:avLst/>
          </a:prstGeom>
          <a:noFill/>
        </p:spPr>
        <p:txBody>
          <a:bodyPr wrap="square" rtlCol="0">
            <a:spAutoFit/>
          </a:bodyPr>
          <a:lstStyle/>
          <a:p>
            <a:r>
              <a:rPr lang="en-US" b="1" dirty="0" smtClean="0"/>
              <a:t>Schema</a:t>
            </a:r>
          </a:p>
          <a:p>
            <a:endParaRPr lang="en-US" b="1" dirty="0"/>
          </a:p>
          <a:p>
            <a:r>
              <a:rPr lang="en-US" dirty="0"/>
              <a:t>To know how to store tables on disk, how to load them, and what other nodes they should be synchronized with, </a:t>
            </a:r>
            <a:r>
              <a:rPr lang="en-US" dirty="0" err="1"/>
              <a:t>Mnesia</a:t>
            </a:r>
            <a:r>
              <a:rPr lang="en-US" dirty="0"/>
              <a:t> needs to have something called a </a:t>
            </a:r>
            <a:r>
              <a:rPr lang="en-US" i="1" dirty="0"/>
              <a:t>schema</a:t>
            </a:r>
            <a:r>
              <a:rPr lang="en-US" dirty="0"/>
              <a:t>, holding all that information</a:t>
            </a:r>
            <a:r>
              <a:rPr lang="en-US" b="1" dirty="0" smtClean="0"/>
              <a:t> </a:t>
            </a:r>
          </a:p>
          <a:p>
            <a:endParaRPr lang="en-US" b="1" dirty="0"/>
          </a:p>
          <a:p>
            <a:endParaRPr lang="en-US" b="1" dirty="0" smtClean="0"/>
          </a:p>
          <a:p>
            <a:r>
              <a:rPr lang="en-US" dirty="0" err="1"/>
              <a:t>Mnesia</a:t>
            </a:r>
            <a:r>
              <a:rPr lang="en-US" dirty="0"/>
              <a:t> depends on the schema, but </a:t>
            </a:r>
            <a:r>
              <a:rPr lang="en-US" dirty="0" err="1"/>
              <a:t>Mnesia</a:t>
            </a:r>
            <a:r>
              <a:rPr lang="en-US" dirty="0"/>
              <a:t> should also create the schema</a:t>
            </a:r>
            <a:endParaRPr lang="en-US" b="1" dirty="0" smtClean="0"/>
          </a:p>
          <a:p>
            <a:endParaRPr lang="en-US" b="1" dirty="0" smtClean="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271962" y="4099143"/>
            <a:ext cx="2333625" cy="1809750"/>
          </a:xfrm>
          <a:prstGeom prst="rect">
            <a:avLst/>
          </a:prstGeom>
        </p:spPr>
      </p:pic>
    </p:spTree>
    <p:extLst>
      <p:ext uri="{BB962C8B-B14F-4D97-AF65-F5344CB8AC3E}">
        <p14:creationId xmlns:p14="http://schemas.microsoft.com/office/powerpoint/2010/main" val="249458352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3139321"/>
          </a:xfrm>
          <a:prstGeom prst="rect">
            <a:avLst/>
          </a:prstGeom>
          <a:noFill/>
        </p:spPr>
        <p:txBody>
          <a:bodyPr wrap="square" rtlCol="0">
            <a:spAutoFit/>
          </a:bodyPr>
          <a:lstStyle/>
          <a:p>
            <a:r>
              <a:rPr lang="en-US" b="1" dirty="0" smtClean="0"/>
              <a:t>Schema</a:t>
            </a:r>
          </a:p>
          <a:p>
            <a:endParaRPr lang="en-US" b="1" dirty="0" smtClean="0"/>
          </a:p>
          <a:p>
            <a:r>
              <a:rPr lang="en-US" dirty="0"/>
              <a:t>Call the function </a:t>
            </a:r>
            <a:r>
              <a:rPr lang="en-US" b="1" dirty="0" err="1"/>
              <a:t>mnesia:create_schema</a:t>
            </a:r>
            <a:r>
              <a:rPr lang="en-US" b="1" dirty="0"/>
              <a:t>(</a:t>
            </a:r>
            <a:r>
              <a:rPr lang="en-US" b="1" dirty="0" err="1"/>
              <a:t>ListOfNodes</a:t>
            </a:r>
            <a:r>
              <a:rPr lang="en-US" b="1" dirty="0"/>
              <a:t>)</a:t>
            </a:r>
            <a:r>
              <a:rPr lang="en-US" dirty="0"/>
              <a:t> before starting </a:t>
            </a:r>
            <a:r>
              <a:rPr lang="en-US" dirty="0" err="1"/>
              <a:t>Mnesia</a:t>
            </a:r>
            <a:r>
              <a:rPr lang="en-US" dirty="0" smtClean="0"/>
              <a:t>.</a:t>
            </a:r>
          </a:p>
          <a:p>
            <a:endParaRPr lang="en-US" dirty="0"/>
          </a:p>
          <a:p>
            <a:r>
              <a:rPr lang="en-US" dirty="0" smtClean="0"/>
              <a:t>It </a:t>
            </a:r>
            <a:r>
              <a:rPr lang="en-US" dirty="0"/>
              <a:t>will create a bunch of files on each node, storing all the table information required</a:t>
            </a:r>
            <a:r>
              <a:rPr lang="en-US" dirty="0" smtClean="0"/>
              <a:t>.</a:t>
            </a:r>
            <a:br>
              <a:rPr lang="en-US" dirty="0" smtClean="0"/>
            </a:br>
            <a:endParaRPr lang="en-US" dirty="0" smtClean="0"/>
          </a:p>
          <a:p>
            <a:r>
              <a:rPr lang="en-US" dirty="0" smtClean="0"/>
              <a:t>You </a:t>
            </a:r>
            <a:r>
              <a:rPr lang="en-US" dirty="0"/>
              <a:t>don't need to be connected to the other nodes when calling it, but they need to be running; </a:t>
            </a:r>
            <a:endParaRPr lang="en-US" dirty="0" smtClean="0"/>
          </a:p>
          <a:p>
            <a:endParaRPr lang="en-US" dirty="0"/>
          </a:p>
          <a:p>
            <a:r>
              <a:rPr lang="en-US" dirty="0" smtClean="0"/>
              <a:t>the </a:t>
            </a:r>
            <a:r>
              <a:rPr lang="en-US" dirty="0"/>
              <a:t>function will set the connections up and get everything working for you</a:t>
            </a:r>
            <a:r>
              <a:rPr lang="en-US" b="1" dirty="0" smtClean="0"/>
              <a:t>.</a:t>
            </a:r>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457208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3693319"/>
          </a:xfrm>
          <a:prstGeom prst="rect">
            <a:avLst/>
          </a:prstGeom>
          <a:noFill/>
        </p:spPr>
        <p:txBody>
          <a:bodyPr wrap="square" rtlCol="0">
            <a:spAutoFit/>
          </a:bodyPr>
          <a:lstStyle/>
          <a:p>
            <a:r>
              <a:rPr lang="en-US" b="1" dirty="0" smtClean="0"/>
              <a:t>Schema</a:t>
            </a:r>
          </a:p>
          <a:p>
            <a:endParaRPr lang="en-US" b="1" dirty="0"/>
          </a:p>
          <a:p>
            <a:r>
              <a:rPr lang="en-US" dirty="0"/>
              <a:t>By default, the schema will be created in the current working directory, wherever the </a:t>
            </a:r>
            <a:r>
              <a:rPr lang="en-US" dirty="0" err="1"/>
              <a:t>Erlang</a:t>
            </a:r>
            <a:r>
              <a:rPr lang="en-US" dirty="0"/>
              <a:t> node is </a:t>
            </a:r>
            <a:r>
              <a:rPr lang="en-US" dirty="0" smtClean="0"/>
              <a:t>running</a:t>
            </a:r>
          </a:p>
          <a:p>
            <a:endParaRPr lang="en-US" dirty="0"/>
          </a:p>
          <a:p>
            <a:r>
              <a:rPr lang="en-US" dirty="0" smtClean="0"/>
              <a:t>Specifying working directory:</a:t>
            </a:r>
          </a:p>
          <a:p>
            <a:endParaRPr lang="en-US" dirty="0" smtClean="0"/>
          </a:p>
          <a:p>
            <a:r>
              <a:rPr lang="en-US" sz="1200" dirty="0" err="1" smtClean="0"/>
              <a:t>erl</a:t>
            </a:r>
            <a:r>
              <a:rPr lang="en-US" sz="1200" dirty="0" smtClean="0"/>
              <a:t> </a:t>
            </a:r>
            <a:r>
              <a:rPr lang="en-US" sz="1200" dirty="0"/>
              <a:t>-name </a:t>
            </a:r>
            <a:r>
              <a:rPr lang="en-US" sz="1200" dirty="0" err="1"/>
              <a:t>SomeName</a:t>
            </a:r>
            <a:r>
              <a:rPr lang="en-US" sz="1200" dirty="0"/>
              <a:t> -</a:t>
            </a:r>
            <a:r>
              <a:rPr lang="en-US" sz="1200" dirty="0" err="1"/>
              <a:t>mnesia</a:t>
            </a:r>
            <a:r>
              <a:rPr lang="en-US" sz="1200" dirty="0"/>
              <a:t> </a:t>
            </a:r>
            <a:r>
              <a:rPr lang="en-US" sz="1200" dirty="0" err="1"/>
              <a:t>dir</a:t>
            </a:r>
            <a:r>
              <a:rPr lang="en-US" sz="1200" dirty="0"/>
              <a:t> </a:t>
            </a:r>
            <a:r>
              <a:rPr lang="en-US" sz="1200" dirty="0" smtClean="0"/>
              <a:t>where/to/store/the/</a:t>
            </a:r>
            <a:r>
              <a:rPr lang="en-US" sz="1200" dirty="0" err="1" smtClean="0"/>
              <a:t>db</a:t>
            </a:r>
            <a:endParaRPr lang="en-US" sz="1200" dirty="0" smtClean="0"/>
          </a:p>
          <a:p>
            <a:endParaRPr lang="en-US" sz="1200" dirty="0"/>
          </a:p>
          <a:p>
            <a:r>
              <a:rPr lang="en-US" sz="1200" dirty="0" err="1"/>
              <a:t>application:set_env</a:t>
            </a:r>
            <a:r>
              <a:rPr lang="en-US" sz="1200" dirty="0"/>
              <a:t>(</a:t>
            </a:r>
            <a:r>
              <a:rPr lang="en-US" sz="1200" dirty="0" err="1"/>
              <a:t>mnesia</a:t>
            </a:r>
            <a:r>
              <a:rPr lang="en-US" sz="1200" dirty="0"/>
              <a:t>, </a:t>
            </a:r>
            <a:r>
              <a:rPr lang="en-US" sz="1200" dirty="0" err="1"/>
              <a:t>dir</a:t>
            </a:r>
            <a:r>
              <a:rPr lang="en-US" sz="1200" dirty="0"/>
              <a:t>, "where/to/store/the/</a:t>
            </a:r>
            <a:r>
              <a:rPr lang="en-US" sz="1200" dirty="0" err="1"/>
              <a:t>db</a:t>
            </a:r>
            <a:r>
              <a:rPr lang="en-US" sz="1200" dirty="0"/>
              <a:t>").</a:t>
            </a:r>
            <a:endParaRPr lang="en-US" sz="1200" dirty="0" smtClean="0"/>
          </a:p>
          <a:p>
            <a:endParaRPr lang="en-US" b="1" dirty="0"/>
          </a:p>
          <a:p>
            <a:r>
              <a:rPr lang="en-US" b="1" dirty="0"/>
              <a:t>Note:</a:t>
            </a:r>
            <a:r>
              <a:rPr lang="en-US" dirty="0"/>
              <a:t> Schemas may fail to be created for the following reasons: one already exists, </a:t>
            </a:r>
            <a:r>
              <a:rPr lang="en-US" dirty="0" err="1"/>
              <a:t>Mnesia</a:t>
            </a:r>
            <a:r>
              <a:rPr lang="en-US" dirty="0"/>
              <a:t> is running on one of the nodes the schema should be on, you can't write to the directory </a:t>
            </a:r>
            <a:r>
              <a:rPr lang="en-US" dirty="0" err="1"/>
              <a:t>Mnesia</a:t>
            </a:r>
            <a:r>
              <a:rPr lang="en-US" dirty="0"/>
              <a:t> wants to write to, and so on.</a:t>
            </a:r>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4433021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3970318"/>
          </a:xfrm>
          <a:prstGeom prst="rect">
            <a:avLst/>
          </a:prstGeom>
          <a:noFill/>
        </p:spPr>
        <p:txBody>
          <a:bodyPr wrap="square" rtlCol="0">
            <a:spAutoFit/>
          </a:bodyPr>
          <a:lstStyle/>
          <a:p>
            <a:r>
              <a:rPr lang="en-US" b="1" dirty="0" smtClean="0"/>
              <a:t>Schema</a:t>
            </a:r>
          </a:p>
          <a:p>
            <a:endParaRPr lang="en-US" b="1" dirty="0"/>
          </a:p>
          <a:p>
            <a:endParaRPr lang="en-US" b="1" dirty="0" smtClean="0"/>
          </a:p>
          <a:p>
            <a:r>
              <a:rPr lang="en-US" dirty="0"/>
              <a:t>Starting </a:t>
            </a:r>
            <a:r>
              <a:rPr lang="en-US" dirty="0" err="1"/>
              <a:t>Mnesia</a:t>
            </a:r>
            <a:r>
              <a:rPr lang="en-US" dirty="0"/>
              <a:t> for the first time creates a schema in memory, which is good for </a:t>
            </a:r>
            <a:r>
              <a:rPr lang="en-US" dirty="0" err="1"/>
              <a:t>ram_copies</a:t>
            </a:r>
            <a:r>
              <a:rPr lang="en-US" dirty="0"/>
              <a:t>. Other kinds of tables won't work with it</a:t>
            </a:r>
            <a:r>
              <a:rPr lang="en-US" dirty="0" smtClean="0"/>
              <a:t>.</a:t>
            </a:r>
          </a:p>
          <a:p>
            <a:endParaRPr lang="en-US" dirty="0"/>
          </a:p>
          <a:p>
            <a:endParaRPr lang="en-US" dirty="0"/>
          </a:p>
          <a:p>
            <a:r>
              <a:rPr lang="en-US" dirty="0"/>
              <a:t>If you create a schema manually before starting </a:t>
            </a:r>
            <a:r>
              <a:rPr lang="en-US" dirty="0" err="1"/>
              <a:t>Mnesia</a:t>
            </a:r>
            <a:r>
              <a:rPr lang="en-US" dirty="0"/>
              <a:t> (or after stopping it), you will be able to create tables that sit on disk</a:t>
            </a:r>
            <a:r>
              <a:rPr lang="en-US" dirty="0" smtClean="0"/>
              <a:t>.</a:t>
            </a:r>
          </a:p>
          <a:p>
            <a:endParaRPr lang="en-US" dirty="0"/>
          </a:p>
          <a:p>
            <a:endParaRPr lang="en-US" dirty="0" smtClean="0"/>
          </a:p>
          <a:p>
            <a:endParaRPr lang="en-US" dirty="0"/>
          </a:p>
          <a:p>
            <a:r>
              <a:rPr lang="en-US" dirty="0"/>
              <a:t>Start </a:t>
            </a:r>
            <a:r>
              <a:rPr lang="en-US" dirty="0" err="1"/>
              <a:t>Mnesia</a:t>
            </a:r>
            <a:r>
              <a:rPr lang="en-US" dirty="0"/>
              <a:t>, and you can then start creating tables. Tables can't be created while </a:t>
            </a:r>
            <a:r>
              <a:rPr lang="en-US" dirty="0" err="1"/>
              <a:t>Mnesia</a:t>
            </a:r>
            <a:r>
              <a:rPr lang="en-US" dirty="0"/>
              <a:t> is not running</a:t>
            </a:r>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666209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4801314"/>
          </a:xfrm>
          <a:prstGeom prst="rect">
            <a:avLst/>
          </a:prstGeom>
          <a:noFill/>
        </p:spPr>
        <p:txBody>
          <a:bodyPr wrap="square" rtlCol="0">
            <a:spAutoFit/>
          </a:bodyPr>
          <a:lstStyle/>
          <a:p>
            <a:r>
              <a:rPr lang="en-US" b="1" dirty="0" smtClean="0"/>
              <a:t>Create Table</a:t>
            </a:r>
          </a:p>
          <a:p>
            <a:endParaRPr lang="en-US" b="1" dirty="0"/>
          </a:p>
          <a:p>
            <a:r>
              <a:rPr lang="en-US" b="1" dirty="0" err="1" smtClean="0"/>
              <a:t>mnesia:create_table</a:t>
            </a:r>
            <a:r>
              <a:rPr lang="en-US" b="1" dirty="0" smtClean="0"/>
              <a:t>(</a:t>
            </a:r>
            <a:r>
              <a:rPr lang="en-US" b="1" dirty="0" err="1" smtClean="0"/>
              <a:t>TableName,ArgList</a:t>
            </a:r>
            <a:r>
              <a:rPr lang="en-US" b="1" dirty="0" smtClean="0"/>
              <a:t>)</a:t>
            </a:r>
          </a:p>
          <a:p>
            <a:endParaRPr lang="en-US" b="1" dirty="0" smtClean="0"/>
          </a:p>
          <a:p>
            <a:r>
              <a:rPr lang="en-US" b="1" dirty="0" err="1" smtClean="0"/>
              <a:t>TableName</a:t>
            </a:r>
            <a:r>
              <a:rPr lang="en-US" b="1" dirty="0" smtClean="0"/>
              <a:t> is an atom</a:t>
            </a:r>
            <a:endParaRPr lang="en-US" b="1" dirty="0"/>
          </a:p>
          <a:p>
            <a:r>
              <a:rPr lang="en-US" b="1" dirty="0" err="1" smtClean="0"/>
              <a:t>ArgList</a:t>
            </a:r>
            <a:r>
              <a:rPr lang="en-US" b="1" dirty="0" smtClean="0"/>
              <a:t> -&gt; </a:t>
            </a:r>
          </a:p>
          <a:p>
            <a:endParaRPr lang="en-US" b="1" dirty="0"/>
          </a:p>
          <a:p>
            <a:r>
              <a:rPr lang="en-US" b="1" dirty="0" smtClean="0"/>
              <a:t>{</a:t>
            </a:r>
            <a:r>
              <a:rPr lang="en-US" b="1" dirty="0"/>
              <a:t>attributes, List</a:t>
            </a:r>
            <a:r>
              <a:rPr lang="en-US" b="1" dirty="0" smtClean="0"/>
              <a:t>}</a:t>
            </a:r>
          </a:p>
          <a:p>
            <a:endParaRPr lang="en-US" b="1" dirty="0"/>
          </a:p>
          <a:p>
            <a:r>
              <a:rPr lang="en-US" dirty="0"/>
              <a:t>This is a list of all the items in a table. </a:t>
            </a:r>
            <a:endParaRPr lang="en-US" dirty="0" smtClean="0"/>
          </a:p>
          <a:p>
            <a:endParaRPr lang="en-US" dirty="0" smtClean="0"/>
          </a:p>
          <a:p>
            <a:r>
              <a:rPr lang="en-US" dirty="0" smtClean="0"/>
              <a:t>By </a:t>
            </a:r>
            <a:r>
              <a:rPr lang="en-US" dirty="0"/>
              <a:t>default it takes the form [key, value], meaning you would need a record of the form -record(</a:t>
            </a:r>
            <a:r>
              <a:rPr lang="en-US" dirty="0" err="1"/>
              <a:t>TableName</a:t>
            </a:r>
            <a:r>
              <a:rPr lang="en-US" dirty="0"/>
              <a:t>, {</a:t>
            </a:r>
            <a:r>
              <a:rPr lang="en-US" dirty="0" err="1"/>
              <a:t>key,val</a:t>
            </a:r>
            <a:r>
              <a:rPr lang="en-US" dirty="0"/>
              <a:t>}). to </a:t>
            </a:r>
            <a:r>
              <a:rPr lang="en-US" dirty="0" smtClean="0"/>
              <a:t>work</a:t>
            </a:r>
          </a:p>
          <a:p>
            <a:endParaRPr lang="en-US" dirty="0"/>
          </a:p>
          <a:p>
            <a:r>
              <a:rPr lang="en-US" dirty="0" err="1" smtClean="0"/>
              <a:t>Spl</a:t>
            </a:r>
            <a:r>
              <a:rPr lang="en-US" dirty="0" smtClean="0"/>
              <a:t> construct</a:t>
            </a:r>
          </a:p>
          <a:p>
            <a:endParaRPr lang="en-US" dirty="0"/>
          </a:p>
          <a:p>
            <a:r>
              <a:rPr lang="en-US" dirty="0" smtClean="0"/>
              <a:t>{attributes</a:t>
            </a:r>
            <a:r>
              <a:rPr lang="en-US" dirty="0"/>
              <a:t>, </a:t>
            </a:r>
            <a:r>
              <a:rPr lang="en-US" dirty="0" err="1" smtClean="0"/>
              <a:t>record_info</a:t>
            </a:r>
            <a:r>
              <a:rPr lang="en-US" dirty="0" smtClean="0"/>
              <a:t> (</a:t>
            </a:r>
            <a:r>
              <a:rPr lang="en-US" dirty="0"/>
              <a:t>fields, </a:t>
            </a:r>
            <a:r>
              <a:rPr lang="en-US" dirty="0" smtClean="0"/>
              <a:t>&lt; </a:t>
            </a:r>
            <a:r>
              <a:rPr lang="en-US" dirty="0" err="1" smtClean="0"/>
              <a:t>record_name</a:t>
            </a:r>
            <a:r>
              <a:rPr lang="en-US" dirty="0" smtClean="0"/>
              <a:t> &gt; )}</a:t>
            </a:r>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2235977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4555093"/>
          </a:xfrm>
          <a:prstGeom prst="rect">
            <a:avLst/>
          </a:prstGeom>
          <a:noFill/>
        </p:spPr>
        <p:txBody>
          <a:bodyPr wrap="square" rtlCol="0">
            <a:spAutoFit/>
          </a:bodyPr>
          <a:lstStyle/>
          <a:p>
            <a:r>
              <a:rPr lang="en-US" b="1" dirty="0" smtClean="0"/>
              <a:t>Create Table</a:t>
            </a:r>
          </a:p>
          <a:p>
            <a:endParaRPr lang="en-US" b="1" dirty="0"/>
          </a:p>
          <a:p>
            <a:r>
              <a:rPr lang="en-US" b="1" dirty="0" err="1" smtClean="0"/>
              <a:t>mnesia:create_table</a:t>
            </a:r>
            <a:r>
              <a:rPr lang="en-US" b="1" dirty="0" smtClean="0"/>
              <a:t>/2</a:t>
            </a:r>
          </a:p>
          <a:p>
            <a:endParaRPr lang="en-US" b="1" dirty="0" smtClean="0"/>
          </a:p>
          <a:p>
            <a:r>
              <a:rPr lang="en-US" b="1" dirty="0" err="1" smtClean="0"/>
              <a:t>ArgList</a:t>
            </a:r>
            <a:r>
              <a:rPr lang="en-US" b="1" dirty="0" smtClean="0"/>
              <a:t> -&gt; </a:t>
            </a:r>
          </a:p>
          <a:p>
            <a:endParaRPr lang="en-US" b="1" dirty="0"/>
          </a:p>
          <a:p>
            <a:r>
              <a:rPr lang="en-US" b="1" dirty="0"/>
              <a:t>{</a:t>
            </a:r>
            <a:r>
              <a:rPr lang="en-US" b="1" dirty="0" err="1"/>
              <a:t>disc_copies</a:t>
            </a:r>
            <a:r>
              <a:rPr lang="en-US" b="1" dirty="0"/>
              <a:t>, </a:t>
            </a:r>
            <a:r>
              <a:rPr lang="en-US" b="1" dirty="0" err="1"/>
              <a:t>NodeList</a:t>
            </a:r>
            <a:r>
              <a:rPr lang="en-US" b="1" dirty="0"/>
              <a:t>},</a:t>
            </a:r>
          </a:p>
          <a:p>
            <a:r>
              <a:rPr lang="en-US" b="1" dirty="0"/>
              <a:t>{</a:t>
            </a:r>
            <a:r>
              <a:rPr lang="en-US" b="1" dirty="0" err="1"/>
              <a:t>disc_only_copies</a:t>
            </a:r>
            <a:r>
              <a:rPr lang="en-US" b="1" dirty="0"/>
              <a:t>, </a:t>
            </a:r>
            <a:r>
              <a:rPr lang="en-US" b="1" dirty="0" err="1"/>
              <a:t>NodeList</a:t>
            </a:r>
            <a:r>
              <a:rPr lang="en-US" b="1" dirty="0"/>
              <a:t>},</a:t>
            </a:r>
          </a:p>
          <a:p>
            <a:r>
              <a:rPr lang="en-US" b="1" dirty="0"/>
              <a:t>{</a:t>
            </a:r>
            <a:r>
              <a:rPr lang="en-US" b="1" dirty="0" err="1"/>
              <a:t>ram_copies</a:t>
            </a:r>
            <a:r>
              <a:rPr lang="en-US" b="1" dirty="0"/>
              <a:t>, </a:t>
            </a:r>
            <a:r>
              <a:rPr lang="en-US" b="1" dirty="0" err="1"/>
              <a:t>NodeList</a:t>
            </a:r>
            <a:r>
              <a:rPr lang="en-US" b="1" dirty="0" smtClean="0"/>
              <a:t>}</a:t>
            </a:r>
          </a:p>
          <a:p>
            <a:endParaRPr lang="en-US" b="1" dirty="0" smtClean="0"/>
          </a:p>
          <a:p>
            <a:r>
              <a:rPr lang="en-US" sz="1400" dirty="0" smtClean="0"/>
              <a:t>I </a:t>
            </a:r>
            <a:r>
              <a:rPr lang="en-US" sz="1400" dirty="0"/>
              <a:t>could define a table X to be stored on disk and RAM on my master node, only in RAM on all of the slaves, and only on disk on a dedicated backup node by using all three of the options</a:t>
            </a:r>
            <a:endParaRPr lang="en-US" sz="1400" b="1" dirty="0"/>
          </a:p>
          <a:p>
            <a:endParaRPr lang="en-US" b="1" dirty="0" smtClean="0"/>
          </a:p>
          <a:p>
            <a:r>
              <a:rPr lang="en-US" b="1" dirty="0"/>
              <a:t>{index, </a:t>
            </a:r>
            <a:r>
              <a:rPr lang="en-US" b="1" dirty="0" err="1"/>
              <a:t>ListOfIntegers</a:t>
            </a:r>
            <a:r>
              <a:rPr lang="en-US" b="1" dirty="0" smtClean="0"/>
              <a:t>}</a:t>
            </a:r>
          </a:p>
          <a:p>
            <a:endParaRPr lang="en-US" b="1" dirty="0" smtClean="0"/>
          </a:p>
          <a:p>
            <a:r>
              <a:rPr lang="en-US" sz="1400" dirty="0"/>
              <a:t>This is useful in cases where you are planning to build searches on record fields other than the primary </a:t>
            </a:r>
            <a:r>
              <a:rPr lang="en-US" sz="1400" dirty="0" smtClean="0"/>
              <a:t>key</a:t>
            </a:r>
          </a:p>
          <a:p>
            <a:r>
              <a:rPr lang="en-US" sz="1400" b="1" dirty="0" err="1" smtClean="0"/>
              <a:t>Eg</a:t>
            </a:r>
            <a:r>
              <a:rPr lang="en-US" sz="1400" b="1" dirty="0" smtClean="0"/>
              <a:t>: {index</a:t>
            </a:r>
            <a:r>
              <a:rPr lang="en-US" sz="1400" b="1" dirty="0"/>
              <a:t>, [#</a:t>
            </a:r>
            <a:r>
              <a:rPr lang="en-US" sz="1400" b="1" dirty="0" err="1"/>
              <a:t>mafiapp_friends.expertise</a:t>
            </a:r>
            <a:r>
              <a:rPr lang="en-US" sz="1400" b="1" dirty="0"/>
              <a:t>]}.</a:t>
            </a:r>
            <a:endParaRPr lang="en-US" sz="1400" b="1" dirty="0" smtClean="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7571133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3693319"/>
          </a:xfrm>
          <a:prstGeom prst="rect">
            <a:avLst/>
          </a:prstGeom>
          <a:noFill/>
        </p:spPr>
        <p:txBody>
          <a:bodyPr wrap="square" rtlCol="0">
            <a:spAutoFit/>
          </a:bodyPr>
          <a:lstStyle/>
          <a:p>
            <a:r>
              <a:rPr lang="en-US" b="1" dirty="0" smtClean="0"/>
              <a:t>Create Table</a:t>
            </a:r>
          </a:p>
          <a:p>
            <a:endParaRPr lang="en-US" b="1" dirty="0"/>
          </a:p>
          <a:p>
            <a:r>
              <a:rPr lang="en-US" b="1" dirty="0" err="1" smtClean="0"/>
              <a:t>mnesia:create_table</a:t>
            </a:r>
            <a:r>
              <a:rPr lang="en-US" b="1" dirty="0" smtClean="0"/>
              <a:t>/2</a:t>
            </a:r>
          </a:p>
          <a:p>
            <a:endParaRPr lang="en-US" b="1" dirty="0" smtClean="0"/>
          </a:p>
          <a:p>
            <a:r>
              <a:rPr lang="en-US" b="1" dirty="0" err="1" smtClean="0"/>
              <a:t>ArgList</a:t>
            </a:r>
            <a:r>
              <a:rPr lang="en-US" b="1" dirty="0" smtClean="0"/>
              <a:t> -&gt; </a:t>
            </a:r>
          </a:p>
          <a:p>
            <a:endParaRPr lang="en-US" b="1" dirty="0"/>
          </a:p>
          <a:p>
            <a:r>
              <a:rPr lang="en-US" b="1" dirty="0"/>
              <a:t>{</a:t>
            </a:r>
            <a:r>
              <a:rPr lang="en-US" b="1" dirty="0" err="1"/>
              <a:t>record_name</a:t>
            </a:r>
            <a:r>
              <a:rPr lang="en-US" b="1" dirty="0"/>
              <a:t>, Atom</a:t>
            </a:r>
            <a:r>
              <a:rPr lang="en-US" b="1" dirty="0" smtClean="0"/>
              <a:t>}</a:t>
            </a:r>
            <a:endParaRPr lang="en-US" b="1" dirty="0"/>
          </a:p>
          <a:p>
            <a:endParaRPr lang="en-US" b="1" dirty="0" smtClean="0"/>
          </a:p>
          <a:p>
            <a:r>
              <a:rPr lang="en-US" dirty="0" smtClean="0"/>
              <a:t>To </a:t>
            </a:r>
            <a:r>
              <a:rPr lang="en-US" dirty="0"/>
              <a:t>have a table that has a different name than the one your record </a:t>
            </a:r>
            <a:r>
              <a:rPr lang="en-US" dirty="0" smtClean="0"/>
              <a:t>uses</a:t>
            </a:r>
          </a:p>
          <a:p>
            <a:endParaRPr lang="en-US" b="1" dirty="0"/>
          </a:p>
          <a:p>
            <a:r>
              <a:rPr lang="en-US" b="1" dirty="0"/>
              <a:t>{type, Type</a:t>
            </a:r>
            <a:r>
              <a:rPr lang="en-US" b="1" dirty="0" smtClean="0"/>
              <a:t>}</a:t>
            </a:r>
          </a:p>
          <a:p>
            <a:endParaRPr lang="en-US" b="1" dirty="0"/>
          </a:p>
          <a:p>
            <a:r>
              <a:rPr lang="en-US" dirty="0"/>
              <a:t>Type is either set, </a:t>
            </a:r>
            <a:r>
              <a:rPr lang="en-US" dirty="0" err="1"/>
              <a:t>ordered_set</a:t>
            </a:r>
            <a:r>
              <a:rPr lang="en-US" dirty="0"/>
              <a:t> or bag tables</a:t>
            </a:r>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763342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612775" y="2513420"/>
            <a:ext cx="6938829" cy="3091913"/>
          </a:xfrm>
          <a:prstGeom prst="rect">
            <a:avLst/>
          </a:prstGeom>
        </p:spPr>
      </p:pic>
      <p:pic>
        <p:nvPicPr>
          <p:cNvPr id="10" name="Picture 9"/>
          <p:cNvPicPr>
            <a:picLocks noChangeAspect="1"/>
          </p:cNvPicPr>
          <p:nvPr/>
        </p:nvPicPr>
        <p:blipFill>
          <a:blip r:embed="rId3"/>
          <a:stretch>
            <a:fillRect/>
          </a:stretch>
        </p:blipFill>
        <p:spPr>
          <a:xfrm>
            <a:off x="8123238" y="4530805"/>
            <a:ext cx="3714750" cy="1104900"/>
          </a:xfrm>
          <a:prstGeom prst="rect">
            <a:avLst/>
          </a:prstGeom>
        </p:spPr>
      </p:pic>
      <p:sp>
        <p:nvSpPr>
          <p:cNvPr id="11" name="TextBox 10"/>
          <p:cNvSpPr txBox="1"/>
          <p:nvPr/>
        </p:nvSpPr>
        <p:spPr>
          <a:xfrm>
            <a:off x="8123238" y="5859883"/>
            <a:ext cx="3714750" cy="646331"/>
          </a:xfrm>
          <a:prstGeom prst="rect">
            <a:avLst/>
          </a:prstGeom>
          <a:noFill/>
        </p:spPr>
        <p:txBody>
          <a:bodyPr wrap="square" rtlCol="0">
            <a:spAutoFit/>
          </a:bodyPr>
          <a:lstStyle/>
          <a:p>
            <a:r>
              <a:rPr lang="en-US" sz="1200" dirty="0" smtClean="0"/>
              <a:t>NOTE: For distribution across nodes use </a:t>
            </a:r>
            <a:r>
              <a:rPr lang="en-US" sz="1200" b="1" dirty="0" err="1" smtClean="0"/>
              <a:t>rpc:multicall</a:t>
            </a:r>
            <a:r>
              <a:rPr lang="en-US" sz="1200" b="1" dirty="0" smtClean="0"/>
              <a:t>(Nodes</a:t>
            </a:r>
            <a:r>
              <a:rPr lang="en-US" sz="1200" b="1" dirty="0"/>
              <a:t>, Module, Function, </a:t>
            </a:r>
            <a:r>
              <a:rPr lang="en-US" sz="1200" b="1" dirty="0" err="1"/>
              <a:t>Args</a:t>
            </a:r>
            <a:r>
              <a:rPr lang="en-US" sz="1200" b="1" dirty="0" smtClean="0"/>
              <a:t>) </a:t>
            </a:r>
            <a:r>
              <a:rPr lang="en-US" sz="1200" dirty="0" smtClean="0"/>
              <a:t>instead</a:t>
            </a:r>
            <a:r>
              <a:rPr lang="en-US" sz="1200" b="1" dirty="0" smtClean="0"/>
              <a:t> </a:t>
            </a:r>
            <a:r>
              <a:rPr lang="en-US" sz="1200" b="1" dirty="0" err="1" smtClean="0"/>
              <a:t>mnesia:start</a:t>
            </a:r>
            <a:r>
              <a:rPr lang="en-US" sz="1200" b="1" dirty="0" smtClean="0"/>
              <a:t>()</a:t>
            </a:r>
            <a:endParaRPr lang="en-US" sz="1200" b="1" dirty="0"/>
          </a:p>
        </p:txBody>
      </p:sp>
      <p:pic>
        <p:nvPicPr>
          <p:cNvPr id="12" name="Picture 11"/>
          <p:cNvPicPr>
            <a:picLocks noChangeAspect="1"/>
          </p:cNvPicPr>
          <p:nvPr/>
        </p:nvPicPr>
        <p:blipFill>
          <a:blip r:embed="rId4"/>
          <a:stretch>
            <a:fillRect/>
          </a:stretch>
        </p:blipFill>
        <p:spPr>
          <a:xfrm>
            <a:off x="8154098" y="2538046"/>
            <a:ext cx="3438525" cy="1057275"/>
          </a:xfrm>
          <a:prstGeom prst="rect">
            <a:avLst/>
          </a:prstGeom>
        </p:spPr>
      </p:pic>
    </p:spTree>
    <p:extLst>
      <p:ext uri="{BB962C8B-B14F-4D97-AF65-F5344CB8AC3E}">
        <p14:creationId xmlns:p14="http://schemas.microsoft.com/office/powerpoint/2010/main" val="2117826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Strictly speaking, there are no strings in </a:t>
            </a:r>
            <a:r>
              <a:rPr lang="en-US" dirty="0" err="1" smtClean="0"/>
              <a:t>Erlang</a:t>
            </a:r>
            <a:endParaRPr lang="en-US" dirty="0" smtClean="0"/>
          </a:p>
          <a:p>
            <a:r>
              <a:rPr lang="en-US" dirty="0" smtClean="0"/>
              <a:t>Strings </a:t>
            </a:r>
            <a:r>
              <a:rPr lang="en-US" dirty="0"/>
              <a:t>are really </a:t>
            </a:r>
            <a:r>
              <a:rPr lang="en-US" dirty="0" smtClean="0"/>
              <a:t>just lists </a:t>
            </a:r>
            <a:r>
              <a:rPr lang="en-US" dirty="0"/>
              <a:t>of </a:t>
            </a:r>
            <a:r>
              <a:rPr lang="en-US" dirty="0" smtClean="0"/>
              <a:t>integers</a:t>
            </a:r>
          </a:p>
          <a:p>
            <a:r>
              <a:rPr lang="en-US" dirty="0" smtClean="0"/>
              <a:t>Strings </a:t>
            </a:r>
            <a:r>
              <a:rPr lang="en-US" dirty="0"/>
              <a:t>are enclosed in double quotation marks </a:t>
            </a:r>
            <a:r>
              <a:rPr lang="en-US" dirty="0" smtClean="0"/>
              <a:t>(")</a:t>
            </a:r>
          </a:p>
          <a:p>
            <a:endParaRPr lang="en-US" dirty="0"/>
          </a:p>
          <a:p>
            <a:r>
              <a:rPr lang="en-US" dirty="0"/>
              <a:t>1&gt; Name = "Hello".</a:t>
            </a:r>
          </a:p>
          <a:p>
            <a:r>
              <a:rPr lang="en-US" dirty="0"/>
              <a:t>"Hello"</a:t>
            </a:r>
          </a:p>
        </p:txBody>
      </p:sp>
    </p:spTree>
    <p:extLst>
      <p:ext uri="{BB962C8B-B14F-4D97-AF65-F5344CB8AC3E}">
        <p14:creationId xmlns:p14="http://schemas.microsoft.com/office/powerpoint/2010/main" val="346214246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4247317"/>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dirty="0"/>
              <a:t>All modifications or even reads to a database table need to be done in something called </a:t>
            </a:r>
            <a:r>
              <a:rPr lang="en-US" i="1" dirty="0"/>
              <a:t>activity access </a:t>
            </a:r>
            <a:r>
              <a:rPr lang="en-US" i="1" dirty="0" smtClean="0"/>
              <a:t>context</a:t>
            </a:r>
          </a:p>
          <a:p>
            <a:endParaRPr lang="en-US" b="1" i="1" dirty="0"/>
          </a:p>
          <a:p>
            <a:endParaRPr lang="en-US" b="1" i="1" dirty="0" smtClean="0"/>
          </a:p>
          <a:p>
            <a:r>
              <a:rPr lang="en-US" b="1" dirty="0"/>
              <a:t>t</a:t>
            </a:r>
            <a:r>
              <a:rPr lang="en-US" b="1" dirty="0" smtClean="0"/>
              <a:t>ransaction</a:t>
            </a:r>
          </a:p>
          <a:p>
            <a:endParaRPr lang="en-US" b="1" dirty="0"/>
          </a:p>
          <a:p>
            <a:r>
              <a:rPr lang="en-US" b="1" dirty="0" err="1" smtClean="0"/>
              <a:t>sync_transacation</a:t>
            </a:r>
            <a:endParaRPr lang="en-US" b="1" dirty="0" smtClean="0"/>
          </a:p>
          <a:p>
            <a:endParaRPr lang="en-US" b="1" dirty="0"/>
          </a:p>
          <a:p>
            <a:r>
              <a:rPr lang="en-US" b="1" dirty="0" err="1"/>
              <a:t>a</a:t>
            </a:r>
            <a:r>
              <a:rPr lang="en-US" b="1" dirty="0" err="1" smtClean="0"/>
              <a:t>sync_dirty</a:t>
            </a:r>
            <a:endParaRPr lang="en-US" b="1" dirty="0" smtClean="0"/>
          </a:p>
          <a:p>
            <a:endParaRPr lang="en-US" b="1" dirty="0"/>
          </a:p>
          <a:p>
            <a:r>
              <a:rPr lang="en-US" b="1" dirty="0" err="1" smtClean="0"/>
              <a:t>sync_dirty</a:t>
            </a:r>
            <a:endParaRPr lang="en-US" b="1" dirty="0" smtClean="0"/>
          </a:p>
          <a:p>
            <a:endParaRPr lang="en-US" b="1" dirty="0"/>
          </a:p>
          <a:p>
            <a:r>
              <a:rPr lang="en-US" b="1" dirty="0" err="1" smtClean="0"/>
              <a:t>ets</a:t>
            </a:r>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7741826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10080"/>
            <a:ext cx="9987418" cy="3693319"/>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b="1" dirty="0" smtClean="0"/>
              <a:t>transaction</a:t>
            </a:r>
          </a:p>
          <a:p>
            <a:endParaRPr lang="en-US" b="1" dirty="0" smtClean="0"/>
          </a:p>
          <a:p>
            <a:endParaRPr lang="en-US" b="1" dirty="0"/>
          </a:p>
          <a:p>
            <a:r>
              <a:rPr lang="en-US" dirty="0"/>
              <a:t>A </a:t>
            </a:r>
            <a:r>
              <a:rPr lang="en-US" dirty="0" err="1"/>
              <a:t>Mnesia</a:t>
            </a:r>
            <a:r>
              <a:rPr lang="en-US" dirty="0"/>
              <a:t> transaction allows to run a series of database operations as a single functional </a:t>
            </a:r>
            <a:r>
              <a:rPr lang="en-US" dirty="0" smtClean="0"/>
              <a:t>block</a:t>
            </a:r>
          </a:p>
          <a:p>
            <a:endParaRPr lang="en-US" b="1" dirty="0"/>
          </a:p>
          <a:p>
            <a:r>
              <a:rPr lang="en-US" dirty="0"/>
              <a:t>This type of activity context is partially </a:t>
            </a:r>
            <a:r>
              <a:rPr lang="en-US" dirty="0" smtClean="0"/>
              <a:t>asynchronous</a:t>
            </a:r>
          </a:p>
          <a:p>
            <a:endParaRPr lang="en-US" b="1" dirty="0"/>
          </a:p>
          <a:p>
            <a:r>
              <a:rPr lang="en-US" dirty="0"/>
              <a:t>I</a:t>
            </a:r>
            <a:r>
              <a:rPr lang="en-US" dirty="0" smtClean="0"/>
              <a:t>t </a:t>
            </a:r>
            <a:r>
              <a:rPr lang="en-US" dirty="0"/>
              <a:t>will be synchronous for operations on the local node, but it will only wait for the confirmation from other nodes that they </a:t>
            </a:r>
            <a:r>
              <a:rPr lang="en-US" i="1" dirty="0"/>
              <a:t>will</a:t>
            </a:r>
            <a:r>
              <a:rPr lang="en-US" dirty="0"/>
              <a:t> commit the transaction, not that they </a:t>
            </a:r>
            <a:r>
              <a:rPr lang="en-US" i="1" dirty="0"/>
              <a:t>have</a:t>
            </a:r>
            <a:r>
              <a:rPr lang="en-US" dirty="0"/>
              <a:t> done it</a:t>
            </a:r>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790516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80711" y="1925463"/>
            <a:ext cx="9987418" cy="2862322"/>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b="1" dirty="0" err="1" smtClean="0"/>
              <a:t>sync_transaction</a:t>
            </a:r>
            <a:endParaRPr lang="en-US" b="1" dirty="0" smtClean="0"/>
          </a:p>
          <a:p>
            <a:endParaRPr lang="en-US" b="1" dirty="0" smtClean="0"/>
          </a:p>
          <a:p>
            <a:endParaRPr lang="en-US" b="1" dirty="0"/>
          </a:p>
          <a:p>
            <a:r>
              <a:rPr lang="en-US" dirty="0"/>
              <a:t>This activity context is pretty much the same as transaction, but it is synchronous</a:t>
            </a:r>
            <a:endParaRPr lang="en-US" b="1" dirty="0"/>
          </a:p>
          <a:p>
            <a:endParaRPr lang="en-US" b="1" dirty="0" smtClean="0"/>
          </a:p>
          <a:p>
            <a:r>
              <a:rPr lang="en-US" dirty="0"/>
              <a:t>Synchronous transactions will wait for the final confirmation for all other nodes before returning, making sure everything went fine 100% of the way</a:t>
            </a:r>
            <a:r>
              <a:rPr lang="en-US" b="1" dirty="0"/>
              <a:t>.</a:t>
            </a:r>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986334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80711" y="1925463"/>
            <a:ext cx="9987418" cy="3416320"/>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b="1" dirty="0" err="1" smtClean="0"/>
              <a:t>async_dirty</a:t>
            </a:r>
            <a:endParaRPr lang="en-US" b="1" dirty="0" smtClean="0"/>
          </a:p>
          <a:p>
            <a:endParaRPr lang="en-US" b="1" dirty="0" smtClean="0"/>
          </a:p>
          <a:p>
            <a:endParaRPr lang="en-US" b="1" dirty="0"/>
          </a:p>
          <a:p>
            <a:r>
              <a:rPr lang="en-US" dirty="0"/>
              <a:t>B</a:t>
            </a:r>
            <a:r>
              <a:rPr lang="en-US" dirty="0" smtClean="0"/>
              <a:t>ypasses </a:t>
            </a:r>
            <a:r>
              <a:rPr lang="en-US" dirty="0"/>
              <a:t>all the transaction protocols and locking activities (note that it will, however, wait for active transactions to finish before proceeding</a:t>
            </a:r>
            <a:r>
              <a:rPr lang="en-US" dirty="0" smtClean="0"/>
              <a:t>)</a:t>
            </a:r>
          </a:p>
          <a:p>
            <a:endParaRPr lang="en-US" b="1" dirty="0" smtClean="0"/>
          </a:p>
          <a:p>
            <a:endParaRPr lang="en-US" b="1" dirty="0"/>
          </a:p>
          <a:p>
            <a:r>
              <a:rPr lang="en-US" dirty="0" smtClean="0"/>
              <a:t>Tries </a:t>
            </a:r>
            <a:r>
              <a:rPr lang="en-US" dirty="0"/>
              <a:t>to perform all actions locally, and then return, leaving other nodes' replication take place asynchronously</a:t>
            </a:r>
            <a:endParaRPr lang="en-US" b="1" dirty="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65887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80711" y="1925463"/>
            <a:ext cx="9987418" cy="3693319"/>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b="1" dirty="0" err="1" smtClean="0"/>
              <a:t>sync_dirty</a:t>
            </a:r>
            <a:endParaRPr lang="en-US" b="1" dirty="0" smtClean="0"/>
          </a:p>
          <a:p>
            <a:endParaRPr lang="en-US" b="1" dirty="0" smtClean="0"/>
          </a:p>
          <a:p>
            <a:endParaRPr lang="en-US" b="1" dirty="0"/>
          </a:p>
          <a:p>
            <a:r>
              <a:rPr lang="en-US" dirty="0"/>
              <a:t>This activity context is to </a:t>
            </a:r>
            <a:r>
              <a:rPr lang="en-US" dirty="0" err="1"/>
              <a:t>async_dirty</a:t>
            </a:r>
            <a:r>
              <a:rPr lang="en-US" dirty="0"/>
              <a:t> what </a:t>
            </a:r>
            <a:r>
              <a:rPr lang="en-US" dirty="0" err="1"/>
              <a:t>sync_transaction</a:t>
            </a:r>
            <a:r>
              <a:rPr lang="en-US" dirty="0"/>
              <a:t> was to </a:t>
            </a:r>
            <a:r>
              <a:rPr lang="en-US" dirty="0" smtClean="0"/>
              <a:t>transaction</a:t>
            </a:r>
          </a:p>
          <a:p>
            <a:endParaRPr lang="en-US" b="1" dirty="0" smtClean="0"/>
          </a:p>
          <a:p>
            <a:r>
              <a:rPr lang="en-US" dirty="0"/>
              <a:t>It will wait for the confirmation that things went fine on remote nodes, but will still stay out of all locking or transaction contexts</a:t>
            </a:r>
            <a:r>
              <a:rPr lang="en-US" dirty="0" smtClean="0"/>
              <a:t>.</a:t>
            </a:r>
          </a:p>
          <a:p>
            <a:endParaRPr lang="en-US" dirty="0"/>
          </a:p>
          <a:p>
            <a:endParaRPr lang="en-US" dirty="0" smtClean="0"/>
          </a:p>
          <a:p>
            <a:r>
              <a:rPr lang="en-US" dirty="0" smtClean="0"/>
              <a:t>NOTE: Dirty </a:t>
            </a:r>
            <a:r>
              <a:rPr lang="en-US" dirty="0"/>
              <a:t>contexts are generally faster than transactions, but absolutely riskier by design. Handle with care</a:t>
            </a:r>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509771"/>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80711" y="1925463"/>
            <a:ext cx="9987418" cy="3139321"/>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b="1" dirty="0" err="1" smtClean="0"/>
              <a:t>ets</a:t>
            </a:r>
            <a:endParaRPr lang="en-US" b="1" dirty="0" smtClean="0"/>
          </a:p>
          <a:p>
            <a:endParaRPr lang="en-US" b="1" dirty="0" smtClean="0"/>
          </a:p>
          <a:p>
            <a:endParaRPr lang="en-US" b="1" dirty="0"/>
          </a:p>
          <a:p>
            <a:r>
              <a:rPr lang="en-US" dirty="0"/>
              <a:t>This is basically a way to bypass everything </a:t>
            </a:r>
            <a:r>
              <a:rPr lang="en-US" dirty="0" err="1"/>
              <a:t>Mnesia</a:t>
            </a:r>
            <a:r>
              <a:rPr lang="en-US" dirty="0"/>
              <a:t> does and do series of raw operations on the underlying ETS tables, if there are </a:t>
            </a:r>
            <a:r>
              <a:rPr lang="en-US" dirty="0" smtClean="0"/>
              <a:t>any</a:t>
            </a:r>
          </a:p>
          <a:p>
            <a:endParaRPr lang="en-US" b="1" dirty="0"/>
          </a:p>
          <a:p>
            <a:endParaRPr lang="en-US" b="1" dirty="0" smtClean="0"/>
          </a:p>
          <a:p>
            <a:r>
              <a:rPr lang="en-US" dirty="0"/>
              <a:t>No replication will be done</a:t>
            </a:r>
            <a:r>
              <a:rPr lang="en-US" dirty="0" smtClean="0"/>
              <a:t>.</a:t>
            </a:r>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7265302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3693319"/>
          </a:xfrm>
          <a:prstGeom prst="rect">
            <a:avLst/>
          </a:prstGeom>
          <a:noFill/>
        </p:spPr>
        <p:txBody>
          <a:bodyPr wrap="square" rtlCol="0">
            <a:spAutoFit/>
          </a:bodyPr>
          <a:lstStyle/>
          <a:p>
            <a:r>
              <a:rPr lang="en-US" b="1" dirty="0" smtClean="0"/>
              <a:t>Table Modifying Routines</a:t>
            </a:r>
          </a:p>
          <a:p>
            <a:endParaRPr lang="en-US" b="1" dirty="0" smtClean="0"/>
          </a:p>
          <a:p>
            <a:pPr marL="285750" indent="-285750">
              <a:buFont typeface="Arial" panose="020B0604020202020204" pitchFamily="34" charset="0"/>
              <a:buChar char="•"/>
            </a:pPr>
            <a:r>
              <a:rPr lang="en-US" b="1" dirty="0" smtClean="0"/>
              <a:t>write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delete</a:t>
            </a:r>
            <a:endParaRPr lang="en-US" b="1"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read</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err="1" smtClean="0"/>
              <a:t>match_object</a:t>
            </a:r>
            <a:endParaRPr lang="en-US" b="1" dirty="0" smtClean="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select	</a:t>
            </a:r>
            <a:endParaRPr lang="en-US" b="1" dirty="0"/>
          </a:p>
          <a:p>
            <a:endParaRPr lang="en-US" b="1" dirty="0" smtClean="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4631954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3693319"/>
          </a:xfrm>
          <a:prstGeom prst="rect">
            <a:avLst/>
          </a:prstGeom>
          <a:noFill/>
        </p:spPr>
        <p:txBody>
          <a:bodyPr wrap="square" rtlCol="0">
            <a:spAutoFit/>
          </a:bodyPr>
          <a:lstStyle/>
          <a:p>
            <a:r>
              <a:rPr lang="en-US" b="1" dirty="0" smtClean="0"/>
              <a:t>Table Modifying Routines</a:t>
            </a:r>
          </a:p>
          <a:p>
            <a:endParaRPr lang="en-US" b="1" dirty="0" smtClean="0"/>
          </a:p>
          <a:p>
            <a:r>
              <a:rPr lang="en-US" b="1" dirty="0" err="1"/>
              <a:t>m</a:t>
            </a:r>
            <a:r>
              <a:rPr lang="en-US" b="1" dirty="0" err="1" smtClean="0"/>
              <a:t>nesia:write</a:t>
            </a:r>
            <a:r>
              <a:rPr lang="en-US" b="1" dirty="0" smtClean="0"/>
              <a:t>(</a:t>
            </a:r>
            <a:r>
              <a:rPr lang="en-US" b="1" dirty="0" err="1" smtClean="0"/>
              <a:t>RecordName</a:t>
            </a:r>
            <a:r>
              <a:rPr lang="en-US" b="1" dirty="0" smtClean="0"/>
              <a:t>)</a:t>
            </a:r>
          </a:p>
          <a:p>
            <a:endParaRPr lang="en-US" b="1" dirty="0"/>
          </a:p>
          <a:p>
            <a:r>
              <a:rPr lang="en-US" dirty="0"/>
              <a:t>where the name of the record is the name of the table, we're able to insert </a:t>
            </a:r>
            <a:r>
              <a:rPr lang="en-US" i="1" dirty="0"/>
              <a:t>Record</a:t>
            </a:r>
            <a:r>
              <a:rPr lang="en-US" dirty="0"/>
              <a:t> in the </a:t>
            </a:r>
            <a:r>
              <a:rPr lang="en-US" dirty="0" smtClean="0"/>
              <a:t>table</a:t>
            </a:r>
          </a:p>
          <a:p>
            <a:endParaRPr lang="en-US" dirty="0" smtClean="0"/>
          </a:p>
          <a:p>
            <a:r>
              <a:rPr lang="en-US" dirty="0"/>
              <a:t>If the write operation is successful, write/1 will return </a:t>
            </a:r>
            <a:r>
              <a:rPr lang="en-US" dirty="0" smtClean="0"/>
              <a:t>ok</a:t>
            </a:r>
          </a:p>
          <a:p>
            <a:endParaRPr lang="en-US" dirty="0"/>
          </a:p>
          <a:p>
            <a:r>
              <a:rPr lang="en-US" dirty="0"/>
              <a:t>Otherwise it throws an exception that will abort the transaction</a:t>
            </a:r>
            <a:endParaRPr lang="en-US" dirty="0" smtClean="0"/>
          </a:p>
          <a:p>
            <a:r>
              <a:rPr lang="en-US" b="1" dirty="0" smtClean="0"/>
              <a:t>	</a:t>
            </a:r>
            <a:endParaRPr lang="en-US" b="1" dirty="0"/>
          </a:p>
          <a:p>
            <a:endParaRPr lang="en-US" b="1" dirty="0" smtClean="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267336" y="5280622"/>
            <a:ext cx="5965382" cy="1402848"/>
          </a:xfrm>
          <a:prstGeom prst="rect">
            <a:avLst/>
          </a:prstGeom>
        </p:spPr>
      </p:pic>
    </p:spTree>
    <p:extLst>
      <p:ext uri="{BB962C8B-B14F-4D97-AF65-F5344CB8AC3E}">
        <p14:creationId xmlns:p14="http://schemas.microsoft.com/office/powerpoint/2010/main" val="422055654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2308324"/>
          </a:xfrm>
          <a:prstGeom prst="rect">
            <a:avLst/>
          </a:prstGeom>
          <a:noFill/>
        </p:spPr>
        <p:txBody>
          <a:bodyPr wrap="square" rtlCol="0">
            <a:spAutoFit/>
          </a:bodyPr>
          <a:lstStyle/>
          <a:p>
            <a:r>
              <a:rPr lang="en-US" b="1" dirty="0" smtClean="0"/>
              <a:t>Table Modifying Routines</a:t>
            </a:r>
          </a:p>
          <a:p>
            <a:endParaRPr lang="en-US" b="1" dirty="0" smtClean="0"/>
          </a:p>
          <a:p>
            <a:r>
              <a:rPr lang="en-US" b="1" dirty="0" smtClean="0"/>
              <a:t> </a:t>
            </a:r>
            <a:r>
              <a:rPr lang="en-US" b="1" dirty="0" err="1" smtClean="0"/>
              <a:t>mnesia:delete</a:t>
            </a:r>
            <a:r>
              <a:rPr lang="en-US" b="1" dirty="0" smtClean="0"/>
              <a:t>(</a:t>
            </a:r>
            <a:r>
              <a:rPr lang="en-US" b="1" dirty="0" err="1" smtClean="0"/>
              <a:t>TableName,Key</a:t>
            </a:r>
            <a:r>
              <a:rPr lang="en-US" b="1" dirty="0" smtClean="0"/>
              <a:t>)</a:t>
            </a:r>
          </a:p>
          <a:p>
            <a:r>
              <a:rPr lang="en-US" b="1" dirty="0" smtClean="0"/>
              <a:t>	</a:t>
            </a:r>
            <a:endParaRPr lang="en-US" b="1" dirty="0"/>
          </a:p>
          <a:p>
            <a:r>
              <a:rPr lang="en-US" dirty="0"/>
              <a:t>The record(s) that share this key will be removed from the table. </a:t>
            </a:r>
            <a:endParaRPr lang="en-US" dirty="0" smtClean="0"/>
          </a:p>
          <a:p>
            <a:endParaRPr lang="en-US" dirty="0"/>
          </a:p>
          <a:p>
            <a:r>
              <a:rPr lang="en-US" dirty="0"/>
              <a:t>It either returns ok or throws an exception, with semantics similar to </a:t>
            </a:r>
            <a:r>
              <a:rPr lang="en-US" dirty="0" err="1"/>
              <a:t>mnesia:write</a:t>
            </a:r>
            <a:r>
              <a:rPr lang="en-US" dirty="0"/>
              <a:t>/1.</a:t>
            </a:r>
            <a:endParaRPr lang="en-US" dirty="0" smtClean="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154954" y="4981871"/>
            <a:ext cx="4166785" cy="1528302"/>
          </a:xfrm>
          <a:prstGeom prst="rect">
            <a:avLst/>
          </a:prstGeom>
        </p:spPr>
      </p:pic>
    </p:spTree>
    <p:extLst>
      <p:ext uri="{BB962C8B-B14F-4D97-AF65-F5344CB8AC3E}">
        <p14:creationId xmlns:p14="http://schemas.microsoft.com/office/powerpoint/2010/main" val="235430220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3416320"/>
          </a:xfrm>
          <a:prstGeom prst="rect">
            <a:avLst/>
          </a:prstGeom>
          <a:noFill/>
        </p:spPr>
        <p:txBody>
          <a:bodyPr wrap="square" rtlCol="0">
            <a:spAutoFit/>
          </a:bodyPr>
          <a:lstStyle/>
          <a:p>
            <a:r>
              <a:rPr lang="en-US" b="1" dirty="0" smtClean="0"/>
              <a:t>Table Modifying Routines</a:t>
            </a:r>
          </a:p>
          <a:p>
            <a:endParaRPr lang="en-US" b="1" dirty="0" smtClean="0"/>
          </a:p>
          <a:p>
            <a:r>
              <a:rPr lang="en-US" b="1" dirty="0" err="1" smtClean="0"/>
              <a:t>mnesia:read</a:t>
            </a:r>
            <a:r>
              <a:rPr lang="en-US" b="1" dirty="0" smtClean="0"/>
              <a:t>({</a:t>
            </a:r>
            <a:r>
              <a:rPr lang="en-US" b="1" dirty="0" err="1" smtClean="0"/>
              <a:t>TableName,Key</a:t>
            </a:r>
            <a:r>
              <a:rPr lang="en-US" b="1" dirty="0" smtClean="0"/>
              <a:t>})</a:t>
            </a:r>
          </a:p>
          <a:p>
            <a:endParaRPr lang="en-US" b="1" dirty="0"/>
          </a:p>
          <a:p>
            <a:r>
              <a:rPr lang="en-US" dirty="0" smtClean="0"/>
              <a:t>returns </a:t>
            </a:r>
            <a:r>
              <a:rPr lang="en-US" dirty="0"/>
              <a:t>a list of records with their primary key matching </a:t>
            </a:r>
            <a:r>
              <a:rPr lang="en-US" i="1" dirty="0"/>
              <a:t>Key</a:t>
            </a:r>
            <a:r>
              <a:rPr lang="en-US" b="1" dirty="0" smtClean="0"/>
              <a:t>	</a:t>
            </a:r>
          </a:p>
          <a:p>
            <a:endParaRPr lang="en-US" b="1" dirty="0"/>
          </a:p>
          <a:p>
            <a:r>
              <a:rPr lang="en-US" dirty="0" smtClean="0"/>
              <a:t>If </a:t>
            </a:r>
            <a:r>
              <a:rPr lang="en-US" dirty="0"/>
              <a:t>no record matches, an empty list is returned. </a:t>
            </a:r>
            <a:endParaRPr lang="en-US" dirty="0" smtClean="0"/>
          </a:p>
          <a:p>
            <a:endParaRPr lang="en-US" dirty="0"/>
          </a:p>
          <a:p>
            <a:r>
              <a:rPr lang="en-US" dirty="0" smtClean="0"/>
              <a:t>Much </a:t>
            </a:r>
            <a:r>
              <a:rPr lang="en-US" dirty="0"/>
              <a:t>like it is done for delete and write operations, in case of a failure, an exception is thrown.</a:t>
            </a:r>
            <a:endParaRPr lang="en-US" b="1" dirty="0"/>
          </a:p>
          <a:p>
            <a:endParaRPr lang="en-US" b="1" dirty="0" smtClean="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251934" y="5104973"/>
            <a:ext cx="5257800" cy="1504950"/>
          </a:xfrm>
          <a:prstGeom prst="rect">
            <a:avLst/>
          </a:prstGeom>
        </p:spPr>
      </p:pic>
    </p:spTree>
    <p:extLst>
      <p:ext uri="{BB962C8B-B14F-4D97-AF65-F5344CB8AC3E}">
        <p14:creationId xmlns:p14="http://schemas.microsoft.com/office/powerpoint/2010/main" val="3095554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2&gt; [1,2,3].</a:t>
            </a:r>
          </a:p>
          <a:p>
            <a:r>
              <a:rPr lang="en-US" dirty="0"/>
              <a:t>[1,2,3</a:t>
            </a:r>
            <a:r>
              <a:rPr lang="en-US" dirty="0" smtClean="0"/>
              <a:t>]</a:t>
            </a:r>
          </a:p>
          <a:p>
            <a:endParaRPr lang="en-US" dirty="0"/>
          </a:p>
          <a:p>
            <a:r>
              <a:rPr lang="en-US" dirty="0"/>
              <a:t>3&gt; [83,117,114,112,114,105,115,101].</a:t>
            </a:r>
          </a:p>
          <a:p>
            <a:r>
              <a:rPr lang="en-US" dirty="0"/>
              <a:t>"</a:t>
            </a:r>
            <a:r>
              <a:rPr lang="en-US" dirty="0" smtClean="0"/>
              <a:t>Surprise“</a:t>
            </a:r>
          </a:p>
          <a:p>
            <a:r>
              <a:rPr lang="en-US" dirty="0" smtClean="0"/>
              <a:t>All </a:t>
            </a:r>
            <a:r>
              <a:rPr lang="en-US" dirty="0"/>
              <a:t>the items in the list are printable characters, so the</a:t>
            </a:r>
          </a:p>
          <a:p>
            <a:r>
              <a:rPr lang="en-US" dirty="0"/>
              <a:t>list is printed as a </a:t>
            </a:r>
            <a:r>
              <a:rPr lang="en-US" dirty="0" smtClean="0"/>
              <a:t>string.</a:t>
            </a:r>
          </a:p>
          <a:p>
            <a:r>
              <a:rPr lang="en-US" dirty="0"/>
              <a:t>The characters in a string represent Latin-1 (ISO-8859-1) character</a:t>
            </a:r>
          </a:p>
          <a:p>
            <a:r>
              <a:rPr lang="en-US" dirty="0"/>
              <a:t>codes</a:t>
            </a:r>
            <a:r>
              <a:rPr lang="en-US" dirty="0" smtClean="0"/>
              <a:t>.</a:t>
            </a:r>
          </a:p>
          <a:p>
            <a:endParaRPr lang="en-US" dirty="0"/>
          </a:p>
        </p:txBody>
      </p:sp>
    </p:spTree>
    <p:extLst>
      <p:ext uri="{BB962C8B-B14F-4D97-AF65-F5344CB8AC3E}">
        <p14:creationId xmlns:p14="http://schemas.microsoft.com/office/powerpoint/2010/main" val="2371567036"/>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2308324"/>
          </a:xfrm>
          <a:prstGeom prst="rect">
            <a:avLst/>
          </a:prstGeom>
          <a:noFill/>
        </p:spPr>
        <p:txBody>
          <a:bodyPr wrap="square" rtlCol="0">
            <a:spAutoFit/>
          </a:bodyPr>
          <a:lstStyle/>
          <a:p>
            <a:r>
              <a:rPr lang="en-US" b="1" dirty="0" smtClean="0"/>
              <a:t>Table Modifying Routines</a:t>
            </a:r>
          </a:p>
          <a:p>
            <a:endParaRPr lang="en-US" b="1" dirty="0" smtClean="0"/>
          </a:p>
          <a:p>
            <a:r>
              <a:rPr lang="en-US" b="1" dirty="0" err="1" smtClean="0"/>
              <a:t>Mnesia:match_object</a:t>
            </a:r>
            <a:r>
              <a:rPr lang="en-US" b="1" dirty="0" smtClean="0"/>
              <a:t>(</a:t>
            </a:r>
            <a:r>
              <a:rPr lang="en-US" b="1" dirty="0" err="1" smtClean="0"/>
              <a:t>TableName</a:t>
            </a:r>
            <a:r>
              <a:rPr lang="en-US" b="1" dirty="0" smtClean="0"/>
              <a:t>, Pattern)</a:t>
            </a:r>
          </a:p>
          <a:p>
            <a:endParaRPr lang="en-US" b="1" dirty="0"/>
          </a:p>
          <a:p>
            <a:r>
              <a:rPr lang="en-US" dirty="0"/>
              <a:t>It uses patterns to return entire records from the database </a:t>
            </a:r>
            <a:r>
              <a:rPr lang="en-US" dirty="0" smtClean="0"/>
              <a:t>table</a:t>
            </a:r>
          </a:p>
          <a:p>
            <a:endParaRPr lang="en-US" b="1" dirty="0"/>
          </a:p>
          <a:p>
            <a:endParaRPr lang="en-US" b="1" dirty="0" smtClean="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119463" y="4639240"/>
            <a:ext cx="5770734" cy="1879860"/>
          </a:xfrm>
          <a:prstGeom prst="rect">
            <a:avLst/>
          </a:prstGeom>
        </p:spPr>
      </p:pic>
      <p:sp>
        <p:nvSpPr>
          <p:cNvPr id="12" name="Rectangle 11"/>
          <p:cNvSpPr/>
          <p:nvPr/>
        </p:nvSpPr>
        <p:spPr>
          <a:xfrm>
            <a:off x="7095745" y="5009882"/>
            <a:ext cx="5096255" cy="430887"/>
          </a:xfrm>
          <a:prstGeom prst="rect">
            <a:avLst/>
          </a:prstGeom>
        </p:spPr>
        <p:txBody>
          <a:bodyPr wrap="square">
            <a:spAutoFit/>
          </a:bodyPr>
          <a:lstStyle/>
          <a:p>
            <a:r>
              <a:rPr lang="en-US" sz="1100" dirty="0"/>
              <a:t>We need to use _ = '_' to declare all undefined values as a match-all specification ('_').</a:t>
            </a:r>
          </a:p>
        </p:txBody>
      </p:sp>
    </p:spTree>
    <p:extLst>
      <p:ext uri="{BB962C8B-B14F-4D97-AF65-F5344CB8AC3E}">
        <p14:creationId xmlns:p14="http://schemas.microsoft.com/office/powerpoint/2010/main" val="300011785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2277547"/>
          </a:xfrm>
          <a:prstGeom prst="rect">
            <a:avLst/>
          </a:prstGeom>
          <a:noFill/>
        </p:spPr>
        <p:txBody>
          <a:bodyPr wrap="square" rtlCol="0">
            <a:spAutoFit/>
          </a:bodyPr>
          <a:lstStyle/>
          <a:p>
            <a:r>
              <a:rPr lang="en-US" b="1" dirty="0" smtClean="0"/>
              <a:t>Table Modifying Routines</a:t>
            </a:r>
          </a:p>
          <a:p>
            <a:endParaRPr lang="en-US" b="1" dirty="0" smtClean="0"/>
          </a:p>
          <a:p>
            <a:r>
              <a:rPr lang="en-US" b="1" dirty="0" err="1"/>
              <a:t>mnesia:select</a:t>
            </a:r>
            <a:r>
              <a:rPr lang="en-US" b="1" dirty="0"/>
              <a:t>(</a:t>
            </a:r>
            <a:r>
              <a:rPr lang="en-US" b="1" dirty="0" err="1"/>
              <a:t>TableName</a:t>
            </a:r>
            <a:r>
              <a:rPr lang="en-US" b="1" dirty="0"/>
              <a:t>, </a:t>
            </a:r>
            <a:r>
              <a:rPr lang="en-US" b="1" dirty="0" err="1"/>
              <a:t>MatchSpec</a:t>
            </a:r>
            <a:r>
              <a:rPr lang="en-US" b="1" dirty="0" smtClean="0"/>
              <a:t>)</a:t>
            </a:r>
          </a:p>
          <a:p>
            <a:endParaRPr lang="en-US" b="1" dirty="0"/>
          </a:p>
          <a:p>
            <a:r>
              <a:rPr lang="en-US" sz="1400" dirty="0"/>
              <a:t>It works using match specifications or ets:fun2ms as a way to do </a:t>
            </a:r>
            <a:r>
              <a:rPr lang="en-US" sz="1400" dirty="0" smtClean="0"/>
              <a:t>queries</a:t>
            </a:r>
          </a:p>
          <a:p>
            <a:endParaRPr lang="en-US" sz="1400" dirty="0" smtClean="0"/>
          </a:p>
          <a:p>
            <a:r>
              <a:rPr lang="en-US" sz="1400" dirty="0" smtClean="0"/>
              <a:t>Returns </a:t>
            </a:r>
            <a:r>
              <a:rPr lang="en-US" sz="1400" dirty="0"/>
              <a:t>a list of all items that fit the match specification. </a:t>
            </a:r>
            <a:endParaRPr lang="en-US" sz="1400" dirty="0" smtClean="0"/>
          </a:p>
          <a:p>
            <a:endParaRPr lang="en-US" sz="1400" dirty="0"/>
          </a:p>
          <a:p>
            <a:r>
              <a:rPr lang="en-US" sz="1400" dirty="0" smtClean="0"/>
              <a:t>And </a:t>
            </a:r>
            <a:r>
              <a:rPr lang="en-US" sz="1400" dirty="0"/>
              <a:t>again, in case of failure, an exception will be thrown</a:t>
            </a:r>
            <a:endParaRPr lang="en-US" sz="1400"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943646" y="4708396"/>
            <a:ext cx="6286500" cy="1952625"/>
          </a:xfrm>
          <a:prstGeom prst="rect">
            <a:avLst/>
          </a:prstGeom>
        </p:spPr>
      </p:pic>
    </p:spTree>
    <p:extLst>
      <p:ext uri="{BB962C8B-B14F-4D97-AF65-F5344CB8AC3E}">
        <p14:creationId xmlns:p14="http://schemas.microsoft.com/office/powerpoint/2010/main" val="349284854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3231654"/>
          </a:xfrm>
          <a:prstGeom prst="rect">
            <a:avLst/>
          </a:prstGeom>
          <a:noFill/>
        </p:spPr>
        <p:txBody>
          <a:bodyPr wrap="square" rtlCol="0">
            <a:spAutoFit/>
          </a:bodyPr>
          <a:lstStyle/>
          <a:p>
            <a:r>
              <a:rPr lang="en-US" b="1" dirty="0" smtClean="0"/>
              <a:t>Query List Comprehensions</a:t>
            </a:r>
          </a:p>
          <a:p>
            <a:endParaRPr lang="en-US" b="1" dirty="0" smtClean="0"/>
          </a:p>
          <a:p>
            <a:r>
              <a:rPr lang="en-US" sz="1400" dirty="0"/>
              <a:t>Query List Comprehensions are basically a compiler trick using parse transforms that let you use list comprehensions for any data structure that can be searched and iterated </a:t>
            </a:r>
            <a:r>
              <a:rPr lang="en-US" sz="1400" dirty="0" smtClean="0"/>
              <a:t>through</a:t>
            </a:r>
          </a:p>
          <a:p>
            <a:endParaRPr lang="en-US" sz="1400" dirty="0"/>
          </a:p>
          <a:p>
            <a:r>
              <a:rPr lang="en-US" sz="1400" dirty="0"/>
              <a:t>They're implemented for </a:t>
            </a:r>
            <a:r>
              <a:rPr lang="en-US" sz="1400" dirty="0" err="1"/>
              <a:t>Mnesia</a:t>
            </a:r>
            <a:r>
              <a:rPr lang="en-US" sz="1400" dirty="0"/>
              <a:t>, DETS, and </a:t>
            </a:r>
            <a:r>
              <a:rPr lang="en-US" sz="1400" dirty="0" smtClean="0"/>
              <a:t>ETS</a:t>
            </a:r>
          </a:p>
          <a:p>
            <a:endParaRPr lang="en-US" sz="1400" dirty="0" smtClean="0"/>
          </a:p>
          <a:p>
            <a:r>
              <a:rPr lang="en-US" sz="1400" dirty="0" smtClean="0"/>
              <a:t>-</a:t>
            </a:r>
            <a:r>
              <a:rPr lang="en-US" sz="1400" dirty="0" err="1"/>
              <a:t>include_lib</a:t>
            </a:r>
            <a:r>
              <a:rPr lang="en-US" sz="1400" dirty="0"/>
              <a:t>("</a:t>
            </a:r>
            <a:r>
              <a:rPr lang="en-US" sz="1400" dirty="0" err="1"/>
              <a:t>stdlib</a:t>
            </a:r>
            <a:r>
              <a:rPr lang="en-US" sz="1400" dirty="0"/>
              <a:t>/include/</a:t>
            </a:r>
            <a:r>
              <a:rPr lang="en-US" sz="1400" dirty="0" err="1"/>
              <a:t>qlc.hrl</a:t>
            </a:r>
            <a:r>
              <a:rPr lang="en-US" sz="1400" dirty="0"/>
              <a:t>"). </a:t>
            </a:r>
            <a:endParaRPr lang="en-US" sz="1400" dirty="0" smtClean="0"/>
          </a:p>
          <a:p>
            <a:endParaRPr lang="en-US" sz="1400" dirty="0" smtClean="0"/>
          </a:p>
          <a:p>
            <a:r>
              <a:rPr lang="en-US" sz="1400" dirty="0" err="1"/>
              <a:t>qlc:q</a:t>
            </a:r>
            <a:r>
              <a:rPr lang="en-US" sz="1400" dirty="0"/>
              <a:t>, </a:t>
            </a:r>
            <a:r>
              <a:rPr lang="en-US" sz="1400" dirty="0" smtClean="0"/>
              <a:t>compiles </a:t>
            </a:r>
            <a:r>
              <a:rPr lang="en-US" sz="1400" dirty="0"/>
              <a:t>the </a:t>
            </a:r>
            <a:r>
              <a:rPr lang="en-US" sz="1400" dirty="0" smtClean="0"/>
              <a:t>query (its </a:t>
            </a:r>
            <a:r>
              <a:rPr lang="en-US" sz="1400" dirty="0"/>
              <a:t>parameter) into an internal form that is used to query the </a:t>
            </a:r>
            <a:r>
              <a:rPr lang="en-US" sz="1400" dirty="0" smtClean="0"/>
              <a:t>database</a:t>
            </a:r>
          </a:p>
          <a:p>
            <a:endParaRPr lang="en-US" sz="1400" dirty="0"/>
          </a:p>
          <a:p>
            <a:r>
              <a:rPr lang="en-US" sz="1400" dirty="0" err="1" smtClean="0"/>
              <a:t>qlc:eval</a:t>
            </a:r>
            <a:r>
              <a:rPr lang="en-US" sz="1400" dirty="0" smtClean="0"/>
              <a:t>(…)  evaluates </a:t>
            </a:r>
            <a:r>
              <a:rPr lang="en-US" sz="1400" dirty="0"/>
              <a:t>the query and returns all answers to </a:t>
            </a:r>
            <a:r>
              <a:rPr lang="en-US" sz="1400" dirty="0" smtClean="0"/>
              <a:t>the query </a:t>
            </a:r>
            <a:r>
              <a:rPr lang="en-US" sz="1400" dirty="0"/>
              <a:t>in a list. </a:t>
            </a:r>
            <a:endParaRPr lang="en-US" sz="1400" dirty="0" smtClean="0"/>
          </a:p>
          <a:p>
            <a:endParaRPr lang="en-US" sz="1400" dirty="0"/>
          </a:p>
          <a:p>
            <a:endParaRPr lang="en-US" sz="1400" dirty="0" smtClean="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5061737"/>
            <a:ext cx="5834129" cy="1768277"/>
          </a:xfrm>
          <a:prstGeom prst="rect">
            <a:avLst/>
          </a:prstGeom>
        </p:spPr>
      </p:pic>
    </p:spTree>
    <p:extLst>
      <p:ext uri="{BB962C8B-B14F-4D97-AF65-F5344CB8AC3E}">
        <p14:creationId xmlns:p14="http://schemas.microsoft.com/office/powerpoint/2010/main" val="2487962638"/>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1877437"/>
          </a:xfrm>
          <a:prstGeom prst="rect">
            <a:avLst/>
          </a:prstGeom>
          <a:noFill/>
        </p:spPr>
        <p:txBody>
          <a:bodyPr wrap="square" rtlCol="0">
            <a:spAutoFit/>
          </a:bodyPr>
          <a:lstStyle/>
          <a:p>
            <a:r>
              <a:rPr lang="en-US" b="1" dirty="0" smtClean="0"/>
              <a:t>Design Principles</a:t>
            </a:r>
          </a:p>
          <a:p>
            <a:endParaRPr lang="en-US" sz="1400" b="1" dirty="0"/>
          </a:p>
          <a:p>
            <a:r>
              <a:rPr lang="en-US" sz="1400" dirty="0"/>
              <a:t>The </a:t>
            </a:r>
            <a:r>
              <a:rPr lang="en-US" sz="1400" i="1" dirty="0"/>
              <a:t>OTP Design Principles </a:t>
            </a:r>
            <a:r>
              <a:rPr lang="en-US" sz="1400" dirty="0"/>
              <a:t>is a set of principles for how to structure </a:t>
            </a:r>
            <a:r>
              <a:rPr lang="en-US" sz="1400" dirty="0" err="1"/>
              <a:t>Erlang</a:t>
            </a:r>
            <a:r>
              <a:rPr lang="en-US" sz="1400" dirty="0"/>
              <a:t> code in terms of processes,</a:t>
            </a:r>
          </a:p>
          <a:p>
            <a:r>
              <a:rPr lang="en-US" sz="1400" dirty="0"/>
              <a:t>modules and </a:t>
            </a:r>
            <a:r>
              <a:rPr lang="en-US" sz="1400" dirty="0" smtClean="0"/>
              <a:t>directories</a:t>
            </a:r>
          </a:p>
          <a:p>
            <a:endParaRPr lang="en-US" sz="1400" dirty="0"/>
          </a:p>
          <a:p>
            <a:endParaRPr lang="en-US" sz="1400" dirty="0" smtClean="0"/>
          </a:p>
          <a:p>
            <a:endParaRPr lang="en-US" sz="1400" dirty="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133434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6211761" cy="4247317"/>
          </a:xfrm>
          <a:prstGeom prst="rect">
            <a:avLst/>
          </a:prstGeom>
          <a:noFill/>
        </p:spPr>
        <p:txBody>
          <a:bodyPr wrap="square" rtlCol="0">
            <a:spAutoFit/>
          </a:bodyPr>
          <a:lstStyle/>
          <a:p>
            <a:r>
              <a:rPr lang="en-US" b="1" dirty="0" smtClean="0"/>
              <a:t>Supervision Trees</a:t>
            </a:r>
          </a:p>
          <a:p>
            <a:endParaRPr lang="en-US" sz="1400" b="1" dirty="0"/>
          </a:p>
          <a:p>
            <a:r>
              <a:rPr lang="en-US" sz="1400" dirty="0"/>
              <a:t>This is a process structuring model based on </a:t>
            </a:r>
            <a:r>
              <a:rPr lang="en-US" sz="1400" dirty="0" smtClean="0"/>
              <a:t>the idea </a:t>
            </a:r>
            <a:r>
              <a:rPr lang="en-US" sz="1400" dirty="0"/>
              <a:t>of </a:t>
            </a:r>
            <a:r>
              <a:rPr lang="en-US" sz="1400" i="1" dirty="0"/>
              <a:t>workers </a:t>
            </a:r>
            <a:r>
              <a:rPr lang="en-US" sz="1400" dirty="0"/>
              <a:t>and </a:t>
            </a:r>
            <a:r>
              <a:rPr lang="en-US" sz="1400" i="1" dirty="0"/>
              <a:t>supervisors</a:t>
            </a:r>
            <a:r>
              <a:rPr lang="en-US" sz="1400" dirty="0" smtClean="0"/>
              <a:t>.</a:t>
            </a:r>
          </a:p>
          <a:p>
            <a:endParaRPr lang="en-US" sz="1400" dirty="0"/>
          </a:p>
          <a:p>
            <a:r>
              <a:rPr lang="en-US" sz="1400" dirty="0"/>
              <a:t>Workers are processes which perform computations, that is, they do the actual </a:t>
            </a:r>
            <a:r>
              <a:rPr lang="en-US" sz="1400" dirty="0" smtClean="0"/>
              <a:t>work</a:t>
            </a:r>
          </a:p>
          <a:p>
            <a:endParaRPr lang="en-US" sz="1400" dirty="0"/>
          </a:p>
          <a:p>
            <a:r>
              <a:rPr lang="en-US" sz="1400" dirty="0"/>
              <a:t>Supervisors are processes which monitor the </a:t>
            </a:r>
            <a:r>
              <a:rPr lang="en-US" sz="1400" dirty="0" err="1"/>
              <a:t>behaviour</a:t>
            </a:r>
            <a:r>
              <a:rPr lang="en-US" sz="1400" dirty="0"/>
              <a:t> of workers. A supervisor can restart </a:t>
            </a:r>
            <a:r>
              <a:rPr lang="en-US" sz="1400" dirty="0" smtClean="0"/>
              <a:t>a worker </a:t>
            </a:r>
            <a:r>
              <a:rPr lang="en-US" sz="1400" dirty="0"/>
              <a:t>if something goes wrong.</a:t>
            </a:r>
            <a:endParaRPr lang="en-US" sz="1400" dirty="0"/>
          </a:p>
          <a:p>
            <a:endParaRPr lang="en-US" sz="1400" dirty="0" smtClean="0"/>
          </a:p>
          <a:p>
            <a:r>
              <a:rPr lang="en-US" sz="1400" dirty="0"/>
              <a:t>The supervision tree is a hierarchical arrangement of code </a:t>
            </a:r>
            <a:r>
              <a:rPr lang="en-US" sz="1400" dirty="0" smtClean="0"/>
              <a:t>into supervisors </a:t>
            </a:r>
            <a:r>
              <a:rPr lang="en-US" sz="1400" dirty="0"/>
              <a:t>and workers, making </a:t>
            </a:r>
            <a:r>
              <a:rPr lang="en-US" sz="1400" dirty="0" smtClean="0"/>
              <a:t>it possible </a:t>
            </a:r>
            <a:r>
              <a:rPr lang="en-US" sz="1400" dirty="0"/>
              <a:t>to design and </a:t>
            </a:r>
            <a:r>
              <a:rPr lang="en-US" sz="1400" dirty="0" smtClean="0"/>
              <a:t>program fault-tolerant software</a:t>
            </a:r>
          </a:p>
          <a:p>
            <a:endParaRPr lang="en-US" sz="1400" dirty="0"/>
          </a:p>
          <a:p>
            <a:r>
              <a:rPr lang="en-US" sz="1400" dirty="0"/>
              <a:t>In a supervision tree, many of the processes have similar structures, they follow similar patterns</a:t>
            </a:r>
          </a:p>
          <a:p>
            <a:endParaRPr lang="en-US" sz="1400" dirty="0" smtClean="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629733" y="1982060"/>
            <a:ext cx="4102920" cy="3327280"/>
          </a:xfrm>
          <a:prstGeom prst="rect">
            <a:avLst/>
          </a:prstGeom>
        </p:spPr>
      </p:pic>
    </p:spTree>
    <p:extLst>
      <p:ext uri="{BB962C8B-B14F-4D97-AF65-F5344CB8AC3E}">
        <p14:creationId xmlns:p14="http://schemas.microsoft.com/office/powerpoint/2010/main" val="412461181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4678204"/>
          </a:xfrm>
          <a:prstGeom prst="rect">
            <a:avLst/>
          </a:prstGeom>
          <a:noFill/>
        </p:spPr>
        <p:txBody>
          <a:bodyPr wrap="square" rtlCol="0">
            <a:spAutoFit/>
          </a:bodyPr>
          <a:lstStyle/>
          <a:p>
            <a:r>
              <a:rPr lang="en-US" b="1" dirty="0" smtClean="0"/>
              <a:t>Behaviors</a:t>
            </a:r>
          </a:p>
          <a:p>
            <a:endParaRPr lang="en-US" sz="1400" dirty="0" smtClean="0"/>
          </a:p>
          <a:p>
            <a:endParaRPr lang="en-US" sz="1400" dirty="0" smtClean="0"/>
          </a:p>
          <a:p>
            <a:r>
              <a:rPr lang="en-US" sz="1400" dirty="0" err="1" smtClean="0"/>
              <a:t>Behaviours</a:t>
            </a:r>
            <a:r>
              <a:rPr lang="en-US" sz="1400" dirty="0" smtClean="0"/>
              <a:t> </a:t>
            </a:r>
            <a:r>
              <a:rPr lang="en-US" sz="1400" dirty="0"/>
              <a:t>are formalizations of </a:t>
            </a:r>
            <a:r>
              <a:rPr lang="en-US" sz="1400" dirty="0" smtClean="0"/>
              <a:t>common patterns</a:t>
            </a:r>
          </a:p>
          <a:p>
            <a:endParaRPr lang="en-US" sz="1400" b="1" dirty="0"/>
          </a:p>
          <a:p>
            <a:r>
              <a:rPr lang="en-US" sz="1400" dirty="0" smtClean="0"/>
              <a:t>The </a:t>
            </a:r>
            <a:r>
              <a:rPr lang="en-US" sz="1400" dirty="0"/>
              <a:t>idea is to divide the code for a process </a:t>
            </a:r>
            <a:r>
              <a:rPr lang="en-US" sz="1400" dirty="0" smtClean="0"/>
              <a:t>in a </a:t>
            </a:r>
            <a:r>
              <a:rPr lang="en-US" sz="1400" dirty="0"/>
              <a:t>generic part (a </a:t>
            </a:r>
            <a:r>
              <a:rPr lang="en-US" sz="1400" dirty="0" err="1"/>
              <a:t>behaviour</a:t>
            </a:r>
            <a:r>
              <a:rPr lang="en-US" sz="1400" dirty="0"/>
              <a:t> module) and a specific part (a </a:t>
            </a:r>
            <a:r>
              <a:rPr lang="en-US" sz="1400" i="1" dirty="0"/>
              <a:t>callback module</a:t>
            </a:r>
            <a:r>
              <a:rPr lang="en-US" sz="1400" dirty="0" smtClean="0"/>
              <a:t>).</a:t>
            </a:r>
          </a:p>
          <a:p>
            <a:endParaRPr lang="en-US" sz="1400" dirty="0"/>
          </a:p>
          <a:p>
            <a:r>
              <a:rPr lang="en-US" sz="1400" dirty="0"/>
              <a:t>The </a:t>
            </a:r>
            <a:r>
              <a:rPr lang="en-US" sz="1400" dirty="0" err="1"/>
              <a:t>behaviour</a:t>
            </a:r>
            <a:r>
              <a:rPr lang="en-US" sz="1400" dirty="0"/>
              <a:t> module is part of </a:t>
            </a:r>
            <a:r>
              <a:rPr lang="en-US" sz="1400" dirty="0" err="1" smtClean="0"/>
              <a:t>Erlang</a:t>
            </a:r>
            <a:r>
              <a:rPr lang="en-US" sz="1400" dirty="0" smtClean="0"/>
              <a:t>/OTP</a:t>
            </a:r>
          </a:p>
          <a:p>
            <a:endParaRPr lang="en-US" sz="1400" dirty="0"/>
          </a:p>
          <a:p>
            <a:endParaRPr lang="en-US" sz="1400" dirty="0" smtClean="0"/>
          </a:p>
          <a:p>
            <a:r>
              <a:rPr lang="en-US" sz="1400" dirty="0"/>
              <a:t>To implement a process such as a supervisor, the user </a:t>
            </a:r>
            <a:r>
              <a:rPr lang="en-US" sz="1400" dirty="0" smtClean="0"/>
              <a:t>only has </a:t>
            </a:r>
            <a:r>
              <a:rPr lang="en-US" sz="1400" dirty="0"/>
              <a:t>to implement the callback module which should export a pre-defined set of functions, the </a:t>
            </a:r>
            <a:r>
              <a:rPr lang="en-US" sz="1400" i="1" dirty="0" smtClean="0"/>
              <a:t>callback functions</a:t>
            </a:r>
            <a:r>
              <a:rPr lang="en-US" sz="1400" dirty="0" smtClean="0"/>
              <a:t>.</a:t>
            </a:r>
          </a:p>
          <a:p>
            <a:endParaRPr lang="en-US" sz="1400" dirty="0"/>
          </a:p>
          <a:p>
            <a:r>
              <a:rPr lang="en-US" sz="1400" dirty="0"/>
              <a:t>Code written without making use of </a:t>
            </a:r>
            <a:r>
              <a:rPr lang="en-US" sz="1400" dirty="0" err="1"/>
              <a:t>behaviours</a:t>
            </a:r>
            <a:r>
              <a:rPr lang="en-US" sz="1400" dirty="0"/>
              <a:t> may be more efficient, but the increased efficiency will</a:t>
            </a:r>
          </a:p>
          <a:p>
            <a:r>
              <a:rPr lang="en-US" sz="1400" dirty="0"/>
              <a:t>be at the expense of </a:t>
            </a:r>
            <a:r>
              <a:rPr lang="en-US" sz="1400" dirty="0" smtClean="0"/>
              <a:t>generality</a:t>
            </a:r>
          </a:p>
          <a:p>
            <a:endParaRPr lang="en-US" sz="1400" dirty="0"/>
          </a:p>
          <a:p>
            <a:r>
              <a:rPr lang="en-US" sz="1400" dirty="0"/>
              <a:t>Using </a:t>
            </a:r>
            <a:r>
              <a:rPr lang="en-US" sz="1400" dirty="0" err="1"/>
              <a:t>behaviours</a:t>
            </a:r>
            <a:r>
              <a:rPr lang="en-US" sz="1400" dirty="0"/>
              <a:t> also makes it easier to read and understand code written by other programmers</a:t>
            </a:r>
            <a:endParaRPr lang="en-US" sz="1400" dirty="0" smtClean="0"/>
          </a:p>
          <a:p>
            <a:endParaRPr lang="en-US" sz="1400" dirty="0"/>
          </a:p>
          <a:p>
            <a:endParaRPr lang="en-US" sz="1400" dirty="0" smtClean="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1686078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3600986"/>
          </a:xfrm>
          <a:prstGeom prst="rect">
            <a:avLst/>
          </a:prstGeom>
          <a:noFill/>
        </p:spPr>
        <p:txBody>
          <a:bodyPr wrap="square" rtlCol="0">
            <a:spAutoFit/>
          </a:bodyPr>
          <a:lstStyle/>
          <a:p>
            <a:r>
              <a:rPr lang="en-US" b="1" dirty="0" smtClean="0"/>
              <a:t>Different Type of Behaviors</a:t>
            </a:r>
          </a:p>
          <a:p>
            <a:endParaRPr lang="en-US" sz="1400" dirty="0" smtClean="0"/>
          </a:p>
          <a:p>
            <a:endParaRPr lang="en-US" sz="1400" dirty="0" smtClean="0"/>
          </a:p>
          <a:p>
            <a:endParaRPr lang="en-US" sz="1400" dirty="0"/>
          </a:p>
          <a:p>
            <a:r>
              <a:rPr lang="en-US" sz="1400" b="1" dirty="0"/>
              <a:t>gen </a:t>
            </a:r>
            <a:r>
              <a:rPr lang="en-US" sz="1400" b="1" dirty="0" smtClean="0"/>
              <a:t>server</a:t>
            </a:r>
          </a:p>
          <a:p>
            <a:r>
              <a:rPr lang="en-US" sz="1400" dirty="0" smtClean="0"/>
              <a:t>For </a:t>
            </a:r>
            <a:r>
              <a:rPr lang="en-US" sz="1400" dirty="0"/>
              <a:t>implementing the server of a client-server relation</a:t>
            </a:r>
            <a:r>
              <a:rPr lang="en-US" sz="1400" dirty="0" smtClean="0"/>
              <a:t>.</a:t>
            </a:r>
          </a:p>
          <a:p>
            <a:endParaRPr lang="en-US" sz="1400" dirty="0"/>
          </a:p>
          <a:p>
            <a:r>
              <a:rPr lang="en-US" sz="1400" b="1" dirty="0"/>
              <a:t>gen </a:t>
            </a:r>
            <a:r>
              <a:rPr lang="en-US" sz="1400" b="1" dirty="0" err="1" smtClean="0"/>
              <a:t>fsm</a:t>
            </a:r>
            <a:endParaRPr lang="en-US" sz="1400" b="1" dirty="0"/>
          </a:p>
          <a:p>
            <a:r>
              <a:rPr lang="en-US" sz="1400" dirty="0" smtClean="0"/>
              <a:t>For </a:t>
            </a:r>
            <a:r>
              <a:rPr lang="en-US" sz="1400" dirty="0"/>
              <a:t>implementing finite state machines</a:t>
            </a:r>
            <a:r>
              <a:rPr lang="en-US" sz="1400" dirty="0" smtClean="0"/>
              <a:t>.</a:t>
            </a:r>
          </a:p>
          <a:p>
            <a:endParaRPr lang="en-US" sz="1400" dirty="0"/>
          </a:p>
          <a:p>
            <a:r>
              <a:rPr lang="en-US" sz="1400" b="1" dirty="0"/>
              <a:t>gen </a:t>
            </a:r>
            <a:r>
              <a:rPr lang="en-US" sz="1400" b="1" dirty="0" smtClean="0"/>
              <a:t>event</a:t>
            </a:r>
          </a:p>
          <a:p>
            <a:r>
              <a:rPr lang="en-US" sz="1400" dirty="0" smtClean="0"/>
              <a:t>For </a:t>
            </a:r>
            <a:r>
              <a:rPr lang="en-US" sz="1400" dirty="0"/>
              <a:t>implementing event handling functionality</a:t>
            </a:r>
            <a:r>
              <a:rPr lang="en-US" sz="1400" dirty="0" smtClean="0"/>
              <a:t>.</a:t>
            </a:r>
          </a:p>
          <a:p>
            <a:endParaRPr lang="en-US" sz="1400" dirty="0"/>
          </a:p>
          <a:p>
            <a:r>
              <a:rPr lang="en-US" sz="1400" b="1" dirty="0" smtClean="0"/>
              <a:t>Supervisor</a:t>
            </a:r>
          </a:p>
          <a:p>
            <a:r>
              <a:rPr lang="en-US" sz="1400" dirty="0" smtClean="0"/>
              <a:t>For </a:t>
            </a:r>
            <a:r>
              <a:rPr lang="en-US" sz="1400" dirty="0"/>
              <a:t>implementing a supervisor in a supervision tree.</a:t>
            </a:r>
            <a:endParaRPr lang="en-US" sz="1400" dirty="0" smtClean="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983579" y="5322729"/>
            <a:ext cx="6057654" cy="1443147"/>
          </a:xfrm>
          <a:prstGeom prst="rect">
            <a:avLst/>
          </a:prstGeom>
        </p:spPr>
      </p:pic>
    </p:spTree>
    <p:extLst>
      <p:ext uri="{BB962C8B-B14F-4D97-AF65-F5344CB8AC3E}">
        <p14:creationId xmlns:p14="http://schemas.microsoft.com/office/powerpoint/2010/main" val="1801070988"/>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4862870"/>
          </a:xfrm>
          <a:prstGeom prst="rect">
            <a:avLst/>
          </a:prstGeom>
          <a:noFill/>
        </p:spPr>
        <p:txBody>
          <a:bodyPr wrap="square" rtlCol="0">
            <a:spAutoFit/>
          </a:bodyPr>
          <a:lstStyle/>
          <a:p>
            <a:r>
              <a:rPr lang="en-US" b="1" dirty="0" smtClean="0"/>
              <a:t>Applications</a:t>
            </a:r>
          </a:p>
          <a:p>
            <a:endParaRPr lang="en-US" sz="1400" dirty="0" smtClean="0"/>
          </a:p>
          <a:p>
            <a:r>
              <a:rPr lang="en-US" sz="1400" dirty="0" err="1" smtClean="0"/>
              <a:t>Erlang</a:t>
            </a:r>
            <a:r>
              <a:rPr lang="en-US" sz="1400" dirty="0" smtClean="0"/>
              <a:t>/OTP </a:t>
            </a:r>
            <a:r>
              <a:rPr lang="en-US" sz="1400" dirty="0"/>
              <a:t>comes with a number of components, each implementing some specific </a:t>
            </a:r>
            <a:r>
              <a:rPr lang="en-US" sz="1400" dirty="0" smtClean="0"/>
              <a:t>functionality. </a:t>
            </a:r>
          </a:p>
          <a:p>
            <a:endParaRPr lang="en-US" sz="1400" dirty="0" smtClean="0"/>
          </a:p>
          <a:p>
            <a:r>
              <a:rPr lang="en-US" sz="1400" dirty="0" smtClean="0"/>
              <a:t>Components </a:t>
            </a:r>
            <a:r>
              <a:rPr lang="en-US" sz="1400" dirty="0"/>
              <a:t>are with </a:t>
            </a:r>
            <a:r>
              <a:rPr lang="en-US" sz="1400" dirty="0" err="1"/>
              <a:t>Erlang</a:t>
            </a:r>
            <a:r>
              <a:rPr lang="en-US" sz="1400" dirty="0"/>
              <a:t>/OTP terminology called </a:t>
            </a:r>
            <a:r>
              <a:rPr lang="en-US" sz="1400" i="1" dirty="0" smtClean="0"/>
              <a:t>applications.</a:t>
            </a:r>
          </a:p>
          <a:p>
            <a:endParaRPr lang="en-US" sz="1400" i="1" dirty="0"/>
          </a:p>
          <a:p>
            <a:r>
              <a:rPr lang="en-US" sz="1400" dirty="0"/>
              <a:t>The application concept applies both to program structure (processes) and directory structure</a:t>
            </a:r>
          </a:p>
          <a:p>
            <a:r>
              <a:rPr lang="en-US" sz="1400" dirty="0"/>
              <a:t>(modules</a:t>
            </a:r>
            <a:r>
              <a:rPr lang="en-US" sz="1400" dirty="0" smtClean="0"/>
              <a:t>).</a:t>
            </a:r>
          </a:p>
          <a:p>
            <a:endParaRPr lang="en-US" sz="1400" i="1" dirty="0"/>
          </a:p>
          <a:p>
            <a:r>
              <a:rPr lang="en-US" sz="1400" dirty="0"/>
              <a:t>The simplest kind of application does not have any processes, but consists of a collection of functional</a:t>
            </a:r>
          </a:p>
          <a:p>
            <a:r>
              <a:rPr lang="en-US" sz="1400" dirty="0"/>
              <a:t>modules. Such an application is called a </a:t>
            </a:r>
            <a:r>
              <a:rPr lang="en-US" sz="1400" i="1" dirty="0"/>
              <a:t>library </a:t>
            </a:r>
            <a:r>
              <a:rPr lang="en-US" sz="1400" i="1" dirty="0" smtClean="0"/>
              <a:t>application</a:t>
            </a:r>
          </a:p>
          <a:p>
            <a:endParaRPr lang="en-US" sz="1400" i="1" dirty="0"/>
          </a:p>
          <a:p>
            <a:r>
              <a:rPr lang="en-US" sz="1400" dirty="0"/>
              <a:t>An application with processes is easiest implemented as a supervision tree using the standard</a:t>
            </a:r>
          </a:p>
          <a:p>
            <a:r>
              <a:rPr lang="en-US" sz="1400" dirty="0" err="1"/>
              <a:t>behaviours</a:t>
            </a:r>
            <a:r>
              <a:rPr lang="en-US" sz="1400" dirty="0"/>
              <a:t>.</a:t>
            </a:r>
            <a:endParaRPr lang="en-US" sz="1400" i="1" dirty="0" smtClean="0"/>
          </a:p>
          <a:p>
            <a:endParaRPr lang="en-US" sz="1400" b="1" i="1" dirty="0"/>
          </a:p>
          <a:p>
            <a:r>
              <a:rPr lang="en-US" sz="1050" b="1" i="1" dirty="0" smtClean="0"/>
              <a:t>Examples:</a:t>
            </a:r>
          </a:p>
          <a:p>
            <a:endParaRPr lang="en-US" sz="1050" b="1" i="1" dirty="0"/>
          </a:p>
          <a:p>
            <a:r>
              <a:rPr lang="en-US" sz="1050" b="1" i="1" dirty="0" err="1" smtClean="0"/>
              <a:t>Mnesia</a:t>
            </a:r>
            <a:endParaRPr lang="en-US" sz="1050" b="1" i="1" dirty="0" smtClean="0"/>
          </a:p>
          <a:p>
            <a:r>
              <a:rPr lang="en-US" sz="1050" b="1" i="1" dirty="0" smtClean="0"/>
              <a:t>Debugger</a:t>
            </a:r>
          </a:p>
          <a:p>
            <a:endParaRPr lang="en-US" sz="1050" b="1" i="1" dirty="0"/>
          </a:p>
          <a:p>
            <a:r>
              <a:rPr lang="en-US" sz="1050" b="1" i="1" dirty="0" smtClean="0"/>
              <a:t>Minimal System based on </a:t>
            </a:r>
            <a:r>
              <a:rPr lang="en-US" sz="1050" b="1" i="1" dirty="0" err="1" smtClean="0"/>
              <a:t>Erlang</a:t>
            </a:r>
            <a:r>
              <a:rPr lang="en-US" sz="1050" b="1" i="1" dirty="0" smtClean="0"/>
              <a:t> OTP contains</a:t>
            </a:r>
          </a:p>
          <a:p>
            <a:r>
              <a:rPr lang="en-US" sz="1050" b="1" i="1" dirty="0" smtClean="0"/>
              <a:t>Kernel</a:t>
            </a:r>
          </a:p>
          <a:p>
            <a:r>
              <a:rPr lang="en-US" sz="1050" b="1" i="1" dirty="0" smtClean="0"/>
              <a:t>STDLIB</a:t>
            </a:r>
            <a:endParaRPr lang="en-US" sz="105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335129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1015663"/>
          </a:xfrm>
          <a:prstGeom prst="rect">
            <a:avLst/>
          </a:prstGeom>
          <a:noFill/>
        </p:spPr>
        <p:txBody>
          <a:bodyPr wrap="square" rtlCol="0">
            <a:spAutoFit/>
          </a:bodyPr>
          <a:lstStyle/>
          <a:p>
            <a:r>
              <a:rPr lang="en-US" b="1" dirty="0" smtClean="0"/>
              <a:t>Releases</a:t>
            </a:r>
          </a:p>
          <a:p>
            <a:endParaRPr lang="en-US" sz="1400" dirty="0" smtClean="0"/>
          </a:p>
          <a:p>
            <a:r>
              <a:rPr lang="en-US" sz="1400" dirty="0"/>
              <a:t>A </a:t>
            </a:r>
            <a:r>
              <a:rPr lang="en-US" sz="1400" i="1" dirty="0"/>
              <a:t>release </a:t>
            </a:r>
            <a:r>
              <a:rPr lang="en-US" sz="1400" dirty="0"/>
              <a:t>is a complete system made out from a subset of the </a:t>
            </a:r>
            <a:r>
              <a:rPr lang="en-US" sz="1400" dirty="0" err="1"/>
              <a:t>Erlang</a:t>
            </a:r>
            <a:r>
              <a:rPr lang="en-US" sz="1400" dirty="0"/>
              <a:t>/OTP applications and a set of</a:t>
            </a:r>
          </a:p>
          <a:p>
            <a:r>
              <a:rPr lang="en-US" sz="1400" dirty="0"/>
              <a:t>user-specific applications</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800201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1015663"/>
          </a:xfrm>
          <a:prstGeom prst="rect">
            <a:avLst/>
          </a:prstGeom>
          <a:noFill/>
        </p:spPr>
        <p:txBody>
          <a:bodyPr wrap="square" rtlCol="0">
            <a:spAutoFit/>
          </a:bodyPr>
          <a:lstStyle/>
          <a:p>
            <a:r>
              <a:rPr lang="en-US" b="1" dirty="0" smtClean="0"/>
              <a:t>Release Handling</a:t>
            </a:r>
          </a:p>
          <a:p>
            <a:endParaRPr lang="en-US" sz="1400" dirty="0" smtClean="0"/>
          </a:p>
          <a:p>
            <a:r>
              <a:rPr lang="en-US" sz="1400" i="1" dirty="0"/>
              <a:t>Release handling </a:t>
            </a:r>
            <a:r>
              <a:rPr lang="en-US" sz="1400" dirty="0"/>
              <a:t>is upgrading and downgrading between different versions of a release, in a (possibly)</a:t>
            </a:r>
          </a:p>
          <a:p>
            <a:r>
              <a:rPr lang="en-US" sz="1400" dirty="0"/>
              <a:t>running system.</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6779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3&gt; [83,117,114,112,114,105,115,101].</a:t>
            </a:r>
          </a:p>
          <a:p>
            <a:r>
              <a:rPr lang="en-US" dirty="0"/>
              <a:t>"Surprise</a:t>
            </a:r>
            <a:r>
              <a:rPr lang="en-US" dirty="0" smtClean="0"/>
              <a:t>“</a:t>
            </a:r>
          </a:p>
          <a:p>
            <a:endParaRPr lang="en-US" dirty="0" smtClean="0"/>
          </a:p>
          <a:p>
            <a:endParaRPr lang="en-US" dirty="0" smtClean="0"/>
          </a:p>
          <a:p>
            <a:r>
              <a:rPr lang="en-US" dirty="0" smtClean="0"/>
              <a:t>4</a:t>
            </a:r>
            <a:r>
              <a:rPr lang="en-US" dirty="0"/>
              <a:t>&gt; [1,83,117,114,112,114,105,115,101].</a:t>
            </a:r>
          </a:p>
          <a:p>
            <a:r>
              <a:rPr lang="en-US" dirty="0"/>
              <a:t>[1,83,117,114,112,114,105,115,101</a:t>
            </a:r>
            <a:r>
              <a:rPr lang="en-US" dirty="0" smtClean="0"/>
              <a:t>].</a:t>
            </a:r>
          </a:p>
          <a:p>
            <a:endParaRPr lang="en-US" dirty="0" smtClean="0"/>
          </a:p>
          <a:p>
            <a:r>
              <a:rPr lang="en-US" dirty="0"/>
              <a:t>the list starts with </a:t>
            </a:r>
            <a:r>
              <a:rPr lang="en-US" dirty="0" smtClean="0"/>
              <a:t>a 1</a:t>
            </a:r>
            <a:r>
              <a:rPr lang="en-US" dirty="0"/>
              <a:t>, which is not a printable character. Because of this, the list is printed</a:t>
            </a:r>
          </a:p>
          <a:p>
            <a:r>
              <a:rPr lang="en-US" dirty="0"/>
              <a:t>without conversion</a:t>
            </a:r>
          </a:p>
        </p:txBody>
      </p:sp>
    </p:spTree>
    <p:extLst>
      <p:ext uri="{BB962C8B-B14F-4D97-AF65-F5344CB8AC3E}">
        <p14:creationId xmlns:p14="http://schemas.microsoft.com/office/powerpoint/2010/main" val="4058238046"/>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532050" y="2233245"/>
            <a:ext cx="5718756" cy="3687690"/>
          </a:xfrm>
          <a:prstGeom prst="rect">
            <a:avLst/>
          </a:prstGeom>
        </p:spPr>
      </p:pic>
      <p:pic>
        <p:nvPicPr>
          <p:cNvPr id="9" name="Picture 8"/>
          <p:cNvPicPr>
            <a:picLocks noChangeAspect="1"/>
          </p:cNvPicPr>
          <p:nvPr/>
        </p:nvPicPr>
        <p:blipFill>
          <a:blip r:embed="rId3"/>
          <a:stretch>
            <a:fillRect/>
          </a:stretch>
        </p:blipFill>
        <p:spPr>
          <a:xfrm>
            <a:off x="7627902" y="2233245"/>
            <a:ext cx="3591327" cy="2359746"/>
          </a:xfrm>
          <a:prstGeom prst="rect">
            <a:avLst/>
          </a:prstGeom>
        </p:spPr>
      </p:pic>
    </p:spTree>
    <p:extLst>
      <p:ext uri="{BB962C8B-B14F-4D97-AF65-F5344CB8AC3E}">
        <p14:creationId xmlns:p14="http://schemas.microsoft.com/office/powerpoint/2010/main" val="238423270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3600986"/>
          </a:xfrm>
          <a:prstGeom prst="rect">
            <a:avLst/>
          </a:prstGeom>
          <a:noFill/>
        </p:spPr>
        <p:txBody>
          <a:bodyPr wrap="square" rtlCol="0">
            <a:spAutoFit/>
          </a:bodyPr>
          <a:lstStyle/>
          <a:p>
            <a:r>
              <a:rPr lang="en-US" b="1" dirty="0" smtClean="0"/>
              <a:t>Starting Gen Server</a:t>
            </a:r>
          </a:p>
          <a:p>
            <a:endParaRPr lang="en-US" sz="1400" dirty="0" smtClean="0"/>
          </a:p>
          <a:p>
            <a:r>
              <a:rPr lang="en-US" sz="1400" dirty="0"/>
              <a:t>The first argument </a:t>
            </a:r>
            <a:r>
              <a:rPr lang="en-US" sz="1400" b="1" dirty="0"/>
              <a:t>{local, ch3} </a:t>
            </a:r>
            <a:r>
              <a:rPr lang="en-US" sz="1400" dirty="0"/>
              <a:t>specifies the name. In this case, the gen server will be locally</a:t>
            </a:r>
          </a:p>
          <a:p>
            <a:r>
              <a:rPr lang="en-US" sz="1400" dirty="0"/>
              <a:t>registered as </a:t>
            </a:r>
            <a:r>
              <a:rPr lang="en-US" sz="1400" b="1" dirty="0"/>
              <a:t>ch3</a:t>
            </a:r>
          </a:p>
          <a:p>
            <a:endParaRPr lang="en-US" sz="1400" dirty="0"/>
          </a:p>
          <a:p>
            <a:r>
              <a:rPr lang="en-US" sz="1400" dirty="0"/>
              <a:t>If the name is omitted, the gen server is not registered. Instead its </a:t>
            </a:r>
            <a:r>
              <a:rPr lang="en-US" sz="1400" b="1" dirty="0" err="1"/>
              <a:t>pid</a:t>
            </a:r>
            <a:r>
              <a:rPr lang="en-US" sz="1400" dirty="0"/>
              <a:t> must be used. The name</a:t>
            </a:r>
          </a:p>
          <a:p>
            <a:r>
              <a:rPr lang="en-US" sz="1400" dirty="0"/>
              <a:t>could also be given as </a:t>
            </a:r>
            <a:r>
              <a:rPr lang="en-US" sz="1400" b="1" dirty="0"/>
              <a:t>{global, Name}</a:t>
            </a:r>
          </a:p>
          <a:p>
            <a:endParaRPr lang="en-US" sz="1400" dirty="0"/>
          </a:p>
          <a:p>
            <a:r>
              <a:rPr lang="en-US" sz="1400" dirty="0"/>
              <a:t>If name registration succeeds, the new gen server process calls the callback function </a:t>
            </a:r>
            <a:r>
              <a:rPr lang="en-US" sz="1400" b="1" dirty="0"/>
              <a:t>ch3:init([]).</a:t>
            </a:r>
          </a:p>
          <a:p>
            <a:endParaRPr lang="en-US" sz="1400" dirty="0"/>
          </a:p>
          <a:p>
            <a:r>
              <a:rPr lang="en-US" sz="1400" b="1" dirty="0" err="1"/>
              <a:t>init</a:t>
            </a:r>
            <a:r>
              <a:rPr lang="en-US" sz="1400" dirty="0"/>
              <a:t> is expected to return </a:t>
            </a:r>
            <a:r>
              <a:rPr lang="en-US" sz="1400" b="1" dirty="0"/>
              <a:t>{ok, State</a:t>
            </a:r>
            <a:r>
              <a:rPr lang="en-US" sz="1400" dirty="0"/>
              <a:t>}</a:t>
            </a:r>
          </a:p>
          <a:p>
            <a:endParaRPr lang="en-US" sz="1400" dirty="0"/>
          </a:p>
          <a:p>
            <a:r>
              <a:rPr lang="en-US" sz="1400" b="1" dirty="0"/>
              <a:t>gen </a:t>
            </a:r>
            <a:r>
              <a:rPr lang="en-US" sz="1400" b="1" dirty="0" err="1"/>
              <a:t>server:start</a:t>
            </a:r>
            <a:r>
              <a:rPr lang="en-US" sz="1400" b="1" dirty="0"/>
              <a:t> link </a:t>
            </a:r>
            <a:r>
              <a:rPr lang="en-US" sz="1400" dirty="0"/>
              <a:t>is synchronous</a:t>
            </a:r>
          </a:p>
          <a:p>
            <a:endParaRPr lang="en-US" sz="1400" dirty="0"/>
          </a:p>
          <a:p>
            <a:r>
              <a:rPr lang="en-US" sz="1400" b="1" dirty="0"/>
              <a:t>gen </a:t>
            </a:r>
            <a:r>
              <a:rPr lang="en-US" sz="1400" b="1" dirty="0" err="1"/>
              <a:t>server:start</a:t>
            </a:r>
            <a:r>
              <a:rPr lang="en-US" sz="1400" b="1" dirty="0"/>
              <a:t> </a:t>
            </a:r>
            <a:r>
              <a:rPr lang="en-US" sz="1400" dirty="0"/>
              <a:t>link must be used if the gen server is part of a supervision tree. There is another function </a:t>
            </a:r>
            <a:r>
              <a:rPr lang="en-US" sz="1400" b="1" dirty="0"/>
              <a:t>gen </a:t>
            </a:r>
            <a:r>
              <a:rPr lang="en-US" sz="1400" b="1" dirty="0" err="1"/>
              <a:t>server:start</a:t>
            </a:r>
            <a:r>
              <a:rPr lang="en-US" sz="1400" dirty="0"/>
              <a:t> to start a stand-alone gen server</a:t>
            </a:r>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518146" y="5746024"/>
            <a:ext cx="8011934" cy="703014"/>
          </a:xfrm>
          <a:prstGeom prst="rect">
            <a:avLst/>
          </a:prstGeom>
        </p:spPr>
      </p:pic>
      <p:pic>
        <p:nvPicPr>
          <p:cNvPr id="9" name="Picture 8"/>
          <p:cNvPicPr>
            <a:picLocks noChangeAspect="1"/>
          </p:cNvPicPr>
          <p:nvPr/>
        </p:nvPicPr>
        <p:blipFill>
          <a:blip r:embed="rId3"/>
          <a:stretch>
            <a:fillRect/>
          </a:stretch>
        </p:blipFill>
        <p:spPr>
          <a:xfrm>
            <a:off x="9131120" y="5753262"/>
            <a:ext cx="2700271" cy="703962"/>
          </a:xfrm>
          <a:prstGeom prst="rect">
            <a:avLst/>
          </a:prstGeom>
        </p:spPr>
      </p:pic>
    </p:spTree>
    <p:extLst>
      <p:ext uri="{BB962C8B-B14F-4D97-AF65-F5344CB8AC3E}">
        <p14:creationId xmlns:p14="http://schemas.microsoft.com/office/powerpoint/2010/main" val="31558299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2308324"/>
          </a:xfrm>
          <a:prstGeom prst="rect">
            <a:avLst/>
          </a:prstGeom>
          <a:noFill/>
        </p:spPr>
        <p:txBody>
          <a:bodyPr wrap="square" rtlCol="0">
            <a:spAutoFit/>
          </a:bodyPr>
          <a:lstStyle/>
          <a:p>
            <a:r>
              <a:rPr lang="en-US" b="1" dirty="0" smtClean="0"/>
              <a:t>Synchronous request call - call</a:t>
            </a:r>
          </a:p>
          <a:p>
            <a:endParaRPr lang="en-US" sz="1400" dirty="0" smtClean="0"/>
          </a:p>
          <a:p>
            <a:endParaRPr lang="en-US" sz="1400" dirty="0"/>
          </a:p>
          <a:p>
            <a:r>
              <a:rPr lang="en-US" sz="1400" dirty="0"/>
              <a:t>When the request is received, the gen server calls </a:t>
            </a:r>
            <a:r>
              <a:rPr lang="en-US" sz="1400" dirty="0" err="1" smtClean="0"/>
              <a:t>handle_call</a:t>
            </a:r>
            <a:r>
              <a:rPr lang="en-US" sz="1400" dirty="0" smtClean="0"/>
              <a:t>(Request</a:t>
            </a:r>
            <a:r>
              <a:rPr lang="en-US" sz="1400" dirty="0"/>
              <a:t>, From, State) which is expected to return a tuple {</a:t>
            </a:r>
            <a:r>
              <a:rPr lang="en-US" sz="1400" dirty="0" err="1"/>
              <a:t>reply,Reply</a:t>
            </a:r>
            <a:r>
              <a:rPr lang="en-US" sz="1400" dirty="0"/>
              <a:t>, State1</a:t>
            </a:r>
            <a:r>
              <a:rPr lang="en-US" sz="1400" dirty="0" smtClean="0"/>
              <a:t>}</a:t>
            </a:r>
          </a:p>
          <a:p>
            <a:endParaRPr lang="en-US" sz="1400" dirty="0"/>
          </a:p>
          <a:p>
            <a:pPr lvl="2"/>
            <a:r>
              <a:rPr lang="en-US" sz="1400" i="1" dirty="0"/>
              <a:t>In this case, the reply is the allocated channel </a:t>
            </a:r>
            <a:r>
              <a:rPr lang="en-US" sz="1400" i="1" dirty="0" err="1"/>
              <a:t>Ch</a:t>
            </a:r>
            <a:r>
              <a:rPr lang="en-US" sz="1400" i="1" dirty="0"/>
              <a:t> and the new state is the set of remaining available</a:t>
            </a:r>
          </a:p>
          <a:p>
            <a:pPr lvl="2"/>
            <a:r>
              <a:rPr lang="en-US" sz="1400" i="1" dirty="0"/>
              <a:t>channels </a:t>
            </a:r>
            <a:r>
              <a:rPr lang="en-US" sz="1400" i="1" dirty="0" smtClean="0"/>
              <a:t>Chs2</a:t>
            </a:r>
            <a:endParaRPr lang="en-US" sz="1400" i="1" dirty="0"/>
          </a:p>
          <a:p>
            <a:pPr lvl="2"/>
            <a:endParaRPr lang="en-US" sz="1400" i="1" dirty="0" smtClean="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270864" y="4434670"/>
            <a:ext cx="3143250" cy="581025"/>
          </a:xfrm>
          <a:prstGeom prst="rect">
            <a:avLst/>
          </a:prstGeom>
        </p:spPr>
      </p:pic>
      <p:pic>
        <p:nvPicPr>
          <p:cNvPr id="10" name="Picture 9"/>
          <p:cNvPicPr>
            <a:picLocks noChangeAspect="1"/>
          </p:cNvPicPr>
          <p:nvPr/>
        </p:nvPicPr>
        <p:blipFill>
          <a:blip r:embed="rId3"/>
          <a:stretch>
            <a:fillRect/>
          </a:stretch>
        </p:blipFill>
        <p:spPr>
          <a:xfrm>
            <a:off x="6264573" y="4392656"/>
            <a:ext cx="3486150" cy="809625"/>
          </a:xfrm>
          <a:prstGeom prst="rect">
            <a:avLst/>
          </a:prstGeom>
        </p:spPr>
      </p:pic>
    </p:spTree>
    <p:extLst>
      <p:ext uri="{BB962C8B-B14F-4D97-AF65-F5344CB8AC3E}">
        <p14:creationId xmlns:p14="http://schemas.microsoft.com/office/powerpoint/2010/main" val="28379889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2092881"/>
          </a:xfrm>
          <a:prstGeom prst="rect">
            <a:avLst/>
          </a:prstGeom>
          <a:noFill/>
        </p:spPr>
        <p:txBody>
          <a:bodyPr wrap="square" rtlCol="0">
            <a:spAutoFit/>
          </a:bodyPr>
          <a:lstStyle/>
          <a:p>
            <a:r>
              <a:rPr lang="en-US" b="1" dirty="0" smtClean="0"/>
              <a:t>Asynchronous request- cast</a:t>
            </a:r>
          </a:p>
          <a:p>
            <a:endParaRPr lang="en-US" sz="1400" dirty="0" smtClean="0"/>
          </a:p>
          <a:p>
            <a:r>
              <a:rPr lang="en-US" sz="1400" dirty="0" smtClean="0"/>
              <a:t>When </a:t>
            </a:r>
            <a:r>
              <a:rPr lang="en-US" sz="1400" dirty="0"/>
              <a:t>the request is received, the gen server calls </a:t>
            </a:r>
            <a:r>
              <a:rPr lang="en-US" sz="1400" dirty="0" err="1" smtClean="0"/>
              <a:t>handle_cast</a:t>
            </a:r>
            <a:r>
              <a:rPr lang="en-US" sz="1400" dirty="0" smtClean="0"/>
              <a:t>(Request</a:t>
            </a:r>
            <a:r>
              <a:rPr lang="en-US" sz="1400" dirty="0"/>
              <a:t>, State) which is expected to return a tuple {</a:t>
            </a:r>
            <a:r>
              <a:rPr lang="en-US" sz="1400" dirty="0" err="1"/>
              <a:t>noreply</a:t>
            </a:r>
            <a:r>
              <a:rPr lang="en-US" sz="1400" dirty="0"/>
              <a:t>, State1}. State1 is a new value for the state of the gen server</a:t>
            </a:r>
            <a:r>
              <a:rPr lang="en-US" sz="1400" dirty="0" smtClean="0"/>
              <a:t>.</a:t>
            </a:r>
          </a:p>
          <a:p>
            <a:endParaRPr lang="en-US" sz="1400" dirty="0"/>
          </a:p>
          <a:p>
            <a:pPr lvl="2"/>
            <a:r>
              <a:rPr lang="en-US" sz="1400" i="1" dirty="0"/>
              <a:t>In this case, the reply is the allocated channel </a:t>
            </a:r>
            <a:r>
              <a:rPr lang="en-US" sz="1400" i="1" dirty="0" err="1"/>
              <a:t>Ch</a:t>
            </a:r>
            <a:r>
              <a:rPr lang="en-US" sz="1400" i="1" dirty="0"/>
              <a:t> and the new state is the set of remaining available</a:t>
            </a:r>
          </a:p>
          <a:p>
            <a:pPr lvl="2"/>
            <a:r>
              <a:rPr lang="en-US" sz="1400" i="1" dirty="0"/>
              <a:t>channels </a:t>
            </a:r>
            <a:r>
              <a:rPr lang="en-US" sz="1400" i="1" dirty="0" smtClean="0"/>
              <a:t>Chs2</a:t>
            </a:r>
            <a:endParaRPr lang="en-US" sz="1400" i="1" dirty="0"/>
          </a:p>
          <a:p>
            <a:pPr lvl="2"/>
            <a:endParaRPr lang="en-US" sz="1400" i="1" dirty="0" smtClean="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4477736"/>
            <a:ext cx="3571875" cy="581025"/>
          </a:xfrm>
          <a:prstGeom prst="rect">
            <a:avLst/>
          </a:prstGeom>
        </p:spPr>
      </p:pic>
      <p:pic>
        <p:nvPicPr>
          <p:cNvPr id="9" name="Picture 8"/>
          <p:cNvPicPr>
            <a:picLocks noChangeAspect="1"/>
          </p:cNvPicPr>
          <p:nvPr/>
        </p:nvPicPr>
        <p:blipFill>
          <a:blip r:embed="rId3"/>
          <a:stretch>
            <a:fillRect/>
          </a:stretch>
        </p:blipFill>
        <p:spPr>
          <a:xfrm>
            <a:off x="5943600" y="4483707"/>
            <a:ext cx="3200400" cy="771525"/>
          </a:xfrm>
          <a:prstGeom prst="rect">
            <a:avLst/>
          </a:prstGeom>
        </p:spPr>
      </p:pic>
    </p:spTree>
    <p:extLst>
      <p:ext uri="{BB962C8B-B14F-4D97-AF65-F5344CB8AC3E}">
        <p14:creationId xmlns:p14="http://schemas.microsoft.com/office/powerpoint/2010/main" val="258421041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2308324"/>
          </a:xfrm>
          <a:prstGeom prst="rect">
            <a:avLst/>
          </a:prstGeom>
          <a:noFill/>
        </p:spPr>
        <p:txBody>
          <a:bodyPr wrap="square" rtlCol="0">
            <a:spAutoFit/>
          </a:bodyPr>
          <a:lstStyle/>
          <a:p>
            <a:r>
              <a:rPr lang="en-US" b="1" dirty="0" smtClean="0"/>
              <a:t>Stopping In a supervision tree</a:t>
            </a:r>
          </a:p>
          <a:p>
            <a:endParaRPr lang="en-US" sz="1400" dirty="0" smtClean="0"/>
          </a:p>
          <a:p>
            <a:r>
              <a:rPr lang="en-US" sz="1400" dirty="0"/>
              <a:t>If the gen server is part of a supervision tree, no stop function is </a:t>
            </a:r>
            <a:r>
              <a:rPr lang="en-US" sz="1400" dirty="0" smtClean="0"/>
              <a:t>needed</a:t>
            </a:r>
          </a:p>
          <a:p>
            <a:endParaRPr lang="en-US" sz="1400" i="1" dirty="0"/>
          </a:p>
          <a:p>
            <a:r>
              <a:rPr lang="en-US" sz="1400" dirty="0"/>
              <a:t>If it is necessary to clean up before termination, the shutdown strategy must be a timeout value and the</a:t>
            </a:r>
          </a:p>
          <a:p>
            <a:r>
              <a:rPr lang="en-US" sz="1400" dirty="0"/>
              <a:t>gen server must be set to trap exit signals in the </a:t>
            </a:r>
            <a:r>
              <a:rPr lang="en-US" sz="1400" dirty="0" err="1"/>
              <a:t>init</a:t>
            </a:r>
            <a:r>
              <a:rPr lang="en-US" sz="1400" dirty="0"/>
              <a:t> </a:t>
            </a:r>
            <a:r>
              <a:rPr lang="en-US" sz="1400" dirty="0" smtClean="0"/>
              <a:t>function</a:t>
            </a:r>
          </a:p>
          <a:p>
            <a:endParaRPr lang="en-US" sz="1400" i="1" dirty="0"/>
          </a:p>
          <a:p>
            <a:r>
              <a:rPr lang="en-US" sz="1400" dirty="0"/>
              <a:t>When ordered to shutdown, </a:t>
            </a:r>
            <a:r>
              <a:rPr lang="en-US" sz="1400" dirty="0" smtClean="0"/>
              <a:t>the gen </a:t>
            </a:r>
            <a:r>
              <a:rPr lang="en-US" sz="1400" dirty="0"/>
              <a:t>server will then call the callback function terminate(shutdown, State)</a:t>
            </a:r>
            <a:endParaRPr lang="en-US" sz="1400" i="1" dirty="0" smtClean="0"/>
          </a:p>
          <a:p>
            <a:endParaRPr lang="en-US" sz="1400" i="1" dirty="0" smtClean="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308822" y="4362364"/>
            <a:ext cx="3495675" cy="1257300"/>
          </a:xfrm>
          <a:prstGeom prst="rect">
            <a:avLst/>
          </a:prstGeom>
        </p:spPr>
      </p:pic>
      <p:pic>
        <p:nvPicPr>
          <p:cNvPr id="10" name="Picture 9"/>
          <p:cNvPicPr>
            <a:picLocks noChangeAspect="1"/>
          </p:cNvPicPr>
          <p:nvPr/>
        </p:nvPicPr>
        <p:blipFill>
          <a:blip r:embed="rId3"/>
          <a:stretch>
            <a:fillRect/>
          </a:stretch>
        </p:blipFill>
        <p:spPr>
          <a:xfrm>
            <a:off x="5720567" y="4303263"/>
            <a:ext cx="3609975" cy="962025"/>
          </a:xfrm>
          <a:prstGeom prst="rect">
            <a:avLst/>
          </a:prstGeom>
        </p:spPr>
      </p:pic>
    </p:spTree>
    <p:extLst>
      <p:ext uri="{BB962C8B-B14F-4D97-AF65-F5344CB8AC3E}">
        <p14:creationId xmlns:p14="http://schemas.microsoft.com/office/powerpoint/2010/main" val="523139276"/>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1877437"/>
          </a:xfrm>
          <a:prstGeom prst="rect">
            <a:avLst/>
          </a:prstGeom>
          <a:noFill/>
        </p:spPr>
        <p:txBody>
          <a:bodyPr wrap="square" rtlCol="0">
            <a:spAutoFit/>
          </a:bodyPr>
          <a:lstStyle/>
          <a:p>
            <a:r>
              <a:rPr lang="en-US" b="1" dirty="0" smtClean="0"/>
              <a:t>Stopping Standalone servers</a:t>
            </a:r>
          </a:p>
          <a:p>
            <a:endParaRPr lang="en-US" sz="1400" dirty="0" smtClean="0"/>
          </a:p>
          <a:p>
            <a:r>
              <a:rPr lang="en-US" sz="1400" dirty="0"/>
              <a:t>If the gen server is not part of a supervision tree, a stop function may be </a:t>
            </a:r>
            <a:r>
              <a:rPr lang="en-US" sz="1400" dirty="0" smtClean="0"/>
              <a:t>useful</a:t>
            </a:r>
          </a:p>
          <a:p>
            <a:endParaRPr lang="en-US" sz="1400" i="1" dirty="0"/>
          </a:p>
          <a:p>
            <a:r>
              <a:rPr lang="en-US" sz="1400" i="1" dirty="0"/>
              <a:t>The callback function handling the stop request returns a tuple {stop, normal, State1}, where</a:t>
            </a:r>
          </a:p>
          <a:p>
            <a:r>
              <a:rPr lang="en-US" sz="1400" i="1" dirty="0"/>
              <a:t>normal specifies that it is a normal termination and State1 is a new value for the state of the gen server.</a:t>
            </a:r>
          </a:p>
          <a:p>
            <a:r>
              <a:rPr lang="en-US" sz="1400" i="1" dirty="0"/>
              <a:t>This will cause the gen server to call terminate(normal,State1) and then terminate gracefully</a:t>
            </a:r>
            <a:endParaRPr lang="en-US" sz="1400" i="1" dirty="0" smtClean="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4582025"/>
            <a:ext cx="3057525" cy="581025"/>
          </a:xfrm>
          <a:prstGeom prst="rect">
            <a:avLst/>
          </a:prstGeom>
        </p:spPr>
      </p:pic>
      <p:pic>
        <p:nvPicPr>
          <p:cNvPr id="9" name="Picture 8"/>
          <p:cNvPicPr>
            <a:picLocks noChangeAspect="1"/>
          </p:cNvPicPr>
          <p:nvPr/>
        </p:nvPicPr>
        <p:blipFill>
          <a:blip r:embed="rId3"/>
          <a:stretch>
            <a:fillRect/>
          </a:stretch>
        </p:blipFill>
        <p:spPr>
          <a:xfrm>
            <a:off x="6148663" y="4559314"/>
            <a:ext cx="3314700" cy="933450"/>
          </a:xfrm>
          <a:prstGeom prst="rect">
            <a:avLst/>
          </a:prstGeom>
        </p:spPr>
      </p:pic>
      <p:pic>
        <p:nvPicPr>
          <p:cNvPr id="11" name="Picture 10"/>
          <p:cNvPicPr>
            <a:picLocks noChangeAspect="1"/>
          </p:cNvPicPr>
          <p:nvPr/>
        </p:nvPicPr>
        <p:blipFill>
          <a:blip r:embed="rId4"/>
          <a:stretch>
            <a:fillRect/>
          </a:stretch>
        </p:blipFill>
        <p:spPr>
          <a:xfrm>
            <a:off x="6148663" y="5761694"/>
            <a:ext cx="3038475" cy="438150"/>
          </a:xfrm>
          <a:prstGeom prst="rect">
            <a:avLst/>
          </a:prstGeom>
        </p:spPr>
      </p:pic>
    </p:spTree>
    <p:extLst>
      <p:ext uri="{BB962C8B-B14F-4D97-AF65-F5344CB8AC3E}">
        <p14:creationId xmlns:p14="http://schemas.microsoft.com/office/powerpoint/2010/main" val="353196753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1661993"/>
          </a:xfrm>
          <a:prstGeom prst="rect">
            <a:avLst/>
          </a:prstGeom>
          <a:noFill/>
        </p:spPr>
        <p:txBody>
          <a:bodyPr wrap="square" rtlCol="0">
            <a:spAutoFit/>
          </a:bodyPr>
          <a:lstStyle/>
          <a:p>
            <a:r>
              <a:rPr lang="en-US" b="1" dirty="0" smtClean="0"/>
              <a:t>Handling Other Messages</a:t>
            </a:r>
          </a:p>
          <a:p>
            <a:endParaRPr lang="en-US" sz="1400" dirty="0" smtClean="0"/>
          </a:p>
          <a:p>
            <a:r>
              <a:rPr lang="en-US" sz="1400" dirty="0"/>
              <a:t>If the gen server should be able to receive other messages than requests, the callback function</a:t>
            </a:r>
          </a:p>
          <a:p>
            <a:r>
              <a:rPr lang="en-US" sz="1400" dirty="0"/>
              <a:t>handle info(Info, State) must be implemented to handle </a:t>
            </a:r>
            <a:r>
              <a:rPr lang="en-US" sz="1400" dirty="0" smtClean="0"/>
              <a:t>them.</a:t>
            </a:r>
          </a:p>
          <a:p>
            <a:endParaRPr lang="en-US" sz="1400" dirty="0"/>
          </a:p>
          <a:p>
            <a:r>
              <a:rPr lang="en-US" sz="1400" dirty="0"/>
              <a:t>Examples of other messages </a:t>
            </a:r>
            <a:r>
              <a:rPr lang="en-US" sz="1400" dirty="0" smtClean="0"/>
              <a:t>are exit </a:t>
            </a:r>
            <a:r>
              <a:rPr lang="en-US" sz="1400" dirty="0"/>
              <a:t>messages, if the gen server is linked to other processes (than the supervisor) and trapping </a:t>
            </a:r>
            <a:r>
              <a:rPr lang="en-US" sz="1400" dirty="0" smtClean="0"/>
              <a:t>exit signals</a:t>
            </a:r>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357178" y="4725489"/>
            <a:ext cx="4429125" cy="923925"/>
          </a:xfrm>
          <a:prstGeom prst="rect">
            <a:avLst/>
          </a:prstGeom>
        </p:spPr>
      </p:pic>
    </p:spTree>
    <p:extLst>
      <p:ext uri="{BB962C8B-B14F-4D97-AF65-F5344CB8AC3E}">
        <p14:creationId xmlns:p14="http://schemas.microsoft.com/office/powerpoint/2010/main" val="42678438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646331"/>
          </a:xfrm>
          <a:prstGeom prst="rect">
            <a:avLst/>
          </a:prstGeom>
          <a:noFill/>
        </p:spPr>
        <p:txBody>
          <a:bodyPr wrap="square" rtlCol="0">
            <a:spAutoFit/>
          </a:bodyPr>
          <a:lstStyle/>
          <a:p>
            <a:r>
              <a:rPr lang="en-US" dirty="0"/>
              <a:t>If we are in state S and the event E occurs, we should perform the actions A and make a</a:t>
            </a:r>
          </a:p>
          <a:p>
            <a:r>
              <a:rPr lang="en-US" dirty="0"/>
              <a:t>transition to the state S'</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95808" y="3032718"/>
            <a:ext cx="4371975" cy="581025"/>
          </a:xfrm>
          <a:prstGeom prst="rect">
            <a:avLst/>
          </a:prstGeom>
        </p:spPr>
      </p:pic>
      <p:pic>
        <p:nvPicPr>
          <p:cNvPr id="9" name="Picture 8"/>
          <p:cNvPicPr>
            <a:picLocks noChangeAspect="1"/>
          </p:cNvPicPr>
          <p:nvPr/>
        </p:nvPicPr>
        <p:blipFill>
          <a:blip r:embed="rId3"/>
          <a:stretch>
            <a:fillRect/>
          </a:stretch>
        </p:blipFill>
        <p:spPr>
          <a:xfrm>
            <a:off x="1154954" y="4325490"/>
            <a:ext cx="4133850" cy="885825"/>
          </a:xfrm>
          <a:prstGeom prst="rect">
            <a:avLst/>
          </a:prstGeom>
        </p:spPr>
      </p:pic>
    </p:spTree>
    <p:extLst>
      <p:ext uri="{BB962C8B-B14F-4D97-AF65-F5344CB8AC3E}">
        <p14:creationId xmlns:p14="http://schemas.microsoft.com/office/powerpoint/2010/main" val="372536542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866149"/>
            <a:ext cx="7332223" cy="3662541"/>
          </a:xfrm>
          <a:prstGeom prst="rect">
            <a:avLst/>
          </a:prstGeom>
          <a:noFill/>
        </p:spPr>
        <p:txBody>
          <a:bodyPr wrap="square" rtlCol="0">
            <a:spAutoFit/>
          </a:bodyPr>
          <a:lstStyle/>
          <a:p>
            <a:r>
              <a:rPr lang="en-US" b="1" dirty="0"/>
              <a:t>gen </a:t>
            </a:r>
            <a:r>
              <a:rPr lang="en-US" b="1" dirty="0" err="1"/>
              <a:t>fsm:start</a:t>
            </a:r>
            <a:r>
              <a:rPr lang="en-US" b="1" dirty="0"/>
              <a:t> </a:t>
            </a:r>
            <a:r>
              <a:rPr lang="en-US" b="1" dirty="0" smtClean="0"/>
              <a:t>link/4</a:t>
            </a:r>
          </a:p>
          <a:p>
            <a:endParaRPr lang="en-US" dirty="0" smtClean="0"/>
          </a:p>
          <a:p>
            <a:r>
              <a:rPr lang="en-US" sz="1400" dirty="0" smtClean="0"/>
              <a:t>spawns </a:t>
            </a:r>
            <a:r>
              <a:rPr lang="en-US" sz="1400" dirty="0"/>
              <a:t>and links to a new </a:t>
            </a:r>
            <a:r>
              <a:rPr lang="en-US" sz="1400" dirty="0" smtClean="0"/>
              <a:t>process, a </a:t>
            </a:r>
            <a:r>
              <a:rPr lang="en-US" sz="1400" dirty="0"/>
              <a:t>gen </a:t>
            </a:r>
            <a:r>
              <a:rPr lang="en-US" sz="1400" dirty="0" err="1"/>
              <a:t>fsm</a:t>
            </a:r>
            <a:r>
              <a:rPr lang="en-US" sz="1400" dirty="0" smtClean="0"/>
              <a:t>. </a:t>
            </a:r>
          </a:p>
          <a:p>
            <a:endParaRPr lang="en-US" sz="1400" dirty="0"/>
          </a:p>
          <a:p>
            <a:r>
              <a:rPr lang="en-US" sz="1400" dirty="0" smtClean="0"/>
              <a:t>It </a:t>
            </a:r>
            <a:r>
              <a:rPr lang="en-US" sz="1400" dirty="0"/>
              <a:t>does not return until the gen </a:t>
            </a:r>
            <a:r>
              <a:rPr lang="en-US" sz="1400" dirty="0" err="1"/>
              <a:t>fsm</a:t>
            </a:r>
            <a:r>
              <a:rPr lang="en-US" sz="1400" dirty="0"/>
              <a:t> has been </a:t>
            </a:r>
            <a:r>
              <a:rPr lang="en-US" sz="1400" dirty="0" smtClean="0"/>
              <a:t>initialized and </a:t>
            </a:r>
            <a:r>
              <a:rPr lang="en-US" sz="1400" dirty="0"/>
              <a:t>is ready to receive notifications </a:t>
            </a:r>
            <a:endParaRPr lang="en-US" sz="1400" dirty="0" smtClean="0"/>
          </a:p>
          <a:p>
            <a:endParaRPr lang="en-US" sz="1400" dirty="0" smtClean="0"/>
          </a:p>
          <a:p>
            <a:r>
              <a:rPr lang="en-US" sz="1400" dirty="0"/>
              <a:t>If name registration succeeds, the new gen </a:t>
            </a:r>
            <a:r>
              <a:rPr lang="en-US" sz="1400" dirty="0" err="1"/>
              <a:t>fsm</a:t>
            </a:r>
            <a:r>
              <a:rPr lang="en-US" sz="1400" dirty="0"/>
              <a:t> process calls the callback function </a:t>
            </a:r>
            <a:r>
              <a:rPr lang="en-US" sz="1400" dirty="0" err="1" smtClean="0"/>
              <a:t>Module:init</a:t>
            </a:r>
            <a:r>
              <a:rPr lang="en-US" sz="1400" dirty="0" smtClean="0"/>
              <a:t>(</a:t>
            </a:r>
            <a:r>
              <a:rPr lang="en-US" sz="1400" dirty="0" err="1" smtClean="0"/>
              <a:t>Arg</a:t>
            </a:r>
            <a:r>
              <a:rPr lang="en-US" sz="1400" dirty="0" smtClean="0"/>
              <a:t>). </a:t>
            </a:r>
            <a:r>
              <a:rPr lang="en-US" sz="1400" dirty="0"/>
              <a:t>This function is expected to return {ok, </a:t>
            </a:r>
            <a:r>
              <a:rPr lang="en-US" sz="1400" dirty="0" err="1"/>
              <a:t>StateName</a:t>
            </a:r>
            <a:r>
              <a:rPr lang="en-US" sz="1400" dirty="0"/>
              <a:t>, </a:t>
            </a:r>
            <a:r>
              <a:rPr lang="en-US" sz="1400" dirty="0" err="1"/>
              <a:t>StateData</a:t>
            </a:r>
            <a:r>
              <a:rPr lang="en-US" sz="1400" dirty="0"/>
              <a:t>}</a:t>
            </a:r>
          </a:p>
          <a:p>
            <a:endParaRPr lang="en-US" sz="1400" dirty="0" smtClean="0"/>
          </a:p>
          <a:p>
            <a:r>
              <a:rPr lang="en-US" sz="1400" dirty="0"/>
              <a:t>gen </a:t>
            </a:r>
            <a:r>
              <a:rPr lang="en-US" sz="1400" dirty="0" err="1"/>
              <a:t>fsm:start</a:t>
            </a:r>
            <a:r>
              <a:rPr lang="en-US" sz="1400" dirty="0"/>
              <a:t> link must be used if the gen </a:t>
            </a:r>
            <a:r>
              <a:rPr lang="en-US" sz="1400" dirty="0" err="1"/>
              <a:t>fsm</a:t>
            </a:r>
            <a:r>
              <a:rPr lang="en-US" sz="1400" dirty="0"/>
              <a:t> is part of a supervision tree, i.e. is started by </a:t>
            </a:r>
            <a:r>
              <a:rPr lang="en-US" sz="1400" dirty="0" smtClean="0"/>
              <a:t>a supervisor</a:t>
            </a:r>
            <a:r>
              <a:rPr lang="en-US" sz="1400" dirty="0"/>
              <a:t>. </a:t>
            </a:r>
            <a:endParaRPr lang="en-US" sz="1400" dirty="0" smtClean="0"/>
          </a:p>
          <a:p>
            <a:endParaRPr lang="en-US" sz="1400" dirty="0"/>
          </a:p>
          <a:p>
            <a:r>
              <a:rPr lang="en-US" sz="1400" dirty="0" smtClean="0"/>
              <a:t>There </a:t>
            </a:r>
            <a:r>
              <a:rPr lang="en-US" sz="1400" dirty="0"/>
              <a:t>is another function gen </a:t>
            </a:r>
            <a:r>
              <a:rPr lang="en-US" sz="1400" dirty="0" err="1"/>
              <a:t>fsm:start</a:t>
            </a:r>
            <a:r>
              <a:rPr lang="en-US" sz="1400" dirty="0"/>
              <a:t> to start a stand-alone gen </a:t>
            </a:r>
            <a:r>
              <a:rPr lang="en-US" sz="1400" dirty="0" err="1"/>
              <a:t>fsm</a:t>
            </a:r>
            <a:r>
              <a:rPr lang="en-US" sz="1400" dirty="0"/>
              <a:t>, i.e. a gen </a:t>
            </a:r>
            <a:r>
              <a:rPr lang="en-US" sz="1400" dirty="0" err="1"/>
              <a:t>fsm</a:t>
            </a:r>
            <a:endParaRPr lang="en-US" sz="1400" dirty="0"/>
          </a:p>
          <a:p>
            <a:r>
              <a:rPr lang="en-US" sz="1400" dirty="0"/>
              <a:t>which is not part of a supervision tree</a:t>
            </a:r>
            <a:endParaRPr lang="en-US" sz="1400" dirty="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1154954" y="5602307"/>
            <a:ext cx="6257925" cy="581025"/>
          </a:xfrm>
          <a:prstGeom prst="rect">
            <a:avLst/>
          </a:prstGeom>
        </p:spPr>
      </p:pic>
      <p:pic>
        <p:nvPicPr>
          <p:cNvPr id="12" name="Picture 11"/>
          <p:cNvPicPr>
            <a:picLocks noChangeAspect="1"/>
          </p:cNvPicPr>
          <p:nvPr/>
        </p:nvPicPr>
        <p:blipFill>
          <a:blip r:embed="rId3"/>
          <a:stretch>
            <a:fillRect/>
          </a:stretch>
        </p:blipFill>
        <p:spPr>
          <a:xfrm>
            <a:off x="8168107" y="5583256"/>
            <a:ext cx="2886075" cy="619125"/>
          </a:xfrm>
          <a:prstGeom prst="rect">
            <a:avLst/>
          </a:prstGeom>
        </p:spPr>
      </p:pic>
    </p:spTree>
    <p:extLst>
      <p:ext uri="{BB962C8B-B14F-4D97-AF65-F5344CB8AC3E}">
        <p14:creationId xmlns:p14="http://schemas.microsoft.com/office/powerpoint/2010/main" val="35513576"/>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866149"/>
            <a:ext cx="7332223" cy="3447098"/>
          </a:xfrm>
          <a:prstGeom prst="rect">
            <a:avLst/>
          </a:prstGeom>
          <a:noFill/>
        </p:spPr>
        <p:txBody>
          <a:bodyPr wrap="square" rtlCol="0">
            <a:spAutoFit/>
          </a:bodyPr>
          <a:lstStyle/>
          <a:p>
            <a:r>
              <a:rPr lang="en-US" b="1" dirty="0"/>
              <a:t>gen </a:t>
            </a:r>
            <a:r>
              <a:rPr lang="en-US" b="1" dirty="0" err="1"/>
              <a:t>fsm:start</a:t>
            </a:r>
            <a:r>
              <a:rPr lang="en-US" b="1" dirty="0"/>
              <a:t> </a:t>
            </a:r>
            <a:r>
              <a:rPr lang="en-US" b="1" dirty="0" smtClean="0"/>
              <a:t>link/4</a:t>
            </a:r>
          </a:p>
          <a:p>
            <a:endParaRPr lang="en-US" dirty="0" smtClean="0"/>
          </a:p>
          <a:p>
            <a:r>
              <a:rPr lang="en-US" sz="1400" dirty="0" smtClean="0"/>
              <a:t>The </a:t>
            </a:r>
            <a:r>
              <a:rPr lang="en-US" sz="1400" dirty="0"/>
              <a:t>first argument {local, </a:t>
            </a:r>
            <a:r>
              <a:rPr lang="en-US" sz="1400" dirty="0" smtClean="0"/>
              <a:t>Name} </a:t>
            </a:r>
            <a:r>
              <a:rPr lang="en-US" sz="1400" dirty="0"/>
              <a:t>specifies the </a:t>
            </a:r>
            <a:r>
              <a:rPr lang="en-US" sz="1400" dirty="0" smtClean="0"/>
              <a:t>name.</a:t>
            </a:r>
          </a:p>
          <a:p>
            <a:endParaRPr lang="en-US" sz="1400" dirty="0"/>
          </a:p>
          <a:p>
            <a:r>
              <a:rPr lang="en-US" sz="1400" dirty="0"/>
              <a:t>If the name is omitted, the gen </a:t>
            </a:r>
            <a:r>
              <a:rPr lang="en-US" sz="1400" dirty="0" err="1"/>
              <a:t>fsm</a:t>
            </a:r>
            <a:r>
              <a:rPr lang="en-US" sz="1400" dirty="0"/>
              <a:t> is not registered. Instead its </a:t>
            </a:r>
            <a:r>
              <a:rPr lang="en-US" sz="1400" dirty="0" err="1"/>
              <a:t>pid</a:t>
            </a:r>
            <a:r>
              <a:rPr lang="en-US" sz="1400" dirty="0"/>
              <a:t> must be used. The name could also be given as {global, Name</a:t>
            </a:r>
            <a:r>
              <a:rPr lang="en-US" sz="1400" dirty="0" smtClean="0"/>
              <a:t>}</a:t>
            </a:r>
          </a:p>
          <a:p>
            <a:endParaRPr lang="en-US" sz="1400" dirty="0"/>
          </a:p>
          <a:p>
            <a:r>
              <a:rPr lang="en-US" sz="1400" dirty="0"/>
              <a:t>The second argument, </a:t>
            </a:r>
            <a:r>
              <a:rPr lang="en-US" sz="1400" dirty="0" smtClean="0"/>
              <a:t>is </a:t>
            </a:r>
            <a:r>
              <a:rPr lang="en-US" sz="1400" dirty="0"/>
              <a:t>the name of the callback module, that is the module </a:t>
            </a:r>
            <a:r>
              <a:rPr lang="en-US" sz="1400" dirty="0" smtClean="0"/>
              <a:t>where the </a:t>
            </a:r>
            <a:r>
              <a:rPr lang="en-US" sz="1400" dirty="0"/>
              <a:t>callback functions are </a:t>
            </a:r>
            <a:r>
              <a:rPr lang="en-US" sz="1400" dirty="0" smtClean="0"/>
              <a:t>located</a:t>
            </a:r>
          </a:p>
          <a:p>
            <a:endParaRPr lang="en-US" sz="1400" dirty="0"/>
          </a:p>
          <a:p>
            <a:r>
              <a:rPr lang="en-US" sz="1400" dirty="0"/>
              <a:t>The third </a:t>
            </a:r>
            <a:r>
              <a:rPr lang="en-US" sz="1400" dirty="0" smtClean="0"/>
              <a:t>argument, </a:t>
            </a:r>
            <a:r>
              <a:rPr lang="en-US" sz="1400" dirty="0"/>
              <a:t>is a term which is passed as-is to the callback function </a:t>
            </a:r>
            <a:r>
              <a:rPr lang="en-US" sz="1400" dirty="0" err="1"/>
              <a:t>init</a:t>
            </a:r>
            <a:endParaRPr lang="en-US" sz="1400" dirty="0" smtClean="0"/>
          </a:p>
          <a:p>
            <a:endParaRPr lang="en-US" sz="1400" dirty="0" smtClean="0"/>
          </a:p>
          <a:p>
            <a:r>
              <a:rPr lang="en-US" sz="1400" dirty="0"/>
              <a:t>The fourth argument, [], is a list of </a:t>
            </a:r>
            <a:r>
              <a:rPr lang="en-US" sz="1400" dirty="0" smtClean="0"/>
              <a:t>options. See documentation for more details</a:t>
            </a:r>
            <a:endParaRPr lang="en-US" sz="1400" dirty="0"/>
          </a:p>
          <a:p>
            <a:endParaRPr lang="en-US" sz="1400" dirty="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54954" y="5602307"/>
            <a:ext cx="6257925" cy="581025"/>
          </a:xfrm>
          <a:prstGeom prst="rect">
            <a:avLst/>
          </a:prstGeom>
        </p:spPr>
      </p:pic>
      <p:pic>
        <p:nvPicPr>
          <p:cNvPr id="10" name="Picture 9"/>
          <p:cNvPicPr>
            <a:picLocks noChangeAspect="1"/>
          </p:cNvPicPr>
          <p:nvPr/>
        </p:nvPicPr>
        <p:blipFill>
          <a:blip r:embed="rId3"/>
          <a:stretch>
            <a:fillRect/>
          </a:stretch>
        </p:blipFill>
        <p:spPr>
          <a:xfrm>
            <a:off x="8168107" y="5583256"/>
            <a:ext cx="2886075" cy="619125"/>
          </a:xfrm>
          <a:prstGeom prst="rect">
            <a:avLst/>
          </a:prstGeom>
        </p:spPr>
      </p:pic>
    </p:spTree>
    <p:extLst>
      <p:ext uri="{BB962C8B-B14F-4D97-AF65-F5344CB8AC3E}">
        <p14:creationId xmlns:p14="http://schemas.microsoft.com/office/powerpoint/2010/main" val="1428203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We don’t need to know which integer represents a particular character.</a:t>
            </a:r>
          </a:p>
          <a:p>
            <a:r>
              <a:rPr lang="en-US" dirty="0"/>
              <a:t>We can use the “dollar syntax” for this </a:t>
            </a:r>
            <a:r>
              <a:rPr lang="en-US" dirty="0" smtClean="0"/>
              <a:t>purpose</a:t>
            </a:r>
          </a:p>
          <a:p>
            <a:endParaRPr lang="en-US" dirty="0"/>
          </a:p>
          <a:p>
            <a:r>
              <a:rPr lang="en-US" dirty="0"/>
              <a:t>5&gt; I = $s.</a:t>
            </a:r>
          </a:p>
          <a:p>
            <a:r>
              <a:rPr lang="en-US" dirty="0"/>
              <a:t>115</a:t>
            </a:r>
          </a:p>
          <a:p>
            <a:r>
              <a:rPr lang="pt-BR" dirty="0"/>
              <a:t>6&gt; [I-32,$u,$r,$p,$r,$i,$s,$e].</a:t>
            </a:r>
          </a:p>
          <a:p>
            <a:r>
              <a:rPr lang="en-US" dirty="0"/>
              <a:t>"Surprise"</a:t>
            </a:r>
          </a:p>
        </p:txBody>
      </p:sp>
    </p:spTree>
    <p:extLst>
      <p:ext uri="{BB962C8B-B14F-4D97-AF65-F5344CB8AC3E}">
        <p14:creationId xmlns:p14="http://schemas.microsoft.com/office/powerpoint/2010/main" val="1736831936"/>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5083921" cy="3016210"/>
          </a:xfrm>
          <a:prstGeom prst="rect">
            <a:avLst/>
          </a:prstGeom>
          <a:noFill/>
        </p:spPr>
        <p:txBody>
          <a:bodyPr wrap="square" rtlCol="0">
            <a:spAutoFit/>
          </a:bodyPr>
          <a:lstStyle/>
          <a:p>
            <a:r>
              <a:rPr lang="en-US" b="1" dirty="0"/>
              <a:t>gen </a:t>
            </a:r>
            <a:r>
              <a:rPr lang="en-US" b="1" dirty="0" err="1"/>
              <a:t>fsm:send</a:t>
            </a:r>
            <a:r>
              <a:rPr lang="en-US" b="1" dirty="0"/>
              <a:t> </a:t>
            </a:r>
            <a:r>
              <a:rPr lang="en-US" b="1" dirty="0" smtClean="0"/>
              <a:t>event/2</a:t>
            </a:r>
          </a:p>
          <a:p>
            <a:endParaRPr lang="en-US" dirty="0"/>
          </a:p>
          <a:p>
            <a:r>
              <a:rPr lang="en-US" sz="1400" dirty="0" smtClean="0"/>
              <a:t>Notifies Event</a:t>
            </a:r>
          </a:p>
          <a:p>
            <a:endParaRPr lang="en-US" sz="1400" dirty="0"/>
          </a:p>
          <a:p>
            <a:r>
              <a:rPr lang="en-US" sz="1400" dirty="0"/>
              <a:t>When the event is received, the gen </a:t>
            </a:r>
            <a:r>
              <a:rPr lang="en-US" sz="1400" dirty="0" err="1" smtClean="0"/>
              <a:t>fsm</a:t>
            </a:r>
            <a:r>
              <a:rPr lang="en-US" sz="1400" dirty="0" smtClean="0"/>
              <a:t> calls </a:t>
            </a:r>
            <a:r>
              <a:rPr lang="en-US" sz="1400" dirty="0" err="1"/>
              <a:t>StateName</a:t>
            </a:r>
            <a:r>
              <a:rPr lang="en-US" sz="1400" dirty="0"/>
              <a:t>(Event, </a:t>
            </a:r>
            <a:r>
              <a:rPr lang="en-US" sz="1400" dirty="0" err="1"/>
              <a:t>StateData</a:t>
            </a:r>
            <a:r>
              <a:rPr lang="en-US" sz="1400" dirty="0"/>
              <a:t>) which is expected to return a tuple {next state, </a:t>
            </a:r>
            <a:r>
              <a:rPr lang="en-US" sz="1400" dirty="0" smtClean="0"/>
              <a:t>StateName1, StateData1</a:t>
            </a:r>
            <a:r>
              <a:rPr lang="en-US" sz="1400" dirty="0"/>
              <a:t>}. </a:t>
            </a:r>
            <a:endParaRPr lang="en-US" sz="1400" dirty="0" smtClean="0"/>
          </a:p>
          <a:p>
            <a:endParaRPr lang="en-US" sz="1400" dirty="0"/>
          </a:p>
          <a:p>
            <a:endParaRPr lang="en-US" sz="1400" dirty="0" smtClean="0"/>
          </a:p>
          <a:p>
            <a:r>
              <a:rPr lang="en-US" sz="1400" dirty="0" err="1" smtClean="0"/>
              <a:t>StateName</a:t>
            </a:r>
            <a:r>
              <a:rPr lang="en-US" sz="1400" dirty="0" smtClean="0"/>
              <a:t> </a:t>
            </a:r>
            <a:r>
              <a:rPr lang="en-US" sz="1400" dirty="0"/>
              <a:t>is the name of the current state and StateName1 is the name of the next state</a:t>
            </a:r>
          </a:p>
          <a:p>
            <a:r>
              <a:rPr lang="en-US" sz="1400" dirty="0"/>
              <a:t>to go to. StateData1 is a new value for the state data of the gen </a:t>
            </a:r>
            <a:r>
              <a:rPr lang="en-US" sz="1400" dirty="0" err="1"/>
              <a:t>fsm</a:t>
            </a:r>
            <a:r>
              <a:rPr lang="en-US" sz="1400" dirty="0"/>
              <a:t>.</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6238875" y="2569684"/>
            <a:ext cx="4800600" cy="647700"/>
          </a:xfrm>
          <a:prstGeom prst="rect">
            <a:avLst/>
          </a:prstGeom>
        </p:spPr>
      </p:pic>
      <p:pic>
        <p:nvPicPr>
          <p:cNvPr id="9" name="Picture 8"/>
          <p:cNvPicPr>
            <a:picLocks noChangeAspect="1"/>
          </p:cNvPicPr>
          <p:nvPr/>
        </p:nvPicPr>
        <p:blipFill>
          <a:blip r:embed="rId3"/>
          <a:stretch>
            <a:fillRect/>
          </a:stretch>
        </p:blipFill>
        <p:spPr>
          <a:xfrm>
            <a:off x="6238875" y="4319720"/>
            <a:ext cx="5810250" cy="2409825"/>
          </a:xfrm>
          <a:prstGeom prst="rect">
            <a:avLst/>
          </a:prstGeom>
        </p:spPr>
      </p:pic>
    </p:spTree>
    <p:extLst>
      <p:ext uri="{BB962C8B-B14F-4D97-AF65-F5344CB8AC3E}">
        <p14:creationId xmlns:p14="http://schemas.microsoft.com/office/powerpoint/2010/main" val="8011241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5083921" cy="1292662"/>
          </a:xfrm>
          <a:prstGeom prst="rect">
            <a:avLst/>
          </a:prstGeom>
          <a:noFill/>
        </p:spPr>
        <p:txBody>
          <a:bodyPr wrap="square" rtlCol="0">
            <a:spAutoFit/>
          </a:bodyPr>
          <a:lstStyle/>
          <a:p>
            <a:r>
              <a:rPr lang="en-US" b="1" dirty="0" smtClean="0"/>
              <a:t>timeouts</a:t>
            </a:r>
          </a:p>
          <a:p>
            <a:endParaRPr lang="en-US" dirty="0"/>
          </a:p>
          <a:p>
            <a:r>
              <a:rPr lang="en-US" sz="1400" dirty="0"/>
              <a:t>30000 is a timeout value in milliseconds. After 30000 </a:t>
            </a:r>
            <a:r>
              <a:rPr lang="en-US" sz="1400" dirty="0" err="1"/>
              <a:t>ms</a:t>
            </a:r>
            <a:r>
              <a:rPr lang="en-US" sz="1400" dirty="0"/>
              <a:t>, i.e. 30 seconds, a timeout occurs. Then</a:t>
            </a:r>
          </a:p>
          <a:p>
            <a:r>
              <a:rPr lang="en-US" sz="1400" dirty="0" err="1"/>
              <a:t>StateName</a:t>
            </a:r>
            <a:r>
              <a:rPr lang="en-US" sz="1400" dirty="0"/>
              <a:t>(timeout, </a:t>
            </a:r>
            <a:r>
              <a:rPr lang="en-US" sz="1400" dirty="0" err="1"/>
              <a:t>StateData</a:t>
            </a:r>
            <a:r>
              <a:rPr lang="en-US" sz="1400" dirty="0"/>
              <a:t>) is called</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874367" y="2349806"/>
            <a:ext cx="3543300" cy="352425"/>
          </a:xfrm>
          <a:prstGeom prst="rect">
            <a:avLst/>
          </a:prstGeom>
        </p:spPr>
      </p:pic>
      <p:pic>
        <p:nvPicPr>
          <p:cNvPr id="10" name="Picture 9"/>
          <p:cNvPicPr>
            <a:picLocks noChangeAspect="1"/>
          </p:cNvPicPr>
          <p:nvPr/>
        </p:nvPicPr>
        <p:blipFill>
          <a:blip r:embed="rId3"/>
          <a:stretch>
            <a:fillRect/>
          </a:stretch>
        </p:blipFill>
        <p:spPr>
          <a:xfrm>
            <a:off x="6874367" y="4158042"/>
            <a:ext cx="3219450" cy="914400"/>
          </a:xfrm>
          <a:prstGeom prst="rect">
            <a:avLst/>
          </a:prstGeom>
        </p:spPr>
      </p:pic>
    </p:spTree>
    <p:extLst>
      <p:ext uri="{BB962C8B-B14F-4D97-AF65-F5344CB8AC3E}">
        <p14:creationId xmlns:p14="http://schemas.microsoft.com/office/powerpoint/2010/main" val="179975647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1508105"/>
          </a:xfrm>
          <a:prstGeom prst="rect">
            <a:avLst/>
          </a:prstGeom>
          <a:noFill/>
        </p:spPr>
        <p:txBody>
          <a:bodyPr wrap="square" rtlCol="0">
            <a:spAutoFit/>
          </a:bodyPr>
          <a:lstStyle/>
          <a:p>
            <a:r>
              <a:rPr lang="en-US" b="1" dirty="0" smtClean="0"/>
              <a:t>All state events</a:t>
            </a:r>
          </a:p>
          <a:p>
            <a:endParaRPr lang="en-US" dirty="0"/>
          </a:p>
          <a:p>
            <a:r>
              <a:rPr lang="en-US" sz="1400" dirty="0"/>
              <a:t>Sometimes an event can arrive at any state of the gen </a:t>
            </a:r>
            <a:r>
              <a:rPr lang="en-US" sz="1400" dirty="0" err="1"/>
              <a:t>fsm</a:t>
            </a:r>
            <a:r>
              <a:rPr lang="en-US" sz="1400" dirty="0"/>
              <a:t>. Instead of sending the message with</a:t>
            </a:r>
          </a:p>
          <a:p>
            <a:r>
              <a:rPr lang="en-US" sz="1400" dirty="0"/>
              <a:t>gen </a:t>
            </a:r>
            <a:r>
              <a:rPr lang="en-US" sz="1400" dirty="0" err="1"/>
              <a:t>fsm:send</a:t>
            </a:r>
            <a:r>
              <a:rPr lang="en-US" sz="1400" dirty="0"/>
              <a:t> event/2 and writing one clause handling the event for each state function, the </a:t>
            </a:r>
            <a:r>
              <a:rPr lang="en-US" sz="1400" dirty="0" smtClean="0"/>
              <a:t>message can </a:t>
            </a:r>
            <a:r>
              <a:rPr lang="en-US" sz="1400" dirty="0"/>
              <a:t>be sent with gen </a:t>
            </a:r>
            <a:r>
              <a:rPr lang="en-US" sz="1400" dirty="0" err="1"/>
              <a:t>fsm:send</a:t>
            </a:r>
            <a:r>
              <a:rPr lang="en-US" sz="1400" dirty="0"/>
              <a:t> all state event/2 and handled with </a:t>
            </a:r>
            <a:r>
              <a:rPr lang="en-US" sz="1400" dirty="0" err="1"/>
              <a:t>Module:handle</a:t>
            </a:r>
            <a:r>
              <a:rPr lang="en-US" sz="1400" dirty="0"/>
              <a:t> event/3</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219200" y="3887675"/>
            <a:ext cx="6710932" cy="2113880"/>
          </a:xfrm>
          <a:prstGeom prst="rect">
            <a:avLst/>
          </a:prstGeom>
        </p:spPr>
      </p:pic>
    </p:spTree>
    <p:extLst>
      <p:ext uri="{BB962C8B-B14F-4D97-AF65-F5344CB8AC3E}">
        <p14:creationId xmlns:p14="http://schemas.microsoft.com/office/powerpoint/2010/main" val="178293425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2154436"/>
          </a:xfrm>
          <a:prstGeom prst="rect">
            <a:avLst/>
          </a:prstGeom>
          <a:noFill/>
        </p:spPr>
        <p:txBody>
          <a:bodyPr wrap="square" rtlCol="0">
            <a:spAutoFit/>
          </a:bodyPr>
          <a:lstStyle/>
          <a:p>
            <a:r>
              <a:rPr lang="en-US" b="1" dirty="0" smtClean="0"/>
              <a:t>Stopping in supervision tree</a:t>
            </a:r>
          </a:p>
          <a:p>
            <a:endParaRPr lang="en-US" dirty="0"/>
          </a:p>
          <a:p>
            <a:r>
              <a:rPr lang="en-US" sz="1400" dirty="0"/>
              <a:t>If the gen </a:t>
            </a:r>
            <a:r>
              <a:rPr lang="en-US" sz="1400" dirty="0" err="1"/>
              <a:t>fsm</a:t>
            </a:r>
            <a:r>
              <a:rPr lang="en-US" sz="1400" dirty="0"/>
              <a:t> is part of a supervision tree, no stop function is needed</a:t>
            </a:r>
            <a:r>
              <a:rPr lang="en-US" sz="1400" dirty="0" smtClean="0"/>
              <a:t>.</a:t>
            </a:r>
          </a:p>
          <a:p>
            <a:endParaRPr lang="en-US" sz="1400" dirty="0"/>
          </a:p>
          <a:p>
            <a:r>
              <a:rPr lang="en-US" sz="1400" dirty="0"/>
              <a:t>If it is necessary to clean up before termination, the shutdown strategy must be a timeout value and </a:t>
            </a:r>
            <a:r>
              <a:rPr lang="en-US" sz="1400" dirty="0" smtClean="0"/>
              <a:t>the gen </a:t>
            </a:r>
            <a:r>
              <a:rPr lang="en-US" sz="1400" dirty="0" err="1"/>
              <a:t>fsm</a:t>
            </a:r>
            <a:r>
              <a:rPr lang="en-US" sz="1400" dirty="0"/>
              <a:t> must be set to trap exit signals in the </a:t>
            </a:r>
            <a:r>
              <a:rPr lang="en-US" sz="1400" dirty="0" err="1"/>
              <a:t>init</a:t>
            </a:r>
            <a:r>
              <a:rPr lang="en-US" sz="1400" dirty="0"/>
              <a:t> </a:t>
            </a:r>
            <a:r>
              <a:rPr lang="en-US" sz="1400" dirty="0" smtClean="0"/>
              <a:t>function</a:t>
            </a:r>
          </a:p>
          <a:p>
            <a:endParaRPr lang="en-US" sz="1400" dirty="0"/>
          </a:p>
          <a:p>
            <a:r>
              <a:rPr lang="en-US" sz="1400" dirty="0"/>
              <a:t>When ordered to shutdown, the gen </a:t>
            </a:r>
            <a:r>
              <a:rPr lang="en-US" sz="1400" dirty="0" err="1" smtClean="0"/>
              <a:t>fsm</a:t>
            </a:r>
            <a:r>
              <a:rPr lang="en-US" sz="1400" dirty="0"/>
              <a:t> </a:t>
            </a:r>
            <a:r>
              <a:rPr lang="en-US" sz="1400" dirty="0" smtClean="0"/>
              <a:t>will </a:t>
            </a:r>
            <a:r>
              <a:rPr lang="en-US" sz="1400" dirty="0"/>
              <a:t>then call the callback function terminate(shutdown, </a:t>
            </a:r>
            <a:r>
              <a:rPr lang="en-US" sz="1400" dirty="0" err="1"/>
              <a:t>StateName</a:t>
            </a:r>
            <a:r>
              <a:rPr lang="en-US" sz="1400" dirty="0"/>
              <a:t>, </a:t>
            </a:r>
            <a:r>
              <a:rPr lang="en-US" sz="1400" dirty="0" err="1"/>
              <a:t>StateData</a:t>
            </a:r>
            <a:r>
              <a:rPr lang="en-US" sz="1400" dirty="0"/>
              <a:t>)</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375302" y="4109936"/>
            <a:ext cx="4267200" cy="2476500"/>
          </a:xfrm>
          <a:prstGeom prst="rect">
            <a:avLst/>
          </a:prstGeom>
        </p:spPr>
      </p:pic>
    </p:spTree>
    <p:extLst>
      <p:ext uri="{BB962C8B-B14F-4D97-AF65-F5344CB8AC3E}">
        <p14:creationId xmlns:p14="http://schemas.microsoft.com/office/powerpoint/2010/main" val="431829435"/>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1508105"/>
          </a:xfrm>
          <a:prstGeom prst="rect">
            <a:avLst/>
          </a:prstGeom>
          <a:noFill/>
        </p:spPr>
        <p:txBody>
          <a:bodyPr wrap="square" rtlCol="0">
            <a:spAutoFit/>
          </a:bodyPr>
          <a:lstStyle/>
          <a:p>
            <a:r>
              <a:rPr lang="en-US" b="1" dirty="0" smtClean="0"/>
              <a:t>Stopping in standalone servers</a:t>
            </a:r>
          </a:p>
          <a:p>
            <a:endParaRPr lang="en-US" dirty="0"/>
          </a:p>
          <a:p>
            <a:r>
              <a:rPr lang="en-US" sz="1400" dirty="0"/>
              <a:t>The callback function handling the stop event returns a tuple {stop,normal,StateData1}, where</a:t>
            </a:r>
          </a:p>
          <a:p>
            <a:r>
              <a:rPr lang="en-US" sz="1400" dirty="0"/>
              <a:t>normal specifies that it is a normal termination and StateData1 is a new value for the state data of </a:t>
            </a:r>
            <a:r>
              <a:rPr lang="en-US" sz="1400" dirty="0" smtClean="0"/>
              <a:t>the gen </a:t>
            </a:r>
            <a:r>
              <a:rPr lang="en-US" sz="1400" dirty="0" err="1"/>
              <a:t>fsm</a:t>
            </a:r>
            <a:r>
              <a:rPr lang="en-US" sz="1400" dirty="0"/>
              <a:t>. This will cause the gen </a:t>
            </a:r>
            <a:r>
              <a:rPr lang="en-US" sz="1400" dirty="0" err="1"/>
              <a:t>fsm</a:t>
            </a:r>
            <a:r>
              <a:rPr lang="en-US" sz="1400" dirty="0"/>
              <a:t> to call terminate(normal,StateName,StateData1) and then</a:t>
            </a:r>
          </a:p>
          <a:p>
            <a:r>
              <a:rPr lang="en-US" sz="1400" dirty="0"/>
              <a:t>terminate gracefully</a:t>
            </a:r>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5149477" y="3755246"/>
            <a:ext cx="4810125" cy="2457450"/>
          </a:xfrm>
          <a:prstGeom prst="rect">
            <a:avLst/>
          </a:prstGeom>
        </p:spPr>
      </p:pic>
    </p:spTree>
    <p:extLst>
      <p:ext uri="{BB962C8B-B14F-4D97-AF65-F5344CB8AC3E}">
        <p14:creationId xmlns:p14="http://schemas.microsoft.com/office/powerpoint/2010/main" val="3394547096"/>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1077218"/>
          </a:xfrm>
          <a:prstGeom prst="rect">
            <a:avLst/>
          </a:prstGeom>
          <a:noFill/>
        </p:spPr>
        <p:txBody>
          <a:bodyPr wrap="square" rtlCol="0">
            <a:spAutoFit/>
          </a:bodyPr>
          <a:lstStyle/>
          <a:p>
            <a:r>
              <a:rPr lang="en-US" b="1" dirty="0" smtClean="0"/>
              <a:t>Handling Other Messages</a:t>
            </a:r>
          </a:p>
          <a:p>
            <a:endParaRPr lang="en-US" dirty="0"/>
          </a:p>
          <a:p>
            <a:r>
              <a:rPr lang="en-US" sz="1400" dirty="0"/>
              <a:t>If the gen </a:t>
            </a:r>
            <a:r>
              <a:rPr lang="en-US" sz="1400" dirty="0" err="1"/>
              <a:t>fsm</a:t>
            </a:r>
            <a:r>
              <a:rPr lang="en-US" sz="1400" dirty="0"/>
              <a:t> should be able to receive other messages than events, the callback function</a:t>
            </a:r>
          </a:p>
          <a:p>
            <a:r>
              <a:rPr lang="en-US" sz="1400" dirty="0"/>
              <a:t>handle info(Info, </a:t>
            </a:r>
            <a:r>
              <a:rPr lang="en-US" sz="1400" dirty="0" err="1"/>
              <a:t>StateName</a:t>
            </a:r>
            <a:r>
              <a:rPr lang="en-US" sz="1400" dirty="0"/>
              <a:t>, </a:t>
            </a:r>
            <a:r>
              <a:rPr lang="en-US" sz="1400" dirty="0" err="1"/>
              <a:t>StateData</a:t>
            </a:r>
            <a:r>
              <a:rPr lang="en-US" sz="1400" dirty="0"/>
              <a:t>) must be implemented to handle them</a:t>
            </a:r>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567783" y="3662261"/>
            <a:ext cx="5857875" cy="895350"/>
          </a:xfrm>
          <a:prstGeom prst="rect">
            <a:avLst/>
          </a:prstGeom>
        </p:spPr>
      </p:pic>
    </p:spTree>
    <p:extLst>
      <p:ext uri="{BB962C8B-B14F-4D97-AF65-F5344CB8AC3E}">
        <p14:creationId xmlns:p14="http://schemas.microsoft.com/office/powerpoint/2010/main" val="243410502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gen_event</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3877985"/>
          </a:xfrm>
          <a:prstGeom prst="rect">
            <a:avLst/>
          </a:prstGeom>
          <a:noFill/>
        </p:spPr>
        <p:txBody>
          <a:bodyPr wrap="square" rtlCol="0">
            <a:spAutoFit/>
          </a:bodyPr>
          <a:lstStyle/>
          <a:p>
            <a:r>
              <a:rPr lang="en-US" b="1" dirty="0" smtClean="0"/>
              <a:t>Event Handling Principles</a:t>
            </a:r>
          </a:p>
          <a:p>
            <a:endParaRPr lang="en-US" dirty="0"/>
          </a:p>
          <a:p>
            <a:r>
              <a:rPr lang="en-US" sz="1400" dirty="0"/>
              <a:t>In OTP, an </a:t>
            </a:r>
            <a:r>
              <a:rPr lang="en-US" sz="1400" i="1" dirty="0"/>
              <a:t>event manager </a:t>
            </a:r>
            <a:r>
              <a:rPr lang="en-US" sz="1400" dirty="0"/>
              <a:t>is a named object to which events can be sent. An </a:t>
            </a:r>
            <a:r>
              <a:rPr lang="en-US" sz="1400" i="1" dirty="0"/>
              <a:t>event </a:t>
            </a:r>
            <a:r>
              <a:rPr lang="en-US" sz="1400" dirty="0"/>
              <a:t>could be, for</a:t>
            </a:r>
          </a:p>
          <a:p>
            <a:r>
              <a:rPr lang="en-US" sz="1400" dirty="0"/>
              <a:t>example, an error, an alarm or some information that should be </a:t>
            </a:r>
            <a:r>
              <a:rPr lang="en-US" sz="1400" dirty="0" smtClean="0"/>
              <a:t>logged</a:t>
            </a:r>
          </a:p>
          <a:p>
            <a:endParaRPr lang="en-US" sz="1400" dirty="0"/>
          </a:p>
          <a:p>
            <a:r>
              <a:rPr lang="en-US" sz="1400" dirty="0"/>
              <a:t>In the event manager, zero, one or several </a:t>
            </a:r>
            <a:r>
              <a:rPr lang="en-US" sz="1400" i="1" dirty="0"/>
              <a:t>event handlers </a:t>
            </a:r>
            <a:r>
              <a:rPr lang="en-US" sz="1400" dirty="0"/>
              <a:t>are installed</a:t>
            </a:r>
            <a:r>
              <a:rPr lang="en-US" sz="1400" dirty="0" smtClean="0"/>
              <a:t>.</a:t>
            </a:r>
          </a:p>
          <a:p>
            <a:endParaRPr lang="en-US" sz="1400" dirty="0"/>
          </a:p>
          <a:p>
            <a:r>
              <a:rPr lang="en-US" sz="1400" dirty="0"/>
              <a:t>When the event manager </a:t>
            </a:r>
            <a:r>
              <a:rPr lang="en-US" sz="1400" dirty="0" smtClean="0"/>
              <a:t>is notified </a:t>
            </a:r>
            <a:r>
              <a:rPr lang="en-US" sz="1400" dirty="0"/>
              <a:t>about an event, the event will be processed by all the installed event </a:t>
            </a:r>
            <a:r>
              <a:rPr lang="en-US" sz="1400" dirty="0" smtClean="0"/>
              <a:t>handlers</a:t>
            </a:r>
          </a:p>
          <a:p>
            <a:endParaRPr lang="en-US" sz="1400" dirty="0"/>
          </a:p>
          <a:p>
            <a:r>
              <a:rPr lang="en-US" sz="1400" dirty="0"/>
              <a:t>An event manager is implemented as a process and each event handler is implemented as a </a:t>
            </a:r>
            <a:r>
              <a:rPr lang="en-US" sz="1400" dirty="0" smtClean="0"/>
              <a:t>callback module</a:t>
            </a:r>
          </a:p>
          <a:p>
            <a:endParaRPr lang="en-US" sz="1400" dirty="0"/>
          </a:p>
          <a:p>
            <a:r>
              <a:rPr lang="en-US" sz="1400" dirty="0"/>
              <a:t>The event manager essentially maintains a list of {Module, State} pairs, where each Module is an </a:t>
            </a:r>
            <a:r>
              <a:rPr lang="en-US" sz="1400" dirty="0" smtClean="0"/>
              <a:t>event handler</a:t>
            </a:r>
            <a:r>
              <a:rPr lang="en-US" sz="1400" dirty="0"/>
              <a:t>, and State the internal state of that event handler</a:t>
            </a:r>
            <a:endParaRPr lang="en-US" sz="1400" dirty="0" smtClean="0"/>
          </a:p>
          <a:p>
            <a:endParaRPr lang="en-US" sz="1400" dirty="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709934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gen_event</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4308872"/>
          </a:xfrm>
          <a:prstGeom prst="rect">
            <a:avLst/>
          </a:prstGeom>
          <a:noFill/>
        </p:spPr>
        <p:txBody>
          <a:bodyPr wrap="square" rtlCol="0">
            <a:spAutoFit/>
          </a:bodyPr>
          <a:lstStyle/>
          <a:p>
            <a:r>
              <a:rPr lang="en-US" b="1" dirty="0" smtClean="0"/>
              <a:t>Starting Event Manager</a:t>
            </a:r>
          </a:p>
          <a:p>
            <a:endParaRPr lang="en-US" dirty="0"/>
          </a:p>
          <a:p>
            <a:r>
              <a:rPr lang="en-US" sz="1400" dirty="0"/>
              <a:t>This function spawns and links to a new process, an event manager</a:t>
            </a:r>
            <a:r>
              <a:rPr lang="en-US" sz="1400" dirty="0" smtClean="0"/>
              <a:t>.</a:t>
            </a:r>
          </a:p>
          <a:p>
            <a:endParaRPr lang="en-US" sz="1400" dirty="0"/>
          </a:p>
          <a:p>
            <a:r>
              <a:rPr lang="en-US" sz="1400" dirty="0"/>
              <a:t>The argument, {local, error man} specifies the name. In this case, the event manager will be </a:t>
            </a:r>
            <a:r>
              <a:rPr lang="en-US" sz="1400" dirty="0" smtClean="0"/>
              <a:t>locally registered </a:t>
            </a:r>
            <a:r>
              <a:rPr lang="en-US" sz="1400" dirty="0"/>
              <a:t>as error man</a:t>
            </a:r>
            <a:r>
              <a:rPr lang="en-US" sz="1400" dirty="0" smtClean="0"/>
              <a:t>.</a:t>
            </a:r>
          </a:p>
          <a:p>
            <a:endParaRPr lang="en-US" sz="1400" dirty="0"/>
          </a:p>
          <a:p>
            <a:r>
              <a:rPr lang="en-US" sz="1400" dirty="0"/>
              <a:t>If the name is omitted, the event manager is not registered. Instead its </a:t>
            </a:r>
            <a:r>
              <a:rPr lang="en-US" sz="1400" dirty="0" err="1"/>
              <a:t>pid</a:t>
            </a:r>
            <a:r>
              <a:rPr lang="en-US" sz="1400" dirty="0"/>
              <a:t> must be used. The </a:t>
            </a:r>
            <a:r>
              <a:rPr lang="en-US" sz="1400" dirty="0" smtClean="0"/>
              <a:t>name could </a:t>
            </a:r>
            <a:r>
              <a:rPr lang="en-US" sz="1400" dirty="0"/>
              <a:t>also be given as {global, Name}, in which case the event manager is registered using</a:t>
            </a:r>
          </a:p>
          <a:p>
            <a:r>
              <a:rPr lang="en-US" sz="1400" dirty="0" err="1"/>
              <a:t>global:register</a:t>
            </a:r>
            <a:r>
              <a:rPr lang="en-US" sz="1400" dirty="0"/>
              <a:t> name/2</a:t>
            </a:r>
            <a:r>
              <a:rPr lang="en-US" sz="1400" dirty="0" smtClean="0"/>
              <a:t>.</a:t>
            </a:r>
          </a:p>
          <a:p>
            <a:endParaRPr lang="en-US" sz="1400" dirty="0"/>
          </a:p>
          <a:p>
            <a:r>
              <a:rPr lang="en-US" sz="1400" dirty="0" err="1" smtClean="0"/>
              <a:t>gen_event:start</a:t>
            </a:r>
            <a:r>
              <a:rPr lang="en-US" sz="1400" dirty="0" smtClean="0"/>
              <a:t> </a:t>
            </a:r>
            <a:r>
              <a:rPr lang="en-US" sz="1400" dirty="0"/>
              <a:t>link must be used if the event manager is part of a supervision tree, i.e. is started </a:t>
            </a:r>
            <a:r>
              <a:rPr lang="en-US" sz="1400" dirty="0" smtClean="0"/>
              <a:t>by a </a:t>
            </a:r>
            <a:r>
              <a:rPr lang="en-US" sz="1400" dirty="0"/>
              <a:t>supervisor. </a:t>
            </a:r>
            <a:endParaRPr lang="en-US" sz="1400" dirty="0" smtClean="0"/>
          </a:p>
          <a:p>
            <a:endParaRPr lang="en-US" sz="1400" dirty="0"/>
          </a:p>
          <a:p>
            <a:endParaRPr lang="en-US" sz="1400" dirty="0" smtClean="0"/>
          </a:p>
          <a:p>
            <a:r>
              <a:rPr lang="en-US" sz="1400" dirty="0" smtClean="0"/>
              <a:t>There </a:t>
            </a:r>
            <a:r>
              <a:rPr lang="en-US" sz="1400" dirty="0"/>
              <a:t>is another function </a:t>
            </a:r>
            <a:r>
              <a:rPr lang="en-US" sz="1400" dirty="0" err="1" smtClean="0"/>
              <a:t>gen_event:start</a:t>
            </a:r>
            <a:r>
              <a:rPr lang="en-US" sz="1400" dirty="0" smtClean="0"/>
              <a:t> </a:t>
            </a:r>
            <a:r>
              <a:rPr lang="en-US" sz="1400" dirty="0"/>
              <a:t>to start a stand-alone event manager, i.e. </a:t>
            </a:r>
            <a:r>
              <a:rPr lang="en-US" sz="1400" dirty="0" smtClean="0"/>
              <a:t>an event </a:t>
            </a:r>
            <a:r>
              <a:rPr lang="en-US" sz="1400" dirty="0"/>
              <a:t>manager which is not part of a supervision tree.</a:t>
            </a:r>
          </a:p>
          <a:p>
            <a:endParaRPr lang="en-US" sz="1400" dirty="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024791" y="4804483"/>
            <a:ext cx="3867150" cy="390525"/>
          </a:xfrm>
          <a:prstGeom prst="rect">
            <a:avLst/>
          </a:prstGeom>
        </p:spPr>
      </p:pic>
    </p:spTree>
    <p:extLst>
      <p:ext uri="{BB962C8B-B14F-4D97-AF65-F5344CB8AC3E}">
        <p14:creationId xmlns:p14="http://schemas.microsoft.com/office/powerpoint/2010/main" val="2506587836"/>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gen_event</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4308872"/>
          </a:xfrm>
          <a:prstGeom prst="rect">
            <a:avLst/>
          </a:prstGeom>
          <a:noFill/>
        </p:spPr>
        <p:txBody>
          <a:bodyPr wrap="square" rtlCol="0">
            <a:spAutoFit/>
          </a:bodyPr>
          <a:lstStyle/>
          <a:p>
            <a:r>
              <a:rPr lang="en-US" b="1" dirty="0" smtClean="0"/>
              <a:t>Adding Event Handler</a:t>
            </a:r>
          </a:p>
          <a:p>
            <a:endParaRPr lang="en-US"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endParaRPr lang="en-US" sz="1400" dirty="0"/>
          </a:p>
          <a:p>
            <a:r>
              <a:rPr lang="en-US" sz="1400" dirty="0" smtClean="0"/>
              <a:t>This </a:t>
            </a:r>
            <a:r>
              <a:rPr lang="en-US" sz="1400" dirty="0"/>
              <a:t>function sends a message to the event manager registered as </a:t>
            </a:r>
            <a:r>
              <a:rPr lang="en-US" sz="1400" b="1" dirty="0" err="1" smtClean="0"/>
              <a:t>error_man</a:t>
            </a:r>
            <a:r>
              <a:rPr lang="en-US" sz="1400" dirty="0"/>
              <a:t>, telling it to add the </a:t>
            </a:r>
            <a:r>
              <a:rPr lang="en-US" sz="1400" dirty="0" smtClean="0"/>
              <a:t>event handler </a:t>
            </a:r>
            <a:r>
              <a:rPr lang="en-US" sz="1400" dirty="0" err="1" smtClean="0"/>
              <a:t>terminal_logger</a:t>
            </a:r>
            <a:r>
              <a:rPr lang="en-US" sz="1400" dirty="0"/>
              <a:t>. </a:t>
            </a:r>
            <a:endParaRPr lang="en-US" sz="1400" dirty="0" smtClean="0"/>
          </a:p>
          <a:p>
            <a:endParaRPr lang="en-US" sz="1400" dirty="0"/>
          </a:p>
          <a:p>
            <a:r>
              <a:rPr lang="en-US" sz="1400" dirty="0" smtClean="0"/>
              <a:t>The </a:t>
            </a:r>
            <a:r>
              <a:rPr lang="en-US" sz="1400" dirty="0"/>
              <a:t>event manager will call the callback function</a:t>
            </a:r>
          </a:p>
          <a:p>
            <a:r>
              <a:rPr lang="en-US" sz="1400" dirty="0" err="1"/>
              <a:t>t</a:t>
            </a:r>
            <a:r>
              <a:rPr lang="en-US" sz="1400" dirty="0" err="1" smtClean="0"/>
              <a:t>erminal_logger:init</a:t>
            </a:r>
            <a:r>
              <a:rPr lang="en-US" sz="1400" dirty="0"/>
              <a:t>([]), where the argument [] is the third argument to add handler</a:t>
            </a:r>
            <a:r>
              <a:rPr lang="en-US" sz="1400" dirty="0" smtClean="0"/>
              <a:t>.</a:t>
            </a:r>
          </a:p>
          <a:p>
            <a:endParaRPr lang="en-US" sz="1400" dirty="0"/>
          </a:p>
          <a:p>
            <a:r>
              <a:rPr lang="en-US" sz="1400" dirty="0" smtClean="0"/>
              <a:t> </a:t>
            </a:r>
            <a:r>
              <a:rPr lang="en-US" sz="1400" dirty="0" err="1"/>
              <a:t>init</a:t>
            </a:r>
            <a:r>
              <a:rPr lang="en-US" sz="1400" dirty="0"/>
              <a:t> </a:t>
            </a:r>
            <a:r>
              <a:rPr lang="en-US" sz="1400" dirty="0" smtClean="0"/>
              <a:t>is expected </a:t>
            </a:r>
            <a:r>
              <a:rPr lang="en-US" sz="1400" dirty="0"/>
              <a:t>to return {ok, State}, where State is the internal state </a:t>
            </a:r>
            <a:r>
              <a:rPr lang="en-US" sz="1400" dirty="0" err="1"/>
              <a:t>fo</a:t>
            </a:r>
            <a:r>
              <a:rPr lang="en-US" sz="1400" dirty="0"/>
              <a:t> the event handler</a:t>
            </a:r>
            <a:r>
              <a:rPr lang="en-US" sz="1400" dirty="0" smtClean="0"/>
              <a:t>.</a:t>
            </a:r>
          </a:p>
          <a:p>
            <a:endParaRPr lang="en-US" sz="1400" dirty="0"/>
          </a:p>
          <a:p>
            <a:endParaRPr lang="en-US" sz="1400" dirty="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2819820" y="2461218"/>
            <a:ext cx="5495925" cy="1143000"/>
          </a:xfrm>
          <a:prstGeom prst="rect">
            <a:avLst/>
          </a:prstGeom>
        </p:spPr>
      </p:pic>
      <p:pic>
        <p:nvPicPr>
          <p:cNvPr id="9" name="Picture 8"/>
          <p:cNvPicPr>
            <a:picLocks noChangeAspect="1"/>
          </p:cNvPicPr>
          <p:nvPr/>
        </p:nvPicPr>
        <p:blipFill>
          <a:blip r:embed="rId3"/>
          <a:stretch>
            <a:fillRect/>
          </a:stretch>
        </p:blipFill>
        <p:spPr>
          <a:xfrm>
            <a:off x="1298218" y="6063687"/>
            <a:ext cx="2076450" cy="581025"/>
          </a:xfrm>
          <a:prstGeom prst="rect">
            <a:avLst/>
          </a:prstGeom>
        </p:spPr>
      </p:pic>
      <p:pic>
        <p:nvPicPr>
          <p:cNvPr id="10" name="Picture 9"/>
          <p:cNvPicPr>
            <a:picLocks noChangeAspect="1"/>
          </p:cNvPicPr>
          <p:nvPr/>
        </p:nvPicPr>
        <p:blipFill>
          <a:blip r:embed="rId4"/>
          <a:stretch>
            <a:fillRect/>
          </a:stretch>
        </p:blipFill>
        <p:spPr>
          <a:xfrm>
            <a:off x="4743919" y="5930336"/>
            <a:ext cx="3914775" cy="847725"/>
          </a:xfrm>
          <a:prstGeom prst="rect">
            <a:avLst/>
          </a:prstGeom>
        </p:spPr>
      </p:pic>
    </p:spTree>
    <p:extLst>
      <p:ext uri="{BB962C8B-B14F-4D97-AF65-F5344CB8AC3E}">
        <p14:creationId xmlns:p14="http://schemas.microsoft.com/office/powerpoint/2010/main" val="208781132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gen_event</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2154436"/>
          </a:xfrm>
          <a:prstGeom prst="rect">
            <a:avLst/>
          </a:prstGeom>
          <a:noFill/>
        </p:spPr>
        <p:txBody>
          <a:bodyPr wrap="square" rtlCol="0">
            <a:spAutoFit/>
          </a:bodyPr>
          <a:lstStyle/>
          <a:p>
            <a:r>
              <a:rPr lang="en-US" b="1" dirty="0" smtClean="0"/>
              <a:t>Notifying Events</a:t>
            </a:r>
          </a:p>
          <a:p>
            <a:endParaRPr lang="en-US" dirty="0"/>
          </a:p>
          <a:p>
            <a:r>
              <a:rPr lang="en-US" sz="1400" dirty="0" err="1" smtClean="0"/>
              <a:t>error_man</a:t>
            </a:r>
            <a:r>
              <a:rPr lang="en-US" sz="1400" dirty="0" smtClean="0"/>
              <a:t> </a:t>
            </a:r>
            <a:r>
              <a:rPr lang="en-US" sz="1400" dirty="0"/>
              <a:t>is the name of the event manager and no reply is the </a:t>
            </a:r>
            <a:r>
              <a:rPr lang="en-US" sz="1400" dirty="0" smtClean="0"/>
              <a:t>event</a:t>
            </a:r>
          </a:p>
          <a:p>
            <a:endParaRPr lang="en-US" sz="1400" dirty="0"/>
          </a:p>
          <a:p>
            <a:r>
              <a:rPr lang="en-US" sz="1400" dirty="0" smtClean="0"/>
              <a:t>The </a:t>
            </a:r>
            <a:r>
              <a:rPr lang="en-US" sz="1400" dirty="0"/>
              <a:t>event is made into a message and sent to the event manager. When the event is received, the </a:t>
            </a:r>
            <a:r>
              <a:rPr lang="en-US" sz="1400" dirty="0" smtClean="0"/>
              <a:t>event manager </a:t>
            </a:r>
            <a:r>
              <a:rPr lang="en-US" sz="1400" dirty="0"/>
              <a:t>calls handle event(Event, State) for each installed event handler, in the same order as </a:t>
            </a:r>
            <a:r>
              <a:rPr lang="en-US" sz="1400" dirty="0" smtClean="0"/>
              <a:t>they were </a:t>
            </a:r>
            <a:r>
              <a:rPr lang="en-US" sz="1400" dirty="0"/>
              <a:t>added. The function is expected to return a tuple {ok, State1}, where State1 is a new value </a:t>
            </a:r>
            <a:r>
              <a:rPr lang="en-US" sz="1400" dirty="0" smtClean="0"/>
              <a:t>for the </a:t>
            </a:r>
            <a:r>
              <a:rPr lang="en-US" sz="1400" dirty="0"/>
              <a:t>state of the event handler</a:t>
            </a:r>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4401577"/>
            <a:ext cx="4524375" cy="800100"/>
          </a:xfrm>
          <a:prstGeom prst="rect">
            <a:avLst/>
          </a:prstGeom>
        </p:spPr>
      </p:pic>
      <p:pic>
        <p:nvPicPr>
          <p:cNvPr id="9" name="Picture 8"/>
          <p:cNvPicPr>
            <a:picLocks noChangeAspect="1"/>
          </p:cNvPicPr>
          <p:nvPr/>
        </p:nvPicPr>
        <p:blipFill>
          <a:blip r:embed="rId3"/>
          <a:stretch>
            <a:fillRect/>
          </a:stretch>
        </p:blipFill>
        <p:spPr>
          <a:xfrm>
            <a:off x="6133362" y="4401577"/>
            <a:ext cx="5076825" cy="2200275"/>
          </a:xfrm>
          <a:prstGeom prst="rect">
            <a:avLst/>
          </a:prstGeom>
        </p:spPr>
      </p:pic>
    </p:spTree>
    <p:extLst>
      <p:ext uri="{BB962C8B-B14F-4D97-AF65-F5344CB8AC3E}">
        <p14:creationId xmlns:p14="http://schemas.microsoft.com/office/powerpoint/2010/main" val="2468658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Pattern Matching</a:t>
            </a:r>
            <a:endParaRPr lang="en-US" dirty="0"/>
          </a:p>
        </p:txBody>
      </p:sp>
      <p:pic>
        <p:nvPicPr>
          <p:cNvPr id="5" name="Picture 4"/>
          <p:cNvPicPr>
            <a:picLocks noChangeAspect="1"/>
          </p:cNvPicPr>
          <p:nvPr/>
        </p:nvPicPr>
        <p:blipFill>
          <a:blip r:embed="rId2"/>
          <a:stretch>
            <a:fillRect/>
          </a:stretch>
        </p:blipFill>
        <p:spPr>
          <a:xfrm>
            <a:off x="1359852" y="2417445"/>
            <a:ext cx="7459028" cy="4058786"/>
          </a:xfrm>
          <a:prstGeom prst="rect">
            <a:avLst/>
          </a:prstGeom>
        </p:spPr>
      </p:pic>
    </p:spTree>
    <p:extLst>
      <p:ext uri="{BB962C8B-B14F-4D97-AF65-F5344CB8AC3E}">
        <p14:creationId xmlns:p14="http://schemas.microsoft.com/office/powerpoint/2010/main" val="908287820"/>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gen_event</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2369880"/>
          </a:xfrm>
          <a:prstGeom prst="rect">
            <a:avLst/>
          </a:prstGeom>
          <a:noFill/>
        </p:spPr>
        <p:txBody>
          <a:bodyPr wrap="square" rtlCol="0">
            <a:spAutoFit/>
          </a:bodyPr>
          <a:lstStyle/>
          <a:p>
            <a:r>
              <a:rPr lang="en-US" b="1" dirty="0" smtClean="0"/>
              <a:t>Deleting Event Handler</a:t>
            </a:r>
          </a:p>
          <a:p>
            <a:endParaRPr lang="en-US" dirty="0"/>
          </a:p>
          <a:p>
            <a:r>
              <a:rPr lang="en-US" sz="1400" dirty="0"/>
              <a:t>This function sends a message to the event manager registered as error man, telling it to delete </a:t>
            </a:r>
            <a:r>
              <a:rPr lang="en-US" sz="1400" dirty="0" smtClean="0"/>
              <a:t>the event </a:t>
            </a:r>
            <a:r>
              <a:rPr lang="en-US" sz="1400" dirty="0"/>
              <a:t>handler terminal logger. </a:t>
            </a:r>
            <a:endParaRPr lang="en-US" sz="1400" dirty="0" smtClean="0"/>
          </a:p>
          <a:p>
            <a:endParaRPr lang="en-US" sz="1400" dirty="0"/>
          </a:p>
          <a:p>
            <a:r>
              <a:rPr lang="en-US" sz="1400" dirty="0" smtClean="0"/>
              <a:t>The </a:t>
            </a:r>
            <a:r>
              <a:rPr lang="en-US" sz="1400" dirty="0"/>
              <a:t>event manager will call the callback </a:t>
            </a:r>
            <a:r>
              <a:rPr lang="en-US" sz="1400" dirty="0" smtClean="0"/>
              <a:t>function terminal </a:t>
            </a:r>
            <a:r>
              <a:rPr lang="en-US" sz="1400" dirty="0" err="1"/>
              <a:t>logger:terminate</a:t>
            </a:r>
            <a:r>
              <a:rPr lang="en-US" sz="1400" dirty="0"/>
              <a:t>([], State), where the argument [] is the third argument </a:t>
            </a:r>
            <a:r>
              <a:rPr lang="en-US" sz="1400" dirty="0" smtClean="0"/>
              <a:t>to delete </a:t>
            </a:r>
            <a:r>
              <a:rPr lang="en-US" sz="1400" dirty="0"/>
              <a:t>handler. </a:t>
            </a:r>
            <a:endParaRPr lang="en-US" sz="1400" dirty="0" smtClean="0"/>
          </a:p>
          <a:p>
            <a:endParaRPr lang="en-US" sz="1400" dirty="0"/>
          </a:p>
          <a:p>
            <a:r>
              <a:rPr lang="en-US" sz="1400" dirty="0" smtClean="0"/>
              <a:t>terminate </a:t>
            </a:r>
            <a:r>
              <a:rPr lang="en-US" sz="1400" dirty="0"/>
              <a:t>should be the opposite of </a:t>
            </a:r>
            <a:r>
              <a:rPr lang="en-US" sz="1400" dirty="0" err="1"/>
              <a:t>init</a:t>
            </a:r>
            <a:r>
              <a:rPr lang="en-US" sz="1400" dirty="0"/>
              <a:t> and do any necessary cleaning up. </a:t>
            </a:r>
            <a:r>
              <a:rPr lang="en-US" sz="1400" dirty="0" smtClean="0"/>
              <a:t>Its return </a:t>
            </a:r>
            <a:r>
              <a:rPr lang="en-US" sz="1400" dirty="0"/>
              <a:t>value is ignored.</a:t>
            </a:r>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246702" y="4617021"/>
            <a:ext cx="5886450" cy="581025"/>
          </a:xfrm>
          <a:prstGeom prst="rect">
            <a:avLst/>
          </a:prstGeom>
        </p:spPr>
      </p:pic>
      <p:pic>
        <p:nvPicPr>
          <p:cNvPr id="10" name="Picture 9"/>
          <p:cNvPicPr>
            <a:picLocks noChangeAspect="1"/>
          </p:cNvPicPr>
          <p:nvPr/>
        </p:nvPicPr>
        <p:blipFill>
          <a:blip r:embed="rId3"/>
          <a:stretch>
            <a:fillRect/>
          </a:stretch>
        </p:blipFill>
        <p:spPr>
          <a:xfrm>
            <a:off x="8102220" y="4548012"/>
            <a:ext cx="3019425" cy="647700"/>
          </a:xfrm>
          <a:prstGeom prst="rect">
            <a:avLst/>
          </a:prstGeom>
        </p:spPr>
      </p:pic>
      <p:pic>
        <p:nvPicPr>
          <p:cNvPr id="11" name="Picture 10"/>
          <p:cNvPicPr>
            <a:picLocks noChangeAspect="1"/>
          </p:cNvPicPr>
          <p:nvPr/>
        </p:nvPicPr>
        <p:blipFill>
          <a:blip r:embed="rId4"/>
          <a:stretch>
            <a:fillRect/>
          </a:stretch>
        </p:blipFill>
        <p:spPr>
          <a:xfrm>
            <a:off x="8102220" y="5564803"/>
            <a:ext cx="2667000" cy="581025"/>
          </a:xfrm>
          <a:prstGeom prst="rect">
            <a:avLst/>
          </a:prstGeom>
        </p:spPr>
      </p:pic>
    </p:spTree>
    <p:extLst>
      <p:ext uri="{BB962C8B-B14F-4D97-AF65-F5344CB8AC3E}">
        <p14:creationId xmlns:p14="http://schemas.microsoft.com/office/powerpoint/2010/main" val="3416255014"/>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gen_event</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3877985"/>
          </a:xfrm>
          <a:prstGeom prst="rect">
            <a:avLst/>
          </a:prstGeom>
          <a:noFill/>
        </p:spPr>
        <p:txBody>
          <a:bodyPr wrap="square" rtlCol="0">
            <a:spAutoFit/>
          </a:bodyPr>
          <a:lstStyle/>
          <a:p>
            <a:r>
              <a:rPr lang="en-US" b="1" dirty="0" smtClean="0"/>
              <a:t>Stopping</a:t>
            </a:r>
          </a:p>
          <a:p>
            <a:endParaRPr lang="en-US" dirty="0"/>
          </a:p>
          <a:p>
            <a:r>
              <a:rPr lang="en-US" sz="1400" dirty="0"/>
              <a:t>When an event manager is stopped, it will give each of the installed event handlers the chance to </a:t>
            </a:r>
            <a:r>
              <a:rPr lang="en-US" sz="1400" dirty="0" smtClean="0"/>
              <a:t>clean up </a:t>
            </a:r>
            <a:r>
              <a:rPr lang="en-US" sz="1400" dirty="0"/>
              <a:t>by calling terminate/2, the same way as when deleting a </a:t>
            </a:r>
            <a:r>
              <a:rPr lang="en-US" sz="1400" dirty="0" smtClean="0"/>
              <a:t>handler</a:t>
            </a:r>
          </a:p>
          <a:p>
            <a:endParaRPr lang="en-US" sz="1400" dirty="0"/>
          </a:p>
          <a:p>
            <a:endParaRPr lang="en-US" sz="1400" dirty="0" smtClean="0"/>
          </a:p>
          <a:p>
            <a:endParaRPr lang="en-US" sz="1400" dirty="0"/>
          </a:p>
          <a:p>
            <a:endParaRPr lang="en-US" sz="1400" dirty="0" smtClean="0"/>
          </a:p>
          <a:p>
            <a:endParaRPr lang="en-US" sz="1400" dirty="0" smtClean="0"/>
          </a:p>
          <a:p>
            <a:endParaRPr lang="en-US" sz="1400" dirty="0"/>
          </a:p>
          <a:p>
            <a:r>
              <a:rPr lang="en-US" sz="1400" dirty="0" smtClean="0"/>
              <a:t>If </a:t>
            </a:r>
            <a:r>
              <a:rPr lang="en-US" sz="1400" dirty="0"/>
              <a:t>the event manager is part of a supervision tree, no stop function is needed. The event manager </a:t>
            </a:r>
            <a:r>
              <a:rPr lang="en-US" sz="1400" dirty="0" smtClean="0"/>
              <a:t>will automatically </a:t>
            </a:r>
            <a:r>
              <a:rPr lang="en-US" sz="1400" dirty="0"/>
              <a:t>be terminated by its supervisor</a:t>
            </a:r>
            <a:r>
              <a:rPr lang="en-US" sz="1400" dirty="0" smtClean="0"/>
              <a:t>.</a:t>
            </a:r>
          </a:p>
          <a:p>
            <a:endParaRPr lang="en-US" sz="1400" dirty="0"/>
          </a:p>
          <a:p>
            <a:r>
              <a:rPr lang="en-US" sz="1400" dirty="0" smtClean="0"/>
              <a:t>In case of standalone event managers </a:t>
            </a:r>
            <a:r>
              <a:rPr lang="en-US" sz="1400" dirty="0"/>
              <a:t>can also be stopped by </a:t>
            </a:r>
            <a:r>
              <a:rPr lang="en-US" sz="1400" dirty="0" smtClean="0"/>
              <a:t>calling</a:t>
            </a:r>
          </a:p>
          <a:p>
            <a:endParaRPr lang="en-US" sz="1400" dirty="0"/>
          </a:p>
          <a:p>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283743" y="3032718"/>
            <a:ext cx="3019425" cy="647700"/>
          </a:xfrm>
          <a:prstGeom prst="rect">
            <a:avLst/>
          </a:prstGeom>
        </p:spPr>
      </p:pic>
      <p:pic>
        <p:nvPicPr>
          <p:cNvPr id="11" name="Picture 10"/>
          <p:cNvPicPr>
            <a:picLocks noChangeAspect="1"/>
          </p:cNvPicPr>
          <p:nvPr/>
        </p:nvPicPr>
        <p:blipFill>
          <a:blip r:embed="rId3"/>
          <a:stretch>
            <a:fillRect/>
          </a:stretch>
        </p:blipFill>
        <p:spPr>
          <a:xfrm>
            <a:off x="5471912" y="3032718"/>
            <a:ext cx="2667000" cy="581025"/>
          </a:xfrm>
          <a:prstGeom prst="rect">
            <a:avLst/>
          </a:prstGeom>
        </p:spPr>
      </p:pic>
      <p:pic>
        <p:nvPicPr>
          <p:cNvPr id="8" name="Picture 7"/>
          <p:cNvPicPr>
            <a:picLocks noChangeAspect="1"/>
          </p:cNvPicPr>
          <p:nvPr/>
        </p:nvPicPr>
        <p:blipFill>
          <a:blip r:embed="rId4"/>
          <a:stretch>
            <a:fillRect/>
          </a:stretch>
        </p:blipFill>
        <p:spPr>
          <a:xfrm>
            <a:off x="1283743" y="5279925"/>
            <a:ext cx="3067050" cy="590550"/>
          </a:xfrm>
          <a:prstGeom prst="rect">
            <a:avLst/>
          </a:prstGeom>
        </p:spPr>
      </p:pic>
    </p:spTree>
    <p:extLst>
      <p:ext uri="{BB962C8B-B14F-4D97-AF65-F5344CB8AC3E}">
        <p14:creationId xmlns:p14="http://schemas.microsoft.com/office/powerpoint/2010/main" val="137559953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3231654"/>
          </a:xfrm>
          <a:prstGeom prst="rect">
            <a:avLst/>
          </a:prstGeom>
          <a:noFill/>
        </p:spPr>
        <p:txBody>
          <a:bodyPr wrap="square" rtlCol="0">
            <a:spAutoFit/>
          </a:bodyPr>
          <a:lstStyle/>
          <a:p>
            <a:r>
              <a:rPr lang="en-US" b="1" dirty="0" smtClean="0"/>
              <a:t>Supervisor principles</a:t>
            </a:r>
          </a:p>
          <a:p>
            <a:endParaRPr lang="en-US" dirty="0"/>
          </a:p>
          <a:p>
            <a:r>
              <a:rPr lang="en-US" sz="1400" dirty="0"/>
              <a:t>A supervisor is responsible for starting, stopping and monitoring its child processes. </a:t>
            </a:r>
            <a:endParaRPr lang="en-US" sz="1400" dirty="0" smtClean="0"/>
          </a:p>
          <a:p>
            <a:endParaRPr lang="en-US" sz="1400" dirty="0"/>
          </a:p>
          <a:p>
            <a:r>
              <a:rPr lang="en-US" sz="1400" dirty="0" smtClean="0"/>
              <a:t>The </a:t>
            </a:r>
            <a:r>
              <a:rPr lang="en-US" sz="1400" dirty="0"/>
              <a:t>basic idea of </a:t>
            </a:r>
            <a:r>
              <a:rPr lang="en-US" sz="1400" dirty="0" smtClean="0"/>
              <a:t>a supervisor </a:t>
            </a:r>
            <a:r>
              <a:rPr lang="en-US" sz="1400" dirty="0"/>
              <a:t>is that it should keep its child processes alive by restarting them when necessary</a:t>
            </a:r>
            <a:r>
              <a:rPr lang="en-US" sz="1400" dirty="0" smtClean="0"/>
              <a:t>. (restart strategy)</a:t>
            </a:r>
            <a:endParaRPr lang="en-US" sz="1400" dirty="0"/>
          </a:p>
          <a:p>
            <a:endParaRPr lang="en-US" sz="1400" dirty="0" smtClean="0"/>
          </a:p>
          <a:p>
            <a:endParaRPr lang="en-US" sz="1400" dirty="0"/>
          </a:p>
          <a:p>
            <a:r>
              <a:rPr lang="en-US" sz="1400" dirty="0" smtClean="0"/>
              <a:t>Which </a:t>
            </a:r>
            <a:r>
              <a:rPr lang="en-US" sz="1400" dirty="0"/>
              <a:t>child processes to start and monitor is specified by a list of child </a:t>
            </a:r>
            <a:r>
              <a:rPr lang="en-US" sz="1400" dirty="0" smtClean="0"/>
              <a:t>specifications. </a:t>
            </a:r>
          </a:p>
          <a:p>
            <a:endParaRPr lang="en-US" sz="1400" dirty="0" smtClean="0"/>
          </a:p>
          <a:p>
            <a:r>
              <a:rPr lang="en-US" sz="1400" dirty="0" smtClean="0"/>
              <a:t>The child </a:t>
            </a:r>
            <a:r>
              <a:rPr lang="en-US" sz="1400" dirty="0"/>
              <a:t>processes are started in the order specified by this list, and terminated in the reversed order.</a:t>
            </a:r>
            <a:endParaRPr lang="en-US" sz="1400" dirty="0"/>
          </a:p>
          <a:p>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574292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1631216"/>
          </a:xfrm>
          <a:prstGeom prst="rect">
            <a:avLst/>
          </a:prstGeom>
          <a:noFill/>
        </p:spPr>
        <p:txBody>
          <a:bodyPr wrap="square" rtlCol="0">
            <a:spAutoFit/>
          </a:bodyPr>
          <a:lstStyle/>
          <a:p>
            <a:r>
              <a:rPr lang="en-US" b="1" dirty="0" smtClean="0"/>
              <a:t>Restart Strategy: </a:t>
            </a:r>
            <a:r>
              <a:rPr lang="en-US" b="1" dirty="0" err="1" smtClean="0"/>
              <a:t>one_for_one</a:t>
            </a:r>
            <a:endParaRPr lang="en-US" b="1" dirty="0" smtClean="0"/>
          </a:p>
          <a:p>
            <a:endParaRPr lang="en-US" b="1" dirty="0"/>
          </a:p>
          <a:p>
            <a:endParaRPr lang="en-US" b="1" dirty="0" smtClean="0"/>
          </a:p>
          <a:p>
            <a:endParaRPr lang="en-US" dirty="0"/>
          </a:p>
          <a:p>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54954" y="3217384"/>
            <a:ext cx="6772275" cy="3114675"/>
          </a:xfrm>
          <a:prstGeom prst="rect">
            <a:avLst/>
          </a:prstGeom>
        </p:spPr>
      </p:pic>
    </p:spTree>
    <p:extLst>
      <p:ext uri="{BB962C8B-B14F-4D97-AF65-F5344CB8AC3E}">
        <p14:creationId xmlns:p14="http://schemas.microsoft.com/office/powerpoint/2010/main" val="138278706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1631216"/>
          </a:xfrm>
          <a:prstGeom prst="rect">
            <a:avLst/>
          </a:prstGeom>
          <a:noFill/>
        </p:spPr>
        <p:txBody>
          <a:bodyPr wrap="square" rtlCol="0">
            <a:spAutoFit/>
          </a:bodyPr>
          <a:lstStyle/>
          <a:p>
            <a:r>
              <a:rPr lang="en-US" b="1" dirty="0" smtClean="0"/>
              <a:t>Restart Strategy: </a:t>
            </a:r>
            <a:r>
              <a:rPr lang="en-US" b="1" dirty="0" err="1" smtClean="0"/>
              <a:t>one_for_all</a:t>
            </a:r>
            <a:endParaRPr lang="en-US" b="1" dirty="0" smtClean="0"/>
          </a:p>
          <a:p>
            <a:endParaRPr lang="en-US" b="1" dirty="0"/>
          </a:p>
          <a:p>
            <a:endParaRPr lang="en-US" b="1" dirty="0" smtClean="0"/>
          </a:p>
          <a:p>
            <a:endParaRPr lang="en-US" dirty="0"/>
          </a:p>
          <a:p>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310291" y="2771108"/>
            <a:ext cx="6686550" cy="3238500"/>
          </a:xfrm>
          <a:prstGeom prst="rect">
            <a:avLst/>
          </a:prstGeom>
        </p:spPr>
      </p:pic>
    </p:spTree>
    <p:extLst>
      <p:ext uri="{BB962C8B-B14F-4D97-AF65-F5344CB8AC3E}">
        <p14:creationId xmlns:p14="http://schemas.microsoft.com/office/powerpoint/2010/main" val="2158642080"/>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2000548"/>
          </a:xfrm>
          <a:prstGeom prst="rect">
            <a:avLst/>
          </a:prstGeom>
          <a:noFill/>
        </p:spPr>
        <p:txBody>
          <a:bodyPr wrap="square" rtlCol="0">
            <a:spAutoFit/>
          </a:bodyPr>
          <a:lstStyle/>
          <a:p>
            <a:r>
              <a:rPr lang="en-US" b="1" dirty="0" smtClean="0"/>
              <a:t>Restart Strategy: </a:t>
            </a:r>
            <a:r>
              <a:rPr lang="en-US" b="1" dirty="0" err="1" smtClean="0"/>
              <a:t>rest_for_one</a:t>
            </a:r>
            <a:endParaRPr lang="en-US" b="1" dirty="0" smtClean="0"/>
          </a:p>
          <a:p>
            <a:endParaRPr lang="en-US" b="1" dirty="0"/>
          </a:p>
          <a:p>
            <a:endParaRPr lang="en-US" b="1" dirty="0" smtClean="0"/>
          </a:p>
          <a:p>
            <a:r>
              <a:rPr lang="en-US" sz="1400" dirty="0"/>
              <a:t>If a child process terminates, the ’rest’ of the child processes – i.e. the child processes after the</a:t>
            </a:r>
          </a:p>
          <a:p>
            <a:r>
              <a:rPr lang="en-US" sz="1400" dirty="0"/>
              <a:t>terminated process in start order – are terminated. Then the terminated child process and the rest </a:t>
            </a:r>
            <a:r>
              <a:rPr lang="en-US" sz="1400" dirty="0" smtClean="0"/>
              <a:t>of the </a:t>
            </a:r>
            <a:r>
              <a:rPr lang="en-US" sz="1400" dirty="0"/>
              <a:t>child processes are restarted</a:t>
            </a:r>
            <a:endParaRPr lang="en-US" sz="1400" dirty="0"/>
          </a:p>
          <a:p>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1538778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4093428"/>
          </a:xfrm>
          <a:prstGeom prst="rect">
            <a:avLst/>
          </a:prstGeom>
          <a:noFill/>
        </p:spPr>
        <p:txBody>
          <a:bodyPr wrap="square" rtlCol="0">
            <a:spAutoFit/>
          </a:bodyPr>
          <a:lstStyle/>
          <a:p>
            <a:r>
              <a:rPr lang="en-US" b="1" dirty="0" smtClean="0"/>
              <a:t>Maximum Restart Frequency</a:t>
            </a:r>
            <a:endParaRPr lang="en-US" b="1" dirty="0"/>
          </a:p>
          <a:p>
            <a:endParaRPr lang="en-US" b="1" dirty="0" smtClean="0"/>
          </a:p>
          <a:p>
            <a:r>
              <a:rPr lang="en-US" sz="1400" dirty="0"/>
              <a:t>The supervisors have a built-in mechanism to limit the number of restarts which can occur in a </a:t>
            </a:r>
            <a:r>
              <a:rPr lang="en-US" sz="1400" dirty="0" smtClean="0"/>
              <a:t>given time </a:t>
            </a:r>
            <a:r>
              <a:rPr lang="en-US" sz="1400" dirty="0"/>
              <a:t>interval. </a:t>
            </a:r>
            <a:endParaRPr lang="en-US" sz="1400" dirty="0" smtClean="0"/>
          </a:p>
          <a:p>
            <a:endParaRPr lang="en-US" sz="1400" dirty="0"/>
          </a:p>
          <a:p>
            <a:r>
              <a:rPr lang="en-US" sz="1400" dirty="0" smtClean="0"/>
              <a:t>This </a:t>
            </a:r>
            <a:r>
              <a:rPr lang="en-US" sz="1400" dirty="0"/>
              <a:t>is determined by the values of the two parameters </a:t>
            </a:r>
            <a:r>
              <a:rPr lang="en-US" sz="1400" dirty="0" err="1"/>
              <a:t>MaxR</a:t>
            </a:r>
            <a:r>
              <a:rPr lang="en-US" sz="1400" dirty="0"/>
              <a:t> and </a:t>
            </a:r>
            <a:r>
              <a:rPr lang="en-US" sz="1400" dirty="0" err="1"/>
              <a:t>MaxT</a:t>
            </a:r>
            <a:r>
              <a:rPr lang="en-US" sz="1400" dirty="0"/>
              <a:t> in the </a:t>
            </a:r>
            <a:r>
              <a:rPr lang="en-US" sz="1400" dirty="0" smtClean="0"/>
              <a:t>start specification </a:t>
            </a:r>
            <a:r>
              <a:rPr lang="en-US" sz="1400" dirty="0"/>
              <a:t>returned by the callback function </a:t>
            </a:r>
            <a:r>
              <a:rPr lang="en-US" sz="1400" dirty="0" err="1"/>
              <a:t>init</a:t>
            </a:r>
            <a:r>
              <a:rPr lang="en-US" sz="1400" dirty="0" smtClean="0"/>
              <a:t>:</a:t>
            </a:r>
          </a:p>
          <a:p>
            <a:endParaRPr lang="en-US" sz="1400" dirty="0"/>
          </a:p>
          <a:p>
            <a:r>
              <a:rPr lang="en-US" sz="1400" dirty="0" smtClean="0"/>
              <a:t>If </a:t>
            </a:r>
            <a:r>
              <a:rPr lang="en-US" sz="1400" dirty="0"/>
              <a:t>more than </a:t>
            </a:r>
            <a:r>
              <a:rPr lang="en-US" sz="1400" dirty="0" err="1"/>
              <a:t>MaxR</a:t>
            </a:r>
            <a:r>
              <a:rPr lang="en-US" sz="1400" dirty="0"/>
              <a:t> number of restarts occur in the last </a:t>
            </a:r>
            <a:r>
              <a:rPr lang="en-US" sz="1400" dirty="0" err="1"/>
              <a:t>MaxT</a:t>
            </a:r>
            <a:r>
              <a:rPr lang="en-US" sz="1400" dirty="0"/>
              <a:t> seconds, then the supervisor terminates </a:t>
            </a:r>
            <a:r>
              <a:rPr lang="en-US" sz="1400" dirty="0" smtClean="0"/>
              <a:t>all the </a:t>
            </a:r>
            <a:r>
              <a:rPr lang="en-US" sz="1400" dirty="0"/>
              <a:t>child processes and then itself</a:t>
            </a:r>
            <a:r>
              <a:rPr lang="en-US" sz="1400" dirty="0" smtClean="0"/>
              <a:t>.</a:t>
            </a:r>
          </a:p>
          <a:p>
            <a:endParaRPr lang="en-US" sz="1400" dirty="0"/>
          </a:p>
          <a:p>
            <a:r>
              <a:rPr lang="en-US" sz="1400" dirty="0"/>
              <a:t>When the supervisor terminates, then the next higher level supervisor takes some action. </a:t>
            </a:r>
            <a:endParaRPr lang="en-US" sz="1400" dirty="0" smtClean="0"/>
          </a:p>
          <a:p>
            <a:endParaRPr lang="en-US" sz="1400" dirty="0"/>
          </a:p>
          <a:p>
            <a:r>
              <a:rPr lang="en-US" sz="1400" dirty="0" smtClean="0"/>
              <a:t>It either restarts </a:t>
            </a:r>
            <a:r>
              <a:rPr lang="en-US" sz="1400" dirty="0"/>
              <a:t>the terminated supervisor, or terminates itself</a:t>
            </a:r>
            <a:r>
              <a:rPr lang="en-US" sz="1400" dirty="0" smtClean="0"/>
              <a:t>.</a:t>
            </a:r>
          </a:p>
          <a:p>
            <a:endParaRPr lang="en-US" sz="1400" dirty="0"/>
          </a:p>
          <a:p>
            <a:r>
              <a:rPr lang="en-US" sz="1400" dirty="0"/>
              <a:t>The intention of the restart mechanism is to prevent a situation where a process repeatedly dies for </a:t>
            </a:r>
            <a:r>
              <a:rPr lang="en-US" sz="1400" dirty="0" smtClean="0"/>
              <a:t>the same </a:t>
            </a:r>
            <a:r>
              <a:rPr lang="en-US" sz="1400" dirty="0"/>
              <a:t>reason, only to be restarted again.</a:t>
            </a:r>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149477" y="971480"/>
            <a:ext cx="3962400" cy="838200"/>
          </a:xfrm>
          <a:prstGeom prst="rect">
            <a:avLst/>
          </a:prstGeom>
        </p:spPr>
      </p:pic>
    </p:spTree>
    <p:extLst>
      <p:ext uri="{BB962C8B-B14F-4D97-AF65-F5344CB8AC3E}">
        <p14:creationId xmlns:p14="http://schemas.microsoft.com/office/powerpoint/2010/main" val="421886142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861774"/>
          </a:xfrm>
          <a:prstGeom prst="rect">
            <a:avLst/>
          </a:prstGeom>
          <a:noFill/>
        </p:spPr>
        <p:txBody>
          <a:bodyPr wrap="square" rtlCol="0">
            <a:spAutoFit/>
          </a:bodyPr>
          <a:lstStyle/>
          <a:p>
            <a:r>
              <a:rPr lang="en-US" b="1" dirty="0" smtClean="0"/>
              <a:t>Child Specification</a:t>
            </a:r>
            <a:endParaRPr lang="en-US" b="1" dirty="0"/>
          </a:p>
          <a:p>
            <a:endParaRPr lang="en-US" b="1"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2556411"/>
            <a:ext cx="5648325" cy="2352675"/>
          </a:xfrm>
          <a:prstGeom prst="rect">
            <a:avLst/>
          </a:prstGeom>
        </p:spPr>
      </p:pic>
      <p:sp>
        <p:nvSpPr>
          <p:cNvPr id="9" name="TextBox 8"/>
          <p:cNvSpPr txBox="1"/>
          <p:nvPr/>
        </p:nvSpPr>
        <p:spPr>
          <a:xfrm>
            <a:off x="1154954" y="5200939"/>
            <a:ext cx="9560269" cy="830997"/>
          </a:xfrm>
          <a:prstGeom prst="rect">
            <a:avLst/>
          </a:prstGeom>
          <a:noFill/>
        </p:spPr>
        <p:txBody>
          <a:bodyPr wrap="square" rtlCol="0">
            <a:spAutoFit/>
          </a:bodyPr>
          <a:lstStyle/>
          <a:p>
            <a:r>
              <a:rPr lang="en-US" sz="1200" dirty="0"/>
              <a:t>Id is a name that is used to identify the child specification internally by the </a:t>
            </a:r>
            <a:r>
              <a:rPr lang="en-US" sz="1200" dirty="0" smtClean="0"/>
              <a:t>supervisor</a:t>
            </a:r>
          </a:p>
          <a:p>
            <a:endParaRPr lang="en-US" sz="1200" dirty="0"/>
          </a:p>
          <a:p>
            <a:r>
              <a:rPr lang="en-US" sz="1200" dirty="0" err="1"/>
              <a:t>StartFunc</a:t>
            </a:r>
            <a:r>
              <a:rPr lang="en-US" sz="1200" dirty="0"/>
              <a:t> defines the function call used to start the child process. It is </a:t>
            </a:r>
            <a:r>
              <a:rPr lang="en-US" sz="1200" dirty="0" smtClean="0"/>
              <a:t>a module-function-arguments </a:t>
            </a:r>
            <a:r>
              <a:rPr lang="en-US" sz="1200" dirty="0"/>
              <a:t>tuple used as apply(M, F, A</a:t>
            </a:r>
            <a:r>
              <a:rPr lang="en-US" sz="1200" dirty="0" smtClean="0"/>
              <a:t>). </a:t>
            </a:r>
            <a:r>
              <a:rPr lang="en-US" sz="1200" dirty="0"/>
              <a:t>It should be (or result in) a call to </a:t>
            </a:r>
            <a:r>
              <a:rPr lang="en-US" sz="1200" dirty="0" err="1"/>
              <a:t>supervisor:start</a:t>
            </a:r>
            <a:r>
              <a:rPr lang="en-US" sz="1200" dirty="0"/>
              <a:t> link, gen </a:t>
            </a:r>
            <a:r>
              <a:rPr lang="en-US" sz="1200" dirty="0" err="1"/>
              <a:t>server:start</a:t>
            </a:r>
            <a:r>
              <a:rPr lang="en-US" sz="1200" dirty="0"/>
              <a:t> </a:t>
            </a:r>
            <a:r>
              <a:rPr lang="en-US" sz="1200" dirty="0" smtClean="0"/>
              <a:t>link, gen </a:t>
            </a:r>
            <a:r>
              <a:rPr lang="en-US" sz="1200" dirty="0" err="1"/>
              <a:t>fsm:start</a:t>
            </a:r>
            <a:r>
              <a:rPr lang="en-US" sz="1200" dirty="0"/>
              <a:t> link or gen </a:t>
            </a:r>
            <a:r>
              <a:rPr lang="en-US" sz="1200" dirty="0" err="1"/>
              <a:t>event:start</a:t>
            </a:r>
            <a:r>
              <a:rPr lang="en-US" sz="1200" dirty="0"/>
              <a:t> link</a:t>
            </a:r>
            <a:endParaRPr lang="en-US" sz="1200" dirty="0"/>
          </a:p>
        </p:txBody>
      </p:sp>
    </p:spTree>
    <p:extLst>
      <p:ext uri="{BB962C8B-B14F-4D97-AF65-F5344CB8AC3E}">
        <p14:creationId xmlns:p14="http://schemas.microsoft.com/office/powerpoint/2010/main" val="371229812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861774"/>
          </a:xfrm>
          <a:prstGeom prst="rect">
            <a:avLst/>
          </a:prstGeom>
          <a:noFill/>
        </p:spPr>
        <p:txBody>
          <a:bodyPr wrap="square" rtlCol="0">
            <a:spAutoFit/>
          </a:bodyPr>
          <a:lstStyle/>
          <a:p>
            <a:r>
              <a:rPr lang="en-US" b="1" dirty="0" smtClean="0"/>
              <a:t>Child Specification</a:t>
            </a:r>
            <a:endParaRPr lang="en-US" b="1" dirty="0"/>
          </a:p>
          <a:p>
            <a:endParaRPr lang="en-US" b="1"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2556411"/>
            <a:ext cx="5648325" cy="2352675"/>
          </a:xfrm>
          <a:prstGeom prst="rect">
            <a:avLst/>
          </a:prstGeom>
        </p:spPr>
      </p:pic>
      <p:sp>
        <p:nvSpPr>
          <p:cNvPr id="9" name="TextBox 8"/>
          <p:cNvSpPr txBox="1"/>
          <p:nvPr/>
        </p:nvSpPr>
        <p:spPr>
          <a:xfrm>
            <a:off x="1073536" y="5200939"/>
            <a:ext cx="9560269" cy="830997"/>
          </a:xfrm>
          <a:prstGeom prst="rect">
            <a:avLst/>
          </a:prstGeom>
          <a:noFill/>
        </p:spPr>
        <p:txBody>
          <a:bodyPr wrap="square" rtlCol="0">
            <a:spAutoFit/>
          </a:bodyPr>
          <a:lstStyle/>
          <a:p>
            <a:r>
              <a:rPr lang="en-US" sz="1200" dirty="0"/>
              <a:t>Restart defines when a terminated child process should be restarted.</a:t>
            </a:r>
          </a:p>
          <a:p>
            <a:r>
              <a:rPr lang="en-US" sz="1200" b="1" dirty="0"/>
              <a:t>– </a:t>
            </a:r>
            <a:r>
              <a:rPr lang="en-US" sz="1200" dirty="0"/>
              <a:t>A permanent child process is always restarted.</a:t>
            </a:r>
          </a:p>
          <a:p>
            <a:r>
              <a:rPr lang="en-US" sz="1200" b="1" dirty="0"/>
              <a:t>– </a:t>
            </a:r>
            <a:r>
              <a:rPr lang="en-US" sz="1200" dirty="0"/>
              <a:t>A temporary child process is never restarted.</a:t>
            </a:r>
          </a:p>
          <a:p>
            <a:r>
              <a:rPr lang="en-US" sz="1200" b="1" dirty="0"/>
              <a:t>– </a:t>
            </a:r>
            <a:r>
              <a:rPr lang="en-US" sz="1200" dirty="0"/>
              <a:t>A transient child process is restarted only if it terminates abnormally, i.e. with another </a:t>
            </a:r>
            <a:r>
              <a:rPr lang="en-US" sz="1200" dirty="0" smtClean="0"/>
              <a:t>exit reason </a:t>
            </a:r>
            <a:r>
              <a:rPr lang="en-US" sz="1200" dirty="0"/>
              <a:t>than normal.</a:t>
            </a:r>
            <a:endParaRPr lang="en-US" sz="1200" dirty="0"/>
          </a:p>
        </p:txBody>
      </p:sp>
    </p:spTree>
    <p:extLst>
      <p:ext uri="{BB962C8B-B14F-4D97-AF65-F5344CB8AC3E}">
        <p14:creationId xmlns:p14="http://schemas.microsoft.com/office/powerpoint/2010/main" val="396648602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861774"/>
          </a:xfrm>
          <a:prstGeom prst="rect">
            <a:avLst/>
          </a:prstGeom>
          <a:noFill/>
        </p:spPr>
        <p:txBody>
          <a:bodyPr wrap="square" rtlCol="0">
            <a:spAutoFit/>
          </a:bodyPr>
          <a:lstStyle/>
          <a:p>
            <a:r>
              <a:rPr lang="en-US" b="1" dirty="0" smtClean="0"/>
              <a:t>Child Specification</a:t>
            </a:r>
            <a:endParaRPr lang="en-US" b="1" dirty="0"/>
          </a:p>
          <a:p>
            <a:endParaRPr lang="en-US" b="1"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2556411"/>
            <a:ext cx="5648325" cy="2352675"/>
          </a:xfrm>
          <a:prstGeom prst="rect">
            <a:avLst/>
          </a:prstGeom>
        </p:spPr>
      </p:pic>
      <p:sp>
        <p:nvSpPr>
          <p:cNvPr id="9" name="TextBox 8"/>
          <p:cNvSpPr txBox="1"/>
          <p:nvPr/>
        </p:nvSpPr>
        <p:spPr>
          <a:xfrm>
            <a:off x="6972060" y="2556411"/>
            <a:ext cx="4709078" cy="2862322"/>
          </a:xfrm>
          <a:prstGeom prst="rect">
            <a:avLst/>
          </a:prstGeom>
          <a:noFill/>
        </p:spPr>
        <p:txBody>
          <a:bodyPr wrap="square" rtlCol="0">
            <a:spAutoFit/>
          </a:bodyPr>
          <a:lstStyle/>
          <a:p>
            <a:r>
              <a:rPr lang="en-US" sz="1200" dirty="0"/>
              <a:t>Shutdown defines how a child process should be terminated.</a:t>
            </a:r>
          </a:p>
          <a:p>
            <a:endParaRPr lang="en-US" sz="1200" b="1" dirty="0" smtClean="0"/>
          </a:p>
          <a:p>
            <a:endParaRPr lang="en-US" sz="1200" b="1" dirty="0"/>
          </a:p>
          <a:p>
            <a:r>
              <a:rPr lang="en-US" sz="1200" b="1" dirty="0" smtClean="0"/>
              <a:t>– </a:t>
            </a:r>
            <a:r>
              <a:rPr lang="en-US" sz="1200" dirty="0"/>
              <a:t>brutal kill means the child process is unconditionally terminated using </a:t>
            </a:r>
            <a:r>
              <a:rPr lang="en-US" sz="1200" dirty="0" smtClean="0"/>
              <a:t>exit(Child, kill).</a:t>
            </a:r>
          </a:p>
          <a:p>
            <a:endParaRPr lang="en-US" sz="1200" dirty="0"/>
          </a:p>
          <a:p>
            <a:r>
              <a:rPr lang="en-US" sz="1200" b="1" dirty="0"/>
              <a:t>– </a:t>
            </a:r>
            <a:r>
              <a:rPr lang="en-US" sz="1200" dirty="0"/>
              <a:t>An integer timeout value means that the supervisor tells the child process to terminate </a:t>
            </a:r>
            <a:r>
              <a:rPr lang="en-US" sz="1200" dirty="0" smtClean="0"/>
              <a:t>by calling </a:t>
            </a:r>
            <a:r>
              <a:rPr lang="en-US" sz="1200" dirty="0"/>
              <a:t>exit(Child, shutdown) and then waits for an exit signal back. If no exit signal is</a:t>
            </a:r>
          </a:p>
          <a:p>
            <a:r>
              <a:rPr lang="en-US" sz="1200" dirty="0"/>
              <a:t>received within the specified time, the child process is unconditionally terminated </a:t>
            </a:r>
            <a:r>
              <a:rPr lang="en-US" sz="1200" dirty="0" smtClean="0"/>
              <a:t>using exit(Child</a:t>
            </a:r>
            <a:r>
              <a:rPr lang="en-US" sz="1200" dirty="0"/>
              <a:t>, kill).</a:t>
            </a:r>
          </a:p>
          <a:p>
            <a:endParaRPr lang="en-US" sz="1200" b="1" dirty="0" smtClean="0"/>
          </a:p>
          <a:p>
            <a:endParaRPr lang="en-US" sz="1200" b="1" dirty="0"/>
          </a:p>
          <a:p>
            <a:r>
              <a:rPr lang="en-US" sz="1200" b="1" dirty="0" smtClean="0"/>
              <a:t>– </a:t>
            </a:r>
            <a:r>
              <a:rPr lang="en-US" sz="1200" dirty="0"/>
              <a:t>If the child process is another supervisor, it should be set to infinity to give the </a:t>
            </a:r>
            <a:r>
              <a:rPr lang="en-US" sz="1200" dirty="0" smtClean="0"/>
              <a:t>subtree enough </a:t>
            </a:r>
            <a:r>
              <a:rPr lang="en-US" sz="1200" dirty="0"/>
              <a:t>time to shutdown.</a:t>
            </a:r>
            <a:endParaRPr lang="en-US" sz="1200" dirty="0"/>
          </a:p>
        </p:txBody>
      </p:sp>
    </p:spTree>
    <p:extLst>
      <p:ext uri="{BB962C8B-B14F-4D97-AF65-F5344CB8AC3E}">
        <p14:creationId xmlns:p14="http://schemas.microsoft.com/office/powerpoint/2010/main" val="2969850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Path</a:t>
            </a:r>
            <a:endParaRPr lang="en-US" dirty="0"/>
          </a:p>
        </p:txBody>
      </p:sp>
      <p:sp>
        <p:nvSpPr>
          <p:cNvPr id="3" name="Text Placeholder 2"/>
          <p:cNvSpPr>
            <a:spLocks noGrp="1"/>
          </p:cNvSpPr>
          <p:nvPr>
            <p:ph idx="1"/>
          </p:nvPr>
        </p:nvSpPr>
        <p:spPr>
          <a:xfrm>
            <a:off x="1103312" y="2065797"/>
            <a:ext cx="8946541" cy="4195481"/>
          </a:xfrm>
        </p:spPr>
        <p:txBody>
          <a:bodyPr>
            <a:normAutofit fontScale="55000" lnSpcReduction="20000"/>
          </a:bodyPr>
          <a:lstStyle/>
          <a:p>
            <a:r>
              <a:rPr lang="en-US" dirty="0" err="1" smtClean="0">
                <a:hlinkClick r:id="rId2"/>
              </a:rPr>
              <a:t>git</a:t>
            </a:r>
            <a:r>
              <a:rPr lang="en-US" dirty="0" smtClean="0">
                <a:hlinkClick r:id="rId2"/>
              </a:rPr>
              <a:t> </a:t>
            </a:r>
            <a:r>
              <a:rPr lang="en-US" dirty="0" err="1" smtClean="0">
                <a:hlinkClick r:id="rId2"/>
              </a:rPr>
              <a:t>init</a:t>
            </a:r>
            <a:endParaRPr lang="en-US" dirty="0" smtClean="0">
              <a:hlinkClick r:id="rId2"/>
            </a:endParaRPr>
          </a:p>
          <a:p>
            <a:r>
              <a:rPr lang="en-US" dirty="0" err="1" smtClean="0">
                <a:hlinkClick r:id="rId2"/>
              </a:rPr>
              <a:t>git@github.com:amadupu</a:t>
            </a:r>
            <a:r>
              <a:rPr lang="en-US" dirty="0" smtClean="0">
                <a:hlinkClick r:id="rId2"/>
              </a:rPr>
              <a:t>/</a:t>
            </a:r>
            <a:r>
              <a:rPr lang="en-US" dirty="0" err="1" smtClean="0">
                <a:hlinkClick r:id="rId2"/>
              </a:rPr>
              <a:t>ErlangTraining.git</a:t>
            </a:r>
            <a:endParaRPr lang="en-US" dirty="0" smtClean="0"/>
          </a:p>
          <a:p>
            <a:r>
              <a:rPr lang="en-US" dirty="0" err="1"/>
              <a:t>git</a:t>
            </a:r>
            <a:r>
              <a:rPr lang="en-US" dirty="0"/>
              <a:t> remote add origin </a:t>
            </a:r>
            <a:r>
              <a:rPr lang="en-US" dirty="0" err="1"/>
              <a:t>git@github.com:amadupu</a:t>
            </a:r>
            <a:r>
              <a:rPr lang="en-US" dirty="0"/>
              <a:t>/</a:t>
            </a:r>
            <a:r>
              <a:rPr lang="en-US" dirty="0" err="1"/>
              <a:t>ErlangTraining.git</a:t>
            </a:r>
            <a:endParaRPr lang="en-US" dirty="0" smtClean="0"/>
          </a:p>
          <a:p>
            <a:r>
              <a:rPr lang="en-US" dirty="0" err="1" smtClean="0"/>
              <a:t>git</a:t>
            </a:r>
            <a:r>
              <a:rPr lang="en-US" dirty="0" smtClean="0"/>
              <a:t> clone </a:t>
            </a:r>
            <a:r>
              <a:rPr lang="en-US" dirty="0" err="1" smtClean="0">
                <a:hlinkClick r:id="rId2"/>
              </a:rPr>
              <a:t>git@github.com:amadupu</a:t>
            </a:r>
            <a:r>
              <a:rPr lang="en-US" dirty="0" smtClean="0">
                <a:hlinkClick r:id="rId2"/>
              </a:rPr>
              <a:t>/</a:t>
            </a:r>
            <a:r>
              <a:rPr lang="en-US" dirty="0" err="1" smtClean="0">
                <a:hlinkClick r:id="rId2"/>
              </a:rPr>
              <a:t>ErlangTraining.git</a:t>
            </a:r>
            <a:endParaRPr lang="en-US" dirty="0" smtClean="0"/>
          </a:p>
          <a:p>
            <a:r>
              <a:rPr lang="en-US" dirty="0" err="1"/>
              <a:t>git</a:t>
            </a:r>
            <a:r>
              <a:rPr lang="en-US" dirty="0"/>
              <a:t> add &lt;</a:t>
            </a:r>
            <a:r>
              <a:rPr lang="en-US" dirty="0" smtClean="0"/>
              <a:t>filename&gt;</a:t>
            </a:r>
          </a:p>
          <a:p>
            <a:r>
              <a:rPr lang="en-US" dirty="0" err="1"/>
              <a:t>git</a:t>
            </a:r>
            <a:r>
              <a:rPr lang="en-US" dirty="0"/>
              <a:t> commit -m "Commit </a:t>
            </a:r>
            <a:r>
              <a:rPr lang="en-US" dirty="0" smtClean="0"/>
              <a:t>message“</a:t>
            </a:r>
          </a:p>
          <a:p>
            <a:r>
              <a:rPr lang="en-US" dirty="0" err="1"/>
              <a:t>git</a:t>
            </a:r>
            <a:r>
              <a:rPr lang="en-US" dirty="0"/>
              <a:t> push origin </a:t>
            </a:r>
            <a:r>
              <a:rPr lang="en-US" dirty="0" smtClean="0"/>
              <a:t>master</a:t>
            </a:r>
          </a:p>
          <a:p>
            <a:r>
              <a:rPr lang="en-US" dirty="0" err="1"/>
              <a:t>g</a:t>
            </a:r>
            <a:r>
              <a:rPr lang="en-US" dirty="0" err="1" smtClean="0"/>
              <a:t>it</a:t>
            </a:r>
            <a:r>
              <a:rPr lang="en-US" dirty="0" smtClean="0"/>
              <a:t> pull google master</a:t>
            </a:r>
          </a:p>
          <a:p>
            <a:r>
              <a:rPr lang="en-US" dirty="0" err="1"/>
              <a:t>git</a:t>
            </a:r>
            <a:r>
              <a:rPr lang="en-US" dirty="0"/>
              <a:t> checkout -b </a:t>
            </a:r>
            <a:r>
              <a:rPr lang="en-US" dirty="0" err="1" smtClean="0"/>
              <a:t>feature_x</a:t>
            </a:r>
            <a:endParaRPr lang="en-US" dirty="0" smtClean="0"/>
          </a:p>
          <a:p>
            <a:r>
              <a:rPr lang="en-US" dirty="0" err="1"/>
              <a:t>git</a:t>
            </a:r>
            <a:r>
              <a:rPr lang="en-US" dirty="0"/>
              <a:t> checkout </a:t>
            </a:r>
            <a:r>
              <a:rPr lang="en-US" dirty="0" smtClean="0"/>
              <a:t>master</a:t>
            </a:r>
          </a:p>
          <a:p>
            <a:r>
              <a:rPr lang="en-US" dirty="0" err="1"/>
              <a:t>git</a:t>
            </a:r>
            <a:r>
              <a:rPr lang="en-US" dirty="0"/>
              <a:t> branch -d </a:t>
            </a:r>
            <a:r>
              <a:rPr lang="en-US" dirty="0" err="1" smtClean="0"/>
              <a:t>feature_x</a:t>
            </a:r>
            <a:endParaRPr lang="en-US" dirty="0" smtClean="0"/>
          </a:p>
          <a:p>
            <a:r>
              <a:rPr lang="en-US" dirty="0" err="1"/>
              <a:t>git</a:t>
            </a:r>
            <a:r>
              <a:rPr lang="en-US" dirty="0"/>
              <a:t> push origin &lt;branch</a:t>
            </a:r>
            <a:r>
              <a:rPr lang="en-US" dirty="0" smtClean="0"/>
              <a:t>&gt;</a:t>
            </a:r>
          </a:p>
          <a:p>
            <a:r>
              <a:rPr lang="en-US" dirty="0" err="1"/>
              <a:t>git</a:t>
            </a:r>
            <a:r>
              <a:rPr lang="en-US" dirty="0"/>
              <a:t> </a:t>
            </a:r>
            <a:r>
              <a:rPr lang="en-US" dirty="0" smtClean="0"/>
              <a:t>pull</a:t>
            </a:r>
          </a:p>
          <a:p>
            <a:r>
              <a:rPr lang="en-US" dirty="0" err="1"/>
              <a:t>git</a:t>
            </a:r>
            <a:r>
              <a:rPr lang="en-US" dirty="0"/>
              <a:t> merge &lt;branch</a:t>
            </a:r>
            <a:r>
              <a:rPr lang="en-US" dirty="0" smtClean="0"/>
              <a:t>&gt;</a:t>
            </a:r>
          </a:p>
          <a:p>
            <a:r>
              <a:rPr lang="en-US" dirty="0" err="1"/>
              <a:t>git</a:t>
            </a:r>
            <a:r>
              <a:rPr lang="en-US" dirty="0"/>
              <a:t> diff &lt;</a:t>
            </a:r>
            <a:r>
              <a:rPr lang="en-US" dirty="0" err="1"/>
              <a:t>source_branch</a:t>
            </a:r>
            <a:r>
              <a:rPr lang="en-US" dirty="0"/>
              <a:t>&gt; &lt;</a:t>
            </a:r>
            <a:r>
              <a:rPr lang="en-US" dirty="0" err="1"/>
              <a:t>target_branch</a:t>
            </a:r>
            <a:r>
              <a:rPr lang="en-US" dirty="0" smtClean="0"/>
              <a:t>&gt;</a:t>
            </a:r>
          </a:p>
          <a:p>
            <a:r>
              <a:rPr lang="en-US" dirty="0" err="1"/>
              <a:t>git</a:t>
            </a:r>
            <a:r>
              <a:rPr lang="en-US" dirty="0"/>
              <a:t> tag 1.0.0 1b2e1d63ff</a:t>
            </a:r>
          </a:p>
          <a:p>
            <a:endParaRPr lang="en-US" dirty="0" smtClean="0"/>
          </a:p>
          <a:p>
            <a:endParaRPr lang="en-US" dirty="0" smtClean="0"/>
          </a:p>
          <a:p>
            <a:endParaRPr lang="en-US" dirty="0"/>
          </a:p>
          <a:p>
            <a:endParaRPr lang="en-US" dirty="0"/>
          </a:p>
        </p:txBody>
      </p:sp>
      <p:sp>
        <p:nvSpPr>
          <p:cNvPr id="4" name="Rectangle 1"/>
          <p:cNvSpPr>
            <a:spLocks noChangeArrowheads="1"/>
          </p:cNvSpPr>
          <p:nvPr/>
        </p:nvSpPr>
        <p:spPr bwMode="auto">
          <a:xfrm>
            <a:off x="0" y="128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git remote add origin git@github.com:amadupu/ErlangTraining.git</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014751"/>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861774"/>
          </a:xfrm>
          <a:prstGeom prst="rect">
            <a:avLst/>
          </a:prstGeom>
          <a:noFill/>
        </p:spPr>
        <p:txBody>
          <a:bodyPr wrap="square" rtlCol="0">
            <a:spAutoFit/>
          </a:bodyPr>
          <a:lstStyle/>
          <a:p>
            <a:r>
              <a:rPr lang="en-US" b="1" dirty="0" smtClean="0"/>
              <a:t>Child Specification</a:t>
            </a:r>
            <a:endParaRPr lang="en-US" b="1" dirty="0"/>
          </a:p>
          <a:p>
            <a:endParaRPr lang="en-US" b="1"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2556411"/>
            <a:ext cx="5648325" cy="2352675"/>
          </a:xfrm>
          <a:prstGeom prst="rect">
            <a:avLst/>
          </a:prstGeom>
        </p:spPr>
      </p:pic>
      <p:sp>
        <p:nvSpPr>
          <p:cNvPr id="9" name="TextBox 8"/>
          <p:cNvSpPr txBox="1"/>
          <p:nvPr/>
        </p:nvSpPr>
        <p:spPr>
          <a:xfrm>
            <a:off x="1073536" y="5200939"/>
            <a:ext cx="9560269" cy="1200329"/>
          </a:xfrm>
          <a:prstGeom prst="rect">
            <a:avLst/>
          </a:prstGeom>
          <a:noFill/>
        </p:spPr>
        <p:txBody>
          <a:bodyPr wrap="square" rtlCol="0">
            <a:spAutoFit/>
          </a:bodyPr>
          <a:lstStyle/>
          <a:p>
            <a:r>
              <a:rPr lang="en-US" sz="1200" dirty="0"/>
              <a:t>Type specifies if the child process is a supervisor or a </a:t>
            </a:r>
            <a:r>
              <a:rPr lang="en-US" sz="1200" dirty="0" smtClean="0"/>
              <a:t>worker</a:t>
            </a:r>
          </a:p>
          <a:p>
            <a:endParaRPr lang="en-US" sz="1200" dirty="0"/>
          </a:p>
          <a:p>
            <a:r>
              <a:rPr lang="en-US" sz="1200" dirty="0"/>
              <a:t>Modules should be a list with one element [Module], where Module is the name of the callback</a:t>
            </a:r>
          </a:p>
          <a:p>
            <a:r>
              <a:rPr lang="en-US" sz="1200" dirty="0"/>
              <a:t>module, if the child process is a supervisor, gen server or gen </a:t>
            </a:r>
            <a:r>
              <a:rPr lang="en-US" sz="1200" dirty="0" err="1"/>
              <a:t>fsm</a:t>
            </a:r>
            <a:r>
              <a:rPr lang="en-US" sz="1200" dirty="0"/>
              <a:t>. </a:t>
            </a:r>
            <a:endParaRPr lang="en-US" sz="1200" dirty="0" smtClean="0"/>
          </a:p>
          <a:p>
            <a:endParaRPr lang="en-US" sz="1200" dirty="0"/>
          </a:p>
          <a:p>
            <a:r>
              <a:rPr lang="en-US" sz="1200" dirty="0" smtClean="0"/>
              <a:t>If </a:t>
            </a:r>
            <a:r>
              <a:rPr lang="en-US" sz="1200" dirty="0"/>
              <a:t>the child process is </a:t>
            </a:r>
            <a:r>
              <a:rPr lang="en-US" sz="1200" dirty="0" smtClean="0"/>
              <a:t>a gen </a:t>
            </a:r>
            <a:r>
              <a:rPr lang="en-US" sz="1200" dirty="0"/>
              <a:t>event, Modules should be dynamic.</a:t>
            </a:r>
            <a:endParaRPr lang="en-US" sz="1200" dirty="0"/>
          </a:p>
        </p:txBody>
      </p:sp>
    </p:spTree>
    <p:extLst>
      <p:ext uri="{BB962C8B-B14F-4D97-AF65-F5344CB8AC3E}">
        <p14:creationId xmlns:p14="http://schemas.microsoft.com/office/powerpoint/2010/main" val="429433137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3662541"/>
          </a:xfrm>
          <a:prstGeom prst="rect">
            <a:avLst/>
          </a:prstGeom>
          <a:noFill/>
        </p:spPr>
        <p:txBody>
          <a:bodyPr wrap="square" rtlCol="0">
            <a:spAutoFit/>
          </a:bodyPr>
          <a:lstStyle/>
          <a:p>
            <a:r>
              <a:rPr lang="en-US" b="1" dirty="0" smtClean="0"/>
              <a:t>Child Specification</a:t>
            </a:r>
            <a:endParaRPr lang="en-US" b="1" dirty="0"/>
          </a:p>
          <a:p>
            <a:endParaRPr lang="en-US" b="1" dirty="0" smtClean="0"/>
          </a:p>
          <a:p>
            <a:endParaRPr lang="en-US" sz="1400" dirty="0"/>
          </a:p>
          <a:p>
            <a:endParaRPr lang="en-US" sz="1400" dirty="0" smtClean="0"/>
          </a:p>
          <a:p>
            <a:r>
              <a:rPr lang="en-US" sz="1400" dirty="0" err="1" smtClean="0"/>
              <a:t>gen_server</a:t>
            </a:r>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smtClean="0"/>
              <a:t>Event manager</a:t>
            </a:r>
          </a:p>
          <a:p>
            <a:endParaRPr lang="en-US" sz="1400" dirty="0"/>
          </a:p>
          <a:p>
            <a:endParaRPr lang="en-US" sz="1400" dirty="0" smtClean="0"/>
          </a:p>
          <a:p>
            <a:endParaRPr lang="en-US" sz="1400" dirty="0"/>
          </a:p>
          <a:p>
            <a:endParaRPr lang="en-US" sz="1400" dirty="0" smtClean="0"/>
          </a:p>
          <a:p>
            <a:r>
              <a:rPr lang="en-US" sz="1400" dirty="0" smtClean="0"/>
              <a:t>supervisor</a:t>
            </a:r>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073536" y="5200939"/>
            <a:ext cx="9560269" cy="276999"/>
          </a:xfrm>
          <a:prstGeom prst="rect">
            <a:avLst/>
          </a:prstGeom>
          <a:noFill/>
        </p:spPr>
        <p:txBody>
          <a:bodyPr wrap="square" rtlCol="0">
            <a:spAutoFit/>
          </a:bodyPr>
          <a:lstStyle/>
          <a:p>
            <a:r>
              <a:rPr lang="en-US" sz="1200" dirty="0" smtClean="0"/>
              <a:t>.</a:t>
            </a:r>
            <a:endParaRPr lang="en-US" sz="1200" dirty="0"/>
          </a:p>
        </p:txBody>
      </p:sp>
      <p:pic>
        <p:nvPicPr>
          <p:cNvPr id="3" name="Picture 2"/>
          <p:cNvPicPr>
            <a:picLocks noChangeAspect="1"/>
          </p:cNvPicPr>
          <p:nvPr/>
        </p:nvPicPr>
        <p:blipFill>
          <a:blip r:embed="rId2"/>
          <a:stretch>
            <a:fillRect/>
          </a:stretch>
        </p:blipFill>
        <p:spPr>
          <a:xfrm>
            <a:off x="3043841" y="2766762"/>
            <a:ext cx="3829050" cy="752475"/>
          </a:xfrm>
          <a:prstGeom prst="rect">
            <a:avLst/>
          </a:prstGeom>
        </p:spPr>
      </p:pic>
      <p:pic>
        <p:nvPicPr>
          <p:cNvPr id="11" name="Picture 10"/>
          <p:cNvPicPr>
            <a:picLocks noChangeAspect="1"/>
          </p:cNvPicPr>
          <p:nvPr/>
        </p:nvPicPr>
        <p:blipFill>
          <a:blip r:embed="rId3"/>
          <a:stretch>
            <a:fillRect/>
          </a:stretch>
        </p:blipFill>
        <p:spPr>
          <a:xfrm>
            <a:off x="3056660" y="3842179"/>
            <a:ext cx="4457700" cy="857250"/>
          </a:xfrm>
          <a:prstGeom prst="rect">
            <a:avLst/>
          </a:prstGeom>
        </p:spPr>
      </p:pic>
      <p:pic>
        <p:nvPicPr>
          <p:cNvPr id="12" name="Picture 11"/>
          <p:cNvPicPr>
            <a:picLocks noChangeAspect="1"/>
          </p:cNvPicPr>
          <p:nvPr/>
        </p:nvPicPr>
        <p:blipFill>
          <a:blip r:embed="rId4"/>
          <a:stretch>
            <a:fillRect/>
          </a:stretch>
        </p:blipFill>
        <p:spPr>
          <a:xfrm>
            <a:off x="3056660" y="5025884"/>
            <a:ext cx="3914775" cy="819150"/>
          </a:xfrm>
          <a:prstGeom prst="rect">
            <a:avLst/>
          </a:prstGeom>
        </p:spPr>
      </p:pic>
    </p:spTree>
    <p:extLst>
      <p:ext uri="{BB962C8B-B14F-4D97-AF65-F5344CB8AC3E}">
        <p14:creationId xmlns:p14="http://schemas.microsoft.com/office/powerpoint/2010/main" val="362526175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5580696" cy="4955203"/>
          </a:xfrm>
          <a:prstGeom prst="rect">
            <a:avLst/>
          </a:prstGeom>
          <a:noFill/>
        </p:spPr>
        <p:txBody>
          <a:bodyPr wrap="square" rtlCol="0">
            <a:spAutoFit/>
          </a:bodyPr>
          <a:lstStyle/>
          <a:p>
            <a:r>
              <a:rPr lang="en-US" b="1" dirty="0" smtClean="0"/>
              <a:t>Starting Supervisor</a:t>
            </a:r>
            <a:endParaRPr lang="en-US" b="1" dirty="0"/>
          </a:p>
          <a:p>
            <a:endParaRPr lang="en-US" b="1" dirty="0" smtClean="0"/>
          </a:p>
          <a:p>
            <a:r>
              <a:rPr lang="en-US" sz="1400" dirty="0" err="1" smtClean="0"/>
              <a:t>ch_sup:start</a:t>
            </a:r>
            <a:r>
              <a:rPr lang="en-US" sz="1400" dirty="0" smtClean="0"/>
              <a:t> </a:t>
            </a:r>
            <a:r>
              <a:rPr lang="en-US" sz="1400" dirty="0"/>
              <a:t>link calls the function </a:t>
            </a:r>
            <a:r>
              <a:rPr lang="en-US" sz="1400" dirty="0" err="1"/>
              <a:t>supervisor:start</a:t>
            </a:r>
            <a:r>
              <a:rPr lang="en-US" sz="1400" dirty="0"/>
              <a:t> link/2. This function spawns and links to </a:t>
            </a:r>
            <a:r>
              <a:rPr lang="en-US" sz="1400" dirty="0" smtClean="0"/>
              <a:t>a new </a:t>
            </a:r>
            <a:r>
              <a:rPr lang="en-US" sz="1400" dirty="0"/>
              <a:t>process, a supervisor</a:t>
            </a:r>
            <a:r>
              <a:rPr lang="en-US" sz="1400" dirty="0" smtClean="0"/>
              <a:t>.</a:t>
            </a:r>
          </a:p>
          <a:p>
            <a:endParaRPr lang="en-US" sz="1400" dirty="0"/>
          </a:p>
          <a:p>
            <a:r>
              <a:rPr lang="en-US" sz="1400" dirty="0" smtClean="0"/>
              <a:t>The </a:t>
            </a:r>
            <a:r>
              <a:rPr lang="en-US" sz="1400" dirty="0"/>
              <a:t>first argument, </a:t>
            </a:r>
            <a:r>
              <a:rPr lang="en-US" sz="1400" dirty="0" err="1"/>
              <a:t>ch</a:t>
            </a:r>
            <a:r>
              <a:rPr lang="en-US" sz="1400" dirty="0"/>
              <a:t> sup, is the name of the callback module, that is the module where </a:t>
            </a:r>
            <a:r>
              <a:rPr lang="en-US" sz="1400" dirty="0" smtClean="0"/>
              <a:t>the </a:t>
            </a:r>
            <a:r>
              <a:rPr lang="en-US" sz="1400" dirty="0" err="1" smtClean="0"/>
              <a:t>init</a:t>
            </a:r>
            <a:r>
              <a:rPr lang="en-US" sz="1400" dirty="0" smtClean="0"/>
              <a:t> </a:t>
            </a:r>
            <a:r>
              <a:rPr lang="en-US" sz="1400" dirty="0"/>
              <a:t>callback function is located</a:t>
            </a:r>
            <a:r>
              <a:rPr lang="en-US" sz="1400" dirty="0" smtClean="0"/>
              <a:t>.</a:t>
            </a:r>
          </a:p>
          <a:p>
            <a:endParaRPr lang="en-US" sz="1400" dirty="0"/>
          </a:p>
          <a:p>
            <a:r>
              <a:rPr lang="en-US" sz="1400" dirty="0"/>
              <a:t>The second argument, [], is a term which is passed as-is to the callback function </a:t>
            </a:r>
            <a:r>
              <a:rPr lang="en-US" sz="1400" dirty="0" err="1"/>
              <a:t>init.</a:t>
            </a:r>
            <a:r>
              <a:rPr lang="en-US" sz="1400" dirty="0"/>
              <a:t> Here, </a:t>
            </a:r>
            <a:r>
              <a:rPr lang="en-US" sz="1400" dirty="0" err="1" smtClean="0"/>
              <a:t>init</a:t>
            </a:r>
            <a:r>
              <a:rPr lang="en-US" sz="1400" dirty="0" smtClean="0"/>
              <a:t> does </a:t>
            </a:r>
            <a:r>
              <a:rPr lang="en-US" sz="1400" dirty="0"/>
              <a:t>not need any </a:t>
            </a:r>
            <a:r>
              <a:rPr lang="en-US" sz="1400" dirty="0" smtClean="0"/>
              <a:t>in-data </a:t>
            </a:r>
            <a:r>
              <a:rPr lang="en-US" sz="1400" dirty="0"/>
              <a:t>and ignores the argument</a:t>
            </a:r>
            <a:r>
              <a:rPr lang="en-US" sz="1400" dirty="0" smtClean="0"/>
              <a:t>.</a:t>
            </a:r>
          </a:p>
          <a:p>
            <a:endParaRPr lang="en-US" sz="1400" dirty="0"/>
          </a:p>
          <a:p>
            <a:r>
              <a:rPr lang="en-US" sz="1400" dirty="0"/>
              <a:t>In this case, the supervisor is not registered. Instead its </a:t>
            </a:r>
            <a:r>
              <a:rPr lang="en-US" sz="1400" dirty="0" err="1"/>
              <a:t>pid</a:t>
            </a:r>
            <a:r>
              <a:rPr lang="en-US" sz="1400" dirty="0"/>
              <a:t> must be used. A name can be specified </a:t>
            </a:r>
            <a:r>
              <a:rPr lang="en-US" sz="1400" dirty="0" smtClean="0"/>
              <a:t>by calling </a:t>
            </a:r>
            <a:r>
              <a:rPr lang="en-US" sz="1400" dirty="0" err="1"/>
              <a:t>supervisor:start</a:t>
            </a:r>
            <a:r>
              <a:rPr lang="en-US" sz="1400" dirty="0"/>
              <a:t> link({local, Name}, Module, </a:t>
            </a:r>
            <a:r>
              <a:rPr lang="en-US" sz="1400" dirty="0" err="1"/>
              <a:t>Args</a:t>
            </a:r>
            <a:r>
              <a:rPr lang="en-US" sz="1400" dirty="0"/>
              <a:t>) or</a:t>
            </a:r>
          </a:p>
          <a:p>
            <a:r>
              <a:rPr lang="en-US" sz="1400" dirty="0" err="1"/>
              <a:t>supervisor:start</a:t>
            </a:r>
            <a:r>
              <a:rPr lang="en-US" sz="1400" dirty="0"/>
              <a:t> link({global, Name}, Module, </a:t>
            </a:r>
            <a:r>
              <a:rPr lang="en-US" sz="1400" dirty="0" err="1"/>
              <a:t>Args</a:t>
            </a:r>
            <a:r>
              <a:rPr lang="en-US" sz="1400" dirty="0"/>
              <a:t>)</a:t>
            </a:r>
            <a:endParaRPr lang="en-US" sz="1400" dirty="0" smtClean="0"/>
          </a:p>
          <a:p>
            <a:endParaRPr lang="en-US" sz="1400" dirty="0"/>
          </a:p>
          <a:p>
            <a:endParaRPr lang="en-US" sz="1400" dirty="0" smtClean="0"/>
          </a:p>
          <a:p>
            <a:r>
              <a:rPr lang="en-US" sz="1400" dirty="0" smtClean="0"/>
              <a:t>The </a:t>
            </a:r>
            <a:r>
              <a:rPr lang="en-US" sz="1400" dirty="0"/>
              <a:t>new supervisor process calls the callback function </a:t>
            </a:r>
            <a:r>
              <a:rPr lang="en-US" sz="1400" dirty="0" err="1"/>
              <a:t>ch</a:t>
            </a:r>
            <a:r>
              <a:rPr lang="en-US" sz="1400" dirty="0"/>
              <a:t> </a:t>
            </a:r>
            <a:r>
              <a:rPr lang="en-US" sz="1400" dirty="0" err="1"/>
              <a:t>sup:init</a:t>
            </a:r>
            <a:r>
              <a:rPr lang="en-US" sz="1400" dirty="0"/>
              <a:t>([]). </a:t>
            </a:r>
            <a:r>
              <a:rPr lang="en-US" sz="1400" dirty="0" err="1"/>
              <a:t>init</a:t>
            </a:r>
            <a:r>
              <a:rPr lang="en-US" sz="1400" dirty="0"/>
              <a:t> is expected to </a:t>
            </a:r>
            <a:r>
              <a:rPr lang="en-US" sz="1400" dirty="0" smtClean="0"/>
              <a:t>return {ok</a:t>
            </a:r>
            <a:r>
              <a:rPr lang="en-US" sz="1400" dirty="0"/>
              <a:t>, </a:t>
            </a:r>
            <a:r>
              <a:rPr lang="en-US" sz="1400" dirty="0" err="1"/>
              <a:t>StartSpec</a:t>
            </a:r>
            <a:r>
              <a:rPr lang="en-US" sz="1400" dirty="0"/>
              <a:t>}</a:t>
            </a:r>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6789403" y="3032718"/>
            <a:ext cx="3819525" cy="542925"/>
          </a:xfrm>
          <a:prstGeom prst="rect">
            <a:avLst/>
          </a:prstGeom>
        </p:spPr>
      </p:pic>
      <p:pic>
        <p:nvPicPr>
          <p:cNvPr id="10" name="Picture 9"/>
          <p:cNvPicPr>
            <a:picLocks noChangeAspect="1"/>
          </p:cNvPicPr>
          <p:nvPr/>
        </p:nvPicPr>
        <p:blipFill>
          <a:blip r:embed="rId3"/>
          <a:stretch>
            <a:fillRect/>
          </a:stretch>
        </p:blipFill>
        <p:spPr>
          <a:xfrm>
            <a:off x="6735651" y="4038819"/>
            <a:ext cx="5334000" cy="1000125"/>
          </a:xfrm>
          <a:prstGeom prst="rect">
            <a:avLst/>
          </a:prstGeom>
        </p:spPr>
      </p:pic>
    </p:spTree>
    <p:extLst>
      <p:ext uri="{BB962C8B-B14F-4D97-AF65-F5344CB8AC3E}">
        <p14:creationId xmlns:p14="http://schemas.microsoft.com/office/powerpoint/2010/main" val="208972861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3662541"/>
          </a:xfrm>
          <a:prstGeom prst="rect">
            <a:avLst/>
          </a:prstGeom>
          <a:noFill/>
        </p:spPr>
        <p:txBody>
          <a:bodyPr wrap="square" rtlCol="0">
            <a:spAutoFit/>
          </a:bodyPr>
          <a:lstStyle/>
          <a:p>
            <a:r>
              <a:rPr lang="en-US" b="1" dirty="0" smtClean="0"/>
              <a:t>Adding Child Process</a:t>
            </a:r>
            <a:endParaRPr lang="en-US" b="1" dirty="0"/>
          </a:p>
          <a:p>
            <a:endParaRPr lang="en-US" b="1" dirty="0" smtClean="0"/>
          </a:p>
          <a:p>
            <a:endParaRPr lang="en-US" sz="1400" dirty="0"/>
          </a:p>
          <a:p>
            <a:r>
              <a:rPr lang="en-US" sz="1400" dirty="0"/>
              <a:t>In addition to the static supervision tree, we can also add dynamic child processes to an existing</a:t>
            </a:r>
          </a:p>
          <a:p>
            <a:r>
              <a:rPr lang="en-US" sz="1400" dirty="0"/>
              <a:t>supervisor with the following </a:t>
            </a:r>
            <a:r>
              <a:rPr lang="en-US" sz="1400" dirty="0" smtClean="0"/>
              <a:t>call</a:t>
            </a:r>
          </a:p>
          <a:p>
            <a:endParaRPr lang="en-US" sz="1400" dirty="0" smtClean="0"/>
          </a:p>
          <a:p>
            <a:endParaRPr lang="en-US" sz="1400" dirty="0"/>
          </a:p>
          <a:p>
            <a:endParaRPr lang="en-US" sz="1400" dirty="0" smtClean="0"/>
          </a:p>
          <a:p>
            <a:endParaRPr lang="en-US" sz="1400" dirty="0"/>
          </a:p>
          <a:p>
            <a:r>
              <a:rPr lang="en-US" sz="1400" dirty="0"/>
              <a:t>Sup is the </a:t>
            </a:r>
            <a:r>
              <a:rPr lang="en-US" sz="1400" dirty="0" err="1"/>
              <a:t>pid</a:t>
            </a:r>
            <a:r>
              <a:rPr lang="en-US" sz="1400" dirty="0"/>
              <a:t>, or name, of the supervisor. </a:t>
            </a:r>
            <a:endParaRPr lang="en-US" sz="1400" dirty="0" smtClean="0"/>
          </a:p>
          <a:p>
            <a:endParaRPr lang="en-US" sz="1400" dirty="0"/>
          </a:p>
          <a:p>
            <a:r>
              <a:rPr lang="en-US" sz="1400" dirty="0" err="1" smtClean="0"/>
              <a:t>ChildSpec</a:t>
            </a:r>
            <a:r>
              <a:rPr lang="en-US" sz="1400" dirty="0" smtClean="0"/>
              <a:t> </a:t>
            </a:r>
            <a:r>
              <a:rPr lang="en-US" sz="1400" dirty="0"/>
              <a:t>is a child </a:t>
            </a:r>
            <a:r>
              <a:rPr lang="en-US" sz="1400" dirty="0" smtClean="0"/>
              <a:t>specification.</a:t>
            </a:r>
          </a:p>
          <a:p>
            <a:endParaRPr lang="en-US" sz="1400" dirty="0"/>
          </a:p>
          <a:p>
            <a:r>
              <a:rPr lang="en-US" sz="1400" dirty="0" smtClean="0"/>
              <a:t>Child </a:t>
            </a:r>
            <a:r>
              <a:rPr lang="en-US" sz="1400" dirty="0"/>
              <a:t>processes added using start child/2 behave in the same manner as the other child </a:t>
            </a:r>
            <a:r>
              <a:rPr lang="en-US" sz="1400" dirty="0" smtClean="0"/>
              <a:t>processes</a:t>
            </a:r>
            <a:endParaRPr lang="en-US" sz="1400" dirty="0"/>
          </a:p>
          <a:p>
            <a:r>
              <a:rPr lang="en-US" sz="1400" dirty="0"/>
              <a:t>with the following important exception: If a supervisor dies and is re-created, then all </a:t>
            </a:r>
            <a:r>
              <a:rPr lang="en-US" sz="1400" dirty="0" smtClean="0"/>
              <a:t>child processes which </a:t>
            </a:r>
            <a:r>
              <a:rPr lang="en-US" sz="1400" dirty="0"/>
              <a:t>were dynamically added to the supervisor will be lost.</a:t>
            </a:r>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136551" y="3399373"/>
            <a:ext cx="3771900" cy="295275"/>
          </a:xfrm>
          <a:prstGeom prst="rect">
            <a:avLst/>
          </a:prstGeom>
        </p:spPr>
      </p:pic>
    </p:spTree>
    <p:extLst>
      <p:ext uri="{BB962C8B-B14F-4D97-AF65-F5344CB8AC3E}">
        <p14:creationId xmlns:p14="http://schemas.microsoft.com/office/powerpoint/2010/main" val="383083277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4955203"/>
          </a:xfrm>
          <a:prstGeom prst="rect">
            <a:avLst/>
          </a:prstGeom>
          <a:noFill/>
        </p:spPr>
        <p:txBody>
          <a:bodyPr wrap="square" rtlCol="0">
            <a:spAutoFit/>
          </a:bodyPr>
          <a:lstStyle/>
          <a:p>
            <a:r>
              <a:rPr lang="en-US" b="1" dirty="0" smtClean="0"/>
              <a:t> Stopping Child Process</a:t>
            </a:r>
            <a:endParaRPr lang="en-US" b="1" dirty="0"/>
          </a:p>
          <a:p>
            <a:endParaRPr lang="en-US" b="1" dirty="0" smtClean="0"/>
          </a:p>
          <a:p>
            <a:r>
              <a:rPr lang="en-US" sz="1400" dirty="0"/>
              <a:t>Any child process, static or dynamic, can be stopped in accordance with the shutdown </a:t>
            </a:r>
            <a:r>
              <a:rPr lang="en-US" sz="1400" dirty="0" smtClean="0"/>
              <a:t>specification</a:t>
            </a:r>
          </a:p>
          <a:p>
            <a:endParaRPr lang="en-US" sz="1400" dirty="0"/>
          </a:p>
          <a:p>
            <a:endParaRPr lang="en-US" sz="1400" dirty="0" smtClean="0"/>
          </a:p>
          <a:p>
            <a:endParaRPr lang="en-US" sz="1400" dirty="0"/>
          </a:p>
          <a:p>
            <a:endParaRPr lang="en-US" sz="1400" dirty="0" smtClean="0"/>
          </a:p>
          <a:p>
            <a:endParaRPr lang="en-US" sz="1400" dirty="0"/>
          </a:p>
          <a:p>
            <a:r>
              <a:rPr lang="en-US" sz="1400" dirty="0"/>
              <a:t>The child specification for a stopped child process is deleted with the following call</a:t>
            </a:r>
            <a:r>
              <a:rPr lang="en-US" sz="1400" dirty="0" smtClean="0"/>
              <a:t>:</a:t>
            </a:r>
          </a:p>
          <a:p>
            <a:endParaRPr lang="en-US" sz="1400" dirty="0"/>
          </a:p>
          <a:p>
            <a:endParaRPr lang="en-US" sz="1400" dirty="0" smtClean="0"/>
          </a:p>
          <a:p>
            <a:endParaRPr lang="en-US" sz="1400" dirty="0"/>
          </a:p>
          <a:p>
            <a:endParaRPr lang="en-US" sz="1400" dirty="0"/>
          </a:p>
          <a:p>
            <a:r>
              <a:rPr lang="en-US" sz="1400" dirty="0"/>
              <a:t>Sup is the </a:t>
            </a:r>
            <a:r>
              <a:rPr lang="en-US" sz="1400" dirty="0" err="1"/>
              <a:t>pid</a:t>
            </a:r>
            <a:r>
              <a:rPr lang="en-US" sz="1400" dirty="0"/>
              <a:t>, or name, of the supervisor. </a:t>
            </a:r>
            <a:endParaRPr lang="en-US" sz="1400" dirty="0" smtClean="0"/>
          </a:p>
          <a:p>
            <a:endParaRPr lang="en-US" sz="1400" dirty="0"/>
          </a:p>
          <a:p>
            <a:r>
              <a:rPr lang="en-US" sz="1400" dirty="0" smtClean="0"/>
              <a:t>Id </a:t>
            </a:r>
            <a:r>
              <a:rPr lang="en-US" sz="1400" dirty="0"/>
              <a:t>is the id specified in the child </a:t>
            </a:r>
            <a:r>
              <a:rPr lang="en-US" sz="1400" dirty="0" smtClean="0"/>
              <a:t>specification.</a:t>
            </a:r>
            <a:endParaRPr lang="en-US" sz="1400" dirty="0"/>
          </a:p>
          <a:p>
            <a:endParaRPr lang="en-US" sz="1400" dirty="0" smtClean="0"/>
          </a:p>
          <a:p>
            <a:r>
              <a:rPr lang="en-US" sz="1400" dirty="0" smtClean="0"/>
              <a:t>As </a:t>
            </a:r>
            <a:r>
              <a:rPr lang="en-US" sz="1400" dirty="0"/>
              <a:t>with dynamically added child processes, the effects of deleting a static child process is lost if </a:t>
            </a:r>
            <a:r>
              <a:rPr lang="en-US" sz="1400" dirty="0" smtClean="0"/>
              <a:t>the supervisor </a:t>
            </a:r>
            <a:r>
              <a:rPr lang="en-US" sz="1400" dirty="0"/>
              <a:t>itself restarts.</a:t>
            </a:r>
            <a:endParaRPr lang="en-US" sz="1400" dirty="0" smtClean="0"/>
          </a:p>
          <a:p>
            <a:endParaRPr lang="en-US" sz="1400" dirty="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2058413" y="3167196"/>
            <a:ext cx="3419475" cy="314325"/>
          </a:xfrm>
          <a:prstGeom prst="rect">
            <a:avLst/>
          </a:prstGeom>
        </p:spPr>
      </p:pic>
      <p:pic>
        <p:nvPicPr>
          <p:cNvPr id="10" name="Picture 9"/>
          <p:cNvPicPr>
            <a:picLocks noChangeAspect="1"/>
          </p:cNvPicPr>
          <p:nvPr/>
        </p:nvPicPr>
        <p:blipFill>
          <a:blip r:embed="rId3"/>
          <a:stretch>
            <a:fillRect/>
          </a:stretch>
        </p:blipFill>
        <p:spPr>
          <a:xfrm>
            <a:off x="2044327" y="4441329"/>
            <a:ext cx="3105150" cy="285750"/>
          </a:xfrm>
          <a:prstGeom prst="rect">
            <a:avLst/>
          </a:prstGeom>
        </p:spPr>
      </p:pic>
    </p:spTree>
    <p:extLst>
      <p:ext uri="{BB962C8B-B14F-4D97-AF65-F5344CB8AC3E}">
        <p14:creationId xmlns:p14="http://schemas.microsoft.com/office/powerpoint/2010/main" val="249411520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5386090"/>
          </a:xfrm>
          <a:prstGeom prst="rect">
            <a:avLst/>
          </a:prstGeom>
          <a:noFill/>
        </p:spPr>
        <p:txBody>
          <a:bodyPr wrap="square" rtlCol="0">
            <a:spAutoFit/>
          </a:bodyPr>
          <a:lstStyle/>
          <a:p>
            <a:r>
              <a:rPr lang="en-US" b="1" dirty="0" smtClean="0"/>
              <a:t>Simple-one-for-one supervisor</a:t>
            </a:r>
            <a:endParaRPr lang="en-US" b="1" dirty="0"/>
          </a:p>
          <a:p>
            <a:endParaRPr lang="en-US" b="1" dirty="0" smtClean="0"/>
          </a:p>
          <a:p>
            <a:r>
              <a:rPr lang="en-US" sz="1400" dirty="0" smtClean="0"/>
              <a:t>A supervisor with restart strategy </a:t>
            </a:r>
            <a:r>
              <a:rPr lang="en-US" sz="1400" dirty="0" err="1" smtClean="0"/>
              <a:t>simple_one_for_one</a:t>
            </a:r>
            <a:r>
              <a:rPr lang="en-US" sz="1400" dirty="0" smtClean="0"/>
              <a:t> is a simplified </a:t>
            </a:r>
            <a:r>
              <a:rPr lang="en-US" sz="1400" dirty="0" err="1" smtClean="0"/>
              <a:t>one_for_one</a:t>
            </a:r>
            <a:r>
              <a:rPr lang="en-US" sz="1400" dirty="0" smtClean="0"/>
              <a:t> supervisor, where all child processes are dynamically added instances of the same process</a:t>
            </a:r>
          </a:p>
          <a:p>
            <a:endParaRPr lang="en-US" sz="1400" dirty="0" smtClean="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smtClean="0"/>
              <a:t>When </a:t>
            </a:r>
            <a:r>
              <a:rPr lang="en-US" sz="1400" dirty="0"/>
              <a:t>started, the supervisor will not start any child processes. Instead, all child processes are </a:t>
            </a:r>
            <a:r>
              <a:rPr lang="en-US" sz="1400" dirty="0" smtClean="0"/>
              <a:t>added dynamically </a:t>
            </a:r>
            <a:r>
              <a:rPr lang="en-US" sz="1400" dirty="0"/>
              <a:t>by calling</a:t>
            </a:r>
            <a:endParaRPr lang="en-US" sz="1400" dirty="0" smtClean="0"/>
          </a:p>
          <a:p>
            <a:endParaRPr lang="en-US" sz="1400" dirty="0"/>
          </a:p>
          <a:p>
            <a:endParaRPr lang="en-US" sz="1400" dirty="0" smtClean="0"/>
          </a:p>
          <a:p>
            <a:endParaRPr lang="en-US" sz="1400" dirty="0"/>
          </a:p>
          <a:p>
            <a:r>
              <a:rPr lang="en-US" sz="1400" dirty="0"/>
              <a:t>Sup is the </a:t>
            </a:r>
            <a:r>
              <a:rPr lang="en-US" sz="1400" dirty="0" err="1"/>
              <a:t>pid</a:t>
            </a:r>
            <a:r>
              <a:rPr lang="en-US" sz="1400" dirty="0"/>
              <a:t>, or name, of the supervisor. List is an arbitrary list of terms which will be added to the</a:t>
            </a:r>
          </a:p>
          <a:p>
            <a:r>
              <a:rPr lang="en-US" sz="1400" dirty="0"/>
              <a:t>list of arguments specified in the child specification. If the start function is specified as {M, F, A}, </a:t>
            </a:r>
            <a:r>
              <a:rPr lang="en-US" sz="1400" dirty="0" smtClean="0"/>
              <a:t>then the </a:t>
            </a:r>
            <a:r>
              <a:rPr lang="en-US" sz="1400" dirty="0"/>
              <a:t>child process is started by calling apply(M, F, A++List)</a:t>
            </a:r>
            <a:endParaRPr lang="en-US" sz="1400" dirty="0" smtClean="0"/>
          </a:p>
          <a:p>
            <a:endParaRPr lang="en-US" sz="1400" dirty="0"/>
          </a:p>
          <a:p>
            <a:endParaRPr lang="en-US" sz="1400" dirty="0" smtClean="0"/>
          </a:p>
          <a:p>
            <a:endParaRPr lang="en-US" sz="1400" dirty="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257769" y="3324359"/>
            <a:ext cx="5400675" cy="971550"/>
          </a:xfrm>
          <a:prstGeom prst="rect">
            <a:avLst/>
          </a:prstGeom>
        </p:spPr>
      </p:pic>
      <p:pic>
        <p:nvPicPr>
          <p:cNvPr id="9" name="Picture 8"/>
          <p:cNvPicPr>
            <a:picLocks noChangeAspect="1"/>
          </p:cNvPicPr>
          <p:nvPr/>
        </p:nvPicPr>
        <p:blipFill>
          <a:blip r:embed="rId3"/>
          <a:stretch>
            <a:fillRect/>
          </a:stretch>
        </p:blipFill>
        <p:spPr>
          <a:xfrm>
            <a:off x="1270648" y="5279456"/>
            <a:ext cx="3124200" cy="323850"/>
          </a:xfrm>
          <a:prstGeom prst="rect">
            <a:avLst/>
          </a:prstGeom>
        </p:spPr>
      </p:pic>
    </p:spTree>
    <p:extLst>
      <p:ext uri="{BB962C8B-B14F-4D97-AF65-F5344CB8AC3E}">
        <p14:creationId xmlns:p14="http://schemas.microsoft.com/office/powerpoint/2010/main" val="166690005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supervisor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1938992"/>
          </a:xfrm>
          <a:prstGeom prst="rect">
            <a:avLst/>
          </a:prstGeom>
          <a:noFill/>
        </p:spPr>
        <p:txBody>
          <a:bodyPr wrap="square" rtlCol="0">
            <a:spAutoFit/>
          </a:bodyPr>
          <a:lstStyle/>
          <a:p>
            <a:r>
              <a:rPr lang="en-US" b="1" dirty="0" smtClean="0"/>
              <a:t>Stopping</a:t>
            </a:r>
            <a:endParaRPr lang="en-US" b="1" dirty="0"/>
          </a:p>
          <a:p>
            <a:endParaRPr lang="en-US" b="1" dirty="0" smtClean="0"/>
          </a:p>
          <a:p>
            <a:endParaRPr lang="en-US" sz="1400" dirty="0"/>
          </a:p>
          <a:p>
            <a:endParaRPr lang="en-US" sz="1400" dirty="0" smtClean="0"/>
          </a:p>
          <a:p>
            <a:r>
              <a:rPr lang="en-US" sz="1400" dirty="0"/>
              <a:t>Since the supervisor is part of a supervision tree, it will automatically be terminated by its supervisor.</a:t>
            </a:r>
          </a:p>
          <a:p>
            <a:r>
              <a:rPr lang="en-US" sz="1400" dirty="0"/>
              <a:t>When asked to shutdown, it will terminate all child processes in reversed start order according to </a:t>
            </a:r>
            <a:r>
              <a:rPr lang="en-US" sz="1400" dirty="0" smtClean="0"/>
              <a:t>the respective </a:t>
            </a:r>
            <a:r>
              <a:rPr lang="en-US" sz="1400" dirty="0"/>
              <a:t>shutdown specifications, and then terminate itself</a:t>
            </a:r>
            <a:endParaRPr lang="en-US" sz="1400" dirty="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6456001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8645869" cy="3231654"/>
          </a:xfrm>
          <a:prstGeom prst="rect">
            <a:avLst/>
          </a:prstGeom>
          <a:noFill/>
        </p:spPr>
        <p:txBody>
          <a:bodyPr wrap="square" rtlCol="0">
            <a:spAutoFit/>
          </a:bodyPr>
          <a:lstStyle/>
          <a:p>
            <a:r>
              <a:rPr lang="en-US" b="1" dirty="0" smtClean="0"/>
              <a:t>Concept</a:t>
            </a:r>
            <a:endParaRPr lang="en-US" b="1" dirty="0"/>
          </a:p>
          <a:p>
            <a:endParaRPr lang="en-US" b="1" dirty="0" smtClean="0"/>
          </a:p>
          <a:p>
            <a:r>
              <a:rPr lang="en-US" sz="1400" dirty="0" smtClean="0"/>
              <a:t>When </a:t>
            </a:r>
            <a:r>
              <a:rPr lang="en-US" sz="1400" dirty="0"/>
              <a:t>we have written code implementing some specific functionality, we might want to make the </a:t>
            </a:r>
            <a:r>
              <a:rPr lang="en-US" sz="1400" dirty="0" smtClean="0"/>
              <a:t>code into </a:t>
            </a:r>
            <a:r>
              <a:rPr lang="en-US" sz="1400" dirty="0"/>
              <a:t>an </a:t>
            </a:r>
            <a:r>
              <a:rPr lang="en-US" sz="1400" i="1" dirty="0"/>
              <a:t>application</a:t>
            </a:r>
            <a:r>
              <a:rPr lang="en-US" sz="1400" dirty="0"/>
              <a:t>, that is a component that can be started and stopped as a unit, and which can </a:t>
            </a:r>
            <a:r>
              <a:rPr lang="en-US" sz="1400" dirty="0" smtClean="0"/>
              <a:t>be re-used </a:t>
            </a:r>
            <a:r>
              <a:rPr lang="en-US" sz="1400" dirty="0"/>
              <a:t>in other systems as </a:t>
            </a:r>
            <a:r>
              <a:rPr lang="en-US" sz="1400" dirty="0" smtClean="0"/>
              <a:t>well</a:t>
            </a:r>
          </a:p>
          <a:p>
            <a:endParaRPr lang="en-US" sz="1400" dirty="0"/>
          </a:p>
          <a:p>
            <a:endParaRPr lang="en-US" sz="1400" dirty="0" smtClean="0"/>
          </a:p>
          <a:p>
            <a:r>
              <a:rPr lang="en-US" sz="1400" dirty="0"/>
              <a:t>To do this, we create an application callback </a:t>
            </a:r>
            <a:r>
              <a:rPr lang="en-US" sz="1400" dirty="0" smtClean="0"/>
              <a:t>module </a:t>
            </a:r>
            <a:r>
              <a:rPr lang="en-US" sz="1400" dirty="0"/>
              <a:t>where we describe how the application</a:t>
            </a:r>
          </a:p>
          <a:p>
            <a:r>
              <a:rPr lang="en-US" sz="1400" dirty="0"/>
              <a:t>should be started and </a:t>
            </a:r>
            <a:r>
              <a:rPr lang="en-US" sz="1400" dirty="0" smtClean="0"/>
              <a:t>stopped</a:t>
            </a:r>
          </a:p>
          <a:p>
            <a:endParaRPr lang="en-US" sz="1400" dirty="0"/>
          </a:p>
          <a:p>
            <a:r>
              <a:rPr lang="en-US" sz="1400" dirty="0"/>
              <a:t>Then, an </a:t>
            </a:r>
            <a:r>
              <a:rPr lang="en-US" sz="1400" i="1" dirty="0"/>
              <a:t>application specification </a:t>
            </a:r>
            <a:r>
              <a:rPr lang="en-US" sz="1400" dirty="0"/>
              <a:t>is needed, which is put in an application resource </a:t>
            </a:r>
            <a:r>
              <a:rPr lang="en-US" sz="1400" dirty="0" smtClean="0"/>
              <a:t>file.</a:t>
            </a:r>
          </a:p>
          <a:p>
            <a:endParaRPr lang="en-US" sz="1400" dirty="0"/>
          </a:p>
          <a:p>
            <a:r>
              <a:rPr lang="en-US" sz="1400" dirty="0"/>
              <a:t>Among other things, we specify which modules the application consists of and the name of the </a:t>
            </a:r>
            <a:r>
              <a:rPr lang="en-US" sz="1400" dirty="0" smtClean="0"/>
              <a:t>callback module</a:t>
            </a:r>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0929036"/>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8143592" cy="4955203"/>
          </a:xfrm>
          <a:prstGeom prst="rect">
            <a:avLst/>
          </a:prstGeom>
          <a:noFill/>
        </p:spPr>
        <p:txBody>
          <a:bodyPr wrap="square" rtlCol="0">
            <a:spAutoFit/>
          </a:bodyPr>
          <a:lstStyle/>
          <a:p>
            <a:r>
              <a:rPr lang="en-US" b="1" dirty="0" smtClean="0"/>
              <a:t>Application callback Module</a:t>
            </a:r>
            <a:endParaRPr lang="en-US" b="1" dirty="0"/>
          </a:p>
          <a:p>
            <a:endParaRPr lang="en-US" b="1" dirty="0" smtClean="0"/>
          </a:p>
          <a:p>
            <a:r>
              <a:rPr lang="en-US" sz="1400" dirty="0" smtClean="0"/>
              <a:t>start </a:t>
            </a:r>
            <a:r>
              <a:rPr lang="en-US" sz="1400" dirty="0"/>
              <a:t>is called when starting the application and should create the supervision tree by starting the </a:t>
            </a:r>
            <a:r>
              <a:rPr lang="en-US" sz="1400" dirty="0" smtClean="0"/>
              <a:t>top supervisor</a:t>
            </a:r>
          </a:p>
          <a:p>
            <a:endParaRPr lang="en-US" sz="1400" b="1" dirty="0" smtClean="0"/>
          </a:p>
          <a:p>
            <a:r>
              <a:rPr lang="en-US" sz="1400" dirty="0"/>
              <a:t>It is expected to return the </a:t>
            </a:r>
            <a:r>
              <a:rPr lang="en-US" sz="1400" dirty="0" err="1"/>
              <a:t>pid</a:t>
            </a:r>
            <a:r>
              <a:rPr lang="en-US" sz="1400" dirty="0"/>
              <a:t> of the top supervisor and an optional term State, which</a:t>
            </a:r>
          </a:p>
          <a:p>
            <a:r>
              <a:rPr lang="en-US" sz="1400" dirty="0"/>
              <a:t>defaults to []. This term is passed as-is to </a:t>
            </a:r>
            <a:r>
              <a:rPr lang="en-US" sz="1400" dirty="0" smtClean="0"/>
              <a:t>stop</a:t>
            </a:r>
          </a:p>
          <a:p>
            <a:endParaRPr lang="en-US" sz="1400" b="1" dirty="0"/>
          </a:p>
          <a:p>
            <a:r>
              <a:rPr lang="en-US" sz="1400" dirty="0" err="1"/>
              <a:t>StartType</a:t>
            </a:r>
            <a:r>
              <a:rPr lang="en-US" sz="1400" dirty="0"/>
              <a:t> is usually the atom </a:t>
            </a:r>
            <a:r>
              <a:rPr lang="en-US" sz="1400" dirty="0" smtClean="0"/>
              <a:t>normal. It </a:t>
            </a:r>
            <a:r>
              <a:rPr lang="en-US" sz="1400" dirty="0"/>
              <a:t>has other values only in the case of a takeover or </a:t>
            </a:r>
            <a:r>
              <a:rPr lang="en-US" sz="1400" dirty="0" smtClean="0"/>
              <a:t>failover</a:t>
            </a:r>
          </a:p>
          <a:p>
            <a:endParaRPr lang="en-US" sz="1400" b="1" dirty="0"/>
          </a:p>
          <a:p>
            <a:r>
              <a:rPr lang="en-US" sz="1400" dirty="0" err="1"/>
              <a:t>StartArgs</a:t>
            </a:r>
            <a:r>
              <a:rPr lang="en-US" sz="1400" dirty="0"/>
              <a:t> is defined by the key mod in the application resource </a:t>
            </a:r>
            <a:r>
              <a:rPr lang="en-US" sz="1400" dirty="0" smtClean="0"/>
              <a:t>file</a:t>
            </a:r>
          </a:p>
          <a:p>
            <a:endParaRPr lang="en-US" sz="1400" b="1" dirty="0"/>
          </a:p>
          <a:p>
            <a:r>
              <a:rPr lang="en-US" sz="1400" dirty="0"/>
              <a:t>stop/1 is called </a:t>
            </a:r>
            <a:r>
              <a:rPr lang="en-US" sz="1400" i="1" dirty="0"/>
              <a:t>after </a:t>
            </a:r>
            <a:r>
              <a:rPr lang="en-US" sz="1400" dirty="0"/>
              <a:t>the application has been stopped and should do any necessary cleaning up</a:t>
            </a:r>
            <a:r>
              <a:rPr lang="en-US" sz="1400" dirty="0" smtClean="0"/>
              <a:t>.</a:t>
            </a:r>
          </a:p>
          <a:p>
            <a:endParaRPr lang="en-US" sz="1400" b="1" dirty="0"/>
          </a:p>
          <a:p>
            <a:r>
              <a:rPr lang="en-US" sz="1400" dirty="0" smtClean="0"/>
              <a:t>Note that </a:t>
            </a:r>
            <a:r>
              <a:rPr lang="en-US" sz="1400" dirty="0"/>
              <a:t>the actual stopping of the application, that is the shutdown of the supervision tree, is </a:t>
            </a:r>
            <a:r>
              <a:rPr lang="en-US" sz="1400" dirty="0" smtClean="0"/>
              <a:t>handled automatically </a:t>
            </a:r>
            <a:r>
              <a:rPr lang="en-US" sz="1400" dirty="0"/>
              <a:t>as described in Starting and Stopping </a:t>
            </a:r>
            <a:r>
              <a:rPr lang="en-US" sz="1400" dirty="0" smtClean="0"/>
              <a:t>Applications</a:t>
            </a:r>
          </a:p>
          <a:p>
            <a:endParaRPr lang="en-US" sz="1400" dirty="0"/>
          </a:p>
          <a:p>
            <a:r>
              <a:rPr lang="en-US" sz="1400" dirty="0"/>
              <a:t>A library application, which can not be started or stopped, does not need any application </a:t>
            </a:r>
            <a:r>
              <a:rPr lang="en-US" sz="1400" dirty="0" smtClean="0"/>
              <a:t>callback module</a:t>
            </a:r>
          </a:p>
          <a:p>
            <a:endParaRPr lang="en-US" sz="1400" b="1"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830507" y="1146978"/>
            <a:ext cx="6010275" cy="523875"/>
          </a:xfrm>
          <a:prstGeom prst="rect">
            <a:avLst/>
          </a:prstGeom>
        </p:spPr>
      </p:pic>
      <p:pic>
        <p:nvPicPr>
          <p:cNvPr id="8" name="Picture 7"/>
          <p:cNvPicPr>
            <a:picLocks noChangeAspect="1"/>
          </p:cNvPicPr>
          <p:nvPr/>
        </p:nvPicPr>
        <p:blipFill>
          <a:blip r:embed="rId3"/>
          <a:stretch>
            <a:fillRect/>
          </a:stretch>
        </p:blipFill>
        <p:spPr>
          <a:xfrm>
            <a:off x="8835645" y="3217384"/>
            <a:ext cx="3244738" cy="2739502"/>
          </a:xfrm>
          <a:prstGeom prst="rect">
            <a:avLst/>
          </a:prstGeom>
        </p:spPr>
      </p:pic>
    </p:spTree>
    <p:extLst>
      <p:ext uri="{BB962C8B-B14F-4D97-AF65-F5344CB8AC3E}">
        <p14:creationId xmlns:p14="http://schemas.microsoft.com/office/powerpoint/2010/main" val="199223011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8143592" cy="3416320"/>
          </a:xfrm>
          <a:prstGeom prst="rect">
            <a:avLst/>
          </a:prstGeom>
          <a:noFill/>
        </p:spPr>
        <p:txBody>
          <a:bodyPr wrap="square" rtlCol="0">
            <a:spAutoFit/>
          </a:bodyPr>
          <a:lstStyle/>
          <a:p>
            <a:r>
              <a:rPr lang="en-US" b="1" dirty="0" smtClean="0"/>
              <a:t>Application Resource File</a:t>
            </a:r>
            <a:endParaRPr lang="en-US" b="1" dirty="0"/>
          </a:p>
          <a:p>
            <a:endParaRPr lang="en-US" b="1" dirty="0" smtClean="0"/>
          </a:p>
          <a:p>
            <a:r>
              <a:rPr lang="en-US" sz="1400" dirty="0"/>
              <a:t>To define an application, we create an </a:t>
            </a:r>
            <a:r>
              <a:rPr lang="en-US" sz="1400" i="1" dirty="0"/>
              <a:t>application specification </a:t>
            </a:r>
            <a:r>
              <a:rPr lang="en-US" sz="1400" dirty="0"/>
              <a:t>which is put in an </a:t>
            </a:r>
            <a:r>
              <a:rPr lang="en-US" sz="1400" i="1" dirty="0"/>
              <a:t>application resource </a:t>
            </a:r>
            <a:r>
              <a:rPr lang="en-US" sz="1400" i="1" dirty="0" smtClean="0"/>
              <a:t>file</a:t>
            </a:r>
            <a:r>
              <a:rPr lang="en-US" sz="1400" dirty="0" smtClean="0"/>
              <a:t>, or </a:t>
            </a:r>
            <a:r>
              <a:rPr lang="en-US" sz="1400" dirty="0"/>
              <a:t>in short .app file:</a:t>
            </a:r>
            <a:endParaRPr lang="en-US" sz="1400" b="1" dirty="0"/>
          </a:p>
          <a:p>
            <a:endParaRPr lang="en-US" b="1" dirty="0" smtClean="0"/>
          </a:p>
          <a:p>
            <a:endParaRPr lang="en-US" b="1" dirty="0"/>
          </a:p>
          <a:p>
            <a:endParaRPr lang="en-US" b="1" dirty="0" smtClean="0"/>
          </a:p>
          <a:p>
            <a:endParaRPr lang="en-US" sz="1400" dirty="0" smtClean="0"/>
          </a:p>
          <a:p>
            <a:r>
              <a:rPr lang="en-US" sz="1400" dirty="0" smtClean="0"/>
              <a:t>Application</a:t>
            </a:r>
            <a:r>
              <a:rPr lang="en-US" sz="1400" dirty="0"/>
              <a:t>, an atom, is the name of the application</a:t>
            </a:r>
            <a:endParaRPr lang="en-US" sz="1400" b="1" dirty="0"/>
          </a:p>
          <a:p>
            <a:r>
              <a:rPr lang="en-US" sz="1400" dirty="0"/>
              <a:t>The file must be named </a:t>
            </a:r>
            <a:r>
              <a:rPr lang="en-US" sz="1400" dirty="0" err="1" smtClean="0"/>
              <a:t>Application.app</a:t>
            </a:r>
            <a:endParaRPr lang="en-US" sz="1400" dirty="0" smtClean="0"/>
          </a:p>
          <a:p>
            <a:endParaRPr lang="en-US" sz="1400" b="1" dirty="0"/>
          </a:p>
          <a:p>
            <a:r>
              <a:rPr lang="en-US" sz="1400" dirty="0"/>
              <a:t>Each Opt is a tuple {Key, Value} which define a certain property of the application</a:t>
            </a:r>
          </a:p>
          <a:p>
            <a:endParaRPr lang="en-US" sz="1400" b="1" dirty="0" smtClean="0"/>
          </a:p>
          <a:p>
            <a:r>
              <a:rPr lang="en-US" sz="1400" dirty="0"/>
              <a:t>All keys </a:t>
            </a:r>
            <a:r>
              <a:rPr lang="en-US" sz="1400" dirty="0" smtClean="0"/>
              <a:t>are optional</a:t>
            </a:r>
            <a:r>
              <a:rPr lang="en-US" sz="1400" dirty="0"/>
              <a:t>. Default values are used for any omitted keys</a:t>
            </a:r>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154954" y="3309717"/>
            <a:ext cx="4200525" cy="390525"/>
          </a:xfrm>
          <a:prstGeom prst="rect">
            <a:avLst/>
          </a:prstGeom>
        </p:spPr>
      </p:pic>
    </p:spTree>
    <p:extLst>
      <p:ext uri="{BB962C8B-B14F-4D97-AF65-F5344CB8AC3E}">
        <p14:creationId xmlns:p14="http://schemas.microsoft.com/office/powerpoint/2010/main" val="4246892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Programming</a:t>
            </a:r>
            <a:endParaRPr lang="en-US" dirty="0"/>
          </a:p>
        </p:txBody>
      </p:sp>
      <p:sp>
        <p:nvSpPr>
          <p:cNvPr id="3" name="Text Placeholder 2"/>
          <p:cNvSpPr>
            <a:spLocks noGrp="1"/>
          </p:cNvSpPr>
          <p:nvPr>
            <p:ph idx="1"/>
          </p:nvPr>
        </p:nvSpPr>
        <p:spPr/>
        <p:txBody>
          <a:bodyPr>
            <a:normAutofit/>
          </a:bodyPr>
          <a:lstStyle/>
          <a:p>
            <a:r>
              <a:rPr lang="en-US" dirty="0" err="1" smtClean="0"/>
              <a:t>Moduels</a:t>
            </a:r>
            <a:endParaRPr lang="en-US" dirty="0" smtClean="0"/>
          </a:p>
          <a:p>
            <a:r>
              <a:rPr lang="en-US" dirty="0" err="1" smtClean="0"/>
              <a:t>Funcitons</a:t>
            </a:r>
            <a:endParaRPr lang="en-US" dirty="0" smtClean="0"/>
          </a:p>
          <a:p>
            <a:r>
              <a:rPr lang="en-US" dirty="0" smtClean="0"/>
              <a:t>Pattern Matching</a:t>
            </a:r>
          </a:p>
          <a:p>
            <a:r>
              <a:rPr lang="en-US" dirty="0" smtClean="0"/>
              <a:t>Higher order Functions (funs)</a:t>
            </a:r>
          </a:p>
          <a:p>
            <a:r>
              <a:rPr lang="en-US" dirty="0" smtClean="0"/>
              <a:t>Guards</a:t>
            </a:r>
          </a:p>
          <a:p>
            <a:r>
              <a:rPr lang="en-US" dirty="0" smtClean="0"/>
              <a:t>Records</a:t>
            </a:r>
          </a:p>
          <a:p>
            <a:r>
              <a:rPr lang="en-US" dirty="0" smtClean="0"/>
              <a:t>Case expressions</a:t>
            </a:r>
          </a:p>
          <a:p>
            <a:r>
              <a:rPr lang="en-US" dirty="0" smtClean="0"/>
              <a:t>If expressions</a:t>
            </a:r>
            <a:endParaRPr lang="en-US" dirty="0"/>
          </a:p>
        </p:txBody>
      </p:sp>
    </p:spTree>
    <p:extLst>
      <p:ext uri="{BB962C8B-B14F-4D97-AF65-F5344CB8AC3E}">
        <p14:creationId xmlns:p14="http://schemas.microsoft.com/office/powerpoint/2010/main" val="4265580843"/>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8143592" cy="4001095"/>
          </a:xfrm>
          <a:prstGeom prst="rect">
            <a:avLst/>
          </a:prstGeom>
          <a:noFill/>
        </p:spPr>
        <p:txBody>
          <a:bodyPr wrap="square" rtlCol="0">
            <a:spAutoFit/>
          </a:bodyPr>
          <a:lstStyle/>
          <a:p>
            <a:r>
              <a:rPr lang="en-US" b="1" dirty="0" smtClean="0"/>
              <a:t>Application Resource File</a:t>
            </a:r>
            <a:endParaRPr lang="en-US" b="1" dirty="0"/>
          </a:p>
          <a:p>
            <a:endParaRPr lang="en-US" b="1" dirty="0" smtClean="0"/>
          </a:p>
          <a:p>
            <a:r>
              <a:rPr lang="en-US" sz="1400" dirty="0"/>
              <a:t>The contents of a minimal .app file for a library application </a:t>
            </a:r>
            <a:r>
              <a:rPr lang="en-US" sz="1400" dirty="0" err="1"/>
              <a:t>libapp</a:t>
            </a:r>
            <a:r>
              <a:rPr lang="en-US" sz="1400" dirty="0"/>
              <a:t> looks like this</a:t>
            </a:r>
            <a:endParaRPr lang="en-US" b="1" dirty="0" smtClean="0"/>
          </a:p>
          <a:p>
            <a:endParaRPr lang="en-US" b="1" dirty="0"/>
          </a:p>
          <a:p>
            <a:endParaRPr lang="en-US" b="1" dirty="0" smtClean="0"/>
          </a:p>
          <a:p>
            <a:endParaRPr lang="en-US" sz="1400" dirty="0" smtClean="0"/>
          </a:p>
          <a:p>
            <a:endParaRPr lang="en-US" sz="1400" dirty="0"/>
          </a:p>
          <a:p>
            <a:r>
              <a:rPr lang="en-US" sz="1400" dirty="0"/>
              <a:t>The contents of a minimal .app file </a:t>
            </a:r>
            <a:r>
              <a:rPr lang="en-US" sz="1400" dirty="0" err="1"/>
              <a:t>ch</a:t>
            </a:r>
            <a:r>
              <a:rPr lang="en-US" sz="1400" dirty="0"/>
              <a:t> </a:t>
            </a:r>
            <a:r>
              <a:rPr lang="en-US" sz="1400" dirty="0" err="1"/>
              <a:t>app.app</a:t>
            </a:r>
            <a:r>
              <a:rPr lang="en-US" sz="1400" dirty="0"/>
              <a:t> for a supervision tree application like </a:t>
            </a:r>
            <a:r>
              <a:rPr lang="en-US" sz="1400" dirty="0" err="1"/>
              <a:t>ch</a:t>
            </a:r>
            <a:r>
              <a:rPr lang="en-US" sz="1400" dirty="0"/>
              <a:t> app looks </a:t>
            </a:r>
            <a:r>
              <a:rPr lang="en-US" sz="1400" dirty="0" smtClean="0"/>
              <a:t>like this:</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a:t>The key mod defines the callback module and start argument of the application, in this case </a:t>
            </a:r>
            <a:r>
              <a:rPr lang="en-US" sz="1400" dirty="0" err="1"/>
              <a:t>ch</a:t>
            </a:r>
            <a:r>
              <a:rPr lang="en-US" sz="1400" dirty="0"/>
              <a:t> app </a:t>
            </a:r>
            <a:r>
              <a:rPr lang="en-US" sz="1400" dirty="0" smtClean="0"/>
              <a:t>and [], </a:t>
            </a:r>
            <a:r>
              <a:rPr lang="en-US" sz="1400" dirty="0"/>
              <a:t>respectively. This means that</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275679" y="3098321"/>
            <a:ext cx="2686050" cy="238125"/>
          </a:xfrm>
          <a:prstGeom prst="rect">
            <a:avLst/>
          </a:prstGeom>
        </p:spPr>
      </p:pic>
      <p:pic>
        <p:nvPicPr>
          <p:cNvPr id="8" name="Picture 7"/>
          <p:cNvPicPr>
            <a:picLocks noChangeAspect="1"/>
          </p:cNvPicPr>
          <p:nvPr/>
        </p:nvPicPr>
        <p:blipFill>
          <a:blip r:embed="rId3"/>
          <a:stretch>
            <a:fillRect/>
          </a:stretch>
        </p:blipFill>
        <p:spPr>
          <a:xfrm>
            <a:off x="1275679" y="4483316"/>
            <a:ext cx="2438400" cy="571500"/>
          </a:xfrm>
          <a:prstGeom prst="rect">
            <a:avLst/>
          </a:prstGeom>
        </p:spPr>
      </p:pic>
      <p:pic>
        <p:nvPicPr>
          <p:cNvPr id="10" name="Picture 9"/>
          <p:cNvPicPr>
            <a:picLocks noChangeAspect="1"/>
          </p:cNvPicPr>
          <p:nvPr/>
        </p:nvPicPr>
        <p:blipFill>
          <a:blip r:embed="rId4"/>
          <a:stretch>
            <a:fillRect/>
          </a:stretch>
        </p:blipFill>
        <p:spPr>
          <a:xfrm>
            <a:off x="1260729" y="6150988"/>
            <a:ext cx="2419350" cy="333375"/>
          </a:xfrm>
          <a:prstGeom prst="rect">
            <a:avLst/>
          </a:prstGeom>
        </p:spPr>
      </p:pic>
    </p:spTree>
    <p:extLst>
      <p:ext uri="{BB962C8B-B14F-4D97-AF65-F5344CB8AC3E}">
        <p14:creationId xmlns:p14="http://schemas.microsoft.com/office/powerpoint/2010/main" val="7863307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8143592" cy="1631216"/>
          </a:xfrm>
          <a:prstGeom prst="rect">
            <a:avLst/>
          </a:prstGeom>
          <a:noFill/>
        </p:spPr>
        <p:txBody>
          <a:bodyPr wrap="square" rtlCol="0">
            <a:spAutoFit/>
          </a:bodyPr>
          <a:lstStyle/>
          <a:p>
            <a:r>
              <a:rPr lang="en-US" b="1" dirty="0" smtClean="0"/>
              <a:t>Application Resource File</a:t>
            </a:r>
            <a:endParaRPr lang="en-US" b="1" dirty="0"/>
          </a:p>
          <a:p>
            <a:endParaRPr lang="en-US" b="1" dirty="0" smtClean="0"/>
          </a:p>
          <a:p>
            <a:r>
              <a:rPr lang="en-US" sz="1400" dirty="0"/>
              <a:t>When using </a:t>
            </a:r>
            <a:r>
              <a:rPr lang="en-US" sz="1400" dirty="0" err="1"/>
              <a:t>systools</a:t>
            </a:r>
            <a:r>
              <a:rPr lang="en-US" sz="1400" dirty="0"/>
              <a:t>, the </a:t>
            </a:r>
            <a:r>
              <a:rPr lang="en-US" sz="1400" dirty="0" err="1"/>
              <a:t>Erlang</a:t>
            </a:r>
            <a:r>
              <a:rPr lang="en-US" sz="1400" dirty="0"/>
              <a:t>/OTP tools for packaging </a:t>
            </a:r>
            <a:r>
              <a:rPr lang="en-US" sz="1400" dirty="0" smtClean="0"/>
              <a:t>code, </a:t>
            </a:r>
            <a:r>
              <a:rPr lang="en-US" sz="1400" dirty="0"/>
              <a:t>the </a:t>
            </a:r>
            <a:r>
              <a:rPr lang="en-US" sz="1400" dirty="0" smtClean="0"/>
              <a:t>keys description</a:t>
            </a:r>
            <a:r>
              <a:rPr lang="en-US" sz="1400" dirty="0"/>
              <a:t>, </a:t>
            </a:r>
            <a:r>
              <a:rPr lang="en-US" sz="1400" dirty="0" err="1"/>
              <a:t>vsn</a:t>
            </a:r>
            <a:r>
              <a:rPr lang="en-US" sz="1400" dirty="0"/>
              <a:t>, modules, registered and applications should also be specified:</a:t>
            </a:r>
            <a:endParaRPr lang="en-US" b="1" dirty="0"/>
          </a:p>
          <a:p>
            <a:endParaRPr lang="en-US" b="1" dirty="0" smtClean="0"/>
          </a:p>
          <a:p>
            <a:endParaRPr lang="en-US"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204943" y="3321981"/>
            <a:ext cx="3669707" cy="1595877"/>
          </a:xfrm>
          <a:prstGeom prst="rect">
            <a:avLst/>
          </a:prstGeom>
        </p:spPr>
      </p:pic>
      <p:pic>
        <p:nvPicPr>
          <p:cNvPr id="11" name="Picture 10"/>
          <p:cNvPicPr>
            <a:picLocks noChangeAspect="1"/>
          </p:cNvPicPr>
          <p:nvPr/>
        </p:nvPicPr>
        <p:blipFill>
          <a:blip r:embed="rId3"/>
          <a:stretch>
            <a:fillRect/>
          </a:stretch>
        </p:blipFill>
        <p:spPr>
          <a:xfrm>
            <a:off x="3998756" y="3321981"/>
            <a:ext cx="7669504" cy="2139712"/>
          </a:xfrm>
          <a:prstGeom prst="rect">
            <a:avLst/>
          </a:prstGeom>
        </p:spPr>
      </p:pic>
    </p:spTree>
    <p:extLst>
      <p:ext uri="{BB962C8B-B14F-4D97-AF65-F5344CB8AC3E}">
        <p14:creationId xmlns:p14="http://schemas.microsoft.com/office/powerpoint/2010/main" val="266778723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8143592" cy="3293209"/>
          </a:xfrm>
          <a:prstGeom prst="rect">
            <a:avLst/>
          </a:prstGeom>
          <a:noFill/>
        </p:spPr>
        <p:txBody>
          <a:bodyPr wrap="square" rtlCol="0">
            <a:spAutoFit/>
          </a:bodyPr>
          <a:lstStyle/>
          <a:p>
            <a:r>
              <a:rPr lang="en-US" b="1" dirty="0" smtClean="0"/>
              <a:t>Directory Structure</a:t>
            </a:r>
            <a:endParaRPr lang="en-US" b="1" dirty="0"/>
          </a:p>
          <a:p>
            <a:endParaRPr lang="en-US" b="1" dirty="0" smtClean="0"/>
          </a:p>
          <a:p>
            <a:r>
              <a:rPr lang="en-US" sz="1400" dirty="0"/>
              <a:t>When packaging code using </a:t>
            </a:r>
            <a:r>
              <a:rPr lang="en-US" sz="1400" dirty="0" err="1"/>
              <a:t>systools</a:t>
            </a:r>
            <a:r>
              <a:rPr lang="en-US" sz="1400" dirty="0"/>
              <a:t>, the code for each application is placed in a separate </a:t>
            </a:r>
            <a:r>
              <a:rPr lang="en-US" sz="1400" dirty="0" smtClean="0"/>
              <a:t>directory lib/Application-</a:t>
            </a:r>
            <a:r>
              <a:rPr lang="en-US" sz="1400" dirty="0" err="1" smtClean="0"/>
              <a:t>Vsn</a:t>
            </a:r>
            <a:r>
              <a:rPr lang="en-US" sz="1400" dirty="0"/>
              <a:t>, where </a:t>
            </a:r>
            <a:r>
              <a:rPr lang="en-US" sz="1400" dirty="0" err="1"/>
              <a:t>Vsn</a:t>
            </a:r>
            <a:r>
              <a:rPr lang="en-US" sz="1400" dirty="0"/>
              <a:t> is the version number</a:t>
            </a:r>
            <a:endParaRPr lang="en-US" b="1" dirty="0"/>
          </a:p>
          <a:p>
            <a:endParaRPr lang="en-US" b="1" dirty="0" smtClean="0"/>
          </a:p>
          <a:p>
            <a:r>
              <a:rPr lang="en-US" sz="1400" dirty="0"/>
              <a:t>This may be useful to know, even if </a:t>
            </a:r>
            <a:r>
              <a:rPr lang="en-US" sz="1400" dirty="0" err="1"/>
              <a:t>systools</a:t>
            </a:r>
            <a:r>
              <a:rPr lang="en-US" sz="1400" dirty="0"/>
              <a:t> is not used, since </a:t>
            </a:r>
            <a:r>
              <a:rPr lang="en-US" sz="1400" dirty="0" err="1"/>
              <a:t>Erlang</a:t>
            </a:r>
            <a:r>
              <a:rPr lang="en-US" sz="1400" dirty="0"/>
              <a:t>/OTP itself is packaged </a:t>
            </a:r>
            <a:r>
              <a:rPr lang="en-US" sz="1400" dirty="0" smtClean="0"/>
              <a:t>according to </a:t>
            </a:r>
            <a:r>
              <a:rPr lang="en-US" sz="1400" dirty="0"/>
              <a:t>the OTP principles and thus comes with this directory structure. </a:t>
            </a:r>
            <a:endParaRPr lang="en-US" sz="1400" dirty="0" smtClean="0"/>
          </a:p>
          <a:p>
            <a:endParaRPr lang="en-US" sz="1400" dirty="0"/>
          </a:p>
          <a:p>
            <a:r>
              <a:rPr lang="en-US" sz="1400" dirty="0" smtClean="0"/>
              <a:t>The </a:t>
            </a:r>
            <a:r>
              <a:rPr lang="en-US" sz="1400" dirty="0"/>
              <a:t>code server </a:t>
            </a:r>
            <a:r>
              <a:rPr lang="en-US" sz="1400" dirty="0" smtClean="0"/>
              <a:t> will automatically </a:t>
            </a:r>
            <a:r>
              <a:rPr lang="en-US" sz="1400" dirty="0"/>
              <a:t>use code from the directory with the highest version number, if there are more than </a:t>
            </a:r>
            <a:r>
              <a:rPr lang="en-US" sz="1400" dirty="0" smtClean="0"/>
              <a:t>one version </a:t>
            </a:r>
            <a:r>
              <a:rPr lang="en-US" sz="1400" dirty="0"/>
              <a:t>of an application </a:t>
            </a:r>
            <a:r>
              <a:rPr lang="en-US" sz="1400" dirty="0" smtClean="0"/>
              <a:t>present</a:t>
            </a:r>
          </a:p>
          <a:p>
            <a:endParaRPr lang="en-US" sz="1400" dirty="0"/>
          </a:p>
          <a:p>
            <a:r>
              <a:rPr lang="en-US" sz="1400" dirty="0" smtClean="0"/>
              <a:t>The </a:t>
            </a:r>
            <a:r>
              <a:rPr lang="en-US" sz="1400" dirty="0"/>
              <a:t>application directory structure can of course be used in the development environment as well. </a:t>
            </a:r>
            <a:r>
              <a:rPr lang="en-US" sz="1400" dirty="0" smtClean="0"/>
              <a:t>The version </a:t>
            </a:r>
            <a:r>
              <a:rPr lang="en-US" sz="1400" dirty="0"/>
              <a:t>number may then be omitted from the name</a:t>
            </a:r>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154954" y="5248709"/>
            <a:ext cx="1371600" cy="1162050"/>
          </a:xfrm>
          <a:prstGeom prst="rect">
            <a:avLst/>
          </a:prstGeom>
        </p:spPr>
      </p:pic>
      <p:pic>
        <p:nvPicPr>
          <p:cNvPr id="11" name="Picture 10"/>
          <p:cNvPicPr>
            <a:picLocks noChangeAspect="1"/>
          </p:cNvPicPr>
          <p:nvPr/>
        </p:nvPicPr>
        <p:blipFill>
          <a:blip r:embed="rId3"/>
          <a:stretch>
            <a:fillRect/>
          </a:stretch>
        </p:blipFill>
        <p:spPr>
          <a:xfrm>
            <a:off x="3056660" y="5248709"/>
            <a:ext cx="7905750" cy="1476375"/>
          </a:xfrm>
          <a:prstGeom prst="rect">
            <a:avLst/>
          </a:prstGeom>
        </p:spPr>
      </p:pic>
    </p:spTree>
    <p:extLst>
      <p:ext uri="{BB962C8B-B14F-4D97-AF65-F5344CB8AC3E}">
        <p14:creationId xmlns:p14="http://schemas.microsoft.com/office/powerpoint/2010/main" val="314629590"/>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8143592" cy="2800767"/>
          </a:xfrm>
          <a:prstGeom prst="rect">
            <a:avLst/>
          </a:prstGeom>
          <a:noFill/>
        </p:spPr>
        <p:txBody>
          <a:bodyPr wrap="square" rtlCol="0">
            <a:spAutoFit/>
          </a:bodyPr>
          <a:lstStyle/>
          <a:p>
            <a:r>
              <a:rPr lang="en-US" b="1" dirty="0" smtClean="0"/>
              <a:t>Application Controller</a:t>
            </a:r>
            <a:endParaRPr lang="en-US" b="1" dirty="0"/>
          </a:p>
          <a:p>
            <a:endParaRPr lang="en-US" b="1" dirty="0" smtClean="0"/>
          </a:p>
          <a:p>
            <a:r>
              <a:rPr lang="en-US" sz="1400" dirty="0"/>
              <a:t>When an </a:t>
            </a:r>
            <a:r>
              <a:rPr lang="en-US" sz="1400" dirty="0" err="1"/>
              <a:t>Erlang</a:t>
            </a:r>
            <a:r>
              <a:rPr lang="en-US" sz="1400" dirty="0"/>
              <a:t> runtime system is started, a number of processes are started as part of the </a:t>
            </a:r>
            <a:r>
              <a:rPr lang="en-US" sz="1400" dirty="0" smtClean="0"/>
              <a:t>Kernel application</a:t>
            </a:r>
            <a:r>
              <a:rPr lang="en-US" sz="1400" dirty="0"/>
              <a:t>. One of these processes is the </a:t>
            </a:r>
            <a:r>
              <a:rPr lang="en-US" sz="1400" i="1" dirty="0"/>
              <a:t>application controller </a:t>
            </a:r>
            <a:r>
              <a:rPr lang="en-US" sz="1400" dirty="0"/>
              <a:t>process, registered </a:t>
            </a:r>
            <a:r>
              <a:rPr lang="en-US" sz="1400" dirty="0" smtClean="0"/>
              <a:t>as </a:t>
            </a:r>
            <a:r>
              <a:rPr lang="en-US" sz="1400" dirty="0" err="1" smtClean="0"/>
              <a:t>application_controller</a:t>
            </a:r>
            <a:endParaRPr lang="en-US" sz="1400" dirty="0" smtClean="0"/>
          </a:p>
          <a:p>
            <a:endParaRPr lang="en-US" sz="1400" dirty="0"/>
          </a:p>
          <a:p>
            <a:endParaRPr lang="en-US" sz="1400" dirty="0" smtClean="0"/>
          </a:p>
          <a:p>
            <a:r>
              <a:rPr lang="en-US" sz="1400" dirty="0"/>
              <a:t>All operations on applications are coordinated by the application </a:t>
            </a:r>
            <a:r>
              <a:rPr lang="en-US" sz="1400" dirty="0" smtClean="0"/>
              <a:t>controller</a:t>
            </a:r>
          </a:p>
          <a:p>
            <a:endParaRPr lang="en-US" sz="1400" dirty="0"/>
          </a:p>
          <a:p>
            <a:r>
              <a:rPr lang="en-US" sz="1400" dirty="0"/>
              <a:t>It is interfaced through </a:t>
            </a:r>
            <a:r>
              <a:rPr lang="en-US" sz="1400" dirty="0" smtClean="0"/>
              <a:t>the functions </a:t>
            </a:r>
            <a:r>
              <a:rPr lang="en-US" sz="1400" dirty="0"/>
              <a:t>in the module </a:t>
            </a:r>
            <a:r>
              <a:rPr lang="en-US" sz="1400" dirty="0" smtClean="0"/>
              <a:t>application</a:t>
            </a:r>
          </a:p>
          <a:p>
            <a:endParaRPr lang="en-US" sz="1400" dirty="0"/>
          </a:p>
          <a:p>
            <a:r>
              <a:rPr lang="en-US" sz="1400" dirty="0" smtClean="0"/>
              <a:t>In </a:t>
            </a:r>
            <a:r>
              <a:rPr lang="en-US" sz="1400" dirty="0"/>
              <a:t>particular, applications can be </a:t>
            </a:r>
            <a:r>
              <a:rPr lang="en-US" sz="1400" dirty="0" smtClean="0"/>
              <a:t>loaded, unloaded</a:t>
            </a:r>
            <a:r>
              <a:rPr lang="en-US" sz="1400" dirty="0"/>
              <a:t>, started and stopped</a:t>
            </a:r>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253740"/>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6366307" cy="3231654"/>
          </a:xfrm>
          <a:prstGeom prst="rect">
            <a:avLst/>
          </a:prstGeom>
          <a:noFill/>
        </p:spPr>
        <p:txBody>
          <a:bodyPr wrap="square" rtlCol="0">
            <a:spAutoFit/>
          </a:bodyPr>
          <a:lstStyle/>
          <a:p>
            <a:r>
              <a:rPr lang="en-US" b="1" dirty="0" smtClean="0"/>
              <a:t>Loading and Unloading Applications</a:t>
            </a:r>
            <a:endParaRPr lang="en-US" b="1" dirty="0"/>
          </a:p>
          <a:p>
            <a:endParaRPr lang="en-US" b="1" dirty="0" smtClean="0"/>
          </a:p>
          <a:p>
            <a:r>
              <a:rPr lang="en-US" sz="1400" dirty="0"/>
              <a:t>Before an application can be started, it must be </a:t>
            </a:r>
            <a:r>
              <a:rPr lang="en-US" sz="1400" i="1" dirty="0" smtClean="0"/>
              <a:t>loaded</a:t>
            </a:r>
            <a:endParaRPr lang="en-US" sz="1400" i="1" dirty="0"/>
          </a:p>
          <a:p>
            <a:r>
              <a:rPr lang="en-US" sz="1400" dirty="0"/>
              <a:t>The application controller reads and stores </a:t>
            </a:r>
            <a:r>
              <a:rPr lang="en-US" sz="1400" dirty="0" smtClean="0"/>
              <a:t>the information </a:t>
            </a:r>
            <a:r>
              <a:rPr lang="en-US" sz="1400" dirty="0"/>
              <a:t>from the .app </a:t>
            </a:r>
            <a:r>
              <a:rPr lang="en-US" sz="1400" dirty="0" smtClean="0"/>
              <a:t>file</a:t>
            </a:r>
          </a:p>
          <a:p>
            <a:endParaRPr lang="en-US" sz="1400" dirty="0" smtClean="0"/>
          </a:p>
          <a:p>
            <a:endParaRPr lang="en-US" sz="1400" dirty="0" smtClean="0"/>
          </a:p>
          <a:p>
            <a:r>
              <a:rPr lang="en-US" sz="1400" dirty="0" smtClean="0"/>
              <a:t>An </a:t>
            </a:r>
            <a:r>
              <a:rPr lang="en-US" sz="1400" dirty="0"/>
              <a:t>application that has been stopped, or has never been started, can be </a:t>
            </a:r>
            <a:r>
              <a:rPr lang="en-US" sz="1400" dirty="0" smtClean="0"/>
              <a:t>unloaded. </a:t>
            </a:r>
            <a:r>
              <a:rPr lang="en-US" sz="1400" dirty="0"/>
              <a:t>The </a:t>
            </a:r>
            <a:r>
              <a:rPr lang="en-US" sz="1400" dirty="0" smtClean="0"/>
              <a:t>information about </a:t>
            </a:r>
            <a:r>
              <a:rPr lang="en-US" sz="1400" dirty="0"/>
              <a:t>the application is erased from the internal database of the application controller</a:t>
            </a:r>
            <a:r>
              <a:rPr lang="en-US" sz="1400" dirty="0" smtClean="0"/>
              <a:t>.</a:t>
            </a:r>
          </a:p>
          <a:p>
            <a:endParaRPr lang="en-US" sz="1400" dirty="0"/>
          </a:p>
          <a:p>
            <a:endParaRPr lang="en-US" sz="1400" dirty="0" smtClean="0"/>
          </a:p>
          <a:p>
            <a:r>
              <a:rPr lang="en-US" sz="1400" dirty="0" smtClean="0"/>
              <a:t>Loading/unloading </a:t>
            </a:r>
            <a:r>
              <a:rPr lang="en-US" sz="1400" dirty="0"/>
              <a:t>an application does not load/unload the code used by the application. </a:t>
            </a:r>
            <a:r>
              <a:rPr lang="en-US" sz="1400" dirty="0" smtClean="0"/>
              <a:t>Code loading </a:t>
            </a:r>
            <a:r>
              <a:rPr lang="en-US" sz="1400" dirty="0"/>
              <a:t>is done the usual way.</a:t>
            </a:r>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067162" y="1910080"/>
            <a:ext cx="3981450" cy="1552575"/>
          </a:xfrm>
          <a:prstGeom prst="rect">
            <a:avLst/>
          </a:prstGeom>
        </p:spPr>
      </p:pic>
      <p:pic>
        <p:nvPicPr>
          <p:cNvPr id="8" name="Picture 7"/>
          <p:cNvPicPr>
            <a:picLocks noChangeAspect="1"/>
          </p:cNvPicPr>
          <p:nvPr/>
        </p:nvPicPr>
        <p:blipFill>
          <a:blip r:embed="rId3"/>
          <a:stretch>
            <a:fillRect/>
          </a:stretch>
        </p:blipFill>
        <p:spPr>
          <a:xfrm>
            <a:off x="8024299" y="3712269"/>
            <a:ext cx="4067175" cy="1285875"/>
          </a:xfrm>
          <a:prstGeom prst="rect">
            <a:avLst/>
          </a:prstGeom>
        </p:spPr>
      </p:pic>
    </p:spTree>
    <p:extLst>
      <p:ext uri="{BB962C8B-B14F-4D97-AF65-F5344CB8AC3E}">
        <p14:creationId xmlns:p14="http://schemas.microsoft.com/office/powerpoint/2010/main" val="3255452880"/>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10333000" cy="4955203"/>
          </a:xfrm>
          <a:prstGeom prst="rect">
            <a:avLst/>
          </a:prstGeom>
          <a:noFill/>
        </p:spPr>
        <p:txBody>
          <a:bodyPr wrap="square" rtlCol="0">
            <a:spAutoFit/>
          </a:bodyPr>
          <a:lstStyle/>
          <a:p>
            <a:r>
              <a:rPr lang="en-US" b="1" dirty="0" smtClean="0"/>
              <a:t>Starting Application</a:t>
            </a:r>
            <a:endParaRPr lang="en-US" b="1" dirty="0"/>
          </a:p>
          <a:p>
            <a:endParaRPr lang="en-US" b="1" dirty="0" smtClean="0"/>
          </a:p>
          <a:p>
            <a:r>
              <a:rPr lang="en-US" sz="1400" dirty="0"/>
              <a:t>An application is started by calling</a:t>
            </a:r>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a:t>If the application is not already loaded, the application controller will first load it </a:t>
            </a:r>
            <a:r>
              <a:rPr lang="en-US" sz="1400" dirty="0" smtClean="0"/>
              <a:t>using </a:t>
            </a:r>
            <a:r>
              <a:rPr lang="en-US" sz="1400" dirty="0" err="1" smtClean="0"/>
              <a:t>application:load</a:t>
            </a:r>
            <a:r>
              <a:rPr lang="en-US" sz="1400" dirty="0" smtClean="0"/>
              <a:t>/1</a:t>
            </a:r>
            <a:r>
              <a:rPr lang="en-US" sz="1400" dirty="0"/>
              <a:t>. </a:t>
            </a:r>
            <a:endParaRPr lang="en-US" sz="1400" dirty="0" smtClean="0"/>
          </a:p>
          <a:p>
            <a:endParaRPr lang="en-US" sz="1400" dirty="0"/>
          </a:p>
          <a:p>
            <a:r>
              <a:rPr lang="en-US" sz="1400" dirty="0" smtClean="0"/>
              <a:t>It </a:t>
            </a:r>
            <a:r>
              <a:rPr lang="en-US" sz="1400" dirty="0"/>
              <a:t>will check the value of the applications key, to ensure that all </a:t>
            </a:r>
            <a:r>
              <a:rPr lang="en-US" sz="1400" dirty="0" smtClean="0"/>
              <a:t>applications that </a:t>
            </a:r>
            <a:r>
              <a:rPr lang="en-US" sz="1400" dirty="0"/>
              <a:t>should be started before this application are </a:t>
            </a:r>
            <a:r>
              <a:rPr lang="en-US" sz="1400" dirty="0" smtClean="0"/>
              <a:t>running</a:t>
            </a:r>
          </a:p>
          <a:p>
            <a:endParaRPr lang="en-US" sz="1400" dirty="0"/>
          </a:p>
          <a:p>
            <a:r>
              <a:rPr lang="en-US" sz="1400" dirty="0"/>
              <a:t>The application controller then creates an </a:t>
            </a:r>
            <a:r>
              <a:rPr lang="en-US" sz="1400" i="1" dirty="0"/>
              <a:t>application master </a:t>
            </a:r>
            <a:r>
              <a:rPr lang="en-US" sz="1400" dirty="0"/>
              <a:t>for the </a:t>
            </a:r>
            <a:r>
              <a:rPr lang="en-US" sz="1400" dirty="0" smtClean="0"/>
              <a:t>application. </a:t>
            </a:r>
            <a:r>
              <a:rPr lang="en-US" sz="1400" dirty="0"/>
              <a:t>The application master</a:t>
            </a:r>
          </a:p>
          <a:p>
            <a:r>
              <a:rPr lang="en-US" sz="1400" dirty="0"/>
              <a:t>is the group leader of all the processes in the </a:t>
            </a:r>
            <a:r>
              <a:rPr lang="en-US" sz="1400" dirty="0" smtClean="0"/>
              <a:t>application</a:t>
            </a:r>
          </a:p>
          <a:p>
            <a:endParaRPr lang="en-US" sz="1400" dirty="0"/>
          </a:p>
          <a:p>
            <a:r>
              <a:rPr lang="en-US" sz="1400" dirty="0"/>
              <a:t>The application master starts the </a:t>
            </a:r>
            <a:r>
              <a:rPr lang="en-US" sz="1400" dirty="0" smtClean="0"/>
              <a:t>application by </a:t>
            </a:r>
            <a:r>
              <a:rPr lang="en-US" sz="1400" dirty="0"/>
              <a:t>calling the application callback function start/2 in the module, and with the start </a:t>
            </a:r>
            <a:r>
              <a:rPr lang="en-US" sz="1400" dirty="0" smtClean="0"/>
              <a:t>argument, defined </a:t>
            </a:r>
            <a:r>
              <a:rPr lang="en-US" sz="1400" dirty="0"/>
              <a:t>by the mod key in the .app file.</a:t>
            </a:r>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154954" y="2900680"/>
            <a:ext cx="3848100" cy="1419225"/>
          </a:xfrm>
          <a:prstGeom prst="rect">
            <a:avLst/>
          </a:prstGeom>
        </p:spPr>
      </p:pic>
    </p:spTree>
    <p:extLst>
      <p:ext uri="{BB962C8B-B14F-4D97-AF65-F5344CB8AC3E}">
        <p14:creationId xmlns:p14="http://schemas.microsoft.com/office/powerpoint/2010/main" val="686684876"/>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10333000" cy="3877985"/>
          </a:xfrm>
          <a:prstGeom prst="rect">
            <a:avLst/>
          </a:prstGeom>
          <a:noFill/>
        </p:spPr>
        <p:txBody>
          <a:bodyPr wrap="square" rtlCol="0">
            <a:spAutoFit/>
          </a:bodyPr>
          <a:lstStyle/>
          <a:p>
            <a:r>
              <a:rPr lang="en-US" b="1" dirty="0" smtClean="0"/>
              <a:t>Stopping Application</a:t>
            </a:r>
            <a:endParaRPr lang="en-US" b="1" dirty="0"/>
          </a:p>
          <a:p>
            <a:endParaRPr lang="en-US" b="1" dirty="0" smtClean="0"/>
          </a:p>
          <a:p>
            <a:r>
              <a:rPr lang="en-US" sz="1400" dirty="0"/>
              <a:t>An application is stopped, but not unloaded, by calling:</a:t>
            </a:r>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a:t>The application master stops the application by telling the top supervisor to shutdown. </a:t>
            </a:r>
            <a:endParaRPr lang="en-US" sz="1400" dirty="0" smtClean="0"/>
          </a:p>
          <a:p>
            <a:endParaRPr lang="en-US" sz="1400" dirty="0"/>
          </a:p>
          <a:p>
            <a:r>
              <a:rPr lang="en-US" sz="1400" dirty="0" smtClean="0"/>
              <a:t>The top supervisor </a:t>
            </a:r>
            <a:r>
              <a:rPr lang="en-US" sz="1400" dirty="0"/>
              <a:t>tells all its child processes to shutdown etc. and the entire tree is terminated in reversed start</a:t>
            </a:r>
          </a:p>
          <a:p>
            <a:r>
              <a:rPr lang="en-US" sz="1400" dirty="0"/>
              <a:t>order</a:t>
            </a:r>
            <a:r>
              <a:rPr lang="en-US" sz="1400" dirty="0" smtClean="0"/>
              <a:t>.</a:t>
            </a:r>
          </a:p>
          <a:p>
            <a:endParaRPr lang="en-US" sz="1400" dirty="0"/>
          </a:p>
          <a:p>
            <a:r>
              <a:rPr lang="en-US" sz="1400" dirty="0" smtClean="0"/>
              <a:t>The </a:t>
            </a:r>
            <a:r>
              <a:rPr lang="en-US" sz="1400" dirty="0"/>
              <a:t>application master then calls the application callback function stop/1 in the module defined</a:t>
            </a:r>
          </a:p>
          <a:p>
            <a:r>
              <a:rPr lang="en-US" sz="1400" dirty="0"/>
              <a:t>by the mod key</a:t>
            </a:r>
            <a:endParaRPr lang="en-US" sz="1400" dirty="0"/>
          </a:p>
          <a:p>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293522" y="2986579"/>
            <a:ext cx="2933700" cy="552450"/>
          </a:xfrm>
          <a:prstGeom prst="rect">
            <a:avLst/>
          </a:prstGeom>
        </p:spPr>
      </p:pic>
    </p:spTree>
    <p:extLst>
      <p:ext uri="{BB962C8B-B14F-4D97-AF65-F5344CB8AC3E}">
        <p14:creationId xmlns:p14="http://schemas.microsoft.com/office/powerpoint/2010/main" val="275200397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10333000" cy="3447098"/>
          </a:xfrm>
          <a:prstGeom prst="rect">
            <a:avLst/>
          </a:prstGeom>
          <a:noFill/>
        </p:spPr>
        <p:txBody>
          <a:bodyPr wrap="square" rtlCol="0">
            <a:spAutoFit/>
          </a:bodyPr>
          <a:lstStyle/>
          <a:p>
            <a:r>
              <a:rPr lang="en-US" b="1" dirty="0" smtClean="0"/>
              <a:t>Configuring Application</a:t>
            </a:r>
          </a:p>
          <a:p>
            <a:endParaRPr lang="en-US" b="1" dirty="0" smtClean="0"/>
          </a:p>
          <a:p>
            <a:r>
              <a:rPr lang="en-US" sz="1400" dirty="0"/>
              <a:t>An application can be configured using </a:t>
            </a:r>
            <a:r>
              <a:rPr lang="en-US" sz="1400" i="1" dirty="0"/>
              <a:t>configuration </a:t>
            </a:r>
            <a:r>
              <a:rPr lang="en-US" sz="1400" i="1" dirty="0" smtClean="0"/>
              <a:t>parameters</a:t>
            </a:r>
            <a:r>
              <a:rPr lang="en-US" sz="1400" i="1" dirty="0"/>
              <a:t>. </a:t>
            </a:r>
            <a:endParaRPr lang="en-US" sz="1400" i="1" dirty="0" smtClean="0"/>
          </a:p>
          <a:p>
            <a:endParaRPr lang="en-US" sz="1400" i="1" dirty="0"/>
          </a:p>
          <a:p>
            <a:r>
              <a:rPr lang="en-US" sz="1400" i="1" dirty="0" smtClean="0"/>
              <a:t>These </a:t>
            </a:r>
            <a:r>
              <a:rPr lang="en-US" sz="1400" i="1" dirty="0"/>
              <a:t>are a list of {Par, Val} tuples specified by a key </a:t>
            </a:r>
            <a:r>
              <a:rPr lang="en-US" sz="1400" i="1" dirty="0" err="1"/>
              <a:t>env</a:t>
            </a:r>
            <a:r>
              <a:rPr lang="en-US" sz="1400" i="1" dirty="0"/>
              <a:t> in the .app file</a:t>
            </a:r>
            <a:endParaRPr lang="en-US" sz="1400" dirty="0" smtClean="0"/>
          </a:p>
          <a:p>
            <a:endParaRPr lang="en-US" sz="1400" dirty="0"/>
          </a:p>
          <a:p>
            <a:r>
              <a:rPr lang="en-US" sz="1400" dirty="0"/>
              <a:t>Par should be an atom, Val is any term. </a:t>
            </a:r>
            <a:endParaRPr lang="en-US" sz="1400" dirty="0" smtClean="0"/>
          </a:p>
          <a:p>
            <a:endParaRPr lang="en-US" sz="1400" dirty="0"/>
          </a:p>
          <a:p>
            <a:r>
              <a:rPr lang="en-US" sz="1400" dirty="0" smtClean="0"/>
              <a:t>The </a:t>
            </a:r>
            <a:r>
              <a:rPr lang="en-US" sz="1400" dirty="0"/>
              <a:t>application can retrieve the value of a </a:t>
            </a:r>
            <a:r>
              <a:rPr lang="en-US" sz="1400" dirty="0" smtClean="0"/>
              <a:t>configuration parameter </a:t>
            </a:r>
            <a:r>
              <a:rPr lang="en-US" sz="1400" dirty="0"/>
              <a:t>by calling </a:t>
            </a:r>
            <a:r>
              <a:rPr lang="en-US" sz="1400" dirty="0" err="1"/>
              <a:t>application:get</a:t>
            </a:r>
            <a:r>
              <a:rPr lang="en-US" sz="1400" dirty="0"/>
              <a:t> </a:t>
            </a:r>
            <a:r>
              <a:rPr lang="en-US" sz="1400" dirty="0" err="1"/>
              <a:t>env</a:t>
            </a:r>
            <a:r>
              <a:rPr lang="en-US" sz="1400" dirty="0"/>
              <a:t>(App, Par) or a number of similar functions</a:t>
            </a:r>
            <a:endParaRPr lang="en-US" sz="1400" dirty="0"/>
          </a:p>
          <a:p>
            <a:endParaRPr lang="en-US" sz="1400" dirty="0" smtClean="0"/>
          </a:p>
          <a:p>
            <a:endParaRPr lang="en-US" sz="1400" dirty="0"/>
          </a:p>
          <a:p>
            <a:endParaRPr lang="en-US" sz="1400" dirty="0" smtClean="0"/>
          </a:p>
          <a:p>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2006775" y="4447329"/>
            <a:ext cx="4114800" cy="2047875"/>
          </a:xfrm>
          <a:prstGeom prst="rect">
            <a:avLst/>
          </a:prstGeom>
        </p:spPr>
      </p:pic>
      <p:pic>
        <p:nvPicPr>
          <p:cNvPr id="9" name="Picture 8"/>
          <p:cNvPicPr>
            <a:picLocks noChangeAspect="1"/>
          </p:cNvPicPr>
          <p:nvPr/>
        </p:nvPicPr>
        <p:blipFill>
          <a:blip r:embed="rId3"/>
          <a:stretch>
            <a:fillRect/>
          </a:stretch>
        </p:blipFill>
        <p:spPr>
          <a:xfrm>
            <a:off x="7004540" y="5015451"/>
            <a:ext cx="3600450" cy="933450"/>
          </a:xfrm>
          <a:prstGeom prst="rect">
            <a:avLst/>
          </a:prstGeom>
        </p:spPr>
      </p:pic>
    </p:spTree>
    <p:extLst>
      <p:ext uri="{BB962C8B-B14F-4D97-AF65-F5344CB8AC3E}">
        <p14:creationId xmlns:p14="http://schemas.microsoft.com/office/powerpoint/2010/main" val="3180022745"/>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10333000" cy="3077766"/>
          </a:xfrm>
          <a:prstGeom prst="rect">
            <a:avLst/>
          </a:prstGeom>
          <a:noFill/>
        </p:spPr>
        <p:txBody>
          <a:bodyPr wrap="square" rtlCol="0">
            <a:spAutoFit/>
          </a:bodyPr>
          <a:lstStyle/>
          <a:p>
            <a:r>
              <a:rPr lang="en-US" b="1" dirty="0" smtClean="0"/>
              <a:t>Configuring Application</a:t>
            </a:r>
          </a:p>
          <a:p>
            <a:endParaRPr lang="en-US" b="1" dirty="0" smtClean="0"/>
          </a:p>
          <a:p>
            <a:r>
              <a:rPr lang="en-US" sz="1400" dirty="0"/>
              <a:t>The values in the .app file can be overridden by values in a </a:t>
            </a:r>
            <a:r>
              <a:rPr lang="en-US" sz="1400" i="1" dirty="0"/>
              <a:t>system configuration file</a:t>
            </a:r>
            <a:r>
              <a:rPr lang="en-US" sz="1400" dirty="0"/>
              <a:t>. This is a file which</a:t>
            </a:r>
          </a:p>
          <a:p>
            <a:r>
              <a:rPr lang="en-US" sz="1400" dirty="0"/>
              <a:t>contains configuration parameters for relevant </a:t>
            </a:r>
            <a:r>
              <a:rPr lang="en-US" sz="1400" dirty="0" smtClean="0"/>
              <a:t>applications</a:t>
            </a:r>
          </a:p>
          <a:p>
            <a:endParaRPr lang="en-US" sz="1400" dirty="0"/>
          </a:p>
          <a:p>
            <a:r>
              <a:rPr lang="en-US" sz="1400" dirty="0"/>
              <a:t>The system configuration should be called </a:t>
            </a:r>
            <a:r>
              <a:rPr lang="en-US" sz="1400" dirty="0" err="1"/>
              <a:t>Name.config</a:t>
            </a:r>
            <a:r>
              <a:rPr lang="en-US" sz="1400" dirty="0"/>
              <a:t> and </a:t>
            </a:r>
            <a:r>
              <a:rPr lang="en-US" sz="1400" dirty="0" err="1"/>
              <a:t>Erlang</a:t>
            </a:r>
            <a:r>
              <a:rPr lang="en-US" sz="1400" dirty="0"/>
              <a:t> should be started with the</a:t>
            </a:r>
          </a:p>
          <a:p>
            <a:r>
              <a:rPr lang="en-US" sz="1400" dirty="0"/>
              <a:t>command line argument -</a:t>
            </a:r>
            <a:r>
              <a:rPr lang="en-US" sz="1400" dirty="0" err="1"/>
              <a:t>config</a:t>
            </a:r>
            <a:r>
              <a:rPr lang="en-US" sz="1400" dirty="0"/>
              <a:t> </a:t>
            </a:r>
            <a:r>
              <a:rPr lang="en-US" sz="1400" dirty="0" smtClean="0"/>
              <a:t>Name</a:t>
            </a:r>
          </a:p>
          <a:p>
            <a:endParaRPr lang="en-US" sz="1400" dirty="0"/>
          </a:p>
          <a:p>
            <a:r>
              <a:rPr lang="en-US" sz="1400" dirty="0"/>
              <a:t>If release handling </a:t>
            </a:r>
            <a:r>
              <a:rPr lang="en-US" sz="1400" dirty="0" smtClean="0"/>
              <a:t>is </a:t>
            </a:r>
            <a:r>
              <a:rPr lang="en-US" sz="1400" dirty="0"/>
              <a:t>used, exactly one system configuration file should be used and that file</a:t>
            </a:r>
          </a:p>
          <a:p>
            <a:r>
              <a:rPr lang="en-US" sz="1400" dirty="0"/>
              <a:t>should be called </a:t>
            </a:r>
            <a:r>
              <a:rPr lang="en-US" sz="1400" dirty="0" err="1"/>
              <a:t>sys.config</a:t>
            </a:r>
            <a:endParaRPr lang="en-US" sz="1400" dirty="0"/>
          </a:p>
          <a:p>
            <a:endParaRPr lang="en-US" sz="1400" dirty="0" smtClean="0"/>
          </a:p>
          <a:p>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213572" y="4716736"/>
            <a:ext cx="3686175" cy="723900"/>
          </a:xfrm>
          <a:prstGeom prst="rect">
            <a:avLst/>
          </a:prstGeom>
        </p:spPr>
      </p:pic>
      <p:pic>
        <p:nvPicPr>
          <p:cNvPr id="10" name="Picture 9"/>
          <p:cNvPicPr>
            <a:picLocks noChangeAspect="1"/>
          </p:cNvPicPr>
          <p:nvPr/>
        </p:nvPicPr>
        <p:blipFill>
          <a:blip r:embed="rId3"/>
          <a:stretch>
            <a:fillRect/>
          </a:stretch>
        </p:blipFill>
        <p:spPr>
          <a:xfrm>
            <a:off x="1213572" y="5755469"/>
            <a:ext cx="3009900" cy="371475"/>
          </a:xfrm>
          <a:prstGeom prst="rect">
            <a:avLst/>
          </a:prstGeom>
        </p:spPr>
      </p:pic>
      <p:sp>
        <p:nvSpPr>
          <p:cNvPr id="11" name="TextBox 10"/>
          <p:cNvSpPr txBox="1"/>
          <p:nvPr/>
        </p:nvSpPr>
        <p:spPr>
          <a:xfrm>
            <a:off x="7673736" y="4347687"/>
            <a:ext cx="3606085" cy="523220"/>
          </a:xfrm>
          <a:prstGeom prst="rect">
            <a:avLst/>
          </a:prstGeom>
          <a:noFill/>
        </p:spPr>
        <p:txBody>
          <a:bodyPr wrap="square" rtlCol="0">
            <a:spAutoFit/>
          </a:bodyPr>
          <a:lstStyle/>
          <a:p>
            <a:r>
              <a:rPr lang="en-US" sz="1400" dirty="0"/>
              <a:t>The value of file will override the value of file as defined in the .app file</a:t>
            </a:r>
            <a:endParaRPr lang="en-US" sz="1400" dirty="0"/>
          </a:p>
        </p:txBody>
      </p:sp>
      <p:pic>
        <p:nvPicPr>
          <p:cNvPr id="12" name="Picture 11"/>
          <p:cNvPicPr>
            <a:picLocks noChangeAspect="1"/>
          </p:cNvPicPr>
          <p:nvPr/>
        </p:nvPicPr>
        <p:blipFill>
          <a:blip r:embed="rId4"/>
          <a:stretch>
            <a:fillRect/>
          </a:stretch>
        </p:blipFill>
        <p:spPr>
          <a:xfrm>
            <a:off x="6553200" y="4893617"/>
            <a:ext cx="5638800" cy="1838325"/>
          </a:xfrm>
          <a:prstGeom prst="rect">
            <a:avLst/>
          </a:prstGeom>
        </p:spPr>
      </p:pic>
    </p:spTree>
    <p:extLst>
      <p:ext uri="{BB962C8B-B14F-4D97-AF65-F5344CB8AC3E}">
        <p14:creationId xmlns:p14="http://schemas.microsoft.com/office/powerpoint/2010/main" val="10143052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10333000" cy="1938992"/>
          </a:xfrm>
          <a:prstGeom prst="rect">
            <a:avLst/>
          </a:prstGeom>
          <a:noFill/>
        </p:spPr>
        <p:txBody>
          <a:bodyPr wrap="square" rtlCol="0">
            <a:spAutoFit/>
          </a:bodyPr>
          <a:lstStyle/>
          <a:p>
            <a:r>
              <a:rPr lang="en-US" b="1" dirty="0" smtClean="0"/>
              <a:t>Configuring Application</a:t>
            </a:r>
          </a:p>
          <a:p>
            <a:endParaRPr lang="en-US" b="1" dirty="0" smtClean="0"/>
          </a:p>
          <a:p>
            <a:r>
              <a:rPr lang="en-US" sz="1400" dirty="0"/>
              <a:t>The values in the .app file, as well as the values in a system configuration file, can be overridden directly</a:t>
            </a:r>
          </a:p>
          <a:p>
            <a:r>
              <a:rPr lang="en-US" sz="1400" dirty="0"/>
              <a:t>from the command line</a:t>
            </a:r>
            <a:r>
              <a:rPr lang="en-US" sz="1400" dirty="0" smtClean="0"/>
              <a:t>:</a:t>
            </a:r>
          </a:p>
          <a:p>
            <a:endParaRPr lang="en-US" sz="1400" dirty="0"/>
          </a:p>
          <a:p>
            <a:endParaRPr lang="en-US" sz="1400" dirty="0" smtClean="0"/>
          </a:p>
          <a:p>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215652" y="3262804"/>
            <a:ext cx="3933825" cy="523875"/>
          </a:xfrm>
          <a:prstGeom prst="rect">
            <a:avLst/>
          </a:prstGeom>
        </p:spPr>
      </p:pic>
      <p:pic>
        <p:nvPicPr>
          <p:cNvPr id="9" name="Picture 8"/>
          <p:cNvPicPr>
            <a:picLocks noChangeAspect="1"/>
          </p:cNvPicPr>
          <p:nvPr/>
        </p:nvPicPr>
        <p:blipFill>
          <a:blip r:embed="rId3"/>
          <a:stretch>
            <a:fillRect/>
          </a:stretch>
        </p:blipFill>
        <p:spPr>
          <a:xfrm>
            <a:off x="1206883" y="4201945"/>
            <a:ext cx="5448300" cy="1885950"/>
          </a:xfrm>
          <a:prstGeom prst="rect">
            <a:avLst/>
          </a:prstGeom>
        </p:spPr>
      </p:pic>
    </p:spTree>
    <p:extLst>
      <p:ext uri="{BB962C8B-B14F-4D97-AF65-F5344CB8AC3E}">
        <p14:creationId xmlns:p14="http://schemas.microsoft.com/office/powerpoint/2010/main" val="3213020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idx="1"/>
          </p:nvPr>
        </p:nvSpPr>
        <p:spPr/>
        <p:txBody>
          <a:bodyPr>
            <a:normAutofit/>
          </a:bodyPr>
          <a:lstStyle/>
          <a:p>
            <a:r>
              <a:rPr lang="en-US" dirty="0"/>
              <a:t>Modules are the basic unit of code in </a:t>
            </a:r>
            <a:r>
              <a:rPr lang="en-US" dirty="0" err="1" smtClean="0"/>
              <a:t>Erlang</a:t>
            </a:r>
            <a:endParaRPr lang="en-US" dirty="0" smtClean="0"/>
          </a:p>
          <a:p>
            <a:r>
              <a:rPr lang="en-US" dirty="0" smtClean="0"/>
              <a:t>All </a:t>
            </a:r>
            <a:r>
              <a:rPr lang="en-US" dirty="0"/>
              <a:t>the functions we </a:t>
            </a:r>
            <a:r>
              <a:rPr lang="en-US" dirty="0" smtClean="0"/>
              <a:t>write are </a:t>
            </a:r>
            <a:r>
              <a:rPr lang="en-US" dirty="0"/>
              <a:t>stored in </a:t>
            </a:r>
            <a:r>
              <a:rPr lang="en-US" dirty="0" smtClean="0"/>
              <a:t>modules</a:t>
            </a:r>
          </a:p>
          <a:p>
            <a:r>
              <a:rPr lang="en-US" dirty="0"/>
              <a:t>Modules are stored in files with .</a:t>
            </a:r>
            <a:r>
              <a:rPr lang="en-US" dirty="0" err="1"/>
              <a:t>erl</a:t>
            </a:r>
            <a:r>
              <a:rPr lang="en-US" dirty="0"/>
              <a:t> </a:t>
            </a:r>
            <a:r>
              <a:rPr lang="en-US" dirty="0" smtClean="0"/>
              <a:t>extensions</a:t>
            </a:r>
          </a:p>
          <a:p>
            <a:r>
              <a:rPr lang="en-US" dirty="0"/>
              <a:t>Modules must be compiled before the code can be run. </a:t>
            </a:r>
            <a:endParaRPr lang="en-US" dirty="0" smtClean="0"/>
          </a:p>
          <a:p>
            <a:r>
              <a:rPr lang="en-US" dirty="0" smtClean="0"/>
              <a:t>A compiled module </a:t>
            </a:r>
            <a:r>
              <a:rPr lang="en-US" dirty="0"/>
              <a:t>has the extension .</a:t>
            </a:r>
            <a:r>
              <a:rPr lang="en-US" dirty="0" smtClean="0"/>
              <a:t>beam</a:t>
            </a:r>
          </a:p>
          <a:p>
            <a:pPr marL="0" indent="0">
              <a:buNone/>
            </a:pPr>
            <a:r>
              <a:rPr lang="en-US" sz="1600" i="1" dirty="0"/>
              <a:t>Beam is short for Bogdan’s </a:t>
            </a:r>
            <a:r>
              <a:rPr lang="en-US" sz="1600" i="1" dirty="0" err="1"/>
              <a:t>Erlang</a:t>
            </a:r>
            <a:r>
              <a:rPr lang="en-US" sz="1600" i="1" dirty="0"/>
              <a:t> Abstract Machine; </a:t>
            </a:r>
            <a:r>
              <a:rPr lang="en-US" sz="1600" i="1" dirty="0" err="1"/>
              <a:t>Bogumil</a:t>
            </a:r>
            <a:r>
              <a:rPr lang="en-US" sz="1600" i="1" dirty="0"/>
              <a:t> (Bogdan) </a:t>
            </a:r>
            <a:r>
              <a:rPr lang="en-US" sz="1600" i="1" dirty="0" err="1" smtClean="0"/>
              <a:t>Hausman</a:t>
            </a:r>
            <a:r>
              <a:rPr lang="en-US" sz="1600" i="1" dirty="0"/>
              <a:t> </a:t>
            </a:r>
            <a:r>
              <a:rPr lang="en-US" sz="1600" i="1" dirty="0" smtClean="0"/>
              <a:t>wrote </a:t>
            </a:r>
            <a:r>
              <a:rPr lang="en-US" sz="1600" i="1" dirty="0"/>
              <a:t>an </a:t>
            </a:r>
            <a:r>
              <a:rPr lang="en-US" sz="1600" i="1" dirty="0" err="1"/>
              <a:t>Erlang</a:t>
            </a:r>
            <a:r>
              <a:rPr lang="en-US" sz="1600" i="1" dirty="0"/>
              <a:t> compiler in 1993 and designed a new instruction set for </a:t>
            </a:r>
            <a:r>
              <a:rPr lang="en-US" sz="1600" i="1" dirty="0" err="1"/>
              <a:t>Erlang</a:t>
            </a:r>
            <a:endParaRPr lang="en-US" sz="1600" i="1" dirty="0"/>
          </a:p>
        </p:txBody>
      </p:sp>
    </p:spTree>
    <p:extLst>
      <p:ext uri="{BB962C8B-B14F-4D97-AF65-F5344CB8AC3E}">
        <p14:creationId xmlns:p14="http://schemas.microsoft.com/office/powerpoint/2010/main" val="3598481424"/>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10333000" cy="4370427"/>
          </a:xfrm>
          <a:prstGeom prst="rect">
            <a:avLst/>
          </a:prstGeom>
          <a:noFill/>
        </p:spPr>
        <p:txBody>
          <a:bodyPr wrap="square" rtlCol="0">
            <a:spAutoFit/>
          </a:bodyPr>
          <a:lstStyle/>
          <a:p>
            <a:r>
              <a:rPr lang="en-US" b="1" dirty="0" smtClean="0"/>
              <a:t>Application Start Types</a:t>
            </a:r>
          </a:p>
          <a:p>
            <a:endParaRPr lang="en-US" b="1" dirty="0" smtClean="0"/>
          </a:p>
          <a:p>
            <a:r>
              <a:rPr lang="en-US" sz="1400" dirty="0"/>
              <a:t>A </a:t>
            </a:r>
            <a:r>
              <a:rPr lang="en-US" sz="1400" i="1" dirty="0"/>
              <a:t>start type </a:t>
            </a:r>
            <a:r>
              <a:rPr lang="en-US" sz="1400" dirty="0"/>
              <a:t>is defined when starting the application</a:t>
            </a:r>
            <a:r>
              <a:rPr lang="en-US" sz="1400" dirty="0" smtClean="0"/>
              <a:t>:</a:t>
            </a:r>
          </a:p>
          <a:p>
            <a:endParaRPr lang="en-US" sz="1400" dirty="0"/>
          </a:p>
          <a:p>
            <a:r>
              <a:rPr lang="en-US" sz="1400" dirty="0" smtClean="0"/>
              <a:t>If </a:t>
            </a:r>
            <a:r>
              <a:rPr lang="en-US" sz="1400" dirty="0"/>
              <a:t>a permanent application terminates, all other applications and the runtime system are also</a:t>
            </a:r>
          </a:p>
          <a:p>
            <a:r>
              <a:rPr lang="en-US" sz="1400" dirty="0"/>
              <a:t>terminated</a:t>
            </a:r>
            <a:r>
              <a:rPr lang="en-US" sz="1400" dirty="0" smtClean="0"/>
              <a:t>.</a:t>
            </a:r>
          </a:p>
          <a:p>
            <a:endParaRPr lang="en-US" sz="1400" dirty="0"/>
          </a:p>
          <a:p>
            <a:r>
              <a:rPr lang="en-US" sz="1400" dirty="0"/>
              <a:t>If a transient application terminates with reason normal, this is reported but no other applications</a:t>
            </a:r>
          </a:p>
          <a:p>
            <a:r>
              <a:rPr lang="en-US" sz="1400" dirty="0"/>
              <a:t>are terminated. If a transient application terminates abnormally, that is with any other reason than</a:t>
            </a:r>
          </a:p>
          <a:p>
            <a:r>
              <a:rPr lang="en-US" sz="1400" dirty="0"/>
              <a:t>normal, all other applications and the runtime system are also </a:t>
            </a:r>
            <a:r>
              <a:rPr lang="en-US" sz="1400" dirty="0" smtClean="0"/>
              <a:t>terminated</a:t>
            </a:r>
          </a:p>
          <a:p>
            <a:endParaRPr lang="en-US" sz="1400" dirty="0"/>
          </a:p>
          <a:p>
            <a:r>
              <a:rPr lang="en-US" sz="1400" dirty="0"/>
              <a:t>If a temporary application terminates, this is reported but no other applications are </a:t>
            </a:r>
            <a:r>
              <a:rPr lang="en-US" sz="1400" dirty="0" smtClean="0"/>
              <a:t>terminated</a:t>
            </a:r>
          </a:p>
          <a:p>
            <a:endParaRPr lang="en-US" sz="1400" dirty="0"/>
          </a:p>
          <a:p>
            <a:r>
              <a:rPr lang="en-US" sz="1400" dirty="0"/>
              <a:t>It is always possible to stop an application explicitly by calling </a:t>
            </a:r>
            <a:r>
              <a:rPr lang="en-US" sz="1400" dirty="0" err="1"/>
              <a:t>application:stop</a:t>
            </a:r>
            <a:r>
              <a:rPr lang="en-US" sz="1400" dirty="0"/>
              <a:t>/1. Regardless of the</a:t>
            </a:r>
          </a:p>
          <a:p>
            <a:r>
              <a:rPr lang="en-US" sz="1400" dirty="0"/>
              <a:t>mode, no other applications will be affected</a:t>
            </a:r>
            <a:endParaRPr lang="en-US" sz="1400" dirty="0"/>
          </a:p>
          <a:p>
            <a:endParaRPr lang="en-US" sz="1400" dirty="0" smtClean="0"/>
          </a:p>
          <a:p>
            <a:r>
              <a:rPr lang="en-US" sz="1400" dirty="0"/>
              <a:t>Note that transient mode is of little practical use, since when a supervision tree terminates, the reason is</a:t>
            </a:r>
          </a:p>
          <a:p>
            <a:r>
              <a:rPr lang="en-US" sz="1400" dirty="0"/>
              <a:t>set to shutdown, not normal.</a:t>
            </a:r>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567783" y="1527510"/>
            <a:ext cx="6499721" cy="939315"/>
          </a:xfrm>
          <a:prstGeom prst="rect">
            <a:avLst/>
          </a:prstGeom>
        </p:spPr>
      </p:pic>
    </p:spTree>
    <p:extLst>
      <p:ext uri="{BB962C8B-B14F-4D97-AF65-F5344CB8AC3E}">
        <p14:creationId xmlns:p14="http://schemas.microsoft.com/office/powerpoint/2010/main" val="474178330"/>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10333000" cy="4154984"/>
          </a:xfrm>
          <a:prstGeom prst="rect">
            <a:avLst/>
          </a:prstGeom>
          <a:noFill/>
        </p:spPr>
        <p:txBody>
          <a:bodyPr wrap="square" rtlCol="0">
            <a:spAutoFit/>
          </a:bodyPr>
          <a:lstStyle/>
          <a:p>
            <a:r>
              <a:rPr lang="en-US" b="1" dirty="0" smtClean="0"/>
              <a:t>Included Applications</a:t>
            </a:r>
          </a:p>
          <a:p>
            <a:endParaRPr lang="en-US" b="1" dirty="0" smtClean="0"/>
          </a:p>
          <a:p>
            <a:r>
              <a:rPr lang="en-US" sz="1400" dirty="0" smtClean="0"/>
              <a:t>An </a:t>
            </a:r>
            <a:r>
              <a:rPr lang="en-US" sz="1400" dirty="0"/>
              <a:t>application can </a:t>
            </a:r>
            <a:r>
              <a:rPr lang="en-US" sz="1400" i="1" dirty="0"/>
              <a:t>include </a:t>
            </a:r>
            <a:r>
              <a:rPr lang="en-US" sz="1400" dirty="0"/>
              <a:t>other applications. An </a:t>
            </a:r>
            <a:r>
              <a:rPr lang="en-US" sz="1400" i="1" dirty="0"/>
              <a:t>included application </a:t>
            </a:r>
            <a:r>
              <a:rPr lang="en-US" sz="1400" dirty="0"/>
              <a:t>has its own application directory</a:t>
            </a:r>
          </a:p>
          <a:p>
            <a:r>
              <a:rPr lang="en-US" sz="1400" dirty="0"/>
              <a:t>and .app file, but it is started as part of the supervisor tree of another </a:t>
            </a:r>
            <a:r>
              <a:rPr lang="en-US" sz="1400" dirty="0" smtClean="0"/>
              <a:t>application</a:t>
            </a:r>
          </a:p>
          <a:p>
            <a:endParaRPr lang="en-US" sz="1400" dirty="0"/>
          </a:p>
          <a:p>
            <a:r>
              <a:rPr lang="en-US" sz="1400" dirty="0"/>
              <a:t>An application can only be included by one other application</a:t>
            </a:r>
            <a:r>
              <a:rPr lang="en-US" sz="1400" dirty="0" smtClean="0"/>
              <a:t>.</a:t>
            </a:r>
          </a:p>
          <a:p>
            <a:endParaRPr lang="en-US" sz="1400" dirty="0"/>
          </a:p>
          <a:p>
            <a:r>
              <a:rPr lang="en-US" sz="1400" dirty="0"/>
              <a:t>An included application can include other </a:t>
            </a:r>
            <a:r>
              <a:rPr lang="en-US" sz="1400" dirty="0" smtClean="0"/>
              <a:t>applications</a:t>
            </a:r>
          </a:p>
          <a:p>
            <a:endParaRPr lang="en-US" sz="1400" dirty="0"/>
          </a:p>
          <a:p>
            <a:r>
              <a:rPr lang="en-US" sz="1400" dirty="0"/>
              <a:t>An application which is not included by any other application is called a </a:t>
            </a:r>
            <a:r>
              <a:rPr lang="en-US" sz="1400" i="1" dirty="0"/>
              <a:t>primary </a:t>
            </a:r>
            <a:r>
              <a:rPr lang="en-US" sz="1400" i="1" dirty="0" smtClean="0"/>
              <a:t>application</a:t>
            </a:r>
          </a:p>
          <a:p>
            <a:endParaRPr lang="en-US" sz="1400" i="1" dirty="0"/>
          </a:p>
          <a:p>
            <a:r>
              <a:rPr lang="en-US" sz="1400" dirty="0"/>
              <a:t>The application controller will automatically load any included applications when loading a primary</a:t>
            </a:r>
          </a:p>
          <a:p>
            <a:r>
              <a:rPr lang="en-US" sz="1400" dirty="0"/>
              <a:t>application, but not start them. Instead, the top supervisor of the included application must be started</a:t>
            </a:r>
          </a:p>
          <a:p>
            <a:r>
              <a:rPr lang="en-US" sz="1400" dirty="0"/>
              <a:t>by a supervisor in the including application</a:t>
            </a:r>
            <a:r>
              <a:rPr lang="en-US" sz="1400" dirty="0" smtClean="0"/>
              <a:t>.</a:t>
            </a:r>
          </a:p>
          <a:p>
            <a:endParaRPr lang="en-US" sz="1400" dirty="0"/>
          </a:p>
          <a:p>
            <a:r>
              <a:rPr lang="en-US" sz="1400" dirty="0"/>
              <a:t>This means that when running, an included application is in fact part of the primary application and a</a:t>
            </a:r>
          </a:p>
          <a:p>
            <a:r>
              <a:rPr lang="en-US" sz="1400" dirty="0"/>
              <a:t>process in an included application will consider itself belonging to the primary application</a:t>
            </a:r>
            <a:endParaRPr lang="en-US" sz="1400" dirty="0" smtClean="0"/>
          </a:p>
          <a:p>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5447763" y="160337"/>
            <a:ext cx="4423759" cy="2147767"/>
          </a:xfrm>
          <a:prstGeom prst="rect">
            <a:avLst/>
          </a:prstGeom>
        </p:spPr>
      </p:pic>
    </p:spTree>
    <p:extLst>
      <p:ext uri="{BB962C8B-B14F-4D97-AF65-F5344CB8AC3E}">
        <p14:creationId xmlns:p14="http://schemas.microsoft.com/office/powerpoint/2010/main" val="4241623949"/>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10333000" cy="861774"/>
          </a:xfrm>
          <a:prstGeom prst="rect">
            <a:avLst/>
          </a:prstGeom>
          <a:noFill/>
        </p:spPr>
        <p:txBody>
          <a:bodyPr wrap="square" rtlCol="0">
            <a:spAutoFit/>
          </a:bodyPr>
          <a:lstStyle/>
          <a:p>
            <a:r>
              <a:rPr lang="en-US" b="1" dirty="0" smtClean="0"/>
              <a:t>Specifying Included Applications</a:t>
            </a:r>
          </a:p>
          <a:p>
            <a:endParaRPr lang="en-US" b="1" dirty="0" smtClean="0"/>
          </a:p>
          <a:p>
            <a:r>
              <a:rPr lang="en-US" sz="1400" dirty="0"/>
              <a:t>Which applications to include is defined by the included applications key in the .app file</a:t>
            </a:r>
            <a:endParaRPr lang="en-US" sz="1400"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54954" y="3373460"/>
            <a:ext cx="5257800" cy="2171700"/>
          </a:xfrm>
          <a:prstGeom prst="rect">
            <a:avLst/>
          </a:prstGeom>
        </p:spPr>
      </p:pic>
    </p:spTree>
    <p:extLst>
      <p:ext uri="{BB962C8B-B14F-4D97-AF65-F5344CB8AC3E}">
        <p14:creationId xmlns:p14="http://schemas.microsoft.com/office/powerpoint/2010/main" val="412443000"/>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10333000" cy="3231654"/>
          </a:xfrm>
          <a:prstGeom prst="rect">
            <a:avLst/>
          </a:prstGeom>
          <a:noFill/>
        </p:spPr>
        <p:txBody>
          <a:bodyPr wrap="square" rtlCol="0">
            <a:spAutoFit/>
          </a:bodyPr>
          <a:lstStyle/>
          <a:p>
            <a:r>
              <a:rPr lang="en-US" b="1" dirty="0" smtClean="0"/>
              <a:t>Synchronizing Processes During startup</a:t>
            </a:r>
          </a:p>
          <a:p>
            <a:endParaRPr lang="en-US" b="1" dirty="0" smtClean="0"/>
          </a:p>
          <a:p>
            <a:r>
              <a:rPr lang="en-US" sz="1400" dirty="0"/>
              <a:t>The supervisor tree of an included application is started as part of the supervisor tree of the including</a:t>
            </a:r>
          </a:p>
          <a:p>
            <a:r>
              <a:rPr lang="en-US" sz="1400" dirty="0"/>
              <a:t>application. If there is a need for synchronization between processes in the including and included</a:t>
            </a:r>
          </a:p>
          <a:p>
            <a:r>
              <a:rPr lang="en-US" sz="1400" dirty="0"/>
              <a:t>applications, this can be achieved by using </a:t>
            </a:r>
            <a:r>
              <a:rPr lang="en-US" sz="1400" i="1" dirty="0"/>
              <a:t>start </a:t>
            </a:r>
            <a:r>
              <a:rPr lang="en-US" sz="1400" i="1" dirty="0" smtClean="0"/>
              <a:t>phases</a:t>
            </a:r>
          </a:p>
          <a:p>
            <a:endParaRPr lang="en-US" sz="1400" i="1" dirty="0"/>
          </a:p>
          <a:p>
            <a:endParaRPr lang="en-US" sz="1400" i="1" dirty="0" smtClean="0"/>
          </a:p>
          <a:p>
            <a:r>
              <a:rPr lang="en-US" sz="1400" dirty="0"/>
              <a:t>Start phases are defined by the start phases key in the .app file as a list of tuples</a:t>
            </a:r>
          </a:p>
          <a:p>
            <a:r>
              <a:rPr lang="en-US" sz="1400" dirty="0"/>
              <a:t>{</a:t>
            </a:r>
            <a:r>
              <a:rPr lang="en-US" sz="1400" dirty="0" err="1"/>
              <a:t>Phase,PhaseArgs</a:t>
            </a:r>
            <a:r>
              <a:rPr lang="en-US" sz="1400" dirty="0"/>
              <a:t>}, where Phase is an atom and </a:t>
            </a:r>
            <a:r>
              <a:rPr lang="en-US" sz="1400" dirty="0" err="1"/>
              <a:t>PhaseArgs</a:t>
            </a:r>
            <a:r>
              <a:rPr lang="en-US" sz="1400" dirty="0"/>
              <a:t> is a </a:t>
            </a:r>
            <a:r>
              <a:rPr lang="en-US" sz="1400" dirty="0" smtClean="0"/>
              <a:t>term</a:t>
            </a:r>
          </a:p>
          <a:p>
            <a:endParaRPr lang="en-US" sz="1400" dirty="0"/>
          </a:p>
          <a:p>
            <a:endParaRPr lang="en-US" sz="1400" dirty="0"/>
          </a:p>
          <a:p>
            <a:r>
              <a:rPr lang="en-US" sz="1400" dirty="0"/>
              <a:t>Also, the value of the mod </a:t>
            </a:r>
            <a:r>
              <a:rPr lang="en-US" sz="1400" dirty="0" smtClean="0"/>
              <a:t>key of </a:t>
            </a:r>
            <a:r>
              <a:rPr lang="en-US" sz="1400" dirty="0"/>
              <a:t>the including application must be set to {application starter,[</a:t>
            </a:r>
            <a:r>
              <a:rPr lang="en-US" sz="1400" dirty="0" err="1"/>
              <a:t>Module,StartArgs</a:t>
            </a:r>
            <a:r>
              <a:rPr lang="en-US" sz="1400" dirty="0"/>
              <a:t>]}, </a:t>
            </a:r>
            <a:r>
              <a:rPr lang="en-US" sz="1400" dirty="0" smtClean="0"/>
              <a:t>where Module </a:t>
            </a:r>
            <a:r>
              <a:rPr lang="en-US" sz="1400" dirty="0"/>
              <a:t>as usual is the application callback module and </a:t>
            </a:r>
            <a:r>
              <a:rPr lang="en-US" sz="1400" dirty="0" err="1"/>
              <a:t>StartArgs</a:t>
            </a:r>
            <a:r>
              <a:rPr lang="en-US" sz="1400" dirty="0"/>
              <a:t> a term provided as argument to the</a:t>
            </a:r>
          </a:p>
          <a:p>
            <a:r>
              <a:rPr lang="en-US" sz="1400" dirty="0"/>
              <a:t>callback function </a:t>
            </a:r>
            <a:r>
              <a:rPr lang="en-US" sz="1400" dirty="0" err="1"/>
              <a:t>Module:start</a:t>
            </a:r>
            <a:r>
              <a:rPr lang="en-US" sz="1400" dirty="0"/>
              <a:t>/2.</a:t>
            </a:r>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906967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4511749" cy="4801314"/>
          </a:xfrm>
          <a:prstGeom prst="rect">
            <a:avLst/>
          </a:prstGeom>
          <a:noFill/>
        </p:spPr>
        <p:txBody>
          <a:bodyPr wrap="square" rtlCol="0">
            <a:spAutoFit/>
          </a:bodyPr>
          <a:lstStyle/>
          <a:p>
            <a:r>
              <a:rPr lang="en-US" b="1" dirty="0" smtClean="0"/>
              <a:t>Synchronizing Processes During startup</a:t>
            </a:r>
          </a:p>
          <a:p>
            <a:endParaRPr lang="en-US" b="1" dirty="0" smtClean="0"/>
          </a:p>
          <a:p>
            <a:r>
              <a:rPr lang="en-US" sz="1400" dirty="0"/>
              <a:t>When starting a primary application with included applications, the primary application is started the</a:t>
            </a:r>
          </a:p>
          <a:p>
            <a:r>
              <a:rPr lang="en-US" sz="1400" dirty="0"/>
              <a:t>normal way</a:t>
            </a:r>
            <a:r>
              <a:rPr lang="en-US" sz="1400" dirty="0" smtClean="0"/>
              <a:t>:</a:t>
            </a:r>
          </a:p>
          <a:p>
            <a:endParaRPr lang="en-US" sz="1400" b="1" dirty="0"/>
          </a:p>
          <a:p>
            <a:r>
              <a:rPr lang="en-US" sz="1400" dirty="0"/>
              <a:t>The application controller creates an application master for the application, and </a:t>
            </a:r>
            <a:r>
              <a:rPr lang="en-US" sz="1400" dirty="0" smtClean="0"/>
              <a:t>the application </a:t>
            </a:r>
            <a:r>
              <a:rPr lang="en-US" sz="1400" dirty="0"/>
              <a:t>master calls </a:t>
            </a:r>
            <a:r>
              <a:rPr lang="en-US" sz="1400" dirty="0" err="1"/>
              <a:t>Module:start</a:t>
            </a:r>
            <a:r>
              <a:rPr lang="en-US" sz="1400" dirty="0"/>
              <a:t>(normal, </a:t>
            </a:r>
            <a:r>
              <a:rPr lang="en-US" sz="1400" dirty="0" err="1"/>
              <a:t>StartArgs</a:t>
            </a:r>
            <a:r>
              <a:rPr lang="en-US" sz="1400" dirty="0"/>
              <a:t>) to start the top supervisor</a:t>
            </a:r>
            <a:endParaRPr lang="en-US" sz="1400" b="1" dirty="0"/>
          </a:p>
          <a:p>
            <a:endParaRPr lang="en-US" b="1" dirty="0" smtClean="0"/>
          </a:p>
          <a:p>
            <a:r>
              <a:rPr lang="en-US" sz="1400" dirty="0"/>
              <a:t>Then, for the primary application and each included application in top-down, left-to-right order, </a:t>
            </a:r>
            <a:r>
              <a:rPr lang="en-US" sz="1400" dirty="0" smtClean="0"/>
              <a:t>the application </a:t>
            </a:r>
            <a:r>
              <a:rPr lang="en-US" sz="1400" dirty="0"/>
              <a:t>master calls </a:t>
            </a:r>
            <a:r>
              <a:rPr lang="en-US" sz="1400" dirty="0" err="1"/>
              <a:t>Module:start</a:t>
            </a:r>
            <a:r>
              <a:rPr lang="en-US" sz="1400" dirty="0"/>
              <a:t> phase(Phase, Type, </a:t>
            </a:r>
            <a:r>
              <a:rPr lang="en-US" sz="1400" dirty="0" err="1"/>
              <a:t>PhaseArgs</a:t>
            </a:r>
            <a:r>
              <a:rPr lang="en-US" sz="1400" dirty="0"/>
              <a:t>) for each phase defined </a:t>
            </a:r>
            <a:r>
              <a:rPr lang="en-US" sz="1400" dirty="0" smtClean="0"/>
              <a:t>for </a:t>
            </a:r>
            <a:r>
              <a:rPr lang="en-US" sz="1400" dirty="0" err="1" smtClean="0"/>
              <a:t>for</a:t>
            </a:r>
            <a:r>
              <a:rPr lang="en-US" sz="1400" dirty="0" smtClean="0"/>
              <a:t> </a:t>
            </a:r>
            <a:r>
              <a:rPr lang="en-US" sz="1400" dirty="0"/>
              <a:t>the primary application, in that order</a:t>
            </a:r>
            <a:r>
              <a:rPr lang="en-US" sz="1400" dirty="0" smtClean="0"/>
              <a:t>.</a:t>
            </a:r>
          </a:p>
          <a:p>
            <a:endParaRPr lang="en-US" sz="1400" b="1" dirty="0"/>
          </a:p>
          <a:p>
            <a:r>
              <a:rPr lang="en-US" sz="1400" dirty="0"/>
              <a:t>Note that if a phase is not defined for an included </a:t>
            </a:r>
            <a:r>
              <a:rPr lang="en-US" sz="1400" dirty="0" smtClean="0"/>
              <a:t>application, the </a:t>
            </a:r>
            <a:r>
              <a:rPr lang="en-US" sz="1400" dirty="0"/>
              <a:t>function is not called for this phase and application</a:t>
            </a:r>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008865" y="1955500"/>
            <a:ext cx="5686425" cy="4533900"/>
          </a:xfrm>
          <a:prstGeom prst="rect">
            <a:avLst/>
          </a:prstGeom>
        </p:spPr>
      </p:pic>
    </p:spTree>
    <p:extLst>
      <p:ext uri="{BB962C8B-B14F-4D97-AF65-F5344CB8AC3E}">
        <p14:creationId xmlns:p14="http://schemas.microsoft.com/office/powerpoint/2010/main" val="318207304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4511749" cy="4739759"/>
          </a:xfrm>
          <a:prstGeom prst="rect">
            <a:avLst/>
          </a:prstGeom>
          <a:noFill/>
        </p:spPr>
        <p:txBody>
          <a:bodyPr wrap="square" rtlCol="0">
            <a:spAutoFit/>
          </a:bodyPr>
          <a:lstStyle/>
          <a:p>
            <a:r>
              <a:rPr lang="en-US" b="1" dirty="0" smtClean="0"/>
              <a:t>Synchronizing Processes During startup</a:t>
            </a:r>
          </a:p>
          <a:p>
            <a:endParaRPr lang="en-US" b="1" dirty="0" smtClean="0"/>
          </a:p>
          <a:p>
            <a:r>
              <a:rPr lang="en-US" sz="1400" dirty="0"/>
              <a:t>The following requirements apply to the .app file for an included </a:t>
            </a:r>
            <a:r>
              <a:rPr lang="en-US" sz="1400" dirty="0" smtClean="0"/>
              <a:t>application</a:t>
            </a:r>
          </a:p>
          <a:p>
            <a:endParaRPr lang="en-US" sz="1400" dirty="0"/>
          </a:p>
          <a:p>
            <a:r>
              <a:rPr lang="en-US" sz="1400" dirty="0"/>
              <a:t>The {mod, {</a:t>
            </a:r>
            <a:r>
              <a:rPr lang="en-US" sz="1400" dirty="0" err="1"/>
              <a:t>Module,StartArgs</a:t>
            </a:r>
            <a:r>
              <a:rPr lang="en-US" sz="1400" dirty="0"/>
              <a:t>}} option must be included. This option is used to find </a:t>
            </a:r>
            <a:r>
              <a:rPr lang="en-US" sz="1400" dirty="0" smtClean="0"/>
              <a:t>the callback </a:t>
            </a:r>
            <a:r>
              <a:rPr lang="en-US" sz="1400" dirty="0"/>
              <a:t>module </a:t>
            </a:r>
            <a:r>
              <a:rPr lang="en-US" sz="1400" dirty="0" err="1"/>
              <a:t>Module</a:t>
            </a:r>
            <a:r>
              <a:rPr lang="en-US" sz="1400" dirty="0"/>
              <a:t> of the application. </a:t>
            </a:r>
            <a:r>
              <a:rPr lang="en-US" sz="1400" dirty="0" err="1"/>
              <a:t>StartArgs</a:t>
            </a:r>
            <a:r>
              <a:rPr lang="en-US" sz="1400" dirty="0"/>
              <a:t> is ignored, as </a:t>
            </a:r>
            <a:r>
              <a:rPr lang="en-US" sz="1400" dirty="0" err="1"/>
              <a:t>Module:start</a:t>
            </a:r>
            <a:r>
              <a:rPr lang="en-US" sz="1400" dirty="0"/>
              <a:t>/2 is </a:t>
            </a:r>
            <a:r>
              <a:rPr lang="en-US" sz="1400" dirty="0" smtClean="0"/>
              <a:t>called only </a:t>
            </a:r>
            <a:r>
              <a:rPr lang="en-US" sz="1400" dirty="0"/>
              <a:t>for the primary </a:t>
            </a:r>
            <a:r>
              <a:rPr lang="en-US" sz="1400" dirty="0" smtClean="0"/>
              <a:t>application</a:t>
            </a:r>
          </a:p>
          <a:p>
            <a:endParaRPr lang="en-US" sz="1400" dirty="0"/>
          </a:p>
          <a:p>
            <a:endParaRPr lang="en-US" sz="1400" dirty="0" smtClean="0"/>
          </a:p>
          <a:p>
            <a:r>
              <a:rPr lang="en-US" sz="1400" dirty="0"/>
              <a:t>If the included application itself contains included applications, instead the option {mod, {application starter, [</a:t>
            </a:r>
            <a:r>
              <a:rPr lang="en-US" sz="1400" dirty="0" err="1"/>
              <a:t>Module,StartArgs</a:t>
            </a:r>
            <a:r>
              <a:rPr lang="en-US" sz="1400" dirty="0"/>
              <a:t>]}} must be included</a:t>
            </a:r>
            <a:r>
              <a:rPr lang="en-US" sz="1400" dirty="0" smtClean="0"/>
              <a:t>.</a:t>
            </a:r>
          </a:p>
          <a:p>
            <a:endParaRPr lang="en-US" sz="1400" dirty="0"/>
          </a:p>
          <a:p>
            <a:r>
              <a:rPr lang="en-US" sz="1400" dirty="0"/>
              <a:t>The {start phases, [{</a:t>
            </a:r>
            <a:r>
              <a:rPr lang="en-US" sz="1400" dirty="0" err="1"/>
              <a:t>Phase,PhaseArgs</a:t>
            </a:r>
            <a:r>
              <a:rPr lang="en-US" sz="1400" dirty="0"/>
              <a:t>}]} option must be included, and the set of specified</a:t>
            </a:r>
          </a:p>
          <a:p>
            <a:r>
              <a:rPr lang="en-US" sz="1400" dirty="0"/>
              <a:t>phases must be a subset of the set of phases specified for the primary application</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008865" y="1955500"/>
            <a:ext cx="5686425" cy="4533900"/>
          </a:xfrm>
          <a:prstGeom prst="rect">
            <a:avLst/>
          </a:prstGeom>
        </p:spPr>
      </p:pic>
    </p:spTree>
    <p:extLst>
      <p:ext uri="{BB962C8B-B14F-4D97-AF65-F5344CB8AC3E}">
        <p14:creationId xmlns:p14="http://schemas.microsoft.com/office/powerpoint/2010/main" val="145233448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1077218"/>
          </a:xfrm>
          <a:prstGeom prst="rect">
            <a:avLst/>
          </a:prstGeom>
          <a:noFill/>
        </p:spPr>
        <p:txBody>
          <a:bodyPr wrap="square" rtlCol="0">
            <a:spAutoFit/>
          </a:bodyPr>
          <a:lstStyle/>
          <a:p>
            <a:r>
              <a:rPr lang="en-US" b="1" dirty="0" smtClean="0"/>
              <a:t>Synchronizing Processes During startup</a:t>
            </a:r>
          </a:p>
          <a:p>
            <a:endParaRPr lang="en-US" b="1" dirty="0" smtClean="0"/>
          </a:p>
          <a:p>
            <a:r>
              <a:rPr lang="en-US" sz="1400" dirty="0"/>
              <a:t>When starting prim app as defined above, the application controller will call the following </a:t>
            </a:r>
            <a:r>
              <a:rPr lang="en-US" sz="1400" dirty="0" smtClean="0"/>
              <a:t>callback functions</a:t>
            </a:r>
            <a:r>
              <a:rPr lang="en-US" sz="1400" dirty="0"/>
              <a:t>, before </a:t>
            </a:r>
            <a:r>
              <a:rPr lang="en-US" sz="1400" dirty="0" err="1"/>
              <a:t>application:start</a:t>
            </a:r>
            <a:r>
              <a:rPr lang="en-US" sz="1400" dirty="0"/>
              <a:t>(prim app) returns a </a:t>
            </a:r>
            <a:r>
              <a:rPr lang="en-US" sz="1400" dirty="0" smtClean="0"/>
              <a:t>value</a:t>
            </a:r>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54953" y="3217384"/>
            <a:ext cx="4278411" cy="3411262"/>
          </a:xfrm>
          <a:prstGeom prst="rect">
            <a:avLst/>
          </a:prstGeom>
        </p:spPr>
      </p:pic>
      <p:pic>
        <p:nvPicPr>
          <p:cNvPr id="8" name="Picture 7"/>
          <p:cNvPicPr>
            <a:picLocks noChangeAspect="1"/>
          </p:cNvPicPr>
          <p:nvPr/>
        </p:nvPicPr>
        <p:blipFill>
          <a:blip r:embed="rId3"/>
          <a:stretch>
            <a:fillRect/>
          </a:stretch>
        </p:blipFill>
        <p:spPr>
          <a:xfrm>
            <a:off x="6231228" y="4213402"/>
            <a:ext cx="4572000" cy="1419225"/>
          </a:xfrm>
          <a:prstGeom prst="rect">
            <a:avLst/>
          </a:prstGeom>
        </p:spPr>
      </p:pic>
    </p:spTree>
    <p:extLst>
      <p:ext uri="{BB962C8B-B14F-4D97-AF65-F5344CB8AC3E}">
        <p14:creationId xmlns:p14="http://schemas.microsoft.com/office/powerpoint/2010/main" val="381373066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1292662"/>
          </a:xfrm>
          <a:prstGeom prst="rect">
            <a:avLst/>
          </a:prstGeom>
          <a:noFill/>
        </p:spPr>
        <p:txBody>
          <a:bodyPr wrap="square" rtlCol="0">
            <a:spAutoFit/>
          </a:bodyPr>
          <a:lstStyle/>
          <a:p>
            <a:r>
              <a:rPr lang="en-US" b="1" dirty="0" smtClean="0"/>
              <a:t>Definition</a:t>
            </a:r>
          </a:p>
          <a:p>
            <a:endParaRPr lang="en-US" b="1" dirty="0" smtClean="0"/>
          </a:p>
          <a:p>
            <a:r>
              <a:rPr lang="en-US" sz="1400" dirty="0" smtClean="0"/>
              <a:t>In </a:t>
            </a:r>
            <a:r>
              <a:rPr lang="en-US" sz="1400" dirty="0"/>
              <a:t>a distributed system with several </a:t>
            </a:r>
            <a:r>
              <a:rPr lang="en-US" sz="1400" dirty="0" err="1"/>
              <a:t>Erlang</a:t>
            </a:r>
            <a:r>
              <a:rPr lang="en-US" sz="1400" dirty="0"/>
              <a:t> nodes, there may be a need to control applications in a</a:t>
            </a:r>
          </a:p>
          <a:p>
            <a:r>
              <a:rPr lang="en-US" sz="1400" dirty="0"/>
              <a:t>distributed manner. If the node, where a certain application is running, goes down, the application</a:t>
            </a:r>
          </a:p>
          <a:p>
            <a:r>
              <a:rPr lang="en-US" sz="1400" dirty="0"/>
              <a:t>should be restarted at another node</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9970321"/>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2154436"/>
          </a:xfrm>
          <a:prstGeom prst="rect">
            <a:avLst/>
          </a:prstGeom>
          <a:noFill/>
        </p:spPr>
        <p:txBody>
          <a:bodyPr wrap="square" rtlCol="0">
            <a:spAutoFit/>
          </a:bodyPr>
          <a:lstStyle/>
          <a:p>
            <a:r>
              <a:rPr lang="en-US" b="1" dirty="0" smtClean="0"/>
              <a:t>Specifying Distributed Application</a:t>
            </a:r>
          </a:p>
          <a:p>
            <a:endParaRPr lang="en-US" b="1" dirty="0" smtClean="0"/>
          </a:p>
          <a:p>
            <a:r>
              <a:rPr lang="en-US" sz="1400" dirty="0"/>
              <a:t>Distributed applications are controlled by both the application controller and a distributed application</a:t>
            </a:r>
          </a:p>
          <a:p>
            <a:r>
              <a:rPr lang="en-US" sz="1400" dirty="0"/>
              <a:t>controller process, </a:t>
            </a:r>
            <a:r>
              <a:rPr lang="en-US" sz="1400" dirty="0" err="1"/>
              <a:t>dist</a:t>
            </a:r>
            <a:r>
              <a:rPr lang="en-US" sz="1400" dirty="0"/>
              <a:t> </a:t>
            </a:r>
            <a:r>
              <a:rPr lang="en-US" sz="1400" dirty="0" smtClean="0"/>
              <a:t>ac</a:t>
            </a:r>
          </a:p>
          <a:p>
            <a:endParaRPr lang="en-US" sz="1400" dirty="0"/>
          </a:p>
          <a:p>
            <a:r>
              <a:rPr lang="en-US" sz="1400" dirty="0"/>
              <a:t>Both these processes are part of the kernel </a:t>
            </a:r>
            <a:r>
              <a:rPr lang="en-US" sz="1400" dirty="0" smtClean="0"/>
              <a:t>application</a:t>
            </a:r>
          </a:p>
          <a:p>
            <a:endParaRPr lang="en-US" sz="1400" dirty="0"/>
          </a:p>
          <a:p>
            <a:r>
              <a:rPr lang="en-US" sz="1400" dirty="0" smtClean="0"/>
              <a:t>Therefore, distributed </a:t>
            </a:r>
            <a:r>
              <a:rPr lang="en-US" sz="1400" dirty="0"/>
              <a:t>applications are specified by configuring the kernel application, using the following</a:t>
            </a:r>
          </a:p>
          <a:p>
            <a:r>
              <a:rPr lang="en-US" sz="1400" dirty="0"/>
              <a:t>configuration parameter</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54954" y="4401577"/>
            <a:ext cx="8248650" cy="1209675"/>
          </a:xfrm>
          <a:prstGeom prst="rect">
            <a:avLst/>
          </a:prstGeom>
        </p:spPr>
      </p:pic>
    </p:spTree>
    <p:extLst>
      <p:ext uri="{BB962C8B-B14F-4D97-AF65-F5344CB8AC3E}">
        <p14:creationId xmlns:p14="http://schemas.microsoft.com/office/powerpoint/2010/main" val="392658779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1292662"/>
          </a:xfrm>
          <a:prstGeom prst="rect">
            <a:avLst/>
          </a:prstGeom>
          <a:noFill/>
        </p:spPr>
        <p:txBody>
          <a:bodyPr wrap="square" rtlCol="0">
            <a:spAutoFit/>
          </a:bodyPr>
          <a:lstStyle/>
          <a:p>
            <a:r>
              <a:rPr lang="en-US" b="1" dirty="0" smtClean="0"/>
              <a:t>Specifying Distributed Application</a:t>
            </a:r>
          </a:p>
          <a:p>
            <a:endParaRPr lang="en-US" b="1" dirty="0" smtClean="0"/>
          </a:p>
          <a:p>
            <a:r>
              <a:rPr lang="en-US" sz="1400" dirty="0"/>
              <a:t>For distribution of application control to work properly, the nodes where a distributed application may</a:t>
            </a:r>
          </a:p>
          <a:p>
            <a:r>
              <a:rPr lang="en-US" sz="1400" dirty="0"/>
              <a:t>run must contact each other and negotiate where to start the application. This is done using the</a:t>
            </a:r>
          </a:p>
          <a:p>
            <a:r>
              <a:rPr lang="en-US" sz="1400" dirty="0"/>
              <a:t>following kernel configuration parameters</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4109936"/>
            <a:ext cx="8420100" cy="1485900"/>
          </a:xfrm>
          <a:prstGeom prst="rect">
            <a:avLst/>
          </a:prstGeom>
        </p:spPr>
      </p:pic>
    </p:spTree>
    <p:extLst>
      <p:ext uri="{BB962C8B-B14F-4D97-AF65-F5344CB8AC3E}">
        <p14:creationId xmlns:p14="http://schemas.microsoft.com/office/powerpoint/2010/main" val="1054769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65929" y="820271"/>
            <a:ext cx="2796988" cy="133125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DISTRIBUTED</a:t>
            </a:r>
            <a:endParaRPr lang="en-US" dirty="0"/>
          </a:p>
        </p:txBody>
      </p:sp>
      <p:sp>
        <p:nvSpPr>
          <p:cNvPr id="8" name="Rounded Rectangle 7"/>
          <p:cNvSpPr/>
          <p:nvPr/>
        </p:nvSpPr>
        <p:spPr>
          <a:xfrm>
            <a:off x="3850341" y="1739154"/>
            <a:ext cx="2796988" cy="13312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FAULT TOLERANT</a:t>
            </a:r>
            <a:endParaRPr lang="en-US" dirty="0"/>
          </a:p>
        </p:txBody>
      </p:sp>
      <p:sp>
        <p:nvSpPr>
          <p:cNvPr id="9" name="Rounded Rectangle 8"/>
          <p:cNvSpPr/>
          <p:nvPr/>
        </p:nvSpPr>
        <p:spPr>
          <a:xfrm>
            <a:off x="4634753" y="2658037"/>
            <a:ext cx="2796988" cy="13312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SCALABILITY</a:t>
            </a:r>
            <a:endParaRPr lang="en-US" dirty="0"/>
          </a:p>
        </p:txBody>
      </p:sp>
      <p:sp>
        <p:nvSpPr>
          <p:cNvPr id="10" name="Rounded Rectangle 9"/>
          <p:cNvSpPr/>
          <p:nvPr/>
        </p:nvSpPr>
        <p:spPr>
          <a:xfrm>
            <a:off x="5248835" y="3576920"/>
            <a:ext cx="2796988" cy="133125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HIGHLY AVAILABLE</a:t>
            </a:r>
            <a:endParaRPr lang="en-US" dirty="0"/>
          </a:p>
        </p:txBody>
      </p:sp>
      <p:sp>
        <p:nvSpPr>
          <p:cNvPr id="11" name="Rounded Rectangle 10"/>
          <p:cNvSpPr/>
          <p:nvPr/>
        </p:nvSpPr>
        <p:spPr>
          <a:xfrm>
            <a:off x="5974977" y="4495803"/>
            <a:ext cx="2796988" cy="13312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HOT SWAPPING</a:t>
            </a:r>
            <a:endParaRPr lang="en-US" dirty="0"/>
          </a:p>
        </p:txBody>
      </p:sp>
    </p:spTree>
    <p:extLst>
      <p:ext uri="{BB962C8B-B14F-4D97-AF65-F5344CB8AC3E}">
        <p14:creationId xmlns:p14="http://schemas.microsoft.com/office/powerpoint/2010/main" val="1854333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Modules</a:t>
            </a:r>
            <a:endParaRPr lang="en-US" dirty="0"/>
          </a:p>
        </p:txBody>
      </p:sp>
      <p:pic>
        <p:nvPicPr>
          <p:cNvPr id="21" name="Picture 20"/>
          <p:cNvPicPr>
            <a:picLocks noChangeAspect="1"/>
          </p:cNvPicPr>
          <p:nvPr/>
        </p:nvPicPr>
        <p:blipFill>
          <a:blip r:embed="rId2"/>
          <a:stretch>
            <a:fillRect/>
          </a:stretch>
        </p:blipFill>
        <p:spPr>
          <a:xfrm>
            <a:off x="442912" y="2833006"/>
            <a:ext cx="7349577" cy="1368879"/>
          </a:xfrm>
          <a:prstGeom prst="rect">
            <a:avLst/>
          </a:prstGeom>
        </p:spPr>
      </p:pic>
      <p:sp>
        <p:nvSpPr>
          <p:cNvPr id="22" name="TextBox 21"/>
          <p:cNvSpPr txBox="1"/>
          <p:nvPr/>
        </p:nvSpPr>
        <p:spPr>
          <a:xfrm>
            <a:off x="8251370" y="1001501"/>
            <a:ext cx="3940629" cy="5632311"/>
          </a:xfrm>
          <a:prstGeom prst="rect">
            <a:avLst/>
          </a:prstGeom>
          <a:noFill/>
        </p:spPr>
        <p:txBody>
          <a:bodyPr wrap="square" rtlCol="0">
            <a:spAutoFit/>
          </a:bodyPr>
          <a:lstStyle/>
          <a:p>
            <a:r>
              <a:rPr lang="en-US" dirty="0"/>
              <a:t>The function area consists of two clauses</a:t>
            </a:r>
            <a:r>
              <a:rPr lang="en-US" dirty="0" smtClean="0"/>
              <a:t>.</a:t>
            </a:r>
          </a:p>
          <a:p>
            <a:endParaRPr lang="en-US" dirty="0"/>
          </a:p>
          <a:p>
            <a:r>
              <a:rPr lang="en-US" dirty="0"/>
              <a:t>The clauses are separated</a:t>
            </a:r>
          </a:p>
          <a:p>
            <a:r>
              <a:rPr lang="en-US" dirty="0"/>
              <a:t>by a semicolon, and the final clause is terminated by </a:t>
            </a:r>
            <a:r>
              <a:rPr lang="en-US" dirty="0" smtClean="0"/>
              <a:t>dot-whitespace</a:t>
            </a:r>
          </a:p>
          <a:p>
            <a:endParaRPr lang="en-US" dirty="0"/>
          </a:p>
          <a:p>
            <a:r>
              <a:rPr lang="en-US" dirty="0"/>
              <a:t>Each clause has a head and a </a:t>
            </a:r>
            <a:r>
              <a:rPr lang="en-US" dirty="0" smtClean="0"/>
              <a:t>body</a:t>
            </a:r>
          </a:p>
          <a:p>
            <a:endParaRPr lang="en-US" dirty="0"/>
          </a:p>
          <a:p>
            <a:r>
              <a:rPr lang="en-US" dirty="0"/>
              <a:t>the head consists of a </a:t>
            </a:r>
            <a:r>
              <a:rPr lang="en-US" dirty="0" smtClean="0"/>
              <a:t>function name </a:t>
            </a:r>
            <a:r>
              <a:rPr lang="en-US" dirty="0"/>
              <a:t>followed by a pattern (in parentheses</a:t>
            </a:r>
            <a:r>
              <a:rPr lang="en-US" dirty="0" smtClean="0"/>
              <a:t>)</a:t>
            </a:r>
          </a:p>
          <a:p>
            <a:endParaRPr lang="en-US" dirty="0"/>
          </a:p>
          <a:p>
            <a:r>
              <a:rPr lang="en-US" dirty="0"/>
              <a:t>the body consists of a</a:t>
            </a:r>
          </a:p>
          <a:p>
            <a:r>
              <a:rPr lang="en-US" dirty="0"/>
              <a:t>sequence of </a:t>
            </a:r>
            <a:r>
              <a:rPr lang="en-US" dirty="0" smtClean="0"/>
              <a:t>expressions </a:t>
            </a:r>
            <a:r>
              <a:rPr lang="en-US" dirty="0"/>
              <a:t>which are evaluated if the pattern in the </a:t>
            </a:r>
            <a:r>
              <a:rPr lang="en-US" dirty="0" smtClean="0"/>
              <a:t>head is </a:t>
            </a:r>
            <a:r>
              <a:rPr lang="en-US" dirty="0"/>
              <a:t>successfully matched against the calling arguments</a:t>
            </a:r>
          </a:p>
        </p:txBody>
      </p:sp>
    </p:spTree>
    <p:extLst>
      <p:ext uri="{BB962C8B-B14F-4D97-AF65-F5344CB8AC3E}">
        <p14:creationId xmlns:p14="http://schemas.microsoft.com/office/powerpoint/2010/main" val="609476230"/>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2862322"/>
          </a:xfrm>
          <a:prstGeom prst="rect">
            <a:avLst/>
          </a:prstGeom>
          <a:noFill/>
        </p:spPr>
        <p:txBody>
          <a:bodyPr wrap="square" rtlCol="0">
            <a:spAutoFit/>
          </a:bodyPr>
          <a:lstStyle/>
          <a:p>
            <a:r>
              <a:rPr lang="en-US" b="1" dirty="0" smtClean="0"/>
              <a:t>Specifying Distributed Application</a:t>
            </a:r>
          </a:p>
          <a:p>
            <a:endParaRPr lang="en-US" b="1" dirty="0" smtClean="0"/>
          </a:p>
          <a:p>
            <a:r>
              <a:rPr lang="en-US" sz="1400" dirty="0"/>
              <a:t>When started, the node will wait for all nodes specified by sync nodes mandatory and</a:t>
            </a:r>
          </a:p>
          <a:p>
            <a:r>
              <a:rPr lang="en-US" sz="1400" dirty="0"/>
              <a:t>sync nodes optional to come </a:t>
            </a:r>
            <a:r>
              <a:rPr lang="en-US" sz="1400" dirty="0" smtClean="0"/>
              <a:t>up</a:t>
            </a:r>
          </a:p>
          <a:p>
            <a:endParaRPr lang="en-US" sz="1400" dirty="0"/>
          </a:p>
          <a:p>
            <a:r>
              <a:rPr lang="en-US" sz="1400" dirty="0"/>
              <a:t>When all nodes have come up, or when all mandatory nodes </a:t>
            </a:r>
            <a:r>
              <a:rPr lang="en-US" sz="1400" dirty="0" smtClean="0"/>
              <a:t>have come </a:t>
            </a:r>
            <a:r>
              <a:rPr lang="en-US" sz="1400" dirty="0"/>
              <a:t>up and the time specified by sync nodes timeout has elapsed, all applications will be started</a:t>
            </a:r>
            <a:r>
              <a:rPr lang="en-US" sz="1400" dirty="0" smtClean="0"/>
              <a:t>.</a:t>
            </a:r>
          </a:p>
          <a:p>
            <a:endParaRPr lang="en-US" sz="1400" dirty="0"/>
          </a:p>
          <a:p>
            <a:r>
              <a:rPr lang="en-US" sz="1400" dirty="0" smtClean="0"/>
              <a:t>If not </a:t>
            </a:r>
            <a:r>
              <a:rPr lang="en-US" sz="1400" dirty="0"/>
              <a:t>all mandatory nodes have come up, the node will </a:t>
            </a:r>
            <a:r>
              <a:rPr lang="en-US" sz="1400" dirty="0" smtClean="0"/>
              <a:t>terminate</a:t>
            </a:r>
          </a:p>
          <a:p>
            <a:endParaRPr lang="en-US" sz="1400" dirty="0"/>
          </a:p>
          <a:p>
            <a:r>
              <a:rPr lang="en-US" sz="1400" dirty="0" smtClean="0"/>
              <a:t>NOTE: All </a:t>
            </a:r>
            <a:r>
              <a:rPr lang="en-US" sz="1400" dirty="0"/>
              <a:t>involved nodes must have the same value for distributed and sync nodes timeout, or the</a:t>
            </a:r>
          </a:p>
          <a:p>
            <a:r>
              <a:rPr lang="en-US" sz="1400" dirty="0" err="1"/>
              <a:t>behaviour</a:t>
            </a:r>
            <a:r>
              <a:rPr lang="en-US" sz="1400" dirty="0"/>
              <a:t> of the system is undefined</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2183815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646331"/>
          </a:xfrm>
          <a:prstGeom prst="rect">
            <a:avLst/>
          </a:prstGeom>
          <a:noFill/>
        </p:spPr>
        <p:txBody>
          <a:bodyPr wrap="square" rtlCol="0">
            <a:spAutoFit/>
          </a:bodyPr>
          <a:lstStyle/>
          <a:p>
            <a:r>
              <a:rPr lang="en-US" b="1" dirty="0" smtClean="0"/>
              <a:t>Specifying Distributed Application</a:t>
            </a:r>
          </a:p>
          <a:p>
            <a:endParaRPr lang="en-US"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236663" y="2647251"/>
            <a:ext cx="8743950" cy="3276600"/>
          </a:xfrm>
          <a:prstGeom prst="rect">
            <a:avLst/>
          </a:prstGeom>
        </p:spPr>
      </p:pic>
    </p:spTree>
    <p:extLst>
      <p:ext uri="{BB962C8B-B14F-4D97-AF65-F5344CB8AC3E}">
        <p14:creationId xmlns:p14="http://schemas.microsoft.com/office/powerpoint/2010/main" val="73769704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2215991"/>
          </a:xfrm>
          <a:prstGeom prst="rect">
            <a:avLst/>
          </a:prstGeom>
          <a:noFill/>
        </p:spPr>
        <p:txBody>
          <a:bodyPr wrap="square" rtlCol="0">
            <a:spAutoFit/>
          </a:bodyPr>
          <a:lstStyle/>
          <a:p>
            <a:r>
              <a:rPr lang="en-US" b="1" dirty="0" smtClean="0"/>
              <a:t>Starting Distributed Application</a:t>
            </a:r>
          </a:p>
          <a:p>
            <a:endParaRPr lang="en-US" b="1" dirty="0" smtClean="0"/>
          </a:p>
          <a:p>
            <a:r>
              <a:rPr lang="en-US" sz="1400" dirty="0"/>
              <a:t>When all involved (mandatory) nodes have been started, the distributed application can be started by</a:t>
            </a:r>
          </a:p>
          <a:p>
            <a:r>
              <a:rPr lang="en-US" sz="1400" dirty="0"/>
              <a:t>calling </a:t>
            </a:r>
            <a:r>
              <a:rPr lang="en-US" sz="1400" dirty="0" err="1"/>
              <a:t>application:start</a:t>
            </a:r>
            <a:r>
              <a:rPr lang="en-US" sz="1400" dirty="0"/>
              <a:t>(Application) at </a:t>
            </a:r>
            <a:r>
              <a:rPr lang="en-US" sz="1400" i="1" dirty="0"/>
              <a:t>all of these </a:t>
            </a:r>
            <a:r>
              <a:rPr lang="en-US" sz="1400" i="1" dirty="0" smtClean="0"/>
              <a:t>nodes</a:t>
            </a:r>
          </a:p>
          <a:p>
            <a:endParaRPr lang="en-US" sz="1400" b="1" i="1" dirty="0"/>
          </a:p>
          <a:p>
            <a:endParaRPr lang="en-US" sz="1400" b="1" i="1" dirty="0" smtClean="0"/>
          </a:p>
          <a:p>
            <a:r>
              <a:rPr lang="en-US" sz="1400" dirty="0"/>
              <a:t>The application will be started at the first node, specified by the distributed configuration parameter,</a:t>
            </a:r>
          </a:p>
          <a:p>
            <a:r>
              <a:rPr lang="en-US" sz="1400" dirty="0"/>
              <a:t>which is up and running. The application is started as usual. That is, an application master is created</a:t>
            </a:r>
          </a:p>
          <a:p>
            <a:r>
              <a:rPr lang="en-US" sz="1400" dirty="0"/>
              <a:t>and calls the application callback function</a:t>
            </a:r>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288424" y="4472332"/>
            <a:ext cx="3124200" cy="352425"/>
          </a:xfrm>
          <a:prstGeom prst="rect">
            <a:avLst/>
          </a:prstGeom>
        </p:spPr>
      </p:pic>
    </p:spTree>
    <p:extLst>
      <p:ext uri="{BB962C8B-B14F-4D97-AF65-F5344CB8AC3E}">
        <p14:creationId xmlns:p14="http://schemas.microsoft.com/office/powerpoint/2010/main" val="2501887906"/>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3447098"/>
          </a:xfrm>
          <a:prstGeom prst="rect">
            <a:avLst/>
          </a:prstGeom>
          <a:noFill/>
        </p:spPr>
        <p:txBody>
          <a:bodyPr wrap="square" rtlCol="0">
            <a:spAutoFit/>
          </a:bodyPr>
          <a:lstStyle/>
          <a:p>
            <a:r>
              <a:rPr lang="en-US" b="1" dirty="0" smtClean="0"/>
              <a:t>Starting Distributed Application</a:t>
            </a:r>
          </a:p>
          <a:p>
            <a:endParaRPr lang="en-US" b="1" dirty="0" smtClean="0"/>
          </a:p>
          <a:p>
            <a:r>
              <a:rPr lang="en-US" sz="1400" dirty="0" smtClean="0"/>
              <a:t>Example the </a:t>
            </a:r>
            <a:r>
              <a:rPr lang="en-US" sz="1400" dirty="0"/>
              <a:t>three nodes are started, specifying </a:t>
            </a:r>
            <a:r>
              <a:rPr lang="en-US" sz="1400" dirty="0" smtClean="0"/>
              <a:t>the system </a:t>
            </a:r>
            <a:r>
              <a:rPr lang="en-US" sz="1400" dirty="0"/>
              <a:t>configuration </a:t>
            </a:r>
            <a:r>
              <a:rPr lang="en-US" sz="1400" dirty="0" smtClean="0"/>
              <a:t>file</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a:t>When all nodes are up and running, </a:t>
            </a:r>
            <a:r>
              <a:rPr lang="en-US" sz="1400" dirty="0" err="1"/>
              <a:t>myapp</a:t>
            </a:r>
            <a:r>
              <a:rPr lang="en-US" sz="1400" dirty="0"/>
              <a:t> can be started. This is achieved by calling</a:t>
            </a:r>
          </a:p>
          <a:p>
            <a:r>
              <a:rPr lang="en-US" sz="1400" dirty="0" err="1"/>
              <a:t>application:start</a:t>
            </a:r>
            <a:r>
              <a:rPr lang="en-US" sz="1400" dirty="0"/>
              <a:t>(</a:t>
            </a:r>
            <a:r>
              <a:rPr lang="en-US" sz="1400" dirty="0" err="1"/>
              <a:t>myapp</a:t>
            </a:r>
            <a:r>
              <a:rPr lang="en-US" sz="1400" dirty="0"/>
              <a:t>) at all three nodes. It is then started at cp1, as shown in the figure below.</a:t>
            </a:r>
            <a:endParaRPr lang="en-US" sz="1400" dirty="0" smtClean="0"/>
          </a:p>
          <a:p>
            <a:endParaRPr lang="en-US" sz="1400" b="1" dirty="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283460" y="3154040"/>
            <a:ext cx="2876550" cy="771525"/>
          </a:xfrm>
          <a:prstGeom prst="rect">
            <a:avLst/>
          </a:prstGeom>
        </p:spPr>
      </p:pic>
      <p:pic>
        <p:nvPicPr>
          <p:cNvPr id="9" name="Picture 8"/>
          <p:cNvPicPr>
            <a:picLocks noChangeAspect="1"/>
          </p:cNvPicPr>
          <p:nvPr/>
        </p:nvPicPr>
        <p:blipFill>
          <a:blip r:embed="rId3"/>
          <a:stretch>
            <a:fillRect/>
          </a:stretch>
        </p:blipFill>
        <p:spPr>
          <a:xfrm>
            <a:off x="1283460" y="5402598"/>
            <a:ext cx="4114800" cy="1257300"/>
          </a:xfrm>
          <a:prstGeom prst="rect">
            <a:avLst/>
          </a:prstGeom>
        </p:spPr>
      </p:pic>
    </p:spTree>
    <p:extLst>
      <p:ext uri="{BB962C8B-B14F-4D97-AF65-F5344CB8AC3E}">
        <p14:creationId xmlns:p14="http://schemas.microsoft.com/office/powerpoint/2010/main" val="3871718382"/>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3724096"/>
          </a:xfrm>
          <a:prstGeom prst="rect">
            <a:avLst/>
          </a:prstGeom>
          <a:noFill/>
        </p:spPr>
        <p:txBody>
          <a:bodyPr wrap="square" rtlCol="0">
            <a:spAutoFit/>
          </a:bodyPr>
          <a:lstStyle/>
          <a:p>
            <a:r>
              <a:rPr lang="en-US" b="1" dirty="0" smtClean="0"/>
              <a:t>Failover</a:t>
            </a:r>
          </a:p>
          <a:p>
            <a:endParaRPr lang="en-US" b="1" dirty="0" smtClean="0"/>
          </a:p>
          <a:p>
            <a:r>
              <a:rPr lang="en-US" sz="1400" dirty="0"/>
              <a:t>If the node where the application is running goes down, the application is restarted (after the specified</a:t>
            </a:r>
          </a:p>
          <a:p>
            <a:r>
              <a:rPr lang="en-US" sz="1400" dirty="0"/>
              <a:t>timeout) at the first node, specified by the distributed configuration parameter, which is up and</a:t>
            </a:r>
          </a:p>
          <a:p>
            <a:r>
              <a:rPr lang="en-US" sz="1400" dirty="0"/>
              <a:t>running. This is called a </a:t>
            </a:r>
            <a:r>
              <a:rPr lang="en-US" sz="1400" i="1" dirty="0" smtClean="0"/>
              <a:t>failover</a:t>
            </a:r>
          </a:p>
          <a:p>
            <a:endParaRPr lang="en-US" sz="1400" i="1" dirty="0"/>
          </a:p>
          <a:p>
            <a:r>
              <a:rPr lang="en-US" sz="1400" dirty="0"/>
              <a:t>The application is started the normal way at the new node, that is, by the application master calling</a:t>
            </a:r>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a:t>Exception: If the application has the start phases key defined (see Included Applications [page 39]),</a:t>
            </a:r>
          </a:p>
          <a:p>
            <a:r>
              <a:rPr lang="en-US" sz="1400" dirty="0"/>
              <a:t>then the application is instead started by calling</a:t>
            </a:r>
            <a:endParaRPr lang="en-US" sz="1400" dirty="0" smtClean="0"/>
          </a:p>
          <a:p>
            <a:endParaRPr lang="en-US" sz="1400" b="1" dirty="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154954" y="3919081"/>
            <a:ext cx="3124200" cy="352425"/>
          </a:xfrm>
          <a:prstGeom prst="rect">
            <a:avLst/>
          </a:prstGeom>
        </p:spPr>
      </p:pic>
      <p:pic>
        <p:nvPicPr>
          <p:cNvPr id="3" name="Picture 2"/>
          <p:cNvPicPr>
            <a:picLocks noChangeAspect="1"/>
          </p:cNvPicPr>
          <p:nvPr/>
        </p:nvPicPr>
        <p:blipFill>
          <a:blip r:embed="rId3"/>
          <a:stretch>
            <a:fillRect/>
          </a:stretch>
        </p:blipFill>
        <p:spPr>
          <a:xfrm>
            <a:off x="1154954" y="5633750"/>
            <a:ext cx="3914775" cy="371475"/>
          </a:xfrm>
          <a:prstGeom prst="rect">
            <a:avLst/>
          </a:prstGeom>
        </p:spPr>
      </p:pic>
      <p:sp>
        <p:nvSpPr>
          <p:cNvPr id="11" name="Rectangle 10"/>
          <p:cNvSpPr/>
          <p:nvPr/>
        </p:nvSpPr>
        <p:spPr>
          <a:xfrm>
            <a:off x="5199317" y="5679179"/>
            <a:ext cx="2185214" cy="261610"/>
          </a:xfrm>
          <a:prstGeom prst="rect">
            <a:avLst/>
          </a:prstGeom>
        </p:spPr>
        <p:txBody>
          <a:bodyPr wrap="none">
            <a:spAutoFit/>
          </a:bodyPr>
          <a:lstStyle/>
          <a:p>
            <a:r>
              <a:rPr lang="en-US" sz="1100" dirty="0">
                <a:latin typeface="Times New Roman" panose="02020603050405020304" pitchFamily="18" charset="0"/>
              </a:rPr>
              <a:t>where </a:t>
            </a:r>
            <a:r>
              <a:rPr lang="en-US" sz="1100" dirty="0">
                <a:latin typeface="CMTT10"/>
              </a:rPr>
              <a:t>Node </a:t>
            </a:r>
            <a:r>
              <a:rPr lang="en-US" sz="1100" dirty="0">
                <a:latin typeface="Times New Roman" panose="02020603050405020304" pitchFamily="18" charset="0"/>
              </a:rPr>
              <a:t>is the terminated node</a:t>
            </a:r>
            <a:endParaRPr lang="en-US" sz="1100" dirty="0"/>
          </a:p>
        </p:txBody>
      </p:sp>
    </p:spTree>
    <p:extLst>
      <p:ext uri="{BB962C8B-B14F-4D97-AF65-F5344CB8AC3E}">
        <p14:creationId xmlns:p14="http://schemas.microsoft.com/office/powerpoint/2010/main" val="8572778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1723549"/>
          </a:xfrm>
          <a:prstGeom prst="rect">
            <a:avLst/>
          </a:prstGeom>
          <a:noFill/>
        </p:spPr>
        <p:txBody>
          <a:bodyPr wrap="square" rtlCol="0">
            <a:spAutoFit/>
          </a:bodyPr>
          <a:lstStyle/>
          <a:p>
            <a:r>
              <a:rPr lang="en-US" b="1" dirty="0" smtClean="0"/>
              <a:t>Failover</a:t>
            </a:r>
          </a:p>
          <a:p>
            <a:endParaRPr lang="en-US" b="1" dirty="0" smtClean="0"/>
          </a:p>
          <a:p>
            <a:r>
              <a:rPr lang="en-US" sz="1400" dirty="0"/>
              <a:t>Example: If cp1 goes down, the system checks which one of the other nodes, cp2 or cp3, has the least</a:t>
            </a:r>
          </a:p>
          <a:p>
            <a:r>
              <a:rPr lang="en-US" sz="1400" dirty="0"/>
              <a:t>number of running applications, but waits for 5 seconds for cp1 to restart. If cp1 does not restart and</a:t>
            </a:r>
          </a:p>
          <a:p>
            <a:r>
              <a:rPr lang="en-US" sz="1400" dirty="0"/>
              <a:t>cp2 runs fewer applications than cp3, then </a:t>
            </a:r>
            <a:r>
              <a:rPr lang="en-US" sz="1400" dirty="0" err="1"/>
              <a:t>myapp</a:t>
            </a:r>
            <a:r>
              <a:rPr lang="en-US" sz="1400" dirty="0"/>
              <a:t> is restarted on cp2</a:t>
            </a:r>
            <a:endParaRPr lang="en-US" sz="1400" i="1" dirty="0" smtClean="0"/>
          </a:p>
          <a:p>
            <a:endParaRPr lang="en-US" sz="1400" b="1" dirty="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995918" y="3679049"/>
            <a:ext cx="3157106" cy="3020968"/>
          </a:xfrm>
          <a:prstGeom prst="rect">
            <a:avLst/>
          </a:prstGeom>
        </p:spPr>
      </p:pic>
    </p:spTree>
    <p:extLst>
      <p:ext uri="{BB962C8B-B14F-4D97-AF65-F5344CB8AC3E}">
        <p14:creationId xmlns:p14="http://schemas.microsoft.com/office/powerpoint/2010/main" val="243553294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1508105"/>
          </a:xfrm>
          <a:prstGeom prst="rect">
            <a:avLst/>
          </a:prstGeom>
          <a:noFill/>
        </p:spPr>
        <p:txBody>
          <a:bodyPr wrap="square" rtlCol="0">
            <a:spAutoFit/>
          </a:bodyPr>
          <a:lstStyle/>
          <a:p>
            <a:r>
              <a:rPr lang="en-US" b="1" dirty="0" smtClean="0"/>
              <a:t>Failover</a:t>
            </a:r>
          </a:p>
          <a:p>
            <a:endParaRPr lang="en-US" b="1" dirty="0" smtClean="0"/>
          </a:p>
          <a:p>
            <a:r>
              <a:rPr lang="en-US" sz="1400" dirty="0"/>
              <a:t>Example: Suppose now that cp2 goes down as well and does not restart within 5 seconds. </a:t>
            </a:r>
            <a:r>
              <a:rPr lang="en-US" sz="1400" dirty="0" err="1"/>
              <a:t>myapp</a:t>
            </a:r>
            <a:r>
              <a:rPr lang="en-US" sz="1400" dirty="0"/>
              <a:t> is now </a:t>
            </a:r>
            <a:r>
              <a:rPr lang="en-US" sz="1400" dirty="0" smtClean="0"/>
              <a:t>restarted on </a:t>
            </a:r>
            <a:r>
              <a:rPr lang="en-US" sz="1400" dirty="0"/>
              <a:t>cp3</a:t>
            </a:r>
            <a:endParaRPr lang="en-US" sz="1400" i="1" dirty="0" smtClean="0"/>
          </a:p>
          <a:p>
            <a:endParaRPr lang="en-US" sz="1400" b="1" dirty="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274823" y="3217384"/>
            <a:ext cx="1874654" cy="3258489"/>
          </a:xfrm>
          <a:prstGeom prst="rect">
            <a:avLst/>
          </a:prstGeom>
        </p:spPr>
      </p:pic>
    </p:spTree>
    <p:extLst>
      <p:ext uri="{BB962C8B-B14F-4D97-AF65-F5344CB8AC3E}">
        <p14:creationId xmlns:p14="http://schemas.microsoft.com/office/powerpoint/2010/main" val="2960654557"/>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2215991"/>
          </a:xfrm>
          <a:prstGeom prst="rect">
            <a:avLst/>
          </a:prstGeom>
          <a:noFill/>
        </p:spPr>
        <p:txBody>
          <a:bodyPr wrap="square" rtlCol="0">
            <a:spAutoFit/>
          </a:bodyPr>
          <a:lstStyle/>
          <a:p>
            <a:r>
              <a:rPr lang="en-US" b="1" dirty="0" smtClean="0"/>
              <a:t>Takeover</a:t>
            </a:r>
          </a:p>
          <a:p>
            <a:endParaRPr lang="en-US" b="1" dirty="0" smtClean="0"/>
          </a:p>
          <a:p>
            <a:r>
              <a:rPr lang="en-US" sz="1400" dirty="0"/>
              <a:t>If a node is started, which has higher priority according to distributed, than the node where a</a:t>
            </a:r>
          </a:p>
          <a:p>
            <a:r>
              <a:rPr lang="en-US" sz="1400" dirty="0"/>
              <a:t>distributed application is currently running, the application will be restarted at the new node and</a:t>
            </a:r>
          </a:p>
          <a:p>
            <a:r>
              <a:rPr lang="en-US" sz="1400" dirty="0"/>
              <a:t>stopped at the old node. This is called a </a:t>
            </a:r>
            <a:r>
              <a:rPr lang="en-US" sz="1400" i="1" dirty="0" smtClean="0"/>
              <a:t>takeover</a:t>
            </a:r>
          </a:p>
          <a:p>
            <a:endParaRPr lang="en-US" sz="1400" b="1" i="1" dirty="0"/>
          </a:p>
          <a:p>
            <a:endParaRPr lang="en-US" sz="1400" b="1" i="1" dirty="0" smtClean="0"/>
          </a:p>
          <a:p>
            <a:r>
              <a:rPr lang="en-US" sz="1400" dirty="0"/>
              <a:t>The application is started by the application master calling</a:t>
            </a:r>
            <a:endParaRPr lang="en-US" sz="1400" b="1" dirty="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8502" y="4078798"/>
            <a:ext cx="3990975" cy="276225"/>
          </a:xfrm>
          <a:prstGeom prst="rect">
            <a:avLst/>
          </a:prstGeom>
        </p:spPr>
      </p:pic>
      <p:sp>
        <p:nvSpPr>
          <p:cNvPr id="9" name="Rectangle 8"/>
          <p:cNvSpPr/>
          <p:nvPr/>
        </p:nvSpPr>
        <p:spPr>
          <a:xfrm>
            <a:off x="5287988" y="4086389"/>
            <a:ext cx="1765227" cy="261610"/>
          </a:xfrm>
          <a:prstGeom prst="rect">
            <a:avLst/>
          </a:prstGeom>
        </p:spPr>
        <p:txBody>
          <a:bodyPr wrap="none">
            <a:spAutoFit/>
          </a:bodyPr>
          <a:lstStyle/>
          <a:p>
            <a:r>
              <a:rPr lang="en-US" sz="1100" dirty="0">
                <a:latin typeface="Times New Roman" panose="02020603050405020304" pitchFamily="18" charset="0"/>
              </a:rPr>
              <a:t>where </a:t>
            </a:r>
            <a:r>
              <a:rPr lang="en-US" sz="1100" dirty="0">
                <a:latin typeface="CMTT10"/>
              </a:rPr>
              <a:t>Node </a:t>
            </a:r>
            <a:r>
              <a:rPr lang="en-US" sz="1100" dirty="0">
                <a:latin typeface="Times New Roman" panose="02020603050405020304" pitchFamily="18" charset="0"/>
              </a:rPr>
              <a:t>is the old node</a:t>
            </a:r>
            <a:endParaRPr lang="en-US" sz="1100" dirty="0"/>
          </a:p>
        </p:txBody>
      </p:sp>
    </p:spTree>
    <p:extLst>
      <p:ext uri="{BB962C8B-B14F-4D97-AF65-F5344CB8AC3E}">
        <p14:creationId xmlns:p14="http://schemas.microsoft.com/office/powerpoint/2010/main" val="4103346899"/>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2215991"/>
          </a:xfrm>
          <a:prstGeom prst="rect">
            <a:avLst/>
          </a:prstGeom>
          <a:noFill/>
        </p:spPr>
        <p:txBody>
          <a:bodyPr wrap="square" rtlCol="0">
            <a:spAutoFit/>
          </a:bodyPr>
          <a:lstStyle/>
          <a:p>
            <a:r>
              <a:rPr lang="en-US" b="1" dirty="0" smtClean="0"/>
              <a:t>Takeover</a:t>
            </a:r>
          </a:p>
          <a:p>
            <a:endParaRPr lang="en-US" b="1" dirty="0" smtClean="0"/>
          </a:p>
          <a:p>
            <a:r>
              <a:rPr lang="en-US" sz="1400" dirty="0"/>
              <a:t>If a node is started, which has higher priority according to distributed, than the node where a</a:t>
            </a:r>
          </a:p>
          <a:p>
            <a:r>
              <a:rPr lang="en-US" sz="1400" dirty="0"/>
              <a:t>distributed application is currently running, the application will be restarted at the new node and</a:t>
            </a:r>
          </a:p>
          <a:p>
            <a:r>
              <a:rPr lang="en-US" sz="1400" dirty="0"/>
              <a:t>stopped at the old node. This is called a </a:t>
            </a:r>
            <a:r>
              <a:rPr lang="en-US" sz="1400" i="1" dirty="0" smtClean="0"/>
              <a:t>takeover</a:t>
            </a:r>
          </a:p>
          <a:p>
            <a:endParaRPr lang="en-US" sz="1400" b="1" i="1" dirty="0"/>
          </a:p>
          <a:p>
            <a:endParaRPr lang="en-US" sz="1400" b="1" i="1" dirty="0" smtClean="0"/>
          </a:p>
          <a:p>
            <a:r>
              <a:rPr lang="en-US" sz="1400" dirty="0"/>
              <a:t>The application is started by the application master calling</a:t>
            </a:r>
            <a:endParaRPr lang="en-US" sz="1400" b="1" dirty="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8502" y="4078798"/>
            <a:ext cx="3990975" cy="276225"/>
          </a:xfrm>
          <a:prstGeom prst="rect">
            <a:avLst/>
          </a:prstGeom>
        </p:spPr>
      </p:pic>
      <p:sp>
        <p:nvSpPr>
          <p:cNvPr id="9" name="Rectangle 8"/>
          <p:cNvSpPr/>
          <p:nvPr/>
        </p:nvSpPr>
        <p:spPr>
          <a:xfrm>
            <a:off x="5287988" y="4086389"/>
            <a:ext cx="1765227" cy="261610"/>
          </a:xfrm>
          <a:prstGeom prst="rect">
            <a:avLst/>
          </a:prstGeom>
        </p:spPr>
        <p:txBody>
          <a:bodyPr wrap="none">
            <a:spAutoFit/>
          </a:bodyPr>
          <a:lstStyle/>
          <a:p>
            <a:r>
              <a:rPr lang="en-US" sz="1100" dirty="0">
                <a:latin typeface="Times New Roman" panose="02020603050405020304" pitchFamily="18" charset="0"/>
              </a:rPr>
              <a:t>where </a:t>
            </a:r>
            <a:r>
              <a:rPr lang="en-US" sz="1100" dirty="0">
                <a:latin typeface="CMTT10"/>
              </a:rPr>
              <a:t>Node </a:t>
            </a:r>
            <a:r>
              <a:rPr lang="en-US" sz="1100" dirty="0">
                <a:latin typeface="Times New Roman" panose="02020603050405020304" pitchFamily="18" charset="0"/>
              </a:rPr>
              <a:t>is the old node</a:t>
            </a:r>
            <a:endParaRPr lang="en-US" sz="1100" dirty="0"/>
          </a:p>
        </p:txBody>
      </p:sp>
    </p:spTree>
    <p:extLst>
      <p:ext uri="{BB962C8B-B14F-4D97-AF65-F5344CB8AC3E}">
        <p14:creationId xmlns:p14="http://schemas.microsoft.com/office/powerpoint/2010/main" val="107694040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1508105"/>
          </a:xfrm>
          <a:prstGeom prst="rect">
            <a:avLst/>
          </a:prstGeom>
          <a:noFill/>
        </p:spPr>
        <p:txBody>
          <a:bodyPr wrap="square" rtlCol="0">
            <a:spAutoFit/>
          </a:bodyPr>
          <a:lstStyle/>
          <a:p>
            <a:r>
              <a:rPr lang="en-US" b="1" dirty="0" smtClean="0"/>
              <a:t>Takeover</a:t>
            </a:r>
          </a:p>
          <a:p>
            <a:endParaRPr lang="en-US" b="1" dirty="0" smtClean="0"/>
          </a:p>
          <a:p>
            <a:r>
              <a:rPr lang="en-US" sz="1400" dirty="0"/>
              <a:t>Example: If </a:t>
            </a:r>
            <a:r>
              <a:rPr lang="en-US" sz="1400" dirty="0" err="1"/>
              <a:t>myapp</a:t>
            </a:r>
            <a:r>
              <a:rPr lang="en-US" sz="1400" dirty="0"/>
              <a:t> is running at cp3, and if cp2 now restarts, it will not restart </a:t>
            </a:r>
            <a:r>
              <a:rPr lang="en-US" sz="1400" dirty="0" err="1"/>
              <a:t>myapp</a:t>
            </a:r>
            <a:r>
              <a:rPr lang="en-US" sz="1400" dirty="0"/>
              <a:t>, because the order</a:t>
            </a:r>
          </a:p>
          <a:p>
            <a:r>
              <a:rPr lang="en-US" sz="1400" dirty="0"/>
              <a:t>between nodes cp2 and cp3 is undefined</a:t>
            </a:r>
            <a:endParaRPr lang="en-US" sz="1400" b="1" i="1" dirty="0"/>
          </a:p>
          <a:p>
            <a:endParaRPr lang="en-US" sz="1400" b="1" i="1" dirty="0" smtClean="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743928" y="3879639"/>
            <a:ext cx="2428875" cy="1476375"/>
          </a:xfrm>
          <a:prstGeom prst="rect">
            <a:avLst/>
          </a:prstGeom>
        </p:spPr>
      </p:pic>
    </p:spTree>
    <p:extLst>
      <p:ext uri="{BB962C8B-B14F-4D97-AF65-F5344CB8AC3E}">
        <p14:creationId xmlns:p14="http://schemas.microsoft.com/office/powerpoint/2010/main" val="34871914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Export &amp; Imports</a:t>
            </a:r>
            <a:endParaRPr lang="en-US" dirty="0"/>
          </a:p>
        </p:txBody>
      </p:sp>
      <p:sp>
        <p:nvSpPr>
          <p:cNvPr id="22" name="TextBox 21"/>
          <p:cNvSpPr txBox="1"/>
          <p:nvPr/>
        </p:nvSpPr>
        <p:spPr>
          <a:xfrm>
            <a:off x="8251370" y="1631421"/>
            <a:ext cx="3940629" cy="4801314"/>
          </a:xfrm>
          <a:prstGeom prst="rect">
            <a:avLst/>
          </a:prstGeom>
          <a:noFill/>
        </p:spPr>
        <p:txBody>
          <a:bodyPr wrap="square" rtlCol="0">
            <a:spAutoFit/>
          </a:bodyPr>
          <a:lstStyle/>
          <a:p>
            <a:r>
              <a:rPr lang="en-US" dirty="0"/>
              <a:t>The function </a:t>
            </a:r>
            <a:r>
              <a:rPr lang="en-US" dirty="0" smtClean="0"/>
              <a:t>total must be exported from the module if we want to call it from outside the model</a:t>
            </a:r>
          </a:p>
          <a:p>
            <a:endParaRPr lang="en-US" dirty="0"/>
          </a:p>
          <a:p>
            <a:r>
              <a:rPr lang="en-US" dirty="0" smtClean="0"/>
              <a:t>The functions map/2 &amp; sum/1 are </a:t>
            </a:r>
            <a:r>
              <a:rPr lang="en-US" dirty="0" err="1" smtClean="0"/>
              <a:t>are</a:t>
            </a:r>
            <a:r>
              <a:rPr lang="en-US" dirty="0" smtClean="0"/>
              <a:t> imported from lists, we need not use full qualified method name</a:t>
            </a:r>
          </a:p>
          <a:p>
            <a:endParaRPr lang="en-US" dirty="0"/>
          </a:p>
          <a:p>
            <a:r>
              <a:rPr lang="en-US" dirty="0" smtClean="0"/>
              <a:t>-export , -import is called annotations</a:t>
            </a:r>
          </a:p>
          <a:p>
            <a:endParaRPr lang="en-US" dirty="0"/>
          </a:p>
          <a:p>
            <a:r>
              <a:rPr lang="en-US" dirty="0" smtClean="0"/>
              <a:t>-compile(</a:t>
            </a:r>
            <a:r>
              <a:rPr lang="en-US" dirty="0" err="1" smtClean="0"/>
              <a:t>export_all</a:t>
            </a:r>
            <a:r>
              <a:rPr lang="en-US" dirty="0" smtClean="0"/>
              <a:t>)</a:t>
            </a:r>
          </a:p>
          <a:p>
            <a:r>
              <a:rPr lang="en-US" dirty="0" smtClean="0"/>
              <a:t>Exports all methods in the module</a:t>
            </a:r>
            <a:endParaRPr lang="en-US" dirty="0"/>
          </a:p>
          <a:p>
            <a:endParaRPr lang="en-US" dirty="0" smtClean="0"/>
          </a:p>
          <a:p>
            <a:endParaRPr lang="en-US" dirty="0"/>
          </a:p>
        </p:txBody>
      </p:sp>
      <p:pic>
        <p:nvPicPr>
          <p:cNvPr id="3" name="Picture 2"/>
          <p:cNvPicPr>
            <a:picLocks noChangeAspect="1"/>
          </p:cNvPicPr>
          <p:nvPr/>
        </p:nvPicPr>
        <p:blipFill>
          <a:blip r:embed="rId2"/>
          <a:stretch>
            <a:fillRect/>
          </a:stretch>
        </p:blipFill>
        <p:spPr>
          <a:xfrm>
            <a:off x="1154954" y="2803842"/>
            <a:ext cx="5631926" cy="1349093"/>
          </a:xfrm>
          <a:prstGeom prst="rect">
            <a:avLst/>
          </a:prstGeom>
        </p:spPr>
      </p:pic>
    </p:spTree>
    <p:extLst>
      <p:ext uri="{BB962C8B-B14F-4D97-AF65-F5344CB8AC3E}">
        <p14:creationId xmlns:p14="http://schemas.microsoft.com/office/powerpoint/2010/main" val="4267646547"/>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Applications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5" y="1955500"/>
            <a:ext cx="9882239" cy="1508105"/>
          </a:xfrm>
          <a:prstGeom prst="rect">
            <a:avLst/>
          </a:prstGeom>
          <a:noFill/>
        </p:spPr>
        <p:txBody>
          <a:bodyPr wrap="square" rtlCol="0">
            <a:spAutoFit/>
          </a:bodyPr>
          <a:lstStyle/>
          <a:p>
            <a:r>
              <a:rPr lang="en-US" b="1" dirty="0" smtClean="0"/>
              <a:t>Takeover</a:t>
            </a:r>
          </a:p>
          <a:p>
            <a:endParaRPr lang="en-US" b="1" dirty="0" smtClean="0"/>
          </a:p>
          <a:p>
            <a:r>
              <a:rPr lang="en-US" sz="1400" dirty="0"/>
              <a:t>However, if cp1 restarts as well, the function </a:t>
            </a:r>
            <a:r>
              <a:rPr lang="en-US" sz="1400" dirty="0" err="1"/>
              <a:t>application:takeover</a:t>
            </a:r>
            <a:r>
              <a:rPr lang="en-US" sz="1400" dirty="0"/>
              <a:t>/2 moves </a:t>
            </a:r>
            <a:r>
              <a:rPr lang="en-US" sz="1400" dirty="0" err="1"/>
              <a:t>myapp</a:t>
            </a:r>
            <a:r>
              <a:rPr lang="en-US" sz="1400" dirty="0"/>
              <a:t> to cp1, because</a:t>
            </a:r>
          </a:p>
          <a:p>
            <a:r>
              <a:rPr lang="en-US" sz="1400" dirty="0"/>
              <a:t>cp1 has a higher priority than cp3 for this application. In this case, </a:t>
            </a:r>
            <a:r>
              <a:rPr lang="en-US" sz="1400" dirty="0" err="1"/>
              <a:t>Module:start</a:t>
            </a:r>
            <a:r>
              <a:rPr lang="en-US" sz="1400" dirty="0"/>
              <a:t>({takeover,</a:t>
            </a:r>
          </a:p>
          <a:p>
            <a:r>
              <a:rPr lang="en-US" sz="1400" dirty="0"/>
              <a:t>cp3@cave}, </a:t>
            </a:r>
            <a:r>
              <a:rPr lang="en-US" sz="1400" dirty="0" err="1"/>
              <a:t>StartArgs</a:t>
            </a:r>
            <a:r>
              <a:rPr lang="en-US" sz="1400" dirty="0"/>
              <a:t>) is executed at cp1 to start the application.</a:t>
            </a:r>
            <a:endParaRPr lang="en-US" sz="1400" b="1" i="1" dirty="0" smtClean="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3463605"/>
            <a:ext cx="3250794" cy="3136229"/>
          </a:xfrm>
          <a:prstGeom prst="rect">
            <a:avLst/>
          </a:prstGeom>
        </p:spPr>
      </p:pic>
    </p:spTree>
    <p:extLst>
      <p:ext uri="{BB962C8B-B14F-4D97-AF65-F5344CB8AC3E}">
        <p14:creationId xmlns:p14="http://schemas.microsoft.com/office/powerpoint/2010/main" val="16843895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Clause</a:t>
            </a:r>
            <a:endParaRPr lang="en-US" dirty="0"/>
          </a:p>
        </p:txBody>
      </p:sp>
      <p:pic>
        <p:nvPicPr>
          <p:cNvPr id="21" name="Picture 20"/>
          <p:cNvPicPr>
            <a:picLocks noChangeAspect="1"/>
          </p:cNvPicPr>
          <p:nvPr/>
        </p:nvPicPr>
        <p:blipFill>
          <a:blip r:embed="rId2"/>
          <a:stretch>
            <a:fillRect/>
          </a:stretch>
        </p:blipFill>
        <p:spPr>
          <a:xfrm>
            <a:off x="442912" y="2833006"/>
            <a:ext cx="7349577" cy="1368879"/>
          </a:xfrm>
          <a:prstGeom prst="rect">
            <a:avLst/>
          </a:prstGeom>
        </p:spPr>
      </p:pic>
      <p:sp>
        <p:nvSpPr>
          <p:cNvPr id="22" name="TextBox 21"/>
          <p:cNvSpPr txBox="1"/>
          <p:nvPr/>
        </p:nvSpPr>
        <p:spPr>
          <a:xfrm>
            <a:off x="8251370" y="2058141"/>
            <a:ext cx="3940629" cy="3139321"/>
          </a:xfrm>
          <a:prstGeom prst="rect">
            <a:avLst/>
          </a:prstGeom>
          <a:noFill/>
        </p:spPr>
        <p:txBody>
          <a:bodyPr wrap="square" rtlCol="0">
            <a:spAutoFit/>
          </a:bodyPr>
          <a:lstStyle/>
          <a:p>
            <a:r>
              <a:rPr lang="en-US" dirty="0"/>
              <a:t>The function area consists of several different clauses. When </a:t>
            </a:r>
            <a:r>
              <a:rPr lang="en-US" dirty="0" smtClean="0"/>
              <a:t>we call </a:t>
            </a:r>
            <a:r>
              <a:rPr lang="en-US" dirty="0"/>
              <a:t>the function, execution starts in the first clause that </a:t>
            </a:r>
            <a:r>
              <a:rPr lang="en-US" dirty="0" smtClean="0"/>
              <a:t>matches the </a:t>
            </a:r>
            <a:r>
              <a:rPr lang="en-US" dirty="0"/>
              <a:t>call </a:t>
            </a:r>
            <a:r>
              <a:rPr lang="en-US" dirty="0" smtClean="0"/>
              <a:t>arguments</a:t>
            </a:r>
          </a:p>
          <a:p>
            <a:endParaRPr lang="en-US" dirty="0"/>
          </a:p>
          <a:p>
            <a:endParaRPr lang="en-US" dirty="0" smtClean="0"/>
          </a:p>
          <a:p>
            <a:r>
              <a:rPr lang="en-US" dirty="0"/>
              <a:t>Our function does not handle the case where none of the patterns</a:t>
            </a:r>
          </a:p>
          <a:p>
            <a:r>
              <a:rPr lang="en-US" dirty="0"/>
              <a:t>match—our program will fail with a runtime error</a:t>
            </a:r>
          </a:p>
        </p:txBody>
      </p:sp>
    </p:spTree>
    <p:extLst>
      <p:ext uri="{BB962C8B-B14F-4D97-AF65-F5344CB8AC3E}">
        <p14:creationId xmlns:p14="http://schemas.microsoft.com/office/powerpoint/2010/main" val="4225539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Clause</a:t>
            </a:r>
            <a:endParaRPr lang="en-US" dirty="0"/>
          </a:p>
        </p:txBody>
      </p:sp>
      <p:sp>
        <p:nvSpPr>
          <p:cNvPr id="22" name="TextBox 21"/>
          <p:cNvSpPr txBox="1"/>
          <p:nvPr/>
        </p:nvSpPr>
        <p:spPr>
          <a:xfrm>
            <a:off x="7418250" y="1489181"/>
            <a:ext cx="3940629" cy="4524315"/>
          </a:xfrm>
          <a:prstGeom prst="rect">
            <a:avLst/>
          </a:prstGeom>
          <a:noFill/>
        </p:spPr>
        <p:txBody>
          <a:bodyPr wrap="square" rtlCol="0">
            <a:spAutoFit/>
          </a:bodyPr>
          <a:lstStyle/>
          <a:p>
            <a:endParaRPr lang="en-US" dirty="0" smtClean="0"/>
          </a:p>
          <a:p>
            <a:r>
              <a:rPr lang="en-US" dirty="0"/>
              <a:t>command c(geometry),</a:t>
            </a:r>
          </a:p>
          <a:p>
            <a:r>
              <a:rPr lang="en-US" dirty="0"/>
              <a:t>which compiles the code in the file </a:t>
            </a:r>
            <a:r>
              <a:rPr lang="en-US" dirty="0" err="1" smtClean="0"/>
              <a:t>geometry.erl</a:t>
            </a:r>
            <a:endParaRPr lang="en-US" dirty="0" smtClean="0"/>
          </a:p>
          <a:p>
            <a:endParaRPr lang="en-US" dirty="0"/>
          </a:p>
          <a:p>
            <a:r>
              <a:rPr lang="en-US" dirty="0"/>
              <a:t>The compiler returns</a:t>
            </a:r>
          </a:p>
          <a:p>
            <a:r>
              <a:rPr lang="en-US" dirty="0"/>
              <a:t>{</a:t>
            </a:r>
            <a:r>
              <a:rPr lang="en-US" dirty="0" err="1"/>
              <a:t>ok,geometry</a:t>
            </a:r>
            <a:r>
              <a:rPr lang="en-US" dirty="0"/>
              <a:t>}, which means that the compilation succeeded and </a:t>
            </a:r>
            <a:r>
              <a:rPr lang="en-US" dirty="0" smtClean="0"/>
              <a:t>that the </a:t>
            </a:r>
            <a:r>
              <a:rPr lang="en-US" dirty="0"/>
              <a:t>module geometry has been compiled and loaded</a:t>
            </a:r>
          </a:p>
          <a:p>
            <a:endParaRPr lang="en-US" dirty="0" smtClean="0"/>
          </a:p>
          <a:p>
            <a:r>
              <a:rPr lang="en-US" dirty="0" smtClean="0"/>
              <a:t>Note </a:t>
            </a:r>
            <a:r>
              <a:rPr lang="en-US" dirty="0"/>
              <a:t>how we need to</a:t>
            </a:r>
          </a:p>
          <a:p>
            <a:r>
              <a:rPr lang="en-US" dirty="0"/>
              <a:t>include the module name together with the function name in order </a:t>
            </a:r>
            <a:r>
              <a:rPr lang="en-US" dirty="0" smtClean="0"/>
              <a:t>to identify </a:t>
            </a:r>
            <a:r>
              <a:rPr lang="en-US" dirty="0"/>
              <a:t>exactly which function we want to call</a:t>
            </a:r>
          </a:p>
        </p:txBody>
      </p:sp>
      <p:pic>
        <p:nvPicPr>
          <p:cNvPr id="3" name="Picture 2"/>
          <p:cNvPicPr>
            <a:picLocks noChangeAspect="1"/>
          </p:cNvPicPr>
          <p:nvPr/>
        </p:nvPicPr>
        <p:blipFill>
          <a:blip r:embed="rId2"/>
          <a:stretch>
            <a:fillRect/>
          </a:stretch>
        </p:blipFill>
        <p:spPr>
          <a:xfrm>
            <a:off x="1154954" y="2935799"/>
            <a:ext cx="5096969" cy="1763713"/>
          </a:xfrm>
          <a:prstGeom prst="rect">
            <a:avLst/>
          </a:prstGeom>
        </p:spPr>
      </p:pic>
    </p:spTree>
    <p:extLst>
      <p:ext uri="{BB962C8B-B14F-4D97-AF65-F5344CB8AC3E}">
        <p14:creationId xmlns:p14="http://schemas.microsoft.com/office/powerpoint/2010/main" val="4934685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Arity</a:t>
            </a:r>
            <a:endParaRPr lang="en-US" dirty="0"/>
          </a:p>
        </p:txBody>
      </p:sp>
      <p:sp>
        <p:nvSpPr>
          <p:cNvPr id="3" name="TextBox 2"/>
          <p:cNvSpPr txBox="1"/>
          <p:nvPr/>
        </p:nvSpPr>
        <p:spPr>
          <a:xfrm>
            <a:off x="1666240" y="2743200"/>
            <a:ext cx="8818880" cy="1754326"/>
          </a:xfrm>
          <a:prstGeom prst="rect">
            <a:avLst/>
          </a:prstGeom>
          <a:noFill/>
        </p:spPr>
        <p:txBody>
          <a:bodyPr wrap="square" rtlCol="0">
            <a:spAutoFit/>
          </a:bodyPr>
          <a:lstStyle/>
          <a:p>
            <a:r>
              <a:rPr lang="en-US" dirty="0"/>
              <a:t>The arity of a function is the number of arguments that the function</a:t>
            </a:r>
          </a:p>
          <a:p>
            <a:r>
              <a:rPr lang="en-US" dirty="0"/>
              <a:t>has</a:t>
            </a:r>
            <a:r>
              <a:rPr lang="en-US" dirty="0" smtClean="0"/>
              <a:t>.</a:t>
            </a:r>
          </a:p>
          <a:p>
            <a:endParaRPr lang="en-US" dirty="0"/>
          </a:p>
          <a:p>
            <a:r>
              <a:rPr lang="en-US" dirty="0"/>
              <a:t>In </a:t>
            </a:r>
            <a:r>
              <a:rPr lang="en-US" dirty="0" err="1"/>
              <a:t>Erlang</a:t>
            </a:r>
            <a:r>
              <a:rPr lang="en-US" dirty="0"/>
              <a:t>, two functions with the same name and different arity</a:t>
            </a:r>
          </a:p>
          <a:p>
            <a:r>
              <a:rPr lang="en-US" dirty="0"/>
              <a:t>in the same module represent entirely different </a:t>
            </a:r>
            <a:r>
              <a:rPr lang="en-US" dirty="0" smtClean="0"/>
              <a:t>functions</a:t>
            </a:r>
          </a:p>
          <a:p>
            <a:endParaRPr lang="en-US" dirty="0" smtClean="0"/>
          </a:p>
        </p:txBody>
      </p:sp>
      <p:pic>
        <p:nvPicPr>
          <p:cNvPr id="4" name="Picture 3"/>
          <p:cNvPicPr>
            <a:picLocks noChangeAspect="1"/>
          </p:cNvPicPr>
          <p:nvPr/>
        </p:nvPicPr>
        <p:blipFill>
          <a:blip r:embed="rId2"/>
          <a:stretch>
            <a:fillRect/>
          </a:stretch>
        </p:blipFill>
        <p:spPr>
          <a:xfrm>
            <a:off x="1819274" y="4802326"/>
            <a:ext cx="5739765" cy="1668536"/>
          </a:xfrm>
          <a:prstGeom prst="rect">
            <a:avLst/>
          </a:prstGeom>
        </p:spPr>
      </p:pic>
    </p:spTree>
    <p:extLst>
      <p:ext uri="{BB962C8B-B14F-4D97-AF65-F5344CB8AC3E}">
        <p14:creationId xmlns:p14="http://schemas.microsoft.com/office/powerpoint/2010/main" val="1080820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2133600"/>
          </a:xfrm>
        </p:spPr>
        <p:txBody>
          <a:bodyPr>
            <a:normAutofit/>
          </a:bodyPr>
          <a:lstStyle/>
          <a:p>
            <a:r>
              <a:rPr lang="en-US" dirty="0"/>
              <a:t>funs are “anonymous” </a:t>
            </a:r>
            <a:r>
              <a:rPr lang="en-US" dirty="0" smtClean="0"/>
              <a:t>functions</a:t>
            </a:r>
          </a:p>
          <a:p>
            <a:endParaRPr lang="en-US" dirty="0"/>
          </a:p>
          <a:p>
            <a:r>
              <a:rPr lang="en-US" dirty="0" smtClean="0"/>
              <a:t>fun(X) -&gt; </a:t>
            </a:r>
          </a:p>
          <a:p>
            <a:r>
              <a:rPr lang="en-US" dirty="0" smtClean="0"/>
              <a:t>	//expressions//</a:t>
            </a:r>
          </a:p>
          <a:p>
            <a:r>
              <a:rPr lang="en-US" dirty="0" smtClean="0"/>
              <a:t>end.</a:t>
            </a:r>
          </a:p>
          <a:p>
            <a:endParaRPr lang="en-US" dirty="0"/>
          </a:p>
        </p:txBody>
      </p:sp>
      <p:pic>
        <p:nvPicPr>
          <p:cNvPr id="4" name="Picture 3"/>
          <p:cNvPicPr>
            <a:picLocks noChangeAspect="1"/>
          </p:cNvPicPr>
          <p:nvPr/>
        </p:nvPicPr>
        <p:blipFill>
          <a:blip r:embed="rId2"/>
          <a:stretch>
            <a:fillRect/>
          </a:stretch>
        </p:blipFill>
        <p:spPr>
          <a:xfrm>
            <a:off x="1154954" y="4714874"/>
            <a:ext cx="4914367" cy="1015365"/>
          </a:xfrm>
          <a:prstGeom prst="rect">
            <a:avLst/>
          </a:prstGeom>
        </p:spPr>
      </p:pic>
    </p:spTree>
    <p:extLst>
      <p:ext uri="{BB962C8B-B14F-4D97-AF65-F5344CB8AC3E}">
        <p14:creationId xmlns:p14="http://schemas.microsoft.com/office/powerpoint/2010/main" val="42060339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914400"/>
          </a:xfrm>
        </p:spPr>
        <p:txBody>
          <a:bodyPr>
            <a:normAutofit/>
          </a:bodyPr>
          <a:lstStyle/>
          <a:p>
            <a:r>
              <a:rPr lang="en-US" dirty="0"/>
              <a:t>Funs can have any number of </a:t>
            </a:r>
            <a:r>
              <a:rPr lang="en-US" dirty="0" smtClean="0"/>
              <a:t>arguments</a:t>
            </a:r>
          </a:p>
        </p:txBody>
      </p:sp>
      <p:pic>
        <p:nvPicPr>
          <p:cNvPr id="4" name="Picture 3"/>
          <p:cNvPicPr>
            <a:picLocks noChangeAspect="1"/>
          </p:cNvPicPr>
          <p:nvPr/>
        </p:nvPicPr>
        <p:blipFill>
          <a:blip r:embed="rId2"/>
          <a:stretch>
            <a:fillRect/>
          </a:stretch>
        </p:blipFill>
        <p:spPr>
          <a:xfrm>
            <a:off x="1154954" y="3613626"/>
            <a:ext cx="8231851" cy="1459548"/>
          </a:xfrm>
          <a:prstGeom prst="rect">
            <a:avLst/>
          </a:prstGeom>
        </p:spPr>
      </p:pic>
    </p:spTree>
    <p:extLst>
      <p:ext uri="{BB962C8B-B14F-4D97-AF65-F5344CB8AC3E}">
        <p14:creationId xmlns:p14="http://schemas.microsoft.com/office/powerpoint/2010/main" val="21258693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1178560"/>
          </a:xfrm>
        </p:spPr>
        <p:txBody>
          <a:bodyPr>
            <a:normAutofit/>
          </a:bodyPr>
          <a:lstStyle/>
          <a:p>
            <a:r>
              <a:rPr lang="en-US" dirty="0"/>
              <a:t>Funs can have several different </a:t>
            </a:r>
            <a:r>
              <a:rPr lang="en-US" dirty="0" smtClean="0"/>
              <a:t>clauses</a:t>
            </a:r>
          </a:p>
          <a:p>
            <a:endParaRPr lang="en-US" dirty="0"/>
          </a:p>
        </p:txBody>
      </p:sp>
      <p:pic>
        <p:nvPicPr>
          <p:cNvPr id="4" name="Picture 3"/>
          <p:cNvPicPr>
            <a:picLocks noChangeAspect="1"/>
          </p:cNvPicPr>
          <p:nvPr/>
        </p:nvPicPr>
        <p:blipFill>
          <a:blip r:embed="rId2"/>
          <a:stretch>
            <a:fillRect/>
          </a:stretch>
        </p:blipFill>
        <p:spPr>
          <a:xfrm>
            <a:off x="1473834" y="3428999"/>
            <a:ext cx="6532245" cy="3012279"/>
          </a:xfrm>
          <a:prstGeom prst="rect">
            <a:avLst/>
          </a:prstGeom>
        </p:spPr>
      </p:pic>
    </p:spTree>
    <p:extLst>
      <p:ext uri="{BB962C8B-B14F-4D97-AF65-F5344CB8AC3E}">
        <p14:creationId xmlns:p14="http://schemas.microsoft.com/office/powerpoint/2010/main" val="3708468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1178560"/>
          </a:xfrm>
        </p:spPr>
        <p:txBody>
          <a:bodyPr>
            <a:normAutofit/>
          </a:bodyPr>
          <a:lstStyle/>
          <a:p>
            <a:r>
              <a:rPr lang="en-US" dirty="0"/>
              <a:t>Functions that return funs, or functions that can accept funs as their</a:t>
            </a:r>
          </a:p>
          <a:p>
            <a:r>
              <a:rPr lang="en-US" dirty="0"/>
              <a:t>arguments, are called higher-order functions</a:t>
            </a:r>
          </a:p>
        </p:txBody>
      </p:sp>
      <p:pic>
        <p:nvPicPr>
          <p:cNvPr id="5" name="Picture 4"/>
          <p:cNvPicPr>
            <a:picLocks noChangeAspect="1"/>
          </p:cNvPicPr>
          <p:nvPr/>
        </p:nvPicPr>
        <p:blipFill>
          <a:blip r:embed="rId2"/>
          <a:stretch>
            <a:fillRect/>
          </a:stretch>
        </p:blipFill>
        <p:spPr>
          <a:xfrm>
            <a:off x="1154954" y="3616960"/>
            <a:ext cx="5753846" cy="695520"/>
          </a:xfrm>
          <a:prstGeom prst="rect">
            <a:avLst/>
          </a:prstGeom>
        </p:spPr>
      </p:pic>
      <p:pic>
        <p:nvPicPr>
          <p:cNvPr id="6" name="Picture 5"/>
          <p:cNvPicPr>
            <a:picLocks noChangeAspect="1"/>
          </p:cNvPicPr>
          <p:nvPr/>
        </p:nvPicPr>
        <p:blipFill>
          <a:blip r:embed="rId3"/>
          <a:stretch>
            <a:fillRect/>
          </a:stretch>
        </p:blipFill>
        <p:spPr>
          <a:xfrm>
            <a:off x="1154954" y="4607560"/>
            <a:ext cx="4717526" cy="2015670"/>
          </a:xfrm>
          <a:prstGeom prst="rect">
            <a:avLst/>
          </a:prstGeom>
        </p:spPr>
      </p:pic>
      <p:sp>
        <p:nvSpPr>
          <p:cNvPr id="7" name="TextBox 6"/>
          <p:cNvSpPr txBox="1"/>
          <p:nvPr/>
        </p:nvSpPr>
        <p:spPr>
          <a:xfrm>
            <a:off x="6258560" y="5344160"/>
            <a:ext cx="4043680" cy="1200329"/>
          </a:xfrm>
          <a:prstGeom prst="rect">
            <a:avLst/>
          </a:prstGeom>
          <a:noFill/>
        </p:spPr>
        <p:txBody>
          <a:bodyPr wrap="square" rtlCol="0">
            <a:spAutoFit/>
          </a:bodyPr>
          <a:lstStyle/>
          <a:p>
            <a:r>
              <a:rPr lang="en-US" dirty="0"/>
              <a:t>Functions That Have Funs As Their Arguments</a:t>
            </a:r>
            <a:endParaRPr lang="en-US" dirty="0" smtClean="0"/>
          </a:p>
          <a:p>
            <a:endParaRPr lang="en-US" dirty="0"/>
          </a:p>
          <a:p>
            <a:r>
              <a:rPr lang="en-US" dirty="0" smtClean="0"/>
              <a:t>List-at-a-time operation</a:t>
            </a:r>
            <a:endParaRPr lang="en-US" dirty="0"/>
          </a:p>
        </p:txBody>
      </p:sp>
    </p:spTree>
    <p:extLst>
      <p:ext uri="{BB962C8B-B14F-4D97-AF65-F5344CB8AC3E}">
        <p14:creationId xmlns:p14="http://schemas.microsoft.com/office/powerpoint/2010/main" val="1278821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1178560"/>
          </a:xfrm>
        </p:spPr>
        <p:txBody>
          <a:bodyPr>
            <a:normAutofit/>
          </a:bodyPr>
          <a:lstStyle/>
          <a:p>
            <a:r>
              <a:rPr lang="en-US" dirty="0"/>
              <a:t>Functions that return funs, or functions that can accept funs as their</a:t>
            </a:r>
          </a:p>
          <a:p>
            <a:r>
              <a:rPr lang="en-US" dirty="0"/>
              <a:t>arguments, are called higher-order functions</a:t>
            </a:r>
          </a:p>
        </p:txBody>
      </p:sp>
      <p:sp>
        <p:nvSpPr>
          <p:cNvPr id="7" name="TextBox 6"/>
          <p:cNvSpPr txBox="1"/>
          <p:nvPr/>
        </p:nvSpPr>
        <p:spPr>
          <a:xfrm>
            <a:off x="6258560" y="4653280"/>
            <a:ext cx="5933440" cy="1754326"/>
          </a:xfrm>
          <a:prstGeom prst="rect">
            <a:avLst/>
          </a:prstGeom>
          <a:noFill/>
        </p:spPr>
        <p:txBody>
          <a:bodyPr wrap="square" rtlCol="0">
            <a:spAutoFit/>
          </a:bodyPr>
          <a:lstStyle/>
          <a:p>
            <a:r>
              <a:rPr lang="en-US" dirty="0"/>
              <a:t>Functions That </a:t>
            </a:r>
            <a:r>
              <a:rPr lang="en-US" dirty="0" smtClean="0"/>
              <a:t> return funs</a:t>
            </a:r>
          </a:p>
          <a:p>
            <a:endParaRPr lang="en-US" dirty="0" smtClean="0"/>
          </a:p>
          <a:p>
            <a:r>
              <a:rPr lang="en-US" dirty="0" err="1" smtClean="0"/>
              <a:t>Mult</a:t>
            </a:r>
            <a:r>
              <a:rPr lang="en-US" dirty="0" smtClean="0"/>
              <a:t> </a:t>
            </a:r>
            <a:r>
              <a:rPr lang="en-US" dirty="0"/>
              <a:t>is a generalization of Double. Instead </a:t>
            </a:r>
            <a:r>
              <a:rPr lang="en-US" dirty="0" smtClean="0"/>
              <a:t>of computing </a:t>
            </a:r>
            <a:r>
              <a:rPr lang="en-US" dirty="0"/>
              <a:t>a value, </a:t>
            </a:r>
            <a:r>
              <a:rPr lang="en-US" dirty="0" smtClean="0"/>
              <a:t>it returns </a:t>
            </a:r>
            <a:r>
              <a:rPr lang="en-US" dirty="0"/>
              <a:t>a function, which when called will compute the required value.</a:t>
            </a:r>
            <a:endParaRPr lang="en-US" dirty="0" smtClean="0"/>
          </a:p>
          <a:p>
            <a:endParaRPr lang="en-US" dirty="0"/>
          </a:p>
        </p:txBody>
      </p:sp>
      <p:pic>
        <p:nvPicPr>
          <p:cNvPr id="4" name="Picture 3"/>
          <p:cNvPicPr>
            <a:picLocks noChangeAspect="1"/>
          </p:cNvPicPr>
          <p:nvPr/>
        </p:nvPicPr>
        <p:blipFill>
          <a:blip r:embed="rId2"/>
          <a:stretch>
            <a:fillRect/>
          </a:stretch>
        </p:blipFill>
        <p:spPr>
          <a:xfrm>
            <a:off x="1154954" y="3616960"/>
            <a:ext cx="2895600" cy="695325"/>
          </a:xfrm>
          <a:prstGeom prst="rect">
            <a:avLst/>
          </a:prstGeom>
        </p:spPr>
      </p:pic>
      <p:pic>
        <p:nvPicPr>
          <p:cNvPr id="8" name="Picture 7"/>
          <p:cNvPicPr>
            <a:picLocks noChangeAspect="1"/>
          </p:cNvPicPr>
          <p:nvPr/>
        </p:nvPicPr>
        <p:blipFill>
          <a:blip r:embed="rId3"/>
          <a:stretch>
            <a:fillRect/>
          </a:stretch>
        </p:blipFill>
        <p:spPr>
          <a:xfrm>
            <a:off x="1154954" y="4643120"/>
            <a:ext cx="4295775" cy="447675"/>
          </a:xfrm>
          <a:prstGeom prst="rect">
            <a:avLst/>
          </a:prstGeom>
        </p:spPr>
      </p:pic>
      <p:pic>
        <p:nvPicPr>
          <p:cNvPr id="9" name="Picture 8"/>
          <p:cNvPicPr>
            <a:picLocks noChangeAspect="1"/>
          </p:cNvPicPr>
          <p:nvPr/>
        </p:nvPicPr>
        <p:blipFill>
          <a:blip r:embed="rId4"/>
          <a:stretch>
            <a:fillRect/>
          </a:stretch>
        </p:blipFill>
        <p:spPr>
          <a:xfrm>
            <a:off x="1154954" y="5601424"/>
            <a:ext cx="2371725" cy="685800"/>
          </a:xfrm>
          <a:prstGeom prst="rect">
            <a:avLst/>
          </a:prstGeom>
        </p:spPr>
      </p:pic>
    </p:spTree>
    <p:extLst>
      <p:ext uri="{BB962C8B-B14F-4D97-AF65-F5344CB8AC3E}">
        <p14:creationId xmlns:p14="http://schemas.microsoft.com/office/powerpoint/2010/main" val="3464303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844739" cy="3329581"/>
          </a:xfrm>
        </p:spPr>
        <p:txBody>
          <a:bodyPr/>
          <a:lstStyle/>
          <a:p>
            <a:r>
              <a:rPr lang="en-US" sz="2000" b="1" i="1" dirty="0" smtClean="0"/>
              <a:t>“If </a:t>
            </a:r>
            <a:r>
              <a:rPr lang="en-US" sz="2000" b="1" i="1" dirty="0"/>
              <a:t>somebody came to me and wanted to pay me a lot of money to build a large scale message handling system that really had to be up all the time, could never afford to go down for years at a time, I would unhesitatingly choose </a:t>
            </a:r>
            <a:r>
              <a:rPr lang="en-US" sz="2000" b="1" i="1" dirty="0" err="1"/>
              <a:t>Erlang</a:t>
            </a:r>
            <a:r>
              <a:rPr lang="en-US" sz="2000" b="1" i="1" dirty="0"/>
              <a:t> to build it </a:t>
            </a:r>
            <a:r>
              <a:rPr lang="en-US" sz="2000" b="1" i="1" dirty="0" smtClean="0"/>
              <a:t>in”</a:t>
            </a: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a:t>T</a:t>
            </a:r>
            <a:r>
              <a:rPr lang="en-US" sz="1400" dirty="0" smtClean="0"/>
              <a:t>im </a:t>
            </a:r>
            <a:r>
              <a:rPr lang="en-US" sz="1400" dirty="0"/>
              <a:t>Bray, director of Web Technologies at </a:t>
            </a:r>
            <a:r>
              <a:rPr lang="en-US" sz="1400" dirty="0">
                <a:hlinkClick r:id="rId2" tooltip="Sun Microsystems"/>
              </a:rPr>
              <a:t>Sun Microsystems</a:t>
            </a:r>
            <a:r>
              <a:rPr lang="en-US" sz="1400" dirty="0"/>
              <a:t>, expressed in his keynote at </a:t>
            </a:r>
            <a:r>
              <a:rPr lang="en-US" sz="1400" dirty="0">
                <a:hlinkClick r:id="rId3" tooltip="O'Reilly Open Source Convention"/>
              </a:rPr>
              <a:t>OSCON</a:t>
            </a:r>
            <a:r>
              <a:rPr lang="en-US" sz="1400" dirty="0"/>
              <a:t> in July 2008</a:t>
            </a:r>
            <a:endParaRPr lang="en-US" sz="2000" dirty="0"/>
          </a:p>
        </p:txBody>
      </p:sp>
    </p:spTree>
    <p:extLst>
      <p:ext uri="{BB962C8B-B14F-4D97-AF65-F5344CB8AC3E}">
        <p14:creationId xmlns:p14="http://schemas.microsoft.com/office/powerpoint/2010/main" val="1630654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 Comprehensions</a:t>
            </a:r>
            <a:endParaRPr lang="en-US" dirty="0"/>
          </a:p>
        </p:txBody>
      </p:sp>
      <p:sp>
        <p:nvSpPr>
          <p:cNvPr id="3" name="TextBox 2"/>
          <p:cNvSpPr txBox="1"/>
          <p:nvPr/>
        </p:nvSpPr>
        <p:spPr>
          <a:xfrm>
            <a:off x="1666240" y="2743200"/>
            <a:ext cx="8818880" cy="4247317"/>
          </a:xfrm>
          <a:prstGeom prst="rect">
            <a:avLst/>
          </a:prstGeom>
          <a:noFill/>
        </p:spPr>
        <p:txBody>
          <a:bodyPr wrap="square" rtlCol="0">
            <a:spAutoFit/>
          </a:bodyPr>
          <a:lstStyle/>
          <a:p>
            <a:r>
              <a:rPr lang="en-US" dirty="0"/>
              <a:t>List comprehensions are expressions that create lists without having to</a:t>
            </a:r>
          </a:p>
          <a:p>
            <a:r>
              <a:rPr lang="en-US" dirty="0"/>
              <a:t>use funs, maps, or </a:t>
            </a:r>
            <a:r>
              <a:rPr lang="en-US" dirty="0" smtClean="0"/>
              <a:t>filters</a:t>
            </a:r>
          </a:p>
          <a:p>
            <a:endParaRPr lang="en-US" dirty="0" smtClean="0"/>
          </a:p>
          <a:p>
            <a:r>
              <a:rPr lang="en-US" dirty="0" smtClean="0"/>
              <a:t>[</a:t>
            </a:r>
            <a:r>
              <a:rPr lang="en-US" dirty="0"/>
              <a:t>X || Qualifier1, Qualifier2, </a:t>
            </a:r>
            <a:r>
              <a:rPr lang="en-US" dirty="0" smtClean="0"/>
              <a:t>...]</a:t>
            </a:r>
          </a:p>
          <a:p>
            <a:endParaRPr lang="en-US" dirty="0"/>
          </a:p>
          <a:p>
            <a:r>
              <a:rPr lang="en-US" dirty="0"/>
              <a:t>X is an arbitrary expression, and each qualifier is either a generator or</a:t>
            </a:r>
          </a:p>
          <a:p>
            <a:r>
              <a:rPr lang="en-US" dirty="0"/>
              <a:t>a filter</a:t>
            </a:r>
            <a:r>
              <a:rPr lang="en-US" dirty="0" smtClean="0"/>
              <a:t>.</a:t>
            </a:r>
          </a:p>
          <a:p>
            <a:endParaRPr lang="en-US" dirty="0"/>
          </a:p>
          <a:p>
            <a:endParaRPr lang="en-US" dirty="0" smtClean="0"/>
          </a:p>
          <a:p>
            <a:r>
              <a:rPr lang="en-US" dirty="0" smtClean="0"/>
              <a:t>Generators </a:t>
            </a:r>
            <a:r>
              <a:rPr lang="en-US" dirty="0"/>
              <a:t>are written as Pattern &lt;- </a:t>
            </a:r>
            <a:r>
              <a:rPr lang="en-US" dirty="0" err="1"/>
              <a:t>ListExpr</a:t>
            </a:r>
            <a:r>
              <a:rPr lang="en-US" dirty="0"/>
              <a:t> where </a:t>
            </a:r>
            <a:r>
              <a:rPr lang="en-US" dirty="0" err="1"/>
              <a:t>ListExpr</a:t>
            </a:r>
            <a:r>
              <a:rPr lang="en-US" dirty="0"/>
              <a:t> must be</a:t>
            </a:r>
          </a:p>
          <a:p>
            <a:r>
              <a:rPr lang="en-US" dirty="0"/>
              <a:t>an expression that evaluates to a list of terms</a:t>
            </a:r>
            <a:r>
              <a:rPr lang="en-US" dirty="0" smtClean="0"/>
              <a:t>.</a:t>
            </a:r>
          </a:p>
          <a:p>
            <a:endParaRPr lang="en-US" dirty="0"/>
          </a:p>
          <a:p>
            <a:r>
              <a:rPr lang="en-US" dirty="0"/>
              <a:t>Filters are either predicates (functions that return true or false) or</a:t>
            </a:r>
          </a:p>
          <a:p>
            <a:r>
              <a:rPr lang="en-US" dirty="0" err="1"/>
              <a:t>boolean</a:t>
            </a:r>
            <a:r>
              <a:rPr lang="en-US" dirty="0"/>
              <a:t> expressions.</a:t>
            </a:r>
          </a:p>
          <a:p>
            <a:endParaRPr lang="en-US" dirty="0" smtClean="0"/>
          </a:p>
        </p:txBody>
      </p:sp>
    </p:spTree>
    <p:extLst>
      <p:ext uri="{BB962C8B-B14F-4D97-AF65-F5344CB8AC3E}">
        <p14:creationId xmlns:p14="http://schemas.microsoft.com/office/powerpoint/2010/main" val="2014569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 Comprehensions</a:t>
            </a:r>
            <a:endParaRPr lang="en-US" dirty="0"/>
          </a:p>
        </p:txBody>
      </p:sp>
      <p:pic>
        <p:nvPicPr>
          <p:cNvPr id="4" name="Picture 3"/>
          <p:cNvPicPr>
            <a:picLocks noChangeAspect="1"/>
          </p:cNvPicPr>
          <p:nvPr/>
        </p:nvPicPr>
        <p:blipFill>
          <a:blip r:embed="rId2"/>
          <a:stretch>
            <a:fillRect/>
          </a:stretch>
        </p:blipFill>
        <p:spPr>
          <a:xfrm>
            <a:off x="1324292" y="2694503"/>
            <a:ext cx="3897948" cy="760954"/>
          </a:xfrm>
          <a:prstGeom prst="rect">
            <a:avLst/>
          </a:prstGeom>
        </p:spPr>
      </p:pic>
      <p:pic>
        <p:nvPicPr>
          <p:cNvPr id="5" name="Picture 4"/>
          <p:cNvPicPr>
            <a:picLocks noChangeAspect="1"/>
          </p:cNvPicPr>
          <p:nvPr/>
        </p:nvPicPr>
        <p:blipFill>
          <a:blip r:embed="rId3"/>
          <a:stretch>
            <a:fillRect/>
          </a:stretch>
        </p:blipFill>
        <p:spPr>
          <a:xfrm>
            <a:off x="1324292" y="3466028"/>
            <a:ext cx="4928952" cy="821492"/>
          </a:xfrm>
          <a:prstGeom prst="rect">
            <a:avLst/>
          </a:prstGeom>
        </p:spPr>
      </p:pic>
      <p:pic>
        <p:nvPicPr>
          <p:cNvPr id="6" name="Picture 5"/>
          <p:cNvPicPr>
            <a:picLocks noChangeAspect="1"/>
          </p:cNvPicPr>
          <p:nvPr/>
        </p:nvPicPr>
        <p:blipFill>
          <a:blip r:embed="rId4"/>
          <a:stretch>
            <a:fillRect/>
          </a:stretch>
        </p:blipFill>
        <p:spPr>
          <a:xfrm>
            <a:off x="1324292" y="4615576"/>
            <a:ext cx="3215640" cy="670560"/>
          </a:xfrm>
          <a:prstGeom prst="rect">
            <a:avLst/>
          </a:prstGeom>
        </p:spPr>
      </p:pic>
      <p:sp>
        <p:nvSpPr>
          <p:cNvPr id="9" name="TextBox 8"/>
          <p:cNvSpPr txBox="1"/>
          <p:nvPr/>
        </p:nvSpPr>
        <p:spPr>
          <a:xfrm>
            <a:off x="5080000" y="4489846"/>
            <a:ext cx="6075680" cy="923330"/>
          </a:xfrm>
          <a:prstGeom prst="rect">
            <a:avLst/>
          </a:prstGeom>
          <a:noFill/>
        </p:spPr>
        <p:txBody>
          <a:bodyPr wrap="square" rtlCol="0">
            <a:spAutoFit/>
          </a:bodyPr>
          <a:lstStyle/>
          <a:p>
            <a:r>
              <a:rPr lang="en-US" dirty="0"/>
              <a:t>The notation [ F(X) || X &lt;- L] means “the list of F(X) where X is taken from</a:t>
            </a:r>
          </a:p>
          <a:p>
            <a:r>
              <a:rPr lang="en-US" dirty="0"/>
              <a:t>the list L.</a:t>
            </a:r>
          </a:p>
        </p:txBody>
      </p:sp>
    </p:spTree>
    <p:extLst>
      <p:ext uri="{BB962C8B-B14F-4D97-AF65-F5344CB8AC3E}">
        <p14:creationId xmlns:p14="http://schemas.microsoft.com/office/powerpoint/2010/main" val="3073853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Arithmetic Expressions</a:t>
            </a:r>
            <a:endParaRPr lang="en-US" dirty="0"/>
          </a:p>
        </p:txBody>
      </p:sp>
      <p:pic>
        <p:nvPicPr>
          <p:cNvPr id="4" name="Picture 3"/>
          <p:cNvPicPr>
            <a:picLocks noChangeAspect="1"/>
          </p:cNvPicPr>
          <p:nvPr/>
        </p:nvPicPr>
        <p:blipFill>
          <a:blip r:embed="rId2"/>
          <a:stretch>
            <a:fillRect/>
          </a:stretch>
        </p:blipFill>
        <p:spPr>
          <a:xfrm>
            <a:off x="539432" y="2438400"/>
            <a:ext cx="7344728" cy="3876041"/>
          </a:xfrm>
          <a:prstGeom prst="rect">
            <a:avLst/>
          </a:prstGeom>
        </p:spPr>
      </p:pic>
      <p:sp>
        <p:nvSpPr>
          <p:cNvPr id="5" name="TextBox 4"/>
          <p:cNvSpPr txBox="1"/>
          <p:nvPr/>
        </p:nvSpPr>
        <p:spPr>
          <a:xfrm>
            <a:off x="8188960" y="2926080"/>
            <a:ext cx="3454400" cy="1477328"/>
          </a:xfrm>
          <a:prstGeom prst="rect">
            <a:avLst/>
          </a:prstGeom>
          <a:noFill/>
        </p:spPr>
        <p:txBody>
          <a:bodyPr wrap="square" rtlCol="0">
            <a:spAutoFit/>
          </a:bodyPr>
          <a:lstStyle/>
          <a:p>
            <a:r>
              <a:rPr lang="en-US" dirty="0"/>
              <a:t>Operators with equal</a:t>
            </a:r>
          </a:p>
          <a:p>
            <a:r>
              <a:rPr lang="en-US" dirty="0"/>
              <a:t>priorities are treated as left associative and are evaluated from left to</a:t>
            </a:r>
          </a:p>
          <a:p>
            <a:r>
              <a:rPr lang="en-US" dirty="0"/>
              <a:t>right</a:t>
            </a:r>
            <a:r>
              <a:rPr lang="en-US" dirty="0" smtClean="0"/>
              <a:t>.</a:t>
            </a:r>
            <a:endParaRPr lang="en-US" dirty="0"/>
          </a:p>
        </p:txBody>
      </p:sp>
    </p:spTree>
    <p:extLst>
      <p:ext uri="{BB962C8B-B14F-4D97-AF65-F5344CB8AC3E}">
        <p14:creationId xmlns:p14="http://schemas.microsoft.com/office/powerpoint/2010/main" val="3932880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sp>
        <p:nvSpPr>
          <p:cNvPr id="3" name="TextBox 2"/>
          <p:cNvSpPr txBox="1"/>
          <p:nvPr/>
        </p:nvSpPr>
        <p:spPr>
          <a:xfrm>
            <a:off x="1666240" y="2743200"/>
            <a:ext cx="8818880" cy="3416320"/>
          </a:xfrm>
          <a:prstGeom prst="rect">
            <a:avLst/>
          </a:prstGeom>
          <a:noFill/>
        </p:spPr>
        <p:txBody>
          <a:bodyPr wrap="square" rtlCol="0">
            <a:spAutoFit/>
          </a:bodyPr>
          <a:lstStyle/>
          <a:p>
            <a:r>
              <a:rPr lang="en-US" dirty="0"/>
              <a:t>Using guards, we can perform simple tests and comparisons</a:t>
            </a:r>
          </a:p>
          <a:p>
            <a:r>
              <a:rPr lang="en-US" dirty="0"/>
              <a:t>on the variables in a </a:t>
            </a:r>
            <a:r>
              <a:rPr lang="en-US" dirty="0" smtClean="0"/>
              <a:t>pattern</a:t>
            </a:r>
          </a:p>
          <a:p>
            <a:endParaRPr lang="en-US" dirty="0"/>
          </a:p>
          <a:p>
            <a:r>
              <a:rPr lang="en-US" dirty="0" smtClean="0"/>
              <a:t>You </a:t>
            </a:r>
            <a:r>
              <a:rPr lang="en-US" dirty="0"/>
              <a:t>can use guards in the heads of function definitions where they are</a:t>
            </a:r>
          </a:p>
          <a:p>
            <a:r>
              <a:rPr lang="en-US" dirty="0"/>
              <a:t>introduced by the </a:t>
            </a:r>
            <a:r>
              <a:rPr lang="en-US" b="1" dirty="0">
                <a:solidFill>
                  <a:srgbClr val="FFFF00"/>
                </a:solidFill>
              </a:rPr>
              <a:t>when</a:t>
            </a:r>
            <a:r>
              <a:rPr lang="en-US" dirty="0">
                <a:solidFill>
                  <a:srgbClr val="FFFF00"/>
                </a:solidFill>
              </a:rPr>
              <a:t> </a:t>
            </a:r>
            <a:r>
              <a:rPr lang="en-US" dirty="0"/>
              <a:t>keyword, or you can use them at any place in</a:t>
            </a:r>
          </a:p>
          <a:p>
            <a:r>
              <a:rPr lang="en-US" dirty="0" smtClean="0"/>
              <a:t>the </a:t>
            </a:r>
            <a:r>
              <a:rPr lang="en-US" dirty="0"/>
              <a:t>language where an expression is allowed. </a:t>
            </a:r>
            <a:endParaRPr lang="en-US" dirty="0" smtClean="0"/>
          </a:p>
          <a:p>
            <a:endParaRPr lang="en-US" dirty="0"/>
          </a:p>
          <a:p>
            <a:r>
              <a:rPr lang="en-US" dirty="0"/>
              <a:t>When they are used </a:t>
            </a:r>
            <a:r>
              <a:rPr lang="en-US" dirty="0" smtClean="0"/>
              <a:t>as expressions</a:t>
            </a:r>
            <a:r>
              <a:rPr lang="en-US" dirty="0"/>
              <a:t>, they evaluate to one of the atoms true or </a:t>
            </a:r>
            <a:r>
              <a:rPr lang="en-US" dirty="0" smtClean="0"/>
              <a:t>false</a:t>
            </a:r>
          </a:p>
          <a:p>
            <a:endParaRPr lang="en-US" dirty="0"/>
          </a:p>
          <a:p>
            <a:r>
              <a:rPr lang="en-US" dirty="0"/>
              <a:t>If the </a:t>
            </a:r>
            <a:r>
              <a:rPr lang="en-US" dirty="0" smtClean="0"/>
              <a:t>guard evaluates </a:t>
            </a:r>
            <a:r>
              <a:rPr lang="en-US" dirty="0"/>
              <a:t>to true, we say that the evaluation succeeded; otherwise, </a:t>
            </a:r>
            <a:r>
              <a:rPr lang="en-US" dirty="0" smtClean="0"/>
              <a:t>it fails</a:t>
            </a:r>
          </a:p>
        </p:txBody>
      </p:sp>
      <p:pic>
        <p:nvPicPr>
          <p:cNvPr id="4" name="Picture 3"/>
          <p:cNvPicPr>
            <a:picLocks noChangeAspect="1"/>
          </p:cNvPicPr>
          <p:nvPr/>
        </p:nvPicPr>
        <p:blipFill>
          <a:blip r:embed="rId2"/>
          <a:stretch>
            <a:fillRect/>
          </a:stretch>
        </p:blipFill>
        <p:spPr>
          <a:xfrm>
            <a:off x="7762240" y="1679516"/>
            <a:ext cx="4065451" cy="758884"/>
          </a:xfrm>
          <a:prstGeom prst="rect">
            <a:avLst/>
          </a:prstGeom>
        </p:spPr>
      </p:pic>
    </p:spTree>
    <p:extLst>
      <p:ext uri="{BB962C8B-B14F-4D97-AF65-F5344CB8AC3E}">
        <p14:creationId xmlns:p14="http://schemas.microsoft.com/office/powerpoint/2010/main" val="228277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sp>
        <p:nvSpPr>
          <p:cNvPr id="3" name="TextBox 2"/>
          <p:cNvSpPr txBox="1"/>
          <p:nvPr/>
        </p:nvSpPr>
        <p:spPr>
          <a:xfrm>
            <a:off x="1666240" y="2743200"/>
            <a:ext cx="8818880" cy="2585323"/>
          </a:xfrm>
          <a:prstGeom prst="rect">
            <a:avLst/>
          </a:prstGeom>
          <a:noFill/>
        </p:spPr>
        <p:txBody>
          <a:bodyPr wrap="square" rtlCol="0">
            <a:spAutoFit/>
          </a:bodyPr>
          <a:lstStyle/>
          <a:p>
            <a:r>
              <a:rPr lang="en-US" dirty="0"/>
              <a:t>A guard sequence is either a single guard or a series of guards, separated</a:t>
            </a:r>
          </a:p>
          <a:p>
            <a:r>
              <a:rPr lang="en-US" dirty="0"/>
              <a:t>by semicolons </a:t>
            </a:r>
            <a:r>
              <a:rPr lang="en-US" dirty="0" smtClean="0"/>
              <a:t>(;)</a:t>
            </a:r>
          </a:p>
          <a:p>
            <a:endParaRPr lang="en-US" dirty="0"/>
          </a:p>
          <a:p>
            <a:r>
              <a:rPr lang="en-US" dirty="0"/>
              <a:t>G1; G2; ...; </a:t>
            </a:r>
            <a:r>
              <a:rPr lang="en-US" dirty="0" err="1"/>
              <a:t>Gn</a:t>
            </a:r>
            <a:endParaRPr lang="en-US" dirty="0" smtClean="0"/>
          </a:p>
          <a:p>
            <a:endParaRPr lang="en-US" dirty="0"/>
          </a:p>
          <a:p>
            <a:endParaRPr lang="en-US" dirty="0"/>
          </a:p>
          <a:p>
            <a:r>
              <a:rPr lang="en-US" dirty="0"/>
              <a:t>A guard is a series of guard expressions, separated by commas </a:t>
            </a:r>
            <a:r>
              <a:rPr lang="en-US" dirty="0" smtClean="0"/>
              <a:t>(,)</a:t>
            </a:r>
          </a:p>
          <a:p>
            <a:endParaRPr lang="en-US" dirty="0"/>
          </a:p>
          <a:p>
            <a:r>
              <a:rPr lang="en-US" dirty="0"/>
              <a:t>GuardExpr1, GuardExpr2, ..., </a:t>
            </a:r>
            <a:r>
              <a:rPr lang="en-US" dirty="0" err="1"/>
              <a:t>GuardExprN</a:t>
            </a:r>
            <a:endParaRPr lang="en-US" dirty="0" smtClean="0"/>
          </a:p>
        </p:txBody>
      </p:sp>
    </p:spTree>
    <p:extLst>
      <p:ext uri="{BB962C8B-B14F-4D97-AF65-F5344CB8AC3E}">
        <p14:creationId xmlns:p14="http://schemas.microsoft.com/office/powerpoint/2010/main" val="2138658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pic>
        <p:nvPicPr>
          <p:cNvPr id="4" name="Picture 3"/>
          <p:cNvPicPr>
            <a:picLocks noChangeAspect="1"/>
          </p:cNvPicPr>
          <p:nvPr/>
        </p:nvPicPr>
        <p:blipFill>
          <a:blip r:embed="rId2"/>
          <a:stretch>
            <a:fillRect/>
          </a:stretch>
        </p:blipFill>
        <p:spPr>
          <a:xfrm>
            <a:off x="1424939" y="3112533"/>
            <a:ext cx="6428423" cy="435530"/>
          </a:xfrm>
          <a:prstGeom prst="rect">
            <a:avLst/>
          </a:prstGeom>
        </p:spPr>
      </p:pic>
      <p:pic>
        <p:nvPicPr>
          <p:cNvPr id="5" name="Picture 4"/>
          <p:cNvPicPr>
            <a:picLocks noChangeAspect="1"/>
          </p:cNvPicPr>
          <p:nvPr/>
        </p:nvPicPr>
        <p:blipFill>
          <a:blip r:embed="rId3"/>
          <a:stretch>
            <a:fillRect/>
          </a:stretch>
        </p:blipFill>
        <p:spPr>
          <a:xfrm>
            <a:off x="1424938" y="3850721"/>
            <a:ext cx="6428423" cy="649504"/>
          </a:xfrm>
          <a:prstGeom prst="rect">
            <a:avLst/>
          </a:prstGeom>
        </p:spPr>
      </p:pic>
      <p:pic>
        <p:nvPicPr>
          <p:cNvPr id="6" name="Picture 5"/>
          <p:cNvPicPr>
            <a:picLocks noChangeAspect="1"/>
          </p:cNvPicPr>
          <p:nvPr/>
        </p:nvPicPr>
        <p:blipFill>
          <a:blip r:embed="rId4"/>
          <a:stretch>
            <a:fillRect/>
          </a:stretch>
        </p:blipFill>
        <p:spPr>
          <a:xfrm>
            <a:off x="1424938" y="4746071"/>
            <a:ext cx="4752342" cy="708130"/>
          </a:xfrm>
          <a:prstGeom prst="rect">
            <a:avLst/>
          </a:prstGeom>
        </p:spPr>
      </p:pic>
    </p:spTree>
    <p:extLst>
      <p:ext uri="{BB962C8B-B14F-4D97-AF65-F5344CB8AC3E}">
        <p14:creationId xmlns:p14="http://schemas.microsoft.com/office/powerpoint/2010/main" val="3559339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sp>
        <p:nvSpPr>
          <p:cNvPr id="3" name="TextBox 2"/>
          <p:cNvSpPr txBox="1"/>
          <p:nvPr/>
        </p:nvSpPr>
        <p:spPr>
          <a:xfrm>
            <a:off x="1666240" y="2743200"/>
            <a:ext cx="8818880" cy="369332"/>
          </a:xfrm>
          <a:prstGeom prst="rect">
            <a:avLst/>
          </a:prstGeom>
          <a:noFill/>
        </p:spPr>
        <p:txBody>
          <a:bodyPr wrap="square" rtlCol="0">
            <a:spAutoFit/>
          </a:bodyPr>
          <a:lstStyle/>
          <a:p>
            <a:r>
              <a:rPr lang="en-US" dirty="0" smtClean="0"/>
              <a:t>Short Circuit Boolean expressions</a:t>
            </a:r>
          </a:p>
        </p:txBody>
      </p:sp>
      <p:pic>
        <p:nvPicPr>
          <p:cNvPr id="5" name="Picture 4"/>
          <p:cNvPicPr>
            <a:picLocks noChangeAspect="1"/>
          </p:cNvPicPr>
          <p:nvPr/>
        </p:nvPicPr>
        <p:blipFill>
          <a:blip r:embed="rId2"/>
          <a:stretch>
            <a:fillRect/>
          </a:stretch>
        </p:blipFill>
        <p:spPr>
          <a:xfrm>
            <a:off x="1666239" y="3417332"/>
            <a:ext cx="9365583" cy="1053068"/>
          </a:xfrm>
          <a:prstGeom prst="rect">
            <a:avLst/>
          </a:prstGeom>
        </p:spPr>
      </p:pic>
      <p:pic>
        <p:nvPicPr>
          <p:cNvPr id="6" name="Picture 5"/>
          <p:cNvPicPr>
            <a:picLocks noChangeAspect="1"/>
          </p:cNvPicPr>
          <p:nvPr/>
        </p:nvPicPr>
        <p:blipFill>
          <a:blip r:embed="rId3"/>
          <a:stretch>
            <a:fillRect/>
          </a:stretch>
        </p:blipFill>
        <p:spPr>
          <a:xfrm>
            <a:off x="1666238" y="4746149"/>
            <a:ext cx="6278881" cy="1685996"/>
          </a:xfrm>
          <a:prstGeom prst="rect">
            <a:avLst/>
          </a:prstGeom>
        </p:spPr>
      </p:pic>
    </p:spTree>
    <p:extLst>
      <p:ext uri="{BB962C8B-B14F-4D97-AF65-F5344CB8AC3E}">
        <p14:creationId xmlns:p14="http://schemas.microsoft.com/office/powerpoint/2010/main" val="1758991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sp>
        <p:nvSpPr>
          <p:cNvPr id="3" name="TextBox 2"/>
          <p:cNvSpPr txBox="1"/>
          <p:nvPr/>
        </p:nvSpPr>
        <p:spPr>
          <a:xfrm>
            <a:off x="1666240" y="2743200"/>
            <a:ext cx="8818880" cy="646331"/>
          </a:xfrm>
          <a:prstGeom prst="rect">
            <a:avLst/>
          </a:prstGeom>
          <a:noFill/>
        </p:spPr>
        <p:txBody>
          <a:bodyPr wrap="square" rtlCol="0">
            <a:spAutoFit/>
          </a:bodyPr>
          <a:lstStyle/>
          <a:p>
            <a:r>
              <a:rPr lang="en-US" dirty="0"/>
              <a:t>Records provide </a:t>
            </a:r>
            <a:r>
              <a:rPr lang="en-US" dirty="0" smtClean="0"/>
              <a:t>a method </a:t>
            </a:r>
            <a:r>
              <a:rPr lang="en-US" dirty="0"/>
              <a:t>for associating a name with a particular element in a tuple</a:t>
            </a:r>
            <a:endParaRPr lang="en-US" dirty="0" smtClean="0"/>
          </a:p>
        </p:txBody>
      </p:sp>
      <p:pic>
        <p:nvPicPr>
          <p:cNvPr id="4" name="Picture 3"/>
          <p:cNvPicPr>
            <a:picLocks noChangeAspect="1"/>
          </p:cNvPicPr>
          <p:nvPr/>
        </p:nvPicPr>
        <p:blipFill>
          <a:blip r:embed="rId2"/>
          <a:stretch>
            <a:fillRect/>
          </a:stretch>
        </p:blipFill>
        <p:spPr>
          <a:xfrm>
            <a:off x="1666240" y="3694331"/>
            <a:ext cx="5069008" cy="2198469"/>
          </a:xfrm>
          <a:prstGeom prst="rect">
            <a:avLst/>
          </a:prstGeom>
        </p:spPr>
      </p:pic>
      <p:sp>
        <p:nvSpPr>
          <p:cNvPr id="6" name="TextBox 5"/>
          <p:cNvSpPr txBox="1"/>
          <p:nvPr/>
        </p:nvSpPr>
        <p:spPr>
          <a:xfrm>
            <a:off x="7091680" y="4389120"/>
            <a:ext cx="4551680" cy="1200329"/>
          </a:xfrm>
          <a:prstGeom prst="rect">
            <a:avLst/>
          </a:prstGeom>
          <a:noFill/>
        </p:spPr>
        <p:txBody>
          <a:bodyPr wrap="square" rtlCol="0">
            <a:spAutoFit/>
          </a:bodyPr>
          <a:lstStyle/>
          <a:p>
            <a:r>
              <a:rPr lang="en-US" dirty="0"/>
              <a:t>Each field in a record can have a default value that is used if</a:t>
            </a:r>
          </a:p>
          <a:p>
            <a:r>
              <a:rPr lang="en-US" dirty="0"/>
              <a:t>no value for this particular field is specified when the record is created</a:t>
            </a:r>
          </a:p>
        </p:txBody>
      </p:sp>
    </p:spTree>
    <p:extLst>
      <p:ext uri="{BB962C8B-B14F-4D97-AF65-F5344CB8AC3E}">
        <p14:creationId xmlns:p14="http://schemas.microsoft.com/office/powerpoint/2010/main" val="7104185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pic>
        <p:nvPicPr>
          <p:cNvPr id="5" name="Picture 4"/>
          <p:cNvPicPr>
            <a:picLocks noChangeAspect="1"/>
          </p:cNvPicPr>
          <p:nvPr/>
        </p:nvPicPr>
        <p:blipFill>
          <a:blip r:embed="rId2"/>
          <a:stretch>
            <a:fillRect/>
          </a:stretch>
        </p:blipFill>
        <p:spPr>
          <a:xfrm>
            <a:off x="1154954" y="2739707"/>
            <a:ext cx="6511434" cy="389573"/>
          </a:xfrm>
          <a:prstGeom prst="rect">
            <a:avLst/>
          </a:prstGeom>
        </p:spPr>
      </p:pic>
      <p:pic>
        <p:nvPicPr>
          <p:cNvPr id="7" name="Picture 6"/>
          <p:cNvPicPr>
            <a:picLocks noChangeAspect="1"/>
          </p:cNvPicPr>
          <p:nvPr/>
        </p:nvPicPr>
        <p:blipFill>
          <a:blip r:embed="rId3"/>
          <a:stretch>
            <a:fillRect/>
          </a:stretch>
        </p:blipFill>
        <p:spPr>
          <a:xfrm>
            <a:off x="1138658" y="4751386"/>
            <a:ext cx="8250094" cy="1933893"/>
          </a:xfrm>
          <a:prstGeom prst="rect">
            <a:avLst/>
          </a:prstGeom>
        </p:spPr>
      </p:pic>
      <p:pic>
        <p:nvPicPr>
          <p:cNvPr id="8" name="Picture 7"/>
          <p:cNvPicPr>
            <a:picLocks noChangeAspect="1"/>
          </p:cNvPicPr>
          <p:nvPr/>
        </p:nvPicPr>
        <p:blipFill>
          <a:blip r:embed="rId4"/>
          <a:stretch>
            <a:fillRect/>
          </a:stretch>
        </p:blipFill>
        <p:spPr>
          <a:xfrm>
            <a:off x="1138658" y="3569334"/>
            <a:ext cx="3656862" cy="810719"/>
          </a:xfrm>
          <a:prstGeom prst="rect">
            <a:avLst/>
          </a:prstGeom>
        </p:spPr>
      </p:pic>
    </p:spTree>
    <p:extLst>
      <p:ext uri="{BB962C8B-B14F-4D97-AF65-F5344CB8AC3E}">
        <p14:creationId xmlns:p14="http://schemas.microsoft.com/office/powerpoint/2010/main" val="35556649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pic>
        <p:nvPicPr>
          <p:cNvPr id="3" name="Picture 2"/>
          <p:cNvPicPr>
            <a:picLocks noChangeAspect="1"/>
          </p:cNvPicPr>
          <p:nvPr/>
        </p:nvPicPr>
        <p:blipFill>
          <a:blip r:embed="rId2"/>
          <a:stretch>
            <a:fillRect/>
          </a:stretch>
        </p:blipFill>
        <p:spPr>
          <a:xfrm>
            <a:off x="1167232" y="2438400"/>
            <a:ext cx="6473087" cy="1583244"/>
          </a:xfrm>
          <a:prstGeom prst="rect">
            <a:avLst/>
          </a:prstGeom>
        </p:spPr>
      </p:pic>
      <p:pic>
        <p:nvPicPr>
          <p:cNvPr id="4" name="Picture 3"/>
          <p:cNvPicPr>
            <a:picLocks noChangeAspect="1"/>
          </p:cNvPicPr>
          <p:nvPr/>
        </p:nvPicPr>
        <p:blipFill>
          <a:blip r:embed="rId3"/>
          <a:stretch>
            <a:fillRect/>
          </a:stretch>
        </p:blipFill>
        <p:spPr>
          <a:xfrm>
            <a:off x="1154954" y="4433887"/>
            <a:ext cx="4737846" cy="829584"/>
          </a:xfrm>
          <a:prstGeom prst="rect">
            <a:avLst/>
          </a:prstGeom>
        </p:spPr>
      </p:pic>
    </p:spTree>
    <p:extLst>
      <p:ext uri="{BB962C8B-B14F-4D97-AF65-F5344CB8AC3E}">
        <p14:creationId xmlns:p14="http://schemas.microsoft.com/office/powerpoint/2010/main" val="2317477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&amp; What</a:t>
            </a:r>
            <a:endParaRPr lang="en-US" dirty="0"/>
          </a:p>
        </p:txBody>
      </p:sp>
      <p:sp>
        <p:nvSpPr>
          <p:cNvPr id="4" name="Text Placeholder 3"/>
          <p:cNvSpPr>
            <a:spLocks noGrp="1"/>
          </p:cNvSpPr>
          <p:nvPr>
            <p:ph type="body" idx="1"/>
          </p:nvPr>
        </p:nvSpPr>
        <p:spPr/>
        <p:txBody>
          <a:bodyPr/>
          <a:lstStyle/>
          <a:p>
            <a:r>
              <a:rPr lang="en-US" dirty="0" smtClean="0"/>
              <a:t>Why </a:t>
            </a:r>
            <a:r>
              <a:rPr lang="en-US" dirty="0" err="1" smtClean="0"/>
              <a:t>Erlang</a:t>
            </a:r>
            <a:r>
              <a:rPr lang="en-US" dirty="0" smtClean="0"/>
              <a:t>?</a:t>
            </a:r>
            <a:endParaRPr lang="en-US" dirty="0"/>
          </a:p>
        </p:txBody>
      </p:sp>
      <p:sp>
        <p:nvSpPr>
          <p:cNvPr id="3" name="Text Placeholder 2"/>
          <p:cNvSpPr>
            <a:spLocks noGrp="1"/>
          </p:cNvSpPr>
          <p:nvPr>
            <p:ph sz="half" idx="2"/>
          </p:nvPr>
        </p:nvSpPr>
        <p:spPr/>
        <p:txBody>
          <a:bodyPr>
            <a:normAutofit fontScale="85000" lnSpcReduction="10000"/>
          </a:bodyPr>
          <a:lstStyle/>
          <a:p>
            <a:r>
              <a:rPr lang="en-US" dirty="0"/>
              <a:t>You want to write programs that run faster when you run them </a:t>
            </a:r>
            <a:r>
              <a:rPr lang="en-US" dirty="0" smtClean="0"/>
              <a:t>on a </a:t>
            </a:r>
            <a:r>
              <a:rPr lang="en-US" dirty="0"/>
              <a:t>multicore computer.</a:t>
            </a:r>
          </a:p>
          <a:p>
            <a:r>
              <a:rPr lang="en-US" dirty="0" smtClean="0"/>
              <a:t>You </a:t>
            </a:r>
            <a:r>
              <a:rPr lang="en-US" dirty="0"/>
              <a:t>want to write fault-tolerant applications that can be </a:t>
            </a:r>
            <a:r>
              <a:rPr lang="en-US" dirty="0" err="1" smtClean="0"/>
              <a:t>modifie</a:t>
            </a:r>
            <a:r>
              <a:rPr lang="en-US" dirty="0" smtClean="0"/>
              <a:t> without </a:t>
            </a:r>
            <a:r>
              <a:rPr lang="en-US" dirty="0"/>
              <a:t>taking them out of service.</a:t>
            </a:r>
          </a:p>
          <a:p>
            <a:r>
              <a:rPr lang="en-US" dirty="0" smtClean="0"/>
              <a:t>You’ve </a:t>
            </a:r>
            <a:r>
              <a:rPr lang="en-US" dirty="0"/>
              <a:t>heard about “functional programming” and you’re </a:t>
            </a:r>
            <a:r>
              <a:rPr lang="en-US" dirty="0" smtClean="0"/>
              <a:t>wondering whether </a:t>
            </a:r>
            <a:r>
              <a:rPr lang="en-US" dirty="0"/>
              <a:t>the techniques really work.</a:t>
            </a:r>
          </a:p>
          <a:p>
            <a:r>
              <a:rPr lang="en-US" dirty="0" smtClean="0"/>
              <a:t>You </a:t>
            </a:r>
            <a:r>
              <a:rPr lang="en-US" dirty="0"/>
              <a:t>want to use a language that has been battle tested in </a:t>
            </a:r>
            <a:r>
              <a:rPr lang="en-US" dirty="0" smtClean="0"/>
              <a:t>real large-scale </a:t>
            </a:r>
            <a:r>
              <a:rPr lang="en-US" dirty="0"/>
              <a:t>industrial products that has great libraries and </a:t>
            </a:r>
            <a:r>
              <a:rPr lang="en-US" dirty="0" smtClean="0"/>
              <a:t>an active </a:t>
            </a:r>
            <a:r>
              <a:rPr lang="en-US" dirty="0"/>
              <a:t>user community.</a:t>
            </a:r>
          </a:p>
          <a:p>
            <a:r>
              <a:rPr lang="en-US" dirty="0" smtClean="0"/>
              <a:t>You </a:t>
            </a:r>
            <a:r>
              <a:rPr lang="en-US" dirty="0"/>
              <a:t>don’t want to wear your fingers out by typing lots of lines </a:t>
            </a:r>
            <a:r>
              <a:rPr lang="en-US" dirty="0" smtClean="0"/>
              <a:t>of code.</a:t>
            </a:r>
          </a:p>
          <a:p>
            <a:pPr marL="0" indent="0">
              <a:buNone/>
            </a:pPr>
            <a:endParaRPr lang="en-US" dirty="0" smtClean="0"/>
          </a:p>
        </p:txBody>
      </p:sp>
      <p:sp>
        <p:nvSpPr>
          <p:cNvPr id="5" name="Text Placeholder 4"/>
          <p:cNvSpPr>
            <a:spLocks noGrp="1"/>
          </p:cNvSpPr>
          <p:nvPr>
            <p:ph type="body" sz="quarter" idx="3"/>
          </p:nvPr>
        </p:nvSpPr>
        <p:spPr/>
        <p:txBody>
          <a:bodyPr/>
          <a:lstStyle/>
          <a:p>
            <a:r>
              <a:rPr lang="en-US" dirty="0" smtClean="0"/>
              <a:t>What is </a:t>
            </a:r>
            <a:r>
              <a:rPr lang="en-US" dirty="0" err="1" smtClean="0"/>
              <a:t>Erlang</a:t>
            </a:r>
            <a:r>
              <a:rPr lang="en-US" dirty="0" smtClean="0"/>
              <a:t>?</a:t>
            </a:r>
            <a:endParaRPr lang="en-US" dirty="0"/>
          </a:p>
        </p:txBody>
      </p:sp>
      <p:sp>
        <p:nvSpPr>
          <p:cNvPr id="6" name="Content Placeholder 5"/>
          <p:cNvSpPr>
            <a:spLocks noGrp="1"/>
          </p:cNvSpPr>
          <p:nvPr>
            <p:ph sz="quarter" idx="4"/>
          </p:nvPr>
        </p:nvSpPr>
        <p:spPr/>
        <p:txBody>
          <a:bodyPr>
            <a:normAutofit fontScale="85000" lnSpcReduction="10000"/>
          </a:bodyPr>
          <a:lstStyle/>
          <a:p>
            <a:r>
              <a:rPr lang="en-US" dirty="0" err="1"/>
              <a:t>Erlang</a:t>
            </a:r>
            <a:r>
              <a:rPr lang="en-US" dirty="0"/>
              <a:t> is a language where concurrency belongs to the </a:t>
            </a:r>
            <a:r>
              <a:rPr lang="en-US" dirty="0" smtClean="0"/>
              <a:t>programming language </a:t>
            </a:r>
            <a:r>
              <a:rPr lang="en-US" dirty="0"/>
              <a:t>and not the operating </a:t>
            </a:r>
            <a:r>
              <a:rPr lang="en-US" dirty="0" smtClean="0"/>
              <a:t>system</a:t>
            </a:r>
          </a:p>
          <a:p>
            <a:r>
              <a:rPr lang="en-US" dirty="0" err="1"/>
              <a:t>Erlang</a:t>
            </a:r>
            <a:r>
              <a:rPr lang="en-US" dirty="0"/>
              <a:t> makes parallel </a:t>
            </a:r>
            <a:r>
              <a:rPr lang="en-US" dirty="0" smtClean="0"/>
              <a:t>programming easy </a:t>
            </a:r>
            <a:r>
              <a:rPr lang="en-US" dirty="0"/>
              <a:t>by modeling the world as sets of parallel processes that </a:t>
            </a:r>
            <a:r>
              <a:rPr lang="en-US" dirty="0" smtClean="0"/>
              <a:t>can interact </a:t>
            </a:r>
            <a:r>
              <a:rPr lang="en-US" dirty="0"/>
              <a:t>only by exchanging messages</a:t>
            </a:r>
            <a:r>
              <a:rPr lang="en-US" dirty="0" smtClean="0"/>
              <a:t>.</a:t>
            </a:r>
          </a:p>
          <a:p>
            <a:r>
              <a:rPr lang="en-US" dirty="0"/>
              <a:t>there </a:t>
            </a:r>
            <a:r>
              <a:rPr lang="en-US" dirty="0" smtClean="0"/>
              <a:t>are parallel </a:t>
            </a:r>
            <a:r>
              <a:rPr lang="en-US" dirty="0"/>
              <a:t>processes but no locks, no synchronized methods, and no </a:t>
            </a:r>
            <a:r>
              <a:rPr lang="en-US" dirty="0" smtClean="0"/>
              <a:t>possibility of </a:t>
            </a:r>
            <a:r>
              <a:rPr lang="en-US" dirty="0"/>
              <a:t>shared memory corruption, since there is no shared </a:t>
            </a:r>
            <a:r>
              <a:rPr lang="en-US" dirty="0" smtClean="0"/>
              <a:t>memory</a:t>
            </a:r>
          </a:p>
          <a:p>
            <a:r>
              <a:rPr lang="en-US" dirty="0"/>
              <a:t>can run on a single processor, can run on </a:t>
            </a:r>
            <a:r>
              <a:rPr lang="en-US" dirty="0" smtClean="0"/>
              <a:t>a multicore </a:t>
            </a:r>
            <a:r>
              <a:rPr lang="en-US" dirty="0"/>
              <a:t>processor, or can run on a network of processors</a:t>
            </a:r>
          </a:p>
        </p:txBody>
      </p:sp>
    </p:spTree>
    <p:extLst>
      <p:ext uri="{BB962C8B-B14F-4D97-AF65-F5344CB8AC3E}">
        <p14:creationId xmlns:p14="http://schemas.microsoft.com/office/powerpoint/2010/main" val="28083780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pic>
        <p:nvPicPr>
          <p:cNvPr id="5" name="Picture 4"/>
          <p:cNvPicPr>
            <a:picLocks noChangeAspect="1"/>
          </p:cNvPicPr>
          <p:nvPr/>
        </p:nvPicPr>
        <p:blipFill>
          <a:blip r:embed="rId2"/>
          <a:stretch>
            <a:fillRect/>
          </a:stretch>
        </p:blipFill>
        <p:spPr>
          <a:xfrm>
            <a:off x="1154954" y="2438400"/>
            <a:ext cx="5997686" cy="1721432"/>
          </a:xfrm>
          <a:prstGeom prst="rect">
            <a:avLst/>
          </a:prstGeom>
        </p:spPr>
      </p:pic>
      <p:pic>
        <p:nvPicPr>
          <p:cNvPr id="6" name="Picture 5"/>
          <p:cNvPicPr>
            <a:picLocks noChangeAspect="1"/>
          </p:cNvPicPr>
          <p:nvPr/>
        </p:nvPicPr>
        <p:blipFill>
          <a:blip r:embed="rId3"/>
          <a:stretch>
            <a:fillRect/>
          </a:stretch>
        </p:blipFill>
        <p:spPr>
          <a:xfrm>
            <a:off x="1154954" y="4455477"/>
            <a:ext cx="5997686" cy="802969"/>
          </a:xfrm>
          <a:prstGeom prst="rect">
            <a:avLst/>
          </a:prstGeom>
        </p:spPr>
      </p:pic>
    </p:spTree>
    <p:extLst>
      <p:ext uri="{BB962C8B-B14F-4D97-AF65-F5344CB8AC3E}">
        <p14:creationId xmlns:p14="http://schemas.microsoft.com/office/powerpoint/2010/main" val="7867524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sp>
        <p:nvSpPr>
          <p:cNvPr id="3" name="TextBox 2"/>
          <p:cNvSpPr txBox="1"/>
          <p:nvPr/>
        </p:nvSpPr>
        <p:spPr>
          <a:xfrm>
            <a:off x="1666240" y="2743200"/>
            <a:ext cx="8818880" cy="369332"/>
          </a:xfrm>
          <a:prstGeom prst="rect">
            <a:avLst/>
          </a:prstGeom>
          <a:noFill/>
        </p:spPr>
        <p:txBody>
          <a:bodyPr wrap="square" rtlCol="0">
            <a:spAutoFit/>
          </a:bodyPr>
          <a:lstStyle/>
          <a:p>
            <a:r>
              <a:rPr lang="en-US" dirty="0" smtClean="0"/>
              <a:t>Records are Tuples in disguise</a:t>
            </a:r>
          </a:p>
        </p:txBody>
      </p:sp>
      <p:pic>
        <p:nvPicPr>
          <p:cNvPr id="4" name="Picture 3"/>
          <p:cNvPicPr>
            <a:picLocks noChangeAspect="1"/>
          </p:cNvPicPr>
          <p:nvPr/>
        </p:nvPicPr>
        <p:blipFill>
          <a:blip r:embed="rId2"/>
          <a:stretch>
            <a:fillRect/>
          </a:stretch>
        </p:blipFill>
        <p:spPr>
          <a:xfrm>
            <a:off x="1694180" y="3417332"/>
            <a:ext cx="7856220" cy="2083606"/>
          </a:xfrm>
          <a:prstGeom prst="rect">
            <a:avLst/>
          </a:prstGeom>
        </p:spPr>
      </p:pic>
    </p:spTree>
    <p:extLst>
      <p:ext uri="{BB962C8B-B14F-4D97-AF65-F5344CB8AC3E}">
        <p14:creationId xmlns:p14="http://schemas.microsoft.com/office/powerpoint/2010/main" val="4756831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Case Expressions</a:t>
            </a:r>
            <a:endParaRPr lang="en-US" dirty="0"/>
          </a:p>
        </p:txBody>
      </p:sp>
      <p:sp>
        <p:nvSpPr>
          <p:cNvPr id="3" name="TextBox 2"/>
          <p:cNvSpPr txBox="1"/>
          <p:nvPr/>
        </p:nvSpPr>
        <p:spPr>
          <a:xfrm>
            <a:off x="1666240" y="2743200"/>
            <a:ext cx="8818880" cy="646331"/>
          </a:xfrm>
          <a:prstGeom prst="rect">
            <a:avLst/>
          </a:prstGeom>
          <a:noFill/>
        </p:spPr>
        <p:txBody>
          <a:bodyPr wrap="square" rtlCol="0">
            <a:spAutoFit/>
          </a:bodyPr>
          <a:lstStyle/>
          <a:p>
            <a:r>
              <a:rPr lang="en-US" dirty="0" smtClean="0"/>
              <a:t>When writing separate function clauses is inconvenient, case expressions can be used</a:t>
            </a:r>
          </a:p>
        </p:txBody>
      </p:sp>
      <p:pic>
        <p:nvPicPr>
          <p:cNvPr id="5" name="Picture 4"/>
          <p:cNvPicPr>
            <a:picLocks noChangeAspect="1"/>
          </p:cNvPicPr>
          <p:nvPr/>
        </p:nvPicPr>
        <p:blipFill>
          <a:blip r:embed="rId2"/>
          <a:stretch>
            <a:fillRect/>
          </a:stretch>
        </p:blipFill>
        <p:spPr>
          <a:xfrm>
            <a:off x="1808797" y="3605212"/>
            <a:ext cx="7518083" cy="2030105"/>
          </a:xfrm>
          <a:prstGeom prst="rect">
            <a:avLst/>
          </a:prstGeom>
        </p:spPr>
      </p:pic>
      <p:sp>
        <p:nvSpPr>
          <p:cNvPr id="6" name="Rectangle 5"/>
          <p:cNvSpPr/>
          <p:nvPr/>
        </p:nvSpPr>
        <p:spPr>
          <a:xfrm>
            <a:off x="1666240" y="5893592"/>
            <a:ext cx="8961120" cy="369332"/>
          </a:xfrm>
          <a:prstGeom prst="rect">
            <a:avLst/>
          </a:prstGeom>
        </p:spPr>
        <p:txBody>
          <a:bodyPr wrap="square">
            <a:spAutoFit/>
          </a:bodyPr>
          <a:lstStyle/>
          <a:p>
            <a:r>
              <a:rPr lang="en-US" dirty="0" smtClean="0">
                <a:latin typeface="URWBookmanL-Ligh"/>
              </a:rPr>
              <a:t>The </a:t>
            </a:r>
            <a:r>
              <a:rPr lang="en-US" dirty="0">
                <a:latin typeface="URWBookmanL-Ligh"/>
              </a:rPr>
              <a:t>result of evaluating the </a:t>
            </a:r>
            <a:r>
              <a:rPr lang="en-US" dirty="0" smtClean="0">
                <a:latin typeface="URWBookmanL-Ligh"/>
              </a:rPr>
              <a:t>expression sequence </a:t>
            </a:r>
            <a:r>
              <a:rPr lang="en-US" dirty="0">
                <a:latin typeface="URWBookmanL-Ligh"/>
              </a:rPr>
              <a:t>is the value of the case expression</a:t>
            </a:r>
            <a:endParaRPr lang="en-US" dirty="0"/>
          </a:p>
        </p:txBody>
      </p:sp>
      <p:sp>
        <p:nvSpPr>
          <p:cNvPr id="7" name="Rectangle 6"/>
          <p:cNvSpPr/>
          <p:nvPr/>
        </p:nvSpPr>
        <p:spPr>
          <a:xfrm>
            <a:off x="1666240" y="6211669"/>
            <a:ext cx="8961120" cy="369332"/>
          </a:xfrm>
          <a:prstGeom prst="rect">
            <a:avLst/>
          </a:prstGeom>
        </p:spPr>
        <p:txBody>
          <a:bodyPr wrap="square">
            <a:spAutoFit/>
          </a:bodyPr>
          <a:lstStyle/>
          <a:p>
            <a:r>
              <a:rPr lang="en-US" dirty="0">
                <a:latin typeface="URWBookmanL-Ligh"/>
              </a:rPr>
              <a:t>If none of the </a:t>
            </a:r>
            <a:r>
              <a:rPr lang="en-US" dirty="0" smtClean="0">
                <a:latin typeface="URWBookmanL-Ligh"/>
              </a:rPr>
              <a:t>patterns match</a:t>
            </a:r>
            <a:r>
              <a:rPr lang="en-US" dirty="0">
                <a:latin typeface="URWBookmanL-Ligh"/>
              </a:rPr>
              <a:t>, then an exception is raised.</a:t>
            </a:r>
            <a:endParaRPr lang="en-US" dirty="0"/>
          </a:p>
        </p:txBody>
      </p:sp>
    </p:spTree>
    <p:extLst>
      <p:ext uri="{BB962C8B-B14F-4D97-AF65-F5344CB8AC3E}">
        <p14:creationId xmlns:p14="http://schemas.microsoft.com/office/powerpoint/2010/main" val="17151323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Case Expressions</a:t>
            </a:r>
            <a:endParaRPr lang="en-US" dirty="0"/>
          </a:p>
        </p:txBody>
      </p:sp>
      <p:pic>
        <p:nvPicPr>
          <p:cNvPr id="4" name="Picture 3"/>
          <p:cNvPicPr>
            <a:picLocks noChangeAspect="1"/>
          </p:cNvPicPr>
          <p:nvPr/>
        </p:nvPicPr>
        <p:blipFill>
          <a:blip r:embed="rId2"/>
          <a:stretch>
            <a:fillRect/>
          </a:stretch>
        </p:blipFill>
        <p:spPr>
          <a:xfrm>
            <a:off x="1154954" y="2981324"/>
            <a:ext cx="5210884" cy="1306195"/>
          </a:xfrm>
          <a:prstGeom prst="rect">
            <a:avLst/>
          </a:prstGeom>
        </p:spPr>
      </p:pic>
      <p:pic>
        <p:nvPicPr>
          <p:cNvPr id="6" name="Picture 5"/>
          <p:cNvPicPr>
            <a:picLocks noChangeAspect="1"/>
          </p:cNvPicPr>
          <p:nvPr/>
        </p:nvPicPr>
        <p:blipFill>
          <a:blip r:embed="rId3"/>
          <a:stretch>
            <a:fillRect/>
          </a:stretch>
        </p:blipFill>
        <p:spPr>
          <a:xfrm>
            <a:off x="7503477" y="2981324"/>
            <a:ext cx="4302443" cy="1920468"/>
          </a:xfrm>
          <a:prstGeom prst="rect">
            <a:avLst/>
          </a:prstGeom>
        </p:spPr>
      </p:pic>
      <p:sp>
        <p:nvSpPr>
          <p:cNvPr id="7" name="Right Arrow 6"/>
          <p:cNvSpPr/>
          <p:nvPr/>
        </p:nvSpPr>
        <p:spPr>
          <a:xfrm>
            <a:off x="6604000" y="3454400"/>
            <a:ext cx="609600" cy="487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5457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If Expressions</a:t>
            </a:r>
            <a:endParaRPr lang="en-US" dirty="0"/>
          </a:p>
        </p:txBody>
      </p:sp>
      <p:pic>
        <p:nvPicPr>
          <p:cNvPr id="4" name="Picture 3"/>
          <p:cNvPicPr>
            <a:picLocks noChangeAspect="1"/>
          </p:cNvPicPr>
          <p:nvPr/>
        </p:nvPicPr>
        <p:blipFill>
          <a:blip r:embed="rId2"/>
          <a:stretch>
            <a:fillRect/>
          </a:stretch>
        </p:blipFill>
        <p:spPr>
          <a:xfrm>
            <a:off x="1154954" y="2883721"/>
            <a:ext cx="4043680" cy="2542314"/>
          </a:xfrm>
          <a:prstGeom prst="rect">
            <a:avLst/>
          </a:prstGeom>
        </p:spPr>
      </p:pic>
    </p:spTree>
    <p:extLst>
      <p:ext uri="{BB962C8B-B14F-4D97-AF65-F5344CB8AC3E}">
        <p14:creationId xmlns:p14="http://schemas.microsoft.com/office/powerpoint/2010/main" val="18980539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Building Lists</a:t>
            </a:r>
            <a:endParaRPr lang="en-US" dirty="0"/>
          </a:p>
        </p:txBody>
      </p:sp>
      <p:pic>
        <p:nvPicPr>
          <p:cNvPr id="3" name="Picture 2"/>
          <p:cNvPicPr>
            <a:picLocks noChangeAspect="1"/>
          </p:cNvPicPr>
          <p:nvPr/>
        </p:nvPicPr>
        <p:blipFill>
          <a:blip r:embed="rId2"/>
          <a:stretch>
            <a:fillRect/>
          </a:stretch>
        </p:blipFill>
        <p:spPr>
          <a:xfrm>
            <a:off x="1154954" y="2876232"/>
            <a:ext cx="6035366" cy="1655128"/>
          </a:xfrm>
          <a:prstGeom prst="rect">
            <a:avLst/>
          </a:prstGeom>
        </p:spPr>
      </p:pic>
      <p:sp>
        <p:nvSpPr>
          <p:cNvPr id="5" name="TextBox 4"/>
          <p:cNvSpPr txBox="1"/>
          <p:nvPr/>
        </p:nvSpPr>
        <p:spPr>
          <a:xfrm>
            <a:off x="7640320" y="1625600"/>
            <a:ext cx="4307840" cy="4801314"/>
          </a:xfrm>
          <a:prstGeom prst="rect">
            <a:avLst/>
          </a:prstGeom>
          <a:noFill/>
        </p:spPr>
        <p:txBody>
          <a:bodyPr wrap="square" rtlCol="0">
            <a:spAutoFit/>
          </a:bodyPr>
          <a:lstStyle/>
          <a:p>
            <a:pPr marL="342900" indent="-342900">
              <a:buAutoNum type="arabicPeriod"/>
            </a:pPr>
            <a:r>
              <a:rPr lang="en-US" dirty="0" smtClean="0"/>
              <a:t>Always </a:t>
            </a:r>
            <a:r>
              <a:rPr lang="en-US" dirty="0"/>
              <a:t>add elements to a list head</a:t>
            </a:r>
            <a:r>
              <a:rPr lang="en-US" dirty="0" smtClean="0"/>
              <a:t>.</a:t>
            </a:r>
          </a:p>
          <a:p>
            <a:endParaRPr lang="en-US" dirty="0"/>
          </a:p>
          <a:p>
            <a:r>
              <a:rPr lang="en-US" dirty="0"/>
              <a:t>2. Taking the elements from the head of an </a:t>
            </a:r>
            <a:r>
              <a:rPr lang="en-US" dirty="0" err="1"/>
              <a:t>InputList</a:t>
            </a:r>
            <a:r>
              <a:rPr lang="en-US" dirty="0"/>
              <a:t> and adding</a:t>
            </a:r>
          </a:p>
          <a:p>
            <a:r>
              <a:rPr lang="en-US" dirty="0"/>
              <a:t>them head first to an </a:t>
            </a:r>
            <a:r>
              <a:rPr lang="en-US" dirty="0" err="1"/>
              <a:t>OutputList</a:t>
            </a:r>
            <a:r>
              <a:rPr lang="en-US" dirty="0"/>
              <a:t> results in the </a:t>
            </a:r>
            <a:r>
              <a:rPr lang="en-US" dirty="0" err="1"/>
              <a:t>OutputList</a:t>
            </a:r>
            <a:r>
              <a:rPr lang="en-US" dirty="0"/>
              <a:t> having</a:t>
            </a:r>
          </a:p>
          <a:p>
            <a:r>
              <a:rPr lang="en-US" dirty="0"/>
              <a:t>the reverse order of the </a:t>
            </a:r>
            <a:r>
              <a:rPr lang="en-US" dirty="0" err="1"/>
              <a:t>InputList</a:t>
            </a:r>
            <a:r>
              <a:rPr lang="en-US" dirty="0" smtClean="0"/>
              <a:t>.</a:t>
            </a:r>
          </a:p>
          <a:p>
            <a:endParaRPr lang="en-US" dirty="0"/>
          </a:p>
          <a:p>
            <a:endParaRPr lang="en-US" dirty="0"/>
          </a:p>
          <a:p>
            <a:r>
              <a:rPr lang="en-US" dirty="0"/>
              <a:t>3. If the order matters, then call </a:t>
            </a:r>
            <a:r>
              <a:rPr lang="en-US" dirty="0" err="1"/>
              <a:t>lists:reverse</a:t>
            </a:r>
            <a:r>
              <a:rPr lang="en-US" dirty="0"/>
              <a:t>/1, which is highly optimized</a:t>
            </a:r>
            <a:r>
              <a:rPr lang="en-US" dirty="0" smtClean="0"/>
              <a:t>.</a:t>
            </a:r>
          </a:p>
          <a:p>
            <a:endParaRPr lang="en-US" dirty="0"/>
          </a:p>
          <a:p>
            <a:endParaRPr lang="en-US" dirty="0"/>
          </a:p>
          <a:p>
            <a:r>
              <a:rPr lang="en-US" dirty="0"/>
              <a:t>4. Avoid going against these recommendations.</a:t>
            </a:r>
          </a:p>
        </p:txBody>
      </p:sp>
      <p:pic>
        <p:nvPicPr>
          <p:cNvPr id="6" name="Picture 5"/>
          <p:cNvPicPr>
            <a:picLocks noChangeAspect="1"/>
          </p:cNvPicPr>
          <p:nvPr/>
        </p:nvPicPr>
        <p:blipFill>
          <a:blip r:embed="rId3"/>
          <a:stretch>
            <a:fillRect/>
          </a:stretch>
        </p:blipFill>
        <p:spPr>
          <a:xfrm>
            <a:off x="1154953" y="5522594"/>
            <a:ext cx="2600661" cy="614045"/>
          </a:xfrm>
          <a:prstGeom prst="rect">
            <a:avLst/>
          </a:prstGeom>
        </p:spPr>
      </p:pic>
      <p:sp>
        <p:nvSpPr>
          <p:cNvPr id="7" name="TextBox 6"/>
          <p:cNvSpPr txBox="1"/>
          <p:nvPr/>
        </p:nvSpPr>
        <p:spPr>
          <a:xfrm>
            <a:off x="3999753" y="5644949"/>
            <a:ext cx="2258807" cy="369332"/>
          </a:xfrm>
          <a:prstGeom prst="rect">
            <a:avLst/>
          </a:prstGeom>
          <a:noFill/>
        </p:spPr>
        <p:txBody>
          <a:bodyPr wrap="square" rtlCol="0">
            <a:spAutoFit/>
          </a:bodyPr>
          <a:lstStyle/>
          <a:p>
            <a:r>
              <a:rPr lang="en-US" dirty="0" smtClean="0"/>
              <a:t>In-efficient way</a:t>
            </a:r>
            <a:endParaRPr lang="en-US" dirty="0"/>
          </a:p>
        </p:txBody>
      </p:sp>
    </p:spTree>
    <p:extLst>
      <p:ext uri="{BB962C8B-B14F-4D97-AF65-F5344CB8AC3E}">
        <p14:creationId xmlns:p14="http://schemas.microsoft.com/office/powerpoint/2010/main" val="326451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 Accumulators</a:t>
            </a:r>
            <a:endParaRPr lang="en-US" dirty="0"/>
          </a:p>
        </p:txBody>
      </p:sp>
      <p:pic>
        <p:nvPicPr>
          <p:cNvPr id="3" name="Picture 2"/>
          <p:cNvPicPr>
            <a:picLocks noChangeAspect="1"/>
          </p:cNvPicPr>
          <p:nvPr/>
        </p:nvPicPr>
        <p:blipFill>
          <a:blip r:embed="rId2"/>
          <a:stretch>
            <a:fillRect/>
          </a:stretch>
        </p:blipFill>
        <p:spPr>
          <a:xfrm>
            <a:off x="5567783" y="2438400"/>
            <a:ext cx="6333853" cy="2539448"/>
          </a:xfrm>
          <a:prstGeom prst="rect">
            <a:avLst/>
          </a:prstGeom>
        </p:spPr>
      </p:pic>
      <p:pic>
        <p:nvPicPr>
          <p:cNvPr id="5" name="Picture 4"/>
          <p:cNvPicPr>
            <a:picLocks noChangeAspect="1"/>
          </p:cNvPicPr>
          <p:nvPr/>
        </p:nvPicPr>
        <p:blipFill>
          <a:blip r:embed="rId3"/>
          <a:stretch>
            <a:fillRect/>
          </a:stretch>
        </p:blipFill>
        <p:spPr>
          <a:xfrm>
            <a:off x="209187" y="2438400"/>
            <a:ext cx="5119219" cy="1827214"/>
          </a:xfrm>
          <a:prstGeom prst="rect">
            <a:avLst/>
          </a:prstGeom>
        </p:spPr>
      </p:pic>
    </p:spTree>
    <p:extLst>
      <p:ext uri="{BB962C8B-B14F-4D97-AF65-F5344CB8AC3E}">
        <p14:creationId xmlns:p14="http://schemas.microsoft.com/office/powerpoint/2010/main" val="7782596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Exception Types</a:t>
            </a:r>
            <a:endParaRPr lang="en-US" dirty="0"/>
          </a:p>
        </p:txBody>
      </p:sp>
      <p:sp>
        <p:nvSpPr>
          <p:cNvPr id="3" name="TextBox 2"/>
          <p:cNvSpPr txBox="1"/>
          <p:nvPr/>
        </p:nvSpPr>
        <p:spPr>
          <a:xfrm>
            <a:off x="1666240" y="1930400"/>
            <a:ext cx="8818880" cy="5078313"/>
          </a:xfrm>
          <a:prstGeom prst="rect">
            <a:avLst/>
          </a:prstGeom>
          <a:noFill/>
        </p:spPr>
        <p:txBody>
          <a:bodyPr wrap="square" rtlCol="0">
            <a:spAutoFit/>
          </a:bodyPr>
          <a:lstStyle/>
          <a:p>
            <a:r>
              <a:rPr lang="en-US" sz="2400" b="1" dirty="0" smtClean="0"/>
              <a:t>exit(Why)</a:t>
            </a:r>
          </a:p>
          <a:p>
            <a:endParaRPr lang="en-US" dirty="0" smtClean="0"/>
          </a:p>
          <a:p>
            <a:r>
              <a:rPr lang="en-US" dirty="0" smtClean="0"/>
              <a:t>This is used when you really want to terminate the current process.</a:t>
            </a:r>
          </a:p>
          <a:p>
            <a:r>
              <a:rPr lang="en-US" dirty="0" smtClean="0"/>
              <a:t>If this exception is not caught, the message {’EXIT’,</a:t>
            </a:r>
            <a:r>
              <a:rPr lang="en-US" dirty="0" err="1" smtClean="0"/>
              <a:t>Pid,Why</a:t>
            </a:r>
            <a:r>
              <a:rPr lang="en-US" dirty="0" smtClean="0"/>
              <a:t>}</a:t>
            </a:r>
          </a:p>
          <a:p>
            <a:r>
              <a:rPr lang="en-US" dirty="0" smtClean="0"/>
              <a:t>will be broadcast to all processes that are linked to the current</a:t>
            </a:r>
          </a:p>
          <a:p>
            <a:r>
              <a:rPr lang="en-US" dirty="0" smtClean="0"/>
              <a:t>process.</a:t>
            </a:r>
          </a:p>
          <a:p>
            <a:endParaRPr lang="en-US" dirty="0" smtClean="0"/>
          </a:p>
          <a:p>
            <a:r>
              <a:rPr lang="en-US" sz="2400" b="1" dirty="0" smtClean="0"/>
              <a:t>throw(Why)</a:t>
            </a:r>
          </a:p>
          <a:p>
            <a:endParaRPr lang="en-US" dirty="0" smtClean="0"/>
          </a:p>
          <a:p>
            <a:r>
              <a:rPr lang="en-US" dirty="0" smtClean="0"/>
              <a:t>This is used to throw an exception that a caller might want to</a:t>
            </a:r>
          </a:p>
          <a:p>
            <a:r>
              <a:rPr lang="en-US" dirty="0" smtClean="0"/>
              <a:t>catch.</a:t>
            </a:r>
          </a:p>
          <a:p>
            <a:endParaRPr lang="en-US" dirty="0" smtClean="0"/>
          </a:p>
          <a:p>
            <a:r>
              <a:rPr lang="en-US" sz="2400" b="1" dirty="0" err="1" smtClean="0"/>
              <a:t>erlang:error</a:t>
            </a:r>
            <a:r>
              <a:rPr lang="en-US" sz="2400" b="1" dirty="0" smtClean="0"/>
              <a:t>(Why)</a:t>
            </a:r>
          </a:p>
          <a:p>
            <a:endParaRPr lang="en-US" dirty="0" smtClean="0"/>
          </a:p>
          <a:p>
            <a:r>
              <a:rPr lang="en-US" dirty="0"/>
              <a:t>This is used for denoting “crashing errors</a:t>
            </a:r>
            <a:r>
              <a:rPr lang="en-US" dirty="0" smtClean="0"/>
              <a:t>.”</a:t>
            </a:r>
          </a:p>
          <a:p>
            <a:r>
              <a:rPr lang="en-US" dirty="0"/>
              <a:t>improve the quality of error messages</a:t>
            </a:r>
            <a:endParaRPr lang="en-US" dirty="0" smtClean="0"/>
          </a:p>
          <a:p>
            <a:endParaRPr lang="en-US" dirty="0" smtClean="0"/>
          </a:p>
        </p:txBody>
      </p:sp>
    </p:spTree>
    <p:extLst>
      <p:ext uri="{BB962C8B-B14F-4D97-AF65-F5344CB8AC3E}">
        <p14:creationId xmlns:p14="http://schemas.microsoft.com/office/powerpoint/2010/main" val="42910653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Try Catch Expressions</a:t>
            </a:r>
            <a:endParaRPr lang="en-US" dirty="0"/>
          </a:p>
        </p:txBody>
      </p:sp>
      <p:pic>
        <p:nvPicPr>
          <p:cNvPr id="3" name="Picture 2"/>
          <p:cNvPicPr>
            <a:picLocks noChangeAspect="1"/>
          </p:cNvPicPr>
          <p:nvPr/>
        </p:nvPicPr>
        <p:blipFill>
          <a:blip r:embed="rId2"/>
          <a:stretch>
            <a:fillRect/>
          </a:stretch>
        </p:blipFill>
        <p:spPr>
          <a:xfrm>
            <a:off x="1154954" y="2994025"/>
            <a:ext cx="6099286" cy="2396148"/>
          </a:xfrm>
          <a:prstGeom prst="rect">
            <a:avLst/>
          </a:prstGeom>
        </p:spPr>
      </p:pic>
      <p:sp>
        <p:nvSpPr>
          <p:cNvPr id="6" name="TextBox 5"/>
          <p:cNvSpPr txBox="1"/>
          <p:nvPr/>
        </p:nvSpPr>
        <p:spPr>
          <a:xfrm>
            <a:off x="7782560" y="995680"/>
            <a:ext cx="3962400" cy="5632311"/>
          </a:xfrm>
          <a:prstGeom prst="rect">
            <a:avLst/>
          </a:prstGeom>
          <a:noFill/>
        </p:spPr>
        <p:txBody>
          <a:bodyPr wrap="square" rtlCol="0">
            <a:spAutoFit/>
          </a:bodyPr>
          <a:lstStyle/>
          <a:p>
            <a:r>
              <a:rPr lang="en-US" dirty="0"/>
              <a:t>If </a:t>
            </a:r>
            <a:r>
              <a:rPr lang="en-US" dirty="0" smtClean="0"/>
              <a:t>Exception-Type </a:t>
            </a:r>
            <a:r>
              <a:rPr lang="en-US" dirty="0"/>
              <a:t>is omitted, then the value defaults to </a:t>
            </a:r>
            <a:r>
              <a:rPr lang="en-US" dirty="0" smtClean="0"/>
              <a:t>throw</a:t>
            </a:r>
          </a:p>
          <a:p>
            <a:endParaRPr lang="en-US" dirty="0"/>
          </a:p>
          <a:p>
            <a:r>
              <a:rPr lang="en-US" dirty="0"/>
              <a:t>Internal errors that are detected by the </a:t>
            </a:r>
            <a:r>
              <a:rPr lang="en-US" dirty="0" err="1"/>
              <a:t>Erlang</a:t>
            </a:r>
            <a:r>
              <a:rPr lang="en-US" dirty="0"/>
              <a:t> runtime system</a:t>
            </a:r>
          </a:p>
          <a:p>
            <a:r>
              <a:rPr lang="en-US" dirty="0"/>
              <a:t>always have the tag </a:t>
            </a:r>
            <a:r>
              <a:rPr lang="en-US" dirty="0" smtClean="0"/>
              <a:t>error</a:t>
            </a:r>
          </a:p>
          <a:p>
            <a:endParaRPr lang="en-US" dirty="0"/>
          </a:p>
          <a:p>
            <a:r>
              <a:rPr lang="en-US" dirty="0"/>
              <a:t>The code following the after keyword is used for cleaning up after </a:t>
            </a:r>
            <a:r>
              <a:rPr lang="en-US" dirty="0" err="1" smtClean="0"/>
              <a:t>FuncOr-ExpressionSeq</a:t>
            </a:r>
            <a:r>
              <a:rPr lang="en-US" dirty="0" smtClean="0"/>
              <a:t>.</a:t>
            </a:r>
          </a:p>
          <a:p>
            <a:endParaRPr lang="en-US" dirty="0"/>
          </a:p>
          <a:p>
            <a:r>
              <a:rPr lang="en-US" dirty="0"/>
              <a:t>The code in the after section is run immediately after</a:t>
            </a:r>
          </a:p>
          <a:p>
            <a:r>
              <a:rPr lang="en-US" dirty="0"/>
              <a:t>any code in Expressions in the try or catch section of the </a:t>
            </a:r>
            <a:r>
              <a:rPr lang="en-US" dirty="0" smtClean="0"/>
              <a:t>expression</a:t>
            </a:r>
          </a:p>
          <a:p>
            <a:endParaRPr lang="en-US" dirty="0"/>
          </a:p>
          <a:p>
            <a:r>
              <a:rPr lang="en-US" dirty="0" smtClean="0"/>
              <a:t>The return </a:t>
            </a:r>
            <a:r>
              <a:rPr lang="en-US" dirty="0"/>
              <a:t>value </a:t>
            </a:r>
            <a:r>
              <a:rPr lang="en-US" dirty="0" smtClean="0"/>
              <a:t>of </a:t>
            </a:r>
            <a:r>
              <a:rPr lang="en-US" dirty="0" err="1" smtClean="0"/>
              <a:t>AfterExpressions</a:t>
            </a:r>
            <a:r>
              <a:rPr lang="en-US" dirty="0" smtClean="0"/>
              <a:t> </a:t>
            </a:r>
            <a:r>
              <a:rPr lang="en-US" dirty="0"/>
              <a:t>is </a:t>
            </a:r>
            <a:r>
              <a:rPr lang="en-US" dirty="0" smtClean="0"/>
              <a:t>lost</a:t>
            </a:r>
          </a:p>
          <a:p>
            <a:endParaRPr lang="en-US" dirty="0"/>
          </a:p>
          <a:p>
            <a:r>
              <a:rPr lang="en-US" dirty="0"/>
              <a:t>try...catch Has a Value</a:t>
            </a:r>
          </a:p>
        </p:txBody>
      </p:sp>
    </p:spTree>
    <p:extLst>
      <p:ext uri="{BB962C8B-B14F-4D97-AF65-F5344CB8AC3E}">
        <p14:creationId xmlns:p14="http://schemas.microsoft.com/office/powerpoint/2010/main" val="1489622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Try Catch Expressions</a:t>
            </a:r>
            <a:endParaRPr lang="en-US" dirty="0"/>
          </a:p>
        </p:txBody>
      </p:sp>
      <p:pic>
        <p:nvPicPr>
          <p:cNvPr id="4" name="Picture 3"/>
          <p:cNvPicPr>
            <a:picLocks noChangeAspect="1"/>
          </p:cNvPicPr>
          <p:nvPr/>
        </p:nvPicPr>
        <p:blipFill>
          <a:blip r:embed="rId2"/>
          <a:stretch>
            <a:fillRect/>
          </a:stretch>
        </p:blipFill>
        <p:spPr>
          <a:xfrm>
            <a:off x="98314" y="3000057"/>
            <a:ext cx="6627606" cy="1256663"/>
          </a:xfrm>
          <a:prstGeom prst="rect">
            <a:avLst/>
          </a:prstGeom>
        </p:spPr>
      </p:pic>
      <p:pic>
        <p:nvPicPr>
          <p:cNvPr id="7" name="Picture 6"/>
          <p:cNvPicPr>
            <a:picLocks noChangeAspect="1"/>
          </p:cNvPicPr>
          <p:nvPr/>
        </p:nvPicPr>
        <p:blipFill>
          <a:blip r:embed="rId3"/>
          <a:stretch>
            <a:fillRect/>
          </a:stretch>
        </p:blipFill>
        <p:spPr>
          <a:xfrm>
            <a:off x="7329804" y="3000057"/>
            <a:ext cx="4719956" cy="3179611"/>
          </a:xfrm>
          <a:prstGeom prst="rect">
            <a:avLst/>
          </a:prstGeom>
        </p:spPr>
      </p:pic>
    </p:spTree>
    <p:extLst>
      <p:ext uri="{BB962C8B-B14F-4D97-AF65-F5344CB8AC3E}">
        <p14:creationId xmlns:p14="http://schemas.microsoft.com/office/powerpoint/2010/main" val="2338078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Basic Programming Constructs</a:t>
            </a:r>
          </a:p>
          <a:p>
            <a:r>
              <a:rPr lang="en-US" dirty="0" smtClean="0"/>
              <a:t>Sequential Programming</a:t>
            </a:r>
          </a:p>
          <a:p>
            <a:r>
              <a:rPr lang="en-US" dirty="0" smtClean="0"/>
              <a:t>Exceptions</a:t>
            </a:r>
          </a:p>
          <a:p>
            <a:r>
              <a:rPr lang="en-US" dirty="0" smtClean="0"/>
              <a:t>Advanced Sequential Programming</a:t>
            </a:r>
          </a:p>
          <a:p>
            <a:r>
              <a:rPr lang="en-US" dirty="0" smtClean="0"/>
              <a:t>Compiling and Running </a:t>
            </a:r>
          </a:p>
          <a:p>
            <a:r>
              <a:rPr lang="en-US" dirty="0" smtClean="0"/>
              <a:t>Concurrent Programming</a:t>
            </a:r>
          </a:p>
          <a:p>
            <a:r>
              <a:rPr lang="en-US" dirty="0" smtClean="0"/>
              <a:t>Errors in Concurrent Programming</a:t>
            </a:r>
          </a:p>
          <a:p>
            <a:r>
              <a:rPr lang="en-US" dirty="0" smtClean="0"/>
              <a:t>Distributed Programming</a:t>
            </a:r>
          </a:p>
          <a:p>
            <a:endParaRPr lang="en-US" dirty="0" smtClean="0"/>
          </a:p>
          <a:p>
            <a:endParaRPr lang="en-US" dirty="0" smtClean="0"/>
          </a:p>
          <a:p>
            <a:pPr marL="457200" lvl="1" indent="0">
              <a:buNone/>
            </a:pPr>
            <a:endParaRPr lang="en-US" dirty="0" smtClean="0"/>
          </a:p>
          <a:p>
            <a:endParaRPr lang="en-US" dirty="0" smtClean="0"/>
          </a:p>
          <a:p>
            <a:endParaRPr lang="en-US" dirty="0"/>
          </a:p>
        </p:txBody>
      </p:sp>
      <p:sp>
        <p:nvSpPr>
          <p:cNvPr id="4" name="Content Placeholder 3"/>
          <p:cNvSpPr>
            <a:spLocks noGrp="1"/>
          </p:cNvSpPr>
          <p:nvPr>
            <p:ph sz="half" idx="2"/>
          </p:nvPr>
        </p:nvSpPr>
        <p:spPr/>
        <p:txBody>
          <a:bodyPr/>
          <a:lstStyle/>
          <a:p>
            <a:r>
              <a:rPr lang="en-US" dirty="0" smtClean="0"/>
              <a:t>Interfacing Techniques</a:t>
            </a:r>
          </a:p>
          <a:p>
            <a:r>
              <a:rPr lang="en-US" dirty="0" smtClean="0"/>
              <a:t>Programming with files</a:t>
            </a:r>
          </a:p>
          <a:p>
            <a:r>
              <a:rPr lang="en-US" dirty="0" smtClean="0"/>
              <a:t>Socket Programming</a:t>
            </a:r>
          </a:p>
          <a:p>
            <a:r>
              <a:rPr lang="en-US" dirty="0" smtClean="0"/>
              <a:t>ETS &amp; DETS</a:t>
            </a:r>
          </a:p>
          <a:p>
            <a:r>
              <a:rPr lang="en-US" dirty="0" err="1" smtClean="0"/>
              <a:t>Mnesia</a:t>
            </a:r>
            <a:endParaRPr lang="en-US" dirty="0"/>
          </a:p>
        </p:txBody>
      </p:sp>
    </p:spTree>
    <p:extLst>
      <p:ext uri="{BB962C8B-B14F-4D97-AF65-F5344CB8AC3E}">
        <p14:creationId xmlns:p14="http://schemas.microsoft.com/office/powerpoint/2010/main" val="20160264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Catch Primitives</a:t>
            </a:r>
            <a:endParaRPr lang="en-US" dirty="0"/>
          </a:p>
        </p:txBody>
      </p:sp>
      <p:sp>
        <p:nvSpPr>
          <p:cNvPr id="3" name="TextBox 2"/>
          <p:cNvSpPr txBox="1"/>
          <p:nvPr/>
        </p:nvSpPr>
        <p:spPr>
          <a:xfrm>
            <a:off x="1666240" y="2255520"/>
            <a:ext cx="8818880" cy="1754326"/>
          </a:xfrm>
          <a:prstGeom prst="rect">
            <a:avLst/>
          </a:prstGeom>
          <a:noFill/>
        </p:spPr>
        <p:txBody>
          <a:bodyPr wrap="square" rtlCol="0">
            <a:spAutoFit/>
          </a:bodyPr>
          <a:lstStyle/>
          <a:p>
            <a:r>
              <a:rPr lang="en-US" dirty="0"/>
              <a:t>The other way to trap an exception is to use the primitive catch. When</a:t>
            </a:r>
          </a:p>
          <a:p>
            <a:r>
              <a:rPr lang="en-US" dirty="0"/>
              <a:t>you catch an exception, it is converted into a tuple that describes the</a:t>
            </a:r>
          </a:p>
          <a:p>
            <a:r>
              <a:rPr lang="en-US" dirty="0" smtClean="0"/>
              <a:t>Error</a:t>
            </a:r>
          </a:p>
          <a:p>
            <a:endParaRPr lang="en-US" dirty="0"/>
          </a:p>
          <a:p>
            <a:endParaRPr lang="en-US" dirty="0" smtClean="0"/>
          </a:p>
          <a:p>
            <a:r>
              <a:rPr lang="en-US" dirty="0"/>
              <a:t>L</a:t>
            </a:r>
            <a:r>
              <a:rPr lang="en-US" dirty="0" smtClean="0"/>
              <a:t>ose </a:t>
            </a:r>
            <a:r>
              <a:rPr lang="en-US" dirty="0"/>
              <a:t>a lot of precision in analyzing the cause of the problem.</a:t>
            </a:r>
            <a:endParaRPr lang="en-US" dirty="0" smtClean="0"/>
          </a:p>
        </p:txBody>
      </p:sp>
    </p:spTree>
    <p:extLst>
      <p:ext uri="{BB962C8B-B14F-4D97-AF65-F5344CB8AC3E}">
        <p14:creationId xmlns:p14="http://schemas.microsoft.com/office/powerpoint/2010/main" val="18137576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list_to_binary</a:t>
            </a:r>
            <a:endParaRPr lang="en-US" dirty="0"/>
          </a:p>
        </p:txBody>
      </p:sp>
      <p:sp>
        <p:nvSpPr>
          <p:cNvPr id="3" name="TextBox 2"/>
          <p:cNvSpPr txBox="1"/>
          <p:nvPr/>
        </p:nvSpPr>
        <p:spPr>
          <a:xfrm>
            <a:off x="1666240" y="2255520"/>
            <a:ext cx="8818880" cy="1477328"/>
          </a:xfrm>
          <a:prstGeom prst="rect">
            <a:avLst/>
          </a:prstGeom>
          <a:noFill/>
        </p:spPr>
        <p:txBody>
          <a:bodyPr wrap="square" rtlCol="0">
            <a:spAutoFit/>
          </a:bodyPr>
          <a:lstStyle/>
          <a:p>
            <a:r>
              <a:rPr lang="en-US" dirty="0" err="1"/>
              <a:t>list_to_binary</a:t>
            </a:r>
            <a:r>
              <a:rPr lang="en-US" dirty="0"/>
              <a:t> returns a binary constructed from the integers and</a:t>
            </a:r>
          </a:p>
          <a:p>
            <a:r>
              <a:rPr lang="en-US" dirty="0"/>
              <a:t>binaries in </a:t>
            </a:r>
            <a:r>
              <a:rPr lang="en-US" dirty="0" err="1"/>
              <a:t>IoList</a:t>
            </a:r>
            <a:r>
              <a:rPr lang="en-US" dirty="0"/>
              <a:t>. Here </a:t>
            </a:r>
            <a:r>
              <a:rPr lang="en-US" dirty="0" err="1"/>
              <a:t>IoList</a:t>
            </a:r>
            <a:r>
              <a:rPr lang="en-US" dirty="0"/>
              <a:t> is a list, whose elements are integers in</a:t>
            </a:r>
          </a:p>
          <a:p>
            <a:r>
              <a:rPr lang="en-US" dirty="0"/>
              <a:t>0..255, binaries, or </a:t>
            </a:r>
            <a:r>
              <a:rPr lang="en-US" dirty="0" err="1" smtClean="0"/>
              <a:t>IoLists</a:t>
            </a:r>
            <a:endParaRPr lang="en-US" dirty="0" smtClean="0"/>
          </a:p>
          <a:p>
            <a:endParaRPr lang="en-US" dirty="0"/>
          </a:p>
          <a:p>
            <a:r>
              <a:rPr lang="en-US" dirty="0"/>
              <a:t>@spec </a:t>
            </a:r>
            <a:r>
              <a:rPr lang="en-US" dirty="0" err="1"/>
              <a:t>list_to_binary</a:t>
            </a:r>
            <a:r>
              <a:rPr lang="en-US" dirty="0"/>
              <a:t>(</a:t>
            </a:r>
            <a:r>
              <a:rPr lang="en-US" dirty="0" err="1"/>
              <a:t>IoList</a:t>
            </a:r>
            <a:r>
              <a:rPr lang="en-US" dirty="0"/>
              <a:t>) -&gt; binary()</a:t>
            </a:r>
            <a:endParaRPr lang="en-US" dirty="0" smtClean="0"/>
          </a:p>
        </p:txBody>
      </p:sp>
      <p:pic>
        <p:nvPicPr>
          <p:cNvPr id="4" name="Picture 3"/>
          <p:cNvPicPr>
            <a:picLocks noChangeAspect="1"/>
          </p:cNvPicPr>
          <p:nvPr/>
        </p:nvPicPr>
        <p:blipFill>
          <a:blip r:embed="rId2"/>
          <a:stretch>
            <a:fillRect/>
          </a:stretch>
        </p:blipFill>
        <p:spPr>
          <a:xfrm>
            <a:off x="1503362" y="3808770"/>
            <a:ext cx="7376478" cy="2974710"/>
          </a:xfrm>
          <a:prstGeom prst="rect">
            <a:avLst/>
          </a:prstGeom>
        </p:spPr>
      </p:pic>
    </p:spTree>
    <p:extLst>
      <p:ext uri="{BB962C8B-B14F-4D97-AF65-F5344CB8AC3E}">
        <p14:creationId xmlns:p14="http://schemas.microsoft.com/office/powerpoint/2010/main" val="25031183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Tuple_to_list</a:t>
            </a:r>
            <a:endParaRPr lang="en-US" dirty="0"/>
          </a:p>
        </p:txBody>
      </p:sp>
      <p:sp>
        <p:nvSpPr>
          <p:cNvPr id="3" name="TextBox 2"/>
          <p:cNvSpPr txBox="1"/>
          <p:nvPr/>
        </p:nvSpPr>
        <p:spPr>
          <a:xfrm>
            <a:off x="1666240" y="2255520"/>
            <a:ext cx="8818880" cy="369332"/>
          </a:xfrm>
          <a:prstGeom prst="rect">
            <a:avLst/>
          </a:prstGeom>
          <a:noFill/>
        </p:spPr>
        <p:txBody>
          <a:bodyPr wrap="square" rtlCol="0">
            <a:spAutoFit/>
          </a:bodyPr>
          <a:lstStyle/>
          <a:p>
            <a:r>
              <a:rPr lang="en-US" dirty="0"/>
              <a:t>converts a tuple to a list</a:t>
            </a:r>
            <a:endParaRPr lang="en-US" dirty="0" smtClean="0"/>
          </a:p>
        </p:txBody>
      </p:sp>
      <p:pic>
        <p:nvPicPr>
          <p:cNvPr id="4" name="Picture 3"/>
          <p:cNvPicPr>
            <a:picLocks noChangeAspect="1"/>
          </p:cNvPicPr>
          <p:nvPr/>
        </p:nvPicPr>
        <p:blipFill>
          <a:blip r:embed="rId2"/>
          <a:stretch>
            <a:fillRect/>
          </a:stretch>
        </p:blipFill>
        <p:spPr>
          <a:xfrm>
            <a:off x="1840230" y="3185477"/>
            <a:ext cx="5027930" cy="1394734"/>
          </a:xfrm>
          <a:prstGeom prst="rect">
            <a:avLst/>
          </a:prstGeom>
        </p:spPr>
      </p:pic>
    </p:spTree>
    <p:extLst>
      <p:ext uri="{BB962C8B-B14F-4D97-AF65-F5344CB8AC3E}">
        <p14:creationId xmlns:p14="http://schemas.microsoft.com/office/powerpoint/2010/main" val="15161627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Binaries</a:t>
            </a:r>
            <a:endParaRPr lang="en-US" dirty="0"/>
          </a:p>
        </p:txBody>
      </p:sp>
      <p:sp>
        <p:nvSpPr>
          <p:cNvPr id="3" name="TextBox 2"/>
          <p:cNvSpPr txBox="1"/>
          <p:nvPr/>
        </p:nvSpPr>
        <p:spPr>
          <a:xfrm>
            <a:off x="1666240" y="2255520"/>
            <a:ext cx="8818880" cy="2862322"/>
          </a:xfrm>
          <a:prstGeom prst="rect">
            <a:avLst/>
          </a:prstGeom>
          <a:noFill/>
        </p:spPr>
        <p:txBody>
          <a:bodyPr wrap="square" rtlCol="0">
            <a:spAutoFit/>
          </a:bodyPr>
          <a:lstStyle/>
          <a:p>
            <a:r>
              <a:rPr lang="en-US" dirty="0"/>
              <a:t>Binaries are written and printed as sequences of integers or strings,</a:t>
            </a:r>
          </a:p>
          <a:p>
            <a:r>
              <a:rPr lang="en-US" dirty="0"/>
              <a:t>enclosed in double less-than and greater-than </a:t>
            </a:r>
            <a:r>
              <a:rPr lang="en-US" dirty="0" smtClean="0"/>
              <a:t>brackets</a:t>
            </a:r>
          </a:p>
          <a:p>
            <a:endParaRPr lang="en-US" dirty="0"/>
          </a:p>
          <a:p>
            <a:r>
              <a:rPr lang="en-US" dirty="0"/>
              <a:t>When you use integers in a binary, each must be in the range 0 to </a:t>
            </a:r>
            <a:r>
              <a:rPr lang="en-US" dirty="0" smtClean="0"/>
              <a:t>255</a:t>
            </a:r>
          </a:p>
          <a:p>
            <a:endParaRPr lang="en-US" dirty="0"/>
          </a:p>
          <a:p>
            <a:r>
              <a:rPr lang="en-US" dirty="0"/>
              <a:t>As with strings, if the content of a binary is a printable string, then the</a:t>
            </a:r>
          </a:p>
          <a:p>
            <a:r>
              <a:rPr lang="en-US" dirty="0"/>
              <a:t>shell will print the binary as a string; otherwise, it will be printed as a</a:t>
            </a:r>
          </a:p>
          <a:p>
            <a:r>
              <a:rPr lang="en-US" dirty="0"/>
              <a:t>sequence of integers.</a:t>
            </a:r>
            <a:endParaRPr lang="en-US" dirty="0" smtClean="0"/>
          </a:p>
          <a:p>
            <a:endParaRPr lang="en-US" dirty="0"/>
          </a:p>
          <a:p>
            <a:endParaRPr lang="en-US" dirty="0" smtClean="0"/>
          </a:p>
        </p:txBody>
      </p:sp>
      <p:pic>
        <p:nvPicPr>
          <p:cNvPr id="5" name="Picture 4"/>
          <p:cNvPicPr>
            <a:picLocks noChangeAspect="1"/>
          </p:cNvPicPr>
          <p:nvPr/>
        </p:nvPicPr>
        <p:blipFill>
          <a:blip r:embed="rId2"/>
          <a:stretch>
            <a:fillRect/>
          </a:stretch>
        </p:blipFill>
        <p:spPr>
          <a:xfrm>
            <a:off x="1666240" y="5101332"/>
            <a:ext cx="3271520" cy="1516070"/>
          </a:xfrm>
          <a:prstGeom prst="rect">
            <a:avLst/>
          </a:prstGeom>
        </p:spPr>
      </p:pic>
    </p:spTree>
    <p:extLst>
      <p:ext uri="{BB962C8B-B14F-4D97-AF65-F5344CB8AC3E}">
        <p14:creationId xmlns:p14="http://schemas.microsoft.com/office/powerpoint/2010/main" val="32597959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Split_binary</a:t>
            </a:r>
            <a:endParaRPr lang="en-US" dirty="0"/>
          </a:p>
        </p:txBody>
      </p:sp>
      <p:sp>
        <p:nvSpPr>
          <p:cNvPr id="3" name="TextBox 2"/>
          <p:cNvSpPr txBox="1"/>
          <p:nvPr/>
        </p:nvSpPr>
        <p:spPr>
          <a:xfrm>
            <a:off x="1666240" y="2255520"/>
            <a:ext cx="8818880" cy="1200329"/>
          </a:xfrm>
          <a:prstGeom prst="rect">
            <a:avLst/>
          </a:prstGeom>
          <a:noFill/>
        </p:spPr>
        <p:txBody>
          <a:bodyPr wrap="square" rtlCol="0">
            <a:spAutoFit/>
          </a:bodyPr>
          <a:lstStyle/>
          <a:p>
            <a:r>
              <a:rPr lang="en-US" dirty="0"/>
              <a:t>This splits the binary Bin into two parts at position </a:t>
            </a:r>
            <a:r>
              <a:rPr lang="en-US" dirty="0" err="1" smtClean="0"/>
              <a:t>Pos</a:t>
            </a:r>
            <a:endParaRPr lang="en-US" dirty="0" smtClean="0"/>
          </a:p>
          <a:p>
            <a:endParaRPr lang="en-US" dirty="0"/>
          </a:p>
          <a:p>
            <a:r>
              <a:rPr lang="de-DE" dirty="0"/>
              <a:t>@spec split_binary(Bin, Pos) -&gt; {Bin1, Bin2}</a:t>
            </a:r>
            <a:endParaRPr lang="en-US" dirty="0"/>
          </a:p>
          <a:p>
            <a:endParaRPr lang="en-US" dirty="0" smtClean="0"/>
          </a:p>
        </p:txBody>
      </p:sp>
      <p:pic>
        <p:nvPicPr>
          <p:cNvPr id="4" name="Picture 3"/>
          <p:cNvPicPr>
            <a:picLocks noChangeAspect="1"/>
          </p:cNvPicPr>
          <p:nvPr/>
        </p:nvPicPr>
        <p:blipFill>
          <a:blip r:embed="rId2"/>
          <a:stretch>
            <a:fillRect/>
          </a:stretch>
        </p:blipFill>
        <p:spPr>
          <a:xfrm>
            <a:off x="1594035" y="3367722"/>
            <a:ext cx="6197415" cy="818198"/>
          </a:xfrm>
          <a:prstGeom prst="rect">
            <a:avLst/>
          </a:prstGeom>
        </p:spPr>
      </p:pic>
    </p:spTree>
    <p:extLst>
      <p:ext uri="{BB962C8B-B14F-4D97-AF65-F5344CB8AC3E}">
        <p14:creationId xmlns:p14="http://schemas.microsoft.com/office/powerpoint/2010/main" val="7090557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term_to_binary</a:t>
            </a:r>
            <a:endParaRPr lang="en-US" dirty="0"/>
          </a:p>
        </p:txBody>
      </p:sp>
      <p:sp>
        <p:nvSpPr>
          <p:cNvPr id="3" name="TextBox 2"/>
          <p:cNvSpPr txBox="1"/>
          <p:nvPr/>
        </p:nvSpPr>
        <p:spPr>
          <a:xfrm>
            <a:off x="1666240" y="2255520"/>
            <a:ext cx="8818880" cy="1754326"/>
          </a:xfrm>
          <a:prstGeom prst="rect">
            <a:avLst/>
          </a:prstGeom>
          <a:noFill/>
        </p:spPr>
        <p:txBody>
          <a:bodyPr wrap="square" rtlCol="0">
            <a:spAutoFit/>
          </a:bodyPr>
          <a:lstStyle/>
          <a:p>
            <a:r>
              <a:rPr lang="en-US" dirty="0"/>
              <a:t>This converts any </a:t>
            </a:r>
            <a:r>
              <a:rPr lang="en-US" dirty="0" err="1"/>
              <a:t>Erlang</a:t>
            </a:r>
            <a:r>
              <a:rPr lang="en-US" dirty="0"/>
              <a:t> term into a </a:t>
            </a:r>
            <a:r>
              <a:rPr lang="en-US" dirty="0" smtClean="0"/>
              <a:t>binary</a:t>
            </a:r>
          </a:p>
          <a:p>
            <a:endParaRPr lang="en-US" dirty="0" smtClean="0"/>
          </a:p>
          <a:p>
            <a:r>
              <a:rPr lang="en-US" dirty="0"/>
              <a:t>This is extremely useful </a:t>
            </a:r>
            <a:r>
              <a:rPr lang="en-US" dirty="0" smtClean="0"/>
              <a:t>for storing </a:t>
            </a:r>
            <a:r>
              <a:rPr lang="en-US" dirty="0"/>
              <a:t>complex data structures in files or sending complex </a:t>
            </a:r>
            <a:r>
              <a:rPr lang="en-US" dirty="0" smtClean="0"/>
              <a:t>data structures </a:t>
            </a:r>
            <a:r>
              <a:rPr lang="en-US" dirty="0"/>
              <a:t>to remote machines.</a:t>
            </a:r>
            <a:endParaRPr lang="en-US" dirty="0" smtClean="0"/>
          </a:p>
          <a:p>
            <a:endParaRPr lang="en-US" dirty="0"/>
          </a:p>
          <a:p>
            <a:r>
              <a:rPr lang="en-US" dirty="0"/>
              <a:t>@spec </a:t>
            </a:r>
            <a:r>
              <a:rPr lang="en-US" dirty="0" err="1"/>
              <a:t>term_to_binary</a:t>
            </a:r>
            <a:r>
              <a:rPr lang="en-US" dirty="0"/>
              <a:t>(Term) -&gt; Bin</a:t>
            </a:r>
            <a:endParaRPr lang="en-US" dirty="0" smtClean="0"/>
          </a:p>
        </p:txBody>
      </p:sp>
      <p:pic>
        <p:nvPicPr>
          <p:cNvPr id="5" name="Picture 4"/>
          <p:cNvPicPr>
            <a:picLocks noChangeAspect="1"/>
          </p:cNvPicPr>
          <p:nvPr/>
        </p:nvPicPr>
        <p:blipFill>
          <a:blip r:embed="rId2"/>
          <a:stretch>
            <a:fillRect/>
          </a:stretch>
        </p:blipFill>
        <p:spPr>
          <a:xfrm>
            <a:off x="1666240" y="4707889"/>
            <a:ext cx="7049770" cy="939969"/>
          </a:xfrm>
          <a:prstGeom prst="rect">
            <a:avLst/>
          </a:prstGeom>
        </p:spPr>
      </p:pic>
    </p:spTree>
    <p:extLst>
      <p:ext uri="{BB962C8B-B14F-4D97-AF65-F5344CB8AC3E}">
        <p14:creationId xmlns:p14="http://schemas.microsoft.com/office/powerpoint/2010/main" val="18131098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Binary_to_term</a:t>
            </a:r>
            <a:endParaRPr lang="en-US" dirty="0"/>
          </a:p>
        </p:txBody>
      </p:sp>
      <p:sp>
        <p:nvSpPr>
          <p:cNvPr id="3" name="TextBox 2"/>
          <p:cNvSpPr txBox="1"/>
          <p:nvPr/>
        </p:nvSpPr>
        <p:spPr>
          <a:xfrm>
            <a:off x="1666240" y="2255520"/>
            <a:ext cx="8818880" cy="369332"/>
          </a:xfrm>
          <a:prstGeom prst="rect">
            <a:avLst/>
          </a:prstGeom>
          <a:noFill/>
        </p:spPr>
        <p:txBody>
          <a:bodyPr wrap="square" rtlCol="0">
            <a:spAutoFit/>
          </a:bodyPr>
          <a:lstStyle/>
          <a:p>
            <a:r>
              <a:rPr lang="en-US" dirty="0"/>
              <a:t>This is the inverse of </a:t>
            </a:r>
            <a:r>
              <a:rPr lang="en-US" dirty="0" err="1" smtClean="0"/>
              <a:t>term_to_binary</a:t>
            </a:r>
            <a:endParaRPr lang="en-US" b="1" dirty="0" smtClean="0"/>
          </a:p>
        </p:txBody>
      </p:sp>
      <p:pic>
        <p:nvPicPr>
          <p:cNvPr id="4" name="Picture 3"/>
          <p:cNvPicPr>
            <a:picLocks noChangeAspect="1"/>
          </p:cNvPicPr>
          <p:nvPr/>
        </p:nvPicPr>
        <p:blipFill>
          <a:blip r:embed="rId2"/>
          <a:stretch>
            <a:fillRect/>
          </a:stretch>
        </p:blipFill>
        <p:spPr>
          <a:xfrm>
            <a:off x="1722755" y="3371214"/>
            <a:ext cx="7522845" cy="1744905"/>
          </a:xfrm>
          <a:prstGeom prst="rect">
            <a:avLst/>
          </a:prstGeom>
        </p:spPr>
      </p:pic>
    </p:spTree>
    <p:extLst>
      <p:ext uri="{BB962C8B-B14F-4D97-AF65-F5344CB8AC3E}">
        <p14:creationId xmlns:p14="http://schemas.microsoft.com/office/powerpoint/2010/main" val="8829327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size</a:t>
            </a:r>
            <a:endParaRPr lang="en-US" dirty="0"/>
          </a:p>
        </p:txBody>
      </p:sp>
      <p:sp>
        <p:nvSpPr>
          <p:cNvPr id="3" name="TextBox 2"/>
          <p:cNvSpPr txBox="1"/>
          <p:nvPr/>
        </p:nvSpPr>
        <p:spPr>
          <a:xfrm>
            <a:off x="1666240" y="2255520"/>
            <a:ext cx="8818880" cy="646331"/>
          </a:xfrm>
          <a:prstGeom prst="rect">
            <a:avLst/>
          </a:prstGeom>
          <a:noFill/>
        </p:spPr>
        <p:txBody>
          <a:bodyPr wrap="square" rtlCol="0">
            <a:spAutoFit/>
          </a:bodyPr>
          <a:lstStyle/>
          <a:p>
            <a:r>
              <a:rPr lang="en-US" dirty="0"/>
              <a:t>This returns the number of bytes in the binary</a:t>
            </a:r>
            <a:r>
              <a:rPr lang="en-US" dirty="0" smtClean="0"/>
              <a:t>.</a:t>
            </a:r>
          </a:p>
          <a:p>
            <a:r>
              <a:rPr lang="en-US" dirty="0"/>
              <a:t>@spec size(Bin) -&gt; </a:t>
            </a:r>
            <a:r>
              <a:rPr lang="en-US" dirty="0" err="1"/>
              <a:t>Int</a:t>
            </a:r>
            <a:endParaRPr lang="en-US" b="1" dirty="0" smtClean="0"/>
          </a:p>
        </p:txBody>
      </p:sp>
      <p:pic>
        <p:nvPicPr>
          <p:cNvPr id="5" name="Picture 4"/>
          <p:cNvPicPr>
            <a:picLocks noChangeAspect="1"/>
          </p:cNvPicPr>
          <p:nvPr/>
        </p:nvPicPr>
        <p:blipFill>
          <a:blip r:embed="rId2"/>
          <a:stretch>
            <a:fillRect/>
          </a:stretch>
        </p:blipFill>
        <p:spPr>
          <a:xfrm>
            <a:off x="1666240" y="3316287"/>
            <a:ext cx="4185920" cy="905608"/>
          </a:xfrm>
          <a:prstGeom prst="rect">
            <a:avLst/>
          </a:prstGeom>
        </p:spPr>
      </p:pic>
    </p:spTree>
    <p:extLst>
      <p:ext uri="{BB962C8B-B14F-4D97-AF65-F5344CB8AC3E}">
        <p14:creationId xmlns:p14="http://schemas.microsoft.com/office/powerpoint/2010/main" val="25750234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a:t>
            </a:r>
            <a:endParaRPr lang="en-US" dirty="0"/>
          </a:p>
        </p:txBody>
      </p:sp>
      <p:sp>
        <p:nvSpPr>
          <p:cNvPr id="3" name="TextBox 2"/>
          <p:cNvSpPr txBox="1"/>
          <p:nvPr/>
        </p:nvSpPr>
        <p:spPr>
          <a:xfrm>
            <a:off x="1666240" y="2255520"/>
            <a:ext cx="8818880" cy="646331"/>
          </a:xfrm>
          <a:prstGeom prst="rect">
            <a:avLst/>
          </a:prstGeom>
          <a:noFill/>
        </p:spPr>
        <p:txBody>
          <a:bodyPr wrap="square" rtlCol="0">
            <a:spAutoFit/>
          </a:bodyPr>
          <a:lstStyle/>
          <a:p>
            <a:r>
              <a:rPr lang="en-US" dirty="0"/>
              <a:t>We can create a 16-bit memory area Mem containing a single RGB</a:t>
            </a:r>
          </a:p>
          <a:p>
            <a:r>
              <a:rPr lang="en-US" dirty="0"/>
              <a:t>triplet as follows</a:t>
            </a:r>
            <a:endParaRPr lang="en-US" b="1" dirty="0" smtClean="0"/>
          </a:p>
        </p:txBody>
      </p:sp>
      <p:pic>
        <p:nvPicPr>
          <p:cNvPr id="6" name="Picture 5"/>
          <p:cNvPicPr>
            <a:picLocks noChangeAspect="1"/>
          </p:cNvPicPr>
          <p:nvPr/>
        </p:nvPicPr>
        <p:blipFill>
          <a:blip r:embed="rId2"/>
          <a:stretch>
            <a:fillRect/>
          </a:stretch>
        </p:blipFill>
        <p:spPr>
          <a:xfrm>
            <a:off x="1666240" y="3247291"/>
            <a:ext cx="4023360" cy="1828800"/>
          </a:xfrm>
          <a:prstGeom prst="rect">
            <a:avLst/>
          </a:prstGeom>
        </p:spPr>
      </p:pic>
      <p:pic>
        <p:nvPicPr>
          <p:cNvPr id="7" name="Picture 6"/>
          <p:cNvPicPr>
            <a:picLocks noChangeAspect="1"/>
          </p:cNvPicPr>
          <p:nvPr/>
        </p:nvPicPr>
        <p:blipFill>
          <a:blip r:embed="rId3"/>
          <a:stretch>
            <a:fillRect/>
          </a:stretch>
        </p:blipFill>
        <p:spPr>
          <a:xfrm>
            <a:off x="6502400" y="3247291"/>
            <a:ext cx="3230880" cy="1793468"/>
          </a:xfrm>
          <a:prstGeom prst="rect">
            <a:avLst/>
          </a:prstGeom>
        </p:spPr>
      </p:pic>
    </p:spTree>
    <p:extLst>
      <p:ext uri="{BB962C8B-B14F-4D97-AF65-F5344CB8AC3E}">
        <p14:creationId xmlns:p14="http://schemas.microsoft.com/office/powerpoint/2010/main" val="33669502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666240" y="2255520"/>
            <a:ext cx="8818880" cy="369332"/>
          </a:xfrm>
          <a:prstGeom prst="rect">
            <a:avLst/>
          </a:prstGeom>
          <a:noFill/>
        </p:spPr>
        <p:txBody>
          <a:bodyPr wrap="square" rtlCol="0">
            <a:spAutoFit/>
          </a:bodyPr>
          <a:lstStyle/>
          <a:p>
            <a:r>
              <a:rPr lang="en-US" dirty="0"/>
              <a:t>Bit syntax expressions are of the following form</a:t>
            </a:r>
            <a:endParaRPr lang="en-US" b="1" dirty="0" smtClean="0"/>
          </a:p>
        </p:txBody>
      </p:sp>
      <p:pic>
        <p:nvPicPr>
          <p:cNvPr id="4" name="Picture 3"/>
          <p:cNvPicPr>
            <a:picLocks noChangeAspect="1"/>
          </p:cNvPicPr>
          <p:nvPr/>
        </p:nvPicPr>
        <p:blipFill>
          <a:blip r:embed="rId2"/>
          <a:stretch>
            <a:fillRect/>
          </a:stretch>
        </p:blipFill>
        <p:spPr>
          <a:xfrm>
            <a:off x="1666240" y="2784554"/>
            <a:ext cx="2763520" cy="653196"/>
          </a:xfrm>
          <a:prstGeom prst="rect">
            <a:avLst/>
          </a:prstGeom>
        </p:spPr>
      </p:pic>
      <p:pic>
        <p:nvPicPr>
          <p:cNvPr id="6" name="Picture 5"/>
          <p:cNvPicPr>
            <a:picLocks noChangeAspect="1"/>
          </p:cNvPicPr>
          <p:nvPr/>
        </p:nvPicPr>
        <p:blipFill>
          <a:blip r:embed="rId3"/>
          <a:stretch>
            <a:fillRect/>
          </a:stretch>
        </p:blipFill>
        <p:spPr>
          <a:xfrm>
            <a:off x="1666240" y="4287520"/>
            <a:ext cx="4818380" cy="1422400"/>
          </a:xfrm>
          <a:prstGeom prst="rect">
            <a:avLst/>
          </a:prstGeom>
        </p:spPr>
      </p:pic>
      <p:sp>
        <p:nvSpPr>
          <p:cNvPr id="7" name="TextBox 6"/>
          <p:cNvSpPr txBox="1"/>
          <p:nvPr/>
        </p:nvSpPr>
        <p:spPr>
          <a:xfrm>
            <a:off x="1666240" y="3470077"/>
            <a:ext cx="8818880" cy="646331"/>
          </a:xfrm>
          <a:prstGeom prst="rect">
            <a:avLst/>
          </a:prstGeom>
          <a:noFill/>
        </p:spPr>
        <p:txBody>
          <a:bodyPr wrap="square" rtlCol="0">
            <a:spAutoFit/>
          </a:bodyPr>
          <a:lstStyle/>
          <a:p>
            <a:r>
              <a:rPr lang="en-US" dirty="0"/>
              <a:t>Each element </a:t>
            </a:r>
            <a:r>
              <a:rPr lang="en-US" dirty="0" err="1"/>
              <a:t>Ei</a:t>
            </a:r>
            <a:r>
              <a:rPr lang="en-US" dirty="0"/>
              <a:t> specifies a single segment of the binary. Each element</a:t>
            </a:r>
          </a:p>
          <a:p>
            <a:r>
              <a:rPr lang="en-US" dirty="0" err="1"/>
              <a:t>Ei</a:t>
            </a:r>
            <a:r>
              <a:rPr lang="en-US" dirty="0"/>
              <a:t> can have one of four possible forms:</a:t>
            </a:r>
            <a:endParaRPr lang="en-US" b="1" dirty="0" smtClean="0"/>
          </a:p>
        </p:txBody>
      </p:sp>
      <p:sp>
        <p:nvSpPr>
          <p:cNvPr id="8" name="TextBox 7"/>
          <p:cNvSpPr txBox="1"/>
          <p:nvPr/>
        </p:nvSpPr>
        <p:spPr>
          <a:xfrm>
            <a:off x="1666240" y="5881032"/>
            <a:ext cx="8818880" cy="646331"/>
          </a:xfrm>
          <a:prstGeom prst="rect">
            <a:avLst/>
          </a:prstGeom>
          <a:noFill/>
        </p:spPr>
        <p:txBody>
          <a:bodyPr wrap="square" rtlCol="0">
            <a:spAutoFit/>
          </a:bodyPr>
          <a:lstStyle/>
          <a:p>
            <a:r>
              <a:rPr lang="en-US" dirty="0"/>
              <a:t>Whatever form you use, the total number of bits in the binary must be</a:t>
            </a:r>
          </a:p>
          <a:p>
            <a:r>
              <a:rPr lang="en-US" dirty="0"/>
              <a:t>evenly divisible by 8.</a:t>
            </a:r>
            <a:endParaRPr lang="en-US" b="1" dirty="0" smtClean="0"/>
          </a:p>
        </p:txBody>
      </p:sp>
    </p:spTree>
    <p:extLst>
      <p:ext uri="{BB962C8B-B14F-4D97-AF65-F5344CB8AC3E}">
        <p14:creationId xmlns:p14="http://schemas.microsoft.com/office/powerpoint/2010/main" val="2358866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Erlang</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Debian</a:t>
            </a:r>
            <a:r>
              <a:rPr lang="en-US" dirty="0" smtClean="0"/>
              <a:t> Based systems</a:t>
            </a:r>
          </a:p>
          <a:p>
            <a:pPr marL="457200" lvl="1" indent="0">
              <a:buNone/>
            </a:pPr>
            <a:r>
              <a:rPr lang="en-US" dirty="0" smtClean="0"/>
              <a:t>apt-get install </a:t>
            </a:r>
            <a:r>
              <a:rPr lang="en-US" dirty="0" err="1" smtClean="0"/>
              <a:t>erlang</a:t>
            </a:r>
            <a:endParaRPr lang="en-US" dirty="0" smtClean="0"/>
          </a:p>
          <a:p>
            <a:endParaRPr lang="en-US" dirty="0" smtClean="0"/>
          </a:p>
          <a:p>
            <a:r>
              <a:rPr lang="en-US" dirty="0" smtClean="0"/>
              <a:t>Windows Installer</a:t>
            </a:r>
          </a:p>
          <a:p>
            <a:pPr marL="0" indent="0">
              <a:buNone/>
            </a:pPr>
            <a:r>
              <a:rPr lang="en-US" dirty="0"/>
              <a:t>	</a:t>
            </a:r>
            <a:r>
              <a:rPr lang="en-US" dirty="0" smtClean="0">
                <a:hlinkClick r:id="rId2"/>
              </a:rPr>
              <a:t>http</a:t>
            </a:r>
            <a:r>
              <a:rPr lang="en-US" dirty="0">
                <a:hlinkClick r:id="rId2"/>
              </a:rPr>
              <a:t>://</a:t>
            </a:r>
            <a:r>
              <a:rPr lang="en-US" dirty="0" smtClean="0">
                <a:hlinkClick r:id="rId2"/>
              </a:rPr>
              <a:t>www.erlang.org/download.html</a:t>
            </a:r>
            <a:endParaRPr lang="en-US" dirty="0" smtClean="0"/>
          </a:p>
          <a:p>
            <a:pPr marL="0" indent="0">
              <a:buNone/>
            </a:pPr>
            <a:endParaRPr lang="en-US" dirty="0" smtClean="0"/>
          </a:p>
          <a:p>
            <a:r>
              <a:rPr lang="en-US" dirty="0" smtClean="0"/>
              <a:t>Build from source</a:t>
            </a:r>
            <a:endParaRPr lang="en-US" dirty="0"/>
          </a:p>
          <a:p>
            <a:pPr marL="0" indent="0">
              <a:buNone/>
            </a:pPr>
            <a:r>
              <a:rPr lang="en-US" dirty="0"/>
              <a:t>	</a:t>
            </a:r>
            <a:r>
              <a:rPr lang="en-US" dirty="0">
                <a:hlinkClick r:id="rId2"/>
              </a:rPr>
              <a:t>http://www.erlang.org/download.html</a:t>
            </a:r>
            <a:endParaRPr lang="en-US" dirty="0"/>
          </a:p>
          <a:p>
            <a:endParaRPr lang="en-US" dirty="0"/>
          </a:p>
        </p:txBody>
      </p:sp>
    </p:spTree>
    <p:extLst>
      <p:ext uri="{BB962C8B-B14F-4D97-AF65-F5344CB8AC3E}">
        <p14:creationId xmlns:p14="http://schemas.microsoft.com/office/powerpoint/2010/main" val="42348376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2462213"/>
          </a:xfrm>
          <a:prstGeom prst="rect">
            <a:avLst/>
          </a:prstGeom>
          <a:noFill/>
        </p:spPr>
        <p:txBody>
          <a:bodyPr wrap="square" rtlCol="0">
            <a:spAutoFit/>
          </a:bodyPr>
          <a:lstStyle/>
          <a:p>
            <a:r>
              <a:rPr lang="en-US" sz="2800" dirty="0" smtClean="0"/>
              <a:t>Value</a:t>
            </a:r>
          </a:p>
          <a:p>
            <a:endParaRPr lang="en-US" b="1" dirty="0"/>
          </a:p>
          <a:p>
            <a:r>
              <a:rPr lang="en-US" dirty="0"/>
              <a:t>When you construct a binary, Value must be a bound variable, a literal</a:t>
            </a:r>
          </a:p>
          <a:p>
            <a:r>
              <a:rPr lang="en-US" dirty="0"/>
              <a:t>string, or an expression that evaluates to an integer, a float, or a binary.</a:t>
            </a:r>
          </a:p>
          <a:p>
            <a:r>
              <a:rPr lang="en-US" dirty="0"/>
              <a:t>When used in a pattern matching operation, Value can be a bound or</a:t>
            </a:r>
          </a:p>
          <a:p>
            <a:r>
              <a:rPr lang="en-US" dirty="0"/>
              <a:t>unbound variable, integer, literal string, float, or </a:t>
            </a:r>
            <a:r>
              <a:rPr lang="en-US" dirty="0" smtClean="0"/>
              <a:t>binary</a:t>
            </a:r>
          </a:p>
          <a:p>
            <a:endParaRPr lang="en-US" b="1" dirty="0"/>
          </a:p>
          <a:p>
            <a:endParaRPr lang="en-US" b="1" dirty="0" smtClean="0"/>
          </a:p>
        </p:txBody>
      </p:sp>
    </p:spTree>
    <p:extLst>
      <p:ext uri="{BB962C8B-B14F-4D97-AF65-F5344CB8AC3E}">
        <p14:creationId xmlns:p14="http://schemas.microsoft.com/office/powerpoint/2010/main" val="38088757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4678204"/>
          </a:xfrm>
          <a:prstGeom prst="rect">
            <a:avLst/>
          </a:prstGeom>
          <a:noFill/>
        </p:spPr>
        <p:txBody>
          <a:bodyPr wrap="square" rtlCol="0">
            <a:spAutoFit/>
          </a:bodyPr>
          <a:lstStyle/>
          <a:p>
            <a:r>
              <a:rPr lang="en-US" sz="2800" dirty="0" smtClean="0"/>
              <a:t>Size</a:t>
            </a:r>
            <a:endParaRPr lang="en-US" sz="2800" dirty="0"/>
          </a:p>
          <a:p>
            <a:endParaRPr lang="en-US" b="1" dirty="0"/>
          </a:p>
          <a:p>
            <a:r>
              <a:rPr lang="en-US" dirty="0"/>
              <a:t>Size must be an expression that evaluates to an integer. In pattern</a:t>
            </a:r>
          </a:p>
          <a:p>
            <a:r>
              <a:rPr lang="en-US" dirty="0"/>
              <a:t>matching, Size must be an integer or a bound variable whose value is</a:t>
            </a:r>
          </a:p>
          <a:p>
            <a:r>
              <a:rPr lang="en-US" dirty="0"/>
              <a:t>an integer. Size cannot be an unbound variable</a:t>
            </a:r>
            <a:r>
              <a:rPr lang="en-US" dirty="0" smtClean="0"/>
              <a:t>.</a:t>
            </a:r>
          </a:p>
          <a:p>
            <a:endParaRPr lang="en-US" b="1" dirty="0"/>
          </a:p>
          <a:p>
            <a:r>
              <a:rPr lang="en-US" dirty="0"/>
              <a:t>The value of Size specifies the size of the segment in </a:t>
            </a:r>
            <a:r>
              <a:rPr lang="en-US" dirty="0" smtClean="0"/>
              <a:t>units</a:t>
            </a:r>
          </a:p>
          <a:p>
            <a:endParaRPr lang="en-US" b="1" dirty="0"/>
          </a:p>
          <a:p>
            <a:r>
              <a:rPr lang="en-US" dirty="0"/>
              <a:t>The default value depends on the </a:t>
            </a:r>
            <a:r>
              <a:rPr lang="en-US" dirty="0" smtClean="0"/>
              <a:t>type</a:t>
            </a:r>
          </a:p>
          <a:p>
            <a:endParaRPr lang="en-US" b="1" dirty="0"/>
          </a:p>
          <a:p>
            <a:r>
              <a:rPr lang="en-US" dirty="0"/>
              <a:t>For </a:t>
            </a:r>
            <a:r>
              <a:rPr lang="en-US" dirty="0" smtClean="0"/>
              <a:t>an integer </a:t>
            </a:r>
            <a:r>
              <a:rPr lang="en-US" dirty="0"/>
              <a:t>it is 8, for a float it is 64, and for a binary it is the size of the</a:t>
            </a:r>
          </a:p>
          <a:p>
            <a:r>
              <a:rPr lang="en-US" dirty="0" smtClean="0"/>
              <a:t>Binary</a:t>
            </a:r>
          </a:p>
          <a:p>
            <a:endParaRPr lang="en-US" b="1" dirty="0"/>
          </a:p>
          <a:p>
            <a:r>
              <a:rPr lang="en-US" dirty="0"/>
              <a:t>In pattern matching, this default value is valid only for the very</a:t>
            </a:r>
          </a:p>
          <a:p>
            <a:r>
              <a:rPr lang="en-US" dirty="0"/>
              <a:t>last element</a:t>
            </a:r>
            <a:r>
              <a:rPr lang="en-US" dirty="0" smtClean="0"/>
              <a:t>. </a:t>
            </a:r>
            <a:r>
              <a:rPr lang="en-US" dirty="0"/>
              <a:t>All other binary elements in the matching must have a</a:t>
            </a:r>
          </a:p>
          <a:p>
            <a:r>
              <a:rPr lang="en-US" dirty="0"/>
              <a:t>size specification.</a:t>
            </a:r>
            <a:endParaRPr lang="en-US" b="1" dirty="0" smtClean="0"/>
          </a:p>
        </p:txBody>
      </p:sp>
    </p:spTree>
    <p:extLst>
      <p:ext uri="{BB962C8B-B14F-4D97-AF65-F5344CB8AC3E}">
        <p14:creationId xmlns:p14="http://schemas.microsoft.com/office/powerpoint/2010/main" val="9054540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3200876"/>
          </a:xfrm>
          <a:prstGeom prst="rect">
            <a:avLst/>
          </a:prstGeom>
          <a:noFill/>
        </p:spPr>
        <p:txBody>
          <a:bodyPr wrap="square" rtlCol="0">
            <a:spAutoFit/>
          </a:bodyPr>
          <a:lstStyle/>
          <a:p>
            <a:r>
              <a:rPr lang="en-US" sz="2800" dirty="0" err="1" smtClean="0"/>
              <a:t>TypeSpecifierList</a:t>
            </a:r>
            <a:r>
              <a:rPr lang="en-US" sz="2800" dirty="0" smtClean="0"/>
              <a:t/>
            </a:r>
            <a:br>
              <a:rPr lang="en-US" sz="2800" dirty="0" smtClean="0"/>
            </a:br>
            <a:endParaRPr lang="en-US" sz="2800" dirty="0" smtClean="0"/>
          </a:p>
          <a:p>
            <a:endParaRPr lang="en-US" b="1" dirty="0"/>
          </a:p>
          <a:p>
            <a:r>
              <a:rPr lang="en-US" dirty="0" err="1"/>
              <a:t>TypeSpecifierList</a:t>
            </a:r>
            <a:r>
              <a:rPr lang="en-US" dirty="0"/>
              <a:t> is a hyphen-separated list of items of the form </a:t>
            </a:r>
            <a:endParaRPr lang="en-US" dirty="0" smtClean="0"/>
          </a:p>
          <a:p>
            <a:r>
              <a:rPr lang="en-US" sz="2000" b="1" dirty="0" smtClean="0"/>
              <a:t>End-Sign-Type-Unit</a:t>
            </a:r>
            <a:r>
              <a:rPr lang="en-US" dirty="0"/>
              <a:t>. </a:t>
            </a:r>
            <a:endParaRPr lang="en-US" dirty="0" smtClean="0"/>
          </a:p>
          <a:p>
            <a:endParaRPr lang="en-US" dirty="0"/>
          </a:p>
          <a:p>
            <a:endParaRPr lang="en-US" dirty="0" smtClean="0"/>
          </a:p>
          <a:p>
            <a:r>
              <a:rPr lang="en-US" dirty="0" smtClean="0"/>
              <a:t>Any </a:t>
            </a:r>
            <a:r>
              <a:rPr lang="en-US" dirty="0"/>
              <a:t>of the previous items can be omitted, and the items can</a:t>
            </a:r>
          </a:p>
          <a:p>
            <a:r>
              <a:rPr lang="en-US" dirty="0"/>
              <a:t>occur in any order. If an item is omitted, then a default value for the</a:t>
            </a:r>
          </a:p>
          <a:p>
            <a:r>
              <a:rPr lang="en-US" dirty="0"/>
              <a:t>item is used</a:t>
            </a:r>
            <a:endParaRPr lang="en-US" b="1" dirty="0" smtClean="0"/>
          </a:p>
        </p:txBody>
      </p:sp>
    </p:spTree>
    <p:extLst>
      <p:ext uri="{BB962C8B-B14F-4D97-AF65-F5344CB8AC3E}">
        <p14:creationId xmlns:p14="http://schemas.microsoft.com/office/powerpoint/2010/main" val="26526812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3477875"/>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en-US" sz="2800" dirty="0"/>
              <a:t>@type End = big | little | native</a:t>
            </a:r>
            <a:r>
              <a:rPr lang="en-US" sz="2800" dirty="0" smtClean="0"/>
              <a:t/>
            </a:r>
            <a:br>
              <a:rPr lang="en-US" sz="2800" dirty="0" smtClean="0"/>
            </a:br>
            <a:endParaRPr lang="en-US" sz="2800" dirty="0" smtClean="0"/>
          </a:p>
          <a:p>
            <a:r>
              <a:rPr lang="en-US" dirty="0"/>
              <a:t>This specifies the </a:t>
            </a:r>
            <a:r>
              <a:rPr lang="en-US" dirty="0" err="1"/>
              <a:t>endianess</a:t>
            </a:r>
            <a:r>
              <a:rPr lang="en-US" dirty="0"/>
              <a:t> of the machine. native is determined</a:t>
            </a:r>
          </a:p>
          <a:p>
            <a:r>
              <a:rPr lang="en-US" dirty="0"/>
              <a:t>at runtime, depending upon the CPU of your machine. </a:t>
            </a:r>
            <a:endParaRPr lang="en-US" dirty="0" smtClean="0"/>
          </a:p>
          <a:p>
            <a:endParaRPr lang="en-US" dirty="0"/>
          </a:p>
          <a:p>
            <a:r>
              <a:rPr lang="en-US" dirty="0" smtClean="0"/>
              <a:t>The default is </a:t>
            </a:r>
            <a:r>
              <a:rPr lang="en-US" dirty="0"/>
              <a:t>big. </a:t>
            </a:r>
            <a:r>
              <a:rPr lang="en-US" dirty="0" smtClean="0"/>
              <a:t>The </a:t>
            </a:r>
            <a:r>
              <a:rPr lang="en-US" dirty="0"/>
              <a:t>only significance of this has to do with packing and</a:t>
            </a:r>
          </a:p>
          <a:p>
            <a:r>
              <a:rPr lang="en-US" dirty="0"/>
              <a:t>unpacking integers from binaries</a:t>
            </a:r>
            <a:endParaRPr lang="en-US" b="1" dirty="0"/>
          </a:p>
          <a:p>
            <a:endParaRPr lang="en-US" b="1" dirty="0" smtClean="0"/>
          </a:p>
        </p:txBody>
      </p:sp>
      <p:pic>
        <p:nvPicPr>
          <p:cNvPr id="4" name="Picture 3"/>
          <p:cNvPicPr>
            <a:picLocks noChangeAspect="1"/>
          </p:cNvPicPr>
          <p:nvPr/>
        </p:nvPicPr>
        <p:blipFill>
          <a:blip r:embed="rId2"/>
          <a:stretch>
            <a:fillRect/>
          </a:stretch>
        </p:blipFill>
        <p:spPr>
          <a:xfrm>
            <a:off x="5564394" y="5417314"/>
            <a:ext cx="5884556" cy="1171198"/>
          </a:xfrm>
          <a:prstGeom prst="rect">
            <a:avLst/>
          </a:prstGeom>
        </p:spPr>
      </p:pic>
    </p:spTree>
    <p:extLst>
      <p:ext uri="{BB962C8B-B14F-4D97-AF65-F5344CB8AC3E}">
        <p14:creationId xmlns:p14="http://schemas.microsoft.com/office/powerpoint/2010/main" val="21044876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2369880"/>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en-US" sz="2800" dirty="0"/>
              <a:t>@type Sign = signed | unsigned</a:t>
            </a:r>
            <a:r>
              <a:rPr lang="en-US" sz="2800" dirty="0" smtClean="0"/>
              <a:t/>
            </a:r>
            <a:br>
              <a:rPr lang="en-US" sz="2800" dirty="0" smtClean="0"/>
            </a:br>
            <a:endParaRPr lang="en-US" sz="2800" dirty="0" smtClean="0"/>
          </a:p>
          <a:p>
            <a:r>
              <a:rPr lang="en-US" dirty="0"/>
              <a:t>This parameter is used only in pattern matching. The default is</a:t>
            </a:r>
          </a:p>
          <a:p>
            <a:r>
              <a:rPr lang="en-US" dirty="0"/>
              <a:t>unsigned</a:t>
            </a:r>
            <a:endParaRPr lang="en-US" b="1" dirty="0" smtClean="0"/>
          </a:p>
        </p:txBody>
      </p:sp>
    </p:spTree>
    <p:extLst>
      <p:ext uri="{BB962C8B-B14F-4D97-AF65-F5344CB8AC3E}">
        <p14:creationId xmlns:p14="http://schemas.microsoft.com/office/powerpoint/2010/main" val="38478747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2092881"/>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en-US" sz="2800" dirty="0"/>
              <a:t>@type </a:t>
            </a:r>
            <a:r>
              <a:rPr lang="en-US" sz="2800" dirty="0" err="1"/>
              <a:t>Type</a:t>
            </a:r>
            <a:r>
              <a:rPr lang="en-US" sz="2800" dirty="0"/>
              <a:t> = integer | float | binary</a:t>
            </a:r>
            <a:r>
              <a:rPr lang="en-US" sz="2800" dirty="0" smtClean="0"/>
              <a:t/>
            </a:r>
            <a:br>
              <a:rPr lang="en-US" sz="2800" dirty="0" smtClean="0"/>
            </a:br>
            <a:endParaRPr lang="en-US" sz="2800" dirty="0" smtClean="0"/>
          </a:p>
          <a:p>
            <a:r>
              <a:rPr lang="en-US" dirty="0"/>
              <a:t>The default is integer</a:t>
            </a:r>
            <a:endParaRPr lang="en-US" b="1" dirty="0" smtClean="0"/>
          </a:p>
        </p:txBody>
      </p:sp>
    </p:spTree>
    <p:extLst>
      <p:ext uri="{BB962C8B-B14F-4D97-AF65-F5344CB8AC3E}">
        <p14:creationId xmlns:p14="http://schemas.microsoft.com/office/powerpoint/2010/main" val="1399323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3508653"/>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fi-FI" sz="2800" dirty="0"/>
              <a:t>@type Unit = 1 | 2 | ... 255</a:t>
            </a:r>
            <a:r>
              <a:rPr lang="en-US" sz="2800" dirty="0" smtClean="0"/>
              <a:t/>
            </a:r>
            <a:br>
              <a:rPr lang="en-US" sz="2800" dirty="0" smtClean="0"/>
            </a:br>
            <a:endParaRPr lang="en-US" sz="2800" dirty="0" smtClean="0"/>
          </a:p>
          <a:p>
            <a:r>
              <a:rPr lang="en-US" dirty="0"/>
              <a:t>The total size of the segment is </a:t>
            </a:r>
            <a:r>
              <a:rPr lang="en-US" sz="2000" b="1" dirty="0"/>
              <a:t>Size x Unit</a:t>
            </a:r>
            <a:r>
              <a:rPr lang="en-US" dirty="0"/>
              <a:t> bits long. The total segment</a:t>
            </a:r>
          </a:p>
          <a:p>
            <a:r>
              <a:rPr lang="en-US" dirty="0"/>
              <a:t>size must be greater than or equal to zero and must be a</a:t>
            </a:r>
          </a:p>
          <a:p>
            <a:r>
              <a:rPr lang="en-US" dirty="0"/>
              <a:t>multiple of 8</a:t>
            </a:r>
            <a:r>
              <a:rPr lang="en-US" dirty="0" smtClean="0"/>
              <a:t>.</a:t>
            </a:r>
          </a:p>
          <a:p>
            <a:endParaRPr lang="en-US" b="1" dirty="0"/>
          </a:p>
          <a:p>
            <a:r>
              <a:rPr lang="en-US" dirty="0"/>
              <a:t>The default value of Unit depends upon Type and is 1 if Type is</a:t>
            </a:r>
          </a:p>
          <a:p>
            <a:r>
              <a:rPr lang="en-US" dirty="0"/>
              <a:t>integer or float and 8 if Type is a binary</a:t>
            </a:r>
            <a:endParaRPr lang="en-US" b="1" dirty="0" smtClean="0"/>
          </a:p>
        </p:txBody>
      </p:sp>
      <p:pic>
        <p:nvPicPr>
          <p:cNvPr id="4" name="Picture 3"/>
          <p:cNvPicPr>
            <a:picLocks noChangeAspect="1"/>
          </p:cNvPicPr>
          <p:nvPr/>
        </p:nvPicPr>
        <p:blipFill>
          <a:blip r:embed="rId2"/>
          <a:stretch>
            <a:fillRect/>
          </a:stretch>
        </p:blipFill>
        <p:spPr>
          <a:xfrm>
            <a:off x="5811409" y="5647015"/>
            <a:ext cx="6215285" cy="896025"/>
          </a:xfrm>
          <a:prstGeom prst="rect">
            <a:avLst/>
          </a:prstGeom>
        </p:spPr>
      </p:pic>
    </p:spTree>
    <p:extLst>
      <p:ext uri="{BB962C8B-B14F-4D97-AF65-F5344CB8AC3E}">
        <p14:creationId xmlns:p14="http://schemas.microsoft.com/office/powerpoint/2010/main" val="20181466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pic>
        <p:nvPicPr>
          <p:cNvPr id="5" name="Picture 4"/>
          <p:cNvPicPr>
            <a:picLocks noChangeAspect="1"/>
          </p:cNvPicPr>
          <p:nvPr/>
        </p:nvPicPr>
        <p:blipFill>
          <a:blip r:embed="rId2"/>
          <a:stretch>
            <a:fillRect/>
          </a:stretch>
        </p:blipFill>
        <p:spPr>
          <a:xfrm>
            <a:off x="1212755" y="2328862"/>
            <a:ext cx="9294517" cy="3645218"/>
          </a:xfrm>
          <a:prstGeom prst="rect">
            <a:avLst/>
          </a:prstGeom>
        </p:spPr>
      </p:pic>
    </p:spTree>
    <p:extLst>
      <p:ext uri="{BB962C8B-B14F-4D97-AF65-F5344CB8AC3E}">
        <p14:creationId xmlns:p14="http://schemas.microsoft.com/office/powerpoint/2010/main" val="31734859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apply	</a:t>
            </a:r>
            <a:endParaRPr lang="en-US" dirty="0"/>
          </a:p>
        </p:txBody>
      </p:sp>
      <p:sp>
        <p:nvSpPr>
          <p:cNvPr id="3" name="TextBox 2"/>
          <p:cNvSpPr txBox="1"/>
          <p:nvPr/>
        </p:nvSpPr>
        <p:spPr>
          <a:xfrm>
            <a:off x="1154954" y="2174240"/>
            <a:ext cx="8818880" cy="4401205"/>
          </a:xfrm>
          <a:prstGeom prst="rect">
            <a:avLst/>
          </a:prstGeom>
          <a:noFill/>
        </p:spPr>
        <p:txBody>
          <a:bodyPr wrap="square" rtlCol="0">
            <a:spAutoFit/>
          </a:bodyPr>
          <a:lstStyle/>
          <a:p>
            <a:r>
              <a:rPr lang="en-US" sz="2800" dirty="0"/>
              <a:t>apply(Mod, </a:t>
            </a:r>
            <a:r>
              <a:rPr lang="en-US" sz="2800" dirty="0" err="1"/>
              <a:t>Func</a:t>
            </a:r>
            <a:r>
              <a:rPr lang="en-US" sz="2800" dirty="0"/>
              <a:t>, [Arg1, Arg2, ..., </a:t>
            </a:r>
            <a:r>
              <a:rPr lang="en-US" sz="2800" dirty="0" err="1"/>
              <a:t>ArgN</a:t>
            </a:r>
            <a:r>
              <a:rPr lang="en-US" sz="2800" dirty="0"/>
              <a:t>])</a:t>
            </a:r>
          </a:p>
          <a:p>
            <a:endParaRPr lang="en-US" dirty="0" smtClean="0"/>
          </a:p>
          <a:p>
            <a:r>
              <a:rPr lang="en-US" dirty="0" smtClean="0"/>
              <a:t>Equivalent to </a:t>
            </a:r>
            <a:r>
              <a:rPr lang="en-US" dirty="0" err="1" smtClean="0"/>
              <a:t>Mod:Func</a:t>
            </a:r>
            <a:r>
              <a:rPr lang="en-US" dirty="0" smtClean="0"/>
              <a:t>(Arg1</a:t>
            </a:r>
            <a:r>
              <a:rPr lang="en-US" dirty="0"/>
              <a:t>, Arg2, ..., </a:t>
            </a:r>
            <a:r>
              <a:rPr lang="en-US" dirty="0" err="1"/>
              <a:t>ArgN</a:t>
            </a:r>
            <a:r>
              <a:rPr lang="en-US" dirty="0" smtClean="0"/>
              <a:t>)</a:t>
            </a:r>
          </a:p>
          <a:p>
            <a:endParaRPr lang="en-US" dirty="0"/>
          </a:p>
          <a:p>
            <a:endParaRPr lang="en-US" dirty="0" smtClean="0"/>
          </a:p>
          <a:p>
            <a:r>
              <a:rPr lang="en-US" dirty="0"/>
              <a:t>Warning: The use of apply should be avoided if possible. When the number</a:t>
            </a:r>
          </a:p>
          <a:p>
            <a:r>
              <a:rPr lang="en-US" dirty="0"/>
              <a:t>of arguments to a function is known in advance, it is much better</a:t>
            </a:r>
          </a:p>
          <a:p>
            <a:r>
              <a:rPr lang="en-US" dirty="0"/>
              <a:t>to use a call of the form M:F(Arg1, Arg2, ... </a:t>
            </a:r>
            <a:r>
              <a:rPr lang="en-US" dirty="0" err="1"/>
              <a:t>ArgN</a:t>
            </a:r>
            <a:r>
              <a:rPr lang="en-US" dirty="0"/>
              <a:t>) than </a:t>
            </a:r>
            <a:r>
              <a:rPr lang="en-US" dirty="0" smtClean="0"/>
              <a:t>apply</a:t>
            </a:r>
          </a:p>
          <a:p>
            <a:endParaRPr lang="en-US" dirty="0"/>
          </a:p>
          <a:p>
            <a:endParaRPr lang="en-US" dirty="0" smtClean="0"/>
          </a:p>
          <a:p>
            <a:r>
              <a:rPr lang="en-US" dirty="0"/>
              <a:t>many analysis tools cannot work </a:t>
            </a:r>
            <a:r>
              <a:rPr lang="en-US" dirty="0" smtClean="0"/>
              <a:t>out what </a:t>
            </a:r>
            <a:r>
              <a:rPr lang="en-US" dirty="0"/>
              <a:t>is happening, and certain compiler optimizations cannot be made</a:t>
            </a:r>
            <a:endParaRPr lang="en-US" dirty="0" smtClean="0"/>
          </a:p>
          <a:p>
            <a:endParaRPr lang="en-US" b="1" dirty="0"/>
          </a:p>
          <a:p>
            <a:endParaRPr lang="en-US" b="1" dirty="0" smtClean="0"/>
          </a:p>
          <a:p>
            <a:endParaRPr lang="en-US" b="1" dirty="0" smtClean="0"/>
          </a:p>
        </p:txBody>
      </p:sp>
    </p:spTree>
    <p:extLst>
      <p:ext uri="{BB962C8B-B14F-4D97-AF65-F5344CB8AC3E}">
        <p14:creationId xmlns:p14="http://schemas.microsoft.com/office/powerpoint/2010/main" val="13440421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2462213"/>
          </a:xfrm>
          <a:prstGeom prst="rect">
            <a:avLst/>
          </a:prstGeom>
          <a:noFill/>
        </p:spPr>
        <p:txBody>
          <a:bodyPr wrap="square" rtlCol="0">
            <a:spAutoFit/>
          </a:bodyPr>
          <a:lstStyle/>
          <a:p>
            <a:r>
              <a:rPr lang="en-US" sz="2800" dirty="0"/>
              <a:t>-module(</a:t>
            </a:r>
            <a:r>
              <a:rPr lang="en-US" sz="2800" dirty="0" err="1"/>
              <a:t>modname</a:t>
            </a:r>
            <a:r>
              <a:rPr lang="en-US" sz="2800" dirty="0" smtClean="0"/>
              <a:t>).</a:t>
            </a:r>
          </a:p>
          <a:p>
            <a:endParaRPr lang="en-US" dirty="0" smtClean="0"/>
          </a:p>
          <a:p>
            <a:r>
              <a:rPr lang="en-US" dirty="0"/>
              <a:t>The module declaration. </a:t>
            </a:r>
            <a:r>
              <a:rPr lang="en-US" dirty="0" err="1"/>
              <a:t>modname</a:t>
            </a:r>
            <a:r>
              <a:rPr lang="en-US" dirty="0"/>
              <a:t> must be an atom. This attribute</a:t>
            </a:r>
          </a:p>
          <a:p>
            <a:r>
              <a:rPr lang="en-US" dirty="0"/>
              <a:t>must be the first attribute in the file. Conventionally the code for</a:t>
            </a:r>
          </a:p>
          <a:p>
            <a:r>
              <a:rPr lang="en-US" dirty="0" err="1"/>
              <a:t>modname</a:t>
            </a:r>
            <a:r>
              <a:rPr lang="en-US" dirty="0"/>
              <a:t> should be stored in a file called </a:t>
            </a:r>
            <a:r>
              <a:rPr lang="en-US" dirty="0" err="1"/>
              <a:t>modname.erl</a:t>
            </a:r>
            <a:r>
              <a:rPr lang="en-US" dirty="0"/>
              <a:t>. If you do</a:t>
            </a:r>
          </a:p>
          <a:p>
            <a:r>
              <a:rPr lang="en-US" dirty="0"/>
              <a:t>not do this, then automatic code loading will not work correctly</a:t>
            </a:r>
            <a:endParaRPr lang="en-US" b="1" dirty="0"/>
          </a:p>
          <a:p>
            <a:endParaRPr lang="en-US" b="1" dirty="0" smtClean="0"/>
          </a:p>
          <a:p>
            <a:endParaRPr lang="en-US" b="1" dirty="0" smtClean="0"/>
          </a:p>
        </p:txBody>
      </p:sp>
    </p:spTree>
    <p:extLst>
      <p:ext uri="{BB962C8B-B14F-4D97-AF65-F5344CB8AC3E}">
        <p14:creationId xmlns:p14="http://schemas.microsoft.com/office/powerpoint/2010/main" val="69259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Shell</a:t>
            </a:r>
            <a:endParaRPr lang="en-US" dirty="0"/>
          </a:p>
        </p:txBody>
      </p:sp>
      <p:sp>
        <p:nvSpPr>
          <p:cNvPr id="3" name="Text Placeholder 2"/>
          <p:cNvSpPr>
            <a:spLocks noGrp="1"/>
          </p:cNvSpPr>
          <p:nvPr>
            <p:ph type="body" sz="half" idx="2"/>
          </p:nvPr>
        </p:nvSpPr>
        <p:spPr/>
        <p:txBody>
          <a:bodyPr/>
          <a:lstStyle/>
          <a:p>
            <a:r>
              <a:rPr lang="en-US" b="1" dirty="0" smtClean="0"/>
              <a:t>$ </a:t>
            </a:r>
            <a:r>
              <a:rPr lang="en-US" b="1" dirty="0" err="1" smtClean="0"/>
              <a:t>erl</a:t>
            </a:r>
            <a:endParaRPr lang="en-US" b="1" dirty="0" smtClean="0"/>
          </a:p>
          <a:p>
            <a:r>
              <a:rPr lang="en-US" dirty="0" err="1" smtClean="0"/>
              <a:t>Erlang</a:t>
            </a:r>
            <a:r>
              <a:rPr lang="en-US" dirty="0" smtClean="0"/>
              <a:t>/OTP </a:t>
            </a:r>
            <a:r>
              <a:rPr lang="en-US" dirty="0"/>
              <a:t>18 [erts-7.2] [source] [64-bit] [async-threads:10] [</a:t>
            </a:r>
            <a:r>
              <a:rPr lang="en-US" dirty="0" err="1"/>
              <a:t>hipe</a:t>
            </a:r>
            <a:r>
              <a:rPr lang="en-US" dirty="0"/>
              <a:t>] [</a:t>
            </a:r>
            <a:r>
              <a:rPr lang="en-US" dirty="0" err="1"/>
              <a:t>kernel-poll:false</a:t>
            </a:r>
            <a:r>
              <a:rPr lang="en-US" dirty="0"/>
              <a:t>]</a:t>
            </a:r>
          </a:p>
          <a:p>
            <a:endParaRPr lang="en-US" dirty="0"/>
          </a:p>
          <a:p>
            <a:r>
              <a:rPr lang="en-US" dirty="0" err="1" smtClean="0"/>
              <a:t>Eshell</a:t>
            </a:r>
            <a:r>
              <a:rPr lang="en-US" dirty="0" smtClean="0"/>
              <a:t> </a:t>
            </a:r>
            <a:r>
              <a:rPr lang="en-US" dirty="0"/>
              <a:t>V7.2  (abort with ^G)</a:t>
            </a:r>
          </a:p>
          <a:p>
            <a:r>
              <a:rPr lang="en-US" dirty="0"/>
              <a:t>1&gt; </a:t>
            </a:r>
          </a:p>
          <a:p>
            <a:endParaRPr lang="en-US" dirty="0"/>
          </a:p>
        </p:txBody>
      </p:sp>
    </p:spTree>
    <p:extLst>
      <p:ext uri="{BB962C8B-B14F-4D97-AF65-F5344CB8AC3E}">
        <p14:creationId xmlns:p14="http://schemas.microsoft.com/office/powerpoint/2010/main" val="32078310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2616101"/>
          </a:xfrm>
          <a:prstGeom prst="rect">
            <a:avLst/>
          </a:prstGeom>
          <a:noFill/>
        </p:spPr>
        <p:txBody>
          <a:bodyPr wrap="square" rtlCol="0">
            <a:spAutoFit/>
          </a:bodyPr>
          <a:lstStyle/>
          <a:p>
            <a:r>
              <a:rPr lang="en-US" sz="2800" dirty="0"/>
              <a:t>-import(Mod, [</a:t>
            </a:r>
            <a:r>
              <a:rPr lang="en-US" sz="2800" dirty="0" smtClean="0"/>
              <a:t>Name1/Arity1</a:t>
            </a:r>
            <a:r>
              <a:rPr lang="en-US" sz="2800" dirty="0"/>
              <a:t>, Name2/Arity2</a:t>
            </a:r>
            <a:r>
              <a:rPr lang="en-US" sz="2800" dirty="0" smtClean="0"/>
              <a:t>,...]).</a:t>
            </a:r>
          </a:p>
          <a:p>
            <a:endParaRPr lang="en-US" sz="2800" dirty="0"/>
          </a:p>
          <a:p>
            <a:r>
              <a:rPr lang="en-US" dirty="0" smtClean="0"/>
              <a:t>Specify </a:t>
            </a:r>
            <a:r>
              <a:rPr lang="en-US" dirty="0"/>
              <a:t>that the function Name1 with Arity1 arguments is to be</a:t>
            </a:r>
          </a:p>
          <a:p>
            <a:r>
              <a:rPr lang="en-US" dirty="0"/>
              <a:t>imported from the module Mod</a:t>
            </a:r>
            <a:r>
              <a:rPr lang="en-US" dirty="0" smtClean="0"/>
              <a:t>.</a:t>
            </a:r>
          </a:p>
          <a:p>
            <a:endParaRPr lang="en-US" dirty="0"/>
          </a:p>
          <a:p>
            <a:r>
              <a:rPr lang="en-US" dirty="0"/>
              <a:t>Once a function has been imported from a module, then calling</a:t>
            </a:r>
          </a:p>
          <a:p>
            <a:r>
              <a:rPr lang="en-US" dirty="0"/>
              <a:t>the function can be achieved without specifying the module name.</a:t>
            </a:r>
            <a:endParaRPr lang="en-US" b="1" dirty="0" smtClean="0"/>
          </a:p>
          <a:p>
            <a:endParaRPr lang="en-US" b="1" dirty="0" smtClean="0"/>
          </a:p>
        </p:txBody>
      </p:sp>
      <p:pic>
        <p:nvPicPr>
          <p:cNvPr id="4" name="Picture 3"/>
          <p:cNvPicPr>
            <a:picLocks noChangeAspect="1"/>
          </p:cNvPicPr>
          <p:nvPr/>
        </p:nvPicPr>
        <p:blipFill>
          <a:blip r:embed="rId2"/>
          <a:stretch>
            <a:fillRect/>
          </a:stretch>
        </p:blipFill>
        <p:spPr>
          <a:xfrm>
            <a:off x="1154954" y="4790341"/>
            <a:ext cx="5184886" cy="1850498"/>
          </a:xfrm>
          <a:prstGeom prst="rect">
            <a:avLst/>
          </a:prstGeom>
        </p:spPr>
      </p:pic>
    </p:spTree>
    <p:extLst>
      <p:ext uri="{BB962C8B-B14F-4D97-AF65-F5344CB8AC3E}">
        <p14:creationId xmlns:p14="http://schemas.microsoft.com/office/powerpoint/2010/main" val="40492818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2339102"/>
          </a:xfrm>
          <a:prstGeom prst="rect">
            <a:avLst/>
          </a:prstGeom>
          <a:noFill/>
        </p:spPr>
        <p:txBody>
          <a:bodyPr wrap="square" rtlCol="0">
            <a:spAutoFit/>
          </a:bodyPr>
          <a:lstStyle/>
          <a:p>
            <a:r>
              <a:rPr lang="en-US" sz="2800" dirty="0"/>
              <a:t>-export([Name1/Arity1, Name2/Arity2, </a:t>
            </a:r>
            <a:r>
              <a:rPr lang="en-US" sz="2800" dirty="0" smtClean="0"/>
              <a:t>...]).</a:t>
            </a:r>
          </a:p>
          <a:p>
            <a:endParaRPr lang="en-US" sz="2800" dirty="0"/>
          </a:p>
          <a:p>
            <a:r>
              <a:rPr lang="en-US" dirty="0"/>
              <a:t>Export the functions Name1/Arity1, Name2/Arity2, and so on, from</a:t>
            </a:r>
          </a:p>
          <a:p>
            <a:r>
              <a:rPr lang="en-US" dirty="0"/>
              <a:t>the current module. Note that only exported functions can be</a:t>
            </a:r>
          </a:p>
          <a:p>
            <a:r>
              <a:rPr lang="en-US" dirty="0"/>
              <a:t>called from outside a </a:t>
            </a:r>
            <a:r>
              <a:rPr lang="en-US" dirty="0" smtClean="0"/>
              <a:t>module</a:t>
            </a:r>
          </a:p>
          <a:p>
            <a:endParaRPr lang="en-US" b="1" dirty="0"/>
          </a:p>
          <a:p>
            <a:endParaRPr lang="en-US" b="1" dirty="0" smtClean="0"/>
          </a:p>
        </p:txBody>
      </p:sp>
      <p:pic>
        <p:nvPicPr>
          <p:cNvPr id="5" name="Picture 4"/>
          <p:cNvPicPr>
            <a:picLocks noChangeAspect="1"/>
          </p:cNvPicPr>
          <p:nvPr/>
        </p:nvPicPr>
        <p:blipFill>
          <a:blip r:embed="rId2"/>
          <a:stretch>
            <a:fillRect/>
          </a:stretch>
        </p:blipFill>
        <p:spPr>
          <a:xfrm>
            <a:off x="1154954" y="4215526"/>
            <a:ext cx="2319766" cy="1440697"/>
          </a:xfrm>
          <a:prstGeom prst="rect">
            <a:avLst/>
          </a:prstGeom>
        </p:spPr>
      </p:pic>
      <p:pic>
        <p:nvPicPr>
          <p:cNvPr id="6" name="Picture 5"/>
          <p:cNvPicPr>
            <a:picLocks noChangeAspect="1"/>
          </p:cNvPicPr>
          <p:nvPr/>
        </p:nvPicPr>
        <p:blipFill>
          <a:blip r:embed="rId3"/>
          <a:stretch>
            <a:fillRect/>
          </a:stretch>
        </p:blipFill>
        <p:spPr>
          <a:xfrm>
            <a:off x="5317172" y="4777502"/>
            <a:ext cx="3914775" cy="866775"/>
          </a:xfrm>
          <a:prstGeom prst="rect">
            <a:avLst/>
          </a:prstGeom>
        </p:spPr>
      </p:pic>
    </p:spTree>
    <p:extLst>
      <p:ext uri="{BB962C8B-B14F-4D97-AF65-F5344CB8AC3E}">
        <p14:creationId xmlns:p14="http://schemas.microsoft.com/office/powerpoint/2010/main" val="31776757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3447098"/>
          </a:xfrm>
          <a:prstGeom prst="rect">
            <a:avLst/>
          </a:prstGeom>
          <a:noFill/>
        </p:spPr>
        <p:txBody>
          <a:bodyPr wrap="square" rtlCol="0">
            <a:spAutoFit/>
          </a:bodyPr>
          <a:lstStyle/>
          <a:p>
            <a:r>
              <a:rPr lang="en-US" sz="2800" dirty="0"/>
              <a:t>-compile(Options</a:t>
            </a:r>
            <a:r>
              <a:rPr lang="en-US" sz="2800" dirty="0" smtClean="0"/>
              <a:t>).</a:t>
            </a:r>
          </a:p>
          <a:p>
            <a:endParaRPr lang="en-US" sz="2800" dirty="0"/>
          </a:p>
          <a:p>
            <a:r>
              <a:rPr lang="en-US" dirty="0"/>
              <a:t>Add Options to the list of compiler options. Options is a single compiler</a:t>
            </a:r>
          </a:p>
          <a:p>
            <a:r>
              <a:rPr lang="en-US" dirty="0"/>
              <a:t>option or a list of compiler options (these are described in the</a:t>
            </a:r>
          </a:p>
          <a:p>
            <a:r>
              <a:rPr lang="en-US" dirty="0"/>
              <a:t>manual page for the module compile</a:t>
            </a:r>
            <a:r>
              <a:rPr lang="en-US" dirty="0" smtClean="0"/>
              <a:t>).</a:t>
            </a:r>
          </a:p>
          <a:p>
            <a:endParaRPr lang="en-US" b="1" dirty="0" smtClean="0"/>
          </a:p>
          <a:p>
            <a:endParaRPr lang="en-US" b="1" dirty="0"/>
          </a:p>
          <a:p>
            <a:r>
              <a:rPr lang="en-US" dirty="0"/>
              <a:t>Note: The compiler option -compile(</a:t>
            </a:r>
            <a:r>
              <a:rPr lang="en-US" dirty="0" err="1"/>
              <a:t>export_all</a:t>
            </a:r>
            <a:r>
              <a:rPr lang="en-US" dirty="0"/>
              <a:t>). is often used while</a:t>
            </a:r>
          </a:p>
          <a:p>
            <a:r>
              <a:rPr lang="en-US" dirty="0"/>
              <a:t>debugging programs. This exports all functions from the module</a:t>
            </a:r>
          </a:p>
          <a:p>
            <a:r>
              <a:rPr lang="en-US" dirty="0"/>
              <a:t>without having to explicitly use the -export annotation</a:t>
            </a:r>
            <a:endParaRPr lang="en-US" b="1" dirty="0"/>
          </a:p>
          <a:p>
            <a:endParaRPr lang="en-US" b="1" dirty="0" smtClean="0"/>
          </a:p>
        </p:txBody>
      </p:sp>
    </p:spTree>
    <p:extLst>
      <p:ext uri="{BB962C8B-B14F-4D97-AF65-F5344CB8AC3E}">
        <p14:creationId xmlns:p14="http://schemas.microsoft.com/office/powerpoint/2010/main" val="15514501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1785104"/>
          </a:xfrm>
          <a:prstGeom prst="rect">
            <a:avLst/>
          </a:prstGeom>
          <a:noFill/>
        </p:spPr>
        <p:txBody>
          <a:bodyPr wrap="square" rtlCol="0">
            <a:spAutoFit/>
          </a:bodyPr>
          <a:lstStyle/>
          <a:p>
            <a:r>
              <a:rPr lang="en-US" sz="2800" dirty="0"/>
              <a:t>-</a:t>
            </a:r>
            <a:r>
              <a:rPr lang="en-US" sz="2800" dirty="0" err="1"/>
              <a:t>vsn</a:t>
            </a:r>
            <a:r>
              <a:rPr lang="en-US" sz="2800" dirty="0"/>
              <a:t>(Version</a:t>
            </a:r>
            <a:r>
              <a:rPr lang="en-US" sz="2800" dirty="0" smtClean="0"/>
              <a:t>).</a:t>
            </a:r>
          </a:p>
          <a:p>
            <a:endParaRPr lang="en-US" sz="2800" dirty="0"/>
          </a:p>
          <a:p>
            <a:r>
              <a:rPr lang="en-US" dirty="0"/>
              <a:t>Specify a module version. Version is any literal term. The value of</a:t>
            </a:r>
          </a:p>
          <a:p>
            <a:r>
              <a:rPr lang="en-US" dirty="0"/>
              <a:t>Version has no particular syntax or meaning, but it can be used by</a:t>
            </a:r>
          </a:p>
          <a:p>
            <a:r>
              <a:rPr lang="en-US" dirty="0"/>
              <a:t>analysis programs or for documentation purposes.</a:t>
            </a:r>
            <a:endParaRPr lang="en-US" b="1" dirty="0" smtClean="0"/>
          </a:p>
        </p:txBody>
      </p:sp>
    </p:spTree>
    <p:extLst>
      <p:ext uri="{BB962C8B-B14F-4D97-AF65-F5344CB8AC3E}">
        <p14:creationId xmlns:p14="http://schemas.microsoft.com/office/powerpoint/2010/main" val="9383238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User Defined Attributes	</a:t>
            </a:r>
            <a:endParaRPr lang="en-US" dirty="0"/>
          </a:p>
        </p:txBody>
      </p:sp>
      <p:sp>
        <p:nvSpPr>
          <p:cNvPr id="3" name="TextBox 2"/>
          <p:cNvSpPr txBox="1"/>
          <p:nvPr/>
        </p:nvSpPr>
        <p:spPr>
          <a:xfrm>
            <a:off x="1154954" y="2174240"/>
            <a:ext cx="8818880" cy="3447098"/>
          </a:xfrm>
          <a:prstGeom prst="rect">
            <a:avLst/>
          </a:prstGeom>
          <a:noFill/>
        </p:spPr>
        <p:txBody>
          <a:bodyPr wrap="square" rtlCol="0">
            <a:spAutoFit/>
          </a:bodyPr>
          <a:lstStyle/>
          <a:p>
            <a:r>
              <a:rPr lang="en-US" sz="2800" dirty="0"/>
              <a:t>-</a:t>
            </a:r>
            <a:r>
              <a:rPr lang="en-US" sz="2800" dirty="0" err="1"/>
              <a:t>SomeTag</a:t>
            </a:r>
            <a:r>
              <a:rPr lang="en-US" sz="2800" dirty="0"/>
              <a:t>(Value</a:t>
            </a:r>
            <a:r>
              <a:rPr lang="en-US" sz="2800" dirty="0" smtClean="0"/>
              <a:t>).</a:t>
            </a:r>
          </a:p>
          <a:p>
            <a:endParaRPr lang="en-US" sz="2800" dirty="0"/>
          </a:p>
          <a:p>
            <a:r>
              <a:rPr lang="en-US" dirty="0" err="1" smtClean="0"/>
              <a:t>SomeTag</a:t>
            </a:r>
            <a:r>
              <a:rPr lang="en-US" dirty="0" smtClean="0"/>
              <a:t> </a:t>
            </a:r>
            <a:r>
              <a:rPr lang="en-US" dirty="0"/>
              <a:t>must be an atom, and Value must be a literal term. The values</a:t>
            </a:r>
          </a:p>
          <a:p>
            <a:r>
              <a:rPr lang="en-US" dirty="0"/>
              <a:t>of the module attributes are compiled into the module and can be</a:t>
            </a:r>
          </a:p>
          <a:p>
            <a:r>
              <a:rPr lang="en-US" dirty="0"/>
              <a:t>extracted at runtime</a:t>
            </a:r>
            <a:r>
              <a:rPr lang="en-US" dirty="0" smtClean="0"/>
              <a:t>.</a:t>
            </a:r>
          </a:p>
          <a:p>
            <a:endParaRPr lang="en-US" b="1" dirty="0" smtClean="0"/>
          </a:p>
          <a:p>
            <a:r>
              <a:rPr lang="en-US" b="1" dirty="0" smtClean="0"/>
              <a:t>Use </a:t>
            </a:r>
            <a:r>
              <a:rPr lang="en-US" b="1" dirty="0" err="1" smtClean="0"/>
              <a:t>Mod:module_info</a:t>
            </a:r>
            <a:r>
              <a:rPr lang="en-US" b="1" dirty="0" smtClean="0"/>
              <a:t>/0 or </a:t>
            </a:r>
            <a:r>
              <a:rPr lang="en-US" b="1" dirty="0" err="1" smtClean="0"/>
              <a:t>Mod:module_info</a:t>
            </a:r>
            <a:r>
              <a:rPr lang="en-US" b="1" dirty="0" smtClean="0"/>
              <a:t>/1 or </a:t>
            </a:r>
            <a:r>
              <a:rPr lang="en-US" b="1" dirty="0" err="1" smtClean="0"/>
              <a:t>beam_lib:chunks</a:t>
            </a:r>
            <a:r>
              <a:rPr lang="en-US" b="1" dirty="0" smtClean="0"/>
              <a:t>/2 for viewing attributes</a:t>
            </a:r>
          </a:p>
          <a:p>
            <a:endParaRPr lang="en-US" b="1" dirty="0"/>
          </a:p>
          <a:p>
            <a:endParaRPr lang="en-US" b="1" dirty="0" smtClean="0"/>
          </a:p>
          <a:p>
            <a:r>
              <a:rPr lang="en-US" b="1" dirty="0" err="1" smtClean="0"/>
              <a:t>Mod:module_info</a:t>
            </a:r>
            <a:r>
              <a:rPr lang="en-US" b="1" dirty="0" smtClean="0"/>
              <a:t> vs </a:t>
            </a:r>
            <a:r>
              <a:rPr lang="en-US" b="1" dirty="0" err="1" smtClean="0"/>
              <a:t>beam_lib:chunks</a:t>
            </a:r>
            <a:endParaRPr lang="en-US" b="1" dirty="0"/>
          </a:p>
        </p:txBody>
      </p:sp>
    </p:spTree>
    <p:extLst>
      <p:ext uri="{BB962C8B-B14F-4D97-AF65-F5344CB8AC3E}">
        <p14:creationId xmlns:p14="http://schemas.microsoft.com/office/powerpoint/2010/main" val="26250244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Block Expressions</a:t>
            </a:r>
            <a:endParaRPr lang="en-US" dirty="0"/>
          </a:p>
        </p:txBody>
      </p:sp>
      <p:sp>
        <p:nvSpPr>
          <p:cNvPr id="3" name="TextBox 2"/>
          <p:cNvSpPr txBox="1"/>
          <p:nvPr/>
        </p:nvSpPr>
        <p:spPr>
          <a:xfrm>
            <a:off x="1154954" y="2174240"/>
            <a:ext cx="8818880" cy="2031325"/>
          </a:xfrm>
          <a:prstGeom prst="rect">
            <a:avLst/>
          </a:prstGeom>
          <a:noFill/>
        </p:spPr>
        <p:txBody>
          <a:bodyPr wrap="square" rtlCol="0">
            <a:spAutoFit/>
          </a:bodyPr>
          <a:lstStyle/>
          <a:p>
            <a:r>
              <a:rPr lang="en-US" dirty="0" smtClean="0"/>
              <a:t>You </a:t>
            </a:r>
            <a:r>
              <a:rPr lang="en-US" dirty="0"/>
              <a:t>can use block expressions to group a sequence of expressions,</a:t>
            </a:r>
          </a:p>
          <a:p>
            <a:r>
              <a:rPr lang="en-US" dirty="0"/>
              <a:t>similar to a clause body. The value of a begin ... end block is the value</a:t>
            </a:r>
          </a:p>
          <a:p>
            <a:r>
              <a:rPr lang="en-US" dirty="0"/>
              <a:t>of the last expression in the </a:t>
            </a:r>
            <a:r>
              <a:rPr lang="en-US" dirty="0" smtClean="0"/>
              <a:t>block</a:t>
            </a:r>
          </a:p>
          <a:p>
            <a:endParaRPr lang="en-US" b="1" dirty="0" smtClean="0"/>
          </a:p>
          <a:p>
            <a:r>
              <a:rPr lang="en-US" dirty="0"/>
              <a:t>Block expressions are used when the syntax requires a single expression</a:t>
            </a:r>
          </a:p>
          <a:p>
            <a:r>
              <a:rPr lang="en-US" dirty="0"/>
              <a:t>but you want to have sequence of expressions at this point in the</a:t>
            </a:r>
          </a:p>
          <a:p>
            <a:r>
              <a:rPr lang="en-US" dirty="0"/>
              <a:t>code.</a:t>
            </a:r>
          </a:p>
        </p:txBody>
      </p:sp>
      <p:pic>
        <p:nvPicPr>
          <p:cNvPr id="4" name="Picture 3"/>
          <p:cNvPicPr>
            <a:picLocks noChangeAspect="1"/>
          </p:cNvPicPr>
          <p:nvPr/>
        </p:nvPicPr>
        <p:blipFill>
          <a:blip r:embed="rId2"/>
          <a:stretch>
            <a:fillRect/>
          </a:stretch>
        </p:blipFill>
        <p:spPr>
          <a:xfrm>
            <a:off x="1154954" y="4469725"/>
            <a:ext cx="2116566" cy="1783403"/>
          </a:xfrm>
          <a:prstGeom prst="rect">
            <a:avLst/>
          </a:prstGeom>
        </p:spPr>
      </p:pic>
    </p:spTree>
    <p:extLst>
      <p:ext uri="{BB962C8B-B14F-4D97-AF65-F5344CB8AC3E}">
        <p14:creationId xmlns:p14="http://schemas.microsoft.com/office/powerpoint/2010/main" val="34452247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Booleans</a:t>
            </a:r>
            <a:endParaRPr lang="en-US" dirty="0"/>
          </a:p>
        </p:txBody>
      </p:sp>
      <p:sp>
        <p:nvSpPr>
          <p:cNvPr id="3" name="TextBox 2"/>
          <p:cNvSpPr txBox="1"/>
          <p:nvPr/>
        </p:nvSpPr>
        <p:spPr>
          <a:xfrm>
            <a:off x="1154954" y="2174240"/>
            <a:ext cx="8818880" cy="1477328"/>
          </a:xfrm>
          <a:prstGeom prst="rect">
            <a:avLst/>
          </a:prstGeom>
          <a:noFill/>
        </p:spPr>
        <p:txBody>
          <a:bodyPr wrap="square" rtlCol="0">
            <a:spAutoFit/>
          </a:bodyPr>
          <a:lstStyle/>
          <a:p>
            <a:r>
              <a:rPr lang="en-US" dirty="0"/>
              <a:t>There is no distinct </a:t>
            </a:r>
            <a:r>
              <a:rPr lang="en-US" dirty="0" err="1"/>
              <a:t>boolean</a:t>
            </a:r>
            <a:r>
              <a:rPr lang="en-US" dirty="0"/>
              <a:t> type in </a:t>
            </a:r>
            <a:r>
              <a:rPr lang="en-US" dirty="0" err="1"/>
              <a:t>Erlang</a:t>
            </a:r>
            <a:r>
              <a:rPr lang="en-US" dirty="0"/>
              <a:t>; instead, the atoms true and</a:t>
            </a:r>
          </a:p>
          <a:p>
            <a:r>
              <a:rPr lang="en-US" dirty="0"/>
              <a:t>false are given a special interpretation and are used to represent </a:t>
            </a:r>
            <a:r>
              <a:rPr lang="en-US" dirty="0" err="1"/>
              <a:t>boolean</a:t>
            </a:r>
            <a:endParaRPr lang="en-US" dirty="0"/>
          </a:p>
          <a:p>
            <a:r>
              <a:rPr lang="en-US" dirty="0"/>
              <a:t>literals</a:t>
            </a:r>
            <a:r>
              <a:rPr lang="en-US" dirty="0" smtClean="0"/>
              <a:t>.</a:t>
            </a:r>
          </a:p>
          <a:p>
            <a:endParaRPr lang="en-US" dirty="0"/>
          </a:p>
          <a:p>
            <a:r>
              <a:rPr lang="en-US" dirty="0"/>
              <a:t>Force Binary Functions to Return Booleans</a:t>
            </a:r>
          </a:p>
        </p:txBody>
      </p:sp>
    </p:spTree>
    <p:extLst>
      <p:ext uri="{BB962C8B-B14F-4D97-AF65-F5344CB8AC3E}">
        <p14:creationId xmlns:p14="http://schemas.microsoft.com/office/powerpoint/2010/main" val="4606063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Boolean Expressions</a:t>
            </a:r>
            <a:endParaRPr lang="en-US" dirty="0"/>
          </a:p>
        </p:txBody>
      </p:sp>
      <p:sp>
        <p:nvSpPr>
          <p:cNvPr id="3" name="TextBox 2"/>
          <p:cNvSpPr txBox="1"/>
          <p:nvPr/>
        </p:nvSpPr>
        <p:spPr>
          <a:xfrm>
            <a:off x="1154954" y="2174240"/>
            <a:ext cx="8818880" cy="2308324"/>
          </a:xfrm>
          <a:prstGeom prst="rect">
            <a:avLst/>
          </a:prstGeom>
          <a:noFill/>
        </p:spPr>
        <p:txBody>
          <a:bodyPr wrap="square" rtlCol="0">
            <a:spAutoFit/>
          </a:bodyPr>
          <a:lstStyle/>
          <a:p>
            <a:r>
              <a:rPr lang="en-US" dirty="0"/>
              <a:t>There are four possible </a:t>
            </a:r>
            <a:r>
              <a:rPr lang="en-US" dirty="0" err="1"/>
              <a:t>boolean</a:t>
            </a:r>
            <a:r>
              <a:rPr lang="en-US" dirty="0"/>
              <a:t> expressions:</a:t>
            </a:r>
          </a:p>
          <a:p>
            <a:r>
              <a:rPr lang="en-US" dirty="0"/>
              <a:t>• not B1: Logical not</a:t>
            </a:r>
          </a:p>
          <a:p>
            <a:r>
              <a:rPr lang="en-US" dirty="0"/>
              <a:t>• B1 and B2: Logical and</a:t>
            </a:r>
          </a:p>
          <a:p>
            <a:r>
              <a:rPr lang="en-US" dirty="0"/>
              <a:t>• B1 or B2: Logical or</a:t>
            </a:r>
          </a:p>
          <a:p>
            <a:r>
              <a:rPr lang="pt-BR" dirty="0"/>
              <a:t>• B1 xor B2: Logical </a:t>
            </a:r>
            <a:r>
              <a:rPr lang="pt-BR" dirty="0" smtClean="0"/>
              <a:t>xor</a:t>
            </a:r>
          </a:p>
          <a:p>
            <a:endParaRPr lang="pt-BR" dirty="0"/>
          </a:p>
          <a:p>
            <a:r>
              <a:rPr lang="en-US" dirty="0"/>
              <a:t>In all of these, B1 and B2 must be </a:t>
            </a:r>
            <a:r>
              <a:rPr lang="en-US" dirty="0" err="1"/>
              <a:t>boolean</a:t>
            </a:r>
            <a:r>
              <a:rPr lang="en-US" dirty="0"/>
              <a:t> literals or expressions that</a:t>
            </a:r>
          </a:p>
          <a:p>
            <a:r>
              <a:rPr lang="en-US" dirty="0"/>
              <a:t>evaluate to </a:t>
            </a:r>
            <a:r>
              <a:rPr lang="en-US" dirty="0" err="1"/>
              <a:t>booleans</a:t>
            </a:r>
            <a:r>
              <a:rPr lang="en-US" dirty="0"/>
              <a:t>.</a:t>
            </a:r>
          </a:p>
        </p:txBody>
      </p:sp>
      <p:pic>
        <p:nvPicPr>
          <p:cNvPr id="4" name="Picture 3"/>
          <p:cNvPicPr>
            <a:picLocks noChangeAspect="1"/>
          </p:cNvPicPr>
          <p:nvPr/>
        </p:nvPicPr>
        <p:blipFill>
          <a:blip r:embed="rId2"/>
          <a:stretch>
            <a:fillRect/>
          </a:stretch>
        </p:blipFill>
        <p:spPr>
          <a:xfrm>
            <a:off x="4792234" y="4482564"/>
            <a:ext cx="2462006" cy="2094745"/>
          </a:xfrm>
          <a:prstGeom prst="rect">
            <a:avLst/>
          </a:prstGeom>
        </p:spPr>
      </p:pic>
    </p:spTree>
    <p:extLst>
      <p:ext uri="{BB962C8B-B14F-4D97-AF65-F5344CB8AC3E}">
        <p14:creationId xmlns:p14="http://schemas.microsoft.com/office/powerpoint/2010/main" val="15190733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Character Set</a:t>
            </a:r>
            <a:endParaRPr lang="en-US" dirty="0"/>
          </a:p>
        </p:txBody>
      </p:sp>
      <p:sp>
        <p:nvSpPr>
          <p:cNvPr id="3" name="TextBox 2"/>
          <p:cNvSpPr txBox="1"/>
          <p:nvPr/>
        </p:nvSpPr>
        <p:spPr>
          <a:xfrm>
            <a:off x="1154954" y="2174240"/>
            <a:ext cx="8818880" cy="923330"/>
          </a:xfrm>
          <a:prstGeom prst="rect">
            <a:avLst/>
          </a:prstGeom>
          <a:noFill/>
        </p:spPr>
        <p:txBody>
          <a:bodyPr wrap="square" rtlCol="0">
            <a:spAutoFit/>
          </a:bodyPr>
          <a:lstStyle/>
          <a:p>
            <a:r>
              <a:rPr lang="en-US" dirty="0"/>
              <a:t>Internally </a:t>
            </a:r>
            <a:r>
              <a:rPr lang="en-US" dirty="0" err="1"/>
              <a:t>Erlang</a:t>
            </a:r>
            <a:r>
              <a:rPr lang="en-US" dirty="0"/>
              <a:t> has no character data type. Strings don’t really exist</a:t>
            </a:r>
          </a:p>
          <a:p>
            <a:r>
              <a:rPr lang="en-US" dirty="0"/>
              <a:t>but instead are represented by lists of integers.</a:t>
            </a:r>
          </a:p>
          <a:p>
            <a:endParaRPr lang="en-US" dirty="0"/>
          </a:p>
        </p:txBody>
      </p:sp>
    </p:spTree>
    <p:extLst>
      <p:ext uri="{BB962C8B-B14F-4D97-AF65-F5344CB8AC3E}">
        <p14:creationId xmlns:p14="http://schemas.microsoft.com/office/powerpoint/2010/main" val="11517593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Comments</a:t>
            </a:r>
            <a:endParaRPr lang="en-US" dirty="0"/>
          </a:p>
        </p:txBody>
      </p:sp>
      <p:sp>
        <p:nvSpPr>
          <p:cNvPr id="3" name="TextBox 2"/>
          <p:cNvSpPr txBox="1"/>
          <p:nvPr/>
        </p:nvSpPr>
        <p:spPr>
          <a:xfrm>
            <a:off x="1154954" y="2174240"/>
            <a:ext cx="8818880" cy="2031325"/>
          </a:xfrm>
          <a:prstGeom prst="rect">
            <a:avLst/>
          </a:prstGeom>
          <a:noFill/>
        </p:spPr>
        <p:txBody>
          <a:bodyPr wrap="square" rtlCol="0">
            <a:spAutoFit/>
          </a:bodyPr>
          <a:lstStyle/>
          <a:p>
            <a:r>
              <a:rPr lang="en-US" dirty="0"/>
              <a:t>Comments in </a:t>
            </a:r>
            <a:r>
              <a:rPr lang="en-US" dirty="0" err="1"/>
              <a:t>Erlang</a:t>
            </a:r>
            <a:r>
              <a:rPr lang="en-US" dirty="0"/>
              <a:t> start with a percent character (%) and extend to</a:t>
            </a:r>
          </a:p>
          <a:p>
            <a:r>
              <a:rPr lang="en-US" dirty="0"/>
              <a:t>the end of line. There are no block </a:t>
            </a:r>
            <a:r>
              <a:rPr lang="en-US" dirty="0" smtClean="0"/>
              <a:t>comments</a:t>
            </a:r>
          </a:p>
          <a:p>
            <a:endParaRPr lang="en-US" dirty="0"/>
          </a:p>
          <a:p>
            <a:endParaRPr lang="en-US" dirty="0" smtClean="0"/>
          </a:p>
          <a:p>
            <a:r>
              <a:rPr lang="en-US" dirty="0"/>
              <a:t>Note: You’ll often see double percent characters (%%) in code examples.</a:t>
            </a:r>
          </a:p>
          <a:p>
            <a:r>
              <a:rPr lang="en-US" dirty="0"/>
              <a:t>Double percent marks are recognized in the </a:t>
            </a:r>
            <a:r>
              <a:rPr lang="en-US" dirty="0" err="1"/>
              <a:t>emacs</a:t>
            </a:r>
            <a:r>
              <a:rPr lang="en-US" dirty="0"/>
              <a:t> </a:t>
            </a:r>
            <a:r>
              <a:rPr lang="en-US" dirty="0" err="1"/>
              <a:t>erlang</a:t>
            </a:r>
            <a:r>
              <a:rPr lang="en-US" dirty="0"/>
              <a:t>-mode and</a:t>
            </a:r>
          </a:p>
          <a:p>
            <a:r>
              <a:rPr lang="en-US" dirty="0"/>
              <a:t>enable automatic indentation of commented lines</a:t>
            </a:r>
          </a:p>
        </p:txBody>
      </p:sp>
      <p:pic>
        <p:nvPicPr>
          <p:cNvPr id="4" name="Picture 3"/>
          <p:cNvPicPr>
            <a:picLocks noChangeAspect="1"/>
          </p:cNvPicPr>
          <p:nvPr/>
        </p:nvPicPr>
        <p:blipFill>
          <a:blip r:embed="rId2"/>
          <a:stretch>
            <a:fillRect/>
          </a:stretch>
        </p:blipFill>
        <p:spPr>
          <a:xfrm>
            <a:off x="1154954" y="4888864"/>
            <a:ext cx="4981686" cy="1557909"/>
          </a:xfrm>
          <a:prstGeom prst="rect">
            <a:avLst/>
          </a:prstGeom>
        </p:spPr>
      </p:pic>
    </p:spTree>
    <p:extLst>
      <p:ext uri="{BB962C8B-B14F-4D97-AF65-F5344CB8AC3E}">
        <p14:creationId xmlns:p14="http://schemas.microsoft.com/office/powerpoint/2010/main" val="1918779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Arithmetic</a:t>
            </a:r>
            <a:endParaRPr lang="en-US" dirty="0"/>
          </a:p>
        </p:txBody>
      </p:sp>
      <p:sp>
        <p:nvSpPr>
          <p:cNvPr id="3" name="Text Placeholder 2"/>
          <p:cNvSpPr>
            <a:spLocks noGrp="1"/>
          </p:cNvSpPr>
          <p:nvPr>
            <p:ph type="body" sz="half" idx="2"/>
          </p:nvPr>
        </p:nvSpPr>
        <p:spPr>
          <a:xfrm>
            <a:off x="1154954" y="2641600"/>
            <a:ext cx="8825659" cy="3378200"/>
          </a:xfrm>
        </p:spPr>
        <p:txBody>
          <a:bodyPr>
            <a:normAutofit fontScale="85000" lnSpcReduction="20000"/>
          </a:bodyPr>
          <a:lstStyle/>
          <a:p>
            <a:r>
              <a:rPr lang="en-US" dirty="0"/>
              <a:t>1&gt; 2 + 3 * 4.</a:t>
            </a:r>
          </a:p>
          <a:p>
            <a:r>
              <a:rPr lang="en-US" dirty="0" smtClean="0"/>
              <a:t>14</a:t>
            </a:r>
          </a:p>
          <a:p>
            <a:endParaRPr lang="en-US" dirty="0"/>
          </a:p>
          <a:p>
            <a:r>
              <a:rPr lang="en-US" dirty="0"/>
              <a:t>2&gt; (2 + 3) * 4.</a:t>
            </a:r>
          </a:p>
          <a:p>
            <a:r>
              <a:rPr lang="en-US" dirty="0" smtClean="0"/>
              <a:t>20</a:t>
            </a:r>
          </a:p>
          <a:p>
            <a:endParaRPr lang="en-US" dirty="0" smtClean="0"/>
          </a:p>
          <a:p>
            <a:r>
              <a:rPr lang="en-US" dirty="0"/>
              <a:t>3&gt; 123456789 * 987654321 * 112233445566778899 * 998877665544332211.</a:t>
            </a:r>
          </a:p>
          <a:p>
            <a:r>
              <a:rPr lang="en-US" dirty="0" smtClean="0"/>
              <a:t>13669560260321809985966198898925761696613427909935341</a:t>
            </a:r>
          </a:p>
          <a:p>
            <a:endParaRPr lang="en-US" dirty="0" smtClean="0"/>
          </a:p>
          <a:p>
            <a:r>
              <a:rPr lang="en-US" dirty="0"/>
              <a:t>4&gt; 16#cafe * 32#sugar</a:t>
            </a:r>
            <a:r>
              <a:rPr lang="en-US" dirty="0" smtClean="0"/>
              <a:t>.</a:t>
            </a:r>
          </a:p>
          <a:p>
            <a:r>
              <a:rPr lang="en-US" dirty="0"/>
              <a:t>1577682511434</a:t>
            </a:r>
            <a:endParaRPr lang="en-US" dirty="0" smtClean="0"/>
          </a:p>
          <a:p>
            <a:endParaRPr lang="en-US" dirty="0"/>
          </a:p>
        </p:txBody>
      </p:sp>
    </p:spTree>
    <p:extLst>
      <p:ext uri="{BB962C8B-B14F-4D97-AF65-F5344CB8AC3E}">
        <p14:creationId xmlns:p14="http://schemas.microsoft.com/office/powerpoint/2010/main" val="5069763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epp</a:t>
            </a:r>
            <a:endParaRPr lang="en-US" dirty="0"/>
          </a:p>
        </p:txBody>
      </p:sp>
      <p:sp>
        <p:nvSpPr>
          <p:cNvPr id="3" name="TextBox 2"/>
          <p:cNvSpPr txBox="1"/>
          <p:nvPr/>
        </p:nvSpPr>
        <p:spPr>
          <a:xfrm>
            <a:off x="1154954" y="2174240"/>
            <a:ext cx="8818880" cy="2862322"/>
          </a:xfrm>
          <a:prstGeom prst="rect">
            <a:avLst/>
          </a:prstGeom>
          <a:noFill/>
        </p:spPr>
        <p:txBody>
          <a:bodyPr wrap="square" rtlCol="0">
            <a:spAutoFit/>
          </a:bodyPr>
          <a:lstStyle/>
          <a:p>
            <a:r>
              <a:rPr lang="en-US" dirty="0"/>
              <a:t>Before an </a:t>
            </a:r>
            <a:r>
              <a:rPr lang="en-US" dirty="0" err="1"/>
              <a:t>Erlang</a:t>
            </a:r>
            <a:r>
              <a:rPr lang="en-US" dirty="0"/>
              <a:t> module is compiled, it is automatically processed by</a:t>
            </a:r>
          </a:p>
          <a:p>
            <a:r>
              <a:rPr lang="en-US" dirty="0"/>
              <a:t>the </a:t>
            </a:r>
            <a:r>
              <a:rPr lang="en-US" dirty="0" err="1"/>
              <a:t>Erlang</a:t>
            </a:r>
            <a:r>
              <a:rPr lang="en-US" dirty="0"/>
              <a:t> preprocessor </a:t>
            </a:r>
            <a:r>
              <a:rPr lang="en-US" dirty="0" err="1"/>
              <a:t>epp</a:t>
            </a:r>
            <a:r>
              <a:rPr lang="en-US" dirty="0"/>
              <a:t>. The preprocessor expands any macros</a:t>
            </a:r>
          </a:p>
          <a:p>
            <a:r>
              <a:rPr lang="en-US" dirty="0"/>
              <a:t>that might be in the source file and inserts any necessary include </a:t>
            </a:r>
            <a:r>
              <a:rPr lang="en-US" dirty="0" smtClean="0"/>
              <a:t>files</a:t>
            </a:r>
          </a:p>
          <a:p>
            <a:endParaRPr lang="en-US" dirty="0"/>
          </a:p>
          <a:p>
            <a:r>
              <a:rPr lang="en-US" dirty="0" err="1"/>
              <a:t>compile:file</a:t>
            </a:r>
            <a:r>
              <a:rPr lang="en-US" dirty="0"/>
              <a:t>(M, [’P</a:t>
            </a:r>
            <a:r>
              <a:rPr lang="en-US" dirty="0" smtClean="0"/>
              <a:t>’]).</a:t>
            </a:r>
          </a:p>
          <a:p>
            <a:endParaRPr lang="en-US" dirty="0"/>
          </a:p>
          <a:p>
            <a:endParaRPr lang="en-US" dirty="0" smtClean="0"/>
          </a:p>
          <a:p>
            <a:r>
              <a:rPr lang="en-US" dirty="0"/>
              <a:t>This compiles any code in the file </a:t>
            </a:r>
            <a:r>
              <a:rPr lang="en-US" dirty="0" err="1"/>
              <a:t>M.erl</a:t>
            </a:r>
            <a:r>
              <a:rPr lang="en-US" dirty="0"/>
              <a:t> and produces</a:t>
            </a:r>
          </a:p>
          <a:p>
            <a:r>
              <a:rPr lang="en-US" dirty="0"/>
              <a:t>a listing in the file M.P where all macros have been expanded and any</a:t>
            </a:r>
          </a:p>
          <a:p>
            <a:r>
              <a:rPr lang="en-US" dirty="0"/>
              <a:t>necessary include files have been included</a:t>
            </a:r>
          </a:p>
        </p:txBody>
      </p:sp>
    </p:spTree>
    <p:extLst>
      <p:ext uri="{BB962C8B-B14F-4D97-AF65-F5344CB8AC3E}">
        <p14:creationId xmlns:p14="http://schemas.microsoft.com/office/powerpoint/2010/main" val="30339698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Escape Sequences</a:t>
            </a:r>
            <a:endParaRPr lang="en-US" dirty="0"/>
          </a:p>
        </p:txBody>
      </p:sp>
      <p:sp>
        <p:nvSpPr>
          <p:cNvPr id="3" name="TextBox 2"/>
          <p:cNvSpPr txBox="1"/>
          <p:nvPr/>
        </p:nvSpPr>
        <p:spPr>
          <a:xfrm>
            <a:off x="1154954" y="2174240"/>
            <a:ext cx="8818880" cy="923330"/>
          </a:xfrm>
          <a:prstGeom prst="rect">
            <a:avLst/>
          </a:prstGeom>
          <a:noFill/>
        </p:spPr>
        <p:txBody>
          <a:bodyPr wrap="square" rtlCol="0">
            <a:spAutoFit/>
          </a:bodyPr>
          <a:lstStyle/>
          <a:p>
            <a:r>
              <a:rPr lang="en-US" dirty="0"/>
              <a:t>Within strings and quoted atoms, you can use escape sequences to</a:t>
            </a:r>
          </a:p>
          <a:p>
            <a:r>
              <a:rPr lang="en-US" dirty="0"/>
              <a:t>enter any nonprintable </a:t>
            </a:r>
            <a:r>
              <a:rPr lang="en-US" dirty="0" smtClean="0"/>
              <a:t>characters</a:t>
            </a:r>
          </a:p>
          <a:p>
            <a:endParaRPr lang="en-US" dirty="0"/>
          </a:p>
        </p:txBody>
      </p:sp>
      <p:pic>
        <p:nvPicPr>
          <p:cNvPr id="4" name="Picture 3"/>
          <p:cNvPicPr>
            <a:picLocks noChangeAspect="1"/>
          </p:cNvPicPr>
          <p:nvPr/>
        </p:nvPicPr>
        <p:blipFill>
          <a:blip r:embed="rId2"/>
          <a:stretch>
            <a:fillRect/>
          </a:stretch>
        </p:blipFill>
        <p:spPr>
          <a:xfrm>
            <a:off x="1314767" y="2933382"/>
            <a:ext cx="6244273" cy="3737846"/>
          </a:xfrm>
          <a:prstGeom prst="rect">
            <a:avLst/>
          </a:prstGeom>
        </p:spPr>
      </p:pic>
    </p:spTree>
    <p:extLst>
      <p:ext uri="{BB962C8B-B14F-4D97-AF65-F5344CB8AC3E}">
        <p14:creationId xmlns:p14="http://schemas.microsoft.com/office/powerpoint/2010/main" val="33869721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Expressions</a:t>
            </a:r>
            <a:endParaRPr lang="en-US" dirty="0"/>
          </a:p>
        </p:txBody>
      </p:sp>
      <p:sp>
        <p:nvSpPr>
          <p:cNvPr id="3" name="TextBox 2"/>
          <p:cNvSpPr txBox="1"/>
          <p:nvPr/>
        </p:nvSpPr>
        <p:spPr>
          <a:xfrm>
            <a:off x="1154954" y="2174240"/>
            <a:ext cx="8818880" cy="1200329"/>
          </a:xfrm>
          <a:prstGeom prst="rect">
            <a:avLst/>
          </a:prstGeom>
          <a:noFill/>
        </p:spPr>
        <p:txBody>
          <a:bodyPr wrap="square" rtlCol="0">
            <a:spAutoFit/>
          </a:bodyPr>
          <a:lstStyle/>
          <a:p>
            <a:r>
              <a:rPr lang="en-US" dirty="0"/>
              <a:t>In </a:t>
            </a:r>
            <a:r>
              <a:rPr lang="en-US" dirty="0" err="1"/>
              <a:t>Erlang</a:t>
            </a:r>
            <a:r>
              <a:rPr lang="en-US" dirty="0"/>
              <a:t>, anything that can be evaluated to produce a value is called</a:t>
            </a:r>
          </a:p>
          <a:p>
            <a:r>
              <a:rPr lang="en-US" dirty="0"/>
              <a:t>an expression. This means things such as catch, if, and try...catch are</a:t>
            </a:r>
          </a:p>
          <a:p>
            <a:r>
              <a:rPr lang="en-US" dirty="0"/>
              <a:t>expressions. Things such as records and module attributes cannot be</a:t>
            </a:r>
          </a:p>
          <a:p>
            <a:r>
              <a:rPr lang="en-US" dirty="0"/>
              <a:t>evaluated, so they are not expressions.</a:t>
            </a:r>
          </a:p>
        </p:txBody>
      </p:sp>
    </p:spTree>
    <p:extLst>
      <p:ext uri="{BB962C8B-B14F-4D97-AF65-F5344CB8AC3E}">
        <p14:creationId xmlns:p14="http://schemas.microsoft.com/office/powerpoint/2010/main" val="217523029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Expressions Sequences</a:t>
            </a:r>
            <a:endParaRPr lang="en-US" dirty="0"/>
          </a:p>
        </p:txBody>
      </p:sp>
      <p:sp>
        <p:nvSpPr>
          <p:cNvPr id="3" name="TextBox 2"/>
          <p:cNvSpPr txBox="1"/>
          <p:nvPr/>
        </p:nvSpPr>
        <p:spPr>
          <a:xfrm>
            <a:off x="1154954" y="2174240"/>
            <a:ext cx="8818880" cy="2308324"/>
          </a:xfrm>
          <a:prstGeom prst="rect">
            <a:avLst/>
          </a:prstGeom>
          <a:noFill/>
        </p:spPr>
        <p:txBody>
          <a:bodyPr wrap="square" rtlCol="0">
            <a:spAutoFit/>
          </a:bodyPr>
          <a:lstStyle/>
          <a:p>
            <a:r>
              <a:rPr lang="en-US" dirty="0"/>
              <a:t>Expression sequences are sequences of expressions separated by commas.</a:t>
            </a:r>
          </a:p>
          <a:p>
            <a:r>
              <a:rPr lang="en-US" dirty="0"/>
              <a:t>These are found all over the place immediately following an -&gt;</a:t>
            </a:r>
          </a:p>
          <a:p>
            <a:r>
              <a:rPr lang="en-US" dirty="0"/>
              <a:t>arrow. </a:t>
            </a:r>
            <a:endParaRPr lang="en-US" dirty="0" smtClean="0"/>
          </a:p>
          <a:p>
            <a:endParaRPr lang="en-US" dirty="0"/>
          </a:p>
          <a:p>
            <a:r>
              <a:rPr lang="en-US" dirty="0" smtClean="0"/>
              <a:t>The </a:t>
            </a:r>
            <a:r>
              <a:rPr lang="en-US" dirty="0"/>
              <a:t>value of the expression sequence E1, E2, ..., </a:t>
            </a:r>
            <a:r>
              <a:rPr lang="en-US" dirty="0" err="1"/>
              <a:t>En</a:t>
            </a:r>
            <a:r>
              <a:rPr lang="en-US" dirty="0"/>
              <a:t> is defined to</a:t>
            </a:r>
          </a:p>
          <a:p>
            <a:r>
              <a:rPr lang="en-US" dirty="0"/>
              <a:t>be the value of the last expression in the sequence</a:t>
            </a:r>
            <a:r>
              <a:rPr lang="en-US" dirty="0" smtClean="0"/>
              <a:t>. </a:t>
            </a:r>
            <a:r>
              <a:rPr lang="en-US" dirty="0"/>
              <a:t>This is computed</a:t>
            </a:r>
          </a:p>
          <a:p>
            <a:r>
              <a:rPr lang="en-US" dirty="0"/>
              <a:t>using any bindings created when computing the values of E1, E2, and</a:t>
            </a:r>
          </a:p>
          <a:p>
            <a:r>
              <a:rPr lang="en-US" dirty="0"/>
              <a:t>so on.</a:t>
            </a:r>
          </a:p>
        </p:txBody>
      </p:sp>
    </p:spTree>
    <p:extLst>
      <p:ext uri="{BB962C8B-B14F-4D97-AF65-F5344CB8AC3E}">
        <p14:creationId xmlns:p14="http://schemas.microsoft.com/office/powerpoint/2010/main" val="4407940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Function References</a:t>
            </a:r>
            <a:endParaRPr lang="en-US" dirty="0"/>
          </a:p>
        </p:txBody>
      </p:sp>
      <p:sp>
        <p:nvSpPr>
          <p:cNvPr id="3" name="TextBox 2"/>
          <p:cNvSpPr txBox="1"/>
          <p:nvPr/>
        </p:nvSpPr>
        <p:spPr>
          <a:xfrm>
            <a:off x="1154954" y="2174240"/>
            <a:ext cx="8818880" cy="2769989"/>
          </a:xfrm>
          <a:prstGeom prst="rect">
            <a:avLst/>
          </a:prstGeom>
          <a:noFill/>
        </p:spPr>
        <p:txBody>
          <a:bodyPr wrap="square" rtlCol="0">
            <a:spAutoFit/>
          </a:bodyPr>
          <a:lstStyle/>
          <a:p>
            <a:r>
              <a:rPr lang="en-US" sz="2400" b="1" dirty="0"/>
              <a:t>fun </a:t>
            </a:r>
            <a:r>
              <a:rPr lang="en-US" sz="2400" b="1" dirty="0" err="1" smtClean="0"/>
              <a:t>LocalFunc</a:t>
            </a:r>
            <a:r>
              <a:rPr lang="en-US" sz="2400" b="1" dirty="0" smtClean="0"/>
              <a:t>/Arity</a:t>
            </a:r>
          </a:p>
          <a:p>
            <a:endParaRPr lang="en-US" dirty="0"/>
          </a:p>
          <a:p>
            <a:r>
              <a:rPr lang="en-US" dirty="0"/>
              <a:t>This is used to refer to the local function called </a:t>
            </a:r>
            <a:r>
              <a:rPr lang="en-US" dirty="0" err="1"/>
              <a:t>LocalFunc</a:t>
            </a:r>
            <a:r>
              <a:rPr lang="en-US" dirty="0"/>
              <a:t> with Arity</a:t>
            </a:r>
          </a:p>
          <a:p>
            <a:r>
              <a:rPr lang="en-US" dirty="0"/>
              <a:t>arguments in the current </a:t>
            </a:r>
            <a:r>
              <a:rPr lang="en-US" dirty="0" smtClean="0"/>
              <a:t>module</a:t>
            </a:r>
          </a:p>
          <a:p>
            <a:endParaRPr lang="en-US" dirty="0"/>
          </a:p>
          <a:p>
            <a:r>
              <a:rPr lang="en-US" sz="2400" b="1" dirty="0"/>
              <a:t>fun </a:t>
            </a:r>
            <a:r>
              <a:rPr lang="en-US" sz="2400" b="1" dirty="0" err="1" smtClean="0"/>
              <a:t>Mod:RemoteFunc</a:t>
            </a:r>
            <a:r>
              <a:rPr lang="en-US" sz="2400" b="1" dirty="0" smtClean="0"/>
              <a:t>/Arity</a:t>
            </a:r>
          </a:p>
          <a:p>
            <a:endParaRPr lang="en-US" dirty="0"/>
          </a:p>
          <a:p>
            <a:r>
              <a:rPr lang="en-US" dirty="0"/>
              <a:t>This is used to refer to an external function called </a:t>
            </a:r>
            <a:r>
              <a:rPr lang="en-US" dirty="0" err="1"/>
              <a:t>RemoteFunc</a:t>
            </a:r>
            <a:r>
              <a:rPr lang="en-US" dirty="0"/>
              <a:t> with</a:t>
            </a:r>
          </a:p>
          <a:p>
            <a:r>
              <a:rPr lang="en-US" dirty="0"/>
              <a:t>Arity arguments in the module Mod</a:t>
            </a:r>
          </a:p>
        </p:txBody>
      </p:sp>
      <p:pic>
        <p:nvPicPr>
          <p:cNvPr id="6" name="Picture 5"/>
          <p:cNvPicPr>
            <a:picLocks noChangeAspect="1"/>
          </p:cNvPicPr>
          <p:nvPr/>
        </p:nvPicPr>
        <p:blipFill>
          <a:blip r:embed="rId2"/>
          <a:stretch>
            <a:fillRect/>
          </a:stretch>
        </p:blipFill>
        <p:spPr>
          <a:xfrm>
            <a:off x="6242367" y="5208388"/>
            <a:ext cx="4710113" cy="1025698"/>
          </a:xfrm>
          <a:prstGeom prst="rect">
            <a:avLst/>
          </a:prstGeom>
        </p:spPr>
      </p:pic>
      <p:pic>
        <p:nvPicPr>
          <p:cNvPr id="7" name="Picture 6"/>
          <p:cNvPicPr>
            <a:picLocks noChangeAspect="1"/>
          </p:cNvPicPr>
          <p:nvPr/>
        </p:nvPicPr>
        <p:blipFill>
          <a:blip r:embed="rId3"/>
          <a:stretch>
            <a:fillRect/>
          </a:stretch>
        </p:blipFill>
        <p:spPr>
          <a:xfrm>
            <a:off x="1154954" y="5119661"/>
            <a:ext cx="4229846" cy="1571086"/>
          </a:xfrm>
          <a:prstGeom prst="rect">
            <a:avLst/>
          </a:prstGeom>
        </p:spPr>
      </p:pic>
    </p:spTree>
    <p:extLst>
      <p:ext uri="{BB962C8B-B14F-4D97-AF65-F5344CB8AC3E}">
        <p14:creationId xmlns:p14="http://schemas.microsoft.com/office/powerpoint/2010/main" val="32897582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Include Files</a:t>
            </a:r>
            <a:endParaRPr lang="en-US" dirty="0"/>
          </a:p>
        </p:txBody>
      </p:sp>
      <p:sp>
        <p:nvSpPr>
          <p:cNvPr id="3" name="TextBox 2"/>
          <p:cNvSpPr txBox="1"/>
          <p:nvPr/>
        </p:nvSpPr>
        <p:spPr>
          <a:xfrm>
            <a:off x="1154954" y="2174240"/>
            <a:ext cx="8818880" cy="3693319"/>
          </a:xfrm>
          <a:prstGeom prst="rect">
            <a:avLst/>
          </a:prstGeom>
          <a:noFill/>
        </p:spPr>
        <p:txBody>
          <a:bodyPr wrap="square" rtlCol="0">
            <a:spAutoFit/>
          </a:bodyPr>
          <a:lstStyle/>
          <a:p>
            <a:r>
              <a:rPr lang="en-US" dirty="0"/>
              <a:t>Files can be included with the following syntax</a:t>
            </a:r>
            <a:r>
              <a:rPr lang="en-US" dirty="0" smtClean="0"/>
              <a:t>:</a:t>
            </a:r>
          </a:p>
          <a:p>
            <a:endParaRPr lang="en-US" dirty="0"/>
          </a:p>
          <a:p>
            <a:r>
              <a:rPr lang="en-US" dirty="0"/>
              <a:t>-include(Filename</a:t>
            </a:r>
            <a:r>
              <a:rPr lang="en-US" dirty="0" smtClean="0"/>
              <a:t>).</a:t>
            </a:r>
          </a:p>
          <a:p>
            <a:endParaRPr lang="en-US" dirty="0" smtClean="0"/>
          </a:p>
          <a:p>
            <a:r>
              <a:rPr lang="en-US" dirty="0" smtClean="0"/>
              <a:t>In </a:t>
            </a:r>
            <a:r>
              <a:rPr lang="en-US" dirty="0" err="1"/>
              <a:t>Erlang</a:t>
            </a:r>
            <a:r>
              <a:rPr lang="en-US" dirty="0"/>
              <a:t>, the convention is that include files have the extension .</a:t>
            </a:r>
            <a:r>
              <a:rPr lang="en-US" dirty="0" err="1"/>
              <a:t>hrl</a:t>
            </a:r>
            <a:r>
              <a:rPr lang="en-US" dirty="0"/>
              <a:t>.</a:t>
            </a:r>
          </a:p>
          <a:p>
            <a:r>
              <a:rPr lang="en-US" dirty="0"/>
              <a:t>The </a:t>
            </a:r>
            <a:r>
              <a:rPr lang="en-US" dirty="0" err="1"/>
              <a:t>FileName</a:t>
            </a:r>
            <a:r>
              <a:rPr lang="en-US" dirty="0"/>
              <a:t> should contain an absolute or relative path so that the</a:t>
            </a:r>
          </a:p>
          <a:p>
            <a:r>
              <a:rPr lang="en-US" dirty="0"/>
              <a:t>preprocessor can locate the appropriate file. </a:t>
            </a:r>
            <a:endParaRPr lang="en-US" dirty="0" smtClean="0"/>
          </a:p>
          <a:p>
            <a:endParaRPr lang="en-US" dirty="0" smtClean="0"/>
          </a:p>
          <a:p>
            <a:r>
              <a:rPr lang="en-US" dirty="0" smtClean="0"/>
              <a:t>Library </a:t>
            </a:r>
            <a:r>
              <a:rPr lang="en-US" dirty="0"/>
              <a:t>header files can </a:t>
            </a:r>
            <a:r>
              <a:rPr lang="en-US" dirty="0" smtClean="0"/>
              <a:t>be included </a:t>
            </a:r>
            <a:r>
              <a:rPr lang="en-US" dirty="0"/>
              <a:t>with the following syntax</a:t>
            </a:r>
            <a:r>
              <a:rPr lang="en-US" dirty="0" smtClean="0"/>
              <a:t>:</a:t>
            </a:r>
          </a:p>
          <a:p>
            <a:endParaRPr lang="en-US" dirty="0"/>
          </a:p>
          <a:p>
            <a:r>
              <a:rPr lang="en-US" dirty="0"/>
              <a:t>-</a:t>
            </a:r>
            <a:r>
              <a:rPr lang="en-US" dirty="0" err="1"/>
              <a:t>include_lib</a:t>
            </a:r>
            <a:r>
              <a:rPr lang="en-US" dirty="0"/>
              <a:t>(Name).</a:t>
            </a:r>
            <a:endParaRPr lang="en-US" dirty="0" smtClean="0"/>
          </a:p>
          <a:p>
            <a:endParaRPr lang="en-US" dirty="0"/>
          </a:p>
          <a:p>
            <a:endParaRPr lang="en-US" dirty="0"/>
          </a:p>
        </p:txBody>
      </p:sp>
    </p:spTree>
    <p:extLst>
      <p:ext uri="{BB962C8B-B14F-4D97-AF65-F5344CB8AC3E}">
        <p14:creationId xmlns:p14="http://schemas.microsoft.com/office/powerpoint/2010/main" val="26719991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List Operations ++ and --</a:t>
            </a:r>
            <a:endParaRPr lang="en-US" dirty="0"/>
          </a:p>
        </p:txBody>
      </p:sp>
      <p:sp>
        <p:nvSpPr>
          <p:cNvPr id="3" name="TextBox 2"/>
          <p:cNvSpPr txBox="1"/>
          <p:nvPr/>
        </p:nvSpPr>
        <p:spPr>
          <a:xfrm>
            <a:off x="1154954" y="2174240"/>
            <a:ext cx="8818880" cy="2308324"/>
          </a:xfrm>
          <a:prstGeom prst="rect">
            <a:avLst/>
          </a:prstGeom>
          <a:noFill/>
        </p:spPr>
        <p:txBody>
          <a:bodyPr wrap="square" rtlCol="0">
            <a:spAutoFit/>
          </a:bodyPr>
          <a:lstStyle/>
          <a:p>
            <a:r>
              <a:rPr lang="en-US" dirty="0"/>
              <a:t>++ and - - are infix operators for list addition and </a:t>
            </a:r>
            <a:r>
              <a:rPr lang="en-US" dirty="0" smtClean="0"/>
              <a:t>subtraction</a:t>
            </a:r>
          </a:p>
          <a:p>
            <a:endParaRPr lang="en-US" dirty="0"/>
          </a:p>
          <a:p>
            <a:endParaRPr lang="en-US" dirty="0" smtClean="0"/>
          </a:p>
          <a:p>
            <a:r>
              <a:rPr lang="en-US" dirty="0"/>
              <a:t>A ++ B adds (that is, appends) A and B</a:t>
            </a:r>
            <a:r>
              <a:rPr lang="en-US" dirty="0" smtClean="0"/>
              <a:t>.</a:t>
            </a:r>
          </a:p>
          <a:p>
            <a:endParaRPr lang="en-US" dirty="0"/>
          </a:p>
          <a:p>
            <a:r>
              <a:rPr lang="en-US" dirty="0"/>
              <a:t>A - - B subtracts the list B from the list A. </a:t>
            </a:r>
            <a:endParaRPr lang="en-US" dirty="0" smtClean="0"/>
          </a:p>
          <a:p>
            <a:endParaRPr lang="en-US" dirty="0"/>
          </a:p>
          <a:p>
            <a:r>
              <a:rPr lang="en-US" dirty="0" smtClean="0"/>
              <a:t>f</a:t>
            </a:r>
            <a:r>
              <a:rPr lang="en-US" dirty="0"/>
              <a:t>("begin" ++ T) </a:t>
            </a:r>
            <a:r>
              <a:rPr lang="en-US" dirty="0" smtClean="0"/>
              <a:t>The clause </a:t>
            </a:r>
            <a:r>
              <a:rPr lang="en-US" dirty="0"/>
              <a:t>is expanded into [$b,$e,$g,$</a:t>
            </a:r>
            <a:r>
              <a:rPr lang="en-US" dirty="0" err="1"/>
              <a:t>i</a:t>
            </a:r>
            <a:r>
              <a:rPr lang="en-US" dirty="0"/>
              <a:t>,$</a:t>
            </a:r>
            <a:r>
              <a:rPr lang="en-US" dirty="0" err="1"/>
              <a:t>n|T</a:t>
            </a:r>
            <a:r>
              <a:rPr lang="en-US" dirty="0"/>
              <a:t>].</a:t>
            </a:r>
          </a:p>
        </p:txBody>
      </p:sp>
    </p:spTree>
    <p:extLst>
      <p:ext uri="{BB962C8B-B14F-4D97-AF65-F5344CB8AC3E}">
        <p14:creationId xmlns:p14="http://schemas.microsoft.com/office/powerpoint/2010/main" val="2010742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2174240"/>
            <a:ext cx="8818880" cy="2031325"/>
          </a:xfrm>
          <a:prstGeom prst="rect">
            <a:avLst/>
          </a:prstGeom>
          <a:noFill/>
        </p:spPr>
        <p:txBody>
          <a:bodyPr wrap="square" rtlCol="0">
            <a:spAutoFit/>
          </a:bodyPr>
          <a:lstStyle/>
          <a:p>
            <a:r>
              <a:rPr lang="en-US" dirty="0"/>
              <a:t>-define(Constant, Replacement).</a:t>
            </a:r>
          </a:p>
          <a:p>
            <a:r>
              <a:rPr lang="en-US" dirty="0"/>
              <a:t>-define(</a:t>
            </a:r>
            <a:r>
              <a:rPr lang="en-US" dirty="0" err="1"/>
              <a:t>Func</a:t>
            </a:r>
            <a:r>
              <a:rPr lang="en-US" dirty="0"/>
              <a:t>(Var1, Var2,.., </a:t>
            </a:r>
            <a:r>
              <a:rPr lang="en-US" dirty="0" err="1"/>
              <a:t>Var</a:t>
            </a:r>
            <a:r>
              <a:rPr lang="en-US" dirty="0"/>
              <a:t>), Replacement</a:t>
            </a:r>
            <a:r>
              <a:rPr lang="en-US" dirty="0" smtClean="0"/>
              <a:t>).</a:t>
            </a:r>
          </a:p>
          <a:p>
            <a:endParaRPr lang="en-US" dirty="0"/>
          </a:p>
          <a:p>
            <a:endParaRPr lang="en-US" dirty="0" smtClean="0"/>
          </a:p>
          <a:p>
            <a:r>
              <a:rPr lang="en-US" dirty="0"/>
              <a:t>Macros are expanded by the </a:t>
            </a:r>
            <a:r>
              <a:rPr lang="en-US" dirty="0" err="1"/>
              <a:t>Erlang</a:t>
            </a:r>
            <a:r>
              <a:rPr lang="en-US" dirty="0"/>
              <a:t> preprocessor </a:t>
            </a:r>
            <a:r>
              <a:rPr lang="en-US" dirty="0" err="1"/>
              <a:t>epp</a:t>
            </a:r>
            <a:r>
              <a:rPr lang="en-US" dirty="0"/>
              <a:t> when an expression</a:t>
            </a:r>
          </a:p>
          <a:p>
            <a:r>
              <a:rPr lang="en-US" dirty="0"/>
              <a:t>of the form ?</a:t>
            </a:r>
            <a:r>
              <a:rPr lang="en-US" dirty="0" err="1"/>
              <a:t>MacroName</a:t>
            </a:r>
            <a:r>
              <a:rPr lang="en-US" dirty="0"/>
              <a:t> is </a:t>
            </a:r>
            <a:r>
              <a:rPr lang="en-US" dirty="0" smtClean="0"/>
              <a:t>encountered</a:t>
            </a:r>
          </a:p>
          <a:p>
            <a:endParaRPr lang="en-US" dirty="0"/>
          </a:p>
        </p:txBody>
      </p:sp>
      <p:pic>
        <p:nvPicPr>
          <p:cNvPr id="4" name="Picture 3"/>
          <p:cNvPicPr>
            <a:picLocks noChangeAspect="1"/>
          </p:cNvPicPr>
          <p:nvPr/>
        </p:nvPicPr>
        <p:blipFill>
          <a:blip r:embed="rId2"/>
          <a:stretch>
            <a:fillRect/>
          </a:stretch>
        </p:blipFill>
        <p:spPr>
          <a:xfrm>
            <a:off x="1154954" y="4205564"/>
            <a:ext cx="4515582" cy="1240195"/>
          </a:xfrm>
          <a:prstGeom prst="rect">
            <a:avLst/>
          </a:prstGeom>
        </p:spPr>
      </p:pic>
      <p:pic>
        <p:nvPicPr>
          <p:cNvPr id="5" name="Picture 4"/>
          <p:cNvPicPr>
            <a:picLocks noChangeAspect="1"/>
          </p:cNvPicPr>
          <p:nvPr/>
        </p:nvPicPr>
        <p:blipFill>
          <a:blip r:embed="rId3"/>
          <a:stretch>
            <a:fillRect/>
          </a:stretch>
        </p:blipFill>
        <p:spPr>
          <a:xfrm>
            <a:off x="7095807" y="4429084"/>
            <a:ext cx="2541337" cy="793156"/>
          </a:xfrm>
          <a:prstGeom prst="rect">
            <a:avLst/>
          </a:prstGeom>
        </p:spPr>
      </p:pic>
    </p:spTree>
    <p:extLst>
      <p:ext uri="{BB962C8B-B14F-4D97-AF65-F5344CB8AC3E}">
        <p14:creationId xmlns:p14="http://schemas.microsoft.com/office/powerpoint/2010/main" val="143151085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2174240"/>
            <a:ext cx="8818880" cy="1477328"/>
          </a:xfrm>
          <a:prstGeom prst="rect">
            <a:avLst/>
          </a:prstGeom>
          <a:noFill/>
        </p:spPr>
        <p:txBody>
          <a:bodyPr wrap="square" rtlCol="0">
            <a:spAutoFit/>
          </a:bodyPr>
          <a:lstStyle/>
          <a:p>
            <a:r>
              <a:rPr lang="en-US" dirty="0"/>
              <a:t>In addition, a number of predefined macros provide information about</a:t>
            </a:r>
          </a:p>
          <a:p>
            <a:r>
              <a:rPr lang="en-US" dirty="0"/>
              <a:t>the current module. They are as follows:</a:t>
            </a:r>
          </a:p>
          <a:p>
            <a:r>
              <a:rPr lang="en-US" dirty="0"/>
              <a:t>• ?FILE expands to the current filename.</a:t>
            </a:r>
          </a:p>
          <a:p>
            <a:r>
              <a:rPr lang="en-US" dirty="0"/>
              <a:t>• ?MODULE expands to the current module name.</a:t>
            </a:r>
          </a:p>
          <a:p>
            <a:r>
              <a:rPr lang="en-US" dirty="0"/>
              <a:t>• ?LINE expands to the current line number</a:t>
            </a:r>
          </a:p>
        </p:txBody>
      </p:sp>
    </p:spTree>
    <p:extLst>
      <p:ext uri="{BB962C8B-B14F-4D97-AF65-F5344CB8AC3E}">
        <p14:creationId xmlns:p14="http://schemas.microsoft.com/office/powerpoint/2010/main" val="3451177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2174240"/>
            <a:ext cx="8818880" cy="4124206"/>
          </a:xfrm>
          <a:prstGeom prst="rect">
            <a:avLst/>
          </a:prstGeom>
          <a:noFill/>
        </p:spPr>
        <p:txBody>
          <a:bodyPr wrap="square" rtlCol="0">
            <a:spAutoFit/>
          </a:bodyPr>
          <a:lstStyle/>
          <a:p>
            <a:r>
              <a:rPr lang="en-US" sz="2800" dirty="0" smtClean="0"/>
              <a:t>Control Flow</a:t>
            </a:r>
          </a:p>
          <a:p>
            <a:endParaRPr lang="en-US" dirty="0"/>
          </a:p>
          <a:p>
            <a:r>
              <a:rPr lang="en-US" dirty="0"/>
              <a:t>-</a:t>
            </a:r>
            <a:r>
              <a:rPr lang="en-US" dirty="0" err="1"/>
              <a:t>undef</a:t>
            </a:r>
            <a:r>
              <a:rPr lang="en-US" dirty="0"/>
              <a:t>(Macro).</a:t>
            </a:r>
          </a:p>
          <a:p>
            <a:r>
              <a:rPr lang="en-US" dirty="0" smtClean="0"/>
              <a:t>	</a:t>
            </a:r>
            <a:r>
              <a:rPr lang="en-US" dirty="0" err="1" smtClean="0"/>
              <a:t>Undefines</a:t>
            </a:r>
            <a:r>
              <a:rPr lang="en-US" dirty="0" smtClean="0"/>
              <a:t> </a:t>
            </a:r>
            <a:r>
              <a:rPr lang="en-US" dirty="0"/>
              <a:t>the macro; after this you cannot call the </a:t>
            </a:r>
            <a:r>
              <a:rPr lang="en-US" dirty="0" smtClean="0"/>
              <a:t>macro</a:t>
            </a:r>
          </a:p>
          <a:p>
            <a:endParaRPr lang="en-US" dirty="0"/>
          </a:p>
          <a:p>
            <a:r>
              <a:rPr lang="en-US" dirty="0"/>
              <a:t>-</a:t>
            </a:r>
            <a:r>
              <a:rPr lang="en-US" dirty="0" err="1"/>
              <a:t>ifdef</a:t>
            </a:r>
            <a:r>
              <a:rPr lang="en-US" dirty="0"/>
              <a:t>(Macro).</a:t>
            </a:r>
          </a:p>
          <a:p>
            <a:r>
              <a:rPr lang="en-US" dirty="0" smtClean="0"/>
              <a:t>	Evaluates </a:t>
            </a:r>
            <a:r>
              <a:rPr lang="en-US" dirty="0"/>
              <a:t>the following lines only if Macro has been defined</a:t>
            </a:r>
            <a:r>
              <a:rPr lang="en-US" dirty="0" smtClean="0"/>
              <a:t>.</a:t>
            </a:r>
          </a:p>
          <a:p>
            <a:endParaRPr lang="en-US" dirty="0"/>
          </a:p>
          <a:p>
            <a:r>
              <a:rPr lang="en-US" dirty="0"/>
              <a:t>-else.</a:t>
            </a:r>
          </a:p>
          <a:p>
            <a:r>
              <a:rPr lang="en-US" dirty="0" smtClean="0"/>
              <a:t>	Allowed </a:t>
            </a:r>
            <a:r>
              <a:rPr lang="en-US" dirty="0"/>
              <a:t>after a </a:t>
            </a:r>
            <a:r>
              <a:rPr lang="en-US" dirty="0" err="1"/>
              <a:t>ifdef</a:t>
            </a:r>
            <a:r>
              <a:rPr lang="en-US" dirty="0"/>
              <a:t> or </a:t>
            </a:r>
            <a:r>
              <a:rPr lang="en-US" dirty="0" err="1"/>
              <a:t>ifndef</a:t>
            </a:r>
            <a:r>
              <a:rPr lang="en-US" dirty="0"/>
              <a:t> statement. If the condition was false,</a:t>
            </a:r>
          </a:p>
          <a:p>
            <a:r>
              <a:rPr lang="en-US" dirty="0" smtClean="0"/>
              <a:t>	the </a:t>
            </a:r>
            <a:r>
              <a:rPr lang="en-US" dirty="0"/>
              <a:t>statements following else are </a:t>
            </a:r>
            <a:r>
              <a:rPr lang="en-US" dirty="0" smtClean="0"/>
              <a:t>evaluated</a:t>
            </a:r>
          </a:p>
          <a:p>
            <a:endParaRPr lang="en-US" dirty="0"/>
          </a:p>
          <a:p>
            <a:r>
              <a:rPr lang="en-US" dirty="0"/>
              <a:t>-</a:t>
            </a:r>
            <a:r>
              <a:rPr lang="en-US" dirty="0" err="1"/>
              <a:t>endif</a:t>
            </a:r>
            <a:r>
              <a:rPr lang="en-US" dirty="0"/>
              <a:t>.</a:t>
            </a:r>
          </a:p>
          <a:p>
            <a:r>
              <a:rPr lang="en-US" dirty="0" smtClean="0"/>
              <a:t>	Marks </a:t>
            </a:r>
            <a:r>
              <a:rPr lang="en-US" dirty="0"/>
              <a:t>the end of an </a:t>
            </a:r>
            <a:r>
              <a:rPr lang="en-US" dirty="0" err="1"/>
              <a:t>ifdef</a:t>
            </a:r>
            <a:r>
              <a:rPr lang="en-US" dirty="0"/>
              <a:t> or </a:t>
            </a:r>
            <a:r>
              <a:rPr lang="en-US" dirty="0" err="1"/>
              <a:t>ifndef</a:t>
            </a:r>
            <a:r>
              <a:rPr lang="en-US" dirty="0"/>
              <a:t> statement</a:t>
            </a:r>
          </a:p>
        </p:txBody>
      </p:sp>
    </p:spTree>
    <p:extLst>
      <p:ext uri="{BB962C8B-B14F-4D97-AF65-F5344CB8AC3E}">
        <p14:creationId xmlns:p14="http://schemas.microsoft.com/office/powerpoint/2010/main" val="35111122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24333</TotalTime>
  <Words>15230</Words>
  <Application>Microsoft Office PowerPoint</Application>
  <PresentationFormat>Widescreen</PresentationFormat>
  <Paragraphs>2695</Paragraphs>
  <Slides>310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310</vt:i4>
      </vt:variant>
    </vt:vector>
  </HeadingPairs>
  <TitlesOfParts>
    <vt:vector size="320" baseType="lpstr">
      <vt:lpstr>Arial</vt:lpstr>
      <vt:lpstr>Century Gothic</vt:lpstr>
      <vt:lpstr>CMTT10</vt:lpstr>
      <vt:lpstr>Consolas</vt:lpstr>
      <vt:lpstr>Times New Roman</vt:lpstr>
      <vt:lpstr>URWBookmanL-Ligh</vt:lpstr>
      <vt:lpstr>URWBookmanL-LighItal</vt:lpstr>
      <vt:lpstr>URWGothicL-Book</vt:lpstr>
      <vt:lpstr>Wingdings 3</vt:lpstr>
      <vt:lpstr>Ion</vt:lpstr>
      <vt:lpstr>PowerPoint Presentation</vt:lpstr>
      <vt:lpstr>A functional programming language is one that supports and encourages programming without side-effects.  In functional code, the output value of a function depends only on the arguments that are input to the function, so calling a function f twice with the same value for an argument x will produce the same result f(x) each time  Eliminating side effects, i.e. changes in state that do not depend on the function inputs, can make it much easier to understand and predict the behavior of a program, which is one of the key motivations for the development of functional programming    </vt:lpstr>
      <vt:lpstr>PowerPoint Presentation</vt:lpstr>
      <vt:lpstr>“If somebody came to me and wanted to pay me a lot of money to build a large scale message handling system that really had to be up all the time, could never afford to go down for years at a time, I would unhesitatingly choose Erlang to build it in”    Tim Bray, director of Web Technologies at Sun Microsystems, expressed in his keynote at OSCON in July 2008</vt:lpstr>
      <vt:lpstr>Why &amp; What</vt:lpstr>
      <vt:lpstr>Topics</vt:lpstr>
      <vt:lpstr>Installing Erlang </vt:lpstr>
      <vt:lpstr>Starting the Shell</vt:lpstr>
      <vt:lpstr>Simple Arithmetic</vt:lpstr>
      <vt:lpstr>Variables</vt:lpstr>
      <vt:lpstr>Variables</vt:lpstr>
      <vt:lpstr>Variables  </vt:lpstr>
      <vt:lpstr>Atoms Atoms are used to represent different non-numerical constant values. Similar to enumerated types in C or Java</vt:lpstr>
      <vt:lpstr>Atoms</vt:lpstr>
      <vt:lpstr>Tuples</vt:lpstr>
      <vt:lpstr>Tuples</vt:lpstr>
      <vt:lpstr>Tuples </vt:lpstr>
      <vt:lpstr>Tuples </vt:lpstr>
      <vt:lpstr>Lists </vt:lpstr>
      <vt:lpstr>Lists </vt:lpstr>
      <vt:lpstr>Lists </vt:lpstr>
      <vt:lpstr>Strings </vt:lpstr>
      <vt:lpstr>Strings </vt:lpstr>
      <vt:lpstr>Strings </vt:lpstr>
      <vt:lpstr>Strings </vt:lpstr>
      <vt:lpstr>Pattern Matching</vt:lpstr>
      <vt:lpstr>Git Path</vt:lpstr>
      <vt:lpstr>Sequential Programming</vt:lpstr>
      <vt:lpstr>Modules</vt:lpstr>
      <vt:lpstr>Modules</vt:lpstr>
      <vt:lpstr>Export &amp; Imports</vt:lpstr>
      <vt:lpstr>Clause</vt:lpstr>
      <vt:lpstr>Clause</vt:lpstr>
      <vt:lpstr>Arity</vt:lpstr>
      <vt:lpstr>Funs</vt:lpstr>
      <vt:lpstr>Funs</vt:lpstr>
      <vt:lpstr>Funs</vt:lpstr>
      <vt:lpstr>Funs</vt:lpstr>
      <vt:lpstr>Funs</vt:lpstr>
      <vt:lpstr>List Comprehensions</vt:lpstr>
      <vt:lpstr>List Comprehensions</vt:lpstr>
      <vt:lpstr>Arithmetic Expressions</vt:lpstr>
      <vt:lpstr>Guards</vt:lpstr>
      <vt:lpstr>Guards</vt:lpstr>
      <vt:lpstr>Guards</vt:lpstr>
      <vt:lpstr>Guards</vt:lpstr>
      <vt:lpstr>Records</vt:lpstr>
      <vt:lpstr>Records</vt:lpstr>
      <vt:lpstr>Records</vt:lpstr>
      <vt:lpstr>Records</vt:lpstr>
      <vt:lpstr>Records</vt:lpstr>
      <vt:lpstr>Case Expressions</vt:lpstr>
      <vt:lpstr>Case Expressions</vt:lpstr>
      <vt:lpstr>If Expressions</vt:lpstr>
      <vt:lpstr>Building Lists</vt:lpstr>
      <vt:lpstr>List Accumulators</vt:lpstr>
      <vt:lpstr>Exception Types</vt:lpstr>
      <vt:lpstr>Try Catch Expressions</vt:lpstr>
      <vt:lpstr>Try Catch Expressions</vt:lpstr>
      <vt:lpstr>Catch Primitives</vt:lpstr>
      <vt:lpstr>list_to_binary</vt:lpstr>
      <vt:lpstr>Tuple_to_list</vt:lpstr>
      <vt:lpstr>Binaries</vt:lpstr>
      <vt:lpstr>Split_binary</vt:lpstr>
      <vt:lpstr>term_to_binary</vt:lpstr>
      <vt:lpstr>Binary_to_term</vt:lpstr>
      <vt:lpstr>size</vt:lpstr>
      <vt:lpstr>Bit Syntax</vt:lpstr>
      <vt:lpstr>Bit Syntax Expressions</vt:lpstr>
      <vt:lpstr>Bit Syntax Expressions</vt:lpstr>
      <vt:lpstr>Bit Syntax Expressions</vt:lpstr>
      <vt:lpstr>Bit Syntax Expressions</vt:lpstr>
      <vt:lpstr>Bit Syntax Expressions</vt:lpstr>
      <vt:lpstr>Bit Syntax Expressions</vt:lpstr>
      <vt:lpstr>Bit Syntax Expressions</vt:lpstr>
      <vt:lpstr>Bit Syntax Expressions</vt:lpstr>
      <vt:lpstr>Bit Syntax Expressions</vt:lpstr>
      <vt:lpstr>apply </vt:lpstr>
      <vt:lpstr>Attributes </vt:lpstr>
      <vt:lpstr>Attributes </vt:lpstr>
      <vt:lpstr>Attributes </vt:lpstr>
      <vt:lpstr>Attributes </vt:lpstr>
      <vt:lpstr>Attributes </vt:lpstr>
      <vt:lpstr>User Defined Attributes </vt:lpstr>
      <vt:lpstr>Block Expressions</vt:lpstr>
      <vt:lpstr>Booleans</vt:lpstr>
      <vt:lpstr>Boolean Expressions</vt:lpstr>
      <vt:lpstr>Character Set</vt:lpstr>
      <vt:lpstr>Comments</vt:lpstr>
      <vt:lpstr>epp</vt:lpstr>
      <vt:lpstr>Escape Sequences</vt:lpstr>
      <vt:lpstr>Expressions</vt:lpstr>
      <vt:lpstr>Expressions Sequences</vt:lpstr>
      <vt:lpstr>Function References</vt:lpstr>
      <vt:lpstr>Include Files</vt:lpstr>
      <vt:lpstr>List Operations ++ and --</vt:lpstr>
      <vt:lpstr>Macros</vt:lpstr>
      <vt:lpstr>Macros</vt:lpstr>
      <vt:lpstr>Macros</vt:lpstr>
      <vt:lpstr>Macros</vt:lpstr>
      <vt:lpstr>Match Operators</vt:lpstr>
      <vt:lpstr>Numbers</vt:lpstr>
      <vt:lpstr>Numbers</vt:lpstr>
      <vt:lpstr>Operator Precedence</vt:lpstr>
      <vt:lpstr>Process Dictionary</vt:lpstr>
      <vt:lpstr>Process Dictionary</vt:lpstr>
      <vt:lpstr>References</vt:lpstr>
      <vt:lpstr>Process Dictionary</vt:lpstr>
      <vt:lpstr>Short Circuit Boolean Expr</vt:lpstr>
      <vt:lpstr>Term Comparisions</vt:lpstr>
      <vt:lpstr>Underscore Variables</vt:lpstr>
      <vt:lpstr>Shutdown</vt:lpstr>
      <vt:lpstr>Shutdown</vt:lpstr>
      <vt:lpstr>Search Paths</vt:lpstr>
      <vt:lpstr>About .config</vt:lpstr>
      <vt:lpstr>Running Program</vt:lpstr>
      <vt:lpstr>Running Program</vt:lpstr>
      <vt:lpstr>Escript</vt:lpstr>
      <vt:lpstr>Makefile</vt:lpstr>
      <vt:lpstr>Crash Dump</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Exercise</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Distributed Programming</vt:lpstr>
      <vt:lpstr>Distributed Programming</vt:lpstr>
      <vt:lpstr>Distributed Programming</vt:lpstr>
      <vt:lpstr>Distributed Erlang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Interfacing Techniques</vt:lpstr>
      <vt:lpstr>Interfacing Techniques</vt:lpstr>
      <vt:lpstr>Interfacing Techniques</vt:lpstr>
      <vt:lpstr>Memory Architecture</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ETS &amp; DETS</vt:lpstr>
      <vt:lpstr>ETS &amp; DETS</vt:lpstr>
      <vt:lpstr>ETS &amp; DETS</vt:lpstr>
      <vt:lpstr>ETS &amp; DETS</vt:lpstr>
      <vt:lpstr>ETS &amp; DETS</vt:lpstr>
      <vt:lpstr>ETS &amp; DETS</vt:lpstr>
      <vt:lpstr>ETS &amp; DETS</vt:lpstr>
      <vt:lpstr>ETS</vt:lpstr>
      <vt:lpstr>ETS</vt:lpstr>
      <vt:lpstr>ETS</vt:lpstr>
      <vt:lpstr>ETS</vt:lpstr>
      <vt:lpstr>ETS</vt:lpstr>
      <vt:lpstr>DETS</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OTP Introduction</vt:lpstr>
      <vt:lpstr>OTP Introduction</vt:lpstr>
      <vt:lpstr>OTP Introduction</vt:lpstr>
      <vt:lpstr>OTP Introduction</vt:lpstr>
      <vt:lpstr>OTP Introduction</vt:lpstr>
      <vt:lpstr>OTP Introduction</vt:lpstr>
      <vt:lpstr>OTP Introduction</vt:lpstr>
      <vt:lpstr>gen_server</vt:lpstr>
      <vt:lpstr>gen_server</vt:lpstr>
      <vt:lpstr>gen_server</vt:lpstr>
      <vt:lpstr>gen_server</vt:lpstr>
      <vt:lpstr>gen_server</vt:lpstr>
      <vt:lpstr>gen_server</vt:lpstr>
      <vt:lpstr>gen_server</vt:lpstr>
      <vt:lpstr>gen_fsm</vt:lpstr>
      <vt:lpstr>gen_fsm</vt:lpstr>
      <vt:lpstr>gen_fsm</vt:lpstr>
      <vt:lpstr>gen_fsm</vt:lpstr>
      <vt:lpstr>gen_fsm</vt:lpstr>
      <vt:lpstr>gen_fsm</vt:lpstr>
      <vt:lpstr>gen_fsm</vt:lpstr>
      <vt:lpstr>gen_fsm</vt:lpstr>
      <vt:lpstr>gen_fsm</vt:lpstr>
      <vt:lpstr>gen_event</vt:lpstr>
      <vt:lpstr>gen_event</vt:lpstr>
      <vt:lpstr>gen_event</vt:lpstr>
      <vt:lpstr>gen_event</vt:lpstr>
      <vt:lpstr>gen_event</vt:lpstr>
      <vt:lpstr>gen_event</vt:lpstr>
      <vt:lpstr>supervisor</vt:lpstr>
      <vt:lpstr>supervisor</vt:lpstr>
      <vt:lpstr>supervisor</vt:lpstr>
      <vt:lpstr>supervisor</vt:lpstr>
      <vt:lpstr>supervisor</vt:lpstr>
      <vt:lpstr>supervisor</vt:lpstr>
      <vt:lpstr>supervisor</vt:lpstr>
      <vt:lpstr>supervisor</vt:lpstr>
      <vt:lpstr>supervisor</vt:lpstr>
      <vt:lpstr>supervisor</vt:lpstr>
      <vt:lpstr>supervisor</vt:lpstr>
      <vt:lpstr>supervisor</vt:lpstr>
      <vt:lpstr>supervisor</vt:lpstr>
      <vt:lpstr>supervisor</vt:lpstr>
      <vt:lpstr>supervisor</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Distributed Applications</vt:lpstr>
      <vt:lpstr>Distributed Applications</vt:lpstr>
      <vt:lpstr>Distributed Applications</vt:lpstr>
      <vt:lpstr>Distributed Applications</vt:lpstr>
      <vt:lpstr>Distributed Applications</vt:lpstr>
      <vt:lpstr>Distributed Applications</vt:lpstr>
      <vt:lpstr>Distributed Applications</vt:lpstr>
      <vt:lpstr>Distributed Applications</vt:lpstr>
      <vt:lpstr>Distributed Applications</vt:lpstr>
      <vt:lpstr>Distributed Applications</vt:lpstr>
      <vt:lpstr>Distributed Applications</vt:lpstr>
      <vt:lpstr>Distributed Applications</vt:lpstr>
      <vt:lpstr>Distributed Applications</vt:lpstr>
      <vt:lpstr>Distributed Applications</vt:lpstr>
    </vt:vector>
  </TitlesOfParts>
  <Company>Radisys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Venkatesh Madupu</dc:creator>
  <cp:lastModifiedBy>Arun Venkatesh Madupu</cp:lastModifiedBy>
  <cp:revision>159</cp:revision>
  <dcterms:created xsi:type="dcterms:W3CDTF">2016-06-21T09:11:24Z</dcterms:created>
  <dcterms:modified xsi:type="dcterms:W3CDTF">2016-07-29T02:28:16Z</dcterms:modified>
</cp:coreProperties>
</file>