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5"/>
  </p:notesMasterIdLst>
  <p:sldIdLst>
    <p:sldId id="256" r:id="rId2"/>
    <p:sldId id="297" r:id="rId3"/>
    <p:sldId id="258" r:id="rId4"/>
    <p:sldId id="259" r:id="rId5"/>
    <p:sldId id="260" r:id="rId6"/>
    <p:sldId id="261" r:id="rId7"/>
    <p:sldId id="301" r:id="rId8"/>
    <p:sldId id="298" r:id="rId9"/>
    <p:sldId id="302" r:id="rId10"/>
    <p:sldId id="299" r:id="rId11"/>
    <p:sldId id="300" r:id="rId12"/>
    <p:sldId id="303" r:id="rId13"/>
    <p:sldId id="304" r:id="rId14"/>
    <p:sldId id="305" r:id="rId15"/>
    <p:sldId id="306" r:id="rId16"/>
    <p:sldId id="307" r:id="rId17"/>
    <p:sldId id="308" r:id="rId18"/>
    <p:sldId id="309" r:id="rId19"/>
    <p:sldId id="310" r:id="rId20"/>
    <p:sldId id="311" r:id="rId21"/>
    <p:sldId id="312" r:id="rId22"/>
    <p:sldId id="278" r:id="rId23"/>
    <p:sldId id="313" r:id="rId24"/>
  </p:sldIdLst>
  <p:sldSz cx="9144000" cy="5143500" type="screen16x9"/>
  <p:notesSz cx="6858000" cy="9144000"/>
  <p:embeddedFontLst>
    <p:embeddedFont>
      <p:font typeface="Barlow" panose="00000500000000000000" pitchFamily="2" charset="0"/>
      <p:regular r:id="rId26"/>
      <p:bold r:id="rId27"/>
      <p:italic r:id="rId28"/>
      <p:boldItalic r:id="rId29"/>
    </p:embeddedFont>
    <p:embeddedFont>
      <p:font typeface="Barlow Medium" panose="00000600000000000000" pitchFamily="2" charset="0"/>
      <p:regular r:id="rId30"/>
      <p:bold r:id="rId31"/>
      <p:italic r:id="rId32"/>
      <p:boldItalic r:id="rId33"/>
    </p:embeddedFont>
    <p:embeddedFont>
      <p:font typeface="Darker Grotesque" panose="020B0604020202020204" charset="0"/>
      <p:regular r:id="rId34"/>
      <p:bold r:id="rId35"/>
    </p:embeddedFont>
    <p:embeddedFont>
      <p:font typeface="Darker Grotesque Black" panose="020B0604020202020204" charset="0"/>
      <p:bold r:id="rId36"/>
    </p:embeddedFont>
    <p:embeddedFont>
      <p:font typeface="Nunito Light" pitchFamily="2" charset="0"/>
      <p:regular r:id="rId37"/>
      <p:italic r:id="rId38"/>
    </p:embeddedFont>
    <p:embeddedFont>
      <p:font typeface="Open Sans" panose="020B0606030504020204" pitchFamily="34" charset="0"/>
      <p:regular r:id="rId39"/>
      <p:bold r:id="rId40"/>
      <p:italic r:id="rId41"/>
      <p:boldItalic r:id="rId42"/>
    </p:embeddedFont>
    <p:embeddedFont>
      <p:font typeface="Poppins"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9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D2E27F-B4E0-4079-B71C-1C296B1473CF}">
  <a:tblStyle styleId="{10D2E27F-B4E0-4079-B71C-1C296B1473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923750-0351-43BF-B2C2-4FEE3E4829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Perform the section 20.5.3 from book</a:t>
            </a:r>
            <a:endParaRPr lang="en-US" b="1" dirty="0"/>
          </a:p>
        </p:txBody>
      </p:sp>
    </p:spTree>
    <p:extLst>
      <p:ext uri="{BB962C8B-B14F-4D97-AF65-F5344CB8AC3E}">
        <p14:creationId xmlns:p14="http://schemas.microsoft.com/office/powerpoint/2010/main" val="253513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412040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label, 1 textbox, 1 button, 1 group box</a:t>
            </a:r>
            <a:endParaRPr b="1" dirty="0"/>
          </a:p>
        </p:txBody>
      </p:sp>
    </p:spTree>
    <p:extLst>
      <p:ext uri="{BB962C8B-B14F-4D97-AF65-F5344CB8AC3E}">
        <p14:creationId xmlns:p14="http://schemas.microsoft.com/office/powerpoint/2010/main" val="2653762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1 button</a:t>
            </a:r>
            <a:endParaRPr b="1" dirty="0"/>
          </a:p>
        </p:txBody>
      </p:sp>
    </p:spTree>
    <p:extLst>
      <p:ext uri="{BB962C8B-B14F-4D97-AF65-F5344CB8AC3E}">
        <p14:creationId xmlns:p14="http://schemas.microsoft.com/office/powerpoint/2010/main" val="1770336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69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175707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928660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378937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3823257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191319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dirty="0"/>
          </a:p>
        </p:txBody>
      </p:sp>
    </p:spTree>
    <p:extLst>
      <p:ext uri="{BB962C8B-B14F-4D97-AF65-F5344CB8AC3E}">
        <p14:creationId xmlns:p14="http://schemas.microsoft.com/office/powerpoint/2010/main" val="457945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29396591534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2939659153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294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Name : </a:t>
            </a:r>
            <a:r>
              <a:rPr lang="en-US" b="1" dirty="0" err="1"/>
              <a:t>AddressExample</a:t>
            </a:r>
            <a:r>
              <a:rPr lang="en-US" dirty="0"/>
              <a:t> &amp;&amp;  Entity Data model </a:t>
            </a:r>
            <a:r>
              <a:rPr lang="en-US" b="1" dirty="0" err="1"/>
              <a:t>AddressModel</a:t>
            </a:r>
            <a:r>
              <a:rPr lang="en-US" b="1" dirty="0"/>
              <a:t> </a:t>
            </a:r>
            <a:r>
              <a:rPr lang="en-US" b="0" dirty="0"/>
              <a:t>&amp;&amp;   database: </a:t>
            </a:r>
            <a:r>
              <a:rPr lang="en-US" b="1" dirty="0"/>
              <a:t>AddressBook.mdf </a:t>
            </a:r>
            <a:endParaRPr b="1" dirty="0"/>
          </a:p>
        </p:txBody>
      </p:sp>
    </p:spTree>
    <p:extLst>
      <p:ext uri="{BB962C8B-B14F-4D97-AF65-F5344CB8AC3E}">
        <p14:creationId xmlns:p14="http://schemas.microsoft.com/office/powerpoint/2010/main" val="1909158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29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 Window form project AddressBook , Form file name:  </a:t>
            </a:r>
            <a:r>
              <a:rPr lang="en-US" dirty="0" err="1"/>
              <a:t>Contacts.cs</a:t>
            </a:r>
            <a:r>
              <a:rPr lang="en-US" dirty="0"/>
              <a:t>   Form text property: Address Book</a:t>
            </a:r>
            <a:endParaRPr b="1" dirty="0"/>
          </a:p>
        </p:txBody>
      </p:sp>
    </p:spTree>
    <p:extLst>
      <p:ext uri="{BB962C8B-B14F-4D97-AF65-F5344CB8AC3E}">
        <p14:creationId xmlns:p14="http://schemas.microsoft.com/office/powerpoint/2010/main" val="169371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2500" y="183725"/>
            <a:ext cx="8679000" cy="4776000"/>
            <a:chOff x="232500" y="183725"/>
            <a:chExt cx="8679000" cy="4776000"/>
          </a:xfrm>
        </p:grpSpPr>
        <p:sp>
          <p:nvSpPr>
            <p:cNvPr id="10" name="Google Shape;10;p2"/>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 name="Google Shape;15;p2"/>
          <p:cNvSpPr txBox="1">
            <a:spLocks noGrp="1"/>
          </p:cNvSpPr>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grpSp>
        <p:nvGrpSpPr>
          <p:cNvPr id="97" name="Google Shape;97;p13"/>
          <p:cNvGrpSpPr/>
          <p:nvPr/>
        </p:nvGrpSpPr>
        <p:grpSpPr>
          <a:xfrm>
            <a:off x="232500" y="183725"/>
            <a:ext cx="8679000" cy="4776000"/>
            <a:chOff x="232500" y="183725"/>
            <a:chExt cx="8679000" cy="4776000"/>
          </a:xfrm>
        </p:grpSpPr>
        <p:sp>
          <p:nvSpPr>
            <p:cNvPr id="98" name="Google Shape;98;p1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1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0" name="Google Shape;100;p1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1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1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3" name="Google Shape;10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150540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150540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4204675"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4204675"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90395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90395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72000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1" name="Google Shape;111;p13"/>
          <p:cNvSpPr txBox="1">
            <a:spLocks noGrp="1"/>
          </p:cNvSpPr>
          <p:nvPr>
            <p:ph type="subTitle" idx="8"/>
          </p:nvPr>
        </p:nvSpPr>
        <p:spPr>
          <a:xfrm>
            <a:off x="3419275"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2" name="Google Shape;112;p13"/>
          <p:cNvSpPr txBox="1">
            <a:spLocks noGrp="1"/>
          </p:cNvSpPr>
          <p:nvPr>
            <p:ph type="subTitle" idx="9"/>
          </p:nvPr>
        </p:nvSpPr>
        <p:spPr>
          <a:xfrm>
            <a:off x="611855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3" name="Google Shape;113;p13"/>
          <p:cNvSpPr txBox="1">
            <a:spLocks noGrp="1"/>
          </p:cNvSpPr>
          <p:nvPr>
            <p:ph type="subTitle" idx="13"/>
          </p:nvPr>
        </p:nvSpPr>
        <p:spPr>
          <a:xfrm>
            <a:off x="72000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4" name="Google Shape;114;p13"/>
          <p:cNvSpPr txBox="1">
            <a:spLocks noGrp="1"/>
          </p:cNvSpPr>
          <p:nvPr>
            <p:ph type="subTitle" idx="14"/>
          </p:nvPr>
        </p:nvSpPr>
        <p:spPr>
          <a:xfrm>
            <a:off x="3419275"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5" name="Google Shape;115;p13"/>
          <p:cNvSpPr txBox="1">
            <a:spLocks noGrp="1"/>
          </p:cNvSpPr>
          <p:nvPr>
            <p:ph type="subTitle" idx="15"/>
          </p:nvPr>
        </p:nvSpPr>
        <p:spPr>
          <a:xfrm>
            <a:off x="611855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9"/>
        <p:cNvGrpSpPr/>
        <p:nvPr/>
      </p:nvGrpSpPr>
      <p:grpSpPr>
        <a:xfrm>
          <a:off x="0" y="0"/>
          <a:ext cx="0" cy="0"/>
          <a:chOff x="0" y="0"/>
          <a:chExt cx="0" cy="0"/>
        </a:xfrm>
      </p:grpSpPr>
      <p:grpSp>
        <p:nvGrpSpPr>
          <p:cNvPr id="190" name="Google Shape;190;p19"/>
          <p:cNvGrpSpPr/>
          <p:nvPr/>
        </p:nvGrpSpPr>
        <p:grpSpPr>
          <a:xfrm>
            <a:off x="232500" y="183725"/>
            <a:ext cx="8679000" cy="4776000"/>
            <a:chOff x="232500" y="183725"/>
            <a:chExt cx="8679000" cy="4776000"/>
          </a:xfrm>
        </p:grpSpPr>
        <p:sp>
          <p:nvSpPr>
            <p:cNvPr id="191" name="Google Shape;191;p19"/>
            <p:cNvSpPr/>
            <p:nvPr/>
          </p:nvSpPr>
          <p:spPr>
            <a:xfrm>
              <a:off x="232500" y="183725"/>
              <a:ext cx="8679000" cy="4776000"/>
            </a:xfrm>
            <a:prstGeom prst="roundRect">
              <a:avLst>
                <a:gd name="adj" fmla="val 3848"/>
              </a:avLst>
            </a:prstGeom>
            <a:solidFill>
              <a:schemeClr val="dk2"/>
            </a:solidFill>
            <a:ln w="19050" cap="flat" cmpd="sng">
              <a:solidFill>
                <a:schemeClr val="accen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9"/>
            <p:cNvSpPr/>
            <p:nvPr/>
          </p:nvSpPr>
          <p:spPr>
            <a:xfrm>
              <a:off x="232500" y="183725"/>
              <a:ext cx="8679000" cy="289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19"/>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19"/>
            <p:cNvSpPr/>
            <p:nvPr/>
          </p:nvSpPr>
          <p:spPr>
            <a:xfrm>
              <a:off x="8416024" y="274025"/>
              <a:ext cx="116400" cy="116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6"/>
        <p:cNvGrpSpPr/>
        <p:nvPr/>
      </p:nvGrpSpPr>
      <p:grpSpPr>
        <a:xfrm>
          <a:off x="0" y="0"/>
          <a:ext cx="0" cy="0"/>
          <a:chOff x="0" y="0"/>
          <a:chExt cx="0" cy="0"/>
        </a:xfrm>
      </p:grpSpPr>
      <p:grpSp>
        <p:nvGrpSpPr>
          <p:cNvPr id="197" name="Google Shape;197;p20"/>
          <p:cNvGrpSpPr/>
          <p:nvPr/>
        </p:nvGrpSpPr>
        <p:grpSpPr>
          <a:xfrm>
            <a:off x="232500" y="183725"/>
            <a:ext cx="8679000" cy="4776000"/>
            <a:chOff x="232500" y="183725"/>
            <a:chExt cx="8679000" cy="4776000"/>
          </a:xfrm>
        </p:grpSpPr>
        <p:sp>
          <p:nvSpPr>
            <p:cNvPr id="198" name="Google Shape;198;p20"/>
            <p:cNvSpPr/>
            <p:nvPr/>
          </p:nvSpPr>
          <p:spPr>
            <a:xfrm>
              <a:off x="232500" y="183725"/>
              <a:ext cx="8679000" cy="4776000"/>
            </a:xfrm>
            <a:prstGeom prst="roundRect">
              <a:avLst>
                <a:gd name="adj" fmla="val 3848"/>
              </a:avLst>
            </a:prstGeom>
            <a:solidFill>
              <a:schemeClr val="dk2"/>
            </a:solidFill>
            <a:ln w="19050" cap="flat" cmpd="sng">
              <a:solidFill>
                <a:schemeClr val="l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0"/>
            <p:cNvSpPr/>
            <p:nvPr/>
          </p:nvSpPr>
          <p:spPr>
            <a:xfrm>
              <a:off x="232500" y="183725"/>
              <a:ext cx="8679000" cy="2895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0" name="Google Shape;200;p20"/>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1" name="Google Shape;201;p20"/>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2" name="Google Shape;202;p20"/>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32500" y="183725"/>
            <a:ext cx="8679000" cy="4776000"/>
            <a:chOff x="232500" y="183725"/>
            <a:chExt cx="8679000" cy="4776000"/>
          </a:xfrm>
        </p:grpSpPr>
        <p:sp>
          <p:nvSpPr>
            <p:cNvPr id="19" name="Google Shape;19;p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 name="Google Shape;24;p3"/>
          <p:cNvSpPr txBox="1">
            <a:spLocks noGrp="1"/>
          </p:cNvSpPr>
          <p:nvPr>
            <p:ph type="title"/>
          </p:nvPr>
        </p:nvSpPr>
        <p:spPr>
          <a:xfrm>
            <a:off x="4047175" y="27758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047175" y="1525800"/>
            <a:ext cx="1731600" cy="1014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a:spLocks noGrp="1"/>
          </p:cNvSpPr>
          <p:nvPr>
            <p:ph type="pic" idx="3"/>
          </p:nvPr>
        </p:nvSpPr>
        <p:spPr>
          <a:xfrm>
            <a:off x="713225" y="1200862"/>
            <a:ext cx="2760600" cy="27417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32500" y="183725"/>
            <a:ext cx="8679000" cy="4776000"/>
            <a:chOff x="232500" y="183725"/>
            <a:chExt cx="8679000" cy="4776000"/>
          </a:xfrm>
        </p:grpSpPr>
        <p:sp>
          <p:nvSpPr>
            <p:cNvPr id="29" name="Google Shape;29;p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31;p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 name="Google Shape;34;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32500" y="183725"/>
            <a:ext cx="8679000" cy="4776000"/>
            <a:chOff x="232500" y="183725"/>
            <a:chExt cx="8679000" cy="4776000"/>
          </a:xfrm>
        </p:grpSpPr>
        <p:sp>
          <p:nvSpPr>
            <p:cNvPr id="38" name="Google Shape;38;p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 name="Google Shape;40;p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3" name="Google Shape;43;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Darker Grotesque"/>
              <a:buNone/>
              <a:defRPr>
                <a:latin typeface="Darker Grotesque"/>
                <a:ea typeface="Darker Grotesque"/>
                <a:cs typeface="Darker Grotesque"/>
                <a:sym typeface="Darker Grotesque"/>
              </a:defRPr>
            </a:lvl2pPr>
            <a:lvl3pPr lvl="2" rtl="0">
              <a:spcBef>
                <a:spcPts val="0"/>
              </a:spcBef>
              <a:spcAft>
                <a:spcPts val="0"/>
              </a:spcAft>
              <a:buSzPts val="3000"/>
              <a:buFont typeface="Darker Grotesque"/>
              <a:buNone/>
              <a:defRPr>
                <a:latin typeface="Darker Grotesque"/>
                <a:ea typeface="Darker Grotesque"/>
                <a:cs typeface="Darker Grotesque"/>
                <a:sym typeface="Darker Grotesque"/>
              </a:defRPr>
            </a:lvl3pPr>
            <a:lvl4pPr lvl="3" rtl="0">
              <a:spcBef>
                <a:spcPts val="0"/>
              </a:spcBef>
              <a:spcAft>
                <a:spcPts val="0"/>
              </a:spcAft>
              <a:buSzPts val="3000"/>
              <a:buFont typeface="Darker Grotesque"/>
              <a:buNone/>
              <a:defRPr>
                <a:latin typeface="Darker Grotesque"/>
                <a:ea typeface="Darker Grotesque"/>
                <a:cs typeface="Darker Grotesque"/>
                <a:sym typeface="Darker Grotesque"/>
              </a:defRPr>
            </a:lvl4pPr>
            <a:lvl5pPr lvl="4" rtl="0">
              <a:spcBef>
                <a:spcPts val="0"/>
              </a:spcBef>
              <a:spcAft>
                <a:spcPts val="0"/>
              </a:spcAft>
              <a:buSzPts val="3000"/>
              <a:buFont typeface="Darker Grotesque"/>
              <a:buNone/>
              <a:defRPr>
                <a:latin typeface="Darker Grotesque"/>
                <a:ea typeface="Darker Grotesque"/>
                <a:cs typeface="Darker Grotesque"/>
                <a:sym typeface="Darker Grotesque"/>
              </a:defRPr>
            </a:lvl5pPr>
            <a:lvl6pPr lvl="5" rtl="0">
              <a:spcBef>
                <a:spcPts val="0"/>
              </a:spcBef>
              <a:spcAft>
                <a:spcPts val="0"/>
              </a:spcAft>
              <a:buSzPts val="3000"/>
              <a:buFont typeface="Darker Grotesque"/>
              <a:buNone/>
              <a:defRPr>
                <a:latin typeface="Darker Grotesque"/>
                <a:ea typeface="Darker Grotesque"/>
                <a:cs typeface="Darker Grotesque"/>
                <a:sym typeface="Darker Grotesque"/>
              </a:defRPr>
            </a:lvl6pPr>
            <a:lvl7pPr lvl="6" rtl="0">
              <a:spcBef>
                <a:spcPts val="0"/>
              </a:spcBef>
              <a:spcAft>
                <a:spcPts val="0"/>
              </a:spcAft>
              <a:buSzPts val="3000"/>
              <a:buFont typeface="Darker Grotesque"/>
              <a:buNone/>
              <a:defRPr>
                <a:latin typeface="Darker Grotesque"/>
                <a:ea typeface="Darker Grotesque"/>
                <a:cs typeface="Darker Grotesque"/>
                <a:sym typeface="Darker Grotesque"/>
              </a:defRPr>
            </a:lvl7pPr>
            <a:lvl8pPr lvl="7" rtl="0">
              <a:spcBef>
                <a:spcPts val="0"/>
              </a:spcBef>
              <a:spcAft>
                <a:spcPts val="0"/>
              </a:spcAft>
              <a:buSzPts val="3000"/>
              <a:buFont typeface="Darker Grotesque"/>
              <a:buNone/>
              <a:defRPr>
                <a:latin typeface="Darker Grotesque"/>
                <a:ea typeface="Darker Grotesque"/>
                <a:cs typeface="Darker Grotesque"/>
                <a:sym typeface="Darker Grotesque"/>
              </a:defRPr>
            </a:lvl8pPr>
            <a:lvl9pPr lvl="8" rtl="0">
              <a:spcBef>
                <a:spcPts val="0"/>
              </a:spcBef>
              <a:spcAft>
                <a:spcPts val="0"/>
              </a:spcAft>
              <a:buSzPts val="3000"/>
              <a:buFont typeface="Darker Grotesque"/>
              <a:buNone/>
              <a:defRPr>
                <a:latin typeface="Darker Grotesque"/>
                <a:ea typeface="Darker Grotesque"/>
                <a:cs typeface="Darker Grotesque"/>
                <a:sym typeface="Darker Grotesque"/>
              </a:defRPr>
            </a:lvl9pPr>
          </a:lstStyle>
          <a:p>
            <a:endParaRPr/>
          </a:p>
        </p:txBody>
      </p:sp>
      <p:sp>
        <p:nvSpPr>
          <p:cNvPr id="44" name="Google Shape;44;p5"/>
          <p:cNvSpPr txBox="1">
            <a:spLocks noGrp="1"/>
          </p:cNvSpPr>
          <p:nvPr>
            <p:ph type="subTitle" idx="1"/>
          </p:nvPr>
        </p:nvSpPr>
        <p:spPr>
          <a:xfrm>
            <a:off x="4923249"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375"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375"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47" name="Google Shape;47;p5"/>
          <p:cNvSpPr txBox="1">
            <a:spLocks noGrp="1"/>
          </p:cNvSpPr>
          <p:nvPr>
            <p:ph type="subTitle" idx="4"/>
          </p:nvPr>
        </p:nvSpPr>
        <p:spPr>
          <a:xfrm>
            <a:off x="4923250"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232500" y="183725"/>
            <a:ext cx="8679000" cy="4776000"/>
            <a:chOff x="232500" y="183725"/>
            <a:chExt cx="8679000" cy="4776000"/>
          </a:xfrm>
        </p:grpSpPr>
        <p:sp>
          <p:nvSpPr>
            <p:cNvPr id="58" name="Google Shape;58;p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 name="Google Shape;62;p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3" name="Google Shape;63;p7"/>
          <p:cNvSpPr txBox="1">
            <a:spLocks noGrp="1"/>
          </p:cNvSpPr>
          <p:nvPr>
            <p:ph type="title"/>
          </p:nvPr>
        </p:nvSpPr>
        <p:spPr>
          <a:xfrm>
            <a:off x="811975" y="13150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7"/>
          <p:cNvSpPr txBox="1">
            <a:spLocks noGrp="1"/>
          </p:cNvSpPr>
          <p:nvPr>
            <p:ph type="subTitle" idx="1"/>
          </p:nvPr>
        </p:nvSpPr>
        <p:spPr>
          <a:xfrm>
            <a:off x="811975" y="1887700"/>
            <a:ext cx="4294800" cy="20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5" name="Google Shape;65;p7"/>
          <p:cNvSpPr>
            <a:spLocks noGrp="1"/>
          </p:cNvSpPr>
          <p:nvPr>
            <p:ph type="pic" idx="2"/>
          </p:nvPr>
        </p:nvSpPr>
        <p:spPr>
          <a:xfrm>
            <a:off x="5643775" y="922900"/>
            <a:ext cx="2787000" cy="34533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p8"/>
          <p:cNvGrpSpPr/>
          <p:nvPr/>
        </p:nvGrpSpPr>
        <p:grpSpPr>
          <a:xfrm>
            <a:off x="232500" y="183725"/>
            <a:ext cx="8679000" cy="4776000"/>
            <a:chOff x="232500" y="183725"/>
            <a:chExt cx="8679000" cy="4776000"/>
          </a:xfrm>
        </p:grpSpPr>
        <p:sp>
          <p:nvSpPr>
            <p:cNvPr id="68" name="Google Shape;68;p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0" name="Google Shape;70;p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3" name="Google Shape;7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grpSp>
        <p:nvGrpSpPr>
          <p:cNvPr id="75" name="Google Shape;75;p9"/>
          <p:cNvGrpSpPr/>
          <p:nvPr/>
        </p:nvGrpSpPr>
        <p:grpSpPr>
          <a:xfrm>
            <a:off x="232500" y="183725"/>
            <a:ext cx="8679000" cy="4776000"/>
            <a:chOff x="232500" y="183725"/>
            <a:chExt cx="8679000" cy="4776000"/>
          </a:xfrm>
        </p:grpSpPr>
        <p:sp>
          <p:nvSpPr>
            <p:cNvPr id="76" name="Google Shape;76;p9"/>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7" name="Google Shape;77;p9"/>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8" name="Google Shape;78;p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9"/>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9"/>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1" name="Google Shape;8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2325" y="-21050"/>
            <a:ext cx="9201900" cy="5164500"/>
          </a:xfrm>
          <a:prstGeom prst="rect">
            <a:avLst/>
          </a:prstGeom>
          <a:noFill/>
          <a:ln>
            <a:noFill/>
          </a:ln>
        </p:spPr>
      </p:sp>
      <p:sp>
        <p:nvSpPr>
          <p:cNvPr id="85" name="Google Shape;85;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rker Grotesque Black"/>
              <a:buNone/>
              <a:defRPr sz="30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2pPr>
            <a:lvl3pPr lvl="2"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3pPr>
            <a:lvl4pPr lvl="3"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4pPr>
            <a:lvl5pPr lvl="4"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5pPr>
            <a:lvl6pPr lvl="5"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6pPr>
            <a:lvl7pPr lvl="6"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7pPr>
            <a:lvl8pPr lvl="7"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8pPr>
            <a:lvl9pPr lvl="8"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5" r:id="rId11"/>
    <p:sldLayoutId id="214748366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1.xml"/><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1.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_rels/slide1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9.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0.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1.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2.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3.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image" Target="../media/image2.jpg"/><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14.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23" Type="http://schemas.openxmlformats.org/officeDocument/2006/relationships/slide" Target="slide1.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_rels/slide16.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5.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6.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7.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8.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3" Type="http://schemas.openxmlformats.org/officeDocument/2006/relationships/slide" Target="slide2.xml"/><Relationship Id="rId21" Type="http://schemas.openxmlformats.org/officeDocument/2006/relationships/slide" Target="slide20.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 Type="http://schemas.openxmlformats.org/officeDocument/2006/relationships/slide" Target="slide1.xml"/><Relationship Id="rId16" Type="http://schemas.openxmlformats.org/officeDocument/2006/relationships/slide" Target="slide15.xml"/><Relationship Id="rId20"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4.xml"/><Relationship Id="rId10" Type="http://schemas.openxmlformats.org/officeDocument/2006/relationships/slide" Target="slide9.xml"/><Relationship Id="rId19"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s>
</file>

<file path=ppt/slides/_rels/slide20.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19.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21.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20.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madurrehmanatcode/Address-Book-Application-in-csharp/blob/main/SQL%20code%20for%20database"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github.com/amadurrehmanatcode/Address-Book-Application-in-csharp/blob/main/Main%20Code%20for%20Contacts.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slide" Target="slide1.xml"/><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2.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10.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3" Type="http://schemas.openxmlformats.org/officeDocument/2006/relationships/slide" Target="slide2.xml"/><Relationship Id="rId21" Type="http://schemas.openxmlformats.org/officeDocument/2006/relationships/slide" Target="slide20.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 Type="http://schemas.openxmlformats.org/officeDocument/2006/relationships/notesSlide" Target="../notesSlides/notesSlide3.xml"/><Relationship Id="rId16" Type="http://schemas.openxmlformats.org/officeDocument/2006/relationships/slide" Target="slide15.xml"/><Relationship Id="rId20" Type="http://schemas.openxmlformats.org/officeDocument/2006/relationships/slide" Target="slide19.xml"/><Relationship Id="rId1" Type="http://schemas.openxmlformats.org/officeDocument/2006/relationships/slideLayout" Target="../slideLayouts/slideLayout5.xml"/><Relationship Id="rId6" Type="http://schemas.openxmlformats.org/officeDocument/2006/relationships/slide" Target="slide5.xml"/><Relationship Id="rId11" Type="http://schemas.openxmlformats.org/officeDocument/2006/relationships/slide" Target="slide10.xml"/><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image" Target="../media/image1.png"/><Relationship Id="rId10" Type="http://schemas.openxmlformats.org/officeDocument/2006/relationships/slide" Target="slide9.xml"/><Relationship Id="rId19"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image" Target="../media/image2.jpg"/><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4.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23" Type="http://schemas.openxmlformats.org/officeDocument/2006/relationships/slide" Target="slide1.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26" Type="http://schemas.openxmlformats.org/officeDocument/2006/relationships/image" Target="../media/image5.png"/><Relationship Id="rId3" Type="http://schemas.openxmlformats.org/officeDocument/2006/relationships/slide" Target="slide2.xml"/><Relationship Id="rId21" Type="http://schemas.openxmlformats.org/officeDocument/2006/relationships/slide" Target="slide20.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5" Type="http://schemas.microsoft.com/office/2007/relationships/hdphoto" Target="../media/hdphoto1.wdp"/><Relationship Id="rId2" Type="http://schemas.openxmlformats.org/officeDocument/2006/relationships/notesSlide" Target="../notesSlides/notesSlide5.xml"/><Relationship Id="rId16" Type="http://schemas.openxmlformats.org/officeDocument/2006/relationships/slide" Target="slide15.xml"/><Relationship Id="rId20" Type="http://schemas.openxmlformats.org/officeDocument/2006/relationships/slide" Target="slide19.xml"/><Relationship Id="rId29" Type="http://schemas.microsoft.com/office/2007/relationships/hdphoto" Target="../media/hdphoto3.wdp"/><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0.xml"/><Relationship Id="rId24" Type="http://schemas.openxmlformats.org/officeDocument/2006/relationships/image" Target="../media/image4.png"/><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image" Target="../media/image3.png"/><Relationship Id="rId28" Type="http://schemas.openxmlformats.org/officeDocument/2006/relationships/image" Target="../media/image6.png"/><Relationship Id="rId10" Type="http://schemas.openxmlformats.org/officeDocument/2006/relationships/slide" Target="slide9.xml"/><Relationship Id="rId19" Type="http://schemas.openxmlformats.org/officeDocument/2006/relationships/slide" Target="slide18.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1.xml"/><Relationship Id="rId27"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image" Target="../media/image2.jpg"/><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6.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23" Type="http://schemas.openxmlformats.org/officeDocument/2006/relationships/slide" Target="slide1.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3.xml"/><Relationship Id="rId18" Type="http://schemas.openxmlformats.org/officeDocument/2006/relationships/slide" Target="slide18.xml"/><Relationship Id="rId3" Type="http://schemas.openxmlformats.org/officeDocument/2006/relationships/slide" Target="slide2.xml"/><Relationship Id="rId21" Type="http://schemas.openxmlformats.org/officeDocument/2006/relationships/slide" Target="slide21.xml"/><Relationship Id="rId7" Type="http://schemas.openxmlformats.org/officeDocument/2006/relationships/slide" Target="slide6.xml"/><Relationship Id="rId12" Type="http://schemas.openxmlformats.org/officeDocument/2006/relationships/slide" Target="slide12.xml"/><Relationship Id="rId17" Type="http://schemas.openxmlformats.org/officeDocument/2006/relationships/slide" Target="slide17.xml"/><Relationship Id="rId2" Type="http://schemas.openxmlformats.org/officeDocument/2006/relationships/notesSlide" Target="../notesSlides/notesSlide7.xml"/><Relationship Id="rId16" Type="http://schemas.openxmlformats.org/officeDocument/2006/relationships/slide" Target="slide16.xml"/><Relationship Id="rId20"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5" Type="http://schemas.openxmlformats.org/officeDocument/2006/relationships/slide" Target="slide15.xml"/><Relationship Id="rId10" Type="http://schemas.openxmlformats.org/officeDocument/2006/relationships/slide" Target="slide10.xml"/><Relationship Id="rId19" Type="http://schemas.openxmlformats.org/officeDocument/2006/relationships/slide" Target="slide19.xml"/><Relationship Id="rId4" Type="http://schemas.openxmlformats.org/officeDocument/2006/relationships/slide" Target="slide3.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slide" Target="slide11.xml"/><Relationship Id="rId18" Type="http://schemas.openxmlformats.org/officeDocument/2006/relationships/slide" Target="slide16.xml"/><Relationship Id="rId3" Type="http://schemas.openxmlformats.org/officeDocument/2006/relationships/image" Target="../media/image2.jpg"/><Relationship Id="rId21" Type="http://schemas.openxmlformats.org/officeDocument/2006/relationships/slide" Target="slide19.xml"/><Relationship Id="rId7" Type="http://schemas.openxmlformats.org/officeDocument/2006/relationships/slide" Target="slide5.xml"/><Relationship Id="rId12" Type="http://schemas.openxmlformats.org/officeDocument/2006/relationships/slide" Target="slide10.xml"/><Relationship Id="rId17" Type="http://schemas.openxmlformats.org/officeDocument/2006/relationships/slide" Target="slide15.xml"/><Relationship Id="rId2" Type="http://schemas.openxmlformats.org/officeDocument/2006/relationships/notesSlide" Target="../notesSlides/notesSlide8.xml"/><Relationship Id="rId16" Type="http://schemas.openxmlformats.org/officeDocument/2006/relationships/slide" Target="slide14.xml"/><Relationship Id="rId20"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4.xml"/><Relationship Id="rId11" Type="http://schemas.openxmlformats.org/officeDocument/2006/relationships/slide" Target="slide9.xml"/><Relationship Id="rId5" Type="http://schemas.openxmlformats.org/officeDocument/2006/relationships/slide" Target="slide3.xml"/><Relationship Id="rId15" Type="http://schemas.openxmlformats.org/officeDocument/2006/relationships/slide" Target="slide13.xml"/><Relationship Id="rId23" Type="http://schemas.openxmlformats.org/officeDocument/2006/relationships/slide" Target="slide1.xml"/><Relationship Id="rId10" Type="http://schemas.openxmlformats.org/officeDocument/2006/relationships/slide" Target="slide8.xml"/><Relationship Id="rId19" Type="http://schemas.openxmlformats.org/officeDocument/2006/relationships/slide" Target="slide17.xm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slide" Target="slide12.xml"/><Relationship Id="rId22" Type="http://schemas.openxmlformats.org/officeDocument/2006/relationships/slide" Target="slide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4"/>
          <p:cNvGrpSpPr/>
          <p:nvPr/>
        </p:nvGrpSpPr>
        <p:grpSpPr>
          <a:xfrm>
            <a:off x="1738925" y="4718600"/>
            <a:ext cx="5666144" cy="116400"/>
            <a:chOff x="1738925" y="4718600"/>
            <a:chExt cx="5666144" cy="116400"/>
          </a:xfrm>
        </p:grpSpPr>
        <p:sp>
          <p:nvSpPr>
            <p:cNvPr id="214" name="Google Shape;214;p24">
              <a:hlinkClick r:id="rId3" action="ppaction://hlinksldjump"/>
            </p:cNvPr>
            <p:cNvSpPr/>
            <p:nvPr/>
          </p:nvSpPr>
          <p:spPr>
            <a:xfrm>
              <a:off x="1738925"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4">
              <a:hlinkClick r:id="rId4"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4">
              <a:hlinkClick r:id="rId5"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7" name="Google Shape;217;p24">
              <a:hlinkClick r:id="rId6"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24">
              <a:hlinkClick r:id="rId7"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24">
              <a:hlinkClick r:id="rId8"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24">
              <a:hlinkClick r:id="rId9"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1" name="Google Shape;221;p24">
              <a:hlinkClick r:id="rId10"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2" name="Google Shape;222;p24">
              <a:hlinkClick r:id="rId1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24">
              <a:hlinkClick r:id="rId12"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24">
              <a:hlinkClick r:id="rId13"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24">
              <a:hlinkClick r:id="rId14"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6" name="Google Shape;226;p24">
              <a:hlinkClick r:id="rId15"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7" name="Google Shape;227;p24">
              <a:hlinkClick r:id="rId16"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8" name="Google Shape;228;p24">
              <a:hlinkClick r:id="rId17"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9" name="Google Shape;229;p24">
              <a:hlinkClick r:id="rId18"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0" name="Google Shape;230;p24">
              <a:hlinkClick r:id="rId19"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24">
              <a:hlinkClick r:id="rId20"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24">
              <a:hlinkClick r:id="rId2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4">
              <a:hlinkClick r:id="rId22"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34" name="Google Shape;234;p24"/>
          <p:cNvSpPr txBox="1">
            <a:spLocks noGrp="1"/>
          </p:cNvSpPr>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Address Book Application</a:t>
            </a:r>
            <a:endParaRPr dirty="0"/>
          </a:p>
        </p:txBody>
      </p:sp>
      <p:sp>
        <p:nvSpPr>
          <p:cNvPr id="235" name="Google Shape;235;p24"/>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a:t>
            </a:r>
            <a:r>
              <a:rPr lang="en" dirty="0"/>
              <a:t>resent by Group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W</a:t>
            </a:r>
            <a:r>
              <a:rPr lang="en" sz="3200" dirty="0"/>
              <a:t>indows Form Project</a:t>
            </a:r>
            <a:endParaRPr dirty="0"/>
          </a:p>
        </p:txBody>
      </p:sp>
      <p:sp>
        <p:nvSpPr>
          <p:cNvPr id="367" name="Google Shape;367;p29"/>
          <p:cNvSpPr txBox="1">
            <a:spLocks noGrp="1"/>
          </p:cNvSpPr>
          <p:nvPr>
            <p:ph type="subTitle" idx="2"/>
          </p:nvPr>
        </p:nvSpPr>
        <p:spPr>
          <a:xfrm>
            <a:off x="832860" y="1730515"/>
            <a:ext cx="7426719" cy="2961403"/>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2: Creating a Windows Forms Application Project for the AddressBook App</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Perform the steps in Section 20.5.2 to create a new Windows Forms Application project named </a:t>
            </a:r>
            <a:r>
              <a:rPr lang="en-US" sz="1600" b="1" dirty="0"/>
              <a:t>AddressBook</a:t>
            </a:r>
            <a:r>
              <a:rPr lang="en-US" sz="1600" dirty="0"/>
              <a:t> in the </a:t>
            </a:r>
            <a:r>
              <a:rPr lang="en-US" sz="1600" b="1" dirty="0" err="1"/>
              <a:t>AddressExample</a:t>
            </a:r>
            <a:r>
              <a:rPr lang="en-US" sz="1600" dirty="0"/>
              <a:t> solution. Set the Form’s filename to </a:t>
            </a:r>
            <a:r>
              <a:rPr lang="en-US" sz="1600" dirty="0" err="1"/>
              <a:t>Contacts.cs</a:t>
            </a:r>
            <a:r>
              <a:rPr lang="en-US" sz="1600" dirty="0"/>
              <a:t>, then set the Form’s Text property to Address Book. </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Set the AddressBook project as the solution’s </a:t>
            </a:r>
            <a:r>
              <a:rPr lang="en-US" sz="1600" b="1" dirty="0"/>
              <a:t>startup</a:t>
            </a:r>
            <a:r>
              <a:rPr lang="en-US" sz="1600" dirty="0"/>
              <a:t> </a:t>
            </a:r>
            <a:r>
              <a:rPr lang="en-US" sz="1600" b="1" dirty="0"/>
              <a:t>project</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Let’s Start the 2nd project</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203478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W</a:t>
            </a:r>
            <a:r>
              <a:rPr lang="en" sz="3200" dirty="0"/>
              <a:t>indows Form Project</a:t>
            </a:r>
            <a:endParaRPr dirty="0"/>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3: Adding the Address Object as a Data Source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Add the entity data model’s Address object as a data source, as you did with the Author object in Step 1 of Section 20.5.3.</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Step 4: Displaying the Details of Each Row</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In Design view, select the Address node in the Data Sources window. Click the Address node’s down arrow and select the Details option to indicate that the IDE should create a set of Label–TextBox pairs to show the details of a single record at a time.</a:t>
            </a:r>
            <a:endParaRPr lang="en-US" sz="1600" b="1" dirty="0"/>
          </a:p>
        </p:txBody>
      </p:sp>
      <p:sp>
        <p:nvSpPr>
          <p:cNvPr id="368" name="Google Shape;368;p29"/>
          <p:cNvSpPr txBox="1">
            <a:spLocks noGrp="1"/>
          </p:cNvSpPr>
          <p:nvPr>
            <p:ph type="subTitle" idx="3"/>
          </p:nvPr>
        </p:nvSpPr>
        <p:spPr>
          <a:xfrm>
            <a:off x="806770" y="1297636"/>
            <a:ext cx="4261564"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Let’s Start the next steps of 2</a:t>
            </a:r>
            <a:r>
              <a:rPr lang="en" baseline="30000" dirty="0"/>
              <a:t>nd</a:t>
            </a:r>
            <a:r>
              <a:rPr lang="en" dirty="0"/>
              <a:t> project</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352770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Windows Form Project </a:t>
            </a:r>
            <a:r>
              <a:rPr lang="en" sz="2400" dirty="0">
                <a:solidFill>
                  <a:schemeClr val="tx1">
                    <a:lumMod val="90000"/>
                    <a:lumOff val="10000"/>
                  </a:schemeClr>
                </a:solidFill>
                <a:latin typeface="Barlow Medium" panose="00000600000000000000" pitchFamily="2" charset="0"/>
              </a:rPr>
              <a:t>(</a:t>
            </a:r>
            <a:r>
              <a:rPr lang="en-US" sz="2400" dirty="0">
                <a:solidFill>
                  <a:schemeClr val="tx1">
                    <a:lumMod val="90000"/>
                    <a:lumOff val="10000"/>
                  </a:schemeClr>
                </a:solidFill>
                <a:latin typeface="Barlow Medium" panose="00000600000000000000" pitchFamily="2" charset="0"/>
              </a:rPr>
              <a:t>Address Data-Source )</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5: Dragging the Address Data-Source Node to the Form</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Drag the Address node from the Data Sources window to the Form. This automatically creates a BindingNavigator and the Labels and TextBoxes corresponding to the columns of the database table. The fields are placed in alphabetical order. Reorder the components, using Design view, so they’re in the order. You’ll also want to change the tab order of the controls. To do so, select View &gt; Tab Order, then click the TextBoxes from top to bottom </a:t>
            </a:r>
            <a:endParaRPr lang="en-US" sz="1600" b="1" dirty="0"/>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Rizwan</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106216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Windows Form Project </a:t>
            </a:r>
            <a:r>
              <a:rPr lang="en" sz="2400" dirty="0">
                <a:solidFill>
                  <a:schemeClr val="tx1">
                    <a:lumMod val="90000"/>
                    <a:lumOff val="10000"/>
                  </a:schemeClr>
                </a:solidFill>
                <a:latin typeface="Barlow Medium" panose="00000600000000000000" pitchFamily="2" charset="0"/>
              </a:rPr>
              <a:t>(</a:t>
            </a:r>
            <a:r>
              <a:rPr lang="en-US" sz="2400" dirty="0">
                <a:solidFill>
                  <a:schemeClr val="tx1">
                    <a:lumMod val="90000"/>
                    <a:lumOff val="10000"/>
                  </a:schemeClr>
                </a:solidFill>
                <a:latin typeface="Barlow Medium" panose="00000600000000000000" pitchFamily="2" charset="0"/>
              </a:rPr>
              <a:t>Address Data-Source )</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6: Adding Controls to Allow Users to Specify a Last Name to Locate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While the BindingNavigator allows you to browse the address book, it would be more convenient to be able to find a specific entry by last name. To add this functionality to the app, we must create controls to allow the user to enter a last name and provide event handlers to perform the search.</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Add a Label named </a:t>
            </a:r>
            <a:r>
              <a:rPr lang="en-US" sz="1600" b="1" dirty="0" err="1"/>
              <a:t>findLabel</a:t>
            </a:r>
            <a:r>
              <a:rPr lang="en-US" sz="1600" dirty="0"/>
              <a:t>, a TextBox named </a:t>
            </a:r>
            <a:r>
              <a:rPr lang="en-US" sz="1600" b="1" dirty="0"/>
              <a:t>findTextBox</a:t>
            </a:r>
            <a:r>
              <a:rPr lang="en-US" sz="1600" dirty="0"/>
              <a:t>, and a Button named</a:t>
            </a:r>
          </a:p>
          <a:p>
            <a:pPr marL="0" lvl="0" indent="0" algn="l" rtl="0">
              <a:spcBef>
                <a:spcPts val="0"/>
              </a:spcBef>
              <a:spcAft>
                <a:spcPts val="0"/>
              </a:spcAft>
              <a:buNone/>
            </a:pPr>
            <a:r>
              <a:rPr lang="en-US" sz="1600" b="1" dirty="0" err="1"/>
              <a:t>findButton</a:t>
            </a:r>
            <a:r>
              <a:rPr lang="en-US" sz="1600" dirty="0"/>
              <a:t>. Place these controls in a </a:t>
            </a:r>
            <a:r>
              <a:rPr lang="en-US" sz="1600" dirty="0" err="1"/>
              <a:t>GroupBox</a:t>
            </a:r>
            <a:r>
              <a:rPr lang="en-US" sz="1600" dirty="0"/>
              <a:t> named </a:t>
            </a:r>
            <a:r>
              <a:rPr lang="en-US" sz="1600" dirty="0" err="1"/>
              <a:t>findGroupBox</a:t>
            </a:r>
            <a:r>
              <a:rPr lang="en-US" sz="1600" dirty="0"/>
              <a:t>, then set its Text property to Find an entry by last name. Set the Text property of the Label to Last Name: and set the Text property of the Button to Find.</a:t>
            </a:r>
            <a:endParaRPr lang="en-US" sz="1600" b="1" dirty="0"/>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Rizwan</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268974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Windows Form Project </a:t>
            </a:r>
            <a:r>
              <a:rPr lang="en" sz="2400" dirty="0">
                <a:solidFill>
                  <a:schemeClr val="tx1">
                    <a:lumMod val="90000"/>
                    <a:lumOff val="10000"/>
                  </a:schemeClr>
                </a:solidFill>
                <a:latin typeface="Barlow Medium" panose="00000600000000000000" pitchFamily="2" charset="0"/>
              </a:rPr>
              <a:t>(</a:t>
            </a:r>
            <a:r>
              <a:rPr lang="en-US" sz="2400" dirty="0">
                <a:solidFill>
                  <a:schemeClr val="tx1">
                    <a:lumMod val="90000"/>
                    <a:lumOff val="10000"/>
                  </a:schemeClr>
                </a:solidFill>
                <a:latin typeface="Barlow Medium" panose="00000600000000000000" pitchFamily="2" charset="0"/>
              </a:rPr>
              <a:t>Address Data-Source )</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7: Allowing the User to Return to Browsing All Rows of the Database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To allow users to return to browsing all the contacts after searching for contacts with a specific last name, add a Button named </a:t>
            </a:r>
            <a:r>
              <a:rPr lang="en-US" sz="1600" b="1" dirty="0" err="1"/>
              <a:t>browseAllButton</a:t>
            </a:r>
            <a:r>
              <a:rPr lang="en-US" sz="1600" dirty="0"/>
              <a:t> below the </a:t>
            </a:r>
            <a:r>
              <a:rPr lang="en-US" sz="1600" dirty="0" err="1"/>
              <a:t>findGroupBox</a:t>
            </a:r>
            <a:r>
              <a:rPr lang="en-US" sz="1600" dirty="0"/>
              <a:t>. Set the</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Text property of </a:t>
            </a:r>
            <a:r>
              <a:rPr lang="en-US" sz="1600" b="1" dirty="0" err="1"/>
              <a:t>browseAllButton</a:t>
            </a:r>
            <a:r>
              <a:rPr lang="en-US" sz="1600" dirty="0"/>
              <a:t> to Browse All Entries.</a:t>
            </a:r>
            <a:endParaRPr lang="en-US" sz="1600" b="1" dirty="0"/>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Rizwan</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7194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047174" y="2775799"/>
            <a:ext cx="4759547" cy="1166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Code the Application</a:t>
            </a:r>
            <a:br>
              <a:rPr lang="en" sz="3600" dirty="0"/>
            </a:br>
            <a:r>
              <a:rPr lang="en" sz="1800" i="1" dirty="0">
                <a:latin typeface="Poppins" panose="00000500000000000000" pitchFamily="2" charset="0"/>
                <a:cs typeface="Poppins" panose="00000500000000000000" pitchFamily="2" charset="0"/>
              </a:rPr>
              <a:t>Present by Waleed &amp; Abdullah</a:t>
            </a:r>
            <a:endParaRPr sz="3600" i="1" dirty="0">
              <a:latin typeface="Poppins" panose="00000500000000000000" pitchFamily="2" charset="0"/>
              <a:cs typeface="Poppins" panose="00000500000000000000" pitchFamily="2" charset="0"/>
            </a:endParaRPr>
          </a:p>
        </p:txBody>
      </p:sp>
      <p:sp>
        <p:nvSpPr>
          <p:cNvPr id="337" name="Google Shape;337;p28"/>
          <p:cNvSpPr txBox="1">
            <a:spLocks noGrp="1"/>
          </p:cNvSpPr>
          <p:nvPr>
            <p:ph type="title" idx="2"/>
          </p:nvPr>
        </p:nvSpPr>
        <p:spPr>
          <a:xfrm>
            <a:off x="4047175" y="1525800"/>
            <a:ext cx="1731600" cy="101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pic>
        <p:nvPicPr>
          <p:cNvPr id="338" name="Google Shape;338;p28"/>
          <p:cNvPicPr preferRelativeResize="0">
            <a:picLocks noGrp="1"/>
          </p:cNvPicPr>
          <p:nvPr>
            <p:ph type="pic" idx="3"/>
          </p:nvPr>
        </p:nvPicPr>
        <p:blipFill rotWithShape="1">
          <a:blip r:embed="rId3">
            <a:alphaModFix/>
          </a:blip>
          <a:srcRect l="16439" r="16432"/>
          <a:stretch/>
        </p:blipFill>
        <p:spPr>
          <a:xfrm>
            <a:off x="713225" y="1200862"/>
            <a:ext cx="2760600" cy="2741700"/>
          </a:xfrm>
          <a:prstGeom prst="roundRect">
            <a:avLst>
              <a:gd name="adj" fmla="val 16667"/>
            </a:avLst>
          </a:prstGeom>
        </p:spPr>
      </p:pic>
      <p:grpSp>
        <p:nvGrpSpPr>
          <p:cNvPr id="339" name="Google Shape;339;p28"/>
          <p:cNvGrpSpPr/>
          <p:nvPr/>
        </p:nvGrpSpPr>
        <p:grpSpPr>
          <a:xfrm>
            <a:off x="1738925" y="4718600"/>
            <a:ext cx="5666144" cy="116400"/>
            <a:chOff x="1738925" y="4718600"/>
            <a:chExt cx="5666144" cy="116400"/>
          </a:xfrm>
        </p:grpSpPr>
        <p:sp>
          <p:nvSpPr>
            <p:cNvPr id="340" name="Google Shape;340;p28">
              <a:hlinkClick r:id="rId4"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28">
              <a:hlinkClick r:id="rId5"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2" name="Google Shape;342;p28">
              <a:hlinkClick r:id="rId6"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28">
              <a:hlinkClick r:id="rId7" action="ppaction://hlinksldjump"/>
            </p:cNvPr>
            <p:cNvSpPr/>
            <p:nvPr/>
          </p:nvSpPr>
          <p:spPr>
            <a:xfrm>
              <a:off x="2907292"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8">
              <a:hlinkClick r:id="rId8"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8">
              <a:hlinkClick r:id="rId9"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6" name="Google Shape;346;p28">
              <a:hlinkClick r:id="rId10"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8">
              <a:hlinkClick r:id="rId1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28">
              <a:hlinkClick r:id="rId12"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9" name="Google Shape;349;p28">
              <a:hlinkClick r:id="rId13"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0" name="Google Shape;350;p28">
              <a:hlinkClick r:id="rId14"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1" name="Google Shape;351;p28">
              <a:hlinkClick r:id="rId15"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28">
              <a:hlinkClick r:id="rId16" action="ppaction://hlinksldjump"/>
            </p:cNvPr>
            <p:cNvSpPr/>
            <p:nvPr/>
          </p:nvSpPr>
          <p:spPr>
            <a:xfrm>
              <a:off x="5536118"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3" name="Google Shape;353;p28">
              <a:hlinkClick r:id="rId17"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4" name="Google Shape;354;p28">
              <a:hlinkClick r:id="rId18"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5" name="Google Shape;355;p28">
              <a:hlinkClick r:id="rId19"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6" name="Google Shape;356;p28">
              <a:hlinkClick r:id="rId20"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28">
              <a:hlinkClick r:id="rId2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8" name="Google Shape;358;p28">
              <a:hlinkClick r:id="rId22"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9" name="Google Shape;359;p28">
              <a:hlinkClick r:id="rId23"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198190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Method RefreshContacts:</a:t>
            </a:r>
          </a:p>
          <a:p>
            <a:pPr marL="0" lvl="0" indent="0" algn="l" rtl="0">
              <a:spcBef>
                <a:spcPts val="0"/>
              </a:spcBef>
              <a:spcAft>
                <a:spcPts val="0"/>
              </a:spcAft>
              <a:buNone/>
            </a:pPr>
            <a:r>
              <a:rPr lang="en-US" sz="1600" dirty="0"/>
              <a:t>As we showed in previous examples, we must connect the addressBindingSource that controls the GUI with the DbContext that interacts with the database. In this example, we declare the AddressEntities DbContext object at line 20, but create it and initiate the data binding in the RefreshContacts method (lines 23–45), which is called from several other methods in the app. When this method is called, if dbcontext is not null, we call its Dispose method, then create a new AddressEntities DbContext at line 32.</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We do this so we can re-sort the data in the entity data model. If we maintained one</a:t>
            </a:r>
          </a:p>
          <a:p>
            <a:pPr marL="0" lvl="0" indent="0" algn="l" rtl="0">
              <a:spcBef>
                <a:spcPts val="0"/>
              </a:spcBef>
              <a:spcAft>
                <a:spcPts val="0"/>
              </a:spcAft>
              <a:buNone/>
            </a:pPr>
            <a:r>
              <a:rPr lang="en-US" sz="1600" b="1" dirty="0"/>
              <a:t>dbcontext.</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Waleed</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275272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Method RefreshContacts:</a:t>
            </a:r>
          </a:p>
          <a:p>
            <a:pPr marL="0" lvl="0" indent="0" algn="l" rtl="0">
              <a:spcBef>
                <a:spcPts val="0"/>
              </a:spcBef>
              <a:spcAft>
                <a:spcPts val="0"/>
              </a:spcAft>
              <a:buNone/>
            </a:pPr>
            <a:r>
              <a:rPr lang="en-US" sz="1600" dirty="0"/>
              <a:t>We do this so we can re-sort the data in the entity data model. If we maintained one dbcontext.Addresses object in memory for the duration of the program and the user changed a person’s last name or first name, the records would still remain in their original order in the dbcontext.Addresses object, even if that order is incorrect. Lines 36–39 order the Address objects by LastName, then FirstName and load the objects into memory.</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Then line 42 sets the addressBindingSource’s DataSource property to </a:t>
            </a:r>
            <a:r>
              <a:rPr lang="en-US" sz="1600" dirty="0" err="1"/>
              <a:t>dbcontext.Addresses.Local</a:t>
            </a:r>
            <a:r>
              <a:rPr lang="en-US" sz="1600" dirty="0"/>
              <a:t> to bind the data in memory to the GUI.</a:t>
            </a:r>
            <a:endParaRPr lang="en-US" sz="1600" b="1" dirty="0"/>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Waleed</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585212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indent="0" algn="l"/>
            <a:r>
              <a:rPr lang="en-US" sz="1600" b="1" dirty="0"/>
              <a:t>Method </a:t>
            </a:r>
            <a:r>
              <a:rPr lang="en-US" sz="1600" b="1" dirty="0" err="1"/>
              <a:t>Contacts_Load</a:t>
            </a:r>
            <a:r>
              <a:rPr lang="en-US" sz="1600" b="1" dirty="0"/>
              <a:t>:</a:t>
            </a:r>
          </a:p>
          <a:p>
            <a:pPr marL="0" indent="0" algn="l"/>
            <a:endParaRPr lang="en-US" sz="1600" b="1" dirty="0"/>
          </a:p>
          <a:p>
            <a:pPr marL="0" lvl="0" indent="0" algn="l" rtl="0">
              <a:spcBef>
                <a:spcPts val="0"/>
              </a:spcBef>
              <a:spcAft>
                <a:spcPts val="0"/>
              </a:spcAft>
              <a:buNone/>
            </a:pPr>
            <a:r>
              <a:rPr lang="en-US" sz="1600" dirty="0"/>
              <a:t>Method </a:t>
            </a:r>
            <a:r>
              <a:rPr lang="en-US" sz="1600" dirty="0" err="1"/>
              <a:t>Contacts_Load</a:t>
            </a:r>
            <a:r>
              <a:rPr lang="en-US" sz="1600" dirty="0"/>
              <a:t> calls RefreshContacts (line 50) so that the first re-</a:t>
            </a:r>
          </a:p>
          <a:p>
            <a:pPr marL="0" lvl="0" indent="0" algn="l" rtl="0">
              <a:spcBef>
                <a:spcPts val="0"/>
              </a:spcBef>
              <a:spcAft>
                <a:spcPts val="0"/>
              </a:spcAft>
              <a:buNone/>
            </a:pPr>
            <a:r>
              <a:rPr lang="en-US" sz="1600" dirty="0"/>
              <a:t>cord is displayed when the app starts. As before, you create the Load event handler by double clicking the Form’s title bar.</a:t>
            </a:r>
          </a:p>
          <a:p>
            <a:pPr marL="0" lvl="0" indent="0" algn="l" rtl="0">
              <a:spcBef>
                <a:spcPts val="0"/>
              </a:spcBef>
              <a:spcAft>
                <a:spcPts val="0"/>
              </a:spcAft>
              <a:buNone/>
            </a:pPr>
            <a:endParaRPr lang="en-US" sz="1600" b="1" dirty="0"/>
          </a:p>
          <a:p>
            <a:pPr marL="0" lvl="0" indent="0" algn="l" rtl="0">
              <a:spcBef>
                <a:spcPts val="0"/>
              </a:spcBef>
              <a:spcAft>
                <a:spcPts val="0"/>
              </a:spcAft>
              <a:buNone/>
            </a:pPr>
            <a:r>
              <a:rPr lang="en-US" sz="1600" dirty="0"/>
              <a:t>private void Contacts_Load(object sender, </a:t>
            </a:r>
            <a:r>
              <a:rPr lang="en-US" sz="1600" dirty="0" err="1"/>
              <a:t>EventArgs</a:t>
            </a:r>
            <a:r>
              <a:rPr lang="en-US" sz="1600" dirty="0"/>
              <a:t> e)</a:t>
            </a:r>
          </a:p>
          <a:p>
            <a:pPr marL="0" lvl="0" indent="0" algn="l" rtl="0">
              <a:spcBef>
                <a:spcPts val="0"/>
              </a:spcBef>
              <a:spcAft>
                <a:spcPts val="0"/>
              </a:spcAft>
              <a:buNone/>
            </a:pPr>
            <a:r>
              <a:rPr lang="en-US" sz="1600" dirty="0"/>
              <a:t>{</a:t>
            </a:r>
          </a:p>
          <a:p>
            <a:pPr marL="0" lvl="0" indent="0" algn="l" rtl="0">
              <a:spcBef>
                <a:spcPts val="0"/>
              </a:spcBef>
              <a:spcAft>
                <a:spcPts val="0"/>
              </a:spcAft>
              <a:buNone/>
            </a:pPr>
            <a:r>
              <a:rPr lang="en-US" sz="1600" dirty="0"/>
              <a:t>    RefreshContacts();</a:t>
            </a:r>
          </a:p>
          <a:p>
            <a:pPr marL="0" lvl="0" indent="0" algn="l" rtl="0">
              <a:spcBef>
                <a:spcPts val="0"/>
              </a:spcBef>
              <a:spcAft>
                <a:spcPts val="0"/>
              </a:spcAft>
              <a:buNone/>
            </a:pPr>
            <a:r>
              <a:rPr lang="en-US" sz="1600" dirty="0"/>
              <a:t>}</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Waleed</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280109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indent="0" algn="l"/>
            <a:r>
              <a:rPr lang="en-US" sz="1600" b="1" dirty="0"/>
              <a:t>Method addressBindingNavigatorSaveItem_Click: </a:t>
            </a:r>
          </a:p>
          <a:p>
            <a:pPr marL="0" indent="0" algn="l"/>
            <a:endParaRPr lang="en-US" sz="1600" b="1" dirty="0"/>
          </a:p>
          <a:p>
            <a:pPr marL="0" indent="0" algn="l"/>
            <a:r>
              <a:rPr lang="en-US" sz="1600" dirty="0"/>
              <a:t>Method addressBindingNavigatorSaveItem_Click saves the changes to the</a:t>
            </a:r>
          </a:p>
          <a:p>
            <a:pPr marL="0" indent="0" algn="l"/>
            <a:r>
              <a:rPr lang="en-US" sz="1600" dirty="0"/>
              <a:t>database when the BindingNavigator’s Save Data Button is clicked. (Remember to enable this button.) The AddressBook database requires values for the first name, last name, phone number and e-mail. If a field is empty when you attempt to save, a DbEntityValidationException exception occurs. We call RefreshContacts (line 72) after saving to re-sort the data and move back to the first element.</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Abdullah</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318776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7BB7-717E-0D47-A718-7C5DB19F6D65}"/>
              </a:ext>
            </a:extLst>
          </p:cNvPr>
          <p:cNvSpPr>
            <a:spLocks noGrp="1"/>
          </p:cNvSpPr>
          <p:nvPr>
            <p:ph type="title"/>
          </p:nvPr>
        </p:nvSpPr>
        <p:spPr>
          <a:xfrm>
            <a:off x="2380199" y="2221162"/>
            <a:ext cx="4383600" cy="1818685"/>
          </a:xfrm>
        </p:spPr>
        <p:txBody>
          <a:bodyPr/>
          <a:lstStyle/>
          <a:p>
            <a:r>
              <a:rPr lang="en-US" sz="2400" dirty="0"/>
              <a:t>Amad ur Rehman  (21014119-110)</a:t>
            </a:r>
            <a:br>
              <a:rPr lang="en-US" sz="2400" dirty="0"/>
            </a:br>
            <a:r>
              <a:rPr lang="en-US" sz="2400" dirty="0"/>
              <a:t>Rizwan Saleem      (21014119-111)</a:t>
            </a:r>
            <a:br>
              <a:rPr lang="en-US" sz="2400" dirty="0"/>
            </a:br>
            <a:r>
              <a:rPr lang="en-US" sz="2400" dirty="0"/>
              <a:t>Waleed Afzal          (21014119-096</a:t>
            </a:r>
            <a:br>
              <a:rPr lang="en-US" sz="2400" dirty="0"/>
            </a:br>
            <a:r>
              <a:rPr lang="en-US" sz="2400" dirty="0"/>
              <a:t>Syed Abdullah       (21014119-116)</a:t>
            </a:r>
          </a:p>
        </p:txBody>
      </p:sp>
      <p:sp>
        <p:nvSpPr>
          <p:cNvPr id="3" name="Title 2">
            <a:extLst>
              <a:ext uri="{FF2B5EF4-FFF2-40B4-BE49-F238E27FC236}">
                <a16:creationId xmlns:a16="http://schemas.microsoft.com/office/drawing/2014/main" id="{F4CA2625-0677-988E-B7F7-F41EE0EE2AB5}"/>
              </a:ext>
            </a:extLst>
          </p:cNvPr>
          <p:cNvSpPr>
            <a:spLocks noGrp="1"/>
          </p:cNvSpPr>
          <p:nvPr>
            <p:ph type="title" idx="2"/>
          </p:nvPr>
        </p:nvSpPr>
        <p:spPr>
          <a:xfrm>
            <a:off x="2023587" y="873540"/>
            <a:ext cx="5096825" cy="770961"/>
          </a:xfrm>
        </p:spPr>
        <p:txBody>
          <a:bodyPr/>
          <a:lstStyle/>
          <a:p>
            <a:r>
              <a:rPr lang="en-US" sz="4400" dirty="0"/>
              <a:t>Group Members</a:t>
            </a:r>
          </a:p>
        </p:txBody>
      </p:sp>
      <p:grpSp>
        <p:nvGrpSpPr>
          <p:cNvPr id="5" name="Google Shape;245;p25">
            <a:extLst>
              <a:ext uri="{FF2B5EF4-FFF2-40B4-BE49-F238E27FC236}">
                <a16:creationId xmlns:a16="http://schemas.microsoft.com/office/drawing/2014/main" id="{594780D8-4BBF-E52A-4569-B6DB7A34458F}"/>
              </a:ext>
            </a:extLst>
          </p:cNvPr>
          <p:cNvGrpSpPr/>
          <p:nvPr/>
        </p:nvGrpSpPr>
        <p:grpSpPr>
          <a:xfrm>
            <a:off x="1891325" y="4646150"/>
            <a:ext cx="5666144" cy="116400"/>
            <a:chOff x="1738925" y="4718600"/>
            <a:chExt cx="5666144" cy="116400"/>
          </a:xfrm>
        </p:grpSpPr>
        <p:sp>
          <p:nvSpPr>
            <p:cNvPr id="6" name="Google Shape;246;p25">
              <a:hlinkClick r:id="rId2" action="ppaction://hlinksldjump"/>
              <a:extLst>
                <a:ext uri="{FF2B5EF4-FFF2-40B4-BE49-F238E27FC236}">
                  <a16:creationId xmlns:a16="http://schemas.microsoft.com/office/drawing/2014/main" id="{5C51890F-544C-2C99-FB98-BC88BFACD676}"/>
                </a:ext>
              </a:extLst>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 name="Google Shape;247;p25">
              <a:hlinkClick r:id="rId3" action="ppaction://hlinksldjump"/>
              <a:extLst>
                <a:ext uri="{FF2B5EF4-FFF2-40B4-BE49-F238E27FC236}">
                  <a16:creationId xmlns:a16="http://schemas.microsoft.com/office/drawing/2014/main" id="{11ED9CBC-19FA-104D-47B1-1EDDB4DBF22B}"/>
                </a:ext>
              </a:extLst>
            </p:cNvPr>
            <p:cNvSpPr/>
            <p:nvPr/>
          </p:nvSpPr>
          <p:spPr>
            <a:xfrm>
              <a:off x="2031017"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 name="Google Shape;248;p25">
              <a:hlinkClick r:id="rId4" action="ppaction://hlinksldjump"/>
              <a:extLst>
                <a:ext uri="{FF2B5EF4-FFF2-40B4-BE49-F238E27FC236}">
                  <a16:creationId xmlns:a16="http://schemas.microsoft.com/office/drawing/2014/main" id="{0105B841-3AEB-BBDE-A315-BF29E981694F}"/>
                </a:ext>
              </a:extLst>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 name="Google Shape;249;p25">
              <a:hlinkClick r:id="rId5" action="ppaction://hlinksldjump"/>
              <a:extLst>
                <a:ext uri="{FF2B5EF4-FFF2-40B4-BE49-F238E27FC236}">
                  <a16:creationId xmlns:a16="http://schemas.microsoft.com/office/drawing/2014/main" id="{5A9D40D3-DCBA-E28E-ED99-51D55001F439}"/>
                </a:ext>
              </a:extLst>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50;p25">
              <a:hlinkClick r:id="rId6" action="ppaction://hlinksldjump"/>
              <a:extLst>
                <a:ext uri="{FF2B5EF4-FFF2-40B4-BE49-F238E27FC236}">
                  <a16:creationId xmlns:a16="http://schemas.microsoft.com/office/drawing/2014/main" id="{FF30FD6E-3ADF-9327-A1C6-1E518D37C33C}"/>
                </a:ext>
              </a:extLst>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251;p25">
              <a:hlinkClick r:id="rId7" action="ppaction://hlinksldjump"/>
              <a:extLst>
                <a:ext uri="{FF2B5EF4-FFF2-40B4-BE49-F238E27FC236}">
                  <a16:creationId xmlns:a16="http://schemas.microsoft.com/office/drawing/2014/main" id="{2C1C95F5-5570-961F-8305-5065206DCA05}"/>
                </a:ext>
              </a:extLst>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252;p25">
              <a:hlinkClick r:id="rId8" action="ppaction://hlinksldjump"/>
              <a:extLst>
                <a:ext uri="{FF2B5EF4-FFF2-40B4-BE49-F238E27FC236}">
                  <a16:creationId xmlns:a16="http://schemas.microsoft.com/office/drawing/2014/main" id="{6095B566-DCF3-AD5E-1D84-3374161B22D7}"/>
                </a:ext>
              </a:extLst>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253;p25">
              <a:hlinkClick r:id="rId9" action="ppaction://hlinksldjump"/>
              <a:extLst>
                <a:ext uri="{FF2B5EF4-FFF2-40B4-BE49-F238E27FC236}">
                  <a16:creationId xmlns:a16="http://schemas.microsoft.com/office/drawing/2014/main" id="{A03F5105-0835-BD64-C9D0-55B872F19A9B}"/>
                </a:ext>
              </a:extLst>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254;p25">
              <a:hlinkClick r:id="rId10" action="ppaction://hlinksldjump"/>
              <a:extLst>
                <a:ext uri="{FF2B5EF4-FFF2-40B4-BE49-F238E27FC236}">
                  <a16:creationId xmlns:a16="http://schemas.microsoft.com/office/drawing/2014/main" id="{DED4AC92-97FC-8A46-8E6D-201089535018}"/>
                </a:ext>
              </a:extLst>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255;p25">
              <a:hlinkClick r:id="rId11" action="ppaction://hlinksldjump"/>
              <a:extLst>
                <a:ext uri="{FF2B5EF4-FFF2-40B4-BE49-F238E27FC236}">
                  <a16:creationId xmlns:a16="http://schemas.microsoft.com/office/drawing/2014/main" id="{8A69F2FF-8267-B58D-09DD-B813175A7140}"/>
                </a:ext>
              </a:extLst>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256;p25">
              <a:hlinkClick r:id="rId12" action="ppaction://hlinksldjump"/>
              <a:extLst>
                <a:ext uri="{FF2B5EF4-FFF2-40B4-BE49-F238E27FC236}">
                  <a16:creationId xmlns:a16="http://schemas.microsoft.com/office/drawing/2014/main" id="{5283E1EF-32FC-C4F0-DA6D-CAAC582676DB}"/>
                </a:ext>
              </a:extLst>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257;p25">
              <a:hlinkClick r:id="rId13" action="ppaction://hlinksldjump"/>
              <a:extLst>
                <a:ext uri="{FF2B5EF4-FFF2-40B4-BE49-F238E27FC236}">
                  <a16:creationId xmlns:a16="http://schemas.microsoft.com/office/drawing/2014/main" id="{41554C40-B3DF-223F-6435-628A079BD6C0}"/>
                </a:ext>
              </a:extLst>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58;p25">
              <a:hlinkClick r:id="rId14" action="ppaction://hlinksldjump"/>
              <a:extLst>
                <a:ext uri="{FF2B5EF4-FFF2-40B4-BE49-F238E27FC236}">
                  <a16:creationId xmlns:a16="http://schemas.microsoft.com/office/drawing/2014/main" id="{27B15CFC-D2D9-1198-459C-73342138E5B5}"/>
                </a:ext>
              </a:extLst>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59;p25">
              <a:hlinkClick r:id="rId15" action="ppaction://hlinksldjump"/>
              <a:extLst>
                <a:ext uri="{FF2B5EF4-FFF2-40B4-BE49-F238E27FC236}">
                  <a16:creationId xmlns:a16="http://schemas.microsoft.com/office/drawing/2014/main" id="{E1B43684-01BF-E36F-215A-9973643DFFBF}"/>
                </a:ext>
              </a:extLst>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60;p25">
              <a:hlinkClick r:id="rId16" action="ppaction://hlinksldjump"/>
              <a:extLst>
                <a:ext uri="{FF2B5EF4-FFF2-40B4-BE49-F238E27FC236}">
                  <a16:creationId xmlns:a16="http://schemas.microsoft.com/office/drawing/2014/main" id="{020DC94A-1E69-152C-D42A-D66A0C1CCA39}"/>
                </a:ext>
              </a:extLst>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61;p25">
              <a:hlinkClick r:id="rId17" action="ppaction://hlinksldjump"/>
              <a:extLst>
                <a:ext uri="{FF2B5EF4-FFF2-40B4-BE49-F238E27FC236}">
                  <a16:creationId xmlns:a16="http://schemas.microsoft.com/office/drawing/2014/main" id="{85F3B023-4B4D-B878-B4D6-4108B68DB291}"/>
                </a:ext>
              </a:extLst>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62;p25">
              <a:hlinkClick r:id="rId18" action="ppaction://hlinksldjump"/>
              <a:extLst>
                <a:ext uri="{FF2B5EF4-FFF2-40B4-BE49-F238E27FC236}">
                  <a16:creationId xmlns:a16="http://schemas.microsoft.com/office/drawing/2014/main" id="{65D6374D-2608-DF9E-5054-D42830A602F1}"/>
                </a:ext>
              </a:extLst>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63;p25">
              <a:hlinkClick r:id="rId19" action="ppaction://hlinksldjump"/>
              <a:extLst>
                <a:ext uri="{FF2B5EF4-FFF2-40B4-BE49-F238E27FC236}">
                  <a16:creationId xmlns:a16="http://schemas.microsoft.com/office/drawing/2014/main" id="{2CF811E4-EBDD-C8FF-6E43-49A542883836}"/>
                </a:ext>
              </a:extLst>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64;p25">
              <a:hlinkClick r:id="rId20" action="ppaction://hlinksldjump"/>
              <a:extLst>
                <a:ext uri="{FF2B5EF4-FFF2-40B4-BE49-F238E27FC236}">
                  <a16:creationId xmlns:a16="http://schemas.microsoft.com/office/drawing/2014/main" id="{B8FF1A8B-7644-4BC4-459A-EB7D5C577D69}"/>
                </a:ext>
              </a:extLst>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 name="Google Shape;265;p25">
              <a:hlinkClick r:id="rId21" action="ppaction://hlinksldjump"/>
              <a:extLst>
                <a:ext uri="{FF2B5EF4-FFF2-40B4-BE49-F238E27FC236}">
                  <a16:creationId xmlns:a16="http://schemas.microsoft.com/office/drawing/2014/main" id="{9B81A052-A0D7-CC99-65C1-144567369FF6}"/>
                </a:ext>
              </a:extLst>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79853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indent="0" algn="l"/>
            <a:r>
              <a:rPr lang="en-US" sz="1600" b="1" dirty="0"/>
              <a:t>Method </a:t>
            </a:r>
            <a:r>
              <a:rPr lang="en-US" sz="1600" b="1" dirty="0" err="1"/>
              <a:t>findButton_Click</a:t>
            </a:r>
            <a:r>
              <a:rPr lang="en-US" sz="1600" b="1" dirty="0"/>
              <a:t>:</a:t>
            </a:r>
          </a:p>
          <a:p>
            <a:pPr marL="0" indent="0" algn="l"/>
            <a:r>
              <a:rPr lang="en-US" sz="1600" dirty="0"/>
              <a:t>Method findButton_Click (Fig. 20.44) uses LINQ query syntax (lines 81–85) to select only people whose last names start with the characters in the findTextBox. The query sorts the results by last name, then first name. In LINQ to Entities, you cannot bind a LINQ query’s results directly to a BindingSource’s DataSource. </a:t>
            </a:r>
          </a:p>
          <a:p>
            <a:pPr marL="0" indent="0" algn="l"/>
            <a:endParaRPr lang="en-US" sz="1600" dirty="0"/>
          </a:p>
          <a:p>
            <a:pPr marL="0" indent="0" algn="l"/>
            <a:r>
              <a:rPr lang="en-US" sz="1600" dirty="0"/>
              <a:t>So, line 88 calls the query object’s ToList method to get a List representation of the filtered data and assigns the List to the BindingSource’s DataSource. </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Abdullah</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82200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9368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Code the Application</a:t>
            </a:r>
            <a:endParaRPr dirty="0">
              <a:solidFill>
                <a:schemeClr val="tx1">
                  <a:lumMod val="90000"/>
                  <a:lumOff val="10000"/>
                </a:schemeClr>
              </a:solidFill>
              <a:latin typeface="Barlow Medium" panose="00000600000000000000" pitchFamily="2" charset="0"/>
            </a:endParaRPr>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indent="0" algn="l"/>
            <a:r>
              <a:rPr lang="en-US" sz="1600" b="1" dirty="0"/>
              <a:t>Method </a:t>
            </a:r>
            <a:r>
              <a:rPr lang="en-US" sz="1600" b="1" dirty="0" err="1"/>
              <a:t>findButton_Click</a:t>
            </a:r>
            <a:r>
              <a:rPr lang="en-US" sz="1600" b="1" dirty="0"/>
              <a:t>:</a:t>
            </a:r>
          </a:p>
          <a:p>
            <a:pPr marL="0" indent="0" algn="l"/>
            <a:r>
              <a:rPr lang="en-US" sz="1600" dirty="0"/>
              <a:t>When you convert the query result to a List, only changes to existing records in the DbContext are tracked by the DbContext—any records that you add or remove while viewing the filtered data would be lost.</a:t>
            </a:r>
          </a:p>
          <a:p>
            <a:pPr marL="0" indent="0" algn="l"/>
            <a:r>
              <a:rPr lang="en-US" sz="1600" dirty="0"/>
              <a:t> For this reason we disabled the Add new and Delete buttons when the data is filtered. When you enter a last name and click Find, the BindingNavigator allows the user to browse only the rows containing the matching last names. This is because the data source bound to the Form’s con- </a:t>
            </a:r>
            <a:r>
              <a:rPr lang="en-US" sz="1600" dirty="0" err="1"/>
              <a:t>trols</a:t>
            </a:r>
            <a:r>
              <a:rPr lang="en-US" sz="1600" dirty="0"/>
              <a:t> (the result of the LINQ query) has changed and now contains only a limited number</a:t>
            </a:r>
          </a:p>
          <a:p>
            <a:pPr marL="0" indent="0" algn="l"/>
            <a:r>
              <a:rPr lang="en-US" sz="1600" dirty="0"/>
              <a:t>of rows.</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Present by Abdullah</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126507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4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solidFill>
                <a:srgbClr val="EEBB90"/>
              </a:solidFill>
            </a:endParaRPr>
          </a:p>
        </p:txBody>
      </p:sp>
      <p:sp>
        <p:nvSpPr>
          <p:cNvPr id="1320" name="Google Shape;1320;p46"/>
          <p:cNvSpPr txBox="1">
            <a:spLocks noGrp="1"/>
          </p:cNvSpPr>
          <p:nvPr>
            <p:ph type="body" idx="1"/>
          </p:nvPr>
        </p:nvSpPr>
        <p:spPr>
          <a:xfrm>
            <a:off x="720000" y="1215750"/>
            <a:ext cx="7704000" cy="2239483"/>
          </a:xfrm>
          <a:prstGeom prst="rect">
            <a:avLst/>
          </a:prstGeom>
        </p:spPr>
        <p:txBody>
          <a:bodyPr spcFirstLastPara="1" wrap="square" lIns="91425" tIns="91425" rIns="91425" bIns="91425" anchor="t" anchorCtr="0">
            <a:noAutofit/>
          </a:bodyPr>
          <a:lstStyle/>
          <a:p>
            <a:pPr marL="0" indent="0">
              <a:spcBef>
                <a:spcPts val="1000"/>
              </a:spcBef>
              <a:buNone/>
            </a:pPr>
            <a:r>
              <a:rPr lang="en" sz="1600" b="1" dirty="0">
                <a:latin typeface="Barlow"/>
                <a:ea typeface="Barlow"/>
                <a:cs typeface="Barlow"/>
                <a:sym typeface="Barlow"/>
              </a:rPr>
              <a:t>Book</a:t>
            </a:r>
            <a:r>
              <a:rPr lang="en" b="1" dirty="0">
                <a:latin typeface="Barlow"/>
                <a:ea typeface="Barlow"/>
                <a:cs typeface="Barlow"/>
                <a:sym typeface="Barlow"/>
              </a:rPr>
              <a:t>:</a:t>
            </a:r>
          </a:p>
          <a:p>
            <a:r>
              <a:rPr lang="en-US" sz="1800" u="sng" dirty="0"/>
              <a:t>Prentice hall </a:t>
            </a:r>
            <a:r>
              <a:rPr lang="en-US" sz="1800" u="sng" dirty="0" err="1"/>
              <a:t>csharp</a:t>
            </a:r>
            <a:r>
              <a:rPr lang="en-US" sz="1800" u="sng" dirty="0"/>
              <a:t> 6 for programmers 6th_edition</a:t>
            </a:r>
          </a:p>
          <a:p>
            <a:endParaRPr lang="en-US" sz="1800" u="sng" dirty="0"/>
          </a:p>
          <a:p>
            <a:pPr marL="152400" indent="0">
              <a:buNone/>
            </a:pPr>
            <a:endParaRPr lang="en-US" sz="1800" u="sng" dirty="0">
              <a:ea typeface="Barlow"/>
              <a:cs typeface="Barlow"/>
            </a:endParaRPr>
          </a:p>
          <a:p>
            <a:pPr marL="457200" lvl="0" indent="-304800" algn="l" rtl="0">
              <a:spcBef>
                <a:spcPts val="0"/>
              </a:spcBef>
              <a:spcAft>
                <a:spcPts val="0"/>
              </a:spcAft>
              <a:buSzPts val="1200"/>
              <a:buFont typeface="Barlow"/>
              <a:buChar char="●"/>
            </a:pPr>
            <a:r>
              <a:rPr lang="en-US" sz="1800" u="sng" dirty="0">
                <a:hlinkClick r:id="rId3"/>
              </a:rPr>
              <a:t>SQL Code</a:t>
            </a:r>
            <a:endParaRPr lang="en-US" sz="1800" u="sng" dirty="0"/>
          </a:p>
          <a:p>
            <a:pPr marL="457200" lvl="0" indent="-304800" algn="l" rtl="0">
              <a:spcBef>
                <a:spcPts val="0"/>
              </a:spcBef>
              <a:spcAft>
                <a:spcPts val="0"/>
              </a:spcAft>
              <a:buSzPts val="1200"/>
              <a:buFont typeface="Barlow"/>
              <a:buChar char="●"/>
            </a:pPr>
            <a:r>
              <a:rPr lang="en-US" sz="1800" u="sng" dirty="0">
                <a:hlinkClick r:id="rId4"/>
              </a:rPr>
              <a:t>Application</a:t>
            </a:r>
            <a:r>
              <a:rPr lang="en-US" sz="1800" u="sng" dirty="0"/>
              <a:t> Code</a:t>
            </a:r>
          </a:p>
          <a:p>
            <a:pPr marL="457200" lvl="0" indent="-304800" algn="l" rtl="0">
              <a:spcBef>
                <a:spcPts val="0"/>
              </a:spcBef>
              <a:spcAft>
                <a:spcPts val="0"/>
              </a:spcAft>
              <a:buSzPts val="1200"/>
              <a:buFont typeface="Barlow"/>
              <a:buChar char="●"/>
            </a:pPr>
            <a:r>
              <a:rPr lang="en-US" sz="1800" u="sng" dirty="0" err="1"/>
              <a:t>Github</a:t>
            </a:r>
            <a:r>
              <a:rPr lang="en-US" sz="1800" u="sng" dirty="0"/>
              <a:t>: https://github.com/amadurrehmanatcode/Address-Book-Application-in-csharp/tree/main </a:t>
            </a:r>
          </a:p>
          <a:p>
            <a:pPr marL="152400" lvl="0" indent="0" algn="l" rtl="0">
              <a:spcBef>
                <a:spcPts val="0"/>
              </a:spcBef>
              <a:spcAft>
                <a:spcPts val="0"/>
              </a:spcAft>
              <a:buSzPts val="1200"/>
              <a:buNone/>
            </a:pPr>
            <a:endParaRPr lang="en-US" b="1" u="sng" dirty="0">
              <a:latin typeface="Barlow"/>
              <a:ea typeface="Barlow"/>
              <a:cs typeface="Barlow"/>
              <a:sym typeface="Barlow"/>
            </a:endParaRPr>
          </a:p>
        </p:txBody>
      </p:sp>
      <p:sp>
        <p:nvSpPr>
          <p:cNvPr id="3" name="TextBox 2">
            <a:extLst>
              <a:ext uri="{FF2B5EF4-FFF2-40B4-BE49-F238E27FC236}">
                <a16:creationId xmlns:a16="http://schemas.microsoft.com/office/drawing/2014/main" id="{FCCFAEF9-DB59-01A8-38C8-D0A5F8EC9264}"/>
              </a:ext>
            </a:extLst>
          </p:cNvPr>
          <p:cNvSpPr txBox="1"/>
          <p:nvPr/>
        </p:nvSpPr>
        <p:spPr>
          <a:xfrm>
            <a:off x="720000" y="2166214"/>
            <a:ext cx="779016" cy="338554"/>
          </a:xfrm>
          <a:prstGeom prst="rect">
            <a:avLst/>
          </a:prstGeom>
          <a:noFill/>
        </p:spPr>
        <p:txBody>
          <a:bodyPr wrap="square">
            <a:spAutoFit/>
          </a:bodyPr>
          <a:lstStyle/>
          <a:p>
            <a:r>
              <a:rPr lang="en" sz="1600" b="1" dirty="0">
                <a:latin typeface="Barlow"/>
                <a:ea typeface="Barlow"/>
                <a:cs typeface="Barlow"/>
                <a:sym typeface="Barlow"/>
              </a:rPr>
              <a:t>Code: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7C20-E094-9ACD-B4AF-579D47A5CC91}"/>
              </a:ext>
            </a:extLst>
          </p:cNvPr>
          <p:cNvSpPr>
            <a:spLocks noGrp="1"/>
          </p:cNvSpPr>
          <p:nvPr>
            <p:ph type="title"/>
          </p:nvPr>
        </p:nvSpPr>
        <p:spPr>
          <a:xfrm>
            <a:off x="2076609" y="1783050"/>
            <a:ext cx="5193620" cy="1432339"/>
          </a:xfrm>
        </p:spPr>
        <p:txBody>
          <a:bodyPr/>
          <a:lstStyle/>
          <a:p>
            <a:r>
              <a:rPr lang="en-US" sz="8000" dirty="0"/>
              <a:t>THANK YOU</a:t>
            </a:r>
          </a:p>
        </p:txBody>
      </p:sp>
      <p:sp>
        <p:nvSpPr>
          <p:cNvPr id="4" name="TextBox 3">
            <a:extLst>
              <a:ext uri="{FF2B5EF4-FFF2-40B4-BE49-F238E27FC236}">
                <a16:creationId xmlns:a16="http://schemas.microsoft.com/office/drawing/2014/main" id="{2AC5C67B-176B-FD41-AC14-659262308D8B}"/>
              </a:ext>
            </a:extLst>
          </p:cNvPr>
          <p:cNvSpPr txBox="1"/>
          <p:nvPr/>
        </p:nvSpPr>
        <p:spPr>
          <a:xfrm>
            <a:off x="3644283" y="4249712"/>
            <a:ext cx="1661032" cy="307777"/>
          </a:xfrm>
          <a:prstGeom prst="rect">
            <a:avLst/>
          </a:prstGeom>
          <a:noFill/>
        </p:spPr>
        <p:txBody>
          <a:bodyPr wrap="none" rtlCol="0">
            <a:spAutoFit/>
          </a:bodyPr>
          <a:lstStyle/>
          <a:p>
            <a:r>
              <a:rPr lang="en-US" dirty="0">
                <a:solidFill>
                  <a:schemeClr val="tx1">
                    <a:lumMod val="50000"/>
                    <a:lumOff val="50000"/>
                  </a:schemeClr>
                </a:solidFill>
              </a:rPr>
              <a:t>Design by @amad</a:t>
            </a:r>
          </a:p>
        </p:txBody>
      </p:sp>
    </p:spTree>
    <p:extLst>
      <p:ext uri="{BB962C8B-B14F-4D97-AF65-F5344CB8AC3E}">
        <p14:creationId xmlns:p14="http://schemas.microsoft.com/office/powerpoint/2010/main" val="100627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71" name="Google Shape;271;p26"/>
          <p:cNvSpPr txBox="1">
            <a:spLocks noGrp="1"/>
          </p:cNvSpPr>
          <p:nvPr>
            <p:ph type="title" idx="2"/>
          </p:nvPr>
        </p:nvSpPr>
        <p:spPr>
          <a:xfrm>
            <a:off x="1505400"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72" name="Google Shape;272;p26"/>
          <p:cNvSpPr txBox="1">
            <a:spLocks noGrp="1"/>
          </p:cNvSpPr>
          <p:nvPr>
            <p:ph type="title" idx="3"/>
          </p:nvPr>
        </p:nvSpPr>
        <p:spPr>
          <a:xfrm>
            <a:off x="6531869" y="2859093"/>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73" name="Google Shape;273;p26"/>
          <p:cNvSpPr txBox="1">
            <a:spLocks noGrp="1"/>
          </p:cNvSpPr>
          <p:nvPr>
            <p:ph type="title" idx="4"/>
          </p:nvPr>
        </p:nvSpPr>
        <p:spPr>
          <a:xfrm>
            <a:off x="6519310" y="145328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75" name="Google Shape;275;p26"/>
          <p:cNvSpPr txBox="1">
            <a:spLocks noGrp="1"/>
          </p:cNvSpPr>
          <p:nvPr>
            <p:ph type="title" idx="6"/>
          </p:nvPr>
        </p:nvSpPr>
        <p:spPr>
          <a:xfrm>
            <a:off x="1505400" y="285901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77" name="Google Shape;277;p26"/>
          <p:cNvSpPr txBox="1">
            <a:spLocks noGrp="1"/>
          </p:cNvSpPr>
          <p:nvPr>
            <p:ph type="subTitle" idx="1"/>
          </p:nvPr>
        </p:nvSpPr>
        <p:spPr>
          <a:xfrm>
            <a:off x="720000" y="2213388"/>
            <a:ext cx="2305500"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78" name="Google Shape;278;p26"/>
          <p:cNvSpPr txBox="1">
            <a:spLocks noGrp="1"/>
          </p:cNvSpPr>
          <p:nvPr>
            <p:ph type="subTitle" idx="8"/>
          </p:nvPr>
        </p:nvSpPr>
        <p:spPr>
          <a:xfrm>
            <a:off x="5733909" y="2162506"/>
            <a:ext cx="2525335"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Class Library Project</a:t>
            </a:r>
            <a:endParaRPr dirty="0"/>
          </a:p>
        </p:txBody>
      </p:sp>
      <p:sp>
        <p:nvSpPr>
          <p:cNvPr id="279" name="Google Shape;279;p26"/>
          <p:cNvSpPr txBox="1">
            <a:spLocks noGrp="1"/>
          </p:cNvSpPr>
          <p:nvPr>
            <p:ph type="subTitle" idx="9"/>
          </p:nvPr>
        </p:nvSpPr>
        <p:spPr>
          <a:xfrm>
            <a:off x="719999" y="3568240"/>
            <a:ext cx="3179967"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Windows Forms Application</a:t>
            </a:r>
          </a:p>
        </p:txBody>
      </p:sp>
      <p:sp>
        <p:nvSpPr>
          <p:cNvPr id="280" name="Google Shape;280;p26"/>
          <p:cNvSpPr txBox="1">
            <a:spLocks noGrp="1"/>
          </p:cNvSpPr>
          <p:nvPr>
            <p:ph type="subTitle" idx="13"/>
          </p:nvPr>
        </p:nvSpPr>
        <p:spPr>
          <a:xfrm>
            <a:off x="5746469" y="3568240"/>
            <a:ext cx="2570316" cy="50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Coding the Application</a:t>
            </a:r>
            <a:endParaRPr dirty="0"/>
          </a:p>
        </p:txBody>
      </p:sp>
      <p:grpSp>
        <p:nvGrpSpPr>
          <p:cNvPr id="10" name="Google Shape;245;p25">
            <a:extLst>
              <a:ext uri="{FF2B5EF4-FFF2-40B4-BE49-F238E27FC236}">
                <a16:creationId xmlns:a16="http://schemas.microsoft.com/office/drawing/2014/main" id="{ABE09104-FEC8-5970-3A45-657BB68280F8}"/>
              </a:ext>
            </a:extLst>
          </p:cNvPr>
          <p:cNvGrpSpPr/>
          <p:nvPr/>
        </p:nvGrpSpPr>
        <p:grpSpPr>
          <a:xfrm>
            <a:off x="1891325" y="4646150"/>
            <a:ext cx="5666144" cy="116400"/>
            <a:chOff x="1738925" y="4718600"/>
            <a:chExt cx="5666144" cy="116400"/>
          </a:xfrm>
          <a:noFill/>
        </p:grpSpPr>
        <p:sp>
          <p:nvSpPr>
            <p:cNvPr id="11" name="Google Shape;246;p25">
              <a:hlinkClick r:id="rId3" action="ppaction://hlinksldjump"/>
              <a:extLst>
                <a:ext uri="{FF2B5EF4-FFF2-40B4-BE49-F238E27FC236}">
                  <a16:creationId xmlns:a16="http://schemas.microsoft.com/office/drawing/2014/main" id="{7246DC0B-1476-42E1-55C5-0CFDCA650A10}"/>
                </a:ext>
              </a:extLst>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247;p25">
              <a:hlinkClick r:id="rId4" action="ppaction://hlinksldjump"/>
              <a:extLst>
                <a:ext uri="{FF2B5EF4-FFF2-40B4-BE49-F238E27FC236}">
                  <a16:creationId xmlns:a16="http://schemas.microsoft.com/office/drawing/2014/main" id="{9FDB7A50-5EBA-C0F4-191B-E22342E6B2BA}"/>
                </a:ext>
              </a:extLst>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248;p25">
              <a:hlinkClick r:id="rId5" action="ppaction://hlinksldjump"/>
              <a:extLst>
                <a:ext uri="{FF2B5EF4-FFF2-40B4-BE49-F238E27FC236}">
                  <a16:creationId xmlns:a16="http://schemas.microsoft.com/office/drawing/2014/main" id="{E69FE0EA-3B05-3940-38FA-10FB9CF49958}"/>
                </a:ext>
              </a:extLst>
            </p:cNvPr>
            <p:cNvSpPr/>
            <p:nvPr/>
          </p:nvSpPr>
          <p:spPr>
            <a:xfrm>
              <a:off x="2323109"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14" name="Google Shape;249;p25">
              <a:hlinkClick r:id="rId6" action="ppaction://hlinksldjump"/>
              <a:extLst>
                <a:ext uri="{FF2B5EF4-FFF2-40B4-BE49-F238E27FC236}">
                  <a16:creationId xmlns:a16="http://schemas.microsoft.com/office/drawing/2014/main" id="{CCD8EF8B-E2CB-A0EA-A6A7-8AE1A7127319}"/>
                </a:ext>
              </a:extLst>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250;p25">
              <a:hlinkClick r:id="rId7" action="ppaction://hlinksldjump"/>
              <a:extLst>
                <a:ext uri="{FF2B5EF4-FFF2-40B4-BE49-F238E27FC236}">
                  <a16:creationId xmlns:a16="http://schemas.microsoft.com/office/drawing/2014/main" id="{0F808FFB-1440-094E-D365-49D315C9591A}"/>
                </a:ext>
              </a:extLst>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251;p25">
              <a:hlinkClick r:id="rId8" action="ppaction://hlinksldjump"/>
              <a:extLst>
                <a:ext uri="{FF2B5EF4-FFF2-40B4-BE49-F238E27FC236}">
                  <a16:creationId xmlns:a16="http://schemas.microsoft.com/office/drawing/2014/main" id="{ED0B1EEF-F12F-D180-ECFC-438CB4168225}"/>
                </a:ext>
              </a:extLst>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252;p25">
              <a:hlinkClick r:id="rId9" action="ppaction://hlinksldjump"/>
              <a:extLst>
                <a:ext uri="{FF2B5EF4-FFF2-40B4-BE49-F238E27FC236}">
                  <a16:creationId xmlns:a16="http://schemas.microsoft.com/office/drawing/2014/main" id="{6A883F23-DDBB-788F-E1E3-753815689C63}"/>
                </a:ext>
              </a:extLst>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253;p25">
              <a:hlinkClick r:id="rId10" action="ppaction://hlinksldjump"/>
              <a:extLst>
                <a:ext uri="{FF2B5EF4-FFF2-40B4-BE49-F238E27FC236}">
                  <a16:creationId xmlns:a16="http://schemas.microsoft.com/office/drawing/2014/main" id="{1B830821-4E22-DE9E-F0E5-01D0A3A350F8}"/>
                </a:ext>
              </a:extLst>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254;p25">
              <a:hlinkClick r:id="rId11" action="ppaction://hlinksldjump"/>
              <a:extLst>
                <a:ext uri="{FF2B5EF4-FFF2-40B4-BE49-F238E27FC236}">
                  <a16:creationId xmlns:a16="http://schemas.microsoft.com/office/drawing/2014/main" id="{86BEACB8-B35A-B517-A2D7-A5280F483FBB}"/>
                </a:ext>
              </a:extLst>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55;p25">
              <a:hlinkClick r:id="rId12" action="ppaction://hlinksldjump"/>
              <a:extLst>
                <a:ext uri="{FF2B5EF4-FFF2-40B4-BE49-F238E27FC236}">
                  <a16:creationId xmlns:a16="http://schemas.microsoft.com/office/drawing/2014/main" id="{DEDFC642-7B97-4FBD-2648-24CD538EE8D2}"/>
                </a:ext>
              </a:extLst>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56;p25">
              <a:hlinkClick r:id="rId13" action="ppaction://hlinksldjump"/>
              <a:extLst>
                <a:ext uri="{FF2B5EF4-FFF2-40B4-BE49-F238E27FC236}">
                  <a16:creationId xmlns:a16="http://schemas.microsoft.com/office/drawing/2014/main" id="{90717DBD-699A-D325-201A-A5824AE76069}"/>
                </a:ext>
              </a:extLst>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57;p25">
              <a:hlinkClick r:id="rId14" action="ppaction://hlinksldjump"/>
              <a:extLst>
                <a:ext uri="{FF2B5EF4-FFF2-40B4-BE49-F238E27FC236}">
                  <a16:creationId xmlns:a16="http://schemas.microsoft.com/office/drawing/2014/main" id="{C5440679-729D-C50C-51D3-2493477805DC}"/>
                </a:ext>
              </a:extLst>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58;p25">
              <a:hlinkClick r:id="rId15" action="ppaction://hlinksldjump"/>
              <a:extLst>
                <a:ext uri="{FF2B5EF4-FFF2-40B4-BE49-F238E27FC236}">
                  <a16:creationId xmlns:a16="http://schemas.microsoft.com/office/drawing/2014/main" id="{2B8FAD31-0DD5-BB16-1302-BBFEFF15A238}"/>
                </a:ext>
              </a:extLst>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59;p25">
              <a:hlinkClick r:id="rId16" action="ppaction://hlinksldjump"/>
              <a:extLst>
                <a:ext uri="{FF2B5EF4-FFF2-40B4-BE49-F238E27FC236}">
                  <a16:creationId xmlns:a16="http://schemas.microsoft.com/office/drawing/2014/main" id="{BAD01CCE-126F-4F8F-64CA-D1226A97C759}"/>
                </a:ext>
              </a:extLst>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 name="Google Shape;260;p25">
              <a:hlinkClick r:id="rId17" action="ppaction://hlinksldjump"/>
              <a:extLst>
                <a:ext uri="{FF2B5EF4-FFF2-40B4-BE49-F238E27FC236}">
                  <a16:creationId xmlns:a16="http://schemas.microsoft.com/office/drawing/2014/main" id="{F563A18F-9F3E-597E-9C1F-59D427A13B5D}"/>
                </a:ext>
              </a:extLst>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 name="Google Shape;261;p25">
              <a:hlinkClick r:id="rId18" action="ppaction://hlinksldjump"/>
              <a:extLst>
                <a:ext uri="{FF2B5EF4-FFF2-40B4-BE49-F238E27FC236}">
                  <a16:creationId xmlns:a16="http://schemas.microsoft.com/office/drawing/2014/main" id="{AFE1DE9A-98D7-633E-1FF8-3594ECB26C3C}"/>
                </a:ext>
              </a:extLst>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 name="Google Shape;262;p25">
              <a:hlinkClick r:id="rId19" action="ppaction://hlinksldjump"/>
              <a:extLst>
                <a:ext uri="{FF2B5EF4-FFF2-40B4-BE49-F238E27FC236}">
                  <a16:creationId xmlns:a16="http://schemas.microsoft.com/office/drawing/2014/main" id="{CAAD0BE7-D5BA-0C6F-1F95-53561BD5B50D}"/>
                </a:ext>
              </a:extLst>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 name="Google Shape;263;p25">
              <a:hlinkClick r:id="rId20" action="ppaction://hlinksldjump"/>
              <a:extLst>
                <a:ext uri="{FF2B5EF4-FFF2-40B4-BE49-F238E27FC236}">
                  <a16:creationId xmlns:a16="http://schemas.microsoft.com/office/drawing/2014/main" id="{08EEDE1F-5741-F6D9-5D8D-9B285AFE83A2}"/>
                </a:ext>
              </a:extLst>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 name="Google Shape;264;p25">
              <a:hlinkClick r:id="rId21" action="ppaction://hlinksldjump"/>
              <a:extLst>
                <a:ext uri="{FF2B5EF4-FFF2-40B4-BE49-F238E27FC236}">
                  <a16:creationId xmlns:a16="http://schemas.microsoft.com/office/drawing/2014/main" id="{D3AD2758-738D-14D9-B51A-AB775CDF20A1}"/>
                </a:ext>
              </a:extLst>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265;p25">
              <a:hlinkClick r:id="rId22" action="ppaction://hlinksldjump"/>
              <a:extLst>
                <a:ext uri="{FF2B5EF4-FFF2-40B4-BE49-F238E27FC236}">
                  <a16:creationId xmlns:a16="http://schemas.microsoft.com/office/drawing/2014/main" id="{0368A045-9DE3-9896-3B61-1F5DC4B5DD69}"/>
                </a:ext>
              </a:extLst>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7"/>
          <p:cNvSpPr txBox="1">
            <a:spLocks noGrp="1"/>
          </p:cNvSpPr>
          <p:nvPr>
            <p:ph type="title"/>
          </p:nvPr>
        </p:nvSpPr>
        <p:spPr>
          <a:xfrm>
            <a:off x="811974" y="1315000"/>
            <a:ext cx="472414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What is an </a:t>
            </a:r>
            <a:r>
              <a:rPr lang="en-US" sz="2800" dirty="0"/>
              <a:t>Address Book app ?</a:t>
            </a:r>
            <a:endParaRPr sz="2800" dirty="0"/>
          </a:p>
        </p:txBody>
      </p:sp>
      <p:sp>
        <p:nvSpPr>
          <p:cNvPr id="309" name="Google Shape;309;p27"/>
          <p:cNvSpPr txBox="1">
            <a:spLocks noGrp="1"/>
          </p:cNvSpPr>
          <p:nvPr>
            <p:ph type="subTitle" idx="1"/>
          </p:nvPr>
        </p:nvSpPr>
        <p:spPr>
          <a:xfrm>
            <a:off x="811974" y="1887700"/>
            <a:ext cx="4432051" cy="209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made a  simple Address Book app that enables users to perform the following tasks on the database AddressBook.mdf (which is a database):</a:t>
            </a:r>
          </a:p>
          <a:p>
            <a:pPr marL="0" lvl="0" indent="0" algn="l" rtl="0">
              <a:spcBef>
                <a:spcPts val="0"/>
              </a:spcBef>
              <a:spcAft>
                <a:spcPts val="0"/>
              </a:spcAft>
              <a:buNone/>
            </a:pPr>
            <a:endParaRPr lang="en-US" dirty="0"/>
          </a:p>
          <a:p>
            <a:pPr marL="171450" indent="-171450"/>
            <a:r>
              <a:rPr lang="en-US" dirty="0"/>
              <a:t>Insert new contacts.</a:t>
            </a:r>
          </a:p>
          <a:p>
            <a:pPr marL="171450" indent="-171450"/>
            <a:r>
              <a:rPr lang="en-US" dirty="0"/>
              <a:t>Find contacts whose last names begin with the specified letters.</a:t>
            </a:r>
          </a:p>
          <a:p>
            <a:pPr marL="171450" indent="-171450"/>
            <a:r>
              <a:rPr lang="en-US" dirty="0"/>
              <a:t>Update existing contacts.</a:t>
            </a:r>
          </a:p>
          <a:p>
            <a:pPr marL="171450" indent="-171450"/>
            <a:r>
              <a:rPr lang="en-US" dirty="0"/>
              <a:t>Delete contacts.</a:t>
            </a:r>
            <a:endParaRPr dirty="0"/>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4" action="ppaction://hlinksldjump"/>
            </p:cNvPr>
            <p:cNvSpPr/>
            <p:nvPr/>
          </p:nvSpPr>
          <p:spPr>
            <a:xfrm>
              <a:off x="2323109" y="4718600"/>
              <a:ext cx="116400" cy="116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5" action="ppaction://hlinksldjump"/>
            </p:cNvPr>
            <p:cNvSpPr/>
            <p:nvPr/>
          </p:nvSpPr>
          <p:spPr>
            <a:xfrm>
              <a:off x="2615200"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7"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 name="Rectangle 7">
            <a:extLst>
              <a:ext uri="{FF2B5EF4-FFF2-40B4-BE49-F238E27FC236}">
                <a16:creationId xmlns:a16="http://schemas.microsoft.com/office/drawing/2014/main" id="{3FD7285A-9B77-E657-8571-059E4BC9B6C1}"/>
              </a:ext>
            </a:extLst>
          </p:cNvPr>
          <p:cNvSpPr/>
          <p:nvPr/>
        </p:nvSpPr>
        <p:spPr>
          <a:xfrm>
            <a:off x="5621626" y="1075157"/>
            <a:ext cx="2866301" cy="3249505"/>
          </a:xfrm>
          <a:prstGeom prst="rect">
            <a:avLst/>
          </a:prstGeom>
          <a:blipFill dpi="0" rotWithShape="1">
            <a:blip r:embed="rId2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047175" y="2775799"/>
            <a:ext cx="4383600" cy="14439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br>
              <a:rPr lang="en" dirty="0"/>
            </a:br>
            <a:r>
              <a:rPr lang="en" sz="2400" i="1" dirty="0">
                <a:latin typeface="Poppins" panose="00000500000000000000" pitchFamily="2" charset="0"/>
                <a:cs typeface="Poppins" panose="00000500000000000000" pitchFamily="2" charset="0"/>
              </a:rPr>
              <a:t>Present by Amad</a:t>
            </a:r>
            <a:endParaRPr i="1" dirty="0">
              <a:latin typeface="Poppins" panose="00000500000000000000" pitchFamily="2" charset="0"/>
              <a:cs typeface="Poppins" panose="00000500000000000000" pitchFamily="2" charset="0"/>
            </a:endParaRPr>
          </a:p>
        </p:txBody>
      </p:sp>
      <p:sp>
        <p:nvSpPr>
          <p:cNvPr id="337" name="Google Shape;337;p28"/>
          <p:cNvSpPr txBox="1">
            <a:spLocks noGrp="1"/>
          </p:cNvSpPr>
          <p:nvPr>
            <p:ph type="title" idx="2"/>
          </p:nvPr>
        </p:nvSpPr>
        <p:spPr>
          <a:xfrm>
            <a:off x="4047175" y="1525800"/>
            <a:ext cx="1731600" cy="101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pic>
        <p:nvPicPr>
          <p:cNvPr id="338" name="Google Shape;338;p28"/>
          <p:cNvPicPr preferRelativeResize="0">
            <a:picLocks noGrp="1"/>
          </p:cNvPicPr>
          <p:nvPr>
            <p:ph type="pic" idx="3"/>
          </p:nvPr>
        </p:nvPicPr>
        <p:blipFill rotWithShape="1">
          <a:blip r:embed="rId3">
            <a:alphaModFix/>
          </a:blip>
          <a:srcRect l="16439" r="16432"/>
          <a:stretch/>
        </p:blipFill>
        <p:spPr>
          <a:xfrm>
            <a:off x="713225" y="1200862"/>
            <a:ext cx="2760600" cy="2741700"/>
          </a:xfrm>
          <a:prstGeom prst="roundRect">
            <a:avLst>
              <a:gd name="adj" fmla="val 16667"/>
            </a:avLst>
          </a:prstGeom>
        </p:spPr>
      </p:pic>
      <p:grpSp>
        <p:nvGrpSpPr>
          <p:cNvPr id="339" name="Google Shape;339;p28"/>
          <p:cNvGrpSpPr/>
          <p:nvPr/>
        </p:nvGrpSpPr>
        <p:grpSpPr>
          <a:xfrm>
            <a:off x="1738925" y="4718600"/>
            <a:ext cx="5666144" cy="116400"/>
            <a:chOff x="1738925" y="4718600"/>
            <a:chExt cx="5666144" cy="116400"/>
          </a:xfrm>
        </p:grpSpPr>
        <p:sp>
          <p:nvSpPr>
            <p:cNvPr id="340" name="Google Shape;340;p28">
              <a:hlinkClick r:id="rId4"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28">
              <a:hlinkClick r:id="rId5"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2" name="Google Shape;342;p28">
              <a:hlinkClick r:id="rId6"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28">
              <a:hlinkClick r:id="rId7" action="ppaction://hlinksldjump"/>
            </p:cNvPr>
            <p:cNvSpPr/>
            <p:nvPr/>
          </p:nvSpPr>
          <p:spPr>
            <a:xfrm>
              <a:off x="2907292"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8">
              <a:hlinkClick r:id="rId8" action="ppaction://hlinksldjump"/>
            </p:cNvPr>
            <p:cNvSpPr/>
            <p:nvPr/>
          </p:nvSpPr>
          <p:spPr>
            <a:xfrm>
              <a:off x="319938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8">
              <a:hlinkClick r:id="rId9"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6" name="Google Shape;346;p28">
              <a:hlinkClick r:id="rId10"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8">
              <a:hlinkClick r:id="rId11"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28">
              <a:hlinkClick r:id="rId12"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9" name="Google Shape;349;p28">
              <a:hlinkClick r:id="rId13"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0" name="Google Shape;350;p28">
              <a:hlinkClick r:id="rId14"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1" name="Google Shape;351;p28">
              <a:hlinkClick r:id="rId15"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28">
              <a:hlinkClick r:id="rId16"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3" name="Google Shape;353;p28">
              <a:hlinkClick r:id="rId17"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4" name="Google Shape;354;p28">
              <a:hlinkClick r:id="rId18"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5" name="Google Shape;355;p28">
              <a:hlinkClick r:id="rId19"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6" name="Google Shape;356;p28">
              <a:hlinkClick r:id="rId20"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28">
              <a:hlinkClick r:id="rId21"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8" name="Google Shape;358;p28">
              <a:hlinkClick r:id="rId22"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9" name="Google Shape;359;p28">
              <a:hlinkClick r:id="rId23"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367" name="Google Shape;367;p29"/>
          <p:cNvSpPr txBox="1">
            <a:spLocks noGrp="1"/>
          </p:cNvSpPr>
          <p:nvPr>
            <p:ph type="subTitle" idx="2"/>
          </p:nvPr>
        </p:nvSpPr>
        <p:spPr>
          <a:xfrm>
            <a:off x="832861" y="1543140"/>
            <a:ext cx="4995350"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Rather than displaying a database table in a DataGridView, this app presents the details of one contact at a time in several TextBoxes. The BindingNavigator at the top of the window allows you to control which row of the table is displayed at any given time.</a:t>
            </a:r>
          </a:p>
          <a:p>
            <a:pPr marL="0" lvl="0" indent="0" algn="l" rtl="0">
              <a:spcBef>
                <a:spcPts val="0"/>
              </a:spcBef>
              <a:spcAft>
                <a:spcPts val="0"/>
              </a:spcAft>
              <a:buNone/>
            </a:pPr>
            <a:r>
              <a:rPr lang="en-US" dirty="0"/>
              <a:t>The BindingNavigator also allows you to add a contact and delete a contact—but only when browsing the complete contact list. When you filter the contacts by last name, the app disables the Add new</a:t>
            </a:r>
          </a:p>
          <a:p>
            <a:pPr marL="0" lvl="0" indent="0" algn="l" rtl="0">
              <a:spcBef>
                <a:spcPts val="0"/>
              </a:spcBef>
              <a:spcAft>
                <a:spcPts val="0"/>
              </a:spcAft>
              <a:buNone/>
            </a:pPr>
            <a:r>
              <a:rPr lang="en-US" dirty="0"/>
              <a:t>And delete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buttons (we’ll explain why shortly). Clicking Browse All Entries enables these buttons again. Adding a row clears the TextBoxes and sets the TextBox to the right of Address ID to zero to indicate that the TextBoxes now represent a new record. When you save a new entry, the Address ID field is automatically changed from zero to a unique ID number by the database. No changes are made to the underlying database unless you click the Save Data button:  </a:t>
            </a:r>
          </a:p>
        </p:txBody>
      </p:sp>
      <p:sp>
        <p:nvSpPr>
          <p:cNvPr id="368" name="Google Shape;368;p29"/>
          <p:cNvSpPr txBox="1">
            <a:spLocks noGrp="1"/>
          </p:cNvSpPr>
          <p:nvPr>
            <p:ph type="subTitle" idx="3"/>
          </p:nvPr>
        </p:nvSpPr>
        <p:spPr>
          <a:xfrm>
            <a:off x="806770" y="1110261"/>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does application contain?</a:t>
            </a:r>
            <a:endParaRPr dirty="0"/>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7" name="Picture 6">
            <a:extLst>
              <a:ext uri="{FF2B5EF4-FFF2-40B4-BE49-F238E27FC236}">
                <a16:creationId xmlns:a16="http://schemas.microsoft.com/office/drawing/2014/main" id="{0CDA8AFA-639E-389D-D3DA-5E633E9FDF58}"/>
              </a:ext>
            </a:extLst>
          </p:cNvPr>
          <p:cNvPicPr>
            <a:picLocks noChangeAspect="1"/>
          </p:cNvPicPr>
          <p:nvPr/>
        </p:nvPicPr>
        <p:blipFill>
          <a:blip r:embed="rId23"/>
          <a:stretch>
            <a:fillRect/>
          </a:stretch>
        </p:blipFill>
        <p:spPr>
          <a:xfrm>
            <a:off x="5828210" y="1425391"/>
            <a:ext cx="2861237" cy="2869628"/>
          </a:xfrm>
          <a:prstGeom prst="rect">
            <a:avLst/>
          </a:prstGeom>
        </p:spPr>
      </p:pic>
      <p:pic>
        <p:nvPicPr>
          <p:cNvPr id="9" name="Picture 8">
            <a:extLst>
              <a:ext uri="{FF2B5EF4-FFF2-40B4-BE49-F238E27FC236}">
                <a16:creationId xmlns:a16="http://schemas.microsoft.com/office/drawing/2014/main" id="{DDE08856-6A76-6016-D75A-6AA8E6BA0528}"/>
              </a:ext>
            </a:extLst>
          </p:cNvPr>
          <p:cNvPicPr>
            <a:picLocks noChangeAspect="1"/>
          </p:cNvPicPr>
          <p:nvPr/>
        </p:nvPicPr>
        <p:blipFill>
          <a:blip r:embed="rId24">
            <a:extLst>
              <a:ext uri="{BEBA8EAE-BF5A-486C-A8C5-ECC9F3942E4B}">
                <a14:imgProps xmlns:a14="http://schemas.microsoft.com/office/drawing/2010/main">
                  <a14:imgLayer r:embed="rId25">
                    <a14:imgEffect>
                      <a14:backgroundRemoval t="10000" b="90000" l="10000" r="90000"/>
                    </a14:imgEffect>
                  </a14:imgLayer>
                </a14:imgProps>
              </a:ext>
            </a:extLst>
          </a:blip>
          <a:stretch>
            <a:fillRect/>
          </a:stretch>
        </p:blipFill>
        <p:spPr>
          <a:xfrm>
            <a:off x="5022235" y="2694225"/>
            <a:ext cx="363879" cy="331960"/>
          </a:xfrm>
          <a:prstGeom prst="rect">
            <a:avLst/>
          </a:prstGeom>
        </p:spPr>
      </p:pic>
      <p:pic>
        <p:nvPicPr>
          <p:cNvPr id="11" name="Picture 10">
            <a:extLst>
              <a:ext uri="{FF2B5EF4-FFF2-40B4-BE49-F238E27FC236}">
                <a16:creationId xmlns:a16="http://schemas.microsoft.com/office/drawing/2014/main" id="{81C1BA72-A1B7-DF6F-0113-ECD37ACFB78D}"/>
              </a:ext>
            </a:extLst>
          </p:cNvPr>
          <p:cNvPicPr>
            <a:picLocks noChangeAspect="1"/>
          </p:cNvPicPr>
          <p:nvPr/>
        </p:nvPicPr>
        <p:blipFill>
          <a:blip r:embed="rId26">
            <a:extLst>
              <a:ext uri="{BEBA8EAE-BF5A-486C-A8C5-ECC9F3942E4B}">
                <a14:imgProps xmlns:a14="http://schemas.microsoft.com/office/drawing/2010/main">
                  <a14:imgLayer r:embed="rId27">
                    <a14:imgEffect>
                      <a14:backgroundRemoval t="10000" b="90000" l="10000" r="90000"/>
                    </a14:imgEffect>
                  </a14:imgLayer>
                </a14:imgProps>
              </a:ext>
            </a:extLst>
          </a:blip>
          <a:stretch>
            <a:fillRect/>
          </a:stretch>
        </p:blipFill>
        <p:spPr>
          <a:xfrm>
            <a:off x="1658496" y="2907187"/>
            <a:ext cx="394856" cy="237995"/>
          </a:xfrm>
          <a:prstGeom prst="rect">
            <a:avLst/>
          </a:prstGeom>
        </p:spPr>
      </p:pic>
      <p:pic>
        <p:nvPicPr>
          <p:cNvPr id="13" name="Picture 12">
            <a:extLst>
              <a:ext uri="{FF2B5EF4-FFF2-40B4-BE49-F238E27FC236}">
                <a16:creationId xmlns:a16="http://schemas.microsoft.com/office/drawing/2014/main" id="{5279C32A-7297-1067-4D73-C52969260C7D}"/>
              </a:ext>
            </a:extLst>
          </p:cNvPr>
          <p:cNvPicPr>
            <a:picLocks noChangeAspect="1"/>
          </p:cNvPicPr>
          <p:nvPr/>
        </p:nvPicPr>
        <p:blipFill>
          <a:blip r:embed="rId28">
            <a:extLst>
              <a:ext uri="{BEBA8EAE-BF5A-486C-A8C5-ECC9F3942E4B}">
                <a14:imgProps xmlns:a14="http://schemas.microsoft.com/office/drawing/2010/main">
                  <a14:imgLayer r:embed="rId29">
                    <a14:imgEffect>
                      <a14:backgroundRemoval t="10000" b="90000" l="10000" r="90000"/>
                    </a14:imgEffect>
                  </a14:imgLayer>
                </a14:imgProps>
              </a:ext>
            </a:extLst>
          </a:blip>
          <a:stretch>
            <a:fillRect/>
          </a:stretch>
        </p:blipFill>
        <p:spPr>
          <a:xfrm>
            <a:off x="2736418" y="4374474"/>
            <a:ext cx="341748" cy="2601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047174" y="2775799"/>
            <a:ext cx="4572169" cy="1166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Class Library Project</a:t>
            </a:r>
            <a:br>
              <a:rPr lang="en" sz="3600" dirty="0"/>
            </a:br>
            <a:r>
              <a:rPr lang="en" sz="1800" i="1" dirty="0">
                <a:latin typeface="Poppins" panose="00000500000000000000" pitchFamily="2" charset="0"/>
                <a:cs typeface="Poppins" panose="00000500000000000000" pitchFamily="2" charset="0"/>
              </a:rPr>
              <a:t>Present by Amad</a:t>
            </a:r>
            <a:endParaRPr sz="3600" i="1" dirty="0">
              <a:latin typeface="Poppins" panose="00000500000000000000" pitchFamily="2" charset="0"/>
              <a:cs typeface="Poppins" panose="00000500000000000000" pitchFamily="2" charset="0"/>
            </a:endParaRPr>
          </a:p>
        </p:txBody>
      </p:sp>
      <p:sp>
        <p:nvSpPr>
          <p:cNvPr id="337" name="Google Shape;337;p28"/>
          <p:cNvSpPr txBox="1">
            <a:spLocks noGrp="1"/>
          </p:cNvSpPr>
          <p:nvPr>
            <p:ph type="title" idx="2"/>
          </p:nvPr>
        </p:nvSpPr>
        <p:spPr>
          <a:xfrm>
            <a:off x="4047175" y="1525800"/>
            <a:ext cx="1731600" cy="101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pic>
        <p:nvPicPr>
          <p:cNvPr id="338" name="Google Shape;338;p28"/>
          <p:cNvPicPr preferRelativeResize="0">
            <a:picLocks noGrp="1"/>
          </p:cNvPicPr>
          <p:nvPr>
            <p:ph type="pic" idx="3"/>
          </p:nvPr>
        </p:nvPicPr>
        <p:blipFill rotWithShape="1">
          <a:blip r:embed="rId3">
            <a:alphaModFix/>
          </a:blip>
          <a:srcRect l="16439" r="16432"/>
          <a:stretch/>
        </p:blipFill>
        <p:spPr>
          <a:xfrm>
            <a:off x="713225" y="1200862"/>
            <a:ext cx="2760600" cy="2741700"/>
          </a:xfrm>
          <a:prstGeom prst="roundRect">
            <a:avLst>
              <a:gd name="adj" fmla="val 16667"/>
            </a:avLst>
          </a:prstGeom>
        </p:spPr>
      </p:pic>
      <p:grpSp>
        <p:nvGrpSpPr>
          <p:cNvPr id="339" name="Google Shape;339;p28"/>
          <p:cNvGrpSpPr/>
          <p:nvPr/>
        </p:nvGrpSpPr>
        <p:grpSpPr>
          <a:xfrm>
            <a:off x="1738925" y="4718600"/>
            <a:ext cx="5666144" cy="116400"/>
            <a:chOff x="1738925" y="4718600"/>
            <a:chExt cx="5666144" cy="116400"/>
          </a:xfrm>
          <a:noFill/>
        </p:grpSpPr>
        <p:sp>
          <p:nvSpPr>
            <p:cNvPr id="340" name="Google Shape;340;p28">
              <a:hlinkClick r:id="rId4"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28">
              <a:hlinkClick r:id="rId5"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2" name="Google Shape;342;p28">
              <a:hlinkClick r:id="rId6"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28">
              <a:hlinkClick r:id="rId7"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8">
              <a:hlinkClick r:id="rId8"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8">
              <a:hlinkClick r:id="rId9" action="ppaction://hlinksldjump"/>
            </p:cNvPr>
            <p:cNvSpPr/>
            <p:nvPr/>
          </p:nvSpPr>
          <p:spPr>
            <a:xfrm>
              <a:off x="3491476"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6" name="Google Shape;346;p28">
              <a:hlinkClick r:id="rId10"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8">
              <a:hlinkClick r:id="rId11"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28">
              <a:hlinkClick r:id="rId12"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9" name="Google Shape;349;p28">
              <a:hlinkClick r:id="rId13"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0" name="Google Shape;350;p28">
              <a:hlinkClick r:id="rId14"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1" name="Google Shape;351;p28">
              <a:hlinkClick r:id="rId15"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28">
              <a:hlinkClick r:id="rId16"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3" name="Google Shape;353;p28">
              <a:hlinkClick r:id="rId17"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4" name="Google Shape;354;p28">
              <a:hlinkClick r:id="rId18"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5" name="Google Shape;355;p28">
              <a:hlinkClick r:id="rId19"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6" name="Google Shape;356;p28">
              <a:hlinkClick r:id="rId20"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28">
              <a:hlinkClick r:id="rId21"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8" name="Google Shape;358;p28">
              <a:hlinkClick r:id="rId22"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9" name="Google Shape;359;p28">
              <a:hlinkClick r:id="rId23"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112241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Class Library Project</a:t>
            </a:r>
            <a:endParaRPr dirty="0"/>
          </a:p>
        </p:txBody>
      </p:sp>
      <p:sp>
        <p:nvSpPr>
          <p:cNvPr id="367" name="Google Shape;367;p29"/>
          <p:cNvSpPr txBox="1">
            <a:spLocks noGrp="1"/>
          </p:cNvSpPr>
          <p:nvPr>
            <p:ph type="subTitle" idx="2"/>
          </p:nvPr>
        </p:nvSpPr>
        <p:spPr>
          <a:xfrm>
            <a:off x="832860" y="1730515"/>
            <a:ext cx="7426719" cy="2961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Step 1: Creating a Class Library Project for the Entity Data Model</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Perform the steps in Section 20.5.1 of book to create a Class Library project named </a:t>
            </a:r>
            <a:r>
              <a:rPr lang="en-US" sz="1600" b="1" dirty="0" err="1"/>
              <a:t>AddressExample</a:t>
            </a:r>
            <a:r>
              <a:rPr lang="en-US" sz="1600" dirty="0"/>
              <a:t> that contains an entity data model for the AddressBook.mdf database, (that we will create ) which contains</a:t>
            </a:r>
          </a:p>
          <a:p>
            <a:pPr marL="0" lvl="0" indent="0" algn="l" rtl="0">
              <a:spcBef>
                <a:spcPts val="0"/>
              </a:spcBef>
              <a:spcAft>
                <a:spcPts val="0"/>
              </a:spcAft>
              <a:buNone/>
            </a:pPr>
            <a:r>
              <a:rPr lang="en-US" sz="1600" dirty="0"/>
              <a:t>only an Addresses table with </a:t>
            </a:r>
            <a:r>
              <a:rPr lang="en-US" sz="1600" dirty="0" err="1"/>
              <a:t>AddressID</a:t>
            </a:r>
            <a:r>
              <a:rPr lang="en-US" sz="1600" dirty="0"/>
              <a:t>, FirstName, LastName, Email and </a:t>
            </a:r>
            <a:r>
              <a:rPr lang="en-US" sz="1600" dirty="0" err="1"/>
              <a:t>PhoneNumber</a:t>
            </a:r>
            <a:r>
              <a:rPr lang="en-US" sz="1600" dirty="0"/>
              <a:t> columns. Name the entity data model </a:t>
            </a:r>
            <a:r>
              <a:rPr lang="en-US" sz="1600" b="1" dirty="0" err="1"/>
              <a:t>AddressModel</a:t>
            </a:r>
            <a:r>
              <a:rPr lang="en-US" sz="1600" dirty="0"/>
              <a:t>. </a:t>
            </a:r>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b="1" dirty="0"/>
              <a:t>Perform the steps of 20.5.1 from book.</a:t>
            </a:r>
          </a:p>
        </p:txBody>
      </p:sp>
      <p:sp>
        <p:nvSpPr>
          <p:cNvPr id="368" name="Google Shape;368;p29"/>
          <p:cNvSpPr txBox="1">
            <a:spLocks noGrp="1"/>
          </p:cNvSpPr>
          <p:nvPr>
            <p:ph type="subTitle" idx="3"/>
          </p:nvPr>
        </p:nvSpPr>
        <p:spPr>
          <a:xfrm>
            <a:off x="806770" y="1297636"/>
            <a:ext cx="3849659" cy="4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Let’s Start the project</a:t>
            </a:r>
            <a:endParaRPr dirty="0"/>
          </a:p>
        </p:txBody>
      </p:sp>
      <p:grpSp>
        <p:nvGrpSpPr>
          <p:cNvPr id="387" name="Google Shape;387;p29"/>
          <p:cNvGrpSpPr/>
          <p:nvPr/>
        </p:nvGrpSpPr>
        <p:grpSpPr>
          <a:xfrm>
            <a:off x="1738925" y="4718600"/>
            <a:ext cx="5666144" cy="116400"/>
            <a:chOff x="1738925" y="4718600"/>
            <a:chExt cx="5666144" cy="116400"/>
          </a:xfrm>
          <a:noFill/>
        </p:grpSpPr>
        <p:sp>
          <p:nvSpPr>
            <p:cNvPr id="388" name="Google Shape;388;p29">
              <a:hlinkClick r:id="rId3"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4"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5"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6"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7"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8"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9" action="ppaction://hlinksldjump"/>
            </p:cNvPr>
            <p:cNvSpPr/>
            <p:nvPr/>
          </p:nvSpPr>
          <p:spPr>
            <a:xfrm>
              <a:off x="378356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10"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11"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12"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rId13"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rId14"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rId15"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rId16"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rId17"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rId18"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rId19"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rId20"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rId21"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22"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390007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047174" y="2775799"/>
            <a:ext cx="4759547" cy="11667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Windows Form Project</a:t>
            </a:r>
            <a:br>
              <a:rPr lang="en" sz="3600" dirty="0"/>
            </a:br>
            <a:r>
              <a:rPr lang="en" sz="1800" i="1" dirty="0">
                <a:latin typeface="Poppins" panose="00000500000000000000" pitchFamily="2" charset="0"/>
                <a:cs typeface="Poppins" panose="00000500000000000000" pitchFamily="2" charset="0"/>
              </a:rPr>
              <a:t>Present by Amad &amp; Rizwan</a:t>
            </a:r>
            <a:endParaRPr sz="3600" i="1" dirty="0">
              <a:latin typeface="Poppins" panose="00000500000000000000" pitchFamily="2" charset="0"/>
              <a:cs typeface="Poppins" panose="00000500000000000000" pitchFamily="2" charset="0"/>
            </a:endParaRPr>
          </a:p>
        </p:txBody>
      </p:sp>
      <p:sp>
        <p:nvSpPr>
          <p:cNvPr id="337" name="Google Shape;337;p28"/>
          <p:cNvSpPr txBox="1">
            <a:spLocks noGrp="1"/>
          </p:cNvSpPr>
          <p:nvPr>
            <p:ph type="title" idx="2"/>
          </p:nvPr>
        </p:nvSpPr>
        <p:spPr>
          <a:xfrm>
            <a:off x="4047175" y="1525800"/>
            <a:ext cx="1731600" cy="101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pic>
        <p:nvPicPr>
          <p:cNvPr id="338" name="Google Shape;338;p28"/>
          <p:cNvPicPr preferRelativeResize="0">
            <a:picLocks noGrp="1"/>
          </p:cNvPicPr>
          <p:nvPr>
            <p:ph type="pic" idx="3"/>
          </p:nvPr>
        </p:nvPicPr>
        <p:blipFill rotWithShape="1">
          <a:blip r:embed="rId3">
            <a:alphaModFix/>
          </a:blip>
          <a:srcRect l="16439" r="16432"/>
          <a:stretch/>
        </p:blipFill>
        <p:spPr>
          <a:xfrm>
            <a:off x="713225" y="1200862"/>
            <a:ext cx="2760600" cy="2741700"/>
          </a:xfrm>
          <a:prstGeom prst="roundRect">
            <a:avLst>
              <a:gd name="adj" fmla="val 16667"/>
            </a:avLst>
          </a:prstGeom>
        </p:spPr>
      </p:pic>
      <p:grpSp>
        <p:nvGrpSpPr>
          <p:cNvPr id="339" name="Google Shape;339;p28"/>
          <p:cNvGrpSpPr/>
          <p:nvPr/>
        </p:nvGrpSpPr>
        <p:grpSpPr>
          <a:xfrm>
            <a:off x="1738925" y="4718600"/>
            <a:ext cx="5666144" cy="116400"/>
            <a:chOff x="1738925" y="4718600"/>
            <a:chExt cx="5666144" cy="116400"/>
          </a:xfrm>
          <a:noFill/>
        </p:grpSpPr>
        <p:sp>
          <p:nvSpPr>
            <p:cNvPr id="340" name="Google Shape;340;p28">
              <a:hlinkClick r:id="rId4" action="ppaction://hlinksldjump"/>
            </p:cNvPr>
            <p:cNvSpPr/>
            <p:nvPr/>
          </p:nvSpPr>
          <p:spPr>
            <a:xfrm>
              <a:off x="203101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28">
              <a:hlinkClick r:id="rId5" action="ppaction://hlinksldjump"/>
            </p:cNvPr>
            <p:cNvSpPr/>
            <p:nvPr/>
          </p:nvSpPr>
          <p:spPr>
            <a:xfrm>
              <a:off x="232310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2" name="Google Shape;342;p28">
              <a:hlinkClick r:id="rId6" action="ppaction://hlinksldjump"/>
            </p:cNvPr>
            <p:cNvSpPr/>
            <p:nvPr/>
          </p:nvSpPr>
          <p:spPr>
            <a:xfrm>
              <a:off x="261520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3" name="Google Shape;343;p28">
              <a:hlinkClick r:id="rId7" action="ppaction://hlinksldjump"/>
            </p:cNvPr>
            <p:cNvSpPr/>
            <p:nvPr/>
          </p:nvSpPr>
          <p:spPr>
            <a:xfrm>
              <a:off x="290729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4" name="Google Shape;344;p28">
              <a:hlinkClick r:id="rId8" action="ppaction://hlinksldjump"/>
            </p:cNvPr>
            <p:cNvSpPr/>
            <p:nvPr/>
          </p:nvSpPr>
          <p:spPr>
            <a:xfrm>
              <a:off x="319938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5" name="Google Shape;345;p28">
              <a:hlinkClick r:id="rId9" action="ppaction://hlinksldjump"/>
            </p:cNvPr>
            <p:cNvSpPr/>
            <p:nvPr/>
          </p:nvSpPr>
          <p:spPr>
            <a:xfrm>
              <a:off x="349147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6" name="Google Shape;346;p28">
              <a:hlinkClick r:id="rId10" action="ppaction://hlinksldjump"/>
            </p:cNvPr>
            <p:cNvSpPr/>
            <p:nvPr/>
          </p:nvSpPr>
          <p:spPr>
            <a:xfrm>
              <a:off x="3783567"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7" name="Google Shape;347;p28">
              <a:hlinkClick r:id="rId11" action="ppaction://hlinksldjump"/>
            </p:cNvPr>
            <p:cNvSpPr/>
            <p:nvPr/>
          </p:nvSpPr>
          <p:spPr>
            <a:xfrm>
              <a:off x="407565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8" name="Google Shape;348;p28">
              <a:hlinkClick r:id="rId12" action="ppaction://hlinksldjump"/>
            </p:cNvPr>
            <p:cNvSpPr/>
            <p:nvPr/>
          </p:nvSpPr>
          <p:spPr>
            <a:xfrm>
              <a:off x="4367751"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9" name="Google Shape;349;p28">
              <a:hlinkClick r:id="rId13" action="ppaction://hlinksldjump"/>
            </p:cNvPr>
            <p:cNvSpPr/>
            <p:nvPr/>
          </p:nvSpPr>
          <p:spPr>
            <a:xfrm>
              <a:off x="465984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0" name="Google Shape;350;p28">
              <a:hlinkClick r:id="rId14" action="ppaction://hlinksldjump"/>
            </p:cNvPr>
            <p:cNvSpPr/>
            <p:nvPr/>
          </p:nvSpPr>
          <p:spPr>
            <a:xfrm>
              <a:off x="4951934"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1" name="Google Shape;351;p28">
              <a:hlinkClick r:id="rId15" action="ppaction://hlinksldjump"/>
            </p:cNvPr>
            <p:cNvSpPr/>
            <p:nvPr/>
          </p:nvSpPr>
          <p:spPr>
            <a:xfrm>
              <a:off x="5244026"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2" name="Google Shape;352;p28">
              <a:hlinkClick r:id="rId16" action="ppaction://hlinksldjump"/>
            </p:cNvPr>
            <p:cNvSpPr/>
            <p:nvPr/>
          </p:nvSpPr>
          <p:spPr>
            <a:xfrm>
              <a:off x="5536118"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3" name="Google Shape;353;p28">
              <a:hlinkClick r:id="rId17" action="ppaction://hlinksldjump"/>
            </p:cNvPr>
            <p:cNvSpPr/>
            <p:nvPr/>
          </p:nvSpPr>
          <p:spPr>
            <a:xfrm>
              <a:off x="5828210"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4" name="Google Shape;354;p28">
              <a:hlinkClick r:id="rId18" action="ppaction://hlinksldjump"/>
            </p:cNvPr>
            <p:cNvSpPr/>
            <p:nvPr/>
          </p:nvSpPr>
          <p:spPr>
            <a:xfrm>
              <a:off x="6120302"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5" name="Google Shape;355;p28">
              <a:hlinkClick r:id="rId19" action="ppaction://hlinksldjump"/>
            </p:cNvPr>
            <p:cNvSpPr/>
            <p:nvPr/>
          </p:nvSpPr>
          <p:spPr>
            <a:xfrm>
              <a:off x="6412393"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6" name="Google Shape;356;p28">
              <a:hlinkClick r:id="rId20" action="ppaction://hlinksldjump"/>
            </p:cNvPr>
            <p:cNvSpPr/>
            <p:nvPr/>
          </p:nvSpPr>
          <p:spPr>
            <a:xfrm>
              <a:off x="670448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7" name="Google Shape;357;p28">
              <a:hlinkClick r:id="rId21" action="ppaction://hlinksldjump"/>
            </p:cNvPr>
            <p:cNvSpPr/>
            <p:nvPr/>
          </p:nvSpPr>
          <p:spPr>
            <a:xfrm>
              <a:off x="6996577"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8" name="Google Shape;358;p28">
              <a:hlinkClick r:id="rId22" action="ppaction://hlinksldjump"/>
            </p:cNvPr>
            <p:cNvSpPr/>
            <p:nvPr/>
          </p:nvSpPr>
          <p:spPr>
            <a:xfrm>
              <a:off x="7288669"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9" name="Google Shape;359;p28">
              <a:hlinkClick r:id="rId23" action="ppaction://hlinksldjump"/>
            </p:cNvPr>
            <p:cNvSpPr/>
            <p:nvPr/>
          </p:nvSpPr>
          <p:spPr>
            <a:xfrm>
              <a:off x="1738925" y="4718600"/>
              <a:ext cx="116400" cy="116400"/>
            </a:xfrm>
            <a:prstGeom prst="ellipse">
              <a:avLst/>
            </a:prstGeom>
            <a:grp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extLst>
      <p:ext uri="{BB962C8B-B14F-4D97-AF65-F5344CB8AC3E}">
        <p14:creationId xmlns:p14="http://schemas.microsoft.com/office/powerpoint/2010/main" val="4057959296"/>
      </p:ext>
    </p:extLst>
  </p:cSld>
  <p:clrMapOvr>
    <a:masterClrMapping/>
  </p:clrMapOvr>
</p:sld>
</file>

<file path=ppt/theme/theme1.xml><?xml version="1.0" encoding="utf-8"?>
<a:theme xmlns:a="http://schemas.openxmlformats.org/drawingml/2006/main" name="Quoting App Pitch Deck by Slidesgo">
  <a:themeElements>
    <a:clrScheme name="Simple Light">
      <a:dk1>
        <a:srgbClr val="24282A"/>
      </a:dk1>
      <a:lt1>
        <a:srgbClr val="F1E7D6"/>
      </a:lt1>
      <a:dk2>
        <a:srgbClr val="FCF6E7"/>
      </a:dk2>
      <a:lt2>
        <a:srgbClr val="EEBB90"/>
      </a:lt2>
      <a:accent1>
        <a:srgbClr val="E6907D"/>
      </a:accent1>
      <a:accent2>
        <a:srgbClr val="DD4F3D"/>
      </a:accent2>
      <a:accent3>
        <a:srgbClr val="BBC8BA"/>
      </a:accent3>
      <a:accent4>
        <a:srgbClr val="53878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1626</Words>
  <Application>Microsoft Office PowerPoint</Application>
  <PresentationFormat>On-screen Show (16:9)</PresentationFormat>
  <Paragraphs>137</Paragraphs>
  <Slides>23</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Open Sans</vt:lpstr>
      <vt:lpstr>Barlow</vt:lpstr>
      <vt:lpstr>Barlow Medium</vt:lpstr>
      <vt:lpstr>Nunito Light</vt:lpstr>
      <vt:lpstr>Poppins</vt:lpstr>
      <vt:lpstr>Darker Grotesque</vt:lpstr>
      <vt:lpstr>Darker Grotesque Black</vt:lpstr>
      <vt:lpstr>Arial</vt:lpstr>
      <vt:lpstr>Quoting App Pitch Deck by Slidesgo</vt:lpstr>
      <vt:lpstr>Address Book Application</vt:lpstr>
      <vt:lpstr>Amad ur Rehman  (21014119-110) Rizwan Saleem      (21014119-111) Waleed Afzal          (21014119-096 Syed Abdullah       (21014119-116)</vt:lpstr>
      <vt:lpstr>Table of contents</vt:lpstr>
      <vt:lpstr>What is an Address Book app ?</vt:lpstr>
      <vt:lpstr>Introduction Present by Amad</vt:lpstr>
      <vt:lpstr>Introduction</vt:lpstr>
      <vt:lpstr>Class Library Project Present by Amad</vt:lpstr>
      <vt:lpstr>Class Library Project</vt:lpstr>
      <vt:lpstr>Windows Form Project Present by Amad &amp; Rizwan</vt:lpstr>
      <vt:lpstr>Windows Form Project</vt:lpstr>
      <vt:lpstr>Windows Form Project</vt:lpstr>
      <vt:lpstr>Windows Form Project (Address Data-Source )</vt:lpstr>
      <vt:lpstr>Windows Form Project (Address Data-Source )</vt:lpstr>
      <vt:lpstr>Windows Form Project (Address Data-Source )</vt:lpstr>
      <vt:lpstr>Code the Application Present by Waleed &amp; Abdullah</vt:lpstr>
      <vt:lpstr>Code the Application</vt:lpstr>
      <vt:lpstr>Code the Application</vt:lpstr>
      <vt:lpstr>Code the Application</vt:lpstr>
      <vt:lpstr>Code the Application</vt:lpstr>
      <vt:lpstr>Code the Application</vt:lpstr>
      <vt:lpstr>Code the Application</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Quoting App Pitch Deck</dc:title>
  <dc:creator>user</dc:creator>
  <cp:lastModifiedBy>Amad ur Rehman</cp:lastModifiedBy>
  <cp:revision>3</cp:revision>
  <dcterms:modified xsi:type="dcterms:W3CDTF">2024-01-18T08:49:14Z</dcterms:modified>
</cp:coreProperties>
</file>