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73" r:id="rId8"/>
    <p:sldId id="264" r:id="rId9"/>
    <p:sldId id="265" r:id="rId10"/>
    <p:sldId id="266" r:id="rId11"/>
    <p:sldId id="267" r:id="rId12"/>
    <p:sldId id="268" r:id="rId13"/>
    <p:sldId id="274" r:id="rId14"/>
    <p:sldId id="270" r:id="rId15"/>
    <p:sldId id="272" r:id="rId16"/>
    <p:sldId id="269" r:id="rId17"/>
    <p:sldId id="275" r:id="rId18"/>
    <p:sldId id="276"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763B-0ECB-6E98-D340-D1B699783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B287D6-2E3B-5795-99DD-C8DF550EC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12A084-9C13-B2FD-0966-2803903A630A}"/>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5" name="Footer Placeholder 4">
            <a:extLst>
              <a:ext uri="{FF2B5EF4-FFF2-40B4-BE49-F238E27FC236}">
                <a16:creationId xmlns:a16="http://schemas.microsoft.com/office/drawing/2014/main" id="{B8643E95-14D9-D755-DC92-678015D8F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F91F4-B6AF-7F5A-366B-B3499C3449E9}"/>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1335114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F304-97DC-C433-CD7C-CB4AEFA269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05A1DF-EFD5-532F-C7CC-D0C29E4D50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D792F-0300-7A97-62C4-48D41B312C8E}"/>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5" name="Footer Placeholder 4">
            <a:extLst>
              <a:ext uri="{FF2B5EF4-FFF2-40B4-BE49-F238E27FC236}">
                <a16:creationId xmlns:a16="http://schemas.microsoft.com/office/drawing/2014/main" id="{420AC1A9-2878-08FB-C994-B40808DF6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3D297-7643-87E5-5132-55C739020406}"/>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260615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A75C5-4F9B-6370-A23D-9DB3D8575C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6D5AC-50B9-5A1A-8748-D71BE380D0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89124-B42C-C258-8F3F-219E1193B1B7}"/>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5" name="Footer Placeholder 4">
            <a:extLst>
              <a:ext uri="{FF2B5EF4-FFF2-40B4-BE49-F238E27FC236}">
                <a16:creationId xmlns:a16="http://schemas.microsoft.com/office/drawing/2014/main" id="{892FCC6B-DF63-B99B-9C69-FF9D639BD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57A4A-CE98-5BBA-E4A6-2E709DEBB968}"/>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296515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00DC-81B5-A9FB-40CF-637555027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214E4-467C-C526-7572-FC0EA9A2A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D7696-6D5A-EFDC-154E-C3A681F65286}"/>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5" name="Footer Placeholder 4">
            <a:extLst>
              <a:ext uri="{FF2B5EF4-FFF2-40B4-BE49-F238E27FC236}">
                <a16:creationId xmlns:a16="http://schemas.microsoft.com/office/drawing/2014/main" id="{2032199F-6BE6-2B39-2F9B-66A688D28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C799E-691D-542D-BF4B-613FAC784A01}"/>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51547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A605-7F77-2B3B-2AC6-CCA3CF5DB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7C6815-6A2C-6EB4-B1BB-6DBE1608B2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5BBEF-360D-FB3D-589A-F1986EB6BA14}"/>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5" name="Footer Placeholder 4">
            <a:extLst>
              <a:ext uri="{FF2B5EF4-FFF2-40B4-BE49-F238E27FC236}">
                <a16:creationId xmlns:a16="http://schemas.microsoft.com/office/drawing/2014/main" id="{BF4CD50C-E8EE-1B72-03C5-706A5D708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F7510-7ADC-719D-B015-F18D0515712C}"/>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381745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59C6-5558-504A-3DD7-20893EFB3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E4AFE-F1B3-903F-FD1A-17858147DF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350041-AB95-82B9-B2D2-3105092B8C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21EDBF-9358-57C9-43D4-D07DC2973389}"/>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6" name="Footer Placeholder 5">
            <a:extLst>
              <a:ext uri="{FF2B5EF4-FFF2-40B4-BE49-F238E27FC236}">
                <a16:creationId xmlns:a16="http://schemas.microsoft.com/office/drawing/2014/main" id="{0EFA800B-3E5E-ED5A-3B16-9899BF647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1AAF0-3B83-304F-BF2B-0E60D248B778}"/>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133094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282B-D8DB-2053-D945-4A90DC88F4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00DE25-3459-547F-0A1B-7ED565AAE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6A9D6-58B3-46DB-6784-86FE29866E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C0FB7D-FE13-C3B2-59C5-4BDB73A423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DF368-B4C5-D38E-24BB-F38FD8A466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32C5B6-9843-C8F9-D37D-3C759F86C355}"/>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8" name="Footer Placeholder 7">
            <a:extLst>
              <a:ext uri="{FF2B5EF4-FFF2-40B4-BE49-F238E27FC236}">
                <a16:creationId xmlns:a16="http://schemas.microsoft.com/office/drawing/2014/main" id="{669B1782-3FAC-66D7-A085-CE03406512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53A6FD-A324-8A65-552F-994409B74953}"/>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53019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5D80-8C4A-AB0B-0A09-8D44CA104A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31AEAE-306A-1EDD-AE73-8852159BC9D2}"/>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4" name="Footer Placeholder 3">
            <a:extLst>
              <a:ext uri="{FF2B5EF4-FFF2-40B4-BE49-F238E27FC236}">
                <a16:creationId xmlns:a16="http://schemas.microsoft.com/office/drawing/2014/main" id="{34948468-F04C-1EA3-832F-C81482002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23065E-7F6C-E5A1-87F4-46333F04D9A9}"/>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70286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CDDA6-FF80-17CF-A0B7-CF687BFC654B}"/>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3" name="Footer Placeholder 2">
            <a:extLst>
              <a:ext uri="{FF2B5EF4-FFF2-40B4-BE49-F238E27FC236}">
                <a16:creationId xmlns:a16="http://schemas.microsoft.com/office/drawing/2014/main" id="{A8C07E13-4CEE-8A64-920A-AFC962E80A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D66E3-DD28-0CD1-700F-A9B166706643}"/>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1233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C0DD-8CBF-848C-5D49-F8BDF42D9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74BCD8-0932-2E7C-77F9-910600FB3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3BFE9-BBA8-DD87-F615-233EB5EB8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5D9DD-A6C9-3AFE-1FDC-23BBC10A2D46}"/>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6" name="Footer Placeholder 5">
            <a:extLst>
              <a:ext uri="{FF2B5EF4-FFF2-40B4-BE49-F238E27FC236}">
                <a16:creationId xmlns:a16="http://schemas.microsoft.com/office/drawing/2014/main" id="{DF9A86E7-4254-BA78-3610-5815D19A2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03885-941A-E664-4AE8-1C1C9B8836FB}"/>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308784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7C30-F329-AAF4-41B0-84FFC6E15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8272A3-ACFC-FFE3-0FCF-CD1DB6DF86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8EDF1D-980D-8EEA-6191-B4CC50145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78C83-8DF9-46A2-C817-21F6568D766B}"/>
              </a:ext>
            </a:extLst>
          </p:cNvPr>
          <p:cNvSpPr>
            <a:spLocks noGrp="1"/>
          </p:cNvSpPr>
          <p:nvPr>
            <p:ph type="dt" sz="half" idx="10"/>
          </p:nvPr>
        </p:nvSpPr>
        <p:spPr/>
        <p:txBody>
          <a:bodyPr/>
          <a:lstStyle/>
          <a:p>
            <a:fld id="{E35B906A-AFC6-4B6F-B292-020B112ED051}" type="datetimeFigureOut">
              <a:rPr lang="en-US" smtClean="0"/>
              <a:t>9/14/2025</a:t>
            </a:fld>
            <a:endParaRPr lang="en-US"/>
          </a:p>
        </p:txBody>
      </p:sp>
      <p:sp>
        <p:nvSpPr>
          <p:cNvPr id="6" name="Footer Placeholder 5">
            <a:extLst>
              <a:ext uri="{FF2B5EF4-FFF2-40B4-BE49-F238E27FC236}">
                <a16:creationId xmlns:a16="http://schemas.microsoft.com/office/drawing/2014/main" id="{CE40E54C-6CE0-A3BA-CDDD-352490096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5433B-4396-DFE8-7043-B40D3A1B821A}"/>
              </a:ext>
            </a:extLst>
          </p:cNvPr>
          <p:cNvSpPr>
            <a:spLocks noGrp="1"/>
          </p:cNvSpPr>
          <p:nvPr>
            <p:ph type="sldNum" sz="quarter" idx="12"/>
          </p:nvPr>
        </p:nvSpPr>
        <p:spPr/>
        <p:txBody>
          <a:bodyPr/>
          <a:lstStyle/>
          <a:p>
            <a:fld id="{964DA2FE-2D7B-4E59-8F7D-4D5BBCEAE079}" type="slidenum">
              <a:rPr lang="en-US" smtClean="0"/>
              <a:t>‹#›</a:t>
            </a:fld>
            <a:endParaRPr lang="en-US"/>
          </a:p>
        </p:txBody>
      </p:sp>
    </p:spTree>
    <p:extLst>
      <p:ext uri="{BB962C8B-B14F-4D97-AF65-F5344CB8AC3E}">
        <p14:creationId xmlns:p14="http://schemas.microsoft.com/office/powerpoint/2010/main" val="176160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4320C5-AC1B-0FEC-030E-60A1AFC01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D56F3-8231-436E-502E-3CBB3D664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29C2C-58F5-7FF7-09FF-B6089CE61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B906A-AFC6-4B6F-B292-020B112ED051}" type="datetimeFigureOut">
              <a:rPr lang="en-US" smtClean="0"/>
              <a:t>9/14/2025</a:t>
            </a:fld>
            <a:endParaRPr lang="en-US"/>
          </a:p>
        </p:txBody>
      </p:sp>
      <p:sp>
        <p:nvSpPr>
          <p:cNvPr id="5" name="Footer Placeholder 4">
            <a:extLst>
              <a:ext uri="{FF2B5EF4-FFF2-40B4-BE49-F238E27FC236}">
                <a16:creationId xmlns:a16="http://schemas.microsoft.com/office/drawing/2014/main" id="{1C72EBF7-F74F-9437-1070-F6284B4CA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D68E32-B0E3-D291-637A-9269DD79A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DA2FE-2D7B-4E59-8F7D-4D5BBCEAE079}" type="slidenum">
              <a:rPr lang="en-US" smtClean="0"/>
              <a:t>‹#›</a:t>
            </a:fld>
            <a:endParaRPr lang="en-US"/>
          </a:p>
        </p:txBody>
      </p:sp>
    </p:spTree>
    <p:extLst>
      <p:ext uri="{BB962C8B-B14F-4D97-AF65-F5344CB8AC3E}">
        <p14:creationId xmlns:p14="http://schemas.microsoft.com/office/powerpoint/2010/main" val="4115935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FB71-36ED-5E0D-E668-64DCF7BC8336}"/>
              </a:ext>
            </a:extLst>
          </p:cNvPr>
          <p:cNvSpPr>
            <a:spLocks noGrp="1"/>
          </p:cNvSpPr>
          <p:nvPr>
            <p:ph type="ctrTitle"/>
          </p:nvPr>
        </p:nvSpPr>
        <p:spPr/>
        <p:txBody>
          <a:bodyPr/>
          <a:lstStyle/>
          <a:p>
            <a:r>
              <a:rPr lang="en-US" dirty="0"/>
              <a:t>Demystifying IT Infrastructure</a:t>
            </a:r>
          </a:p>
        </p:txBody>
      </p:sp>
      <p:sp>
        <p:nvSpPr>
          <p:cNvPr id="3" name="Subtitle 2">
            <a:extLst>
              <a:ext uri="{FF2B5EF4-FFF2-40B4-BE49-F238E27FC236}">
                <a16:creationId xmlns:a16="http://schemas.microsoft.com/office/drawing/2014/main" id="{B1891DBD-3F6E-82FA-551C-13DB3B429DC9}"/>
              </a:ext>
            </a:extLst>
          </p:cNvPr>
          <p:cNvSpPr>
            <a:spLocks noGrp="1"/>
          </p:cNvSpPr>
          <p:nvPr>
            <p:ph type="subTitle" idx="1"/>
          </p:nvPr>
        </p:nvSpPr>
        <p:spPr/>
        <p:txBody>
          <a:bodyPr/>
          <a:lstStyle/>
          <a:p>
            <a:r>
              <a:rPr lang="en-US" dirty="0"/>
              <a:t>Making the Complex SIMPLE!!!</a:t>
            </a:r>
          </a:p>
          <a:p>
            <a:r>
              <a:rPr lang="en-US" dirty="0"/>
              <a:t>By </a:t>
            </a:r>
          </a:p>
          <a:p>
            <a:r>
              <a:rPr lang="en-US" dirty="0"/>
              <a:t>Agang</a:t>
            </a:r>
          </a:p>
        </p:txBody>
      </p:sp>
    </p:spTree>
    <p:extLst>
      <p:ext uri="{BB962C8B-B14F-4D97-AF65-F5344CB8AC3E}">
        <p14:creationId xmlns:p14="http://schemas.microsoft.com/office/powerpoint/2010/main" val="99940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B9B2-17C4-8872-D3A8-D0EFAD4363A7}"/>
              </a:ext>
            </a:extLst>
          </p:cNvPr>
          <p:cNvSpPr>
            <a:spLocks noGrp="1"/>
          </p:cNvSpPr>
          <p:nvPr>
            <p:ph type="title"/>
          </p:nvPr>
        </p:nvSpPr>
        <p:spPr/>
        <p:txBody>
          <a:bodyPr>
            <a:normAutofit/>
          </a:bodyPr>
          <a:lstStyle/>
          <a:p>
            <a:r>
              <a:rPr lang="en-US" sz="7200" dirty="0"/>
              <a:t>Server</a:t>
            </a:r>
          </a:p>
        </p:txBody>
      </p:sp>
      <p:sp>
        <p:nvSpPr>
          <p:cNvPr id="3" name="Content Placeholder 2">
            <a:extLst>
              <a:ext uri="{FF2B5EF4-FFF2-40B4-BE49-F238E27FC236}">
                <a16:creationId xmlns:a16="http://schemas.microsoft.com/office/drawing/2014/main" id="{ACCF569D-1064-F84C-B681-306682AEB3BC}"/>
              </a:ext>
            </a:extLst>
          </p:cNvPr>
          <p:cNvSpPr>
            <a:spLocks noGrp="1"/>
          </p:cNvSpPr>
          <p:nvPr>
            <p:ph idx="1"/>
          </p:nvPr>
        </p:nvSpPr>
        <p:spPr/>
        <p:txBody>
          <a:bodyPr>
            <a:normAutofit/>
          </a:bodyPr>
          <a:lstStyle/>
          <a:p>
            <a:pPr>
              <a:lnSpc>
                <a:spcPct val="200000"/>
              </a:lnSpc>
            </a:pPr>
            <a:r>
              <a:rPr lang="en-US" sz="4400" dirty="0"/>
              <a:t>CPU (Compute)</a:t>
            </a:r>
          </a:p>
          <a:p>
            <a:pPr>
              <a:lnSpc>
                <a:spcPct val="200000"/>
              </a:lnSpc>
            </a:pPr>
            <a:r>
              <a:rPr lang="en-US" sz="4400" dirty="0"/>
              <a:t>Memory</a:t>
            </a:r>
          </a:p>
          <a:p>
            <a:pPr>
              <a:lnSpc>
                <a:spcPct val="200000"/>
              </a:lnSpc>
            </a:pPr>
            <a:r>
              <a:rPr lang="en-US" sz="4400" dirty="0"/>
              <a:t>Storage</a:t>
            </a:r>
          </a:p>
        </p:txBody>
      </p:sp>
    </p:spTree>
    <p:extLst>
      <p:ext uri="{BB962C8B-B14F-4D97-AF65-F5344CB8AC3E}">
        <p14:creationId xmlns:p14="http://schemas.microsoft.com/office/powerpoint/2010/main" val="21163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18DB-84D6-1C47-F687-4D16BDA37029}"/>
              </a:ext>
            </a:extLst>
          </p:cNvPr>
          <p:cNvSpPr>
            <a:spLocks noGrp="1"/>
          </p:cNvSpPr>
          <p:nvPr>
            <p:ph type="title"/>
          </p:nvPr>
        </p:nvSpPr>
        <p:spPr/>
        <p:txBody>
          <a:bodyPr/>
          <a:lstStyle/>
          <a:p>
            <a:r>
              <a:rPr lang="en-US" dirty="0"/>
              <a:t>Kitchen Analogy for RAM, CPU, and Storage</a:t>
            </a:r>
          </a:p>
        </p:txBody>
      </p:sp>
      <p:sp>
        <p:nvSpPr>
          <p:cNvPr id="3" name="Text Placeholder 2">
            <a:extLst>
              <a:ext uri="{FF2B5EF4-FFF2-40B4-BE49-F238E27FC236}">
                <a16:creationId xmlns:a16="http://schemas.microsoft.com/office/drawing/2014/main" id="{A6707311-61CC-1B43-EFA4-57B76EFC00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456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F347-0AF9-D08A-3899-16DFA7230FD2}"/>
              </a:ext>
            </a:extLst>
          </p:cNvPr>
          <p:cNvSpPr>
            <a:spLocks noGrp="1"/>
          </p:cNvSpPr>
          <p:nvPr>
            <p:ph type="title"/>
          </p:nvPr>
        </p:nvSpPr>
        <p:spPr/>
        <p:txBody>
          <a:bodyPr/>
          <a:lstStyle/>
          <a:p>
            <a:r>
              <a:rPr lang="en-US" dirty="0"/>
              <a:t>CPU(Central Processing Unit)= The Chef </a:t>
            </a:r>
          </a:p>
        </p:txBody>
      </p:sp>
      <p:sp>
        <p:nvSpPr>
          <p:cNvPr id="4" name="Rectangle 1">
            <a:extLst>
              <a:ext uri="{FF2B5EF4-FFF2-40B4-BE49-F238E27FC236}">
                <a16:creationId xmlns:a16="http://schemas.microsoft.com/office/drawing/2014/main" id="{78D52E3E-85BE-B245-171B-C988C620F849}"/>
              </a:ext>
            </a:extLst>
          </p:cNvPr>
          <p:cNvSpPr>
            <a:spLocks noGrp="1" noChangeArrowheads="1"/>
          </p:cNvSpPr>
          <p:nvPr>
            <p:ph idx="1"/>
          </p:nvPr>
        </p:nvSpPr>
        <p:spPr bwMode="auto">
          <a:xfrm>
            <a:off x="838200" y="2985632"/>
            <a:ext cx="1247014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chef does the actual work — chopping, mixing, cooking.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Just like the CPU executes instructions and processes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faster chef = faster meals (a faster CPU = quicker processing).</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Common Terminol</a:t>
            </a:r>
            <a:r>
              <a:rPr lang="en-US" altLang="en-US" sz="1800" dirty="0">
                <a:latin typeface="Arial" panose="020B0604020202020204" pitchFamily="34" charset="0"/>
              </a:rPr>
              <a:t>ogies</a:t>
            </a:r>
            <a:br>
              <a:rPr lang="en-US" altLang="en-US" sz="1800" dirty="0">
                <a:latin typeface="Arial" panose="020B0604020202020204" pitchFamily="34" charset="0"/>
              </a:rPr>
            </a:br>
            <a:r>
              <a:rPr lang="en-US" altLang="en-US" sz="1800" dirty="0">
                <a:latin typeface="Arial" panose="020B0604020202020204" pitchFamily="34" charset="0"/>
              </a:rPr>
              <a:t>Core – Worker inside the CPU. Quad-Core = 4 Workers.</a:t>
            </a:r>
            <a:br>
              <a:rPr lang="en-US" altLang="en-US" sz="1800" dirty="0">
                <a:latin typeface="Arial" panose="020B0604020202020204" pitchFamily="34" charset="0"/>
              </a:rPr>
            </a:br>
            <a:r>
              <a:rPr lang="en-US" altLang="en-US" sz="1800" dirty="0">
                <a:latin typeface="Arial" panose="020B0604020202020204" pitchFamily="34" charset="0"/>
              </a:rPr>
              <a:t>Thread – task. Hyper-Threading (Intel), Simultaneous Multi-threading (SMT,AMD) allows one core handle 2 task at once.</a:t>
            </a:r>
            <a:br>
              <a:rPr lang="en-US" altLang="en-US" sz="1800" dirty="0">
                <a:latin typeface="Arial" panose="020B0604020202020204" pitchFamily="34" charset="0"/>
              </a:rPr>
            </a:br>
            <a:r>
              <a:rPr lang="en-US" altLang="en-US" sz="1800" dirty="0">
                <a:latin typeface="Arial" panose="020B0604020202020204" pitchFamily="34" charset="0"/>
              </a:rPr>
              <a:t>Clock Speed (GHz) – How fast CPU process instructions. 3.5 </a:t>
            </a:r>
            <a:r>
              <a:rPr lang="en-US" altLang="en-US" sz="1800" dirty="0" err="1">
                <a:latin typeface="Arial" panose="020B0604020202020204" pitchFamily="34" charset="0"/>
              </a:rPr>
              <a:t>Ghz</a:t>
            </a:r>
            <a:r>
              <a:rPr lang="en-US" altLang="en-US" sz="1800" dirty="0">
                <a:latin typeface="Arial" panose="020B0604020202020204" pitchFamily="34" charset="0"/>
              </a:rPr>
              <a:t> can perform 3.5 billion cycles per second</a:t>
            </a:r>
          </a:p>
        </p:txBody>
      </p:sp>
    </p:spTree>
    <p:extLst>
      <p:ext uri="{BB962C8B-B14F-4D97-AF65-F5344CB8AC3E}">
        <p14:creationId xmlns:p14="http://schemas.microsoft.com/office/powerpoint/2010/main" val="308625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EA11-781B-8E45-E9AD-69DA5F9B53A9}"/>
              </a:ext>
            </a:extLst>
          </p:cNvPr>
          <p:cNvSpPr>
            <a:spLocks noGrp="1"/>
          </p:cNvSpPr>
          <p:nvPr>
            <p:ph type="title"/>
          </p:nvPr>
        </p:nvSpPr>
        <p:spPr/>
        <p:txBody>
          <a:bodyPr/>
          <a:lstStyle/>
          <a:p>
            <a:r>
              <a:rPr lang="en-US" dirty="0"/>
              <a:t>Analogy: CPU as a Kitchen</a:t>
            </a:r>
          </a:p>
        </p:txBody>
      </p:sp>
      <p:sp>
        <p:nvSpPr>
          <p:cNvPr id="4" name="Rectangle 1">
            <a:extLst>
              <a:ext uri="{FF2B5EF4-FFF2-40B4-BE49-F238E27FC236}">
                <a16:creationId xmlns:a16="http://schemas.microsoft.com/office/drawing/2014/main" id="{7E000461-7A98-F411-5129-8B8A372C11FA}"/>
              </a:ext>
            </a:extLst>
          </p:cNvPr>
          <p:cNvSpPr>
            <a:spLocks noGrp="1" noChangeArrowheads="1"/>
          </p:cNvSpPr>
          <p:nvPr>
            <p:ph idx="1"/>
          </p:nvPr>
        </p:nvSpPr>
        <p:spPr bwMode="auto">
          <a:xfrm>
            <a:off x="838200" y="2847132"/>
            <a:ext cx="89787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CPU</a:t>
            </a:r>
            <a:r>
              <a:rPr kumimoji="0" lang="en-US" altLang="en-US" sz="1800" b="0" i="0" u="none" strike="noStrike" cap="none" normalizeH="0" baseline="0" dirty="0">
                <a:ln>
                  <a:noFill/>
                </a:ln>
                <a:solidFill>
                  <a:schemeClr val="tx1"/>
                </a:solidFill>
                <a:effectLst/>
                <a:latin typeface="Arial" panose="020B0604020202020204" pitchFamily="34" charset="0"/>
              </a:rPr>
              <a:t> = The </a:t>
            </a:r>
            <a:r>
              <a:rPr kumimoji="0" lang="en-US" altLang="en-US" sz="1800" b="1" i="0" u="none" strike="noStrike" cap="none" normalizeH="0" baseline="0" dirty="0">
                <a:ln>
                  <a:noFill/>
                </a:ln>
                <a:solidFill>
                  <a:schemeClr val="tx1"/>
                </a:solidFill>
                <a:effectLst/>
                <a:latin typeface="Arial" panose="020B0604020202020204" pitchFamily="34" charset="0"/>
              </a:rPr>
              <a:t>chef</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Core</a:t>
            </a:r>
            <a:r>
              <a:rPr kumimoji="0" lang="en-US" altLang="en-US" sz="1800" b="0" i="0" u="none" strike="noStrike" cap="none" normalizeH="0" baseline="0" dirty="0">
                <a:ln>
                  <a:noFill/>
                </a:ln>
                <a:solidFill>
                  <a:schemeClr val="tx1"/>
                </a:solidFill>
                <a:effectLst/>
                <a:latin typeface="Arial" panose="020B0604020202020204" pitchFamily="34" charset="0"/>
              </a:rPr>
              <a:t> = Each cook in the kitchen. More cooks, more dishes at once.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Thread</a:t>
            </a:r>
            <a:r>
              <a:rPr kumimoji="0" lang="en-US" altLang="en-US" sz="1800" b="0" i="0" u="none" strike="noStrike" cap="none" normalizeH="0" baseline="0" dirty="0">
                <a:ln>
                  <a:noFill/>
                </a:ln>
                <a:solidFill>
                  <a:schemeClr val="tx1"/>
                </a:solidFill>
                <a:effectLst/>
                <a:latin typeface="Arial" panose="020B0604020202020204" pitchFamily="34" charset="0"/>
              </a:rPr>
              <a:t> = Each recipe step the cook can handle.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Clock Speed</a:t>
            </a:r>
            <a:r>
              <a:rPr kumimoji="0" lang="en-US" altLang="en-US" sz="1800" b="0" i="0" u="none" strike="noStrike" cap="none" normalizeH="0" baseline="0" dirty="0">
                <a:ln>
                  <a:noFill/>
                </a:ln>
                <a:solidFill>
                  <a:schemeClr val="tx1"/>
                </a:solidFill>
                <a:effectLst/>
                <a:latin typeface="Arial" panose="020B0604020202020204" pitchFamily="34" charset="0"/>
              </a:rPr>
              <a:t> = How fast the cooks chop, stir, and fry.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Cache</a:t>
            </a:r>
            <a:r>
              <a:rPr kumimoji="0" lang="en-US" altLang="en-US" sz="1800" b="0" i="0" u="none" strike="noStrike" cap="none" normalizeH="0" baseline="0" dirty="0">
                <a:ln>
                  <a:noFill/>
                </a:ln>
                <a:solidFill>
                  <a:schemeClr val="tx1"/>
                </a:solidFill>
                <a:effectLst/>
                <a:latin typeface="Arial" panose="020B0604020202020204" pitchFamily="34" charset="0"/>
              </a:rPr>
              <a:t> = Ingredients kept on the counter (fast to grab).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RAM</a:t>
            </a:r>
            <a:r>
              <a:rPr kumimoji="0" lang="en-US" altLang="en-US" sz="1800" b="0" i="0" u="none" strike="noStrike" cap="none" normalizeH="0" baseline="0" dirty="0">
                <a:ln>
                  <a:noFill/>
                </a:ln>
                <a:solidFill>
                  <a:schemeClr val="tx1"/>
                </a:solidFill>
                <a:effectLst/>
                <a:latin typeface="Arial" panose="020B0604020202020204" pitchFamily="34" charset="0"/>
              </a:rPr>
              <a:t> = Pantry in the kitchen (slower than counter).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Hard Drive</a:t>
            </a:r>
            <a:r>
              <a:rPr kumimoji="0" lang="en-US" altLang="en-US" sz="1800" b="0" i="0" u="none" strike="noStrike" cap="none" normalizeH="0" baseline="0" dirty="0">
                <a:ln>
                  <a:noFill/>
                </a:ln>
                <a:solidFill>
                  <a:schemeClr val="tx1"/>
                </a:solidFill>
                <a:effectLst/>
                <a:latin typeface="Arial" panose="020B0604020202020204" pitchFamily="34" charset="0"/>
              </a:rPr>
              <a:t> = Warehouse outside the kitchen (much slower).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TDP(Thermal Design Power)</a:t>
            </a:r>
            <a:r>
              <a:rPr kumimoji="0" lang="en-US" altLang="en-US" sz="1800" b="0" i="0" u="none" strike="noStrike" cap="none" normalizeH="0" baseline="0" dirty="0">
                <a:ln>
                  <a:noFill/>
                </a:ln>
                <a:solidFill>
                  <a:schemeClr val="tx1"/>
                </a:solidFill>
                <a:effectLst/>
                <a:latin typeface="Arial" panose="020B0604020202020204" pitchFamily="34" charset="0"/>
              </a:rPr>
              <a:t> = How hot the kitchen gets when all cooks are working.</a:t>
            </a:r>
          </a:p>
        </p:txBody>
      </p:sp>
    </p:spTree>
    <p:extLst>
      <p:ext uri="{BB962C8B-B14F-4D97-AF65-F5344CB8AC3E}">
        <p14:creationId xmlns:p14="http://schemas.microsoft.com/office/powerpoint/2010/main" val="217161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AB14B-739D-5180-93B2-8757D54F8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AC9AB-1ECD-C76F-C1E5-0F2879BD8530}"/>
              </a:ext>
            </a:extLst>
          </p:cNvPr>
          <p:cNvSpPr>
            <a:spLocks noGrp="1"/>
          </p:cNvSpPr>
          <p:nvPr>
            <p:ph type="title"/>
          </p:nvPr>
        </p:nvSpPr>
        <p:spPr/>
        <p:txBody>
          <a:bodyPr/>
          <a:lstStyle/>
          <a:p>
            <a:r>
              <a:rPr lang="en-US" dirty="0"/>
              <a:t>RAM (Random Access memory)= Kitchen Countertop</a:t>
            </a:r>
          </a:p>
        </p:txBody>
      </p:sp>
      <p:sp>
        <p:nvSpPr>
          <p:cNvPr id="10" name="Rectangle 6">
            <a:extLst>
              <a:ext uri="{FF2B5EF4-FFF2-40B4-BE49-F238E27FC236}">
                <a16:creationId xmlns:a16="http://schemas.microsoft.com/office/drawing/2014/main" id="{9BE7EE82-0375-3638-C308-AE8967ACD864}"/>
              </a:ext>
            </a:extLst>
          </p:cNvPr>
          <p:cNvSpPr>
            <a:spLocks noGrp="1" noChangeArrowheads="1"/>
          </p:cNvSpPr>
          <p:nvPr>
            <p:ph idx="1"/>
          </p:nvPr>
        </p:nvSpPr>
        <p:spPr bwMode="auto">
          <a:xfrm>
            <a:off x="838200" y="2985632"/>
            <a:ext cx="1287948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countertop is where the chef places ingredients </a:t>
            </a:r>
            <a:r>
              <a:rPr kumimoji="0" lang="en-US" altLang="en-US" sz="1800" b="0" i="1" u="none" strike="noStrike" cap="none" normalizeH="0" baseline="0" dirty="0">
                <a:ln>
                  <a:noFill/>
                </a:ln>
                <a:solidFill>
                  <a:schemeClr val="tx1"/>
                </a:solidFill>
                <a:effectLst/>
                <a:latin typeface="Arial" panose="020B0604020202020204" pitchFamily="34" charset="0"/>
              </a:rPr>
              <a:t>temporarily</a:t>
            </a:r>
            <a:r>
              <a:rPr kumimoji="0" lang="en-US" altLang="en-US" sz="1800" b="0" i="0" u="none" strike="noStrike" cap="none" normalizeH="0" baseline="0" dirty="0">
                <a:ln>
                  <a:noFill/>
                </a:ln>
                <a:solidFill>
                  <a:schemeClr val="tx1"/>
                </a:solidFill>
                <a:effectLst/>
                <a:latin typeface="Arial" panose="020B0604020202020204" pitchFamily="34" charset="0"/>
              </a:rPr>
              <a:t> while cooking.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More counter space = the chef can work with more ingredients at once.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RAM is temporary working space for active tasks — once the cooking is done (or power goes off), the countertop is cleared.</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Common Terminologies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DRAM – Dynamic RAM; needs constant refresh.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DDR – Double Data Rate; transfer data twice per clock cycle.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Swap/Paging – Using Part of Computer Hard drive as “fake RAM”</a:t>
            </a:r>
          </a:p>
        </p:txBody>
      </p:sp>
    </p:spTree>
    <p:extLst>
      <p:ext uri="{BB962C8B-B14F-4D97-AF65-F5344CB8AC3E}">
        <p14:creationId xmlns:p14="http://schemas.microsoft.com/office/powerpoint/2010/main" val="38690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6708-4030-1CF1-B3EA-3A172DF015E2}"/>
              </a:ext>
            </a:extLst>
          </p:cNvPr>
          <p:cNvSpPr>
            <a:spLocks noGrp="1"/>
          </p:cNvSpPr>
          <p:nvPr>
            <p:ph type="title"/>
          </p:nvPr>
        </p:nvSpPr>
        <p:spPr>
          <a:xfrm>
            <a:off x="733238" y="2919973"/>
            <a:ext cx="10515600" cy="2852737"/>
          </a:xfrm>
        </p:spPr>
        <p:txBody>
          <a:bodyPr>
            <a:normAutofit fontScale="90000"/>
          </a:bodyPr>
          <a:lstStyle/>
          <a:p>
            <a:r>
              <a:rPr lang="en-US" dirty="0"/>
              <a:t>"</a:t>
            </a:r>
            <a:r>
              <a:rPr lang="en-US" b="1" dirty="0">
                <a:solidFill>
                  <a:srgbClr val="FF0000"/>
                </a:solidFill>
              </a:rPr>
              <a:t>What happens if the chef is very skilled (fast CPU), but the countertop is tiny (low RAM)? </a:t>
            </a:r>
            <a:br>
              <a:rPr lang="en-US" b="1" dirty="0">
                <a:solidFill>
                  <a:srgbClr val="FF0000"/>
                </a:solidFill>
              </a:rPr>
            </a:br>
            <a:r>
              <a:rPr lang="en-US" b="1" dirty="0">
                <a:solidFill>
                  <a:schemeClr val="accent6"/>
                </a:solidFill>
              </a:rPr>
              <a:t>The chef spends more time running back and forth to the fridge (storage) instead of cooking efficiently</a:t>
            </a:r>
            <a:r>
              <a:rPr lang="en-US" dirty="0"/>
              <a:t>."</a:t>
            </a:r>
          </a:p>
        </p:txBody>
      </p:sp>
    </p:spTree>
    <p:extLst>
      <p:ext uri="{BB962C8B-B14F-4D97-AF65-F5344CB8AC3E}">
        <p14:creationId xmlns:p14="http://schemas.microsoft.com/office/powerpoint/2010/main" val="103696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8A7BD-0586-3736-5FEA-4CE8385939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40855-3135-4290-95E7-2A5E6A6C88ED}"/>
              </a:ext>
            </a:extLst>
          </p:cNvPr>
          <p:cNvSpPr>
            <a:spLocks noGrp="1"/>
          </p:cNvSpPr>
          <p:nvPr>
            <p:ph type="title"/>
          </p:nvPr>
        </p:nvSpPr>
        <p:spPr/>
        <p:txBody>
          <a:bodyPr/>
          <a:lstStyle/>
          <a:p>
            <a:r>
              <a:rPr lang="en-US" dirty="0"/>
              <a:t>Kitchen Analogy for AI: CPU vs GPU</a:t>
            </a:r>
          </a:p>
        </p:txBody>
      </p:sp>
      <p:sp>
        <p:nvSpPr>
          <p:cNvPr id="7" name="Rectangle 3">
            <a:extLst>
              <a:ext uri="{FF2B5EF4-FFF2-40B4-BE49-F238E27FC236}">
                <a16:creationId xmlns:a16="http://schemas.microsoft.com/office/drawing/2014/main" id="{69C32D4D-7828-23FD-72B2-749297ECAB8C}"/>
              </a:ext>
            </a:extLst>
          </p:cNvPr>
          <p:cNvSpPr>
            <a:spLocks noGrp="1" noChangeArrowheads="1"/>
          </p:cNvSpPr>
          <p:nvPr>
            <p:ph idx="1"/>
          </p:nvPr>
        </p:nvSpPr>
        <p:spPr bwMode="auto">
          <a:xfrm>
            <a:off x="180378" y="1777210"/>
            <a:ext cx="1065464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CPU = Master Chef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A CPU is like the head chef in the kitchen.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Skilled at handling many different recipes, but usually works on a few dishes at a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Perfect for tasks that require careful planning, sequencing, and logic (e.g., baking a complex cake step by step).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GPU = Team of Sous Chefs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A GPU is like having a team of many sous chefs all working at once.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Each sous chef chops, stirs, or grills in parallel.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Perfect for tasks that require doing the same action many times quickly (e.g., chopping hundreds of onions).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rPr>
              <a:t>In AI, this is like multiplying millions of numbers at the same time for training a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205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DA61-48E7-2B56-320E-28C5F22470B1}"/>
              </a:ext>
            </a:extLst>
          </p:cNvPr>
          <p:cNvSpPr>
            <a:spLocks noGrp="1"/>
          </p:cNvSpPr>
          <p:nvPr>
            <p:ph type="title"/>
          </p:nvPr>
        </p:nvSpPr>
        <p:spPr>
          <a:xfrm>
            <a:off x="268941" y="311336"/>
            <a:ext cx="10515600" cy="1325563"/>
          </a:xfrm>
        </p:spPr>
        <p:txBody>
          <a:bodyPr/>
          <a:lstStyle/>
          <a:p>
            <a:r>
              <a:rPr lang="en-US" dirty="0"/>
              <a:t>Traditional vs AI Entry Level Infra Requirement</a:t>
            </a:r>
          </a:p>
        </p:txBody>
      </p:sp>
      <p:graphicFrame>
        <p:nvGraphicFramePr>
          <p:cNvPr id="7" name="Content Placeholder 6">
            <a:extLst>
              <a:ext uri="{FF2B5EF4-FFF2-40B4-BE49-F238E27FC236}">
                <a16:creationId xmlns:a16="http://schemas.microsoft.com/office/drawing/2014/main" id="{31B39F8E-FA21-52F1-B962-F3DCCDA81D1E}"/>
              </a:ext>
            </a:extLst>
          </p:cNvPr>
          <p:cNvGraphicFramePr>
            <a:graphicFrameLocks noGrp="1"/>
          </p:cNvGraphicFramePr>
          <p:nvPr>
            <p:ph idx="1"/>
            <p:extLst>
              <p:ext uri="{D42A27DB-BD31-4B8C-83A1-F6EECF244321}">
                <p14:modId xmlns:p14="http://schemas.microsoft.com/office/powerpoint/2010/main" val="4001828529"/>
              </p:ext>
            </p:extLst>
          </p:nvPr>
        </p:nvGraphicFramePr>
        <p:xfrm>
          <a:off x="268941" y="1458072"/>
          <a:ext cx="11456892" cy="4216400"/>
        </p:xfrm>
        <a:graphic>
          <a:graphicData uri="http://schemas.openxmlformats.org/drawingml/2006/table">
            <a:tbl>
              <a:tblPr firstRow="1" bandRow="1">
                <a:tableStyleId>{5C22544A-7EE6-4342-B048-85BDC9FD1C3A}</a:tableStyleId>
              </a:tblPr>
              <a:tblGrid>
                <a:gridCol w="2829447">
                  <a:extLst>
                    <a:ext uri="{9D8B030D-6E8A-4147-A177-3AD203B41FA5}">
                      <a16:colId xmlns:a16="http://schemas.microsoft.com/office/drawing/2014/main" val="3901904247"/>
                    </a:ext>
                  </a:extLst>
                </a:gridCol>
                <a:gridCol w="4594771">
                  <a:extLst>
                    <a:ext uri="{9D8B030D-6E8A-4147-A177-3AD203B41FA5}">
                      <a16:colId xmlns:a16="http://schemas.microsoft.com/office/drawing/2014/main" val="952345322"/>
                    </a:ext>
                  </a:extLst>
                </a:gridCol>
                <a:gridCol w="4032674">
                  <a:extLst>
                    <a:ext uri="{9D8B030D-6E8A-4147-A177-3AD203B41FA5}">
                      <a16:colId xmlns:a16="http://schemas.microsoft.com/office/drawing/2014/main" val="3135701164"/>
                    </a:ext>
                  </a:extLst>
                </a:gridCol>
              </a:tblGrid>
              <a:tr h="370840">
                <a:tc>
                  <a:txBody>
                    <a:bodyPr/>
                    <a:lstStyle/>
                    <a:p>
                      <a:r>
                        <a:rPr lang="en-US" dirty="0"/>
                        <a:t>Category</a:t>
                      </a:r>
                    </a:p>
                  </a:txBody>
                  <a:tcPr anchor="ctr"/>
                </a:tc>
                <a:tc>
                  <a:txBody>
                    <a:bodyPr/>
                    <a:lstStyle/>
                    <a:p>
                      <a:r>
                        <a:rPr lang="en-US"/>
                        <a:t>Entry-Level AI Workload 🚀</a:t>
                      </a:r>
                    </a:p>
                  </a:txBody>
                  <a:tcPr anchor="ctr"/>
                </a:tc>
                <a:tc>
                  <a:txBody>
                    <a:bodyPr/>
                    <a:lstStyle/>
                    <a:p>
                      <a:r>
                        <a:rPr lang="en-US"/>
                        <a:t>Traditional High-End IT 🏢</a:t>
                      </a:r>
                    </a:p>
                  </a:txBody>
                  <a:tcPr anchor="ctr"/>
                </a:tc>
                <a:extLst>
                  <a:ext uri="{0D108BD9-81ED-4DB2-BD59-A6C34878D82A}">
                    <a16:rowId xmlns:a16="http://schemas.microsoft.com/office/drawing/2014/main" val="1777747172"/>
                  </a:ext>
                </a:extLst>
              </a:tr>
              <a:tr h="370840">
                <a:tc>
                  <a:txBody>
                    <a:bodyPr/>
                    <a:lstStyle/>
                    <a:p>
                      <a:r>
                        <a:rPr lang="en-US" b="1"/>
                        <a:t>Power Supply</a:t>
                      </a:r>
                      <a:r>
                        <a:rPr lang="en-US"/>
                        <a:t> ⚡</a:t>
                      </a:r>
                    </a:p>
                  </a:txBody>
                  <a:tcPr anchor="ctr"/>
                </a:tc>
                <a:tc>
                  <a:txBody>
                    <a:bodyPr/>
                    <a:lstStyle/>
                    <a:p>
                      <a:r>
                        <a:rPr lang="en-US"/>
                        <a:t>1–3 kW per GPU server; racks may need 10–30 kW</a:t>
                      </a:r>
                    </a:p>
                  </a:txBody>
                  <a:tcPr anchor="ctr"/>
                </a:tc>
                <a:tc>
                  <a:txBody>
                    <a:bodyPr/>
                    <a:lstStyle/>
                    <a:p>
                      <a:r>
                        <a:rPr lang="pl-PL"/>
                        <a:t>500 W–1.5 kW per server; racks ~5–10 kW</a:t>
                      </a:r>
                    </a:p>
                  </a:txBody>
                  <a:tcPr anchor="ctr"/>
                </a:tc>
                <a:extLst>
                  <a:ext uri="{0D108BD9-81ED-4DB2-BD59-A6C34878D82A}">
                    <a16:rowId xmlns:a16="http://schemas.microsoft.com/office/drawing/2014/main" val="2096046091"/>
                  </a:ext>
                </a:extLst>
              </a:tr>
              <a:tr h="370840">
                <a:tc>
                  <a:txBody>
                    <a:bodyPr/>
                    <a:lstStyle/>
                    <a:p>
                      <a:r>
                        <a:rPr lang="en-US" b="1"/>
                        <a:t>Cooling</a:t>
                      </a:r>
                      <a:r>
                        <a:rPr lang="en-US"/>
                        <a:t> ❄️</a:t>
                      </a:r>
                    </a:p>
                  </a:txBody>
                  <a:tcPr anchor="ctr"/>
                </a:tc>
                <a:tc>
                  <a:txBody>
                    <a:bodyPr/>
                    <a:lstStyle/>
                    <a:p>
                      <a:r>
                        <a:rPr lang="en-US"/>
                        <a:t>High density → 5–15 kW per rack (often liquid/immersion cooling)</a:t>
                      </a:r>
                    </a:p>
                  </a:txBody>
                  <a:tcPr anchor="ctr"/>
                </a:tc>
                <a:tc>
                  <a:txBody>
                    <a:bodyPr/>
                    <a:lstStyle/>
                    <a:p>
                      <a:r>
                        <a:rPr lang="en-US"/>
                        <a:t>Standard air cooling, 2–5 kW per rack</a:t>
                      </a:r>
                    </a:p>
                  </a:txBody>
                  <a:tcPr anchor="ctr"/>
                </a:tc>
                <a:extLst>
                  <a:ext uri="{0D108BD9-81ED-4DB2-BD59-A6C34878D82A}">
                    <a16:rowId xmlns:a16="http://schemas.microsoft.com/office/drawing/2014/main" val="498611040"/>
                  </a:ext>
                </a:extLst>
              </a:tr>
              <a:tr h="370840">
                <a:tc>
                  <a:txBody>
                    <a:bodyPr/>
                    <a:lstStyle/>
                    <a:p>
                      <a:r>
                        <a:rPr lang="en-US" b="1"/>
                        <a:t>Compute Hardware</a:t>
                      </a:r>
                      <a:r>
                        <a:rPr lang="en-US"/>
                        <a:t> 🖥️</a:t>
                      </a:r>
                    </a:p>
                  </a:txBody>
                  <a:tcPr anchor="ctr"/>
                </a:tc>
                <a:tc>
                  <a:txBody>
                    <a:bodyPr/>
                    <a:lstStyle/>
                    <a:p>
                      <a:r>
                        <a:rPr lang="en-US" dirty="0"/>
                        <a:t>GPU-accelerated servers (NVIDIA A100/H100/L40, AMD MI300) with large memory</a:t>
                      </a:r>
                    </a:p>
                  </a:txBody>
                  <a:tcPr anchor="ctr"/>
                </a:tc>
                <a:tc>
                  <a:txBody>
                    <a:bodyPr/>
                    <a:lstStyle/>
                    <a:p>
                      <a:r>
                        <a:rPr lang="en-US"/>
                        <a:t>CPU-only servers (Intel Xeon, AMD EPYC) optimized for VMs, databases, ERP</a:t>
                      </a:r>
                    </a:p>
                  </a:txBody>
                  <a:tcPr anchor="ctr"/>
                </a:tc>
                <a:extLst>
                  <a:ext uri="{0D108BD9-81ED-4DB2-BD59-A6C34878D82A}">
                    <a16:rowId xmlns:a16="http://schemas.microsoft.com/office/drawing/2014/main" val="1220186636"/>
                  </a:ext>
                </a:extLst>
              </a:tr>
              <a:tr h="370840">
                <a:tc>
                  <a:txBody>
                    <a:bodyPr/>
                    <a:lstStyle/>
                    <a:p>
                      <a:r>
                        <a:rPr lang="en-US" b="1"/>
                        <a:t>CPU</a:t>
                      </a:r>
                      <a:endParaRPr lang="en-US"/>
                    </a:p>
                  </a:txBody>
                  <a:tcPr anchor="ctr"/>
                </a:tc>
                <a:tc>
                  <a:txBody>
                    <a:bodyPr/>
                    <a:lstStyle/>
                    <a:p>
                      <a:r>
                        <a:rPr lang="en-US"/>
                        <a:t>Dual-socket, ≥32 cores (to feed GPUs)</a:t>
                      </a:r>
                    </a:p>
                  </a:txBody>
                  <a:tcPr anchor="ctr"/>
                </a:tc>
                <a:tc>
                  <a:txBody>
                    <a:bodyPr/>
                    <a:lstStyle/>
                    <a:p>
                      <a:r>
                        <a:rPr lang="en-US"/>
                        <a:t>Dual-socket, 16–32 cores for workloads</a:t>
                      </a:r>
                    </a:p>
                  </a:txBody>
                  <a:tcPr anchor="ctr"/>
                </a:tc>
                <a:extLst>
                  <a:ext uri="{0D108BD9-81ED-4DB2-BD59-A6C34878D82A}">
                    <a16:rowId xmlns:a16="http://schemas.microsoft.com/office/drawing/2014/main" val="2855920320"/>
                  </a:ext>
                </a:extLst>
              </a:tr>
              <a:tr h="370840">
                <a:tc>
                  <a:txBody>
                    <a:bodyPr/>
                    <a:lstStyle/>
                    <a:p>
                      <a:r>
                        <a:rPr lang="en-US" b="1"/>
                        <a:t>Memory (RAM)</a:t>
                      </a:r>
                      <a:endParaRPr lang="en-US"/>
                    </a:p>
                  </a:txBody>
                  <a:tcPr anchor="ctr"/>
                </a:tc>
                <a:tc>
                  <a:txBody>
                    <a:bodyPr/>
                    <a:lstStyle/>
                    <a:p>
                      <a:r>
                        <a:rPr lang="it-IT"/>
                        <a:t>256–512 GB per node (AI datasets in memory)</a:t>
                      </a:r>
                    </a:p>
                  </a:txBody>
                  <a:tcPr anchor="ctr"/>
                </a:tc>
                <a:tc>
                  <a:txBody>
                    <a:bodyPr/>
                    <a:lstStyle/>
                    <a:p>
                      <a:r>
                        <a:rPr lang="en-US"/>
                        <a:t>64–128 GB common, 256+ only for DB/analytics servers</a:t>
                      </a:r>
                    </a:p>
                  </a:txBody>
                  <a:tcPr anchor="ctr"/>
                </a:tc>
                <a:extLst>
                  <a:ext uri="{0D108BD9-81ED-4DB2-BD59-A6C34878D82A}">
                    <a16:rowId xmlns:a16="http://schemas.microsoft.com/office/drawing/2014/main" val="1049231227"/>
                  </a:ext>
                </a:extLst>
              </a:tr>
              <a:tr h="370840">
                <a:tc>
                  <a:txBody>
                    <a:bodyPr/>
                    <a:lstStyle/>
                    <a:p>
                      <a:r>
                        <a:rPr lang="en-US" b="1" dirty="0"/>
                        <a:t>Storage Type</a:t>
                      </a:r>
                      <a:r>
                        <a:rPr lang="en-US" dirty="0"/>
                        <a:t> 💾</a:t>
                      </a:r>
                    </a:p>
                  </a:txBody>
                  <a:tcPr anchor="ctr"/>
                </a:tc>
                <a:tc>
                  <a:txBody>
                    <a:bodyPr/>
                    <a:lstStyle/>
                    <a:p>
                      <a:r>
                        <a:rPr lang="en-US"/>
                        <a:t>NVMe SSDs (fast I/O for training) + object/NAS storage for datasets</a:t>
                      </a:r>
                    </a:p>
                  </a:txBody>
                  <a:tcPr anchor="ctr"/>
                </a:tc>
                <a:tc>
                  <a:txBody>
                    <a:bodyPr/>
                    <a:lstStyle/>
                    <a:p>
                      <a:r>
                        <a:rPr lang="en-US" dirty="0"/>
                        <a:t>Hybrid storage (SAN/NAS, FC/iSCSI) with HDD + SSD tiers</a:t>
                      </a:r>
                    </a:p>
                  </a:txBody>
                  <a:tcPr anchor="ctr"/>
                </a:tc>
                <a:extLst>
                  <a:ext uri="{0D108BD9-81ED-4DB2-BD59-A6C34878D82A}">
                    <a16:rowId xmlns:a16="http://schemas.microsoft.com/office/drawing/2014/main" val="635542386"/>
                  </a:ext>
                </a:extLst>
              </a:tr>
            </a:tbl>
          </a:graphicData>
        </a:graphic>
      </p:graphicFrame>
    </p:spTree>
    <p:extLst>
      <p:ext uri="{BB962C8B-B14F-4D97-AF65-F5344CB8AC3E}">
        <p14:creationId xmlns:p14="http://schemas.microsoft.com/office/powerpoint/2010/main" val="349848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00CC-2F16-26F3-CE14-D650CE7C85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2ADF40-DA73-A918-A01A-718A78B96C0B}"/>
              </a:ext>
            </a:extLst>
          </p:cNvPr>
          <p:cNvSpPr>
            <a:spLocks noGrp="1"/>
          </p:cNvSpPr>
          <p:nvPr>
            <p:ph type="title"/>
          </p:nvPr>
        </p:nvSpPr>
        <p:spPr>
          <a:xfrm>
            <a:off x="268941" y="311336"/>
            <a:ext cx="10515600" cy="1325563"/>
          </a:xfrm>
        </p:spPr>
        <p:txBody>
          <a:bodyPr/>
          <a:lstStyle/>
          <a:p>
            <a:r>
              <a:rPr lang="en-US" dirty="0"/>
              <a:t>Traditional vs AI Entry Level Infra Requirement</a:t>
            </a:r>
          </a:p>
        </p:txBody>
      </p:sp>
      <p:graphicFrame>
        <p:nvGraphicFramePr>
          <p:cNvPr id="7" name="Content Placeholder 6">
            <a:extLst>
              <a:ext uri="{FF2B5EF4-FFF2-40B4-BE49-F238E27FC236}">
                <a16:creationId xmlns:a16="http://schemas.microsoft.com/office/drawing/2014/main" id="{07A26354-29A8-0CAF-F42A-0158754A7ADE}"/>
              </a:ext>
            </a:extLst>
          </p:cNvPr>
          <p:cNvGraphicFramePr>
            <a:graphicFrameLocks noGrp="1"/>
          </p:cNvGraphicFramePr>
          <p:nvPr>
            <p:ph idx="1"/>
            <p:extLst>
              <p:ext uri="{D42A27DB-BD31-4B8C-83A1-F6EECF244321}">
                <p14:modId xmlns:p14="http://schemas.microsoft.com/office/powerpoint/2010/main" val="901432614"/>
              </p:ext>
            </p:extLst>
          </p:nvPr>
        </p:nvGraphicFramePr>
        <p:xfrm>
          <a:off x="268941" y="1458072"/>
          <a:ext cx="11456892" cy="4485640"/>
        </p:xfrm>
        <a:graphic>
          <a:graphicData uri="http://schemas.openxmlformats.org/drawingml/2006/table">
            <a:tbl>
              <a:tblPr firstRow="1" bandRow="1">
                <a:tableStyleId>{5C22544A-7EE6-4342-B048-85BDC9FD1C3A}</a:tableStyleId>
              </a:tblPr>
              <a:tblGrid>
                <a:gridCol w="2829447">
                  <a:extLst>
                    <a:ext uri="{9D8B030D-6E8A-4147-A177-3AD203B41FA5}">
                      <a16:colId xmlns:a16="http://schemas.microsoft.com/office/drawing/2014/main" val="3901904247"/>
                    </a:ext>
                  </a:extLst>
                </a:gridCol>
                <a:gridCol w="4594771">
                  <a:extLst>
                    <a:ext uri="{9D8B030D-6E8A-4147-A177-3AD203B41FA5}">
                      <a16:colId xmlns:a16="http://schemas.microsoft.com/office/drawing/2014/main" val="952345322"/>
                    </a:ext>
                  </a:extLst>
                </a:gridCol>
                <a:gridCol w="4032674">
                  <a:extLst>
                    <a:ext uri="{9D8B030D-6E8A-4147-A177-3AD203B41FA5}">
                      <a16:colId xmlns:a16="http://schemas.microsoft.com/office/drawing/2014/main" val="3135701164"/>
                    </a:ext>
                  </a:extLst>
                </a:gridCol>
              </a:tblGrid>
              <a:tr h="370840">
                <a:tc>
                  <a:txBody>
                    <a:bodyPr/>
                    <a:lstStyle/>
                    <a:p>
                      <a:r>
                        <a:rPr lang="en-US" dirty="0"/>
                        <a:t>Category</a:t>
                      </a:r>
                    </a:p>
                  </a:txBody>
                  <a:tcPr anchor="ctr"/>
                </a:tc>
                <a:tc>
                  <a:txBody>
                    <a:bodyPr/>
                    <a:lstStyle/>
                    <a:p>
                      <a:r>
                        <a:rPr lang="en-US"/>
                        <a:t>Entry-Level AI Workload 🚀</a:t>
                      </a:r>
                    </a:p>
                  </a:txBody>
                  <a:tcPr anchor="ctr"/>
                </a:tc>
                <a:tc>
                  <a:txBody>
                    <a:bodyPr/>
                    <a:lstStyle/>
                    <a:p>
                      <a:r>
                        <a:rPr lang="en-US"/>
                        <a:t>Traditional High-End IT 🏢</a:t>
                      </a:r>
                    </a:p>
                  </a:txBody>
                  <a:tcPr anchor="ctr"/>
                </a:tc>
                <a:extLst>
                  <a:ext uri="{0D108BD9-81ED-4DB2-BD59-A6C34878D82A}">
                    <a16:rowId xmlns:a16="http://schemas.microsoft.com/office/drawing/2014/main" val="1777747172"/>
                  </a:ext>
                </a:extLst>
              </a:tr>
              <a:tr h="370840">
                <a:tc>
                  <a:txBody>
                    <a:bodyPr/>
                    <a:lstStyle/>
                    <a:p>
                      <a:r>
                        <a:rPr lang="en-US" b="1"/>
                        <a:t>Storage Capacity</a:t>
                      </a:r>
                      <a:endParaRPr lang="en-US"/>
                    </a:p>
                  </a:txBody>
                  <a:tcPr anchor="ctr"/>
                </a:tc>
                <a:tc>
                  <a:txBody>
                    <a:bodyPr/>
                    <a:lstStyle/>
                    <a:p>
                      <a:r>
                        <a:rPr lang="it-IT"/>
                        <a:t>10–50 TB per node; PB-scale for AI datasets</a:t>
                      </a:r>
                    </a:p>
                  </a:txBody>
                  <a:tcPr anchor="ctr"/>
                </a:tc>
                <a:tc>
                  <a:txBody>
                    <a:bodyPr/>
                    <a:lstStyle/>
                    <a:p>
                      <a:r>
                        <a:rPr lang="en-US"/>
                        <a:t>2–10 TB per node; SAN capacity in 100s of TB for enterprise apps</a:t>
                      </a:r>
                    </a:p>
                  </a:txBody>
                  <a:tcPr anchor="ctr"/>
                </a:tc>
                <a:extLst>
                  <a:ext uri="{0D108BD9-81ED-4DB2-BD59-A6C34878D82A}">
                    <a16:rowId xmlns:a16="http://schemas.microsoft.com/office/drawing/2014/main" val="2096046091"/>
                  </a:ext>
                </a:extLst>
              </a:tr>
              <a:tr h="370840">
                <a:tc>
                  <a:txBody>
                    <a:bodyPr/>
                    <a:lstStyle/>
                    <a:p>
                      <a:r>
                        <a:rPr lang="en-US" b="1"/>
                        <a:t>Networking Speed</a:t>
                      </a:r>
                      <a:r>
                        <a:rPr lang="en-US"/>
                        <a:t> 🌐</a:t>
                      </a:r>
                    </a:p>
                  </a:txBody>
                  <a:tcPr anchor="ctr"/>
                </a:tc>
                <a:tc>
                  <a:txBody>
                    <a:bodyPr/>
                    <a:lstStyle/>
                    <a:p>
                      <a:r>
                        <a:rPr lang="en-US"/>
                        <a:t>≥10–25 Gbps (often 100–200 Gbps InfiniBand for clusters)</a:t>
                      </a:r>
                    </a:p>
                  </a:txBody>
                  <a:tcPr anchor="ctr"/>
                </a:tc>
                <a:tc>
                  <a:txBody>
                    <a:bodyPr/>
                    <a:lstStyle/>
                    <a:p>
                      <a:r>
                        <a:rPr lang="en-US"/>
                        <a:t>1–10 Gbps standard (25 Gbps for newer DCs)</a:t>
                      </a:r>
                    </a:p>
                  </a:txBody>
                  <a:tcPr anchor="ctr"/>
                </a:tc>
                <a:extLst>
                  <a:ext uri="{0D108BD9-81ED-4DB2-BD59-A6C34878D82A}">
                    <a16:rowId xmlns:a16="http://schemas.microsoft.com/office/drawing/2014/main" val="498611040"/>
                  </a:ext>
                </a:extLst>
              </a:tr>
              <a:tr h="370840">
                <a:tc>
                  <a:txBody>
                    <a:bodyPr/>
                    <a:lstStyle/>
                    <a:p>
                      <a:r>
                        <a:rPr lang="en-US" b="1" dirty="0"/>
                        <a:t>OS &amp; Software</a:t>
                      </a:r>
                      <a:endParaRPr lang="en-US" dirty="0"/>
                    </a:p>
                  </a:txBody>
                  <a:tcPr anchor="ctr"/>
                </a:tc>
                <a:tc>
                  <a:txBody>
                    <a:bodyPr/>
                    <a:lstStyle/>
                    <a:p>
                      <a:r>
                        <a:rPr lang="en-US"/>
                        <a:t>Linux (Ubuntu, RHEL, Rocky), CUDA/cuDNN, AI frameworks (PyTorch, TensorFlow)</a:t>
                      </a:r>
                    </a:p>
                  </a:txBody>
                  <a:tcPr anchor="ctr"/>
                </a:tc>
                <a:tc>
                  <a:txBody>
                    <a:bodyPr/>
                    <a:lstStyle/>
                    <a:p>
                      <a:r>
                        <a:rPr lang="en-US" dirty="0"/>
                        <a:t>Mix of Linux &amp; Windows; VMware/Hyper-V for virtualization, databases, ERP apps</a:t>
                      </a:r>
                    </a:p>
                  </a:txBody>
                  <a:tcPr anchor="ctr"/>
                </a:tc>
                <a:extLst>
                  <a:ext uri="{0D108BD9-81ED-4DB2-BD59-A6C34878D82A}">
                    <a16:rowId xmlns:a16="http://schemas.microsoft.com/office/drawing/2014/main" val="1220186636"/>
                  </a:ext>
                </a:extLst>
              </a:tr>
              <a:tr h="370840">
                <a:tc>
                  <a:txBody>
                    <a:bodyPr/>
                    <a:lstStyle/>
                    <a:p>
                      <a:r>
                        <a:rPr lang="en-US" b="1"/>
                        <a:t>Workload Focus</a:t>
                      </a:r>
                      <a:endParaRPr lang="en-US"/>
                    </a:p>
                  </a:txBody>
                  <a:tcPr anchor="ctr"/>
                </a:tc>
                <a:tc>
                  <a:txBody>
                    <a:bodyPr/>
                    <a:lstStyle/>
                    <a:p>
                      <a:r>
                        <a:rPr lang="en-US"/>
                        <a:t>AI/ML training, inference, GPU-accelerated HPC</a:t>
                      </a:r>
                    </a:p>
                  </a:txBody>
                  <a:tcPr anchor="ctr"/>
                </a:tc>
                <a:tc>
                  <a:txBody>
                    <a:bodyPr/>
                    <a:lstStyle/>
                    <a:p>
                      <a:r>
                        <a:rPr lang="en-US"/>
                        <a:t>Databases, ERP (SAP/Oracle), virtualization, file/print services</a:t>
                      </a:r>
                    </a:p>
                  </a:txBody>
                  <a:tcPr anchor="ctr"/>
                </a:tc>
                <a:extLst>
                  <a:ext uri="{0D108BD9-81ED-4DB2-BD59-A6C34878D82A}">
                    <a16:rowId xmlns:a16="http://schemas.microsoft.com/office/drawing/2014/main" val="2855920320"/>
                  </a:ext>
                </a:extLst>
              </a:tr>
              <a:tr h="370840">
                <a:tc>
                  <a:txBody>
                    <a:bodyPr/>
                    <a:lstStyle/>
                    <a:p>
                      <a:r>
                        <a:rPr lang="en-US" b="1" dirty="0"/>
                        <a:t>Scalability</a:t>
                      </a:r>
                      <a:endParaRPr lang="en-US" dirty="0"/>
                    </a:p>
                  </a:txBody>
                  <a:tcPr anchor="ctr"/>
                </a:tc>
                <a:tc>
                  <a:txBody>
                    <a:bodyPr/>
                    <a:lstStyle/>
                    <a:p>
                      <a:r>
                        <a:rPr lang="en-US"/>
                        <a:t>Scales horizontally (add GPU nodes to cluster)</a:t>
                      </a:r>
                    </a:p>
                  </a:txBody>
                  <a:tcPr anchor="ctr"/>
                </a:tc>
                <a:tc>
                  <a:txBody>
                    <a:bodyPr/>
                    <a:lstStyle/>
                    <a:p>
                      <a:r>
                        <a:rPr lang="en-US" dirty="0"/>
                        <a:t>Scales vertically (bigger CPU/memory, or more VM hosts)</a:t>
                      </a:r>
                    </a:p>
                  </a:txBody>
                  <a:tcPr anchor="ctr"/>
                </a:tc>
                <a:extLst>
                  <a:ext uri="{0D108BD9-81ED-4DB2-BD59-A6C34878D82A}">
                    <a16:rowId xmlns:a16="http://schemas.microsoft.com/office/drawing/2014/main" val="1049231227"/>
                  </a:ext>
                </a:extLst>
              </a:tr>
              <a:tr h="370840">
                <a:tc>
                  <a:txBody>
                    <a:bodyPr/>
                    <a:lstStyle/>
                    <a:p>
                      <a:r>
                        <a:rPr lang="en-US" b="1"/>
                        <a:t>Storage Capacity</a:t>
                      </a:r>
                      <a:endParaRPr lang="en-US"/>
                    </a:p>
                  </a:txBody>
                  <a:tcPr anchor="ctr"/>
                </a:tc>
                <a:tc>
                  <a:txBody>
                    <a:bodyPr/>
                    <a:lstStyle/>
                    <a:p>
                      <a:r>
                        <a:rPr lang="it-IT"/>
                        <a:t>10–50 TB per node; PB-scale for AI datasets</a:t>
                      </a:r>
                    </a:p>
                  </a:txBody>
                  <a:tcPr anchor="ctr"/>
                </a:tc>
                <a:tc>
                  <a:txBody>
                    <a:bodyPr/>
                    <a:lstStyle/>
                    <a:p>
                      <a:r>
                        <a:rPr lang="en-US" dirty="0"/>
                        <a:t>2–10 TB per node; SAN capacity in 100s of TB for enterprise apps</a:t>
                      </a:r>
                    </a:p>
                  </a:txBody>
                  <a:tcPr anchor="ctr"/>
                </a:tc>
                <a:extLst>
                  <a:ext uri="{0D108BD9-81ED-4DB2-BD59-A6C34878D82A}">
                    <a16:rowId xmlns:a16="http://schemas.microsoft.com/office/drawing/2014/main" val="635542386"/>
                  </a:ext>
                </a:extLst>
              </a:tr>
            </a:tbl>
          </a:graphicData>
        </a:graphic>
      </p:graphicFrame>
    </p:spTree>
    <p:extLst>
      <p:ext uri="{BB962C8B-B14F-4D97-AF65-F5344CB8AC3E}">
        <p14:creationId xmlns:p14="http://schemas.microsoft.com/office/powerpoint/2010/main" val="365580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71E1-E5E7-C50D-ADEF-97107C3DCDAC}"/>
              </a:ext>
            </a:extLst>
          </p:cNvPr>
          <p:cNvSpPr>
            <a:spLocks noGrp="1"/>
          </p:cNvSpPr>
          <p:nvPr>
            <p:ph type="title"/>
          </p:nvPr>
        </p:nvSpPr>
        <p:spPr>
          <a:xfrm>
            <a:off x="251011" y="744071"/>
            <a:ext cx="11689977" cy="5163669"/>
          </a:xfrm>
        </p:spPr>
        <p:txBody>
          <a:bodyPr>
            <a:normAutofit fontScale="90000"/>
          </a:bodyPr>
          <a:lstStyle/>
          <a:p>
            <a:r>
              <a:rPr lang="en-US" dirty="0"/>
              <a:t>IT infrastructure is not </a:t>
            </a:r>
            <a:r>
              <a:rPr lang="en-US" b="1" dirty="0"/>
              <a:t>scary</a:t>
            </a:r>
            <a:r>
              <a:rPr lang="en-US" dirty="0"/>
              <a:t> — it’s just the digital version of everyday systems we already understand, like Mobile Phones, roads, kitchens, and warehouses.</a:t>
            </a:r>
            <a:br>
              <a:rPr lang="en-US" dirty="0"/>
            </a:br>
            <a:r>
              <a:rPr lang="en-US" dirty="0"/>
              <a:t>The English meaning is generally what it means.</a:t>
            </a:r>
          </a:p>
        </p:txBody>
      </p:sp>
    </p:spTree>
    <p:extLst>
      <p:ext uri="{BB962C8B-B14F-4D97-AF65-F5344CB8AC3E}">
        <p14:creationId xmlns:p14="http://schemas.microsoft.com/office/powerpoint/2010/main" val="166891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6777-1CB4-4404-D736-9764E438BD0B}"/>
              </a:ext>
            </a:extLst>
          </p:cNvPr>
          <p:cNvSpPr>
            <a:spLocks noGrp="1"/>
          </p:cNvSpPr>
          <p:nvPr>
            <p:ph type="title"/>
          </p:nvPr>
        </p:nvSpPr>
        <p:spPr/>
        <p:txBody>
          <a:bodyPr/>
          <a:lstStyle/>
          <a:p>
            <a:r>
              <a:rPr lang="en-US" dirty="0"/>
              <a:t>Outlook…</a:t>
            </a:r>
          </a:p>
        </p:txBody>
      </p:sp>
      <p:sp>
        <p:nvSpPr>
          <p:cNvPr id="3" name="Content Placeholder 2">
            <a:extLst>
              <a:ext uri="{FF2B5EF4-FFF2-40B4-BE49-F238E27FC236}">
                <a16:creationId xmlns:a16="http://schemas.microsoft.com/office/drawing/2014/main" id="{EF2A4A8F-758F-666F-FA06-68A42A445FA7}"/>
              </a:ext>
            </a:extLst>
          </p:cNvPr>
          <p:cNvSpPr>
            <a:spLocks noGrp="1"/>
          </p:cNvSpPr>
          <p:nvPr>
            <p:ph idx="1"/>
          </p:nvPr>
        </p:nvSpPr>
        <p:spPr/>
        <p:txBody>
          <a:bodyPr/>
          <a:lstStyle/>
          <a:p>
            <a:r>
              <a:rPr lang="en-US" dirty="0"/>
              <a:t>What is IT Infrastructure</a:t>
            </a:r>
          </a:p>
          <a:p>
            <a:r>
              <a:rPr lang="en-US" dirty="0"/>
              <a:t>Analogy – Transport</a:t>
            </a:r>
          </a:p>
          <a:p>
            <a:r>
              <a:rPr lang="en-US" dirty="0"/>
              <a:t>Teams &amp; Functions</a:t>
            </a:r>
          </a:p>
          <a:p>
            <a:r>
              <a:rPr lang="en-US" dirty="0"/>
              <a:t>Analogy - Kitchen</a:t>
            </a:r>
          </a:p>
          <a:p>
            <a:r>
              <a:rPr lang="en-US" dirty="0"/>
              <a:t>Teams &amp; Functions</a:t>
            </a:r>
          </a:p>
          <a:p>
            <a:r>
              <a:rPr lang="en-US" dirty="0"/>
              <a:t>Q &amp; A</a:t>
            </a:r>
          </a:p>
          <a:p>
            <a:endParaRPr lang="en-US" dirty="0"/>
          </a:p>
        </p:txBody>
      </p:sp>
    </p:spTree>
    <p:extLst>
      <p:ext uri="{BB962C8B-B14F-4D97-AF65-F5344CB8AC3E}">
        <p14:creationId xmlns:p14="http://schemas.microsoft.com/office/powerpoint/2010/main" val="35398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3376-8409-60FA-C7BC-23F04CA37001}"/>
              </a:ext>
            </a:extLst>
          </p:cNvPr>
          <p:cNvSpPr>
            <a:spLocks noGrp="1"/>
          </p:cNvSpPr>
          <p:nvPr>
            <p:ph type="title"/>
          </p:nvPr>
        </p:nvSpPr>
        <p:spPr/>
        <p:txBody>
          <a:bodyPr/>
          <a:lstStyle/>
          <a:p>
            <a:r>
              <a:rPr lang="en-US" dirty="0"/>
              <a:t>Transport Infrastructure </a:t>
            </a:r>
            <a:r>
              <a:rPr lang="en-US" dirty="0" err="1"/>
              <a:t>Comparism</a:t>
            </a:r>
            <a:endParaRPr lang="en-US" dirty="0"/>
          </a:p>
        </p:txBody>
      </p:sp>
      <p:sp>
        <p:nvSpPr>
          <p:cNvPr id="3" name="Text Placeholder 2">
            <a:extLst>
              <a:ext uri="{FF2B5EF4-FFF2-40B4-BE49-F238E27FC236}">
                <a16:creationId xmlns:a16="http://schemas.microsoft.com/office/drawing/2014/main" id="{4E44E1B0-E10F-16AC-BC68-0D4DAE3E4CAE}"/>
              </a:ext>
            </a:extLst>
          </p:cNvPr>
          <p:cNvSpPr>
            <a:spLocks noGrp="1"/>
          </p:cNvSpPr>
          <p:nvPr>
            <p:ph type="body" idx="1"/>
          </p:nvPr>
        </p:nvSpPr>
        <p:spPr/>
        <p:txBody>
          <a:bodyPr/>
          <a:lstStyle/>
          <a:p>
            <a:r>
              <a:rPr lang="en-US" dirty="0"/>
              <a:t>Transport Infrastructure</a:t>
            </a:r>
          </a:p>
        </p:txBody>
      </p:sp>
      <p:sp>
        <p:nvSpPr>
          <p:cNvPr id="4" name="Content Placeholder 3">
            <a:extLst>
              <a:ext uri="{FF2B5EF4-FFF2-40B4-BE49-F238E27FC236}">
                <a16:creationId xmlns:a16="http://schemas.microsoft.com/office/drawing/2014/main" id="{74D84CCE-AE98-B491-FFEE-5FC6CD161FED}"/>
              </a:ext>
            </a:extLst>
          </p:cNvPr>
          <p:cNvSpPr>
            <a:spLocks noGrp="1"/>
          </p:cNvSpPr>
          <p:nvPr>
            <p:ph sz="half" idx="2"/>
          </p:nvPr>
        </p:nvSpPr>
        <p:spPr/>
        <p:txBody>
          <a:bodyPr/>
          <a:lstStyle/>
          <a:p>
            <a:r>
              <a:rPr lang="en-US" dirty="0"/>
              <a:t>Roads</a:t>
            </a:r>
          </a:p>
          <a:p>
            <a:r>
              <a:rPr lang="en-US" dirty="0"/>
              <a:t>Vehicles</a:t>
            </a:r>
          </a:p>
          <a:p>
            <a:r>
              <a:rPr lang="en-US" dirty="0"/>
              <a:t>Traffic Control</a:t>
            </a:r>
          </a:p>
          <a:p>
            <a:r>
              <a:rPr lang="en-US" dirty="0"/>
              <a:t>Parking Lots</a:t>
            </a:r>
          </a:p>
          <a:p>
            <a:r>
              <a:rPr lang="en-US" dirty="0"/>
              <a:t>Mechanics</a:t>
            </a:r>
          </a:p>
        </p:txBody>
      </p:sp>
      <p:sp>
        <p:nvSpPr>
          <p:cNvPr id="5" name="Text Placeholder 4">
            <a:extLst>
              <a:ext uri="{FF2B5EF4-FFF2-40B4-BE49-F238E27FC236}">
                <a16:creationId xmlns:a16="http://schemas.microsoft.com/office/drawing/2014/main" id="{844B70AC-96A6-E0E5-713B-BB61A51877F5}"/>
              </a:ext>
            </a:extLst>
          </p:cNvPr>
          <p:cNvSpPr>
            <a:spLocks noGrp="1"/>
          </p:cNvSpPr>
          <p:nvPr>
            <p:ph type="body" sz="quarter" idx="3"/>
          </p:nvPr>
        </p:nvSpPr>
        <p:spPr/>
        <p:txBody>
          <a:bodyPr/>
          <a:lstStyle/>
          <a:p>
            <a:r>
              <a:rPr lang="en-US" dirty="0"/>
              <a:t>IT Infrastructure</a:t>
            </a:r>
          </a:p>
        </p:txBody>
      </p:sp>
      <p:sp>
        <p:nvSpPr>
          <p:cNvPr id="6" name="Content Placeholder 5">
            <a:extLst>
              <a:ext uri="{FF2B5EF4-FFF2-40B4-BE49-F238E27FC236}">
                <a16:creationId xmlns:a16="http://schemas.microsoft.com/office/drawing/2014/main" id="{8849BF54-7163-5936-D3AC-4DAF11BB1E58}"/>
              </a:ext>
            </a:extLst>
          </p:cNvPr>
          <p:cNvSpPr>
            <a:spLocks noGrp="1"/>
          </p:cNvSpPr>
          <p:nvPr>
            <p:ph sz="quarter" idx="4"/>
          </p:nvPr>
        </p:nvSpPr>
        <p:spPr/>
        <p:txBody>
          <a:bodyPr/>
          <a:lstStyle/>
          <a:p>
            <a:r>
              <a:rPr lang="en-US" dirty="0"/>
              <a:t>Networks</a:t>
            </a:r>
          </a:p>
          <a:p>
            <a:r>
              <a:rPr lang="en-US" dirty="0"/>
              <a:t>Applications – Data Packets</a:t>
            </a:r>
          </a:p>
          <a:p>
            <a:r>
              <a:rPr lang="en-US" dirty="0"/>
              <a:t>Firewalls/Load Balancer</a:t>
            </a:r>
          </a:p>
          <a:p>
            <a:r>
              <a:rPr lang="en-US" dirty="0"/>
              <a:t>Data Storage Systems</a:t>
            </a:r>
          </a:p>
          <a:p>
            <a:r>
              <a:rPr lang="en-US" dirty="0"/>
              <a:t>IT Support &amp; System Admins</a:t>
            </a:r>
          </a:p>
        </p:txBody>
      </p:sp>
    </p:spTree>
    <p:extLst>
      <p:ext uri="{BB962C8B-B14F-4D97-AF65-F5344CB8AC3E}">
        <p14:creationId xmlns:p14="http://schemas.microsoft.com/office/powerpoint/2010/main" val="62856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152D-AA92-F529-EA05-7EFC02758492}"/>
              </a:ext>
            </a:extLst>
          </p:cNvPr>
          <p:cNvSpPr>
            <a:spLocks noGrp="1"/>
          </p:cNvSpPr>
          <p:nvPr>
            <p:ph type="title"/>
          </p:nvPr>
        </p:nvSpPr>
        <p:spPr/>
        <p:txBody>
          <a:bodyPr/>
          <a:lstStyle/>
          <a:p>
            <a:r>
              <a:rPr lang="en-US" dirty="0"/>
              <a:t>The Airport Analogy</a:t>
            </a:r>
          </a:p>
        </p:txBody>
      </p:sp>
    </p:spTree>
    <p:extLst>
      <p:ext uri="{BB962C8B-B14F-4D97-AF65-F5344CB8AC3E}">
        <p14:creationId xmlns:p14="http://schemas.microsoft.com/office/powerpoint/2010/main" val="80777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1B17-022D-9779-EEBC-5BAD801CF79E}"/>
              </a:ext>
            </a:extLst>
          </p:cNvPr>
          <p:cNvSpPr>
            <a:spLocks noGrp="1"/>
          </p:cNvSpPr>
          <p:nvPr>
            <p:ph type="title"/>
          </p:nvPr>
        </p:nvSpPr>
        <p:spPr/>
        <p:txBody>
          <a:bodyPr/>
          <a:lstStyle/>
          <a:p>
            <a:r>
              <a:rPr lang="en-US" dirty="0"/>
              <a:t>Runways = Network</a:t>
            </a:r>
          </a:p>
        </p:txBody>
      </p:sp>
      <p:sp>
        <p:nvSpPr>
          <p:cNvPr id="3" name="Content Placeholder 2">
            <a:extLst>
              <a:ext uri="{FF2B5EF4-FFF2-40B4-BE49-F238E27FC236}">
                <a16:creationId xmlns:a16="http://schemas.microsoft.com/office/drawing/2014/main" id="{0D32ECAD-F4B7-9841-6B80-06F5CED89DCF}"/>
              </a:ext>
            </a:extLst>
          </p:cNvPr>
          <p:cNvSpPr>
            <a:spLocks noGrp="1"/>
          </p:cNvSpPr>
          <p:nvPr>
            <p:ph idx="1"/>
          </p:nvPr>
        </p:nvSpPr>
        <p:spPr/>
        <p:txBody>
          <a:bodyPr>
            <a:normAutofit fontScale="92500"/>
          </a:bodyPr>
          <a:lstStyle/>
          <a:p>
            <a:r>
              <a:rPr lang="en-US" dirty="0"/>
              <a:t>Planes need clear runways to take off and land, data needs a clear network path to travel. If the runway is blocked (network down), nothing moves.</a:t>
            </a:r>
          </a:p>
          <a:p>
            <a:r>
              <a:rPr lang="en-US" dirty="0"/>
              <a:t>IP addresses are the street numbers in a city.</a:t>
            </a:r>
          </a:p>
          <a:p>
            <a:r>
              <a:rPr lang="en-US" dirty="0"/>
              <a:t>Common Terminologies</a:t>
            </a:r>
            <a:br>
              <a:rPr lang="en-US" dirty="0"/>
            </a:br>
            <a:r>
              <a:rPr lang="en-US" dirty="0" err="1"/>
              <a:t>MBps</a:t>
            </a:r>
            <a:r>
              <a:rPr lang="en-US" dirty="0"/>
              <a:t> – Megabytes Per Second.</a:t>
            </a:r>
            <a:br>
              <a:rPr lang="en-US" dirty="0"/>
            </a:br>
            <a:r>
              <a:rPr lang="en-US" dirty="0"/>
              <a:t>GBPS – </a:t>
            </a:r>
            <a:r>
              <a:rPr lang="en-US" dirty="0" err="1"/>
              <a:t>GigaBytes</a:t>
            </a:r>
            <a:r>
              <a:rPr lang="en-US" dirty="0"/>
              <a:t> Per Second.</a:t>
            </a:r>
            <a:br>
              <a:rPr lang="en-US" dirty="0"/>
            </a:br>
            <a:r>
              <a:rPr lang="en-US" dirty="0"/>
              <a:t>Uplink – The Cable that provides network access to all other ports on the switch.</a:t>
            </a:r>
            <a:br>
              <a:rPr lang="en-US" dirty="0"/>
            </a:br>
            <a:r>
              <a:rPr lang="en-US" dirty="0"/>
              <a:t>Subnet – Splitting Huge Network into smaller blocks</a:t>
            </a:r>
            <a:br>
              <a:rPr lang="en-US" dirty="0"/>
            </a:br>
            <a:r>
              <a:rPr lang="en-US" dirty="0"/>
              <a:t>Gateway – the path traffic follows onto a particular network Segment.</a:t>
            </a:r>
            <a:br>
              <a:rPr lang="en-US" dirty="0"/>
            </a:br>
            <a:endParaRPr lang="en-US" dirty="0"/>
          </a:p>
        </p:txBody>
      </p:sp>
    </p:spTree>
    <p:extLst>
      <p:ext uri="{BB962C8B-B14F-4D97-AF65-F5344CB8AC3E}">
        <p14:creationId xmlns:p14="http://schemas.microsoft.com/office/powerpoint/2010/main" val="1120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0664B-A98E-C184-F4B1-FF6A92C00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7F272-7390-AE79-4E95-82B6245C3CD1}"/>
              </a:ext>
            </a:extLst>
          </p:cNvPr>
          <p:cNvSpPr>
            <a:spLocks noGrp="1"/>
          </p:cNvSpPr>
          <p:nvPr>
            <p:ph type="title"/>
          </p:nvPr>
        </p:nvSpPr>
        <p:spPr/>
        <p:txBody>
          <a:bodyPr/>
          <a:lstStyle/>
          <a:p>
            <a:r>
              <a:rPr lang="en-US" dirty="0"/>
              <a:t>Air Traffic Control = Security Team</a:t>
            </a:r>
          </a:p>
        </p:txBody>
      </p:sp>
      <p:sp>
        <p:nvSpPr>
          <p:cNvPr id="3" name="Content Placeholder 2">
            <a:extLst>
              <a:ext uri="{FF2B5EF4-FFF2-40B4-BE49-F238E27FC236}">
                <a16:creationId xmlns:a16="http://schemas.microsoft.com/office/drawing/2014/main" id="{03A3B1FB-2596-6724-86A8-9293AE58F503}"/>
              </a:ext>
            </a:extLst>
          </p:cNvPr>
          <p:cNvSpPr>
            <a:spLocks noGrp="1"/>
          </p:cNvSpPr>
          <p:nvPr>
            <p:ph idx="1"/>
          </p:nvPr>
        </p:nvSpPr>
        <p:spPr/>
        <p:txBody>
          <a:bodyPr>
            <a:normAutofit fontScale="92500" lnSpcReduction="10000"/>
          </a:bodyPr>
          <a:lstStyle/>
          <a:p>
            <a:r>
              <a:rPr lang="en-US" dirty="0"/>
              <a:t>Controllers decide which plane can take off or land, preventing collisions. That’s exactly what firewalls, intrusion detection, and security teams do — they allow safe traffic and stop intruders.</a:t>
            </a:r>
          </a:p>
          <a:p>
            <a:r>
              <a:rPr lang="en-US" dirty="0"/>
              <a:t>Common Terminologies</a:t>
            </a:r>
            <a:br>
              <a:rPr lang="en-US" dirty="0"/>
            </a:br>
            <a:r>
              <a:rPr lang="en-US" dirty="0"/>
              <a:t>Firewall – Network Device that prevents unauthorized traffic.</a:t>
            </a:r>
            <a:br>
              <a:rPr lang="en-US" dirty="0"/>
            </a:br>
            <a:r>
              <a:rPr lang="en-US" dirty="0"/>
              <a:t>BYOD – Bring Your Own Device</a:t>
            </a:r>
            <a:br>
              <a:rPr lang="en-US" dirty="0"/>
            </a:br>
            <a:r>
              <a:rPr lang="en-US" dirty="0"/>
              <a:t>Encryption – Secret Language understood only by authorized party.</a:t>
            </a:r>
            <a:br>
              <a:rPr lang="en-US" dirty="0"/>
            </a:br>
            <a:r>
              <a:rPr lang="en-US" dirty="0"/>
              <a:t>Hash – Transform Data into value using a code.</a:t>
            </a:r>
            <a:br>
              <a:rPr lang="en-US" dirty="0"/>
            </a:br>
            <a:r>
              <a:rPr lang="en-US" dirty="0"/>
              <a:t>Phishing - Fraudulent attempts to obtain sensitive information by impersonation. (Fishing and Baits).</a:t>
            </a:r>
            <a:br>
              <a:rPr lang="en-US" dirty="0"/>
            </a:br>
            <a:r>
              <a:rPr lang="en-US" b="1" dirty="0">
                <a:solidFill>
                  <a:srgbClr val="FF0000"/>
                </a:solidFill>
              </a:rPr>
              <a:t>Mal</a:t>
            </a:r>
            <a:r>
              <a:rPr lang="en-US" b="1" dirty="0">
                <a:solidFill>
                  <a:schemeClr val="accent6"/>
                </a:solidFill>
              </a:rPr>
              <a:t>ware</a:t>
            </a:r>
            <a:r>
              <a:rPr lang="en-US" dirty="0"/>
              <a:t> - </a:t>
            </a:r>
            <a:r>
              <a:rPr lang="en-US" b="1" dirty="0">
                <a:solidFill>
                  <a:srgbClr val="FF0000"/>
                </a:solidFill>
              </a:rPr>
              <a:t>Mal</a:t>
            </a:r>
            <a:r>
              <a:rPr lang="en-US" dirty="0"/>
              <a:t>icious soft</a:t>
            </a:r>
            <a:r>
              <a:rPr lang="en-US" b="1" dirty="0">
                <a:solidFill>
                  <a:schemeClr val="accent6"/>
                </a:solidFill>
              </a:rPr>
              <a:t>ware</a:t>
            </a:r>
            <a:r>
              <a:rPr lang="en-US" dirty="0"/>
              <a:t> (viruses, worms, trojans, ransomware, spyware). </a:t>
            </a:r>
            <a:br>
              <a:rPr lang="en-US" dirty="0"/>
            </a:br>
            <a:endParaRPr lang="en-US" dirty="0"/>
          </a:p>
        </p:txBody>
      </p:sp>
    </p:spTree>
    <p:extLst>
      <p:ext uri="{BB962C8B-B14F-4D97-AF65-F5344CB8AC3E}">
        <p14:creationId xmlns:p14="http://schemas.microsoft.com/office/powerpoint/2010/main" val="152922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500E-007B-AC41-6DA3-DBC803E6B267}"/>
              </a:ext>
            </a:extLst>
          </p:cNvPr>
          <p:cNvSpPr>
            <a:spLocks noGrp="1"/>
          </p:cNvSpPr>
          <p:nvPr>
            <p:ph type="title"/>
          </p:nvPr>
        </p:nvSpPr>
        <p:spPr/>
        <p:txBody>
          <a:bodyPr/>
          <a:lstStyle/>
          <a:p>
            <a:r>
              <a:rPr lang="en-US" dirty="0"/>
              <a:t>Quick Encryption Test….</a:t>
            </a:r>
          </a:p>
        </p:txBody>
      </p:sp>
      <p:graphicFrame>
        <p:nvGraphicFramePr>
          <p:cNvPr id="4" name="Content Placeholder 3">
            <a:extLst>
              <a:ext uri="{FF2B5EF4-FFF2-40B4-BE49-F238E27FC236}">
                <a16:creationId xmlns:a16="http://schemas.microsoft.com/office/drawing/2014/main" id="{BF3E7768-25D3-8759-E5F5-7FADCFCE60A1}"/>
              </a:ext>
            </a:extLst>
          </p:cNvPr>
          <p:cNvGraphicFramePr>
            <a:graphicFrameLocks noGrp="1"/>
          </p:cNvGraphicFramePr>
          <p:nvPr>
            <p:ph idx="1"/>
            <p:extLst>
              <p:ext uri="{D42A27DB-BD31-4B8C-83A1-F6EECF244321}">
                <p14:modId xmlns:p14="http://schemas.microsoft.com/office/powerpoint/2010/main" val="503195598"/>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852396545"/>
                    </a:ext>
                  </a:extLst>
                </a:gridCol>
                <a:gridCol w="701040">
                  <a:extLst>
                    <a:ext uri="{9D8B030D-6E8A-4147-A177-3AD203B41FA5}">
                      <a16:colId xmlns:a16="http://schemas.microsoft.com/office/drawing/2014/main" val="1734023416"/>
                    </a:ext>
                  </a:extLst>
                </a:gridCol>
                <a:gridCol w="701040">
                  <a:extLst>
                    <a:ext uri="{9D8B030D-6E8A-4147-A177-3AD203B41FA5}">
                      <a16:colId xmlns:a16="http://schemas.microsoft.com/office/drawing/2014/main" val="3333077426"/>
                    </a:ext>
                  </a:extLst>
                </a:gridCol>
                <a:gridCol w="701040">
                  <a:extLst>
                    <a:ext uri="{9D8B030D-6E8A-4147-A177-3AD203B41FA5}">
                      <a16:colId xmlns:a16="http://schemas.microsoft.com/office/drawing/2014/main" val="1387938826"/>
                    </a:ext>
                  </a:extLst>
                </a:gridCol>
                <a:gridCol w="701040">
                  <a:extLst>
                    <a:ext uri="{9D8B030D-6E8A-4147-A177-3AD203B41FA5}">
                      <a16:colId xmlns:a16="http://schemas.microsoft.com/office/drawing/2014/main" val="338600119"/>
                    </a:ext>
                  </a:extLst>
                </a:gridCol>
                <a:gridCol w="701040">
                  <a:extLst>
                    <a:ext uri="{9D8B030D-6E8A-4147-A177-3AD203B41FA5}">
                      <a16:colId xmlns:a16="http://schemas.microsoft.com/office/drawing/2014/main" val="932191654"/>
                    </a:ext>
                  </a:extLst>
                </a:gridCol>
                <a:gridCol w="701040">
                  <a:extLst>
                    <a:ext uri="{9D8B030D-6E8A-4147-A177-3AD203B41FA5}">
                      <a16:colId xmlns:a16="http://schemas.microsoft.com/office/drawing/2014/main" val="3997263911"/>
                    </a:ext>
                  </a:extLst>
                </a:gridCol>
                <a:gridCol w="701040">
                  <a:extLst>
                    <a:ext uri="{9D8B030D-6E8A-4147-A177-3AD203B41FA5}">
                      <a16:colId xmlns:a16="http://schemas.microsoft.com/office/drawing/2014/main" val="4015819233"/>
                    </a:ext>
                  </a:extLst>
                </a:gridCol>
                <a:gridCol w="701040">
                  <a:extLst>
                    <a:ext uri="{9D8B030D-6E8A-4147-A177-3AD203B41FA5}">
                      <a16:colId xmlns:a16="http://schemas.microsoft.com/office/drawing/2014/main" val="542249647"/>
                    </a:ext>
                  </a:extLst>
                </a:gridCol>
                <a:gridCol w="701040">
                  <a:extLst>
                    <a:ext uri="{9D8B030D-6E8A-4147-A177-3AD203B41FA5}">
                      <a16:colId xmlns:a16="http://schemas.microsoft.com/office/drawing/2014/main" val="3293863149"/>
                    </a:ext>
                  </a:extLst>
                </a:gridCol>
                <a:gridCol w="701040">
                  <a:extLst>
                    <a:ext uri="{9D8B030D-6E8A-4147-A177-3AD203B41FA5}">
                      <a16:colId xmlns:a16="http://schemas.microsoft.com/office/drawing/2014/main" val="1319308152"/>
                    </a:ext>
                  </a:extLst>
                </a:gridCol>
                <a:gridCol w="701040">
                  <a:extLst>
                    <a:ext uri="{9D8B030D-6E8A-4147-A177-3AD203B41FA5}">
                      <a16:colId xmlns:a16="http://schemas.microsoft.com/office/drawing/2014/main" val="3816993207"/>
                    </a:ext>
                  </a:extLst>
                </a:gridCol>
                <a:gridCol w="701040">
                  <a:extLst>
                    <a:ext uri="{9D8B030D-6E8A-4147-A177-3AD203B41FA5}">
                      <a16:colId xmlns:a16="http://schemas.microsoft.com/office/drawing/2014/main" val="348032466"/>
                    </a:ext>
                  </a:extLst>
                </a:gridCol>
                <a:gridCol w="701040">
                  <a:extLst>
                    <a:ext uri="{9D8B030D-6E8A-4147-A177-3AD203B41FA5}">
                      <a16:colId xmlns:a16="http://schemas.microsoft.com/office/drawing/2014/main" val="1648077631"/>
                    </a:ext>
                  </a:extLst>
                </a:gridCol>
                <a:gridCol w="701040">
                  <a:extLst>
                    <a:ext uri="{9D8B030D-6E8A-4147-A177-3AD203B41FA5}">
                      <a16:colId xmlns:a16="http://schemas.microsoft.com/office/drawing/2014/main" val="3365864163"/>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 </a:t>
                      </a:r>
                    </a:p>
                  </a:txBody>
                  <a:tcPr/>
                </a:tc>
                <a:tc>
                  <a:txBody>
                    <a:bodyPr/>
                    <a:lstStyle/>
                    <a:p>
                      <a:r>
                        <a:rPr lang="en-US" dirty="0"/>
                        <a:t>M </a:t>
                      </a:r>
                    </a:p>
                  </a:txBody>
                  <a:tcPr/>
                </a:tc>
                <a:tc>
                  <a:txBody>
                    <a:bodyPr/>
                    <a:lstStyle/>
                    <a:p>
                      <a:r>
                        <a:rPr lang="en-US" dirty="0"/>
                        <a:t>N </a:t>
                      </a:r>
                    </a:p>
                  </a:txBody>
                  <a:tcPr/>
                </a:tc>
                <a:tc>
                  <a:txBody>
                    <a:bodyPr/>
                    <a:lstStyle/>
                    <a:p>
                      <a:r>
                        <a:rPr lang="en-US" dirty="0"/>
                        <a:t>O</a:t>
                      </a:r>
                    </a:p>
                  </a:txBody>
                  <a:tcPr/>
                </a:tc>
                <a:extLst>
                  <a:ext uri="{0D108BD9-81ED-4DB2-BD59-A6C34878D82A}">
                    <a16:rowId xmlns:a16="http://schemas.microsoft.com/office/drawing/2014/main" val="55336125"/>
                  </a:ext>
                </a:extLst>
              </a:tr>
              <a:tr h="370840">
                <a:tc>
                  <a:txBody>
                    <a:bodyPr/>
                    <a:lstStyle/>
                    <a:p>
                      <a:r>
                        <a:rPr lang="en-US" dirty="0"/>
                        <a:t>33</a:t>
                      </a:r>
                    </a:p>
                  </a:txBody>
                  <a:tcPr/>
                </a:tc>
                <a:tc>
                  <a:txBody>
                    <a:bodyPr/>
                    <a:lstStyle/>
                    <a:p>
                      <a:r>
                        <a:rPr lang="en-US" dirty="0"/>
                        <a:t>20</a:t>
                      </a:r>
                    </a:p>
                  </a:txBody>
                  <a:tcPr/>
                </a:tc>
                <a:tc>
                  <a:txBody>
                    <a:bodyPr/>
                    <a:lstStyle/>
                    <a:p>
                      <a:r>
                        <a:rPr lang="en-US" dirty="0"/>
                        <a:t>23</a:t>
                      </a:r>
                    </a:p>
                  </a:txBody>
                  <a:tcPr/>
                </a:tc>
                <a:tc>
                  <a:txBody>
                    <a:bodyPr/>
                    <a:lstStyle/>
                    <a:p>
                      <a:r>
                        <a:rPr lang="en-US" dirty="0"/>
                        <a:t>22</a:t>
                      </a:r>
                    </a:p>
                  </a:txBody>
                  <a:tcPr/>
                </a:tc>
                <a:tc>
                  <a:txBody>
                    <a:bodyPr/>
                    <a:lstStyle/>
                    <a:p>
                      <a:r>
                        <a:rPr lang="en-US" dirty="0"/>
                        <a:t>17</a:t>
                      </a:r>
                    </a:p>
                  </a:txBody>
                  <a:tcPr/>
                </a:tc>
                <a:tc>
                  <a:txBody>
                    <a:bodyPr/>
                    <a:lstStyle/>
                    <a:p>
                      <a:r>
                        <a:rPr lang="en-US" dirty="0"/>
                        <a:t>20</a:t>
                      </a:r>
                    </a:p>
                  </a:txBody>
                  <a:tcPr/>
                </a:tc>
                <a:tc>
                  <a:txBody>
                    <a:bodyPr/>
                    <a:lstStyle/>
                    <a:p>
                      <a:r>
                        <a:rPr lang="en-US" dirty="0"/>
                        <a:t>13</a:t>
                      </a:r>
                    </a:p>
                  </a:txBody>
                  <a:tcPr/>
                </a:tc>
                <a:tc>
                  <a:txBody>
                    <a:bodyPr/>
                    <a:lstStyle/>
                    <a:p>
                      <a:r>
                        <a:rPr lang="en-US" dirty="0"/>
                        <a:t>18</a:t>
                      </a:r>
                    </a:p>
                  </a:txBody>
                  <a:tcPr/>
                </a:tc>
                <a:tc>
                  <a:txBody>
                    <a:bodyPr/>
                    <a:lstStyle/>
                    <a:p>
                      <a:r>
                        <a:rPr lang="en-US" dirty="0"/>
                        <a:t>11</a:t>
                      </a:r>
                    </a:p>
                  </a:txBody>
                  <a:tcPr/>
                </a:tc>
                <a:tc>
                  <a:txBody>
                    <a:bodyPr/>
                    <a:lstStyle/>
                    <a:p>
                      <a:r>
                        <a:rPr lang="en-US" dirty="0"/>
                        <a:t>16</a:t>
                      </a:r>
                    </a:p>
                  </a:txBody>
                  <a:tcPr/>
                </a:tc>
                <a:tc>
                  <a:txBody>
                    <a:bodyPr/>
                    <a:lstStyle/>
                    <a:p>
                      <a:r>
                        <a:rPr lang="en-US" dirty="0"/>
                        <a:t>7</a:t>
                      </a:r>
                    </a:p>
                  </a:txBody>
                  <a:tcPr/>
                </a:tc>
                <a:tc>
                  <a:txBody>
                    <a:bodyPr/>
                    <a:lstStyle/>
                    <a:p>
                      <a:r>
                        <a:rPr lang="en-US" dirty="0"/>
                        <a:t>14</a:t>
                      </a:r>
                    </a:p>
                  </a:txBody>
                  <a:tcPr/>
                </a:tc>
                <a:tc>
                  <a:txBody>
                    <a:bodyPr/>
                    <a:lstStyle/>
                    <a:p>
                      <a:r>
                        <a:rPr lang="en-US" dirty="0"/>
                        <a:t>3</a:t>
                      </a:r>
                    </a:p>
                  </a:txBody>
                  <a:tcPr/>
                </a:tc>
                <a:tc>
                  <a:txBody>
                    <a:bodyPr/>
                    <a:lstStyle/>
                    <a:p>
                      <a:r>
                        <a:rPr lang="en-US" dirty="0"/>
                        <a:t>12</a:t>
                      </a:r>
                    </a:p>
                  </a:txBody>
                  <a:tcPr/>
                </a:tc>
                <a:tc>
                  <a:txBody>
                    <a:bodyPr/>
                    <a:lstStyle/>
                    <a:p>
                      <a:r>
                        <a:rPr lang="en-US" dirty="0"/>
                        <a:t>1</a:t>
                      </a:r>
                    </a:p>
                  </a:txBody>
                  <a:tcPr/>
                </a:tc>
                <a:extLst>
                  <a:ext uri="{0D108BD9-81ED-4DB2-BD59-A6C34878D82A}">
                    <a16:rowId xmlns:a16="http://schemas.microsoft.com/office/drawing/2014/main" val="3316430370"/>
                  </a:ext>
                </a:extLst>
              </a:tr>
            </a:tbl>
          </a:graphicData>
        </a:graphic>
      </p:graphicFrame>
      <p:graphicFrame>
        <p:nvGraphicFramePr>
          <p:cNvPr id="5" name="Table 4">
            <a:extLst>
              <a:ext uri="{FF2B5EF4-FFF2-40B4-BE49-F238E27FC236}">
                <a16:creationId xmlns:a16="http://schemas.microsoft.com/office/drawing/2014/main" id="{62DFD6A2-12DF-FBF3-6ADC-B7D539B5DDC9}"/>
              </a:ext>
            </a:extLst>
          </p:cNvPr>
          <p:cNvGraphicFramePr>
            <a:graphicFrameLocks noGrp="1"/>
          </p:cNvGraphicFramePr>
          <p:nvPr>
            <p:extLst>
              <p:ext uri="{D42A27DB-BD31-4B8C-83A1-F6EECF244321}">
                <p14:modId xmlns:p14="http://schemas.microsoft.com/office/powerpoint/2010/main" val="3231843967"/>
              </p:ext>
            </p:extLst>
          </p:nvPr>
        </p:nvGraphicFramePr>
        <p:xfrm>
          <a:off x="838200" y="2898089"/>
          <a:ext cx="1036320" cy="1483360"/>
        </p:xfrm>
        <a:graphic>
          <a:graphicData uri="http://schemas.openxmlformats.org/drawingml/2006/table">
            <a:tbl>
              <a:tblPr firstRow="1" bandRow="1">
                <a:tableStyleId>{5940675A-B579-460E-94D1-54222C63F5DA}</a:tableStyleId>
              </a:tblPr>
              <a:tblGrid>
                <a:gridCol w="515569">
                  <a:extLst>
                    <a:ext uri="{9D8B030D-6E8A-4147-A177-3AD203B41FA5}">
                      <a16:colId xmlns:a16="http://schemas.microsoft.com/office/drawing/2014/main" val="595914269"/>
                    </a:ext>
                  </a:extLst>
                </a:gridCol>
                <a:gridCol w="520751">
                  <a:extLst>
                    <a:ext uri="{9D8B030D-6E8A-4147-A177-3AD203B41FA5}">
                      <a16:colId xmlns:a16="http://schemas.microsoft.com/office/drawing/2014/main" val="1654685687"/>
                    </a:ext>
                  </a:extLst>
                </a:gridCol>
              </a:tblGrid>
              <a:tr h="370840">
                <a:tc>
                  <a:txBody>
                    <a:bodyPr/>
                    <a:lstStyle/>
                    <a:p>
                      <a:r>
                        <a:rPr lang="en-US" dirty="0"/>
                        <a:t>23</a:t>
                      </a:r>
                    </a:p>
                  </a:txBody>
                  <a:tcPr/>
                </a:tc>
                <a:tc>
                  <a:txBody>
                    <a:bodyPr/>
                    <a:lstStyle/>
                    <a:p>
                      <a:r>
                        <a:rPr lang="en-US" dirty="0"/>
                        <a:t>C</a:t>
                      </a:r>
                    </a:p>
                  </a:txBody>
                  <a:tcPr/>
                </a:tc>
                <a:extLst>
                  <a:ext uri="{0D108BD9-81ED-4DB2-BD59-A6C34878D82A}">
                    <a16:rowId xmlns:a16="http://schemas.microsoft.com/office/drawing/2014/main" val="1352309670"/>
                  </a:ext>
                </a:extLst>
              </a:tr>
              <a:tr h="370840">
                <a:tc>
                  <a:txBody>
                    <a:bodyPr/>
                    <a:lstStyle/>
                    <a:p>
                      <a:r>
                        <a:rPr lang="en-US" dirty="0"/>
                        <a:t>1</a:t>
                      </a:r>
                    </a:p>
                  </a:txBody>
                  <a:tcPr/>
                </a:tc>
                <a:tc>
                  <a:txBody>
                    <a:bodyPr/>
                    <a:lstStyle/>
                    <a:p>
                      <a:r>
                        <a:rPr lang="en-US" dirty="0"/>
                        <a:t>O</a:t>
                      </a:r>
                    </a:p>
                  </a:txBody>
                  <a:tcPr/>
                </a:tc>
                <a:extLst>
                  <a:ext uri="{0D108BD9-81ED-4DB2-BD59-A6C34878D82A}">
                    <a16:rowId xmlns:a16="http://schemas.microsoft.com/office/drawing/2014/main" val="1116031198"/>
                  </a:ext>
                </a:extLst>
              </a:tr>
              <a:tr h="370840">
                <a:tc>
                  <a:txBody>
                    <a:bodyPr/>
                    <a:lstStyle/>
                    <a:p>
                      <a:r>
                        <a:rPr lang="en-US" dirty="0"/>
                        <a:t>22</a:t>
                      </a:r>
                    </a:p>
                  </a:txBody>
                  <a:tcPr/>
                </a:tc>
                <a:tc>
                  <a:txBody>
                    <a:bodyPr/>
                    <a:lstStyle/>
                    <a:p>
                      <a:r>
                        <a:rPr lang="en-US" dirty="0"/>
                        <a:t>D</a:t>
                      </a:r>
                    </a:p>
                  </a:txBody>
                  <a:tcPr/>
                </a:tc>
                <a:extLst>
                  <a:ext uri="{0D108BD9-81ED-4DB2-BD59-A6C34878D82A}">
                    <a16:rowId xmlns:a16="http://schemas.microsoft.com/office/drawing/2014/main" val="3710752136"/>
                  </a:ext>
                </a:extLst>
              </a:tr>
              <a:tr h="370840">
                <a:tc>
                  <a:txBody>
                    <a:bodyPr/>
                    <a:lstStyle/>
                    <a:p>
                      <a:r>
                        <a:rPr lang="en-US" dirty="0"/>
                        <a:t>17</a:t>
                      </a:r>
                    </a:p>
                  </a:txBody>
                  <a:tcPr/>
                </a:tc>
                <a:tc>
                  <a:txBody>
                    <a:bodyPr/>
                    <a:lstStyle/>
                    <a:p>
                      <a:r>
                        <a:rPr lang="en-US" dirty="0"/>
                        <a:t>E</a:t>
                      </a:r>
                    </a:p>
                  </a:txBody>
                  <a:tcPr/>
                </a:tc>
                <a:extLst>
                  <a:ext uri="{0D108BD9-81ED-4DB2-BD59-A6C34878D82A}">
                    <a16:rowId xmlns:a16="http://schemas.microsoft.com/office/drawing/2014/main" val="1596985736"/>
                  </a:ext>
                </a:extLst>
              </a:tr>
            </a:tbl>
          </a:graphicData>
        </a:graphic>
      </p:graphicFrame>
      <p:graphicFrame>
        <p:nvGraphicFramePr>
          <p:cNvPr id="7" name="Table 6">
            <a:extLst>
              <a:ext uri="{FF2B5EF4-FFF2-40B4-BE49-F238E27FC236}">
                <a16:creationId xmlns:a16="http://schemas.microsoft.com/office/drawing/2014/main" id="{FF8B8C19-6716-AF31-211D-D0C4051697EF}"/>
              </a:ext>
            </a:extLst>
          </p:cNvPr>
          <p:cNvGraphicFramePr>
            <a:graphicFrameLocks noGrp="1"/>
          </p:cNvGraphicFramePr>
          <p:nvPr>
            <p:extLst>
              <p:ext uri="{D42A27DB-BD31-4B8C-83A1-F6EECF244321}">
                <p14:modId xmlns:p14="http://schemas.microsoft.com/office/powerpoint/2010/main" val="3311457117"/>
              </p:ext>
            </p:extLst>
          </p:nvPr>
        </p:nvGraphicFramePr>
        <p:xfrm>
          <a:off x="2480056" y="2898089"/>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61589203"/>
                    </a:ext>
                  </a:extLst>
                </a:gridCol>
                <a:gridCol w="4064000">
                  <a:extLst>
                    <a:ext uri="{9D8B030D-6E8A-4147-A177-3AD203B41FA5}">
                      <a16:colId xmlns:a16="http://schemas.microsoft.com/office/drawing/2014/main" val="3463915237"/>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3644189936"/>
                  </a:ext>
                </a:extLst>
              </a:tr>
              <a:tr h="370840">
                <a:tc>
                  <a:txBody>
                    <a:bodyPr/>
                    <a:lstStyle/>
                    <a:p>
                      <a:r>
                        <a:rPr lang="en-US" dirty="0"/>
                        <a:t>Observation 1</a:t>
                      </a:r>
                    </a:p>
                  </a:txBody>
                  <a:tcPr/>
                </a:tc>
                <a:tc>
                  <a:txBody>
                    <a:bodyPr/>
                    <a:lstStyle/>
                    <a:p>
                      <a:r>
                        <a:rPr lang="en-US" dirty="0"/>
                        <a:t>Odd Numbers</a:t>
                      </a:r>
                    </a:p>
                  </a:txBody>
                  <a:tcPr/>
                </a:tc>
                <a:extLst>
                  <a:ext uri="{0D108BD9-81ED-4DB2-BD59-A6C34878D82A}">
                    <a16:rowId xmlns:a16="http://schemas.microsoft.com/office/drawing/2014/main" val="1497628082"/>
                  </a:ext>
                </a:extLst>
              </a:tr>
              <a:tr h="370840">
                <a:tc>
                  <a:txBody>
                    <a:bodyPr/>
                    <a:lstStyle/>
                    <a:p>
                      <a:r>
                        <a:rPr lang="en-US" dirty="0"/>
                        <a:t>Observation 2</a:t>
                      </a:r>
                    </a:p>
                  </a:txBody>
                  <a:tcPr/>
                </a:tc>
                <a:tc>
                  <a:txBody>
                    <a:bodyPr/>
                    <a:lstStyle/>
                    <a:p>
                      <a:r>
                        <a:rPr lang="en-US" dirty="0"/>
                        <a:t>Even Numbers</a:t>
                      </a:r>
                    </a:p>
                  </a:txBody>
                  <a:tcPr/>
                </a:tc>
                <a:extLst>
                  <a:ext uri="{0D108BD9-81ED-4DB2-BD59-A6C34878D82A}">
                    <a16:rowId xmlns:a16="http://schemas.microsoft.com/office/drawing/2014/main" val="24916939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3</a:t>
                      </a:r>
                    </a:p>
                  </a:txBody>
                  <a:tcPr/>
                </a:tc>
                <a:tc>
                  <a:txBody>
                    <a:bodyPr/>
                    <a:lstStyle/>
                    <a:p>
                      <a:r>
                        <a:rPr lang="en-US" dirty="0"/>
                        <a:t>Number between 33 and 1</a:t>
                      </a:r>
                    </a:p>
                  </a:txBody>
                  <a:tcPr/>
                </a:tc>
                <a:extLst>
                  <a:ext uri="{0D108BD9-81ED-4DB2-BD59-A6C34878D82A}">
                    <a16:rowId xmlns:a16="http://schemas.microsoft.com/office/drawing/2014/main" val="1683002325"/>
                  </a:ext>
                </a:extLst>
              </a:tr>
            </a:tbl>
          </a:graphicData>
        </a:graphic>
      </p:graphicFrame>
    </p:spTree>
    <p:extLst>
      <p:ext uri="{BB962C8B-B14F-4D97-AF65-F5344CB8AC3E}">
        <p14:creationId xmlns:p14="http://schemas.microsoft.com/office/powerpoint/2010/main" val="97433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05EA9-227C-AFC8-A542-05ABBD8A49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13561F-9D68-C2AD-9AE7-EF493066B238}"/>
              </a:ext>
            </a:extLst>
          </p:cNvPr>
          <p:cNvSpPr>
            <a:spLocks noGrp="1"/>
          </p:cNvSpPr>
          <p:nvPr>
            <p:ph type="title"/>
          </p:nvPr>
        </p:nvSpPr>
        <p:spPr/>
        <p:txBody>
          <a:bodyPr/>
          <a:lstStyle/>
          <a:p>
            <a:r>
              <a:rPr lang="en-US" dirty="0"/>
              <a:t>Hangars = Storage</a:t>
            </a:r>
          </a:p>
        </p:txBody>
      </p:sp>
      <p:sp>
        <p:nvSpPr>
          <p:cNvPr id="3" name="Content Placeholder 2">
            <a:extLst>
              <a:ext uri="{FF2B5EF4-FFF2-40B4-BE49-F238E27FC236}">
                <a16:creationId xmlns:a16="http://schemas.microsoft.com/office/drawing/2014/main" id="{9FE24652-60FB-919B-3219-9B599593522B}"/>
              </a:ext>
            </a:extLst>
          </p:cNvPr>
          <p:cNvSpPr>
            <a:spLocks noGrp="1"/>
          </p:cNvSpPr>
          <p:nvPr>
            <p:ph idx="1"/>
          </p:nvPr>
        </p:nvSpPr>
        <p:spPr/>
        <p:txBody>
          <a:bodyPr>
            <a:normAutofit fontScale="92500" lnSpcReduction="20000"/>
          </a:bodyPr>
          <a:lstStyle/>
          <a:p>
            <a:r>
              <a:rPr lang="en-US" dirty="0"/>
              <a:t>When planes are not flying, they’re parked in hangars — like how data sits in storage until needed.</a:t>
            </a:r>
          </a:p>
          <a:p>
            <a:r>
              <a:rPr lang="en-US" b="1" dirty="0">
                <a:solidFill>
                  <a:srgbClr val="FF0000"/>
                </a:solidFill>
              </a:rPr>
              <a:t>Data is the New Oil</a:t>
            </a:r>
            <a:r>
              <a:rPr lang="en-US" dirty="0"/>
              <a:t>; hence storage needs to be robust and secured.</a:t>
            </a:r>
          </a:p>
          <a:p>
            <a:r>
              <a:rPr lang="en-US" dirty="0"/>
              <a:t>Common Storage Terminologies</a:t>
            </a:r>
            <a:br>
              <a:rPr lang="en-US" dirty="0"/>
            </a:br>
            <a:r>
              <a:rPr lang="en-US" dirty="0"/>
              <a:t>SSD – Solid State Disk (Flash and Mobile Phones Storage).</a:t>
            </a:r>
            <a:br>
              <a:rPr lang="en-US" dirty="0"/>
            </a:br>
            <a:r>
              <a:rPr lang="en-US" dirty="0"/>
              <a:t>Block Storage – Stored in fixed-size Blocks; excellent for SAN, DBs and for transactional Data.</a:t>
            </a:r>
            <a:br>
              <a:rPr lang="en-US" dirty="0"/>
            </a:br>
            <a:r>
              <a:rPr lang="en-US" dirty="0"/>
              <a:t>SAN – Storage Area Network; High Speed Network that connects servers to block Storage.</a:t>
            </a:r>
            <a:br>
              <a:rPr lang="en-US" dirty="0"/>
            </a:br>
            <a:r>
              <a:rPr lang="en-US" dirty="0"/>
              <a:t>IOPS – Input/Output Operations Per Second. Read &amp; Write Per Second.</a:t>
            </a:r>
            <a:br>
              <a:rPr lang="en-US" dirty="0"/>
            </a:br>
            <a:r>
              <a:rPr lang="en-US" dirty="0"/>
              <a:t>Throughput (Mb/s or GB/s) – How Much data can move per second.</a:t>
            </a:r>
            <a:br>
              <a:rPr lang="en-US" dirty="0"/>
            </a:br>
            <a:r>
              <a:rPr lang="en-US" dirty="0"/>
              <a:t>RAID – Redundant Array of Independent Disks. Combine disk for performance or redundancy.</a:t>
            </a:r>
            <a:br>
              <a:rPr lang="en-US" dirty="0"/>
            </a:br>
            <a:r>
              <a:rPr lang="en-US" dirty="0" err="1"/>
              <a:t>SnapShot</a:t>
            </a:r>
            <a:r>
              <a:rPr lang="en-US" dirty="0"/>
              <a:t> – Point-in-Time Copies</a:t>
            </a:r>
          </a:p>
        </p:txBody>
      </p:sp>
    </p:spTree>
    <p:extLst>
      <p:ext uri="{BB962C8B-B14F-4D97-AF65-F5344CB8AC3E}">
        <p14:creationId xmlns:p14="http://schemas.microsoft.com/office/powerpoint/2010/main" val="357981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0698-2AAF-A784-586F-7F2C9D9697A1}"/>
              </a:ext>
            </a:extLst>
          </p:cNvPr>
          <p:cNvSpPr>
            <a:spLocks noGrp="1"/>
          </p:cNvSpPr>
          <p:nvPr>
            <p:ph type="title"/>
          </p:nvPr>
        </p:nvSpPr>
        <p:spPr/>
        <p:txBody>
          <a:bodyPr/>
          <a:lstStyle/>
          <a:p>
            <a:r>
              <a:rPr lang="en-US" dirty="0"/>
              <a:t>IT Infrastructure Teams Simplified</a:t>
            </a:r>
          </a:p>
        </p:txBody>
      </p:sp>
      <p:sp>
        <p:nvSpPr>
          <p:cNvPr id="4" name="Rectangle 1">
            <a:extLst>
              <a:ext uri="{FF2B5EF4-FFF2-40B4-BE49-F238E27FC236}">
                <a16:creationId xmlns:a16="http://schemas.microsoft.com/office/drawing/2014/main" id="{49BA969A-0985-2AB0-32D1-AFCEFDEAABE8}"/>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Network Team:</a:t>
            </a:r>
            <a:r>
              <a:rPr kumimoji="0" lang="en-US" altLang="en-US" sz="1800" b="0" i="0" u="none" strike="noStrike" cap="none" normalizeH="0" baseline="0" dirty="0">
                <a:ln>
                  <a:noFill/>
                </a:ln>
                <a:solidFill>
                  <a:schemeClr val="tx1"/>
                </a:solidFill>
                <a:effectLst/>
                <a:latin typeface="Arial" panose="020B0604020202020204" pitchFamily="34" charset="0"/>
              </a:rPr>
              <a:t> Keeps the “roads” open, fast, and secure.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Server Team:</a:t>
            </a:r>
            <a:r>
              <a:rPr kumimoji="0" lang="en-US" altLang="en-US" sz="1800" b="0" i="0" u="none" strike="noStrike" cap="none" normalizeH="0" baseline="0" dirty="0">
                <a:ln>
                  <a:noFill/>
                </a:ln>
                <a:solidFill>
                  <a:schemeClr val="tx1"/>
                </a:solidFill>
                <a:effectLst/>
                <a:latin typeface="Arial" panose="020B0604020202020204" pitchFamily="34" charset="0"/>
              </a:rPr>
              <a:t> Makes sure the “chefs” (servers) are cooking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 Team:</a:t>
            </a:r>
            <a:r>
              <a:rPr kumimoji="0" lang="en-US" altLang="en-US" sz="1800" b="0" i="0" u="none" strike="noStrike" cap="none" normalizeH="0" baseline="0" dirty="0">
                <a:ln>
                  <a:noFill/>
                </a:ln>
                <a:solidFill>
                  <a:schemeClr val="tx1"/>
                </a:solidFill>
                <a:effectLst/>
                <a:latin typeface="Arial" panose="020B0604020202020204" pitchFamily="34" charset="0"/>
              </a:rPr>
              <a:t> Manages the “pantry” so there’s always enough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Support/Helpdesk Team:</a:t>
            </a:r>
            <a:r>
              <a:rPr kumimoji="0" lang="en-US" altLang="en-US" sz="1800" b="0" i="0" u="none" strike="noStrike" cap="none" normalizeH="0" baseline="0" dirty="0">
                <a:ln>
                  <a:noFill/>
                </a:ln>
                <a:solidFill>
                  <a:schemeClr val="tx1"/>
                </a:solidFill>
                <a:effectLst/>
                <a:latin typeface="Arial" panose="020B0604020202020204" pitchFamily="34" charset="0"/>
              </a:rPr>
              <a:t> The “waiters” helping customers (employees) with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Team:</a:t>
            </a:r>
            <a:r>
              <a:rPr kumimoji="0" lang="en-US" altLang="en-US" sz="1800" b="0" i="0" u="none" strike="noStrike" cap="none" normalizeH="0" baseline="0" dirty="0">
                <a:ln>
                  <a:noFill/>
                </a:ln>
                <a:solidFill>
                  <a:schemeClr val="tx1"/>
                </a:solidFill>
                <a:effectLst/>
                <a:latin typeface="Arial" panose="020B0604020202020204" pitchFamily="34" charset="0"/>
              </a:rPr>
              <a:t> The “bouncers” making sure no intruder enters the restaurant.</a:t>
            </a:r>
          </a:p>
        </p:txBody>
      </p:sp>
    </p:spTree>
    <p:extLst>
      <p:ext uri="{BB962C8B-B14F-4D97-AF65-F5344CB8AC3E}">
        <p14:creationId xmlns:p14="http://schemas.microsoft.com/office/powerpoint/2010/main" val="3372668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7171</TotalTime>
  <Words>1471</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Demystifying IT Infrastructure</vt:lpstr>
      <vt:lpstr>Outlook…</vt:lpstr>
      <vt:lpstr>Transport Infrastructure Comparism</vt:lpstr>
      <vt:lpstr>The Airport Analogy</vt:lpstr>
      <vt:lpstr>Runways = Network</vt:lpstr>
      <vt:lpstr>Air Traffic Control = Security Team</vt:lpstr>
      <vt:lpstr>Quick Encryption Test….</vt:lpstr>
      <vt:lpstr>Hangars = Storage</vt:lpstr>
      <vt:lpstr>IT Infrastructure Teams Simplified</vt:lpstr>
      <vt:lpstr>Server</vt:lpstr>
      <vt:lpstr>Kitchen Analogy for RAM, CPU, and Storage</vt:lpstr>
      <vt:lpstr>CPU(Central Processing Unit)= The Chef </vt:lpstr>
      <vt:lpstr>Analogy: CPU as a Kitchen</vt:lpstr>
      <vt:lpstr>RAM (Random Access memory)= Kitchen Countertop</vt:lpstr>
      <vt:lpstr>"What happens if the chef is very skilled (fast CPU), but the countertop is tiny (low RAM)?  The chef spends more time running back and forth to the fridge (storage) instead of cooking efficiently."</vt:lpstr>
      <vt:lpstr>Kitchen Analogy for AI: CPU vs GPU</vt:lpstr>
      <vt:lpstr>Traditional vs AI Entry Level Infra Requirement</vt:lpstr>
      <vt:lpstr>Traditional vs AI Entry Level Infra Requirement</vt:lpstr>
      <vt:lpstr>IT infrastructure is not scary — it’s just the digital version of everyday systems we already understand, like Mobile Phones, roads, kitchens, and warehouses. The English meaning is generally what it means.</vt:lpstr>
    </vt:vector>
  </TitlesOfParts>
  <Company>Ahlibank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Agang Magaji</dc:creator>
  <cp:lastModifiedBy>Agang Magaji</cp:lastModifiedBy>
  <cp:revision>17</cp:revision>
  <dcterms:created xsi:type="dcterms:W3CDTF">2025-08-29T09:36:55Z</dcterms:created>
  <dcterms:modified xsi:type="dcterms:W3CDTF">2025-09-14T06:03:24Z</dcterms:modified>
</cp:coreProperties>
</file>