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Average"/>
      <p:regular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7.xml"/><Relationship Id="rId22" Type="http://schemas.openxmlformats.org/officeDocument/2006/relationships/font" Target="fonts/Oswald-bold.fntdata"/><Relationship Id="rId10" Type="http://schemas.openxmlformats.org/officeDocument/2006/relationships/slide" Target="slides/slide6.xml"/><Relationship Id="rId21" Type="http://schemas.openxmlformats.org/officeDocument/2006/relationships/font" Target="fonts/Oswald-regular.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rtl="0" algn="ctr">
              <a:spcBef>
                <a:spcPts val="0"/>
              </a:spcBef>
              <a:buSzPct val="100000"/>
              <a:defRPr sz="4800"/>
            </a:lvl1pPr>
            <a:lvl2pPr lvl="1" rtl="0" algn="ctr">
              <a:spcBef>
                <a:spcPts val="0"/>
              </a:spcBef>
              <a:buSzPct val="100000"/>
              <a:defRPr sz="4800"/>
            </a:lvl2pPr>
            <a:lvl3pPr lvl="2" rtl="0" algn="ctr">
              <a:spcBef>
                <a:spcPts val="0"/>
              </a:spcBef>
              <a:buSzPct val="100000"/>
              <a:defRPr sz="4800"/>
            </a:lvl3pPr>
            <a:lvl4pPr lvl="3" rtl="0" algn="ctr">
              <a:spcBef>
                <a:spcPts val="0"/>
              </a:spcBef>
              <a:buSzPct val="100000"/>
              <a:defRPr sz="4800"/>
            </a:lvl4pPr>
            <a:lvl5pPr lvl="4" rtl="0" algn="ctr">
              <a:spcBef>
                <a:spcPts val="0"/>
              </a:spcBef>
              <a:buSzPct val="100000"/>
              <a:defRPr sz="4800"/>
            </a:lvl5pPr>
            <a:lvl6pPr lvl="5" rtl="0" algn="ctr">
              <a:spcBef>
                <a:spcPts val="0"/>
              </a:spcBef>
              <a:buSzPct val="100000"/>
              <a:defRPr sz="4800"/>
            </a:lvl6pPr>
            <a:lvl7pPr lvl="6" rtl="0" algn="ctr">
              <a:spcBef>
                <a:spcPts val="0"/>
              </a:spcBef>
              <a:buSzPct val="100000"/>
              <a:defRPr sz="4800"/>
            </a:lvl7pPr>
            <a:lvl8pPr lvl="7" rtl="0" algn="ctr">
              <a:spcBef>
                <a:spcPts val="0"/>
              </a:spcBef>
              <a:buSzPct val="100000"/>
              <a:defRPr sz="4800"/>
            </a:lvl8pPr>
            <a:lvl9pPr lvl="8" rtl="0"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rtl="0" algn="ctr">
              <a:lnSpc>
                <a:spcPct val="100000"/>
              </a:lnSpc>
              <a:spcBef>
                <a:spcPts val="0"/>
              </a:spcBef>
              <a:spcAft>
                <a:spcPts val="0"/>
              </a:spcAft>
              <a:buClr>
                <a:schemeClr val="dk1"/>
              </a:buClr>
              <a:buSzPct val="100000"/>
              <a:buNone/>
              <a:defRPr sz="2100">
                <a:solidFill>
                  <a:schemeClr val="dk1"/>
                </a:solidFill>
              </a:defRPr>
            </a:lvl1pPr>
            <a:lvl2pPr lvl="1" rtl="0" algn="ctr">
              <a:lnSpc>
                <a:spcPct val="100000"/>
              </a:lnSpc>
              <a:spcBef>
                <a:spcPts val="0"/>
              </a:spcBef>
              <a:spcAft>
                <a:spcPts val="0"/>
              </a:spcAft>
              <a:buClr>
                <a:schemeClr val="dk1"/>
              </a:buClr>
              <a:buSzPct val="100000"/>
              <a:buNone/>
              <a:defRPr sz="2100">
                <a:solidFill>
                  <a:schemeClr val="dk1"/>
                </a:solidFill>
              </a:defRPr>
            </a:lvl2pPr>
            <a:lvl3pPr lvl="2" rtl="0" algn="ctr">
              <a:lnSpc>
                <a:spcPct val="100000"/>
              </a:lnSpc>
              <a:spcBef>
                <a:spcPts val="0"/>
              </a:spcBef>
              <a:spcAft>
                <a:spcPts val="0"/>
              </a:spcAft>
              <a:buClr>
                <a:schemeClr val="dk1"/>
              </a:buClr>
              <a:buSzPct val="100000"/>
              <a:buNone/>
              <a:defRPr sz="2100">
                <a:solidFill>
                  <a:schemeClr val="dk1"/>
                </a:solidFill>
              </a:defRPr>
            </a:lvl3pPr>
            <a:lvl4pPr lvl="3" rtl="0" algn="ctr">
              <a:lnSpc>
                <a:spcPct val="100000"/>
              </a:lnSpc>
              <a:spcBef>
                <a:spcPts val="0"/>
              </a:spcBef>
              <a:spcAft>
                <a:spcPts val="0"/>
              </a:spcAft>
              <a:buClr>
                <a:schemeClr val="dk1"/>
              </a:buClr>
              <a:buSzPct val="100000"/>
              <a:buNone/>
              <a:defRPr sz="2100">
                <a:solidFill>
                  <a:schemeClr val="dk1"/>
                </a:solidFill>
              </a:defRPr>
            </a:lvl4pPr>
            <a:lvl5pPr lvl="4" rtl="0" algn="ctr">
              <a:lnSpc>
                <a:spcPct val="100000"/>
              </a:lnSpc>
              <a:spcBef>
                <a:spcPts val="0"/>
              </a:spcBef>
              <a:spcAft>
                <a:spcPts val="0"/>
              </a:spcAft>
              <a:buClr>
                <a:schemeClr val="dk1"/>
              </a:buClr>
              <a:buSzPct val="100000"/>
              <a:buNone/>
              <a:defRPr sz="2100">
                <a:solidFill>
                  <a:schemeClr val="dk1"/>
                </a:solidFill>
              </a:defRPr>
            </a:lvl5pPr>
            <a:lvl6pPr lvl="5" rtl="0" algn="ctr">
              <a:lnSpc>
                <a:spcPct val="100000"/>
              </a:lnSpc>
              <a:spcBef>
                <a:spcPts val="0"/>
              </a:spcBef>
              <a:spcAft>
                <a:spcPts val="0"/>
              </a:spcAft>
              <a:buClr>
                <a:schemeClr val="dk1"/>
              </a:buClr>
              <a:buSzPct val="100000"/>
              <a:buNone/>
              <a:defRPr sz="2100">
                <a:solidFill>
                  <a:schemeClr val="dk1"/>
                </a:solidFill>
              </a:defRPr>
            </a:lvl6pPr>
            <a:lvl7pPr lvl="6" rtl="0" algn="ctr">
              <a:lnSpc>
                <a:spcPct val="100000"/>
              </a:lnSpc>
              <a:spcBef>
                <a:spcPts val="0"/>
              </a:spcBef>
              <a:spcAft>
                <a:spcPts val="0"/>
              </a:spcAft>
              <a:buClr>
                <a:schemeClr val="dk1"/>
              </a:buClr>
              <a:buSzPct val="100000"/>
              <a:buNone/>
              <a:defRPr sz="2100">
                <a:solidFill>
                  <a:schemeClr val="dk1"/>
                </a:solidFill>
              </a:defRPr>
            </a:lvl7pPr>
            <a:lvl8pPr lvl="7" rtl="0" algn="ctr">
              <a:lnSpc>
                <a:spcPct val="100000"/>
              </a:lnSpc>
              <a:spcBef>
                <a:spcPts val="0"/>
              </a:spcBef>
              <a:spcAft>
                <a:spcPts val="0"/>
              </a:spcAft>
              <a:buClr>
                <a:schemeClr val="dk1"/>
              </a:buClr>
              <a:buSzPct val="100000"/>
              <a:buNone/>
              <a:defRPr sz="2100">
                <a:solidFill>
                  <a:schemeClr val="dk1"/>
                </a:solidFill>
              </a:defRPr>
            </a:lvl8pPr>
            <a:lvl9pPr lvl="8" rtl="0"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rt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00.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rtl="0">
              <a:spcBef>
                <a:spcPts val="0"/>
              </a:spcBef>
              <a:buClr>
                <a:schemeClr val="dk1"/>
              </a:buClr>
              <a:buSzPct val="100000"/>
              <a:buFont typeface="Oswald"/>
              <a:buNone/>
              <a:defRPr sz="3000">
                <a:solidFill>
                  <a:schemeClr val="dk1"/>
                </a:solidFill>
                <a:latin typeface="Oswald"/>
                <a:ea typeface="Oswald"/>
                <a:cs typeface="Oswald"/>
                <a:sym typeface="Oswald"/>
              </a:defRPr>
            </a:lvl2pPr>
            <a:lvl3pPr lvl="2" rtl="0">
              <a:spcBef>
                <a:spcPts val="0"/>
              </a:spcBef>
              <a:buClr>
                <a:schemeClr val="dk1"/>
              </a:buClr>
              <a:buSzPct val="100000"/>
              <a:buFont typeface="Oswald"/>
              <a:buNone/>
              <a:defRPr sz="3000">
                <a:solidFill>
                  <a:schemeClr val="dk1"/>
                </a:solidFill>
                <a:latin typeface="Oswald"/>
                <a:ea typeface="Oswald"/>
                <a:cs typeface="Oswald"/>
                <a:sym typeface="Oswald"/>
              </a:defRPr>
            </a:lvl3pPr>
            <a:lvl4pPr lvl="3" rtl="0">
              <a:spcBef>
                <a:spcPts val="0"/>
              </a:spcBef>
              <a:buClr>
                <a:schemeClr val="dk1"/>
              </a:buClr>
              <a:buSzPct val="100000"/>
              <a:buFont typeface="Oswald"/>
              <a:buNone/>
              <a:defRPr sz="3000">
                <a:solidFill>
                  <a:schemeClr val="dk1"/>
                </a:solidFill>
                <a:latin typeface="Oswald"/>
                <a:ea typeface="Oswald"/>
                <a:cs typeface="Oswald"/>
                <a:sym typeface="Oswald"/>
              </a:defRPr>
            </a:lvl4pPr>
            <a:lvl5pPr lvl="4" rtl="0">
              <a:spcBef>
                <a:spcPts val="0"/>
              </a:spcBef>
              <a:buClr>
                <a:schemeClr val="dk1"/>
              </a:buClr>
              <a:buSzPct val="100000"/>
              <a:buFont typeface="Oswald"/>
              <a:buNone/>
              <a:defRPr sz="3000">
                <a:solidFill>
                  <a:schemeClr val="dk1"/>
                </a:solidFill>
                <a:latin typeface="Oswald"/>
                <a:ea typeface="Oswald"/>
                <a:cs typeface="Oswald"/>
                <a:sym typeface="Oswald"/>
              </a:defRPr>
            </a:lvl5pPr>
            <a:lvl6pPr lvl="5" rtl="0">
              <a:spcBef>
                <a:spcPts val="0"/>
              </a:spcBef>
              <a:buClr>
                <a:schemeClr val="dk1"/>
              </a:buClr>
              <a:buSzPct val="100000"/>
              <a:buFont typeface="Oswald"/>
              <a:buNone/>
              <a:defRPr sz="3000">
                <a:solidFill>
                  <a:schemeClr val="dk1"/>
                </a:solidFill>
                <a:latin typeface="Oswald"/>
                <a:ea typeface="Oswald"/>
                <a:cs typeface="Oswald"/>
                <a:sym typeface="Oswald"/>
              </a:defRPr>
            </a:lvl6pPr>
            <a:lvl7pPr lvl="6" rtl="0">
              <a:spcBef>
                <a:spcPts val="0"/>
              </a:spcBef>
              <a:buClr>
                <a:schemeClr val="dk1"/>
              </a:buClr>
              <a:buSzPct val="100000"/>
              <a:buFont typeface="Oswald"/>
              <a:buNone/>
              <a:defRPr sz="3000">
                <a:solidFill>
                  <a:schemeClr val="dk1"/>
                </a:solidFill>
                <a:latin typeface="Oswald"/>
                <a:ea typeface="Oswald"/>
                <a:cs typeface="Oswald"/>
                <a:sym typeface="Oswald"/>
              </a:defRPr>
            </a:lvl7pPr>
            <a:lvl8pPr lvl="7" rtl="0">
              <a:spcBef>
                <a:spcPts val="0"/>
              </a:spcBef>
              <a:buClr>
                <a:schemeClr val="dk1"/>
              </a:buClr>
              <a:buSzPct val="100000"/>
              <a:buFont typeface="Oswald"/>
              <a:buNone/>
              <a:defRPr sz="3000">
                <a:solidFill>
                  <a:schemeClr val="dk1"/>
                </a:solidFill>
                <a:latin typeface="Oswald"/>
                <a:ea typeface="Oswald"/>
                <a:cs typeface="Oswald"/>
                <a:sym typeface="Oswald"/>
              </a:defRPr>
            </a:lvl8pPr>
            <a:lvl9pPr lvl="8" rtl="0">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elixir-lang.org/" TargetMode="External"/><Relationship Id="rId4" Type="http://schemas.openxmlformats.org/officeDocument/2006/relationships/hyperlink" Target="http://elixirschool.com/" TargetMode="External"/><Relationship Id="rId5" Type="http://schemas.openxmlformats.org/officeDocument/2006/relationships/hyperlink" Target="http://learnyousomeerlang.com/what-is-otp" TargetMode="External"/><Relationship Id="rId6" Type="http://schemas.openxmlformats.org/officeDocument/2006/relationships/hyperlink" Target="http://learnyousomeerlang.com/the-hitchhikers-guide-to-concurrenc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1.jpg"/><Relationship Id="rId4"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en">
                <a:solidFill>
                  <a:srgbClr val="000000"/>
                </a:solidFill>
              </a:rPr>
              <a:t>Actor based concurrency with Elixir</a:t>
            </a:r>
          </a:p>
        </p:txBody>
      </p:sp>
      <p:sp>
        <p:nvSpPr>
          <p:cNvPr id="60" name="Shape 60"/>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rPr lang="en">
                <a:solidFill>
                  <a:srgbClr val="000000"/>
                </a:solidFill>
              </a:rPr>
              <a:t>Get ready for soft real-time systems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noFill/>
      </p:bgPr>
    </p:bg>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000000"/>
                </a:solidFill>
              </a:rPr>
              <a:t>Elixir agents	</a:t>
            </a:r>
          </a:p>
        </p:txBody>
      </p:sp>
      <p:sp>
        <p:nvSpPr>
          <p:cNvPr id="122" name="Shape 12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000000"/>
              </a:buClr>
              <a:buChar char="-"/>
            </a:pPr>
            <a:r>
              <a:rPr b="1" lang="en">
                <a:solidFill>
                  <a:srgbClr val="000000"/>
                </a:solidFill>
              </a:rPr>
              <a:t>Agents in Elixir are regular light weight processes</a:t>
            </a:r>
          </a:p>
          <a:p>
            <a:pPr indent="-228600" lvl="0" marL="457200" rtl="0">
              <a:spcBef>
                <a:spcPts val="0"/>
              </a:spcBef>
              <a:buClr>
                <a:srgbClr val="000000"/>
              </a:buClr>
              <a:buChar char="-"/>
            </a:pPr>
            <a:r>
              <a:rPr b="1" lang="en">
                <a:solidFill>
                  <a:srgbClr val="000000"/>
                </a:solidFill>
              </a:rPr>
              <a:t>In Elixir, all code runs inside processes. Processes are isolated from each other, run concurrent to one another and communicate via message passing. </a:t>
            </a:r>
          </a:p>
          <a:p>
            <a:pPr indent="-228600" lvl="0" marL="457200" rtl="0">
              <a:spcBef>
                <a:spcPts val="0"/>
              </a:spcBef>
              <a:buClr>
                <a:srgbClr val="000000"/>
              </a:buClr>
              <a:buChar char="-"/>
            </a:pPr>
            <a:r>
              <a:rPr b="1" lang="en">
                <a:solidFill>
                  <a:srgbClr val="000000"/>
                </a:solidFill>
              </a:rPr>
              <a:t>Messages are sent asynchronously and stored in mailboxes</a:t>
            </a:r>
          </a:p>
          <a:p>
            <a:pPr indent="-228600" lvl="0" marL="457200" rtl="0">
              <a:spcBef>
                <a:spcPts val="0"/>
              </a:spcBef>
              <a:buClr>
                <a:srgbClr val="000000"/>
              </a:buClr>
              <a:buChar char="-"/>
            </a:pPr>
            <a:r>
              <a:rPr b="1" lang="en">
                <a:solidFill>
                  <a:srgbClr val="000000"/>
                </a:solidFill>
              </a:rPr>
              <a:t>Used for keeping state or running asynchronous code</a:t>
            </a:r>
          </a:p>
          <a:p>
            <a:pPr indent="-228600" lvl="0" marL="457200" rtl="0">
              <a:spcBef>
                <a:spcPts val="0"/>
              </a:spcBef>
              <a:buClr>
                <a:srgbClr val="000000"/>
              </a:buClr>
              <a:buChar char="-"/>
            </a:pPr>
            <a:r>
              <a:rPr b="1" lang="en">
                <a:solidFill>
                  <a:srgbClr val="000000"/>
                </a:solidFill>
              </a:rPr>
              <a:t>CODE</a:t>
            </a:r>
          </a:p>
        </p:txBody>
      </p:sp>
      <p:pic>
        <p:nvPicPr>
          <p:cNvPr descr="crafting_software_logo-01.png" id="123" name="Shape 123"/>
          <p:cNvPicPr preferRelativeResize="0"/>
          <p:nvPr/>
        </p:nvPicPr>
        <p:blipFill>
          <a:blip r:embed="rId3">
            <a:alphaModFix/>
          </a:blip>
          <a:stretch>
            <a:fillRect/>
          </a:stretch>
        </p:blipFill>
        <p:spPr>
          <a:xfrm>
            <a:off x="6670175" y="-26225"/>
            <a:ext cx="2355876" cy="10170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noFill/>
      </p:bgPr>
    </p:bg>
    <p:spTree>
      <p:nvGrpSpPr>
        <p:cNvPr id="127" name="Shape 127"/>
        <p:cNvGrpSpPr/>
        <p:nvPr/>
      </p:nvGrpSpPr>
      <p:grpSpPr>
        <a:xfrm>
          <a:off x="0" y="0"/>
          <a:ext cx="0" cy="0"/>
          <a:chOff x="0" y="0"/>
          <a:chExt cx="0" cy="0"/>
        </a:xfrm>
      </p:grpSpPr>
      <p:sp>
        <p:nvSpPr>
          <p:cNvPr id="128" name="Shape 128"/>
          <p:cNvSpPr txBox="1"/>
          <p:nvPr>
            <p:ph type="title"/>
          </p:nvPr>
        </p:nvSpPr>
        <p:spPr>
          <a:xfrm>
            <a:off x="32447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000000"/>
                </a:solidFill>
              </a:rPr>
              <a:t>GenServer</a:t>
            </a:r>
          </a:p>
        </p:txBody>
      </p:sp>
      <p:sp>
        <p:nvSpPr>
          <p:cNvPr id="129" name="Shape 12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b="1" lang="en">
                <a:solidFill>
                  <a:srgbClr val="000000"/>
                </a:solidFill>
              </a:rPr>
              <a:t>A behaviour module for implementing the server of a client-server relation.</a:t>
            </a:r>
          </a:p>
          <a:p>
            <a:pPr lvl="0">
              <a:spcBef>
                <a:spcPts val="0"/>
              </a:spcBef>
              <a:buNone/>
            </a:pPr>
            <a:r>
              <a:rPr b="1" lang="en">
                <a:solidFill>
                  <a:srgbClr val="000000"/>
                </a:solidFill>
              </a:rPr>
              <a:t>A GenServer is a process like any other Elixir process and it can be used to keep state, execute code asynchronously and so on. The advantage of using a generic server process (GenServer) implemented using this module is that it will have a standard set of interface functions and include functionality for tracing and error reporting. It will also fit into a supervision tree.</a:t>
            </a:r>
          </a:p>
          <a:p>
            <a:pPr lvl="0" rtl="0">
              <a:spcBef>
                <a:spcPts val="0"/>
              </a:spcBef>
              <a:buNone/>
            </a:pPr>
            <a:r>
              <a:t/>
            </a:r>
            <a:endParaRPr b="1">
              <a:solidFill>
                <a:srgbClr val="000000"/>
              </a:solidFill>
            </a:endParaRPr>
          </a:p>
        </p:txBody>
      </p:sp>
      <p:pic>
        <p:nvPicPr>
          <p:cNvPr descr="crafting_software_logo-01.png" id="130" name="Shape 130"/>
          <p:cNvPicPr preferRelativeResize="0"/>
          <p:nvPr/>
        </p:nvPicPr>
        <p:blipFill>
          <a:blip r:embed="rId3">
            <a:alphaModFix/>
          </a:blip>
          <a:stretch>
            <a:fillRect/>
          </a:stretch>
        </p:blipFill>
        <p:spPr>
          <a:xfrm>
            <a:off x="6670175" y="-26225"/>
            <a:ext cx="2355876" cy="10170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noFill/>
      </p:bgPr>
    </p:bg>
    <p:spTree>
      <p:nvGrpSpPr>
        <p:cNvPr id="134" name="Shape 134"/>
        <p:cNvGrpSpPr/>
        <p:nvPr/>
      </p:nvGrpSpPr>
      <p:grpSpPr>
        <a:xfrm>
          <a:off x="0" y="0"/>
          <a:ext cx="0" cy="0"/>
          <a:chOff x="0" y="0"/>
          <a:chExt cx="0" cy="0"/>
        </a:xfrm>
      </p:grpSpPr>
      <p:sp>
        <p:nvSpPr>
          <p:cNvPr id="135" name="Shape 135"/>
          <p:cNvSpPr txBox="1"/>
          <p:nvPr>
            <p:ph type="title"/>
          </p:nvPr>
        </p:nvSpPr>
        <p:spPr>
          <a:xfrm>
            <a:off x="32447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000000"/>
                </a:solidFill>
              </a:rPr>
              <a:t>Supervisor</a:t>
            </a:r>
          </a:p>
        </p:txBody>
      </p:sp>
      <p:sp>
        <p:nvSpPr>
          <p:cNvPr id="136" name="Shape 13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000000"/>
              </a:buClr>
              <a:buChar char="-"/>
            </a:pPr>
            <a:r>
              <a:rPr b="1" lang="en">
                <a:solidFill>
                  <a:srgbClr val="000000"/>
                </a:solidFill>
              </a:rPr>
              <a:t>Process that supervises other processes(child processes)</a:t>
            </a:r>
          </a:p>
          <a:p>
            <a:pPr indent="-228600" lvl="0" marL="457200" rtl="0">
              <a:spcBef>
                <a:spcPts val="0"/>
              </a:spcBef>
              <a:buClr>
                <a:srgbClr val="000000"/>
              </a:buClr>
              <a:buChar char="-"/>
            </a:pPr>
            <a:r>
              <a:rPr b="1" lang="en">
                <a:solidFill>
                  <a:srgbClr val="000000"/>
                </a:solidFill>
              </a:rPr>
              <a:t>Fits into a supervision tree</a:t>
            </a:r>
          </a:p>
          <a:p>
            <a:pPr indent="-228600" lvl="0" marL="457200" rtl="0">
              <a:spcBef>
                <a:spcPts val="0"/>
              </a:spcBef>
              <a:buClr>
                <a:srgbClr val="000000"/>
              </a:buClr>
              <a:buChar char="-"/>
            </a:pPr>
            <a:r>
              <a:rPr b="1" lang="en">
                <a:solidFill>
                  <a:srgbClr val="000000"/>
                </a:solidFill>
              </a:rPr>
              <a:t>Multiple supervision strategies: :one_for_one, :one_for_all, :rest_for_one, :simple_one_for_one</a:t>
            </a:r>
          </a:p>
        </p:txBody>
      </p:sp>
      <p:pic>
        <p:nvPicPr>
          <p:cNvPr descr="crafting_software_logo-01.png" id="137" name="Shape 137"/>
          <p:cNvPicPr preferRelativeResize="0"/>
          <p:nvPr/>
        </p:nvPicPr>
        <p:blipFill>
          <a:blip r:embed="rId3">
            <a:alphaModFix/>
          </a:blip>
          <a:stretch>
            <a:fillRect/>
          </a:stretch>
        </p:blipFill>
        <p:spPr>
          <a:xfrm>
            <a:off x="6670175" y="-26225"/>
            <a:ext cx="2355876" cy="10170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noFill/>
      </p:bgPr>
    </p:bg>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000000"/>
                </a:solidFill>
              </a:rPr>
              <a:t>Take-aways</a:t>
            </a:r>
          </a:p>
        </p:txBody>
      </p:sp>
      <p:sp>
        <p:nvSpPr>
          <p:cNvPr id="143" name="Shape 14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b="1" lang="en">
                <a:solidFill>
                  <a:srgbClr val="000000"/>
                </a:solidFill>
              </a:rPr>
              <a:t>Functional programming</a:t>
            </a:r>
            <a:r>
              <a:rPr lang="en">
                <a:solidFill>
                  <a:srgbClr val="000000"/>
                </a:solidFill>
              </a:rPr>
              <a:t>: functions as first class citizens, referential transparency, immutability, persistent data structures, pattern matching, pure functions, data separated from transformations</a:t>
            </a:r>
          </a:p>
          <a:p>
            <a:pPr lvl="0" rtl="0">
              <a:spcBef>
                <a:spcPts val="0"/>
              </a:spcBef>
              <a:buNone/>
            </a:pPr>
            <a:r>
              <a:rPr b="1" lang="en">
                <a:solidFill>
                  <a:srgbClr val="000000"/>
                </a:solidFill>
              </a:rPr>
              <a:t>Actor based concurrency</a:t>
            </a:r>
            <a:r>
              <a:rPr lang="en">
                <a:solidFill>
                  <a:srgbClr val="000000"/>
                </a:solidFill>
              </a:rPr>
              <a:t>: light weight processes, no shared state between actors, process linking and monitoring, all the communication happens by sending messages</a:t>
            </a:r>
          </a:p>
          <a:p>
            <a:pPr lvl="0">
              <a:spcBef>
                <a:spcPts val="0"/>
              </a:spcBef>
              <a:buNone/>
            </a:pPr>
            <a:r>
              <a:rPr b="1" lang="en">
                <a:solidFill>
                  <a:srgbClr val="000000"/>
                </a:solidFill>
              </a:rPr>
              <a:t>OTP</a:t>
            </a:r>
            <a:r>
              <a:rPr lang="en">
                <a:solidFill>
                  <a:srgbClr val="000000"/>
                </a:solidFill>
              </a:rPr>
              <a:t>: patterns for handling process creation, supervision strategies and fault-tolerance support</a:t>
            </a:r>
          </a:p>
          <a:p>
            <a:pPr lvl="0" rtl="0">
              <a:spcBef>
                <a:spcPts val="0"/>
              </a:spcBef>
              <a:buNone/>
            </a:pPr>
            <a:r>
              <a:rPr b="1" lang="en">
                <a:solidFill>
                  <a:srgbClr val="000000"/>
                </a:solidFill>
              </a:rPr>
              <a:t>There are no silver bullets :)</a:t>
            </a:r>
          </a:p>
          <a:p>
            <a:pPr lvl="0" rtl="0">
              <a:spcBef>
                <a:spcPts val="0"/>
              </a:spcBef>
              <a:buNone/>
            </a:pPr>
            <a:r>
              <a:t/>
            </a:r>
            <a:endParaRPr>
              <a:solidFill>
                <a:srgbClr val="000000"/>
              </a:solidFill>
            </a:endParaRPr>
          </a:p>
          <a:p>
            <a:pPr lvl="0" rtl="0">
              <a:spcBef>
                <a:spcPts val="0"/>
              </a:spcBef>
              <a:buNone/>
            </a:pPr>
            <a:r>
              <a:rPr lang="en">
                <a:solidFill>
                  <a:srgbClr val="000000"/>
                </a:solidFill>
              </a:rPr>
              <a:t>  </a:t>
            </a:r>
          </a:p>
        </p:txBody>
      </p:sp>
      <p:pic>
        <p:nvPicPr>
          <p:cNvPr descr="crafting_software_logo-01.png" id="144" name="Shape 144"/>
          <p:cNvPicPr preferRelativeResize="0"/>
          <p:nvPr/>
        </p:nvPicPr>
        <p:blipFill>
          <a:blip r:embed="rId3">
            <a:alphaModFix/>
          </a:blip>
          <a:stretch>
            <a:fillRect/>
          </a:stretch>
        </p:blipFill>
        <p:spPr>
          <a:xfrm>
            <a:off x="6670175" y="-26225"/>
            <a:ext cx="2355876" cy="10170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idx="1" type="body"/>
          </p:nvPr>
        </p:nvSpPr>
        <p:spPr>
          <a:xfrm>
            <a:off x="311700" y="1739950"/>
            <a:ext cx="8520600" cy="1887000"/>
          </a:xfrm>
          <a:prstGeom prst="rect">
            <a:avLst/>
          </a:prstGeom>
        </p:spPr>
        <p:txBody>
          <a:bodyPr anchorCtr="0" anchor="t" bIns="91425" lIns="91425" rIns="91425" tIns="91425">
            <a:noAutofit/>
          </a:bodyPr>
          <a:lstStyle/>
          <a:p>
            <a:pPr lvl="0" algn="ctr">
              <a:spcBef>
                <a:spcPts val="0"/>
              </a:spcBef>
              <a:buNone/>
            </a:pPr>
            <a:r>
              <a:rPr b="1" lang="en" sz="3600">
                <a:solidFill>
                  <a:srgbClr val="000000"/>
                </a:solidFill>
              </a:rPr>
              <a:t>Thank you</a:t>
            </a:r>
          </a:p>
          <a:p>
            <a:pPr lvl="0" rtl="0" algn="ctr">
              <a:spcBef>
                <a:spcPts val="0"/>
              </a:spcBef>
              <a:buNone/>
            </a:pPr>
            <a:r>
              <a:rPr b="1" lang="en" sz="3600">
                <a:solidFill>
                  <a:srgbClr val="000000"/>
                </a:solidFill>
              </a:rPr>
              <a:t>Develop with passion!</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000000"/>
                </a:solidFill>
              </a:rPr>
              <a:t>Resources</a:t>
            </a:r>
          </a:p>
        </p:txBody>
      </p:sp>
      <p:sp>
        <p:nvSpPr>
          <p:cNvPr id="155" name="Shape 15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solidFill>
                  <a:srgbClr val="000000"/>
                </a:solidFill>
              </a:rPr>
              <a:t>https://pragprog.com/book/elixir/programming-elixir</a:t>
            </a:r>
          </a:p>
          <a:p>
            <a:pPr lvl="0" rtl="0">
              <a:spcBef>
                <a:spcPts val="0"/>
              </a:spcBef>
              <a:buNone/>
            </a:pPr>
            <a:r>
              <a:rPr lang="en">
                <a:solidFill>
                  <a:srgbClr val="000000"/>
                </a:solidFill>
                <a:hlinkClick r:id="rId3"/>
              </a:rPr>
              <a:t>http://elixir-lang.org/</a:t>
            </a:r>
          </a:p>
          <a:p>
            <a:pPr lvl="0" rtl="0">
              <a:spcBef>
                <a:spcPts val="0"/>
              </a:spcBef>
              <a:buNone/>
            </a:pPr>
            <a:r>
              <a:rPr lang="en">
                <a:solidFill>
                  <a:srgbClr val="000000"/>
                </a:solidFill>
                <a:hlinkClick r:id="rId4"/>
              </a:rPr>
              <a:t>http://elixirschool.com/</a:t>
            </a:r>
          </a:p>
          <a:p>
            <a:pPr lvl="0" rtl="0">
              <a:spcBef>
                <a:spcPts val="0"/>
              </a:spcBef>
              <a:buNone/>
            </a:pPr>
            <a:r>
              <a:rPr lang="en">
                <a:solidFill>
                  <a:srgbClr val="000000"/>
                </a:solidFill>
                <a:hlinkClick r:id="rId5"/>
              </a:rPr>
              <a:t>http://learnyousomeerlang.com/what-is-otp</a:t>
            </a:r>
          </a:p>
          <a:p>
            <a:pPr lvl="0" rtl="0">
              <a:spcBef>
                <a:spcPts val="0"/>
              </a:spcBef>
              <a:buNone/>
            </a:pPr>
            <a:r>
              <a:rPr lang="en">
                <a:solidFill>
                  <a:srgbClr val="000000"/>
                </a:solidFill>
                <a:hlinkClick r:id="rId6"/>
              </a:rPr>
              <a:t>http://learnyousomeerlang.com/the-hitchhikers-guide-to-concurrency</a:t>
            </a:r>
          </a:p>
          <a:p>
            <a:pPr lvl="0" rtl="0">
              <a:spcBef>
                <a:spcPts val="0"/>
              </a:spcBef>
              <a:buNone/>
            </a:pPr>
            <a:r>
              <a:rPr lang="en">
                <a:solidFill>
                  <a:srgbClr val="000000"/>
                </a:solidFill>
              </a:rPr>
              <a:t>https://joearms.github.io/2013/04/05/concurrent-and-parallel-programming.html</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noFill/>
      </p:bgPr>
    </p:bg>
    <p:spTree>
      <p:nvGrpSpPr>
        <p:cNvPr id="64" name="Shape 64"/>
        <p:cNvGrpSpPr/>
        <p:nvPr/>
      </p:nvGrpSpPr>
      <p:grpSpPr>
        <a:xfrm>
          <a:off x="0" y="0"/>
          <a:ext cx="0" cy="0"/>
          <a:chOff x="0" y="0"/>
          <a:chExt cx="0" cy="0"/>
        </a:xfrm>
      </p:grpSpPr>
      <p:sp>
        <p:nvSpPr>
          <p:cNvPr id="65" name="Shape 65"/>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en">
                <a:solidFill>
                  <a:srgbClr val="000000"/>
                </a:solidFill>
              </a:rPr>
              <a:t>By Adrian Magdas</a:t>
            </a:r>
          </a:p>
        </p:txBody>
      </p:sp>
      <p:sp>
        <p:nvSpPr>
          <p:cNvPr id="66" name="Shape 66"/>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rPr lang="en">
                <a:solidFill>
                  <a:srgbClr val="000000"/>
                </a:solidFill>
              </a:rPr>
              <a:t>Co-Founder &amp; Lead Developer @ Crafting Software Innovation</a:t>
            </a:r>
          </a:p>
          <a:p>
            <a:pPr lvl="0">
              <a:spcBef>
                <a:spcPts val="0"/>
              </a:spcBef>
              <a:buNone/>
            </a:pPr>
            <a:r>
              <a:rPr lang="en">
                <a:solidFill>
                  <a:srgbClr val="000000"/>
                </a:solidFill>
              </a:rPr>
              <a:t>adrian@craftingsoftware.com</a:t>
            </a:r>
          </a:p>
        </p:txBody>
      </p:sp>
      <p:pic>
        <p:nvPicPr>
          <p:cNvPr descr="crafting_software_logo-01.png" id="67" name="Shape 67"/>
          <p:cNvPicPr preferRelativeResize="0"/>
          <p:nvPr/>
        </p:nvPicPr>
        <p:blipFill>
          <a:blip r:embed="rId3">
            <a:alphaModFix/>
          </a:blip>
          <a:stretch>
            <a:fillRect/>
          </a:stretch>
        </p:blipFill>
        <p:spPr>
          <a:xfrm>
            <a:off x="6670175" y="-26225"/>
            <a:ext cx="2355876" cy="10170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noFill/>
      </p:bgPr>
    </p:bg>
    <p:spTree>
      <p:nvGrpSpPr>
        <p:cNvPr id="71" name="Shape 71"/>
        <p:cNvGrpSpPr/>
        <p:nvPr/>
      </p:nvGrpSpPr>
      <p:grpSpPr>
        <a:xfrm>
          <a:off x="0" y="0"/>
          <a:ext cx="0" cy="0"/>
          <a:chOff x="0" y="0"/>
          <a:chExt cx="0" cy="0"/>
        </a:xfrm>
      </p:grpSpPr>
      <p:sp>
        <p:nvSpPr>
          <p:cNvPr id="72" name="Shape 72"/>
          <p:cNvSpPr txBox="1"/>
          <p:nvPr>
            <p:ph type="title"/>
          </p:nvPr>
        </p:nvSpPr>
        <p:spPr>
          <a:xfrm>
            <a:off x="554350" y="445025"/>
            <a:ext cx="8520600" cy="572700"/>
          </a:xfrm>
          <a:prstGeom prst="rect">
            <a:avLst/>
          </a:prstGeom>
        </p:spPr>
        <p:txBody>
          <a:bodyPr anchorCtr="0" anchor="t" bIns="91425" lIns="91425" rIns="91425" tIns="91425">
            <a:noAutofit/>
          </a:bodyPr>
          <a:lstStyle/>
          <a:p>
            <a:pPr lvl="0">
              <a:spcBef>
                <a:spcPts val="0"/>
              </a:spcBef>
              <a:buNone/>
            </a:pPr>
            <a:r>
              <a:rPr lang="en">
                <a:solidFill>
                  <a:srgbClr val="000000"/>
                </a:solidFill>
              </a:rPr>
              <a:t>Agenda</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000000"/>
              </a:buClr>
              <a:buAutoNum type="arabicPeriod"/>
            </a:pPr>
            <a:r>
              <a:rPr lang="en">
                <a:solidFill>
                  <a:srgbClr val="000000"/>
                </a:solidFill>
              </a:rPr>
              <a:t>Concurrency vs. parallelism</a:t>
            </a:r>
          </a:p>
          <a:p>
            <a:pPr indent="-228600" lvl="0" marL="457200" rtl="0">
              <a:spcBef>
                <a:spcPts val="0"/>
              </a:spcBef>
              <a:buClr>
                <a:srgbClr val="000000"/>
              </a:buClr>
              <a:buAutoNum type="arabicPeriod"/>
            </a:pPr>
            <a:r>
              <a:rPr lang="en">
                <a:solidFill>
                  <a:srgbClr val="000000"/>
                </a:solidFill>
              </a:rPr>
              <a:t>Why Functional Programming</a:t>
            </a:r>
          </a:p>
          <a:p>
            <a:pPr indent="-228600" lvl="0" marL="457200" rtl="0">
              <a:spcBef>
                <a:spcPts val="0"/>
              </a:spcBef>
              <a:buClr>
                <a:srgbClr val="000000"/>
              </a:buClr>
              <a:buAutoNum type="arabicPeriod"/>
            </a:pPr>
            <a:r>
              <a:rPr lang="en">
                <a:solidFill>
                  <a:srgbClr val="000000"/>
                </a:solidFill>
              </a:rPr>
              <a:t>Actor model concurrency</a:t>
            </a:r>
          </a:p>
          <a:p>
            <a:pPr indent="-228600" lvl="0" marL="457200" rtl="0">
              <a:spcBef>
                <a:spcPts val="0"/>
              </a:spcBef>
              <a:buClr>
                <a:srgbClr val="000000"/>
              </a:buClr>
              <a:buAutoNum type="arabicPeriod"/>
            </a:pPr>
            <a:r>
              <a:rPr lang="en">
                <a:solidFill>
                  <a:srgbClr val="000000"/>
                </a:solidFill>
              </a:rPr>
              <a:t>Why Elixir &amp; Erlang</a:t>
            </a:r>
          </a:p>
          <a:p>
            <a:pPr indent="-228600" lvl="0" marL="457200" rtl="0">
              <a:spcBef>
                <a:spcPts val="0"/>
              </a:spcBef>
              <a:buClr>
                <a:srgbClr val="000000"/>
              </a:buClr>
              <a:buAutoNum type="arabicPeriod"/>
            </a:pPr>
            <a:r>
              <a:rPr lang="en">
                <a:solidFill>
                  <a:srgbClr val="000000"/>
                </a:solidFill>
              </a:rPr>
              <a:t>Short introduction to Elixir</a:t>
            </a:r>
          </a:p>
          <a:p>
            <a:pPr indent="-228600" lvl="0" marL="457200" rtl="0">
              <a:spcBef>
                <a:spcPts val="0"/>
              </a:spcBef>
              <a:buClr>
                <a:srgbClr val="000000"/>
              </a:buClr>
              <a:buAutoNum type="arabicPeriod"/>
            </a:pPr>
            <a:r>
              <a:rPr lang="en">
                <a:solidFill>
                  <a:srgbClr val="000000"/>
                </a:solidFill>
              </a:rPr>
              <a:t>Elixir agents</a:t>
            </a:r>
          </a:p>
          <a:p>
            <a:pPr indent="-228600" lvl="0" marL="457200" rtl="0">
              <a:spcBef>
                <a:spcPts val="0"/>
              </a:spcBef>
              <a:buClr>
                <a:srgbClr val="000000"/>
              </a:buClr>
              <a:buAutoNum type="arabicPeriod"/>
            </a:pPr>
            <a:r>
              <a:rPr lang="en">
                <a:solidFill>
                  <a:srgbClr val="000000"/>
                </a:solidFill>
              </a:rPr>
              <a:t>OTP patterns for handling agents: GenServer &amp; Supervisor</a:t>
            </a:r>
          </a:p>
          <a:p>
            <a:pPr lvl="0">
              <a:spcBef>
                <a:spcPts val="0"/>
              </a:spcBef>
              <a:buNone/>
            </a:pPr>
            <a:r>
              <a:t/>
            </a:r>
            <a:endParaRPr>
              <a:solidFill>
                <a:srgbClr val="000000"/>
              </a:solidFill>
            </a:endParaRPr>
          </a:p>
        </p:txBody>
      </p:sp>
      <p:pic>
        <p:nvPicPr>
          <p:cNvPr descr="crafting_software_logo-01.png" id="74" name="Shape 74"/>
          <p:cNvPicPr preferRelativeResize="0"/>
          <p:nvPr/>
        </p:nvPicPr>
        <p:blipFill>
          <a:blip r:embed="rId3">
            <a:alphaModFix/>
          </a:blip>
          <a:stretch>
            <a:fillRect/>
          </a:stretch>
        </p:blipFill>
        <p:spPr>
          <a:xfrm>
            <a:off x="6670175" y="-26225"/>
            <a:ext cx="2355876" cy="10170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noFill/>
      </p:bgPr>
    </p:bg>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000000"/>
                </a:solidFill>
              </a:rPr>
              <a:t>Concurrency vs. parallelism</a:t>
            </a:r>
          </a:p>
        </p:txBody>
      </p:sp>
      <p:pic>
        <p:nvPicPr>
          <p:cNvPr descr="con_and_par.jpg" id="80" name="Shape 80"/>
          <p:cNvPicPr preferRelativeResize="0"/>
          <p:nvPr/>
        </p:nvPicPr>
        <p:blipFill>
          <a:blip r:embed="rId3">
            <a:alphaModFix/>
          </a:blip>
          <a:stretch>
            <a:fillRect/>
          </a:stretch>
        </p:blipFill>
        <p:spPr>
          <a:xfrm>
            <a:off x="417175" y="1127000"/>
            <a:ext cx="7419300" cy="3826474"/>
          </a:xfrm>
          <a:prstGeom prst="rect">
            <a:avLst/>
          </a:prstGeom>
          <a:noFill/>
          <a:ln>
            <a:noFill/>
          </a:ln>
        </p:spPr>
      </p:pic>
      <p:pic>
        <p:nvPicPr>
          <p:cNvPr descr="crafting_software_logo-01.png" id="81" name="Shape 81"/>
          <p:cNvPicPr preferRelativeResize="0"/>
          <p:nvPr/>
        </p:nvPicPr>
        <p:blipFill>
          <a:blip r:embed="rId4">
            <a:alphaModFix/>
          </a:blip>
          <a:stretch>
            <a:fillRect/>
          </a:stretch>
        </p:blipFill>
        <p:spPr>
          <a:xfrm>
            <a:off x="6670175" y="-26225"/>
            <a:ext cx="2355876" cy="10170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noFill/>
      </p:bgPr>
    </p:bg>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000000"/>
                </a:solidFill>
              </a:rPr>
              <a:t>Why Functional Programming</a:t>
            </a:r>
          </a:p>
        </p:txBody>
      </p:sp>
      <p:sp>
        <p:nvSpPr>
          <p:cNvPr id="87" name="Shape 8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000000"/>
              </a:buClr>
              <a:buChar char="-"/>
            </a:pPr>
            <a:r>
              <a:rPr b="1" lang="en">
                <a:solidFill>
                  <a:srgbClr val="000000"/>
                </a:solidFill>
              </a:rPr>
              <a:t>Handling concurrency in imperative languages with shared mutable state is hard to get right, a lot of well known issues: race conditions, deadlocks</a:t>
            </a:r>
          </a:p>
          <a:p>
            <a:pPr indent="-228600" lvl="0" marL="457200" rtl="0">
              <a:spcBef>
                <a:spcPts val="0"/>
              </a:spcBef>
              <a:buClr>
                <a:srgbClr val="000000"/>
              </a:buClr>
              <a:buChar char="-"/>
            </a:pPr>
            <a:r>
              <a:rPr b="1" lang="en">
                <a:solidFill>
                  <a:srgbClr val="000000"/>
                </a:solidFill>
              </a:rPr>
              <a:t>FP avoids the problems associated with shared mutable state by forcing immutability</a:t>
            </a:r>
          </a:p>
          <a:p>
            <a:pPr indent="-228600" lvl="0" marL="457200" rtl="0">
              <a:spcBef>
                <a:spcPts val="0"/>
              </a:spcBef>
              <a:buClr>
                <a:srgbClr val="000000"/>
              </a:buClr>
              <a:buChar char="-"/>
            </a:pPr>
            <a:r>
              <a:rPr b="1" lang="en">
                <a:solidFill>
                  <a:srgbClr val="000000"/>
                </a:solidFill>
              </a:rPr>
              <a:t>Usual properties for a functional language</a:t>
            </a:r>
            <a:r>
              <a:rPr lang="en">
                <a:solidFill>
                  <a:srgbClr val="000000"/>
                </a:solidFill>
              </a:rPr>
              <a:t>: functions as first class citizens, referential transparency, immutability, persistent data structures, pattern matching, pure functions, data separated from transformations</a:t>
            </a:r>
          </a:p>
          <a:p>
            <a:pPr lvl="0" rtl="0">
              <a:spcBef>
                <a:spcPts val="0"/>
              </a:spcBef>
              <a:buNone/>
            </a:pPr>
            <a:r>
              <a:t/>
            </a:r>
            <a:endParaRPr>
              <a:solidFill>
                <a:srgbClr val="000000"/>
              </a:solidFill>
            </a:endParaRPr>
          </a:p>
        </p:txBody>
      </p:sp>
      <p:pic>
        <p:nvPicPr>
          <p:cNvPr descr="crafting_software_logo-01.png" id="88" name="Shape 88"/>
          <p:cNvPicPr preferRelativeResize="0"/>
          <p:nvPr/>
        </p:nvPicPr>
        <p:blipFill>
          <a:blip r:embed="rId3">
            <a:alphaModFix/>
          </a:blip>
          <a:stretch>
            <a:fillRect/>
          </a:stretch>
        </p:blipFill>
        <p:spPr>
          <a:xfrm>
            <a:off x="6670175" y="-26225"/>
            <a:ext cx="2355876" cy="10170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noFill/>
      </p:bgPr>
    </p:bg>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000000"/>
                </a:solidFill>
              </a:rPr>
              <a:t>Actor model concurrency</a:t>
            </a:r>
          </a:p>
        </p:txBody>
      </p:sp>
      <p:sp>
        <p:nvSpPr>
          <p:cNvPr id="94" name="Shape 9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solidFill>
                  <a:srgbClr val="000000"/>
                </a:solidFill>
              </a:rPr>
              <a:t>The actor model in computer science is a mathematical model of concurrent computation that treats "actors" as the universal primitives of concurrent computation. In response to a message that it receives, an actor can: make local decisions, create more actors, send more messages, and determine how to respond to the next message received. Actors may modify private state, but can only affect each other through messages (avoiding the need for any locks).  (Wikipedia)</a:t>
            </a:r>
          </a:p>
        </p:txBody>
      </p:sp>
      <p:pic>
        <p:nvPicPr>
          <p:cNvPr descr="crafting_software_logo-01.png" id="95" name="Shape 95"/>
          <p:cNvPicPr preferRelativeResize="0"/>
          <p:nvPr/>
        </p:nvPicPr>
        <p:blipFill>
          <a:blip r:embed="rId3">
            <a:alphaModFix/>
          </a:blip>
          <a:stretch>
            <a:fillRect/>
          </a:stretch>
        </p:blipFill>
        <p:spPr>
          <a:xfrm>
            <a:off x="6670175" y="-26225"/>
            <a:ext cx="2355876" cy="10170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noFill/>
      </p:bgPr>
    </p:bg>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solidFill>
                  <a:srgbClr val="000000"/>
                </a:solidFill>
              </a:rPr>
              <a:t>Why Erlang</a:t>
            </a:r>
          </a:p>
          <a:p>
            <a:pPr lvl="0" rtl="0">
              <a:spcBef>
                <a:spcPts val="0"/>
              </a:spcBef>
              <a:buNone/>
            </a:pPr>
            <a:r>
              <a:t/>
            </a:r>
            <a:endParaRPr>
              <a:solidFill>
                <a:srgbClr val="000000"/>
              </a:solidFill>
            </a:endParaRPr>
          </a:p>
        </p:txBody>
      </p:sp>
      <p:sp>
        <p:nvSpPr>
          <p:cNvPr id="101" name="Shape 10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000000"/>
              </a:buClr>
              <a:buChar char="-"/>
            </a:pPr>
            <a:r>
              <a:rPr b="1" lang="en">
                <a:solidFill>
                  <a:srgbClr val="000000"/>
                </a:solidFill>
              </a:rPr>
              <a:t>Erlang and Elixir are impure, dynamically typed functional languages</a:t>
            </a:r>
          </a:p>
          <a:p>
            <a:pPr indent="-228600" lvl="0" marL="457200" rtl="0">
              <a:spcBef>
                <a:spcPts val="0"/>
              </a:spcBef>
              <a:buClr>
                <a:srgbClr val="000000"/>
              </a:buClr>
              <a:buChar char="-"/>
            </a:pPr>
            <a:r>
              <a:rPr b="1" lang="en">
                <a:solidFill>
                  <a:srgbClr val="000000"/>
                </a:solidFill>
              </a:rPr>
              <a:t>Both run on the BEAM (Erlang VM) which has built-in concurrency, distribution and scalability, actors are part of the language itself</a:t>
            </a:r>
          </a:p>
          <a:p>
            <a:pPr indent="-228600" lvl="0" marL="457200" rtl="0">
              <a:spcBef>
                <a:spcPts val="0"/>
              </a:spcBef>
              <a:buClr>
                <a:srgbClr val="000000"/>
              </a:buClr>
              <a:buChar char="-"/>
            </a:pPr>
            <a:r>
              <a:rPr b="1" lang="en">
                <a:solidFill>
                  <a:srgbClr val="000000"/>
                </a:solidFill>
              </a:rPr>
              <a:t>SMP support since 2006</a:t>
            </a:r>
          </a:p>
          <a:p>
            <a:pPr indent="-228600" lvl="0" marL="457200" rtl="0">
              <a:spcBef>
                <a:spcPts val="0"/>
              </a:spcBef>
              <a:buClr>
                <a:srgbClr val="000000"/>
              </a:buClr>
              <a:buChar char="-"/>
            </a:pPr>
            <a:r>
              <a:rPr b="1" lang="en">
                <a:solidFill>
                  <a:srgbClr val="000000"/>
                </a:solidFill>
              </a:rPr>
              <a:t>Built-in fault tolerance: 99.99999% uptime</a:t>
            </a:r>
          </a:p>
          <a:p>
            <a:pPr indent="-228600" lvl="0" marL="457200" rtl="0">
              <a:spcBef>
                <a:spcPts val="0"/>
              </a:spcBef>
              <a:buClr>
                <a:srgbClr val="000000"/>
              </a:buClr>
              <a:buChar char="-"/>
            </a:pPr>
            <a:r>
              <a:rPr b="1" lang="en">
                <a:solidFill>
                  <a:srgbClr val="000000"/>
                </a:solidFill>
              </a:rPr>
              <a:t>Battle tested: ~50% of all mobile comms go through Erlang boxes</a:t>
            </a:r>
          </a:p>
          <a:p>
            <a:pPr indent="-228600" lvl="0" marL="457200" rtl="0">
              <a:spcBef>
                <a:spcPts val="0"/>
              </a:spcBef>
              <a:buClr>
                <a:srgbClr val="000000"/>
              </a:buClr>
              <a:buChar char="-"/>
            </a:pPr>
            <a:r>
              <a:rPr b="1" lang="en">
                <a:solidFill>
                  <a:srgbClr val="000000"/>
                </a:solidFill>
              </a:rPr>
              <a:t>Happy coincidence: the solution to telecom problems for reliability and scalability are a perfect match for the same problems the web and IOT are facing</a:t>
            </a:r>
          </a:p>
          <a:p>
            <a:pPr indent="-228600" lvl="0" marL="457200" rtl="0">
              <a:spcBef>
                <a:spcPts val="0"/>
              </a:spcBef>
              <a:buClr>
                <a:srgbClr val="000000"/>
              </a:buClr>
              <a:buChar char="-"/>
            </a:pPr>
            <a:r>
              <a:rPr b="1" lang="en">
                <a:solidFill>
                  <a:srgbClr val="000000"/>
                </a:solidFill>
              </a:rPr>
              <a:t>2 million web servers vs. 1 server with 2 million connections</a:t>
            </a:r>
          </a:p>
          <a:p>
            <a:pPr lvl="0" rtl="0">
              <a:spcBef>
                <a:spcPts val="0"/>
              </a:spcBef>
              <a:buNone/>
            </a:pPr>
            <a:r>
              <a:rPr lang="en">
                <a:solidFill>
                  <a:srgbClr val="000000"/>
                </a:solidFill>
              </a:rPr>
              <a:t>  </a:t>
            </a:r>
          </a:p>
        </p:txBody>
      </p:sp>
      <p:pic>
        <p:nvPicPr>
          <p:cNvPr descr="crafting_software_logo-01.png" id="102" name="Shape 102"/>
          <p:cNvPicPr preferRelativeResize="0"/>
          <p:nvPr/>
        </p:nvPicPr>
        <p:blipFill>
          <a:blip r:embed="rId3">
            <a:alphaModFix/>
          </a:blip>
          <a:stretch>
            <a:fillRect/>
          </a:stretch>
        </p:blipFill>
        <p:spPr>
          <a:xfrm>
            <a:off x="6670175" y="-26225"/>
            <a:ext cx="2355876" cy="10170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noFill/>
      </p:bgPr>
    </p:bg>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000000"/>
                </a:solidFill>
              </a:rPr>
              <a:t>Why Elixir</a:t>
            </a:r>
          </a:p>
          <a:p>
            <a:pPr lvl="0" rtl="0">
              <a:spcBef>
                <a:spcPts val="0"/>
              </a:spcBef>
              <a:buNone/>
            </a:pPr>
            <a:r>
              <a:t/>
            </a:r>
            <a:endParaRPr>
              <a:solidFill>
                <a:srgbClr val="000000"/>
              </a:solidFill>
            </a:endParaRPr>
          </a:p>
        </p:txBody>
      </p:sp>
      <p:sp>
        <p:nvSpPr>
          <p:cNvPr id="108" name="Shape 10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000000"/>
              </a:buClr>
              <a:buChar char="-"/>
            </a:pPr>
            <a:r>
              <a:rPr b="1" lang="en">
                <a:solidFill>
                  <a:srgbClr val="000000"/>
                </a:solidFill>
              </a:rPr>
              <a:t>Modern language with solid additions to Erlang: protocols, macros, sigils, pipe operator, great tooling</a:t>
            </a:r>
          </a:p>
          <a:p>
            <a:pPr indent="-228600" lvl="0" marL="457200" rtl="0">
              <a:spcBef>
                <a:spcPts val="0"/>
              </a:spcBef>
              <a:buClr>
                <a:srgbClr val="000000"/>
              </a:buClr>
              <a:buChar char="-"/>
            </a:pPr>
            <a:r>
              <a:rPr b="1" lang="en">
                <a:solidFill>
                  <a:srgbClr val="000000"/>
                </a:solidFill>
              </a:rPr>
              <a:t>Beauty and expressiveness of Python &amp; Ruby, power and awesomeness of Erlang</a:t>
            </a:r>
          </a:p>
          <a:p>
            <a:pPr indent="-228600" lvl="0" marL="457200" rtl="0">
              <a:spcBef>
                <a:spcPts val="0"/>
              </a:spcBef>
              <a:buClr>
                <a:srgbClr val="000000"/>
              </a:buClr>
              <a:buChar char="-"/>
            </a:pPr>
            <a:r>
              <a:rPr b="1" lang="en">
                <a:solidFill>
                  <a:srgbClr val="000000"/>
                </a:solidFill>
              </a:rPr>
              <a:t>Compatible with existing Erlang infrastructure and libraries</a:t>
            </a:r>
          </a:p>
        </p:txBody>
      </p:sp>
      <p:pic>
        <p:nvPicPr>
          <p:cNvPr descr="crafting_software_logo-01.png" id="109" name="Shape 109"/>
          <p:cNvPicPr preferRelativeResize="0"/>
          <p:nvPr/>
        </p:nvPicPr>
        <p:blipFill>
          <a:blip r:embed="rId3">
            <a:alphaModFix/>
          </a:blip>
          <a:stretch>
            <a:fillRect/>
          </a:stretch>
        </p:blipFill>
        <p:spPr>
          <a:xfrm>
            <a:off x="6670175" y="-26225"/>
            <a:ext cx="2355876" cy="10170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noFill/>
      </p:bgPr>
    </p:bg>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000000"/>
                </a:solidFill>
              </a:rPr>
              <a:t>Short introduction to Elixir</a:t>
            </a:r>
          </a:p>
        </p:txBody>
      </p:sp>
      <p:sp>
        <p:nvSpPr>
          <p:cNvPr id="115" name="Shape 11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b="1" lang="en">
                <a:solidFill>
                  <a:srgbClr val="000000"/>
                </a:solidFill>
              </a:rPr>
              <a:t>Let’s see some syntax and language data types to be able to understand the examples </a:t>
            </a:r>
          </a:p>
          <a:p>
            <a:pPr lvl="0" rtl="0">
              <a:spcBef>
                <a:spcPts val="0"/>
              </a:spcBef>
              <a:buNone/>
            </a:pPr>
            <a:r>
              <a:rPr b="1" lang="en">
                <a:solidFill>
                  <a:srgbClr val="000000"/>
                </a:solidFill>
              </a:rPr>
              <a:t>CODE</a:t>
            </a:r>
          </a:p>
        </p:txBody>
      </p:sp>
      <p:pic>
        <p:nvPicPr>
          <p:cNvPr descr="crafting_software_logo-01.png" id="116" name="Shape 116"/>
          <p:cNvPicPr preferRelativeResize="0"/>
          <p:nvPr/>
        </p:nvPicPr>
        <p:blipFill>
          <a:blip r:embed="rId3">
            <a:alphaModFix/>
          </a:blip>
          <a:stretch>
            <a:fillRect/>
          </a:stretch>
        </p:blipFill>
        <p:spPr>
          <a:xfrm>
            <a:off x="6670175" y="-26225"/>
            <a:ext cx="2355876" cy="10170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