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9144000" cy="5143500" type="screen16x9"/>
  <p:notesSz cx="6858000" cy="9144000"/>
  <p:embeddedFontLst>
    <p:embeddedFont>
      <p:font typeface="Abril Fatface" panose="02000503000000020003" pitchFamily="2" charset="0"/>
      <p:regular r:id="rId17"/>
    </p:embeddedFont>
    <p:embeddedFont>
      <p:font typeface="Nunito" pitchFamily="2" charset="0"/>
      <p:regular r:id="rId18"/>
      <p:bold r:id="rId19"/>
      <p:italic r:id="rId20"/>
      <p:boldItalic r:id="rId21"/>
    </p:embeddedFont>
    <p:embeddedFont>
      <p:font typeface="Roboto Condensed Light" panose="02000000000000000000"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FB8FA1-39EC-4896-B242-7D499DF971CC}">
  <a:tblStyle styleId="{51FB8FA1-39EC-4896-B242-7D499DF971C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499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396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100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605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14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23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7663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193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081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834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023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f080b61eb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f080b61eb8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19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243963" y="-93373"/>
            <a:ext cx="855913" cy="2600230"/>
          </a:xfrm>
          <a:custGeom>
            <a:avLst/>
            <a:gdLst/>
            <a:ahLst/>
            <a:cxnLst/>
            <a:rect l="l" t="t" r="r" b="b"/>
            <a:pathLst>
              <a:path w="17017" h="51697" extrusionOk="0">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919140" y="-278604"/>
            <a:ext cx="1383960" cy="932103"/>
          </a:xfrm>
          <a:custGeom>
            <a:avLst/>
            <a:gdLst/>
            <a:ahLst/>
            <a:cxnLst/>
            <a:rect l="l" t="t" r="r" b="b"/>
            <a:pathLst>
              <a:path w="31345" h="15587" extrusionOk="0">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7564905" y="-93375"/>
            <a:ext cx="1730072" cy="204458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avLst/>
            <a:gdLst/>
            <a:ahLst/>
            <a:cxnLst/>
            <a:rect l="l" t="t" r="r" b="b"/>
            <a:pathLst>
              <a:path w="37849" h="42665" extrusionOk="0">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flipH="1">
            <a:off x="7641225" y="-691372"/>
            <a:ext cx="1756619" cy="2076077"/>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flipH="1">
            <a:off x="8145456" y="-66021"/>
            <a:ext cx="1756619" cy="2322794"/>
          </a:xfrm>
          <a:custGeom>
            <a:avLst/>
            <a:gdLst/>
            <a:ahLst/>
            <a:cxnLst/>
            <a:rect l="l" t="t" r="r" b="b"/>
            <a:pathLst>
              <a:path w="39184" h="46310" extrusionOk="0">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5"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609.03020"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ctrTitle"/>
          </p:nvPr>
        </p:nvSpPr>
        <p:spPr>
          <a:xfrm>
            <a:off x="713100" y="1481055"/>
            <a:ext cx="6816600" cy="241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Ransomware Detection using Machine Learning</a:t>
            </a:r>
            <a:endParaRPr sz="6000" dirty="0"/>
          </a:p>
        </p:txBody>
      </p:sp>
      <p:sp>
        <p:nvSpPr>
          <p:cNvPr id="233" name="Google Shape;233;p33"/>
          <p:cNvSpPr txBox="1">
            <a:spLocks noGrp="1"/>
          </p:cNvSpPr>
          <p:nvPr>
            <p:ph type="subTitle" idx="1"/>
          </p:nvPr>
        </p:nvSpPr>
        <p:spPr>
          <a:xfrm>
            <a:off x="713100" y="3995538"/>
            <a:ext cx="45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By: Adrian Magno</a:t>
            </a:r>
          </a:p>
          <a:p>
            <a:pPr marL="0" lvl="0" indent="0" algn="l" rtl="0">
              <a:spcBef>
                <a:spcPts val="0"/>
              </a:spcBef>
              <a:spcAft>
                <a:spcPts val="0"/>
              </a:spcAft>
              <a:buNone/>
            </a:pPr>
            <a:r>
              <a:rPr lang="en" dirty="0"/>
              <a:t>CTEC 402 – Programming Project 2</a:t>
            </a:r>
            <a:endParaRPr dirty="0"/>
          </a:p>
        </p:txBody>
      </p:sp>
      <p:cxnSp>
        <p:nvCxnSpPr>
          <p:cNvPr id="234" name="Google Shape;234;p33"/>
          <p:cNvCxnSpPr>
            <a:endCxn id="235"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35" name="Google Shape;235;p33"/>
          <p:cNvSpPr txBox="1">
            <a:spLocks noGrp="1"/>
          </p:cNvSpPr>
          <p:nvPr>
            <p:ph type="subTitle" idx="1"/>
          </p:nvPr>
        </p:nvSpPr>
        <p:spPr>
          <a:xfrm>
            <a:off x="6331500" y="4630647"/>
            <a:ext cx="2585400" cy="47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a:t>Elegant Lines Pitch Deck // 2021</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29005" y="863550"/>
            <a:ext cx="2748494"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Displays Confusion matrix with (</a:t>
            </a:r>
            <a:r>
              <a:rPr lang="en-US" b="1" dirty="0" err="1"/>
              <a:t>n_estimators</a:t>
            </a:r>
            <a:r>
              <a:rPr lang="en-US" b="1" dirty="0"/>
              <a:t>=100)</a:t>
            </a:r>
            <a:endParaRPr lang="en-US" dirty="0"/>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B1F0D14A-C289-CC4B-D5DC-4812AE4FA91D}"/>
              </a:ext>
            </a:extLst>
          </p:cNvPr>
          <p:cNvPicPr>
            <a:picLocks noChangeAspect="1"/>
          </p:cNvPicPr>
          <p:nvPr/>
        </p:nvPicPr>
        <p:blipFill>
          <a:blip r:embed="rId3"/>
          <a:stretch>
            <a:fillRect/>
          </a:stretch>
        </p:blipFill>
        <p:spPr>
          <a:xfrm>
            <a:off x="3323303" y="742950"/>
            <a:ext cx="5486400" cy="3657600"/>
          </a:xfrm>
          <a:prstGeom prst="rect">
            <a:avLst/>
          </a:prstGeom>
        </p:spPr>
      </p:pic>
    </p:spTree>
    <p:extLst>
      <p:ext uri="{BB962C8B-B14F-4D97-AF65-F5344CB8AC3E}">
        <p14:creationId xmlns:p14="http://schemas.microsoft.com/office/powerpoint/2010/main" val="18214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ctrTitle"/>
          </p:nvPr>
        </p:nvSpPr>
        <p:spPr>
          <a:xfrm>
            <a:off x="1969813" y="208441"/>
            <a:ext cx="5204374" cy="17575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Part 2: Other Algorithms</a:t>
            </a:r>
            <a:endParaRPr sz="6000" dirty="0"/>
          </a:p>
        </p:txBody>
      </p:sp>
      <p:sp>
        <p:nvSpPr>
          <p:cNvPr id="233" name="Google Shape;233;p33"/>
          <p:cNvSpPr txBox="1">
            <a:spLocks noGrp="1"/>
          </p:cNvSpPr>
          <p:nvPr>
            <p:ph type="subTitle" idx="1"/>
          </p:nvPr>
        </p:nvSpPr>
        <p:spPr>
          <a:xfrm>
            <a:off x="399590" y="2095949"/>
            <a:ext cx="7986763" cy="175750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rPr>
              <a:t>To assess the efficacy of several algorithms in ransomware detection, we will analyze the accuracy and loss of each one using Decision Tree, K-Nearest Neighbors (KNN), and Naive Bayes, among other techniques.</a:t>
            </a:r>
            <a:endParaRPr dirty="0"/>
          </a:p>
        </p:txBody>
      </p:sp>
      <p:cxnSp>
        <p:nvCxnSpPr>
          <p:cNvPr id="234" name="Google Shape;234;p33"/>
          <p:cNvCxnSpPr>
            <a:endCxn id="235"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35" name="Google Shape;235;p33"/>
          <p:cNvSpPr txBox="1">
            <a:spLocks noGrp="1"/>
          </p:cNvSpPr>
          <p:nvPr>
            <p:ph type="subTitle" idx="1"/>
          </p:nvPr>
        </p:nvSpPr>
        <p:spPr>
          <a:xfrm>
            <a:off x="6331500" y="4630647"/>
            <a:ext cx="2585400" cy="47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a:t>Elegant Lines Pitch Deck // 2021</a:t>
            </a:r>
            <a:endParaRPr sz="1200"/>
          </a:p>
        </p:txBody>
      </p:sp>
    </p:spTree>
    <p:extLst>
      <p:ext uri="{BB962C8B-B14F-4D97-AF65-F5344CB8AC3E}">
        <p14:creationId xmlns:p14="http://schemas.microsoft.com/office/powerpoint/2010/main" val="2153007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29005" y="863550"/>
            <a:ext cx="2748494"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3200" dirty="0"/>
              <a:t>Output for Decision Tree, KNN, and Naïve Bayes</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4" name="Picture 3">
            <a:extLst>
              <a:ext uri="{FF2B5EF4-FFF2-40B4-BE49-F238E27FC236}">
                <a16:creationId xmlns:a16="http://schemas.microsoft.com/office/drawing/2014/main" id="{E4E64CD9-881A-EAF1-EA75-B33F351B1D94}"/>
              </a:ext>
            </a:extLst>
          </p:cNvPr>
          <p:cNvPicPr>
            <a:picLocks noChangeAspect="1"/>
          </p:cNvPicPr>
          <p:nvPr/>
        </p:nvPicPr>
        <p:blipFill>
          <a:blip r:embed="rId3"/>
          <a:stretch>
            <a:fillRect/>
          </a:stretch>
        </p:blipFill>
        <p:spPr>
          <a:xfrm>
            <a:off x="4572000" y="368242"/>
            <a:ext cx="3834642" cy="2203508"/>
          </a:xfrm>
          <a:prstGeom prst="rect">
            <a:avLst/>
          </a:prstGeom>
        </p:spPr>
      </p:pic>
      <p:pic>
        <p:nvPicPr>
          <p:cNvPr id="5" name="Picture 4">
            <a:extLst>
              <a:ext uri="{FF2B5EF4-FFF2-40B4-BE49-F238E27FC236}">
                <a16:creationId xmlns:a16="http://schemas.microsoft.com/office/drawing/2014/main" id="{35857C52-E1C7-03DD-00E6-82C341A71232}"/>
              </a:ext>
            </a:extLst>
          </p:cNvPr>
          <p:cNvPicPr>
            <a:picLocks noChangeAspect="1"/>
          </p:cNvPicPr>
          <p:nvPr/>
        </p:nvPicPr>
        <p:blipFill>
          <a:blip r:embed="rId4"/>
          <a:stretch>
            <a:fillRect/>
          </a:stretch>
        </p:blipFill>
        <p:spPr>
          <a:xfrm>
            <a:off x="4792258" y="2858377"/>
            <a:ext cx="3517436" cy="1419414"/>
          </a:xfrm>
          <a:prstGeom prst="rect">
            <a:avLst/>
          </a:prstGeom>
        </p:spPr>
      </p:pic>
    </p:spTree>
    <p:extLst>
      <p:ext uri="{BB962C8B-B14F-4D97-AF65-F5344CB8AC3E}">
        <p14:creationId xmlns:p14="http://schemas.microsoft.com/office/powerpoint/2010/main" val="199220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29005" y="863550"/>
            <a:ext cx="3315246"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Accuracy Plot: K-NN displayed moderate/average accuracy, Decision tree showed good training and accuracy and Naïve Bayes showed super low accuracy</a:t>
            </a:r>
          </a:p>
          <a:p>
            <a:pPr>
              <a:buFont typeface="Arial" panose="020B0604020202020204" pitchFamily="34" charset="0"/>
              <a:buChar char="•"/>
            </a:pPr>
            <a:r>
              <a:rPr lang="en-US" dirty="0"/>
              <a:t>Loss Plot: The loss values for Decision tree is low, as well as KNN models but Naïve Bayes was high</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4" name="Picture 3">
            <a:extLst>
              <a:ext uri="{FF2B5EF4-FFF2-40B4-BE49-F238E27FC236}">
                <a16:creationId xmlns:a16="http://schemas.microsoft.com/office/drawing/2014/main" id="{12B2D97E-CF07-2169-417A-AC822858D2FB}"/>
              </a:ext>
            </a:extLst>
          </p:cNvPr>
          <p:cNvPicPr>
            <a:picLocks noChangeAspect="1"/>
          </p:cNvPicPr>
          <p:nvPr/>
        </p:nvPicPr>
        <p:blipFill>
          <a:blip r:embed="rId3"/>
          <a:stretch>
            <a:fillRect/>
          </a:stretch>
        </p:blipFill>
        <p:spPr>
          <a:xfrm>
            <a:off x="3986029" y="1113232"/>
            <a:ext cx="4828966" cy="2543175"/>
          </a:xfrm>
          <a:prstGeom prst="rect">
            <a:avLst/>
          </a:prstGeom>
        </p:spPr>
      </p:pic>
    </p:spTree>
    <p:extLst>
      <p:ext uri="{BB962C8B-B14F-4D97-AF65-F5344CB8AC3E}">
        <p14:creationId xmlns:p14="http://schemas.microsoft.com/office/powerpoint/2010/main" val="4105192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a:spLocks noGrp="1"/>
          </p:cNvSpPr>
          <p:nvPr>
            <p:ph type="ctrTitle"/>
          </p:nvPr>
        </p:nvSpPr>
        <p:spPr>
          <a:xfrm>
            <a:off x="1969813" y="208442"/>
            <a:ext cx="5204374" cy="81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t>References</a:t>
            </a:r>
            <a:endParaRPr sz="6000" dirty="0"/>
          </a:p>
        </p:txBody>
      </p:sp>
      <p:sp>
        <p:nvSpPr>
          <p:cNvPr id="233" name="Google Shape;233;p33"/>
          <p:cNvSpPr txBox="1">
            <a:spLocks noGrp="1"/>
          </p:cNvSpPr>
          <p:nvPr>
            <p:ph type="subTitle" idx="1"/>
          </p:nvPr>
        </p:nvSpPr>
        <p:spPr>
          <a:xfrm>
            <a:off x="366932" y="1148908"/>
            <a:ext cx="7986763" cy="1757503"/>
          </a:xfrm>
          <a:prstGeom prst="rect">
            <a:avLst/>
          </a:prstGeom>
        </p:spPr>
        <p:txBody>
          <a:bodyPr spcFirstLastPara="1" wrap="square" lIns="91425" tIns="91425" rIns="91425" bIns="91425" anchor="t" anchorCtr="0">
            <a:noAutofit/>
          </a:bodyPr>
          <a:lstStyle/>
          <a:p>
            <a:pPr marL="457200" marR="0" indent="-457200">
              <a:lnSpc>
                <a:spcPct val="115000"/>
              </a:lnSpc>
              <a:spcBef>
                <a:spcPts val="0"/>
              </a:spcBef>
              <a:spcAft>
                <a:spcPts val="8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Altman, N. S. (1992). An introduction to kernel and nearest-neighbor nonparametric regression.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The American Statistician, 46</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(3), 175–185. https://doi.org/10.2307/2685209</a:t>
            </a:r>
            <a:endParaRPr lang="en-US" sz="1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nSpc>
                <a:spcPct val="115000"/>
              </a:lnSpc>
              <a:spcBef>
                <a:spcPts val="0"/>
              </a:spcBef>
              <a:spcAft>
                <a:spcPts val="800"/>
              </a:spcAft>
            </a:pP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Breiman</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L. (2001). Random forests.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45</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(1), 5–32. https://doi.org/10.1023/A:1010933404324</a:t>
            </a:r>
            <a:endParaRPr lang="en-US" sz="1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nSpc>
                <a:spcPct val="115000"/>
              </a:lnSpc>
              <a:spcBef>
                <a:spcPts val="0"/>
              </a:spcBef>
              <a:spcAft>
                <a:spcPts val="800"/>
              </a:spcAft>
            </a:pP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Kharraz</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 Arshad, S.,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Mulliner</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C., Robertson, W., &amp;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Kirda</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E. (2016). UNVEIL: A large-scale, automated approach to detecting ransomware. In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25th USENIX Security Symposium</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(pp. 757–772). USENIX Association. https://www.usenix.org/conference/usenixsecurity16/technical-sessions/presentation/kharraz</a:t>
            </a:r>
            <a:endParaRPr lang="en-US" sz="1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nSpc>
                <a:spcPct val="115000"/>
              </a:lnSpc>
              <a:spcBef>
                <a:spcPts val="0"/>
              </a:spcBef>
              <a:spcAft>
                <a:spcPts val="8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McCallum, A., &amp; Nigam, K. (1998). A comparison of event models for Naive Bayes text classification. In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Proceedings of the AAAI-98 workshop on learning for text categorization</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(pp. 41–48). AAAI Press. https://www.aaai.org/Papers/Workshops/1998/WS-98-05/WS98-05-008.pdf</a:t>
            </a:r>
            <a:endParaRPr lang="en-US" sz="1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nSpc>
                <a:spcPct val="115000"/>
              </a:lnSpc>
              <a:spcBef>
                <a:spcPts val="0"/>
              </a:spcBef>
              <a:spcAft>
                <a:spcPts val="800"/>
              </a:spcAft>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Quinlan, J. R. (1986). Induction of decision trees. </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1</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(1), 81–106. https://doi.org/10.1023/A:1022643204877</a:t>
            </a:r>
            <a:endParaRPr lang="en-US" sz="1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marR="0" indent="-457200">
              <a:lnSpc>
                <a:spcPct val="115000"/>
              </a:lnSpc>
              <a:spcBef>
                <a:spcPts val="0"/>
              </a:spcBef>
              <a:spcAft>
                <a:spcPts val="800"/>
              </a:spcAft>
            </a:pP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Sgandurra</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D., Muñoz-González, L., Mohsen, R., &amp;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Lupu</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E. C. (2016). Automated dynamic analysis of ransomware: Benefits, limitations, and use for detection. </a:t>
            </a:r>
            <a:r>
              <a:rPr lang="en-US" sz="1000" i="1" dirty="0" err="1">
                <a:effectLst/>
                <a:latin typeface="Times New Roman" panose="02020603050405020304" pitchFamily="18" charset="0"/>
                <a:ea typeface="Times New Roman" panose="02020603050405020304" pitchFamily="18" charset="0"/>
                <a:cs typeface="Times New Roman" panose="02020603050405020304" pitchFamily="18" charset="0"/>
              </a:rPr>
              <a:t>arXiv</a:t>
            </a:r>
            <a:r>
              <a:rPr lang="en-US" sz="1000" i="1" dirty="0">
                <a:effectLst/>
                <a:latin typeface="Times New Roman" panose="02020603050405020304" pitchFamily="18" charset="0"/>
                <a:ea typeface="Times New Roman" panose="02020603050405020304" pitchFamily="18" charset="0"/>
                <a:cs typeface="Times New Roman" panose="02020603050405020304" pitchFamily="18" charset="0"/>
              </a:rPr>
              <a:t> preprint arXiv:1609.03020</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u="sng"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https://arxiv.org/abs/1609.03020</a:t>
            </a:r>
            <a:endParaRPr lang="en-US" sz="1000" dirty="0">
              <a:effectLst/>
              <a:latin typeface="Aptos" panose="020B0004020202020204" pitchFamily="34" charset="0"/>
              <a:ea typeface="Times New Roman" panose="02020603050405020304" pitchFamily="18" charset="0"/>
              <a:cs typeface="Times New Roman" panose="02020603050405020304" pitchFamily="18" charset="0"/>
            </a:endParaRPr>
          </a:p>
        </p:txBody>
      </p:sp>
      <p:cxnSp>
        <p:nvCxnSpPr>
          <p:cNvPr id="234" name="Google Shape;234;p33"/>
          <p:cNvCxnSpPr>
            <a:endCxn id="235"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35" name="Google Shape;235;p33"/>
          <p:cNvSpPr txBox="1">
            <a:spLocks noGrp="1"/>
          </p:cNvSpPr>
          <p:nvPr>
            <p:ph type="subTitle" idx="1"/>
          </p:nvPr>
        </p:nvSpPr>
        <p:spPr>
          <a:xfrm>
            <a:off x="6331500" y="4630647"/>
            <a:ext cx="2585400" cy="475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a:t>Elegant Lines Pitch Deck // 2021</a:t>
            </a:r>
            <a:endParaRPr sz="1200"/>
          </a:p>
        </p:txBody>
      </p:sp>
    </p:spTree>
    <p:extLst>
      <p:ext uri="{BB962C8B-B14F-4D97-AF65-F5344CB8AC3E}">
        <p14:creationId xmlns:p14="http://schemas.microsoft.com/office/powerpoint/2010/main" val="23120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a:spLocks noGrp="1"/>
          </p:cNvSpPr>
          <p:nvPr>
            <p:ph type="title"/>
          </p:nvPr>
        </p:nvSpPr>
        <p:spPr>
          <a:xfrm>
            <a:off x="720000" y="521225"/>
            <a:ext cx="7704000" cy="57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0" dirty="0"/>
              <a:t>What is Ransomware and Random Forest?</a:t>
            </a:r>
            <a:endParaRPr sz="2800" b="0" dirty="0"/>
          </a:p>
        </p:txBody>
      </p:sp>
      <p:sp>
        <p:nvSpPr>
          <p:cNvPr id="241" name="Google Shape;241;p3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52400" indent="0">
              <a:buNone/>
            </a:pPr>
            <a:r>
              <a:rPr lang="en-US" b="1" dirty="0"/>
              <a:t>What is Ransomware?</a:t>
            </a:r>
            <a:endParaRPr lang="en-US" dirty="0"/>
          </a:p>
          <a:p>
            <a:pPr>
              <a:buFont typeface="Arial" panose="020B0604020202020204" pitchFamily="34" charset="0"/>
              <a:buChar char="•"/>
            </a:pPr>
            <a:r>
              <a:rPr lang="en-US" dirty="0"/>
              <a:t>Malicious software designed to encrypt files and demand a ransom for decryption.</a:t>
            </a:r>
          </a:p>
          <a:p>
            <a:pPr>
              <a:buFont typeface="Arial" panose="020B0604020202020204" pitchFamily="34" charset="0"/>
              <a:buChar char="•"/>
            </a:pPr>
            <a:r>
              <a:rPr lang="en-US" dirty="0"/>
              <a:t>Often spread through phishing emails, malicious downloads, or exploiting vulnerabilities.</a:t>
            </a:r>
          </a:p>
          <a:p>
            <a:pPr>
              <a:buFont typeface="Arial" panose="020B0604020202020204" pitchFamily="34" charset="0"/>
              <a:buChar char="•"/>
            </a:pPr>
            <a:r>
              <a:rPr lang="en-US" dirty="0"/>
              <a:t>Causes significant financial and data loss for organizations.</a:t>
            </a:r>
          </a:p>
          <a:p>
            <a:pPr marL="152400" indent="0">
              <a:buNone/>
            </a:pPr>
            <a:r>
              <a:rPr lang="en-US" b="1" dirty="0"/>
              <a:t>Why Random Forest for Ransomware Detection?</a:t>
            </a:r>
            <a:endParaRPr lang="en-US" dirty="0"/>
          </a:p>
          <a:p>
            <a:pPr>
              <a:buFont typeface="Arial" panose="020B0604020202020204" pitchFamily="34" charset="0"/>
              <a:buChar char="•"/>
            </a:pPr>
            <a:r>
              <a:rPr lang="en-US" b="1" dirty="0"/>
              <a:t>Random Forest</a:t>
            </a:r>
            <a:r>
              <a:rPr lang="en-US" dirty="0"/>
              <a:t> is a machine learning algorithm that builds multiple decision trees and merges them to improve accuracy and control over-fitting.</a:t>
            </a:r>
          </a:p>
          <a:p>
            <a:pPr>
              <a:buFont typeface="Arial" panose="020B0604020202020204" pitchFamily="34" charset="0"/>
              <a:buChar char="•"/>
            </a:pPr>
            <a:r>
              <a:rPr lang="en-US" dirty="0"/>
              <a:t>It’s ideal for classifying large, complex datasets like those used in cybersecurity.</a:t>
            </a:r>
          </a:p>
          <a:p>
            <a:pPr marL="152400" indent="0">
              <a:buNone/>
            </a:pPr>
            <a:r>
              <a:rPr lang="en-US" b="1" dirty="0"/>
              <a:t>How Random Forest Helps in Ransomware Detection:</a:t>
            </a:r>
            <a:endParaRPr lang="en-US" dirty="0"/>
          </a:p>
          <a:p>
            <a:pPr>
              <a:buFont typeface="Arial" panose="020B0604020202020204" pitchFamily="34" charset="0"/>
              <a:buChar char="•"/>
            </a:pPr>
            <a:r>
              <a:rPr lang="en-US" b="1" dirty="0"/>
              <a:t>Feature Extraction:</a:t>
            </a:r>
            <a:br>
              <a:rPr lang="en-US" dirty="0"/>
            </a:br>
            <a:r>
              <a:rPr lang="en-US" dirty="0"/>
              <a:t>Extracts important features from system logs and network traffic, such as file access patterns, encryption behavior, and system calls.</a:t>
            </a:r>
          </a:p>
          <a:p>
            <a:pPr>
              <a:buFont typeface="Arial" panose="020B0604020202020204" pitchFamily="34" charset="0"/>
              <a:buChar char="•"/>
            </a:pPr>
            <a:r>
              <a:rPr lang="en-US" b="1" dirty="0"/>
              <a:t>Classification:</a:t>
            </a:r>
            <a:br>
              <a:rPr lang="en-US" dirty="0"/>
            </a:br>
            <a:r>
              <a:rPr lang="en-US" dirty="0"/>
              <a:t>Classifies whether activity is normal or potentially ransomware-related based on historical data.</a:t>
            </a:r>
          </a:p>
          <a:p>
            <a:pPr>
              <a:buFont typeface="Arial" panose="020B0604020202020204" pitchFamily="34" charset="0"/>
              <a:buChar char="•"/>
            </a:pPr>
            <a:r>
              <a:rPr lang="en-US" b="1" dirty="0"/>
              <a:t>High Accuracy:</a:t>
            </a:r>
            <a:br>
              <a:rPr lang="en-US" dirty="0"/>
            </a:br>
            <a:r>
              <a:rPr lang="en-US" dirty="0"/>
              <a:t>Random Forest can achieve high accuracy in distinguishing between benign and malicious activities by combining the output of multiple decision trees.</a:t>
            </a:r>
          </a:p>
          <a:p>
            <a:pPr>
              <a:buFont typeface="Arial" panose="020B0604020202020204" pitchFamily="34" charset="0"/>
              <a:buChar char="•"/>
            </a:pPr>
            <a:endParaRPr lang="en-US" dirty="0"/>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445024" y="2922447"/>
            <a:ext cx="7704000"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Goal</a:t>
            </a:r>
            <a:r>
              <a:rPr lang="en-US" dirty="0"/>
              <a:t>: Train a Random Forest classifier with different configurations to detect ransomware in a dataset.</a:t>
            </a:r>
          </a:p>
          <a:p>
            <a:pPr>
              <a:buFont typeface="Arial" panose="020B0604020202020204" pitchFamily="34" charset="0"/>
              <a:buChar char="•"/>
            </a:pPr>
            <a:r>
              <a:rPr lang="en-US" b="1" dirty="0"/>
              <a:t>Features:</a:t>
            </a:r>
            <a:r>
              <a:rPr lang="en-US" dirty="0"/>
              <a:t> Excluding ‘</a:t>
            </a:r>
            <a:r>
              <a:rPr lang="en-US" dirty="0" err="1"/>
              <a:t>FileName</a:t>
            </a:r>
            <a:r>
              <a:rPr lang="en-US" dirty="0"/>
              <a:t>,’ ‘md5Hash’, and ‘Benign’</a:t>
            </a:r>
          </a:p>
          <a:p>
            <a:pPr>
              <a:buFont typeface="Arial" panose="020B0604020202020204" pitchFamily="34" charset="0"/>
              <a:buChar char="•"/>
            </a:pPr>
            <a:r>
              <a:rPr lang="en-US" b="1" dirty="0"/>
              <a:t>Target: </a:t>
            </a:r>
            <a:r>
              <a:rPr lang="en-US" dirty="0"/>
              <a:t>‘Benign’ column, where 1 = benign and 0 = ransomware</a:t>
            </a:r>
            <a:endParaRPr lang="en-US" b="1" dirty="0"/>
          </a:p>
          <a:p>
            <a:pPr>
              <a:buFont typeface="Arial" panose="020B0604020202020204" pitchFamily="34" charset="0"/>
              <a:buChar char="•"/>
            </a:pPr>
            <a:r>
              <a:rPr lang="en-US" b="1" dirty="0"/>
              <a:t>Data Splitting:</a:t>
            </a:r>
          </a:p>
          <a:p>
            <a:pPr lvl="1">
              <a:buFont typeface="Arial" panose="020B0604020202020204" pitchFamily="34" charset="0"/>
              <a:buChar char="•"/>
            </a:pPr>
            <a:r>
              <a:rPr lang="en-US" b="1" dirty="0"/>
              <a:t>80% Training Data</a:t>
            </a:r>
          </a:p>
          <a:p>
            <a:pPr lvl="1">
              <a:buFont typeface="Arial" panose="020B0604020202020204" pitchFamily="34" charset="0"/>
              <a:buChar char="•"/>
            </a:pPr>
            <a:r>
              <a:rPr lang="en-US" b="1" dirty="0"/>
              <a:t>20% test data (using </a:t>
            </a:r>
            <a:r>
              <a:rPr lang="en-US" b="1" dirty="0" err="1"/>
              <a:t>train_test_split</a:t>
            </a:r>
            <a:r>
              <a:rPr lang="en-US" b="1" dirty="0"/>
              <a:t> from </a:t>
            </a:r>
            <a:r>
              <a:rPr lang="en-US" b="1" dirty="0" err="1"/>
              <a:t>sklearn</a:t>
            </a:r>
            <a:r>
              <a:rPr lang="en-US" b="1" dirty="0"/>
              <a:t>)</a:t>
            </a:r>
            <a:endParaRPr lang="en-US" dirty="0"/>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879F17F2-EC45-2E7A-EEFB-19289355C570}"/>
              </a:ext>
            </a:extLst>
          </p:cNvPr>
          <p:cNvPicPr>
            <a:picLocks noChangeAspect="1"/>
          </p:cNvPicPr>
          <p:nvPr/>
        </p:nvPicPr>
        <p:blipFill>
          <a:blip r:embed="rId3"/>
          <a:stretch>
            <a:fillRect/>
          </a:stretch>
        </p:blipFill>
        <p:spPr>
          <a:xfrm>
            <a:off x="1819554" y="144919"/>
            <a:ext cx="5504892" cy="2695914"/>
          </a:xfrm>
          <a:prstGeom prst="rect">
            <a:avLst/>
          </a:prstGeom>
        </p:spPr>
      </p:pic>
    </p:spTree>
    <p:extLst>
      <p:ext uri="{BB962C8B-B14F-4D97-AF65-F5344CB8AC3E}">
        <p14:creationId xmlns:p14="http://schemas.microsoft.com/office/powerpoint/2010/main" val="361441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505984" y="3587727"/>
            <a:ext cx="7704000"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Dataset</a:t>
            </a:r>
            <a:r>
              <a:rPr lang="en-US" dirty="0"/>
              <a:t>: CSV file containing ransomware data.</a:t>
            </a:r>
          </a:p>
          <a:p>
            <a:pPr>
              <a:buFont typeface="Arial" panose="020B0604020202020204" pitchFamily="34" charset="0"/>
              <a:buChar char="•"/>
            </a:pPr>
            <a:r>
              <a:rPr lang="en-US" b="1" dirty="0"/>
              <a:t>Input</a:t>
            </a:r>
            <a:r>
              <a:rPr lang="en-US" dirty="0"/>
              <a:t>: A ransomware dataset with features like file details (excluding '</a:t>
            </a:r>
            <a:r>
              <a:rPr lang="en-US" dirty="0" err="1"/>
              <a:t>FileName</a:t>
            </a:r>
            <a:r>
              <a:rPr lang="en-US" dirty="0"/>
              <a:t>', 'md5Hash', and 'Benign’).</a:t>
            </a:r>
          </a:p>
          <a:p>
            <a:pPr>
              <a:buFont typeface="Arial" panose="020B0604020202020204" pitchFamily="34" charset="0"/>
              <a:buChar char="•"/>
            </a:pPr>
            <a:r>
              <a:rPr lang="en-US" b="1" dirty="0"/>
              <a:t>Output: </a:t>
            </a:r>
            <a:r>
              <a:rPr lang="en-US" dirty="0"/>
              <a:t>Model’s accuracy and loss across different configurations of the Random Forest Identifier</a:t>
            </a:r>
            <a:endParaRPr lang="en-US" b="1" dirty="0"/>
          </a:p>
          <a:p>
            <a:pPr>
              <a:buFont typeface="Arial" panose="020B0604020202020204" pitchFamily="34" charset="0"/>
              <a:buChar char="•"/>
            </a:pPr>
            <a:r>
              <a:rPr lang="en-US" b="1" dirty="0"/>
              <a:t>Configurations Tested</a:t>
            </a:r>
            <a:r>
              <a:rPr lang="en-US" dirty="0"/>
              <a:t>: </a:t>
            </a:r>
            <a:r>
              <a:rPr lang="en-US" dirty="0" err="1"/>
              <a:t>n_estimators</a:t>
            </a:r>
            <a:r>
              <a:rPr lang="en-US" dirty="0"/>
              <a:t> set to 10, 25, 50, 100</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879F17F2-EC45-2E7A-EEFB-19289355C570}"/>
              </a:ext>
            </a:extLst>
          </p:cNvPr>
          <p:cNvPicPr>
            <a:picLocks noChangeAspect="1"/>
          </p:cNvPicPr>
          <p:nvPr/>
        </p:nvPicPr>
        <p:blipFill>
          <a:blip r:embed="rId3"/>
          <a:stretch>
            <a:fillRect/>
          </a:stretch>
        </p:blipFill>
        <p:spPr>
          <a:xfrm>
            <a:off x="713028" y="37053"/>
            <a:ext cx="7717943" cy="3550674"/>
          </a:xfrm>
          <a:prstGeom prst="rect">
            <a:avLst/>
          </a:prstGeom>
        </p:spPr>
      </p:pic>
      <p:pic>
        <p:nvPicPr>
          <p:cNvPr id="4" name="Picture 3">
            <a:extLst>
              <a:ext uri="{FF2B5EF4-FFF2-40B4-BE49-F238E27FC236}">
                <a16:creationId xmlns:a16="http://schemas.microsoft.com/office/drawing/2014/main" id="{7F94E87C-B323-BC7E-C22A-4FF8F430089A}"/>
              </a:ext>
            </a:extLst>
          </p:cNvPr>
          <p:cNvPicPr>
            <a:picLocks noChangeAspect="1"/>
          </p:cNvPicPr>
          <p:nvPr/>
        </p:nvPicPr>
        <p:blipFill>
          <a:blip r:embed="rId4"/>
          <a:stretch>
            <a:fillRect/>
          </a:stretch>
        </p:blipFill>
        <p:spPr>
          <a:xfrm>
            <a:off x="707642" y="0"/>
            <a:ext cx="7728715" cy="3587727"/>
          </a:xfrm>
          <a:prstGeom prst="rect">
            <a:avLst/>
          </a:prstGeom>
        </p:spPr>
      </p:pic>
    </p:spTree>
    <p:extLst>
      <p:ext uri="{BB962C8B-B14F-4D97-AF65-F5344CB8AC3E}">
        <p14:creationId xmlns:p14="http://schemas.microsoft.com/office/powerpoint/2010/main" val="1392063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5" name="Picture 4">
            <a:extLst>
              <a:ext uri="{FF2B5EF4-FFF2-40B4-BE49-F238E27FC236}">
                <a16:creationId xmlns:a16="http://schemas.microsoft.com/office/drawing/2014/main" id="{641E940D-A607-7CE7-BD50-2B14186F2ECA}"/>
              </a:ext>
            </a:extLst>
          </p:cNvPr>
          <p:cNvPicPr>
            <a:picLocks noChangeAspect="1"/>
          </p:cNvPicPr>
          <p:nvPr/>
        </p:nvPicPr>
        <p:blipFill>
          <a:blip r:embed="rId3"/>
          <a:stretch>
            <a:fillRect/>
          </a:stretch>
        </p:blipFill>
        <p:spPr>
          <a:xfrm>
            <a:off x="5019189" y="1203549"/>
            <a:ext cx="3830966" cy="2681232"/>
          </a:xfrm>
          <a:prstGeom prst="rect">
            <a:avLst/>
          </a:prstGeom>
        </p:spPr>
      </p:pic>
      <p:sp>
        <p:nvSpPr>
          <p:cNvPr id="8" name="Text Placeholder 7">
            <a:extLst>
              <a:ext uri="{FF2B5EF4-FFF2-40B4-BE49-F238E27FC236}">
                <a16:creationId xmlns:a16="http://schemas.microsoft.com/office/drawing/2014/main" id="{D883AE9D-9C9E-5624-BFE2-D2AAE7064CB0}"/>
              </a:ext>
            </a:extLst>
          </p:cNvPr>
          <p:cNvSpPr>
            <a:spLocks noGrp="1"/>
          </p:cNvSpPr>
          <p:nvPr>
            <p:ph type="body" idx="1"/>
          </p:nvPr>
        </p:nvSpPr>
        <p:spPr>
          <a:xfrm>
            <a:off x="0" y="495966"/>
            <a:ext cx="4692140" cy="3416400"/>
          </a:xfrm>
        </p:spPr>
        <p:txBody>
          <a:bodyPr/>
          <a:lstStyle/>
          <a:p>
            <a:pPr marL="152400" indent="0">
              <a:buNone/>
            </a:pPr>
            <a:r>
              <a:rPr lang="en-US" sz="1000" b="1" dirty="0"/>
              <a:t>Accuracy Plot (Left)</a:t>
            </a:r>
            <a:r>
              <a:rPr lang="en-US" sz="1000" dirty="0"/>
              <a:t>:</a:t>
            </a:r>
          </a:p>
          <a:p>
            <a:pPr>
              <a:buFont typeface="Arial" panose="020B0604020202020204" pitchFamily="34" charset="0"/>
              <a:buChar char="•"/>
            </a:pPr>
            <a:r>
              <a:rPr lang="en-US" sz="1000" b="1" dirty="0"/>
              <a:t>X-axis</a:t>
            </a:r>
            <a:r>
              <a:rPr lang="en-US" sz="1000" dirty="0"/>
              <a:t>: Number of trees (Random Forest configurations: 10, 25, 50, 100).</a:t>
            </a:r>
          </a:p>
          <a:p>
            <a:pPr>
              <a:buFont typeface="Arial" panose="020B0604020202020204" pitchFamily="34" charset="0"/>
              <a:buChar char="•"/>
            </a:pPr>
            <a:r>
              <a:rPr lang="en-US" sz="1000" b="1" dirty="0"/>
              <a:t>Y-axis</a:t>
            </a:r>
            <a:r>
              <a:rPr lang="en-US" sz="1000" dirty="0"/>
              <a:t>: Accuracy (ratio of correct predictions).</a:t>
            </a:r>
          </a:p>
          <a:p>
            <a:pPr>
              <a:buFont typeface="Arial" panose="020B0604020202020204" pitchFamily="34" charset="0"/>
              <a:buChar char="•"/>
            </a:pPr>
            <a:r>
              <a:rPr lang="en-US" sz="1000" b="1" dirty="0"/>
              <a:t>Blue line (Training Accuracy)</a:t>
            </a:r>
            <a:r>
              <a:rPr lang="en-US" sz="1000" dirty="0"/>
              <a:t>:</a:t>
            </a:r>
          </a:p>
          <a:p>
            <a:pPr marL="152400" indent="0">
              <a:buNone/>
            </a:pPr>
            <a:r>
              <a:rPr lang="en-US" sz="1000" dirty="0"/>
              <a:t>Remains consistently high across all configurations (close to 1.0).</a:t>
            </a:r>
          </a:p>
          <a:p>
            <a:pPr marL="152400" indent="0">
              <a:buNone/>
            </a:pPr>
            <a:r>
              <a:rPr lang="en-US" sz="1000" b="1" dirty="0"/>
              <a:t>Insight</a:t>
            </a:r>
            <a:r>
              <a:rPr lang="en-US" sz="1000" dirty="0"/>
              <a:t>: The model fits the training data almost perfectly.</a:t>
            </a:r>
          </a:p>
          <a:p>
            <a:pPr>
              <a:buFont typeface="Arial" panose="020B0604020202020204" pitchFamily="34" charset="0"/>
              <a:buChar char="•"/>
            </a:pPr>
            <a:r>
              <a:rPr lang="en-US" sz="1000" b="1" dirty="0"/>
              <a:t>Orange line (Validation Accuracy):</a:t>
            </a:r>
          </a:p>
          <a:p>
            <a:pPr marL="152400" indent="0">
              <a:buNone/>
            </a:pPr>
            <a:r>
              <a:rPr lang="en-US" sz="1000" dirty="0"/>
              <a:t>Slightly lower than training accuracy, starting around 0.996.</a:t>
            </a:r>
          </a:p>
          <a:p>
            <a:pPr marL="152400" indent="0">
              <a:buNone/>
            </a:pPr>
            <a:r>
              <a:rPr lang="en-US" sz="1000" dirty="0"/>
              <a:t>Small fluctuations as tree numbers increase, with no major improvement at higher configurations.</a:t>
            </a:r>
          </a:p>
          <a:p>
            <a:pPr marL="152400" indent="0">
              <a:buNone/>
            </a:pPr>
            <a:r>
              <a:rPr lang="en-US" sz="1000" b="1" dirty="0"/>
              <a:t>Insight</a:t>
            </a:r>
            <a:r>
              <a:rPr lang="en-US" sz="1000" dirty="0"/>
              <a:t>: The model generalizes well but does not show significant gains with more trees.</a:t>
            </a:r>
            <a:br>
              <a:rPr lang="en-US" sz="1000" dirty="0"/>
            </a:br>
            <a:br>
              <a:rPr lang="en-US" sz="1000" dirty="0"/>
            </a:br>
            <a:r>
              <a:rPr lang="en-US" sz="1000" b="1" dirty="0"/>
              <a:t>Loss Plot (Right)</a:t>
            </a:r>
            <a:r>
              <a:rPr lang="en-US" sz="1000" dirty="0"/>
              <a:t>:</a:t>
            </a:r>
          </a:p>
          <a:p>
            <a:pPr>
              <a:buFont typeface="Arial" panose="020B0604020202020204" pitchFamily="34" charset="0"/>
              <a:buChar char="•"/>
            </a:pPr>
            <a:r>
              <a:rPr lang="en-US" sz="1000" b="1" dirty="0"/>
              <a:t>X-axis</a:t>
            </a:r>
            <a:r>
              <a:rPr lang="en-US" sz="1000" dirty="0"/>
              <a:t>: Number of trees (Random Forest configurations: 10, 25, 50, 100).</a:t>
            </a:r>
          </a:p>
          <a:p>
            <a:pPr>
              <a:buFont typeface="Arial" panose="020B0604020202020204" pitchFamily="34" charset="0"/>
              <a:buChar char="•"/>
            </a:pPr>
            <a:r>
              <a:rPr lang="en-US" sz="1000" b="1" dirty="0"/>
              <a:t>Y-axis</a:t>
            </a:r>
            <a:r>
              <a:rPr lang="en-US" sz="1000" dirty="0"/>
              <a:t>: Loss (calculated as 1 - Accuracy).</a:t>
            </a:r>
          </a:p>
          <a:p>
            <a:pPr>
              <a:buFont typeface="Arial" panose="020B0604020202020204" pitchFamily="34" charset="0"/>
              <a:buChar char="•"/>
            </a:pPr>
            <a:r>
              <a:rPr lang="en-US" sz="1000" b="1" dirty="0"/>
              <a:t>Blue line (Training Loss)</a:t>
            </a:r>
            <a:r>
              <a:rPr lang="en-US" sz="1000" dirty="0"/>
              <a:t>:</a:t>
            </a:r>
          </a:p>
          <a:p>
            <a:pPr marL="152400" indent="0">
              <a:buNone/>
            </a:pPr>
            <a:r>
              <a:rPr lang="en-US" sz="1000" dirty="0"/>
              <a:t>Very low across all configurations, indicating minimal error on the training set.</a:t>
            </a:r>
          </a:p>
          <a:p>
            <a:pPr marL="152400" indent="0">
              <a:buNone/>
            </a:pPr>
            <a:r>
              <a:rPr lang="en-US" sz="1000" b="1" dirty="0"/>
              <a:t>Insight</a:t>
            </a:r>
            <a:r>
              <a:rPr lang="en-US" sz="1000" dirty="0"/>
              <a:t>: The model nearly perfectly predicts the training data.</a:t>
            </a:r>
          </a:p>
          <a:p>
            <a:pPr>
              <a:buFont typeface="Arial" panose="020B0604020202020204" pitchFamily="34" charset="0"/>
              <a:buChar char="•"/>
            </a:pPr>
            <a:r>
              <a:rPr lang="en-US" sz="1000" b="1" dirty="0"/>
              <a:t>Orange line (Validation Loss)</a:t>
            </a:r>
            <a:r>
              <a:rPr lang="en-US" sz="1000" dirty="0"/>
              <a:t>:</a:t>
            </a:r>
          </a:p>
          <a:p>
            <a:pPr marL="152400" indent="0">
              <a:buNone/>
            </a:pPr>
            <a:r>
              <a:rPr lang="en-US" sz="1000" dirty="0"/>
              <a:t>Slightly higher than training loss but remains consistently low.</a:t>
            </a:r>
          </a:p>
          <a:p>
            <a:pPr marL="152400" indent="0">
              <a:buNone/>
            </a:pPr>
            <a:r>
              <a:rPr lang="en-US" sz="1000" dirty="0"/>
              <a:t>Shows a slight downward trend as the number of trees increases.</a:t>
            </a:r>
          </a:p>
          <a:p>
            <a:pPr marL="152400" indent="0">
              <a:buNone/>
            </a:pPr>
            <a:r>
              <a:rPr lang="en-US" sz="1000" b="1" dirty="0"/>
              <a:t>Insight</a:t>
            </a:r>
            <a:r>
              <a:rPr lang="en-US" sz="1000" dirty="0"/>
              <a:t>: Increasing the number of trees slightly improves validation loss but with diminishing returns after 25 trees.</a:t>
            </a:r>
          </a:p>
          <a:p>
            <a:pPr marL="152400" indent="0">
              <a:buNone/>
            </a:pPr>
            <a:endParaRPr lang="en-US" sz="1000" dirty="0"/>
          </a:p>
          <a:p>
            <a:endParaRPr lang="en-US" sz="1000" b="1" dirty="0"/>
          </a:p>
        </p:txBody>
      </p:sp>
    </p:spTree>
    <p:extLst>
      <p:ext uri="{BB962C8B-B14F-4D97-AF65-F5344CB8AC3E}">
        <p14:creationId xmlns:p14="http://schemas.microsoft.com/office/powerpoint/2010/main" val="552583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97829" y="863550"/>
            <a:ext cx="3987359" cy="3416400"/>
          </a:xfrm>
          <a:prstGeom prst="rect">
            <a:avLst/>
          </a:prstGeom>
        </p:spPr>
        <p:txBody>
          <a:bodyPr spcFirstLastPara="1" wrap="square" lIns="91425" tIns="91425" rIns="91425" bIns="91425" anchor="t" anchorCtr="0">
            <a:noAutofit/>
          </a:bodyPr>
          <a:lstStyle/>
          <a:p>
            <a:pPr marL="152400" indent="0">
              <a:buNone/>
            </a:pPr>
            <a:r>
              <a:rPr lang="en-US" sz="1000" dirty="0"/>
              <a:t>This table shows the </a:t>
            </a:r>
            <a:r>
              <a:rPr lang="en-US" sz="1000" b="1" dirty="0"/>
              <a:t>Train Accuracy</a:t>
            </a:r>
            <a:r>
              <a:rPr lang="en-US" sz="1000" dirty="0"/>
              <a:t>, </a:t>
            </a:r>
            <a:r>
              <a:rPr lang="en-US" sz="1000" b="1" dirty="0"/>
              <a:t>Test Accuracy</a:t>
            </a:r>
            <a:r>
              <a:rPr lang="en-US" sz="1000" dirty="0"/>
              <a:t>, </a:t>
            </a:r>
            <a:r>
              <a:rPr lang="en-US" sz="1000" b="1" dirty="0"/>
              <a:t>Train Loss</a:t>
            </a:r>
            <a:r>
              <a:rPr lang="en-US" sz="1000" dirty="0"/>
              <a:t>, and </a:t>
            </a:r>
            <a:r>
              <a:rPr lang="en-US" sz="1000" b="1" dirty="0"/>
              <a:t>Test Loss</a:t>
            </a:r>
            <a:r>
              <a:rPr lang="en-US" sz="1000" dirty="0"/>
              <a:t> for different Random Forest configurations, where the number of trees (</a:t>
            </a:r>
            <a:r>
              <a:rPr lang="en-US" sz="1000" dirty="0" err="1"/>
              <a:t>n_estimators</a:t>
            </a:r>
            <a:r>
              <a:rPr lang="en-US" sz="1000" dirty="0"/>
              <a:t>) varies: 10, 25, 50, and 100.</a:t>
            </a:r>
          </a:p>
          <a:p>
            <a:pPr marL="152400" indent="0">
              <a:buNone/>
            </a:pPr>
            <a:r>
              <a:rPr lang="en-US" sz="1000" b="1" dirty="0"/>
              <a:t>Train Accuracy</a:t>
            </a:r>
            <a:r>
              <a:rPr lang="en-US" sz="1000" dirty="0"/>
              <a:t>:</a:t>
            </a:r>
          </a:p>
          <a:p>
            <a:pPr marL="152400" indent="0">
              <a:buNone/>
            </a:pPr>
            <a:r>
              <a:rPr lang="en-US" sz="1000" dirty="0"/>
              <a:t>Increases slightly as the number of trees grows, from 0.9678 (n=10) to 0.9731 (n=100).</a:t>
            </a:r>
          </a:p>
          <a:p>
            <a:pPr marL="152400" indent="0">
              <a:buNone/>
            </a:pPr>
            <a:r>
              <a:rPr lang="en-US" sz="1000" b="1" dirty="0"/>
              <a:t>Insight</a:t>
            </a:r>
            <a:r>
              <a:rPr lang="en-US" sz="1000" dirty="0"/>
              <a:t>: Adding more trees allows the model to better fit the training data.</a:t>
            </a:r>
          </a:p>
          <a:p>
            <a:pPr marL="152400" indent="0">
              <a:buNone/>
            </a:pPr>
            <a:r>
              <a:rPr lang="en-US" sz="1000" b="1" dirty="0"/>
              <a:t>Test Accuracy</a:t>
            </a:r>
            <a:r>
              <a:rPr lang="en-US" sz="1000" dirty="0"/>
              <a:t>:</a:t>
            </a:r>
          </a:p>
          <a:p>
            <a:pPr marL="152400" indent="0">
              <a:buNone/>
            </a:pPr>
            <a:r>
              <a:rPr lang="en-US" sz="1000" dirty="0"/>
              <a:t>Test accuracy follows a similar trend but is generally lower than training accuracy.</a:t>
            </a:r>
          </a:p>
          <a:p>
            <a:pPr marL="152400" indent="0">
              <a:buNone/>
            </a:pPr>
            <a:r>
              <a:rPr lang="en-US" sz="1000" dirty="0"/>
              <a:t>The highest test accuracy is achieved at n=100, with a value of 0.9615.</a:t>
            </a:r>
          </a:p>
          <a:p>
            <a:pPr marL="152400" indent="0">
              <a:buNone/>
            </a:pPr>
            <a:r>
              <a:rPr lang="en-US" sz="1000" b="1" dirty="0"/>
              <a:t>Train Loss</a:t>
            </a:r>
            <a:r>
              <a:rPr lang="en-US" sz="1000" dirty="0"/>
              <a:t>:</a:t>
            </a:r>
          </a:p>
          <a:p>
            <a:pPr marL="152400" indent="0">
              <a:buNone/>
            </a:pPr>
            <a:r>
              <a:rPr lang="en-US" sz="1000" dirty="0"/>
              <a:t>Decreases as the number of trees increases, from 0.0322 (n=10) to 0.0269 (n=100).</a:t>
            </a:r>
            <a:br>
              <a:rPr lang="en-US" sz="1000" dirty="0"/>
            </a:br>
            <a:r>
              <a:rPr lang="en-US" sz="1000" b="1" dirty="0"/>
              <a:t>Test Loss</a:t>
            </a:r>
            <a:r>
              <a:rPr lang="en-US" sz="1000" dirty="0"/>
              <a:t>:</a:t>
            </a:r>
          </a:p>
          <a:p>
            <a:pPr marL="152400" indent="0">
              <a:buNone/>
            </a:pPr>
            <a:r>
              <a:rPr lang="en-US" sz="1000" dirty="0"/>
              <a:t>Follows the same decreasing trend, from 0.0444 (n=10) to 0.0385 (n=100).</a:t>
            </a:r>
          </a:p>
          <a:p>
            <a:pPr marL="152400" indent="0">
              <a:buNone/>
            </a:pPr>
            <a:endParaRPr lang="en-US" sz="1000" dirty="0"/>
          </a:p>
          <a:p>
            <a:pPr>
              <a:buFont typeface="Arial" panose="020B0604020202020204" pitchFamily="34" charset="0"/>
              <a:buChar char="•"/>
            </a:pPr>
            <a:endParaRPr lang="en-US" sz="1000" dirty="0"/>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CD21576F-090E-EAA5-DBD2-46A34A9BF8CC}"/>
              </a:ext>
            </a:extLst>
          </p:cNvPr>
          <p:cNvPicPr>
            <a:picLocks noChangeAspect="1"/>
          </p:cNvPicPr>
          <p:nvPr/>
        </p:nvPicPr>
        <p:blipFill>
          <a:blip r:embed="rId3"/>
          <a:stretch>
            <a:fillRect/>
          </a:stretch>
        </p:blipFill>
        <p:spPr>
          <a:xfrm>
            <a:off x="5227345" y="172526"/>
            <a:ext cx="3689555" cy="2399223"/>
          </a:xfrm>
          <a:prstGeom prst="rect">
            <a:avLst/>
          </a:prstGeom>
        </p:spPr>
      </p:pic>
      <p:pic>
        <p:nvPicPr>
          <p:cNvPr id="6" name="Picture 5">
            <a:extLst>
              <a:ext uri="{FF2B5EF4-FFF2-40B4-BE49-F238E27FC236}">
                <a16:creationId xmlns:a16="http://schemas.microsoft.com/office/drawing/2014/main" id="{78AB698C-7A46-5274-DED5-BF919C3E2BF2}"/>
              </a:ext>
            </a:extLst>
          </p:cNvPr>
          <p:cNvPicPr>
            <a:picLocks noChangeAspect="1"/>
          </p:cNvPicPr>
          <p:nvPr/>
        </p:nvPicPr>
        <p:blipFill>
          <a:blip r:embed="rId4"/>
          <a:stretch>
            <a:fillRect/>
          </a:stretch>
        </p:blipFill>
        <p:spPr>
          <a:xfrm>
            <a:off x="4758814" y="2807225"/>
            <a:ext cx="4237703" cy="1825845"/>
          </a:xfrm>
          <a:prstGeom prst="rect">
            <a:avLst/>
          </a:prstGeom>
        </p:spPr>
      </p:pic>
    </p:spTree>
    <p:extLst>
      <p:ext uri="{BB962C8B-B14F-4D97-AF65-F5344CB8AC3E}">
        <p14:creationId xmlns:p14="http://schemas.microsoft.com/office/powerpoint/2010/main" val="3531912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29005" y="863550"/>
            <a:ext cx="2748494" cy="3416400"/>
          </a:xfrm>
          <a:prstGeom prst="rect">
            <a:avLst/>
          </a:prstGeom>
        </p:spPr>
        <p:txBody>
          <a:bodyPr spcFirstLastPara="1" wrap="square" lIns="91425" tIns="91425" rIns="91425" bIns="91425" anchor="t" anchorCtr="0">
            <a:noAutofit/>
          </a:bodyPr>
          <a:lstStyle/>
          <a:p>
            <a:pPr marL="152400" indent="0">
              <a:buNone/>
            </a:pPr>
            <a:r>
              <a:rPr lang="en-US" b="1" dirty="0"/>
              <a:t>Confusion Matrix</a:t>
            </a:r>
          </a:p>
          <a:p>
            <a:pPr marL="152400" indent="0">
              <a:buNone/>
            </a:pPr>
            <a:endParaRPr lang="en-US" b="1" dirty="0"/>
          </a:p>
          <a:p>
            <a:pPr marL="323850" indent="-171450">
              <a:buFont typeface="Arial" panose="020B0604020202020204" pitchFamily="34" charset="0"/>
              <a:buChar char="•"/>
            </a:pPr>
            <a:r>
              <a:rPr lang="en-US" b="1" dirty="0"/>
              <a:t> </a:t>
            </a:r>
            <a:r>
              <a:rPr lang="en-US" dirty="0"/>
              <a:t>The number of accurate and inaccurate guesses is displayed in a confusion matrix.</a:t>
            </a:r>
          </a:p>
          <a:p>
            <a:pPr marL="323850" indent="-171450">
              <a:buFont typeface="Arial" panose="020B0604020202020204" pitchFamily="34" charset="0"/>
              <a:buChar char="•"/>
            </a:pPr>
            <a:r>
              <a:rPr lang="en-US" dirty="0"/>
              <a:t>It splits down mistakes into false positives (benign files identified as ransomware) and false negatives (ransomware files projected as benign).</a:t>
            </a:r>
          </a:p>
          <a:p>
            <a:pPr marL="323850" indent="-171450">
              <a:buFont typeface="Arial" panose="020B0604020202020204" pitchFamily="34" charset="0"/>
              <a:buChar char="•"/>
            </a:pPr>
            <a:r>
              <a:rPr lang="en-US" dirty="0"/>
              <a:t> This assists in quantifying the model's performance in addition to accuracy by demonstrating how effectively it can differentiate between innocuous files and ransomware. The number of accurate and inaccurate guesses is displayed in a confusion matrix.</a:t>
            </a:r>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4" name="Picture 3">
            <a:extLst>
              <a:ext uri="{FF2B5EF4-FFF2-40B4-BE49-F238E27FC236}">
                <a16:creationId xmlns:a16="http://schemas.microsoft.com/office/drawing/2014/main" id="{D4742B79-1D2F-CB91-D6E9-206A24366428}"/>
              </a:ext>
            </a:extLst>
          </p:cNvPr>
          <p:cNvPicPr>
            <a:picLocks noChangeAspect="1"/>
          </p:cNvPicPr>
          <p:nvPr/>
        </p:nvPicPr>
        <p:blipFill>
          <a:blip r:embed="rId3"/>
          <a:stretch>
            <a:fillRect/>
          </a:stretch>
        </p:blipFill>
        <p:spPr>
          <a:xfrm>
            <a:off x="3430500" y="742950"/>
            <a:ext cx="5486400" cy="3657600"/>
          </a:xfrm>
          <a:prstGeom prst="rect">
            <a:avLst/>
          </a:prstGeom>
        </p:spPr>
      </p:pic>
    </p:spTree>
    <p:extLst>
      <p:ext uri="{BB962C8B-B14F-4D97-AF65-F5344CB8AC3E}">
        <p14:creationId xmlns:p14="http://schemas.microsoft.com/office/powerpoint/2010/main" val="381346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29005" y="863550"/>
            <a:ext cx="2748494"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Displays Confusion matrix with (</a:t>
            </a:r>
            <a:r>
              <a:rPr lang="en-US" b="1" dirty="0" err="1"/>
              <a:t>n_estimators</a:t>
            </a:r>
            <a:r>
              <a:rPr lang="en-US" b="1" dirty="0"/>
              <a:t>=25)</a:t>
            </a:r>
            <a:endParaRPr lang="en-US" dirty="0"/>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3" name="Picture 2">
            <a:extLst>
              <a:ext uri="{FF2B5EF4-FFF2-40B4-BE49-F238E27FC236}">
                <a16:creationId xmlns:a16="http://schemas.microsoft.com/office/drawing/2014/main" id="{411E846D-5DA1-AA1A-2ADF-0D451838A468}"/>
              </a:ext>
            </a:extLst>
          </p:cNvPr>
          <p:cNvPicPr>
            <a:picLocks noChangeAspect="1"/>
          </p:cNvPicPr>
          <p:nvPr/>
        </p:nvPicPr>
        <p:blipFill>
          <a:blip r:embed="rId3"/>
          <a:stretch>
            <a:fillRect/>
          </a:stretch>
        </p:blipFill>
        <p:spPr>
          <a:xfrm>
            <a:off x="3430500" y="742950"/>
            <a:ext cx="5486400" cy="3657600"/>
          </a:xfrm>
          <a:prstGeom prst="rect">
            <a:avLst/>
          </a:prstGeom>
        </p:spPr>
      </p:pic>
    </p:spTree>
    <p:extLst>
      <p:ext uri="{BB962C8B-B14F-4D97-AF65-F5344CB8AC3E}">
        <p14:creationId xmlns:p14="http://schemas.microsoft.com/office/powerpoint/2010/main" val="390523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1" name="Google Shape;241;p34"/>
          <p:cNvSpPr txBox="1">
            <a:spLocks noGrp="1"/>
          </p:cNvSpPr>
          <p:nvPr>
            <p:ph type="body" idx="1"/>
          </p:nvPr>
        </p:nvSpPr>
        <p:spPr>
          <a:xfrm>
            <a:off x="329005" y="863550"/>
            <a:ext cx="2748494" cy="34164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b="1" dirty="0"/>
              <a:t>Displays Confusion matrix with (</a:t>
            </a:r>
            <a:r>
              <a:rPr lang="en-US" b="1" dirty="0" err="1"/>
              <a:t>n_estimators</a:t>
            </a:r>
            <a:r>
              <a:rPr lang="en-US" b="1" dirty="0"/>
              <a:t>=50)</a:t>
            </a:r>
            <a:endParaRPr lang="en-US" dirty="0"/>
          </a:p>
        </p:txBody>
      </p:sp>
      <p:cxnSp>
        <p:nvCxnSpPr>
          <p:cNvPr id="242" name="Google Shape;242;p34"/>
          <p:cNvCxnSpPr>
            <a:endCxn id="243" idx="1"/>
          </p:cNvCxnSpPr>
          <p:nvPr/>
        </p:nvCxnSpPr>
        <p:spPr>
          <a:xfrm>
            <a:off x="-331800" y="4868547"/>
            <a:ext cx="6663300" cy="0"/>
          </a:xfrm>
          <a:prstGeom prst="straightConnector1">
            <a:avLst/>
          </a:prstGeom>
          <a:noFill/>
          <a:ln w="19050" cap="flat" cmpd="sng">
            <a:solidFill>
              <a:schemeClr val="dk1"/>
            </a:solidFill>
            <a:prstDash val="solid"/>
            <a:round/>
            <a:headEnd type="none" w="med" len="med"/>
            <a:tailEnd type="none" w="med" len="med"/>
          </a:ln>
        </p:spPr>
      </p:cxnSp>
      <p:sp>
        <p:nvSpPr>
          <p:cNvPr id="243" name="Google Shape;243;p34"/>
          <p:cNvSpPr txBox="1"/>
          <p:nvPr/>
        </p:nvSpPr>
        <p:spPr>
          <a:xfrm>
            <a:off x="6331500" y="4630647"/>
            <a:ext cx="2585400" cy="47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Nunito"/>
                <a:ea typeface="Nunito"/>
                <a:cs typeface="Nunito"/>
                <a:sym typeface="Nunito"/>
              </a:rPr>
              <a:t>Elegant Lines Pitch Deck // 2021</a:t>
            </a:r>
            <a:endParaRPr sz="1200">
              <a:solidFill>
                <a:schemeClr val="dk1"/>
              </a:solidFill>
              <a:latin typeface="Nunito"/>
              <a:ea typeface="Nunito"/>
              <a:cs typeface="Nunito"/>
              <a:sym typeface="Nunito"/>
            </a:endParaRPr>
          </a:p>
        </p:txBody>
      </p:sp>
      <p:pic>
        <p:nvPicPr>
          <p:cNvPr id="4" name="Picture 3">
            <a:extLst>
              <a:ext uri="{FF2B5EF4-FFF2-40B4-BE49-F238E27FC236}">
                <a16:creationId xmlns:a16="http://schemas.microsoft.com/office/drawing/2014/main" id="{8DC34EFC-0323-175D-6499-1B64CFF620AA}"/>
              </a:ext>
            </a:extLst>
          </p:cNvPr>
          <p:cNvPicPr>
            <a:picLocks noChangeAspect="1"/>
          </p:cNvPicPr>
          <p:nvPr/>
        </p:nvPicPr>
        <p:blipFill>
          <a:blip r:embed="rId3"/>
          <a:stretch>
            <a:fillRect/>
          </a:stretch>
        </p:blipFill>
        <p:spPr>
          <a:xfrm>
            <a:off x="3430500" y="742950"/>
            <a:ext cx="5486400" cy="3657600"/>
          </a:xfrm>
          <a:prstGeom prst="rect">
            <a:avLst/>
          </a:prstGeom>
        </p:spPr>
      </p:pic>
    </p:spTree>
    <p:extLst>
      <p:ext uri="{BB962C8B-B14F-4D97-AF65-F5344CB8AC3E}">
        <p14:creationId xmlns:p14="http://schemas.microsoft.com/office/powerpoint/2010/main" val="222482873"/>
      </p:ext>
    </p:extLst>
  </p:cSld>
  <p:clrMapOvr>
    <a:masterClrMapping/>
  </p:clrMapOvr>
</p:sld>
</file>

<file path=ppt/theme/theme1.xml><?xml version="1.0" encoding="utf-8"?>
<a:theme xmlns:a="http://schemas.openxmlformats.org/drawingml/2006/main"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1261</Words>
  <Application>Microsoft Office PowerPoint</Application>
  <PresentationFormat>On-screen Show (16:9)</PresentationFormat>
  <Paragraphs>88</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Roboto Condensed Light</vt:lpstr>
      <vt:lpstr>Arial</vt:lpstr>
      <vt:lpstr>Nunito</vt:lpstr>
      <vt:lpstr>Aptos</vt:lpstr>
      <vt:lpstr>Abril Fatface</vt:lpstr>
      <vt:lpstr>Times New Roman</vt:lpstr>
      <vt:lpstr>Elegant Lines Pitch Deck by Slidesgo</vt:lpstr>
      <vt:lpstr>Ransomware Detection using Machine Learning</vt:lpstr>
      <vt:lpstr>What is Ransomware and Random Forest?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Other Algorithms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Adrian Magno</cp:lastModifiedBy>
  <cp:revision>1</cp:revision>
  <dcterms:modified xsi:type="dcterms:W3CDTF">2024-10-04T03:55:47Z</dcterms:modified>
</cp:coreProperties>
</file>