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71" r:id="rId6"/>
    <p:sldId id="275" r:id="rId7"/>
    <p:sldId id="260" r:id="rId8"/>
    <p:sldId id="270" r:id="rId9"/>
    <p:sldId id="274" r:id="rId10"/>
    <p:sldId id="269" r:id="rId11"/>
    <p:sldId id="261" r:id="rId12"/>
    <p:sldId id="276" r:id="rId13"/>
    <p:sldId id="266" r:id="rId14"/>
    <p:sldId id="262" r:id="rId15"/>
    <p:sldId id="263" r:id="rId16"/>
    <p:sldId id="280" r:id="rId17"/>
    <p:sldId id="281" r:id="rId18"/>
    <p:sldId id="279" r:id="rId19"/>
    <p:sldId id="265"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1"/>
    <p:restoredTop sz="94662"/>
  </p:normalViewPr>
  <p:slideViewPr>
    <p:cSldViewPr snapToGrid="0">
      <p:cViewPr varScale="1">
        <p:scale>
          <a:sx n="149" d="100"/>
          <a:sy n="149" d="100"/>
        </p:scale>
        <p:origin x="4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4202A-BC1C-184F-AE53-864D552F419B}" type="datetimeFigureOut">
              <a:rPr lang="en-US" smtClean="0"/>
              <a:t>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54C6B-2D81-504B-95C7-B396AB7A8ED5}" type="slidenum">
              <a:rPr lang="en-US" smtClean="0"/>
              <a:t>‹#›</a:t>
            </a:fld>
            <a:endParaRPr lang="en-US"/>
          </a:p>
        </p:txBody>
      </p:sp>
    </p:spTree>
    <p:extLst>
      <p:ext uri="{BB962C8B-B14F-4D97-AF65-F5344CB8AC3E}">
        <p14:creationId xmlns:p14="http://schemas.microsoft.com/office/powerpoint/2010/main" val="2154682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CCE78C5D-B02C-C547-AA8F-0A3A41AA22D7}" type="datetimeFigureOut">
              <a:rPr lang="en-US" smtClean="0"/>
              <a:t>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15843D-B96B-9942-AA75-118FB42564BB}" type="slidenum">
              <a:rPr lang="en-US" smtClean="0"/>
              <a:t>‹#›</a:t>
            </a:fld>
            <a:endParaRPr lang="en-US"/>
          </a:p>
        </p:txBody>
      </p:sp>
    </p:spTree>
    <p:extLst>
      <p:ext uri="{BB962C8B-B14F-4D97-AF65-F5344CB8AC3E}">
        <p14:creationId xmlns:p14="http://schemas.microsoft.com/office/powerpoint/2010/main" val="41425996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E78C5D-B02C-C547-AA8F-0A3A41AA22D7}" type="datetimeFigureOut">
              <a:rPr lang="en-US" smtClean="0"/>
              <a:t>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5843D-B96B-9942-AA75-118FB42564BB}" type="slidenum">
              <a:rPr lang="en-US" smtClean="0"/>
              <a:t>‹#›</a:t>
            </a:fld>
            <a:endParaRPr lang="en-US"/>
          </a:p>
        </p:txBody>
      </p:sp>
    </p:spTree>
    <p:extLst>
      <p:ext uri="{BB962C8B-B14F-4D97-AF65-F5344CB8AC3E}">
        <p14:creationId xmlns:p14="http://schemas.microsoft.com/office/powerpoint/2010/main" val="2474452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E78C5D-B02C-C547-AA8F-0A3A41AA22D7}" type="datetimeFigureOut">
              <a:rPr lang="en-US" smtClean="0"/>
              <a:t>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5843D-B96B-9942-AA75-118FB42564BB}" type="slidenum">
              <a:rPr lang="en-US" smtClean="0"/>
              <a:t>‹#›</a:t>
            </a:fld>
            <a:endParaRPr lang="en-US"/>
          </a:p>
        </p:txBody>
      </p:sp>
    </p:spTree>
    <p:extLst>
      <p:ext uri="{BB962C8B-B14F-4D97-AF65-F5344CB8AC3E}">
        <p14:creationId xmlns:p14="http://schemas.microsoft.com/office/powerpoint/2010/main" val="303244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CE78C5D-B02C-C547-AA8F-0A3A41AA22D7}" type="datetimeFigureOut">
              <a:rPr lang="en-US" smtClean="0"/>
              <a:t>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15843D-B96B-9942-AA75-118FB42564BB}" type="slidenum">
              <a:rPr lang="en-US" smtClean="0"/>
              <a:t>‹#›</a:t>
            </a:fld>
            <a:endParaRPr lang="en-US"/>
          </a:p>
        </p:txBody>
      </p:sp>
    </p:spTree>
    <p:extLst>
      <p:ext uri="{BB962C8B-B14F-4D97-AF65-F5344CB8AC3E}">
        <p14:creationId xmlns:p14="http://schemas.microsoft.com/office/powerpoint/2010/main" val="80558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CCE78C5D-B02C-C547-AA8F-0A3A41AA22D7}" type="datetimeFigureOut">
              <a:rPr lang="en-US" smtClean="0"/>
              <a:t>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15843D-B96B-9942-AA75-118FB42564BB}" type="slidenum">
              <a:rPr lang="en-US" smtClean="0"/>
              <a:t>‹#›</a:t>
            </a:fld>
            <a:endParaRPr lang="en-US"/>
          </a:p>
        </p:txBody>
      </p:sp>
    </p:spTree>
    <p:extLst>
      <p:ext uri="{BB962C8B-B14F-4D97-AF65-F5344CB8AC3E}">
        <p14:creationId xmlns:p14="http://schemas.microsoft.com/office/powerpoint/2010/main" val="26805093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CE78C5D-B02C-C547-AA8F-0A3A41AA22D7}" type="datetimeFigureOut">
              <a:rPr lang="en-US" smtClean="0"/>
              <a:t>1/9/25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B15843D-B96B-9942-AA75-118FB42564BB}" type="slidenum">
              <a:rPr lang="en-US" smtClean="0"/>
              <a:t>‹#›</a:t>
            </a:fld>
            <a:endParaRPr lang="en-US"/>
          </a:p>
        </p:txBody>
      </p:sp>
    </p:spTree>
    <p:extLst>
      <p:ext uri="{BB962C8B-B14F-4D97-AF65-F5344CB8AC3E}">
        <p14:creationId xmlns:p14="http://schemas.microsoft.com/office/powerpoint/2010/main" val="388084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CCE78C5D-B02C-C547-AA8F-0A3A41AA22D7}" type="datetimeFigureOut">
              <a:rPr lang="en-US" smtClean="0"/>
              <a:t>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15843D-B96B-9942-AA75-118FB42564B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29454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CE78C5D-B02C-C547-AA8F-0A3A41AA22D7}" type="datetimeFigureOut">
              <a:rPr lang="en-US" smtClean="0"/>
              <a:t>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15843D-B96B-9942-AA75-118FB42564BB}" type="slidenum">
              <a:rPr lang="en-US" smtClean="0"/>
              <a:t>‹#›</a:t>
            </a:fld>
            <a:endParaRPr lang="en-US"/>
          </a:p>
        </p:txBody>
      </p:sp>
    </p:spTree>
    <p:extLst>
      <p:ext uri="{BB962C8B-B14F-4D97-AF65-F5344CB8AC3E}">
        <p14:creationId xmlns:p14="http://schemas.microsoft.com/office/powerpoint/2010/main" val="61098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78C5D-B02C-C547-AA8F-0A3A41AA22D7}" type="datetimeFigureOut">
              <a:rPr lang="en-US" smtClean="0"/>
              <a:t>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15843D-B96B-9942-AA75-118FB42564BB}" type="slidenum">
              <a:rPr lang="en-US" smtClean="0"/>
              <a:t>‹#›</a:t>
            </a:fld>
            <a:endParaRPr lang="en-US"/>
          </a:p>
        </p:txBody>
      </p:sp>
    </p:spTree>
    <p:extLst>
      <p:ext uri="{BB962C8B-B14F-4D97-AF65-F5344CB8AC3E}">
        <p14:creationId xmlns:p14="http://schemas.microsoft.com/office/powerpoint/2010/main" val="305161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CCE78C5D-B02C-C547-AA8F-0A3A41AA22D7}" type="datetimeFigureOut">
              <a:rPr lang="en-US" smtClean="0"/>
              <a:t>1/9/25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B15843D-B96B-9942-AA75-118FB42564BB}" type="slidenum">
              <a:rPr lang="en-US" smtClean="0"/>
              <a:t>‹#›</a:t>
            </a:fld>
            <a:endParaRPr lang="en-US"/>
          </a:p>
        </p:txBody>
      </p:sp>
    </p:spTree>
    <p:extLst>
      <p:ext uri="{BB962C8B-B14F-4D97-AF65-F5344CB8AC3E}">
        <p14:creationId xmlns:p14="http://schemas.microsoft.com/office/powerpoint/2010/main" val="242084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CE78C5D-B02C-C547-AA8F-0A3A41AA22D7}" type="datetimeFigureOut">
              <a:rPr lang="en-US" smtClean="0"/>
              <a:t>1/9/25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B15843D-B96B-9942-AA75-118FB42564BB}" type="slidenum">
              <a:rPr lang="en-US" smtClean="0"/>
              <a:t>‹#›</a:t>
            </a:fld>
            <a:endParaRPr lang="en-US"/>
          </a:p>
        </p:txBody>
      </p:sp>
    </p:spTree>
    <p:extLst>
      <p:ext uri="{BB962C8B-B14F-4D97-AF65-F5344CB8AC3E}">
        <p14:creationId xmlns:p14="http://schemas.microsoft.com/office/powerpoint/2010/main" val="314208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CE78C5D-B02C-C547-AA8F-0A3A41AA22D7}" type="datetimeFigureOut">
              <a:rPr lang="en-US" smtClean="0"/>
              <a:t>1/9/25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B15843D-B96B-9942-AA75-118FB42564BB}" type="slidenum">
              <a:rPr lang="en-US" smtClean="0"/>
              <a:t>‹#›</a:t>
            </a:fld>
            <a:endParaRPr lang="en-US"/>
          </a:p>
        </p:txBody>
      </p:sp>
    </p:spTree>
    <p:extLst>
      <p:ext uri="{BB962C8B-B14F-4D97-AF65-F5344CB8AC3E}">
        <p14:creationId xmlns:p14="http://schemas.microsoft.com/office/powerpoint/2010/main" val="3927383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3.m4a"/><Relationship Id="rId1" Type="http://schemas.microsoft.com/office/2007/relationships/media" Target="../media/media13.m4a"/><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4a"/><Relationship Id="rId1" Type="http://schemas.microsoft.com/office/2007/relationships/media" Target="../media/media14.m4a"/><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07/s44196-024-00671-w" TargetMode="External"/><Relationship Id="rId2" Type="http://schemas.openxmlformats.org/officeDocument/2006/relationships/hyperlink" Target="https://www.ecac-ceac.org/images/news/ecac-news/ECAC-News_74_Artificial_Intelligence.pdf" TargetMode="External"/><Relationship Id="rId1" Type="http://schemas.openxmlformats.org/officeDocument/2006/relationships/slideLayout" Target="../slideLayouts/slideLayout2.xml"/><Relationship Id="rId4" Type="http://schemas.openxmlformats.org/officeDocument/2006/relationships/hyperlink" Target="https://doi.org/10.3390/app132111660%20%5bAccessed%2005"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pastel.hal.science/tel-02003508/file/65181_KORVESIS_2017_archivage.pdf" TargetMode="External"/><Relationship Id="rId2" Type="http://schemas.openxmlformats.org/officeDocument/2006/relationships/hyperlink" Target="https://doi.org/10.3390/futuretransp402001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dx.doi.org/10.1016/j.jairtraman.2023.102437"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16/j.jairtraman.2024.102540" TargetMode="External"/><Relationship Id="rId2" Type="http://schemas.openxmlformats.org/officeDocument/2006/relationships/hyperlink" Target="https://www.sabre.com/insights/five-ai-ml-use-cases-that-help-airlines-drive-revenue-part-3/" TargetMode="External"/><Relationship Id="rId1" Type="http://schemas.openxmlformats.org/officeDocument/2006/relationships/slideLayout" Target="../slideLayouts/slideLayout2.xml"/><Relationship Id="rId4" Type="http://schemas.openxmlformats.org/officeDocument/2006/relationships/hyperlink" Target="https://doi.org/10.1016/j.ast.2023.108354"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hyperlink" Target="http://dx.doi.org/10.54254/2977-3903/6/202406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79FD-0CF1-C39E-6965-B43F49FA2168}"/>
              </a:ext>
            </a:extLst>
          </p:cNvPr>
          <p:cNvSpPr>
            <a:spLocks noGrp="1"/>
          </p:cNvSpPr>
          <p:nvPr>
            <p:ph type="ctrTitle"/>
          </p:nvPr>
        </p:nvSpPr>
        <p:spPr/>
        <p:txBody>
          <a:bodyPr>
            <a:normAutofit fontScale="90000"/>
          </a:bodyPr>
          <a:lstStyle/>
          <a:p>
            <a:r>
              <a:rPr lang="en-US" dirty="0"/>
              <a:t>Artificial Intelligence in Fixed wing aircraft development</a:t>
            </a:r>
          </a:p>
        </p:txBody>
      </p:sp>
      <p:sp>
        <p:nvSpPr>
          <p:cNvPr id="3" name="Subtitle 2">
            <a:extLst>
              <a:ext uri="{FF2B5EF4-FFF2-40B4-BE49-F238E27FC236}">
                <a16:creationId xmlns:a16="http://schemas.microsoft.com/office/drawing/2014/main" id="{7D748427-DB6F-635F-3F30-A7F05446C385}"/>
              </a:ext>
            </a:extLst>
          </p:cNvPr>
          <p:cNvSpPr>
            <a:spLocks noGrp="1"/>
          </p:cNvSpPr>
          <p:nvPr>
            <p:ph type="subTitle" idx="1"/>
          </p:nvPr>
        </p:nvSpPr>
        <p:spPr/>
        <p:txBody>
          <a:bodyPr/>
          <a:lstStyle/>
          <a:p>
            <a:r>
              <a:rPr lang="en-US" dirty="0"/>
              <a:t>Aneil Maharaj</a:t>
            </a:r>
          </a:p>
          <a:p>
            <a:endParaRPr lang="en-US" dirty="0"/>
          </a:p>
        </p:txBody>
      </p:sp>
      <p:pic>
        <p:nvPicPr>
          <p:cNvPr id="6" name="Audio 5">
            <a:extLst>
              <a:ext uri="{FF2B5EF4-FFF2-40B4-BE49-F238E27FC236}">
                <a16:creationId xmlns:a16="http://schemas.microsoft.com/office/drawing/2014/main" id="{450CE6DC-26D1-A829-A91A-AC3FD8606EB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525305439"/>
      </p:ext>
    </p:extLst>
  </p:cSld>
  <p:clrMapOvr>
    <a:masterClrMapping/>
  </p:clrMapOvr>
  <mc:AlternateContent xmlns:mc="http://schemas.openxmlformats.org/markup-compatibility/2006">
    <mc:Choice xmlns:p14="http://schemas.microsoft.com/office/powerpoint/2010/main" Requires="p14">
      <p:transition spd="slow" p14:dur="2000" advTm="18961"/>
    </mc:Choice>
    <mc:Fallback>
      <p:transition spd="slow" advTm="189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Key Literature Related to the Project</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normAutofit fontScale="85000" lnSpcReduction="20000"/>
          </a:bodyPr>
          <a:lstStyle/>
          <a:p>
            <a:r>
              <a:rPr lang="en-US" dirty="0"/>
              <a:t>The difficulty of using machine learning arises when comparing the known approaches to the results of datasets interpreted by the model, additionally the lack of high quality data presents a greater problem as it relies more on the individuals opinion rather than data driven models (Maheshwari &amp; </a:t>
            </a:r>
            <a:r>
              <a:rPr lang="en-US" dirty="0" err="1"/>
              <a:t>Davendrallingam</a:t>
            </a:r>
            <a:r>
              <a:rPr lang="en-US" dirty="0"/>
              <a:t>, 2018). </a:t>
            </a:r>
          </a:p>
          <a:p>
            <a:r>
              <a:rPr lang="en-US" dirty="0"/>
              <a:t>The use of datasets can produce models which perform less than ideal, and this would result in longer periods of time for testing, approval and subsequent implementation.  Ironically, the only thing that could expedite this would be the use of actual data, but this presents too great a safety risk (Kulida and Lebedev, 2023). </a:t>
            </a:r>
          </a:p>
          <a:p>
            <a:r>
              <a:rPr lang="en-US" dirty="0"/>
              <a:t>While A.I. has its benefits to the industry as a whole, due to the relative “</a:t>
            </a:r>
            <a:r>
              <a:rPr lang="en-US" dirty="0" err="1"/>
              <a:t>newess</a:t>
            </a:r>
            <a:r>
              <a:rPr lang="en-US" dirty="0"/>
              <a:t> of aviation A.I.” and more of a focus on other skills (</a:t>
            </a:r>
            <a:r>
              <a:rPr lang="en-US" dirty="0" err="1"/>
              <a:t>Kabashin</a:t>
            </a:r>
            <a:r>
              <a:rPr lang="en-US" dirty="0"/>
              <a:t> et al, 2023). This can be attributed to numerous factors including:</a:t>
            </a:r>
          </a:p>
          <a:p>
            <a:pPr lvl="1"/>
            <a:r>
              <a:rPr lang="en-US" dirty="0"/>
              <a:t>Regulatory tape from jurisdiction to jurisdiction,</a:t>
            </a:r>
          </a:p>
          <a:p>
            <a:pPr lvl="1"/>
            <a:r>
              <a:rPr lang="en-US" dirty="0"/>
              <a:t>The specificity of the knowledge and implementation of same.</a:t>
            </a:r>
          </a:p>
          <a:p>
            <a:endParaRPr lang="en-US" dirty="0"/>
          </a:p>
          <a:p>
            <a:pPr marL="228600" lvl="1" indent="0">
              <a:buNone/>
            </a:pPr>
            <a:endParaRPr lang="en-US" dirty="0"/>
          </a:p>
        </p:txBody>
      </p:sp>
      <p:pic>
        <p:nvPicPr>
          <p:cNvPr id="40" name="Audio 39">
            <a:extLst>
              <a:ext uri="{FF2B5EF4-FFF2-40B4-BE49-F238E27FC236}">
                <a16:creationId xmlns:a16="http://schemas.microsoft.com/office/drawing/2014/main" id="{82739DFC-345B-8323-7697-42242FF10EE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798113167"/>
      </p:ext>
    </p:extLst>
  </p:cSld>
  <p:clrMapOvr>
    <a:masterClrMapping/>
  </p:clrMapOvr>
  <mc:AlternateContent xmlns:mc="http://schemas.openxmlformats.org/markup-compatibility/2006">
    <mc:Choice xmlns:p14="http://schemas.microsoft.com/office/powerpoint/2010/main" Requires="p14">
      <p:transition spd="slow" p14:dur="2000" advTm="39447"/>
    </mc:Choice>
    <mc:Fallback>
      <p:transition spd="slow" advTm="394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0"/>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lstStyle/>
          <a:p>
            <a:r>
              <a:rPr lang="en-US" dirty="0"/>
              <a:t>Research of Aviation specific journals, articles and websites utilizing quantitative data from surveys and experiments conducted.</a:t>
            </a:r>
          </a:p>
          <a:p>
            <a:r>
              <a:rPr lang="en-US" dirty="0"/>
              <a:t>Review of topics concerning machine learning conducted in the aviation. Industry. </a:t>
            </a:r>
          </a:p>
          <a:p>
            <a:r>
              <a:rPr lang="en-US" dirty="0"/>
              <a:t>Review of survey data collected from secondary sources. </a:t>
            </a:r>
          </a:p>
          <a:p>
            <a:r>
              <a:rPr lang="en-US" dirty="0"/>
              <a:t>The limitations of this topic were the lack of research specific to the Caribbean region, however as aviation is a global industry, all data was deemed relevant due to the lack of options for aircraft developers and air operators. </a:t>
            </a:r>
          </a:p>
        </p:txBody>
      </p:sp>
      <p:pic>
        <p:nvPicPr>
          <p:cNvPr id="19" name="Audio 18">
            <a:extLst>
              <a:ext uri="{FF2B5EF4-FFF2-40B4-BE49-F238E27FC236}">
                <a16:creationId xmlns:a16="http://schemas.microsoft.com/office/drawing/2014/main" id="{7B5CE49A-8B69-6846-DE3B-D5E70C68AD5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901345551"/>
      </p:ext>
    </p:extLst>
  </p:cSld>
  <p:clrMapOvr>
    <a:masterClrMapping/>
  </p:clrMapOvr>
  <mc:AlternateContent xmlns:mc="http://schemas.openxmlformats.org/markup-compatibility/2006">
    <mc:Choice xmlns:p14="http://schemas.microsoft.com/office/powerpoint/2010/main" Requires="p14">
      <p:transition spd="slow" p14:dur="2000" advTm="52240"/>
    </mc:Choice>
    <mc:Fallback>
      <p:transition spd="slow" advTm="522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9"/>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Development Strategy</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normAutofit lnSpcReduction="10000"/>
          </a:bodyPr>
          <a:lstStyle/>
          <a:p>
            <a:r>
              <a:rPr lang="en-US" dirty="0"/>
              <a:t>There is always going to be a barrier to change, and that is the people involved in aviation. “People create safety,” is a popular statement used by majority of industry experts and while this may have been the case prior, it is no longer the case now, especially with a rise in single engine aircraft and automated air traffic control. </a:t>
            </a:r>
          </a:p>
          <a:p>
            <a:r>
              <a:rPr lang="en-US" dirty="0"/>
              <a:t>There will need to be a greater emphasis in educating staff on how the safety culture can be improved with the blending of A.I. and traditional safety culture (Kirwan, 2024)</a:t>
            </a:r>
          </a:p>
          <a:p>
            <a:r>
              <a:rPr lang="en-US" dirty="0"/>
              <a:t>An improvement and increase on the datasets utilized for machine learning to allow for better and more accurate scenarios to be predicted rather than those of ideal circumstances (Kulida &amp; Lebedev, 2023). </a:t>
            </a:r>
          </a:p>
          <a:p>
            <a:endParaRPr lang="en-US" dirty="0"/>
          </a:p>
          <a:p>
            <a:pPr marL="0" indent="0">
              <a:buNone/>
            </a:pPr>
            <a:endParaRPr lang="en-US" dirty="0"/>
          </a:p>
        </p:txBody>
      </p:sp>
      <p:pic>
        <p:nvPicPr>
          <p:cNvPr id="14" name="Audio 13">
            <a:extLst>
              <a:ext uri="{FF2B5EF4-FFF2-40B4-BE49-F238E27FC236}">
                <a16:creationId xmlns:a16="http://schemas.microsoft.com/office/drawing/2014/main" id="{980E3D34-93B4-3284-92CC-7E249707673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254735688"/>
      </p:ext>
    </p:extLst>
  </p:cSld>
  <p:clrMapOvr>
    <a:masterClrMapping/>
  </p:clrMapOvr>
  <mc:AlternateContent xmlns:mc="http://schemas.openxmlformats.org/markup-compatibility/2006">
    <mc:Choice xmlns:p14="http://schemas.microsoft.com/office/powerpoint/2010/main" Requires="p14">
      <p:transition spd="slow" p14:dur="2000" advTm="64980"/>
    </mc:Choice>
    <mc:Fallback>
      <p:transition spd="slow" advTm="649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F36EED2-7506-C521-8196-ECFE80E2A44C}"/>
              </a:ext>
            </a:extLst>
          </p:cNvPr>
          <p:cNvSpPr>
            <a:spLocks noGrp="1"/>
          </p:cNvSpPr>
          <p:nvPr>
            <p:ph type="body" idx="1"/>
          </p:nvPr>
        </p:nvSpPr>
        <p:spPr/>
        <p:txBody>
          <a:bodyPr>
            <a:normAutofit/>
          </a:bodyPr>
          <a:lstStyle/>
          <a:p>
            <a:r>
              <a:rPr lang="en-US" dirty="0"/>
              <a:t>Research Design</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sz="half" idx="2"/>
          </p:nvPr>
        </p:nvSpPr>
        <p:spPr/>
        <p:txBody>
          <a:bodyPr>
            <a:normAutofit fontScale="92500"/>
          </a:bodyPr>
          <a:lstStyle/>
          <a:p>
            <a:r>
              <a:rPr lang="en-US" dirty="0"/>
              <a:t>The research design consisted of the research questions being narrowed down following a review of available literature concerning the topic.</a:t>
            </a:r>
          </a:p>
          <a:p>
            <a:r>
              <a:rPr lang="en-US" dirty="0"/>
              <a:t> The reduction in the sample of what aspect of aviation was going to be focused on; </a:t>
            </a:r>
          </a:p>
          <a:p>
            <a:pPr lvl="1"/>
            <a:r>
              <a:rPr lang="en-US" dirty="0"/>
              <a:t>Fixed wing aircraft</a:t>
            </a:r>
          </a:p>
          <a:p>
            <a:pPr lvl="1"/>
            <a:r>
              <a:rPr lang="en-US" dirty="0"/>
              <a:t>Passenger Travel</a:t>
            </a:r>
          </a:p>
        </p:txBody>
      </p:sp>
      <p:sp>
        <p:nvSpPr>
          <p:cNvPr id="7" name="Content Placeholder 6">
            <a:extLst>
              <a:ext uri="{FF2B5EF4-FFF2-40B4-BE49-F238E27FC236}">
                <a16:creationId xmlns:a16="http://schemas.microsoft.com/office/drawing/2014/main" id="{1E935426-3F54-51A3-3636-0DFC108A7CB2}"/>
              </a:ext>
            </a:extLst>
          </p:cNvPr>
          <p:cNvSpPr>
            <a:spLocks noGrp="1"/>
          </p:cNvSpPr>
          <p:nvPr>
            <p:ph sz="quarter" idx="4"/>
          </p:nvPr>
        </p:nvSpPr>
        <p:spPr/>
        <p:txBody>
          <a:bodyPr>
            <a:normAutofit fontScale="92500"/>
          </a:bodyPr>
          <a:lstStyle/>
          <a:p>
            <a:r>
              <a:rPr lang="en-US" dirty="0"/>
              <a:t>The ethical consideration with A.I. stems from the use of the dataset and how it is collected, however much of the data which we are concerned with are not from a person, but an item, and these would be proprietary information to the companies. </a:t>
            </a:r>
          </a:p>
          <a:p>
            <a:r>
              <a:rPr lang="en-US" dirty="0"/>
              <a:t>The privacy and security of this data would be paramount and require confidentiality to be kept. </a:t>
            </a:r>
          </a:p>
          <a:p>
            <a:endParaRPr lang="en-US" dirty="0"/>
          </a:p>
        </p:txBody>
      </p:sp>
      <p:sp>
        <p:nvSpPr>
          <p:cNvPr id="8" name="Text Placeholder 7">
            <a:extLst>
              <a:ext uri="{FF2B5EF4-FFF2-40B4-BE49-F238E27FC236}">
                <a16:creationId xmlns:a16="http://schemas.microsoft.com/office/drawing/2014/main" id="{5970C559-C311-A62D-23F5-CCE3CE459CD1}"/>
              </a:ext>
            </a:extLst>
          </p:cNvPr>
          <p:cNvSpPr>
            <a:spLocks noGrp="1"/>
          </p:cNvSpPr>
          <p:nvPr>
            <p:ph type="body" sz="quarter" idx="13"/>
          </p:nvPr>
        </p:nvSpPr>
        <p:spPr/>
        <p:txBody>
          <a:bodyPr/>
          <a:lstStyle/>
          <a:p>
            <a:r>
              <a:rPr lang="en-US" dirty="0"/>
              <a:t>Ethical Consideration</a:t>
            </a:r>
          </a:p>
        </p:txBody>
      </p:sp>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Research design &amp; </a:t>
            </a:r>
            <a:br>
              <a:rPr lang="en-US" dirty="0"/>
            </a:br>
            <a:r>
              <a:rPr lang="en-US" dirty="0"/>
              <a:t>Ethical consideration</a:t>
            </a:r>
          </a:p>
        </p:txBody>
      </p:sp>
      <p:pic>
        <p:nvPicPr>
          <p:cNvPr id="14" name="Audio 13">
            <a:extLst>
              <a:ext uri="{FF2B5EF4-FFF2-40B4-BE49-F238E27FC236}">
                <a16:creationId xmlns:a16="http://schemas.microsoft.com/office/drawing/2014/main" id="{1BA0EAB0-611E-BA0B-781E-1563A6BFFE7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445683306"/>
      </p:ext>
    </p:extLst>
  </p:cSld>
  <p:clrMapOvr>
    <a:masterClrMapping/>
  </p:clrMapOvr>
  <mc:AlternateContent xmlns:mc="http://schemas.openxmlformats.org/markup-compatibility/2006">
    <mc:Choice xmlns:p14="http://schemas.microsoft.com/office/powerpoint/2010/main" Requires="p14">
      <p:transition spd="slow" p14:dur="2000" advTm="61737"/>
    </mc:Choice>
    <mc:Fallback>
      <p:transition spd="slow" advTm="617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Risk Assessment</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lstStyle/>
          <a:p>
            <a:r>
              <a:rPr lang="en-US" dirty="0"/>
              <a:t>There were little to no risk during this project due to the lack of personal data being collected. </a:t>
            </a:r>
          </a:p>
          <a:p>
            <a:r>
              <a:rPr lang="en-US" dirty="0"/>
              <a:t>Any identifying or proprietary information referenced were scrubbed of personal data to ensure anonymity as well. </a:t>
            </a:r>
          </a:p>
          <a:p>
            <a:endParaRPr lang="en-US" dirty="0"/>
          </a:p>
        </p:txBody>
      </p:sp>
    </p:spTree>
    <p:extLst>
      <p:ext uri="{BB962C8B-B14F-4D97-AF65-F5344CB8AC3E}">
        <p14:creationId xmlns:p14="http://schemas.microsoft.com/office/powerpoint/2010/main" val="4085718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Description of Artefacts Created</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lstStyle/>
          <a:p>
            <a:r>
              <a:rPr lang="en-US" dirty="0"/>
              <a:t>There were no artefacts created by myself, however there were surveys that items of the literature review utilized.</a:t>
            </a:r>
          </a:p>
          <a:p>
            <a:r>
              <a:rPr lang="en-US" dirty="0"/>
              <a:t>There were however graphs and tables indicating wind resistance, drag resistance, fuel burn and blade angles utilized for comparisons during the incremental development stage of aircraft design (Wang &amp; Ma, 2024). </a:t>
            </a:r>
          </a:p>
        </p:txBody>
      </p:sp>
      <p:pic>
        <p:nvPicPr>
          <p:cNvPr id="8" name="Audio 7">
            <a:extLst>
              <a:ext uri="{FF2B5EF4-FFF2-40B4-BE49-F238E27FC236}">
                <a16:creationId xmlns:a16="http://schemas.microsoft.com/office/drawing/2014/main" id="{6AA15987-3B1D-FAEA-3DC5-4504AE32120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769096322"/>
      </p:ext>
    </p:extLst>
  </p:cSld>
  <p:clrMapOvr>
    <a:masterClrMapping/>
  </p:clrMapOvr>
  <mc:AlternateContent xmlns:mc="http://schemas.openxmlformats.org/markup-compatibility/2006">
    <mc:Choice xmlns:p14="http://schemas.microsoft.com/office/powerpoint/2010/main" Requires="p14">
      <p:transition spd="slow" p14:dur="2000" advTm="26185"/>
    </mc:Choice>
    <mc:Fallback>
      <p:transition spd="slow" advTm="261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normAutofit fontScale="92500" lnSpcReduction="20000"/>
          </a:bodyPr>
          <a:lstStyle/>
          <a:p>
            <a:r>
              <a:rPr lang="en-US" dirty="0"/>
              <a:t>Bosman, P. (2021) EUROCONTROL has adopted AI to support aviation. </a:t>
            </a:r>
            <a:r>
              <a:rPr lang="en-US" i="1" dirty="0"/>
              <a:t>Artificial Intelligence in Aviation: the future is now. </a:t>
            </a:r>
            <a:r>
              <a:rPr lang="en-US" dirty="0"/>
              <a:t>74(Winter 2021); 4. Available from: </a:t>
            </a:r>
            <a:r>
              <a:rPr lang="en-US" dirty="0">
                <a:hlinkClick r:id="rId2"/>
              </a:rPr>
              <a:t>https://www.ecac-ceac.org/images/news/ecac-news/ECAC-News_74_Artificial_Intelligence.pdf</a:t>
            </a:r>
            <a:r>
              <a:rPr lang="en-US" dirty="0"/>
              <a:t> [Accessed 29 Dec 2024]</a:t>
            </a:r>
          </a:p>
          <a:p>
            <a:r>
              <a:rPr lang="en-US" dirty="0"/>
              <a:t>Demir, G., Moslem, S. &amp; </a:t>
            </a:r>
            <a:r>
              <a:rPr lang="en-US" dirty="0" err="1"/>
              <a:t>Duleba</a:t>
            </a:r>
            <a:r>
              <a:rPr lang="en-US" dirty="0"/>
              <a:t>, S.  (2024) Artificial Intelligence in Aviation Safety: Systematic Review and Biometric Analysis. </a:t>
            </a:r>
            <a:r>
              <a:rPr lang="en-US" i="1" dirty="0"/>
              <a:t>International Journal of Computational Intelligence Systems </a:t>
            </a:r>
            <a:r>
              <a:rPr lang="en-US" dirty="0"/>
              <a:t>17(279) Available from: </a:t>
            </a:r>
            <a:r>
              <a:rPr lang="en-US" dirty="0">
                <a:hlinkClick r:id="rId3"/>
              </a:rPr>
              <a:t>https://doi.org/10.1007/s44196-024-00671-w</a:t>
            </a:r>
            <a:r>
              <a:rPr lang="en-US" dirty="0"/>
              <a:t> [Accessed 06 Jan 2025]</a:t>
            </a:r>
          </a:p>
          <a:p>
            <a:r>
              <a:rPr lang="en-US" dirty="0"/>
              <a:t>Kabashkin, I., </a:t>
            </a:r>
            <a:r>
              <a:rPr lang="en-US" dirty="0" err="1"/>
              <a:t>Misnevs</a:t>
            </a:r>
            <a:r>
              <a:rPr lang="en-US" dirty="0"/>
              <a:t>, B., </a:t>
            </a:r>
            <a:r>
              <a:rPr lang="en-US" dirty="0" err="1"/>
              <a:t>Zervina</a:t>
            </a:r>
            <a:r>
              <a:rPr lang="en-US" dirty="0"/>
              <a:t>, O. (2023) Artificial Intelligence in Aviation: New Professionals for New Technologies. </a:t>
            </a:r>
            <a:r>
              <a:rPr lang="en-US" i="1" dirty="0"/>
              <a:t>Application of Artificial Intelligence in Engineering </a:t>
            </a:r>
            <a:r>
              <a:rPr lang="en-US" dirty="0"/>
              <a:t>13(21) Available from: </a:t>
            </a:r>
            <a:r>
              <a:rPr lang="en-US" dirty="0">
                <a:hlinkClick r:id="rId4"/>
              </a:rPr>
              <a:t>https://doi.org/10.3390/app132111660 [Accessed 05</a:t>
            </a:r>
            <a:r>
              <a:rPr lang="en-US" dirty="0"/>
              <a:t> Jan 2025]</a:t>
            </a:r>
          </a:p>
          <a:p>
            <a:endParaRPr lang="en-US" dirty="0"/>
          </a:p>
        </p:txBody>
      </p:sp>
    </p:spTree>
    <p:extLst>
      <p:ext uri="{BB962C8B-B14F-4D97-AF65-F5344CB8AC3E}">
        <p14:creationId xmlns:p14="http://schemas.microsoft.com/office/powerpoint/2010/main" val="3696279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normAutofit/>
          </a:bodyPr>
          <a:lstStyle/>
          <a:p>
            <a:r>
              <a:rPr lang="en-US" dirty="0"/>
              <a:t>Kirwan, B. (2024) The Impact of Artificial Intelligence on Future Aviation safety Culture, </a:t>
            </a:r>
            <a:r>
              <a:rPr lang="en-US" i="1" dirty="0"/>
              <a:t>Future Transportation 4(2):349-379. </a:t>
            </a:r>
            <a:r>
              <a:rPr lang="en-US" dirty="0"/>
              <a:t>Available from: </a:t>
            </a:r>
            <a:r>
              <a:rPr lang="en-US" dirty="0">
                <a:hlinkClick r:id="rId2"/>
              </a:rPr>
              <a:t>https://doi.org/10.3390/futuretransp4020018</a:t>
            </a:r>
            <a:r>
              <a:rPr lang="en-US" dirty="0"/>
              <a:t> [Accessed 02 January 2025]</a:t>
            </a:r>
          </a:p>
          <a:p>
            <a:r>
              <a:rPr lang="en-US" dirty="0"/>
              <a:t>Korvesis, P. (2017) </a:t>
            </a:r>
            <a:r>
              <a:rPr lang="en-US" i="1" dirty="0"/>
              <a:t>Machine Learning for Predictive Maintenance in Aviation. </a:t>
            </a:r>
            <a:r>
              <a:rPr lang="en-US" dirty="0"/>
              <a:t>PhD thesis, University of Paris-</a:t>
            </a:r>
            <a:r>
              <a:rPr lang="en-US" dirty="0" err="1"/>
              <a:t>Saclay</a:t>
            </a:r>
            <a:r>
              <a:rPr lang="en-US" dirty="0"/>
              <a:t>. Available from: </a:t>
            </a:r>
            <a:r>
              <a:rPr lang="en-US" dirty="0">
                <a:hlinkClick r:id="rId3"/>
              </a:rPr>
              <a:t>https://pastel.hal.science/tel-02003508/file/65181_KORVESIS_2017_archivage.pdf</a:t>
            </a:r>
            <a:r>
              <a:rPr lang="en-US" dirty="0"/>
              <a:t> [Accessed 30 Dec 2024]</a:t>
            </a:r>
          </a:p>
          <a:p>
            <a:r>
              <a:rPr lang="en-US" dirty="0"/>
              <a:t>Kulida, E., Lebedev, V. (2023) ‘Problems in Applying Machine Learning Methods to Aviation’, </a:t>
            </a:r>
            <a:r>
              <a:rPr lang="en-US" i="1" dirty="0"/>
              <a:t>2023 16</a:t>
            </a:r>
            <a:r>
              <a:rPr lang="en-US" i="1" baseline="30000" dirty="0"/>
              <a:t>th</a:t>
            </a:r>
            <a:r>
              <a:rPr lang="en-US" i="1" dirty="0"/>
              <a:t> International Conference Management of Large Scale System Development (MLSD). </a:t>
            </a:r>
            <a:r>
              <a:rPr lang="en-US" dirty="0"/>
              <a:t>Russia Federation, 26-28 Sept 2023. IEEE. 1-4.</a:t>
            </a:r>
          </a:p>
          <a:p>
            <a:endParaRPr lang="en-US" dirty="0"/>
          </a:p>
          <a:p>
            <a:endParaRPr lang="en-US" dirty="0"/>
          </a:p>
        </p:txBody>
      </p:sp>
    </p:spTree>
    <p:extLst>
      <p:ext uri="{BB962C8B-B14F-4D97-AF65-F5344CB8AC3E}">
        <p14:creationId xmlns:p14="http://schemas.microsoft.com/office/powerpoint/2010/main" val="24922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normAutofit fontScale="92500" lnSpcReduction="10000"/>
          </a:bodyPr>
          <a:lstStyle/>
          <a:p>
            <a:r>
              <a:rPr lang="en-US" dirty="0"/>
              <a:t>Jiang, Y., Tran, H.T., Williams L. (2023) Machine Learning and Mixed Reality for Smart Aviation: Applications and Challenges. </a:t>
            </a:r>
            <a:r>
              <a:rPr lang="en-US" i="1" dirty="0"/>
              <a:t>Journal of Air Transport Management </a:t>
            </a:r>
            <a:r>
              <a:rPr lang="en-US" dirty="0"/>
              <a:t>111(3):3-5. Available from: </a:t>
            </a:r>
            <a:r>
              <a:rPr lang="en-US" dirty="0">
                <a:hlinkClick r:id="rId2"/>
              </a:rPr>
              <a:t>http://dx.doi.org/10.1016/j.jairtraman.2023.102437</a:t>
            </a:r>
            <a:r>
              <a:rPr lang="en-US" dirty="0"/>
              <a:t> [Accessed on 02 January 2025]</a:t>
            </a:r>
          </a:p>
          <a:p>
            <a:r>
              <a:rPr lang="en-US" dirty="0"/>
              <a:t>Maheshwari, A., </a:t>
            </a:r>
            <a:r>
              <a:rPr lang="en-US" dirty="0" err="1"/>
              <a:t>Davendralingam</a:t>
            </a:r>
            <a:r>
              <a:rPr lang="en-US" dirty="0"/>
              <a:t>, N., DeLaurentis, N. (2018) ‘A Comparative Study of Machine Learning Techniques for Aviation Applications’, </a:t>
            </a:r>
            <a:r>
              <a:rPr lang="en-US" i="1" dirty="0"/>
              <a:t>2018 Aviation Technology, Integration, and Operations Conference.</a:t>
            </a:r>
            <a:r>
              <a:rPr lang="en-US" dirty="0"/>
              <a:t> Atlanta, Georgia, 25-29 June 2018. American Institute of Aeronautics and Astronautics, Inc. 6-8. </a:t>
            </a:r>
          </a:p>
          <a:p>
            <a:r>
              <a:rPr lang="en-US" dirty="0"/>
              <a:t>Merlo, T. R. (2024) ‘Emerging Role of Artificial Intelligence (AI) in Aviation: Using Predictive Maintenance for Operational Efficiency’, in: Yilmaz, A.A. (eds) </a:t>
            </a:r>
            <a:r>
              <a:rPr lang="en-US" i="1" dirty="0"/>
              <a:t>Harnessing Digital Innovation for Air Transportation. </a:t>
            </a:r>
            <a:r>
              <a:rPr lang="en-US" dirty="0"/>
              <a:t>Turkey: IGI-Global.  28-34.</a:t>
            </a:r>
            <a:endParaRPr lang="en-US" i="1" dirty="0"/>
          </a:p>
        </p:txBody>
      </p:sp>
    </p:spTree>
    <p:extLst>
      <p:ext uri="{BB962C8B-B14F-4D97-AF65-F5344CB8AC3E}">
        <p14:creationId xmlns:p14="http://schemas.microsoft.com/office/powerpoint/2010/main" val="2425136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normAutofit fontScale="92500" lnSpcReduction="20000"/>
          </a:bodyPr>
          <a:lstStyle/>
          <a:p>
            <a:r>
              <a:rPr lang="en-US" dirty="0"/>
              <a:t>Ratliff, R. (2023) Five AI/ML use cases that help airlines drive revenue – Part 3. Available from: </a:t>
            </a:r>
            <a:r>
              <a:rPr lang="en-US" dirty="0">
                <a:hlinkClick r:id="rId2"/>
              </a:rPr>
              <a:t>https://www.sabre.com/insights/five-ai-ml-use-cases-that-help-airlines-drive-revenue-part-3/</a:t>
            </a:r>
            <a:r>
              <a:rPr lang="en-US" dirty="0"/>
              <a:t> [Accessed 03 Jan 2025] </a:t>
            </a:r>
          </a:p>
          <a:p>
            <a:r>
              <a:rPr lang="en-US" dirty="0"/>
              <a:t>Raihan, A.,  </a:t>
            </a:r>
            <a:r>
              <a:rPr lang="en-US" dirty="0" err="1"/>
              <a:t>Voumik</a:t>
            </a:r>
            <a:r>
              <a:rPr lang="en-US" dirty="0"/>
              <a:t>, L.C.,  </a:t>
            </a:r>
            <a:r>
              <a:rPr lang="en-US" dirty="0" err="1"/>
              <a:t>Akter</a:t>
            </a:r>
            <a:r>
              <a:rPr lang="en-US" dirty="0"/>
              <a:t>, S., </a:t>
            </a:r>
            <a:r>
              <a:rPr lang="en-US" dirty="0" err="1"/>
              <a:t>Ridzuan</a:t>
            </a:r>
            <a:r>
              <a:rPr lang="en-US" dirty="0"/>
              <a:t>, A. R., </a:t>
            </a:r>
            <a:r>
              <a:rPr lang="en-US" dirty="0" err="1"/>
              <a:t>Fahlevi</a:t>
            </a:r>
            <a:r>
              <a:rPr lang="en-US" dirty="0"/>
              <a:t>, M.,  </a:t>
            </a:r>
            <a:r>
              <a:rPr lang="en-US" dirty="0" err="1"/>
              <a:t>Aljuaid</a:t>
            </a:r>
            <a:r>
              <a:rPr lang="en-US" dirty="0"/>
              <a:t>, M., </a:t>
            </a:r>
            <a:r>
              <a:rPr lang="en-US" dirty="0" err="1"/>
              <a:t>Saniuk</a:t>
            </a:r>
            <a:r>
              <a:rPr lang="en-US" dirty="0"/>
              <a:t>, S. (2024) Taking Flight: Exploring the Relationship between Air Transport and Malaysian Economic Growth. </a:t>
            </a:r>
            <a:r>
              <a:rPr lang="en-US" i="1" dirty="0"/>
              <a:t>Journal of Air Transport Management </a:t>
            </a:r>
            <a:r>
              <a:rPr lang="en-US" dirty="0"/>
              <a:t>115(March 2024). Available from: </a:t>
            </a:r>
            <a:r>
              <a:rPr lang="en-TT" b="0" i="0" u="none" strike="noStrike" dirty="0">
                <a:effectLst/>
                <a:latin typeface="ElsevierSans"/>
                <a:hlinkClick r:id="rId3" tooltip="Persistent link using digital object identifier"/>
              </a:rPr>
              <a:t>https://doi.org/10.1016/j.jairtraman.2024.102540</a:t>
            </a:r>
            <a:r>
              <a:rPr lang="en-TT" b="0" i="0" u="none" strike="noStrike" dirty="0">
                <a:effectLst/>
                <a:latin typeface="ElsevierSans"/>
              </a:rPr>
              <a:t> [Accessed on 08 Jan 2025]</a:t>
            </a:r>
            <a:endParaRPr lang="en-US" dirty="0"/>
          </a:p>
          <a:p>
            <a:r>
              <a:rPr lang="en-US" dirty="0"/>
              <a:t>Soledad, L.C., Esteban, F., Sam, G., Elisabeth, C., Alessandro </a:t>
            </a:r>
            <a:r>
              <a:rPr lang="en-US" dirty="0" err="1"/>
              <a:t>Parente</a:t>
            </a:r>
            <a:r>
              <a:rPr lang="en-US" dirty="0"/>
              <a:t>, R. V. (2023)  Improving Aircraft Performance Using Machine Learning:  A Review.  </a:t>
            </a:r>
            <a:r>
              <a:rPr lang="en-US" i="1" dirty="0"/>
              <a:t>Aerospace Science and Technology </a:t>
            </a:r>
            <a:r>
              <a:rPr lang="en-US" dirty="0"/>
              <a:t>138 (July 2023). Available from: </a:t>
            </a:r>
            <a:r>
              <a:rPr lang="en-US" dirty="0">
                <a:hlinkClick r:id="rId4"/>
              </a:rPr>
              <a:t>https://doi.org/10.1016/j.ast.2023.108354</a:t>
            </a:r>
            <a:r>
              <a:rPr lang="en-US" dirty="0"/>
              <a:t> [Accessed 07 Jan 2025]</a:t>
            </a:r>
          </a:p>
          <a:p>
            <a:endParaRPr lang="en-US" dirty="0"/>
          </a:p>
        </p:txBody>
      </p:sp>
    </p:spTree>
    <p:extLst>
      <p:ext uri="{BB962C8B-B14F-4D97-AF65-F5344CB8AC3E}">
        <p14:creationId xmlns:p14="http://schemas.microsoft.com/office/powerpoint/2010/main" val="374905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56DE-8FA3-4959-80D7-0569F6358DD4}"/>
              </a:ext>
            </a:extLst>
          </p:cNvPr>
          <p:cNvSpPr>
            <a:spLocks noGrp="1"/>
          </p:cNvSpPr>
          <p:nvPr>
            <p:ph type="title"/>
          </p:nvPr>
        </p:nvSpPr>
        <p:spPr/>
        <p:txBody>
          <a:bodyPr/>
          <a:lstStyle/>
          <a:p>
            <a:r>
              <a:rPr lang="en-US" dirty="0"/>
              <a:t>Significance to the discipline</a:t>
            </a:r>
          </a:p>
        </p:txBody>
      </p:sp>
      <p:sp>
        <p:nvSpPr>
          <p:cNvPr id="3" name="Content Placeholder 2">
            <a:extLst>
              <a:ext uri="{FF2B5EF4-FFF2-40B4-BE49-F238E27FC236}">
                <a16:creationId xmlns:a16="http://schemas.microsoft.com/office/drawing/2014/main" id="{497762E2-64CF-DB8C-9E20-FDC7FDE91DEC}"/>
              </a:ext>
            </a:extLst>
          </p:cNvPr>
          <p:cNvSpPr>
            <a:spLocks noGrp="1"/>
          </p:cNvSpPr>
          <p:nvPr>
            <p:ph idx="1"/>
          </p:nvPr>
        </p:nvSpPr>
        <p:spPr/>
        <p:txBody>
          <a:bodyPr>
            <a:normAutofit/>
          </a:bodyPr>
          <a:lstStyle/>
          <a:p>
            <a:r>
              <a:rPr lang="en-US" dirty="0"/>
              <a:t>This topic will look at how artificial intelligence has improved, or not improved various aspects of the aviation industry.  There will be a deeper dive into aircraft design, aircraft maintenance and both passenger and cargo travel. </a:t>
            </a:r>
          </a:p>
          <a:p>
            <a:pPr lvl="1"/>
            <a:r>
              <a:rPr lang="en-US" dirty="0"/>
              <a:t>The importance of aircraft design can reduce the fuel burn required for flights due to drag reducing design and decreasing wind resistance.</a:t>
            </a:r>
          </a:p>
          <a:p>
            <a:pPr lvl="1"/>
            <a:r>
              <a:rPr lang="en-US" dirty="0"/>
              <a:t>The importance of aircraft maintenance is an important factor due to the ”down time” aircraft face when undergoing maintenance.</a:t>
            </a:r>
          </a:p>
          <a:p>
            <a:pPr lvl="1"/>
            <a:r>
              <a:rPr lang="en-US" dirty="0"/>
              <a:t>Passenger travel can be alleviated by automated check in processes and baggage drop off.</a:t>
            </a:r>
          </a:p>
        </p:txBody>
      </p:sp>
      <p:pic>
        <p:nvPicPr>
          <p:cNvPr id="29" name="Audio 28">
            <a:extLst>
              <a:ext uri="{FF2B5EF4-FFF2-40B4-BE49-F238E27FC236}">
                <a16:creationId xmlns:a16="http://schemas.microsoft.com/office/drawing/2014/main" id="{FFDD2F0D-B14D-F1A0-A585-659C1961D11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207824241"/>
      </p:ext>
    </p:extLst>
  </p:cSld>
  <p:clrMapOvr>
    <a:masterClrMapping/>
  </p:clrMapOvr>
  <mc:AlternateContent xmlns:mc="http://schemas.openxmlformats.org/markup-compatibility/2006">
    <mc:Choice xmlns:p14="http://schemas.microsoft.com/office/powerpoint/2010/main" Requires="p14">
      <p:transition spd="slow" p14:dur="2000" advTm="11592"/>
    </mc:Choice>
    <mc:Fallback>
      <p:transition spd="slow" advTm="115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9"/>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normAutofit/>
          </a:bodyPr>
          <a:lstStyle/>
          <a:p>
            <a:r>
              <a:rPr lang="en-US" dirty="0"/>
              <a:t>Wang, W., Ma, J. (2024) A Review:  Applications of Machine Learning and Deep Learning in Aerospace Engineering and Aero-Engine Engineering. </a:t>
            </a:r>
            <a:r>
              <a:rPr lang="en-US" i="1" dirty="0"/>
              <a:t>Advances in Engineering </a:t>
            </a:r>
            <a:r>
              <a:rPr lang="en-US" i="1" dirty="0" err="1"/>
              <a:t>Inovation</a:t>
            </a:r>
            <a:r>
              <a:rPr lang="en-US" i="1" dirty="0"/>
              <a:t> </a:t>
            </a:r>
            <a:r>
              <a:rPr lang="en-US" dirty="0"/>
              <a:t>6(1):54-72. Available from: </a:t>
            </a:r>
            <a:r>
              <a:rPr lang="en-TT" b="0" i="0" u="sng" dirty="0">
                <a:effectLst/>
                <a:latin typeface="Roboto" panose="02000000000000000000" pitchFamily="2" charset="0"/>
                <a:hlinkClick r:id="rId2"/>
              </a:rPr>
              <a:t>10.54254/2977-3903/6/2024060</a:t>
            </a:r>
            <a:r>
              <a:rPr lang="en-TT" b="0" u="sng" dirty="0">
                <a:effectLst/>
                <a:latin typeface="Roboto" panose="02000000000000000000" pitchFamily="2" charset="0"/>
              </a:rPr>
              <a:t> [Accessed on 08 Jan 2025]</a:t>
            </a:r>
          </a:p>
          <a:p>
            <a:endParaRPr lang="en-US" dirty="0"/>
          </a:p>
        </p:txBody>
      </p:sp>
    </p:spTree>
    <p:extLst>
      <p:ext uri="{BB962C8B-B14F-4D97-AF65-F5344CB8AC3E}">
        <p14:creationId xmlns:p14="http://schemas.microsoft.com/office/powerpoint/2010/main" val="88279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F137-7735-EFB8-F1EA-BCBAC6A8B6A9}"/>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1713D45E-2C8E-0C35-A219-F95923FE5568}"/>
              </a:ext>
            </a:extLst>
          </p:cNvPr>
          <p:cNvSpPr>
            <a:spLocks noGrp="1"/>
          </p:cNvSpPr>
          <p:nvPr>
            <p:ph idx="1"/>
          </p:nvPr>
        </p:nvSpPr>
        <p:spPr/>
        <p:txBody>
          <a:bodyPr/>
          <a:lstStyle/>
          <a:p>
            <a:r>
              <a:rPr lang="en-US" dirty="0"/>
              <a:t>Artificial Intelligence has become more prominent in recent times, but how has it affected a multi-trillion dollar industry (Raihan et al, 2024)? </a:t>
            </a:r>
          </a:p>
          <a:p>
            <a:pPr lvl="1"/>
            <a:r>
              <a:rPr lang="en-US" dirty="0"/>
              <a:t>What benefits have been garnered? </a:t>
            </a:r>
          </a:p>
          <a:p>
            <a:pPr lvl="1"/>
            <a:r>
              <a:rPr lang="en-US" dirty="0"/>
              <a:t>What lessons have been learnt? </a:t>
            </a:r>
          </a:p>
          <a:p>
            <a:pPr lvl="1"/>
            <a:r>
              <a:rPr lang="en-US" dirty="0"/>
              <a:t>How can they be improved on? </a:t>
            </a:r>
          </a:p>
        </p:txBody>
      </p:sp>
      <p:pic>
        <p:nvPicPr>
          <p:cNvPr id="33" name="Audio 32">
            <a:extLst>
              <a:ext uri="{FF2B5EF4-FFF2-40B4-BE49-F238E27FC236}">
                <a16:creationId xmlns:a16="http://schemas.microsoft.com/office/drawing/2014/main" id="{7B4D667E-8847-688E-05E7-A572232BF1E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193197521"/>
      </p:ext>
    </p:extLst>
  </p:cSld>
  <p:clrMapOvr>
    <a:masterClrMapping/>
  </p:clrMapOvr>
  <mc:AlternateContent xmlns:mc="http://schemas.openxmlformats.org/markup-compatibility/2006">
    <mc:Choice xmlns:p14="http://schemas.microsoft.com/office/powerpoint/2010/main" Requires="p14">
      <p:transition spd="slow" p14:dur="2000" advTm="20893"/>
    </mc:Choice>
    <mc:Fallback>
      <p:transition spd="slow" advTm="208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Aims and Objectives</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lstStyle/>
          <a:p>
            <a:r>
              <a:rPr lang="en-US" dirty="0"/>
              <a:t>How can A.I. be used to improve efficiency during air travel?</a:t>
            </a:r>
          </a:p>
          <a:p>
            <a:r>
              <a:rPr lang="en-US" dirty="0"/>
              <a:t>To see the public’s opinion on further A.I implementation in air travel.</a:t>
            </a:r>
          </a:p>
          <a:p>
            <a:r>
              <a:rPr lang="en-US" dirty="0"/>
              <a:t>To garner feedback on whether companies are willing to invest for increases in aircraft efficiency and reduce cost long term. </a:t>
            </a:r>
          </a:p>
          <a:p>
            <a:r>
              <a:rPr lang="en-US" dirty="0"/>
              <a:t>To gauge the aviation work force on whether they are willing to transition their maintenance schedule to an A.I. based program.</a:t>
            </a:r>
          </a:p>
          <a:p>
            <a:endParaRPr lang="en-US" dirty="0"/>
          </a:p>
        </p:txBody>
      </p:sp>
      <p:pic>
        <p:nvPicPr>
          <p:cNvPr id="52" name="Audio 51">
            <a:extLst>
              <a:ext uri="{FF2B5EF4-FFF2-40B4-BE49-F238E27FC236}">
                <a16:creationId xmlns:a16="http://schemas.microsoft.com/office/drawing/2014/main" id="{60EB048C-4D7D-C434-A4B7-0CE844B0830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063343658"/>
      </p:ext>
    </p:extLst>
  </p:cSld>
  <p:clrMapOvr>
    <a:masterClrMapping/>
  </p:clrMapOvr>
  <mc:AlternateContent xmlns:mc="http://schemas.openxmlformats.org/markup-compatibility/2006">
    <mc:Choice xmlns:p14="http://schemas.microsoft.com/office/powerpoint/2010/main" Requires="p14">
      <p:transition spd="slow" p14:dur="2000" advTm="56400"/>
    </mc:Choice>
    <mc:Fallback>
      <p:transition spd="slow" advTm="564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Key Literature Related to the Project</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normAutofit lnSpcReduction="10000"/>
          </a:bodyPr>
          <a:lstStyle/>
          <a:p>
            <a:r>
              <a:rPr lang="en-US" dirty="0"/>
              <a:t>Aircraft design plays a pivotal role as primarily this influences fuel cost due to drag and resistance. </a:t>
            </a:r>
          </a:p>
          <a:p>
            <a:pPr lvl="1"/>
            <a:r>
              <a:rPr lang="en-US" dirty="0"/>
              <a:t>Machine learning techniques have become popular during prototyping stages of development due to the large number of data point comparisons that are required when looking at incremental designs of airfoils, blade angles and burn rate (Wang &amp; Ma, 2024).</a:t>
            </a:r>
          </a:p>
          <a:p>
            <a:pPr lvl="1"/>
            <a:r>
              <a:rPr lang="en-US" dirty="0"/>
              <a:t>A reduction in fuel burn will also have a direct reduction in greenhouse gas production, thus affecting climate change figures, which numerous aviation companies have signed on to comply with (Le </a:t>
            </a:r>
            <a:r>
              <a:rPr lang="en-US" dirty="0" err="1"/>
              <a:t>Clainche</a:t>
            </a:r>
            <a:r>
              <a:rPr lang="en-US" dirty="0"/>
              <a:t> et al, 2023). </a:t>
            </a:r>
          </a:p>
          <a:p>
            <a:pPr lvl="1"/>
            <a:r>
              <a:rPr lang="en-US" dirty="0"/>
              <a:t>In addition to designing aircraft, machine learning is utilized to locate the most optimal routes for air traffic management. (Le </a:t>
            </a:r>
            <a:r>
              <a:rPr lang="en-US" dirty="0" err="1"/>
              <a:t>Clainche</a:t>
            </a:r>
            <a:r>
              <a:rPr lang="en-US" dirty="0"/>
              <a:t> et al, 2023).  </a:t>
            </a:r>
          </a:p>
        </p:txBody>
      </p:sp>
      <p:pic>
        <p:nvPicPr>
          <p:cNvPr id="50" name="Audio 49">
            <a:extLst>
              <a:ext uri="{FF2B5EF4-FFF2-40B4-BE49-F238E27FC236}">
                <a16:creationId xmlns:a16="http://schemas.microsoft.com/office/drawing/2014/main" id="{6441F334-46A1-52A4-2346-C0D53BF941D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832393254"/>
      </p:ext>
    </p:extLst>
  </p:cSld>
  <p:clrMapOvr>
    <a:masterClrMapping/>
  </p:clrMapOvr>
  <mc:AlternateContent xmlns:mc="http://schemas.openxmlformats.org/markup-compatibility/2006">
    <mc:Choice xmlns:p14="http://schemas.microsoft.com/office/powerpoint/2010/main" Requires="p14">
      <p:transition spd="slow" p14:dur="2000" advTm="58753"/>
    </mc:Choice>
    <mc:Fallback>
      <p:transition spd="slow" advTm="587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0"/>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Key Literature Related to the Project</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normAutofit fontScale="92500" lnSpcReduction="20000"/>
          </a:bodyPr>
          <a:lstStyle/>
          <a:p>
            <a:r>
              <a:rPr lang="en-US" dirty="0"/>
              <a:t>The most expensive aspect of airline management is maintenance, for both passenger and cargo transportation; </a:t>
            </a:r>
          </a:p>
          <a:p>
            <a:pPr lvl="1"/>
            <a:r>
              <a:rPr lang="en-US" dirty="0"/>
              <a:t>Preventative maintenance requires the removal of the aircraft from service to conduct work, whereas </a:t>
            </a:r>
          </a:p>
          <a:p>
            <a:pPr lvl="1"/>
            <a:r>
              <a:rPr lang="en-US" dirty="0"/>
              <a:t>Enforced maintenance occurs when parts have to be unexpectedly replaced (Korvesis, 2019) . </a:t>
            </a:r>
          </a:p>
          <a:p>
            <a:r>
              <a:rPr lang="en-US" dirty="0"/>
              <a:t>The use of machine learning to assist human decision making during preventative maintenance based on datasets recorded from the original manufacturer play an important role in predicting damage thus ensuring lives and revenue are saved (Merlo, 2024).  The automated tracking of this scheduled maintenance allowed the operator to reschedule flights with serviceable aircraft while allowing for maintenance to be completed. </a:t>
            </a:r>
          </a:p>
          <a:p>
            <a:endParaRPr lang="en-US" dirty="0"/>
          </a:p>
          <a:p>
            <a:pPr lvl="1"/>
            <a:endParaRPr lang="en-US" dirty="0"/>
          </a:p>
        </p:txBody>
      </p:sp>
      <p:pic>
        <p:nvPicPr>
          <p:cNvPr id="23" name="Audio 22">
            <a:extLst>
              <a:ext uri="{FF2B5EF4-FFF2-40B4-BE49-F238E27FC236}">
                <a16:creationId xmlns:a16="http://schemas.microsoft.com/office/drawing/2014/main" id="{99B66ECD-4FC1-D3DC-667F-F2AADA2382B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204741067"/>
      </p:ext>
    </p:extLst>
  </p:cSld>
  <p:clrMapOvr>
    <a:masterClrMapping/>
  </p:clrMapOvr>
  <mc:AlternateContent xmlns:mc="http://schemas.openxmlformats.org/markup-compatibility/2006">
    <mc:Choice xmlns:p14="http://schemas.microsoft.com/office/powerpoint/2010/main" Requires="p14">
      <p:transition spd="slow" p14:dur="2000" advTm="56235"/>
    </mc:Choice>
    <mc:Fallback>
      <p:transition spd="slow" advTm="562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Key Literature Related to the Project</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normAutofit lnSpcReduction="10000"/>
          </a:bodyPr>
          <a:lstStyle/>
          <a:p>
            <a:r>
              <a:rPr lang="en-US" dirty="0"/>
              <a:t>Industry improvements have always been driven by innovation and efficiency, but that is more prevalent in aviation and recently has helped to increase safety and efficiency. </a:t>
            </a:r>
          </a:p>
          <a:p>
            <a:pPr lvl="1"/>
            <a:r>
              <a:rPr lang="en-US" dirty="0"/>
              <a:t>Predictive analytics, real time monitoring and proactive risk management are a few of the examples where machine learning has contributed to the increase in aviation safety (Demir et al, 2024).  These are not limited to actively flying but monitoring multiple aircraft from a remote, grounded location and ensuring there are no midair collisions. </a:t>
            </a:r>
          </a:p>
          <a:p>
            <a:pPr lvl="1"/>
            <a:r>
              <a:rPr lang="en-US" dirty="0"/>
              <a:t>Deep learning also analyzes real time information to create multiple scenarios for an unsuccessful flight and thus creating risk assessments for analysis and counteracting the issue. </a:t>
            </a:r>
          </a:p>
        </p:txBody>
      </p:sp>
      <p:pic>
        <p:nvPicPr>
          <p:cNvPr id="32" name="Audio 31">
            <a:extLst>
              <a:ext uri="{FF2B5EF4-FFF2-40B4-BE49-F238E27FC236}">
                <a16:creationId xmlns:a16="http://schemas.microsoft.com/office/drawing/2014/main" id="{ECFFB841-B2E5-C9E0-8AFE-97A5A8E58C8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738094326"/>
      </p:ext>
    </p:extLst>
  </p:cSld>
  <p:clrMapOvr>
    <a:masterClrMapping/>
  </p:clrMapOvr>
  <mc:AlternateContent xmlns:mc="http://schemas.openxmlformats.org/markup-compatibility/2006">
    <mc:Choice xmlns:p14="http://schemas.microsoft.com/office/powerpoint/2010/main" Requires="p14">
      <p:transition spd="slow" p14:dur="2000" advTm="82769"/>
    </mc:Choice>
    <mc:Fallback>
      <p:transition spd="slow" advTm="827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Key Literature Related to the Project</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lstStyle/>
          <a:p>
            <a:r>
              <a:rPr lang="en-US" dirty="0"/>
              <a:t>A recent increase in the integration of artificial intelligence by some operators have resulted in customer satisfaction levels, safety levels, and efficiency increasing. The digitization of the aviation industry does not have to stop at the design or maintenance level as it can create increased levels of satisfaction for end users through operators’ phone applications or web based portals.</a:t>
            </a:r>
          </a:p>
          <a:p>
            <a:r>
              <a:rPr lang="en-US" dirty="0"/>
              <a:t>The use of virtual reality to visualize the aircraft is another to increase the user experience and prompt engagement. </a:t>
            </a:r>
          </a:p>
          <a:p>
            <a:r>
              <a:rPr lang="en-US" dirty="0"/>
              <a:t>Machine learning can also be utilized for customer trending, luggage tracking, potential destination and accommodation (Jiang et al, 2023). These all contribute to the overall revenue for the operator. </a:t>
            </a:r>
          </a:p>
        </p:txBody>
      </p:sp>
      <p:pic>
        <p:nvPicPr>
          <p:cNvPr id="34" name="Audio 33">
            <a:extLst>
              <a:ext uri="{FF2B5EF4-FFF2-40B4-BE49-F238E27FC236}">
                <a16:creationId xmlns:a16="http://schemas.microsoft.com/office/drawing/2014/main" id="{3FB724C5-8BFB-B091-87A4-80FC4818930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499228047"/>
      </p:ext>
    </p:extLst>
  </p:cSld>
  <p:clrMapOvr>
    <a:masterClrMapping/>
  </p:clrMapOvr>
  <mc:AlternateContent xmlns:mc="http://schemas.openxmlformats.org/markup-compatibility/2006">
    <mc:Choice xmlns:p14="http://schemas.microsoft.com/office/powerpoint/2010/main" Requires="p14">
      <p:transition spd="slow" p14:dur="2000" advTm="40778"/>
    </mc:Choice>
    <mc:Fallback>
      <p:transition spd="slow" advTm="407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F23-7FC9-3ABB-14FF-5F739091C191}"/>
              </a:ext>
            </a:extLst>
          </p:cNvPr>
          <p:cNvSpPr>
            <a:spLocks noGrp="1"/>
          </p:cNvSpPr>
          <p:nvPr>
            <p:ph type="title"/>
          </p:nvPr>
        </p:nvSpPr>
        <p:spPr/>
        <p:txBody>
          <a:bodyPr/>
          <a:lstStyle/>
          <a:p>
            <a:r>
              <a:rPr lang="en-US" dirty="0"/>
              <a:t>Key Literature Related to the Project</a:t>
            </a:r>
          </a:p>
        </p:txBody>
      </p:sp>
      <p:sp>
        <p:nvSpPr>
          <p:cNvPr id="3" name="Content Placeholder 2">
            <a:extLst>
              <a:ext uri="{FF2B5EF4-FFF2-40B4-BE49-F238E27FC236}">
                <a16:creationId xmlns:a16="http://schemas.microsoft.com/office/drawing/2014/main" id="{6F6F59F6-BB85-724D-BD18-805E2A7B0484}"/>
              </a:ext>
            </a:extLst>
          </p:cNvPr>
          <p:cNvSpPr>
            <a:spLocks noGrp="1"/>
          </p:cNvSpPr>
          <p:nvPr>
            <p:ph idx="1"/>
          </p:nvPr>
        </p:nvSpPr>
        <p:spPr/>
        <p:txBody>
          <a:bodyPr>
            <a:normAutofit/>
          </a:bodyPr>
          <a:lstStyle/>
          <a:p>
            <a:r>
              <a:rPr lang="en-US" dirty="0"/>
              <a:t>The use of A.I. has been implemented to reduce flight delays;</a:t>
            </a:r>
          </a:p>
          <a:p>
            <a:pPr lvl="1"/>
            <a:r>
              <a:rPr lang="en-US" dirty="0"/>
              <a:t>Countries with night curfews, and a small delay can cause a diversion which can cost up to €68,000/flight (Bosman, 2021).</a:t>
            </a:r>
          </a:p>
          <a:p>
            <a:pPr lvl="1"/>
            <a:r>
              <a:rPr lang="en-US" dirty="0"/>
              <a:t> Creation of alternative itineraries for passenger accommodations (</a:t>
            </a:r>
            <a:r>
              <a:rPr lang="en-US" dirty="0" err="1"/>
              <a:t>Ratiff</a:t>
            </a:r>
            <a:r>
              <a:rPr lang="en-US" dirty="0"/>
              <a:t>, 2023).</a:t>
            </a:r>
          </a:p>
          <a:p>
            <a:endParaRPr lang="en-US" dirty="0"/>
          </a:p>
        </p:txBody>
      </p:sp>
      <p:pic>
        <p:nvPicPr>
          <p:cNvPr id="41" name="Audio 40">
            <a:extLst>
              <a:ext uri="{FF2B5EF4-FFF2-40B4-BE49-F238E27FC236}">
                <a16:creationId xmlns:a16="http://schemas.microsoft.com/office/drawing/2014/main" id="{42E0B3EC-73E4-EDFF-033F-53F1944E9B6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21162970"/>
      </p:ext>
    </p:extLst>
  </p:cSld>
  <p:clrMapOvr>
    <a:masterClrMapping/>
  </p:clrMapOvr>
  <mc:AlternateContent xmlns:mc="http://schemas.openxmlformats.org/markup-compatibility/2006">
    <mc:Choice xmlns:p14="http://schemas.microsoft.com/office/powerpoint/2010/main" Requires="p14">
      <p:transition spd="slow" p14:dur="2000" advTm="59272"/>
    </mc:Choice>
    <mc:Fallback>
      <p:transition spd="slow" advTm="592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1"/>
                </p:tgtEl>
              </p:cMediaNode>
            </p:audio>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{1F4BE4A2-4A12-1548-992E-9F5C9CD0864F}tf10001120</Template>
  <TotalTime>3538</TotalTime>
  <Words>2157</Words>
  <Application>Microsoft Macintosh PowerPoint</Application>
  <PresentationFormat>Widescreen</PresentationFormat>
  <Paragraphs>87</Paragraphs>
  <Slides>20</Slides>
  <Notes>0</Notes>
  <HiddenSlides>0</HiddenSlides>
  <MMClips>14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ElsevierSans</vt:lpstr>
      <vt:lpstr>Gill Sans MT</vt:lpstr>
      <vt:lpstr>Roboto</vt:lpstr>
      <vt:lpstr>Parcel</vt:lpstr>
      <vt:lpstr>Artificial Intelligence in Fixed wing aircraft development</vt:lpstr>
      <vt:lpstr>Significance to the discipline</vt:lpstr>
      <vt:lpstr>Research Question</vt:lpstr>
      <vt:lpstr>Aims and Objectives</vt:lpstr>
      <vt:lpstr>Key Literature Related to the Project</vt:lpstr>
      <vt:lpstr>Key Literature Related to the Project</vt:lpstr>
      <vt:lpstr>Key Literature Related to the Project</vt:lpstr>
      <vt:lpstr>Key Literature Related to the Project</vt:lpstr>
      <vt:lpstr>Key Literature Related to the Project</vt:lpstr>
      <vt:lpstr>Key Literature Related to the Project</vt:lpstr>
      <vt:lpstr>Methodology</vt:lpstr>
      <vt:lpstr>Development Strategy</vt:lpstr>
      <vt:lpstr>Research design &amp;  Ethical consideration</vt:lpstr>
      <vt:lpstr>Risk Assessment</vt:lpstr>
      <vt:lpstr>Description of Artefacts Created</vt:lpstr>
      <vt:lpstr>References</vt:lpstr>
      <vt:lpstr>References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Aviation</dc:title>
  <dc:creator>Aneil Maharaj</dc:creator>
  <cp:lastModifiedBy>Aneil Maharaj</cp:lastModifiedBy>
  <cp:revision>7</cp:revision>
  <dcterms:created xsi:type="dcterms:W3CDTF">2025-01-05T20:53:25Z</dcterms:created>
  <dcterms:modified xsi:type="dcterms:W3CDTF">2025-01-09T22:51:29Z</dcterms:modified>
</cp:coreProperties>
</file>