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35.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58" r:id="rId5"/>
    <p:sldId id="259" r:id="rId6"/>
    <p:sldId id="260" r:id="rId7"/>
    <p:sldId id="261" r:id="rId8"/>
    <p:sldId id="262" r:id="rId9"/>
    <p:sldId id="281" r:id="rId10"/>
    <p:sldId id="263" r:id="rId11"/>
    <p:sldId id="268" r:id="rId12"/>
    <p:sldId id="265" r:id="rId13"/>
    <p:sldId id="266" r:id="rId14"/>
    <p:sldId id="267" r:id="rId15"/>
    <p:sldId id="269" r:id="rId16"/>
    <p:sldId id="270" r:id="rId17"/>
    <p:sldId id="288" r:id="rId18"/>
    <p:sldId id="289" r:id="rId19"/>
    <p:sldId id="271" r:id="rId20"/>
    <p:sldId id="272" r:id="rId21"/>
    <p:sldId id="273" r:id="rId22"/>
    <p:sldId id="274" r:id="rId23"/>
    <p:sldId id="275" r:id="rId24"/>
    <p:sldId id="293" r:id="rId25"/>
    <p:sldId id="278" r:id="rId26"/>
    <p:sldId id="276" r:id="rId27"/>
    <p:sldId id="290" r:id="rId28"/>
    <p:sldId id="291" r:id="rId29"/>
    <p:sldId id="292" r:id="rId30"/>
    <p:sldId id="277" r:id="rId31"/>
    <p:sldId id="280" r:id="rId32"/>
    <p:sldId id="279" r:id="rId33"/>
    <p:sldId id="283" r:id="rId34"/>
    <p:sldId id="284" r:id="rId35"/>
    <p:sldId id="286" r:id="rId36"/>
    <p:sldId id="287" r:id="rId37"/>
    <p:sldId id="294" r:id="rId38"/>
    <p:sldId id="295" r:id="rId3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12AB899A-6CB7-4D83-B210-23D59208F4CA}">
          <p14:sldIdLst>
            <p14:sldId id="256"/>
            <p14:sldId id="257"/>
            <p14:sldId id="282"/>
            <p14:sldId id="258"/>
            <p14:sldId id="259"/>
            <p14:sldId id="260"/>
            <p14:sldId id="261"/>
            <p14:sldId id="262"/>
            <p14:sldId id="281"/>
            <p14:sldId id="263"/>
            <p14:sldId id="268"/>
            <p14:sldId id="265"/>
            <p14:sldId id="266"/>
            <p14:sldId id="267"/>
            <p14:sldId id="269"/>
            <p14:sldId id="270"/>
            <p14:sldId id="288"/>
            <p14:sldId id="289"/>
            <p14:sldId id="271"/>
            <p14:sldId id="272"/>
            <p14:sldId id="273"/>
            <p14:sldId id="274"/>
            <p14:sldId id="275"/>
            <p14:sldId id="293"/>
            <p14:sldId id="278"/>
            <p14:sldId id="276"/>
            <p14:sldId id="290"/>
            <p14:sldId id="291"/>
            <p14:sldId id="292"/>
            <p14:sldId id="277"/>
            <p14:sldId id="280"/>
            <p14:sldId id="279"/>
            <p14:sldId id="283"/>
            <p14:sldId id="284"/>
            <p14:sldId id="286"/>
            <p14:sldId id="287"/>
            <p14:sldId id="29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50612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204151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204016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EB9E8DFD-3148-4B7C-A886-ED5DBE1F4834}"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40565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148786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EB9E8DFD-3148-4B7C-A886-ED5DBE1F4834}"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313095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76251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F96E35A1-48A7-4C7A-8FAF-C6CA10D87473}" type="datetimeFigureOut">
              <a:rPr lang="zh-TW" altLang="en-US" smtClean="0"/>
              <a:t>2024/9/28</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133622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3024857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79758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12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F96E35A1-48A7-4C7A-8FAF-C6CA10D87473}" type="datetimeFigureOut">
              <a:rPr lang="zh-TW" altLang="en-US" smtClean="0"/>
              <a:t>2024/9/28</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EB9E8DFD-3148-4B7C-A886-ED5DBE1F4834}" type="slidenum">
              <a:rPr lang="zh-TW" altLang="en-US" smtClean="0"/>
              <a:t>‹#›</a:t>
            </a:fld>
            <a:endParaRPr lang="zh-TW" altLang="en-US"/>
          </a:p>
        </p:txBody>
      </p:sp>
    </p:spTree>
    <p:extLst>
      <p:ext uri="{BB962C8B-B14F-4D97-AF65-F5344CB8AC3E}">
        <p14:creationId xmlns:p14="http://schemas.microsoft.com/office/powerpoint/2010/main" val="388298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網路爬蟲與資料分析</a:t>
            </a:r>
            <a:r>
              <a:rPr lang="en-US" altLang="zh-TW" dirty="0"/>
              <a:t/>
            </a:r>
            <a:br>
              <a:rPr lang="en-US" altLang="zh-TW" dirty="0"/>
            </a:br>
            <a:r>
              <a:rPr lang="en-US" altLang="zh-TW" sz="4400" dirty="0"/>
              <a:t>Python</a:t>
            </a:r>
            <a:r>
              <a:rPr lang="zh-TW" altLang="en-US" sz="4400" dirty="0"/>
              <a:t>資料程式設計</a:t>
            </a:r>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p:txBody>
      </p:sp>
    </p:spTree>
    <p:extLst>
      <p:ext uri="{BB962C8B-B14F-4D97-AF65-F5344CB8AC3E}">
        <p14:creationId xmlns:p14="http://schemas.microsoft.com/office/powerpoint/2010/main" val="76403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Pandas </a:t>
            </a:r>
            <a:r>
              <a:rPr lang="en-US" altLang="zh-TW" sz="4400" dirty="0" err="1" smtClean="0"/>
              <a:t>DataFrame</a:t>
            </a:r>
            <a:endParaRPr lang="zh-TW" altLang="en-US" sz="4400" dirty="0"/>
          </a:p>
        </p:txBody>
      </p:sp>
      <p:sp>
        <p:nvSpPr>
          <p:cNvPr id="3" name="內容版面配置區 2"/>
          <p:cNvSpPr>
            <a:spLocks noGrp="1"/>
          </p:cNvSpPr>
          <p:nvPr>
            <p:ph idx="1"/>
          </p:nvPr>
        </p:nvSpPr>
        <p:spPr/>
        <p:txBody>
          <a:bodyPr/>
          <a:lstStyle/>
          <a:p>
            <a:r>
              <a:rPr lang="en-US" altLang="zh-TW" dirty="0" err="1" smtClean="0"/>
              <a:t>DataFrame</a:t>
            </a:r>
            <a:r>
              <a:rPr lang="zh-TW" altLang="en-US" dirty="0" smtClean="0"/>
              <a:t>是一種二維的資料結構，直覺上可以理解為類似</a:t>
            </a:r>
            <a:r>
              <a:rPr lang="en-US" altLang="zh-TW" dirty="0" smtClean="0"/>
              <a:t>Excel</a:t>
            </a:r>
            <a:r>
              <a:rPr lang="zh-TW" altLang="en-US" dirty="0" smtClean="0"/>
              <a:t>工作表</a:t>
            </a:r>
            <a:endParaRPr lang="en-US" altLang="zh-TW" dirty="0" smtClean="0"/>
          </a:p>
          <a:p>
            <a:r>
              <a:rPr lang="zh-TW" altLang="en-US" dirty="0" smtClean="0"/>
              <a:t>創建</a:t>
            </a:r>
            <a:r>
              <a:rPr lang="en-US" altLang="zh-TW" dirty="0" err="1" smtClean="0"/>
              <a:t>DataFrame</a:t>
            </a:r>
            <a:r>
              <a:rPr lang="zh-TW" altLang="en-US" dirty="0" smtClean="0"/>
              <a:t>物件</a:t>
            </a:r>
            <a:endParaRPr lang="en-US" altLang="zh-TW" dirty="0" smtClean="0"/>
          </a:p>
          <a:p>
            <a:pPr lvl="1"/>
            <a:r>
              <a:rPr lang="en-US" altLang="zh-TW" dirty="0" err="1" smtClean="0"/>
              <a:t>df_name</a:t>
            </a:r>
            <a:r>
              <a:rPr lang="en-US" altLang="zh-TW" dirty="0" smtClean="0"/>
              <a:t> = </a:t>
            </a:r>
            <a:r>
              <a:rPr lang="en-US" altLang="zh-TW" dirty="0" err="1" smtClean="0"/>
              <a:t>pd.DataFrame</a:t>
            </a:r>
            <a:r>
              <a:rPr lang="en-US" altLang="zh-TW" dirty="0" smtClean="0"/>
              <a:t>(data)</a:t>
            </a:r>
          </a:p>
          <a:p>
            <a:pPr lvl="1"/>
            <a:r>
              <a:rPr lang="en-US" altLang="zh-TW" dirty="0"/>
              <a:t>d</a:t>
            </a:r>
            <a:r>
              <a:rPr lang="en-US" altLang="zh-TW" dirty="0" smtClean="0"/>
              <a:t>ata</a:t>
            </a:r>
            <a:r>
              <a:rPr lang="zh-TW" altLang="en-US" dirty="0" smtClean="0"/>
              <a:t>為傳入的二維資料，例如</a:t>
            </a:r>
            <a:r>
              <a:rPr lang="en-US" altLang="zh-TW" dirty="0" smtClean="0"/>
              <a:t>:</a:t>
            </a:r>
            <a:r>
              <a:rPr lang="zh-TW" altLang="en-US" dirty="0" smtClean="0"/>
              <a:t>字典、字典</a:t>
            </a:r>
            <a:r>
              <a:rPr lang="zh-TW" altLang="en-US" dirty="0"/>
              <a:t>的</a:t>
            </a:r>
            <a:r>
              <a:rPr lang="zh-TW" altLang="en-US" dirty="0" smtClean="0"/>
              <a:t>串列、</a:t>
            </a:r>
            <a:r>
              <a:rPr lang="en-US" altLang="zh-TW" dirty="0" smtClean="0"/>
              <a:t>Series</a:t>
            </a:r>
            <a:r>
              <a:rPr lang="zh-TW" altLang="en-US" dirty="0" smtClean="0"/>
              <a:t>的串列</a:t>
            </a:r>
            <a:endParaRPr lang="en-US" altLang="zh-TW" dirty="0" smtClean="0"/>
          </a:p>
        </p:txBody>
      </p:sp>
    </p:spTree>
    <p:extLst>
      <p:ext uri="{BB962C8B-B14F-4D97-AF65-F5344CB8AC3E}">
        <p14:creationId xmlns:p14="http://schemas.microsoft.com/office/powerpoint/2010/main" val="229294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zh-TW" altLang="en-US" sz="4400" dirty="0" smtClean="0"/>
              <a:t>創建</a:t>
            </a:r>
            <a:endParaRPr lang="zh-TW" altLang="en-US" sz="4400" dirty="0"/>
          </a:p>
        </p:txBody>
      </p:sp>
      <p:sp>
        <p:nvSpPr>
          <p:cNvPr id="3" name="內容版面配置區 2"/>
          <p:cNvSpPr>
            <a:spLocks noGrp="1"/>
          </p:cNvSpPr>
          <p:nvPr>
            <p:ph idx="1"/>
          </p:nvPr>
        </p:nvSpPr>
        <p:spPr/>
        <p:txBody>
          <a:bodyPr/>
          <a:lstStyle/>
          <a:p>
            <a:r>
              <a:rPr lang="zh-TW" altLang="en-US" dirty="0" smtClean="0"/>
              <a:t>創建</a:t>
            </a:r>
            <a:r>
              <a:rPr lang="en-US" altLang="zh-TW" dirty="0" err="1" smtClean="0"/>
              <a:t>DataFrame</a:t>
            </a:r>
            <a:r>
              <a:rPr lang="zh-TW" altLang="en-US" dirty="0" smtClean="0"/>
              <a:t>傳入</a:t>
            </a:r>
            <a:r>
              <a:rPr lang="zh-TW" altLang="en-US" dirty="0" smtClean="0">
                <a:solidFill>
                  <a:srgbClr val="C00000"/>
                </a:solidFill>
              </a:rPr>
              <a:t>串接的</a:t>
            </a:r>
            <a:r>
              <a:rPr lang="en-US" altLang="zh-TW" dirty="0" smtClean="0">
                <a:solidFill>
                  <a:srgbClr val="C00000"/>
                </a:solidFill>
              </a:rPr>
              <a:t>Series</a:t>
            </a:r>
          </a:p>
          <a:p>
            <a:pPr lvl="1"/>
            <a:r>
              <a:rPr lang="en-US" altLang="zh-TW" dirty="0" err="1" smtClean="0"/>
              <a:t>df_name</a:t>
            </a:r>
            <a:r>
              <a:rPr lang="en-US" altLang="zh-TW" dirty="0" smtClean="0"/>
              <a:t>= </a:t>
            </a:r>
            <a:r>
              <a:rPr lang="en-US" altLang="zh-TW" dirty="0" err="1" smtClean="0"/>
              <a:t>pd.DataFrame</a:t>
            </a:r>
            <a:r>
              <a:rPr lang="en-US" altLang="zh-TW" dirty="0" smtClean="0"/>
              <a:t>(</a:t>
            </a:r>
            <a:r>
              <a:rPr lang="en-US" altLang="zh-TW" dirty="0" err="1" smtClean="0"/>
              <a:t>pd.concate</a:t>
            </a:r>
            <a:r>
              <a:rPr lang="en-US" altLang="zh-TW" dirty="0"/>
              <a:t>([Series1, Series2, </a:t>
            </a:r>
            <a:r>
              <a:rPr lang="en-US" altLang="zh-TW" dirty="0" smtClean="0"/>
              <a:t>Series3], axis=1))</a:t>
            </a:r>
          </a:p>
          <a:p>
            <a:pPr lvl="1"/>
            <a:endParaRPr lang="en-US" altLang="zh-TW" dirty="0"/>
          </a:p>
          <a:p>
            <a:pPr lvl="1"/>
            <a:endParaRPr lang="en-US" altLang="zh-TW" dirty="0" smtClean="0"/>
          </a:p>
          <a:p>
            <a:pPr lvl="1"/>
            <a:endParaRPr lang="en-US" altLang="zh-TW" dirty="0"/>
          </a:p>
          <a:p>
            <a:pPr lvl="1"/>
            <a:endParaRPr lang="en-US" altLang="zh-TW" dirty="0" smtClean="0"/>
          </a:p>
          <a:p>
            <a:r>
              <a:rPr lang="en-US" altLang="zh-TW" dirty="0" smtClean="0"/>
              <a:t>columns</a:t>
            </a:r>
            <a:r>
              <a:rPr lang="zh-TW" altLang="en-US" dirty="0" smtClean="0"/>
              <a:t>設定欄位名稱</a:t>
            </a:r>
            <a:endParaRPr lang="en-US" altLang="zh-TW" dirty="0" smtClean="0"/>
          </a:p>
          <a:p>
            <a:pPr lvl="1"/>
            <a:r>
              <a:rPr lang="en-US" altLang="zh-TW" dirty="0" err="1" smtClean="0"/>
              <a:t>df_name.columns</a:t>
            </a:r>
            <a:r>
              <a:rPr lang="en-US" altLang="zh-TW" dirty="0" smtClean="0"/>
              <a:t>([“</a:t>
            </a:r>
            <a:r>
              <a:rPr lang="zh-TW" altLang="en-US" dirty="0" smtClean="0"/>
              <a:t>欄位</a:t>
            </a:r>
            <a:r>
              <a:rPr lang="en-US" altLang="zh-TW" dirty="0" smtClean="0"/>
              <a:t>1”, “</a:t>
            </a:r>
            <a:r>
              <a:rPr lang="zh-TW" altLang="en-US" dirty="0" smtClean="0"/>
              <a:t>欄位</a:t>
            </a:r>
            <a:r>
              <a:rPr lang="en-US" altLang="zh-TW" dirty="0" smtClean="0"/>
              <a:t>2”, “</a:t>
            </a:r>
            <a:r>
              <a:rPr lang="zh-TW" altLang="en-US" dirty="0" smtClean="0"/>
              <a:t>欄位</a:t>
            </a:r>
            <a:r>
              <a:rPr lang="en-US" altLang="zh-TW" dirty="0" smtClean="0"/>
              <a:t>3”, “</a:t>
            </a:r>
            <a:r>
              <a:rPr lang="zh-TW" altLang="en-US" dirty="0" smtClean="0"/>
              <a:t>欄位</a:t>
            </a:r>
            <a:r>
              <a:rPr lang="en-US" altLang="zh-TW" dirty="0" smtClean="0"/>
              <a:t>4”])</a:t>
            </a:r>
            <a:endParaRPr lang="zh-TW" altLang="en-US" dirty="0"/>
          </a:p>
        </p:txBody>
      </p:sp>
      <p:sp>
        <p:nvSpPr>
          <p:cNvPr id="4" name="文字方塊 3"/>
          <p:cNvSpPr txBox="1"/>
          <p:nvPr/>
        </p:nvSpPr>
        <p:spPr>
          <a:xfrm>
            <a:off x="2650836" y="2870537"/>
            <a:ext cx="2733964" cy="1015663"/>
          </a:xfrm>
          <a:prstGeom prst="rect">
            <a:avLst/>
          </a:prstGeom>
          <a:noFill/>
        </p:spPr>
        <p:txBody>
          <a:bodyPr wrap="square" rtlCol="0">
            <a:spAutoFit/>
          </a:bodyPr>
          <a:lstStyle/>
          <a:p>
            <a:r>
              <a:rPr lang="en-US" altLang="zh-TW" sz="2000" dirty="0" smtClean="0"/>
              <a:t>Series 1</a:t>
            </a:r>
            <a:r>
              <a:rPr lang="en-US" altLang="zh-TW" sz="2000" dirty="0" smtClean="0">
                <a:sym typeface="Wingdings" panose="05000000000000000000" pitchFamily="2" charset="2"/>
              </a:rPr>
              <a:t>(</a:t>
            </a:r>
            <a:r>
              <a:rPr lang="en-US" altLang="zh-TW" sz="2000" dirty="0" smtClean="0"/>
              <a:t>[1,2,3,4])</a:t>
            </a:r>
          </a:p>
          <a:p>
            <a:r>
              <a:rPr lang="en-US" altLang="zh-TW" sz="2000" dirty="0" smtClean="0"/>
              <a:t>Series 2</a:t>
            </a:r>
            <a:r>
              <a:rPr lang="en-US" altLang="zh-TW" sz="2000" dirty="0" smtClean="0">
                <a:sym typeface="Wingdings" panose="05000000000000000000" pitchFamily="2" charset="2"/>
              </a:rPr>
              <a:t>(</a:t>
            </a:r>
            <a:r>
              <a:rPr lang="en-US" altLang="zh-TW" sz="2000" dirty="0" smtClean="0"/>
              <a:t>[5,6,7,8])</a:t>
            </a:r>
          </a:p>
          <a:p>
            <a:r>
              <a:rPr lang="en-US" altLang="zh-TW" sz="2000" dirty="0" smtClean="0"/>
              <a:t>Series 3</a:t>
            </a:r>
            <a:r>
              <a:rPr lang="en-US" altLang="zh-TW" sz="2000" dirty="0" smtClean="0">
                <a:sym typeface="Wingdings" panose="05000000000000000000" pitchFamily="2" charset="2"/>
              </a:rPr>
              <a:t>(</a:t>
            </a:r>
            <a:r>
              <a:rPr lang="en-US" altLang="zh-TW" sz="2000" dirty="0" smtClean="0"/>
              <a:t>[9,1,2,3])</a:t>
            </a:r>
            <a:endParaRPr lang="zh-TW" altLang="en-US" sz="2000" dirty="0"/>
          </a:p>
        </p:txBody>
      </p:sp>
    </p:spTree>
    <p:extLst>
      <p:ext uri="{BB962C8B-B14F-4D97-AF65-F5344CB8AC3E}">
        <p14:creationId xmlns:p14="http://schemas.microsoft.com/office/powerpoint/2010/main" val="2098670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創建</a:t>
            </a:r>
          </a:p>
        </p:txBody>
      </p:sp>
      <p:sp>
        <p:nvSpPr>
          <p:cNvPr id="3" name="內容版面配置區 2"/>
          <p:cNvSpPr>
            <a:spLocks noGrp="1"/>
          </p:cNvSpPr>
          <p:nvPr>
            <p:ph idx="1"/>
          </p:nvPr>
        </p:nvSpPr>
        <p:spPr/>
        <p:txBody>
          <a:bodyPr/>
          <a:lstStyle/>
          <a:p>
            <a:r>
              <a:rPr lang="zh-TW" altLang="en-US" dirty="0" smtClean="0"/>
              <a:t>創建</a:t>
            </a:r>
            <a:r>
              <a:rPr lang="en-US" altLang="zh-TW" dirty="0" err="1" smtClean="0"/>
              <a:t>DataFrame</a:t>
            </a:r>
            <a:r>
              <a:rPr lang="zh-TW" altLang="en-US" dirty="0" smtClean="0"/>
              <a:t>傳入</a:t>
            </a:r>
            <a:r>
              <a:rPr lang="zh-TW" altLang="en-US" dirty="0" smtClean="0">
                <a:solidFill>
                  <a:srgbClr val="C00000"/>
                </a:solidFill>
              </a:rPr>
              <a:t>字典</a:t>
            </a:r>
            <a:endParaRPr lang="en-US" altLang="zh-TW" dirty="0" smtClean="0">
              <a:solidFill>
                <a:srgbClr val="C00000"/>
              </a:solidFill>
            </a:endParaRPr>
          </a:p>
          <a:p>
            <a:pPr lvl="1"/>
            <a:r>
              <a:rPr lang="en-US" altLang="zh-TW" dirty="0">
                <a:solidFill>
                  <a:schemeClr val="accent1">
                    <a:lumMod val="50000"/>
                  </a:schemeClr>
                </a:solidFill>
              </a:rPr>
              <a:t>cities = {'country':['</a:t>
            </a:r>
            <a:r>
              <a:rPr lang="en-US" altLang="zh-TW" dirty="0" err="1">
                <a:solidFill>
                  <a:schemeClr val="accent1">
                    <a:lumMod val="50000"/>
                  </a:schemeClr>
                </a:solidFill>
              </a:rPr>
              <a:t>China','Japan','Singapore</a:t>
            </a:r>
            <a:r>
              <a:rPr lang="en-US" altLang="zh-TW" dirty="0" smtClean="0">
                <a:solidFill>
                  <a:schemeClr val="accent1">
                    <a:lumMod val="50000"/>
                  </a:schemeClr>
                </a:solidFill>
              </a:rPr>
              <a:t>'],           </a:t>
            </a:r>
            <a:r>
              <a:rPr lang="en-US" altLang="zh-TW" dirty="0">
                <a:solidFill>
                  <a:schemeClr val="accent1">
                    <a:lumMod val="50000"/>
                  </a:schemeClr>
                </a:solidFill>
              </a:rPr>
              <a:t>'town':['</a:t>
            </a:r>
            <a:r>
              <a:rPr lang="en-US" altLang="zh-TW" dirty="0" err="1">
                <a:solidFill>
                  <a:schemeClr val="accent1">
                    <a:lumMod val="50000"/>
                  </a:schemeClr>
                </a:solidFill>
              </a:rPr>
              <a:t>Beijing','Tokyo','Singapore</a:t>
            </a:r>
            <a:r>
              <a:rPr lang="en-US" altLang="zh-TW" dirty="0" smtClean="0">
                <a:solidFill>
                  <a:schemeClr val="accent1">
                    <a:lumMod val="50000"/>
                  </a:schemeClr>
                </a:solidFill>
              </a:rPr>
              <a:t>'],</a:t>
            </a:r>
          </a:p>
          <a:p>
            <a:pPr marL="365760" lvl="1" indent="0">
              <a:buNone/>
            </a:pPr>
            <a:r>
              <a:rPr lang="en-US" altLang="zh-TW" dirty="0">
                <a:solidFill>
                  <a:schemeClr val="accent1">
                    <a:lumMod val="50000"/>
                  </a:schemeClr>
                </a:solidFill>
              </a:rPr>
              <a:t> </a:t>
            </a:r>
            <a:r>
              <a:rPr lang="en-US" altLang="zh-TW" dirty="0" smtClean="0">
                <a:solidFill>
                  <a:schemeClr val="accent1">
                    <a:lumMod val="50000"/>
                  </a:schemeClr>
                </a:solidFill>
              </a:rPr>
              <a:t>  </a:t>
            </a:r>
            <a:r>
              <a:rPr lang="en-US" altLang="zh-TW" dirty="0">
                <a:solidFill>
                  <a:schemeClr val="accent1">
                    <a:lumMod val="50000"/>
                  </a:schemeClr>
                </a:solidFill>
              </a:rPr>
              <a:t>'population':[2000, 1600, 600]}</a:t>
            </a:r>
          </a:p>
          <a:p>
            <a:pPr lvl="1"/>
            <a:r>
              <a:rPr lang="en-US" altLang="zh-TW" dirty="0" err="1" smtClean="0">
                <a:solidFill>
                  <a:schemeClr val="accent1">
                    <a:lumMod val="50000"/>
                  </a:schemeClr>
                </a:solidFill>
              </a:rPr>
              <a:t>city_df</a:t>
            </a:r>
            <a:r>
              <a:rPr lang="en-US" altLang="zh-TW" dirty="0" smtClean="0">
                <a:solidFill>
                  <a:schemeClr val="accent1">
                    <a:lumMod val="50000"/>
                  </a:schemeClr>
                </a:solidFill>
              </a:rPr>
              <a:t> </a:t>
            </a:r>
            <a:r>
              <a:rPr lang="en-US" altLang="zh-TW" dirty="0">
                <a:solidFill>
                  <a:schemeClr val="accent1">
                    <a:lumMod val="50000"/>
                  </a:schemeClr>
                </a:solidFill>
              </a:rPr>
              <a:t>= </a:t>
            </a:r>
            <a:r>
              <a:rPr lang="en-US" altLang="zh-TW" dirty="0" err="1">
                <a:solidFill>
                  <a:schemeClr val="accent1">
                    <a:lumMod val="50000"/>
                  </a:schemeClr>
                </a:solidFill>
              </a:rPr>
              <a:t>pd.DataFrame</a:t>
            </a:r>
            <a:r>
              <a:rPr lang="en-US" altLang="zh-TW" dirty="0">
                <a:solidFill>
                  <a:schemeClr val="accent1">
                    <a:lumMod val="50000"/>
                  </a:schemeClr>
                </a:solidFill>
              </a:rPr>
              <a:t>(cities</a:t>
            </a:r>
            <a:r>
              <a:rPr lang="en-US" altLang="zh-TW" dirty="0" smtClean="0">
                <a:solidFill>
                  <a:schemeClr val="accent1">
                    <a:lumMod val="50000"/>
                  </a:schemeClr>
                </a:solidFill>
              </a:rPr>
              <a:t>)</a:t>
            </a:r>
          </a:p>
          <a:p>
            <a:pPr lvl="1"/>
            <a:r>
              <a:rPr lang="zh-TW" altLang="en-US" dirty="0" smtClean="0"/>
              <a:t>字典的</a:t>
            </a:r>
            <a:r>
              <a:rPr lang="en-US" altLang="zh-TW" dirty="0" smtClean="0"/>
              <a:t>Key</a:t>
            </a:r>
            <a:r>
              <a:rPr lang="zh-TW" altLang="en-US" dirty="0" smtClean="0"/>
              <a:t>會變成</a:t>
            </a:r>
            <a:r>
              <a:rPr lang="en-US" altLang="zh-TW" dirty="0" err="1" smtClean="0"/>
              <a:t>DataFrame</a:t>
            </a:r>
            <a:r>
              <a:rPr lang="zh-TW" altLang="en-US" dirty="0" smtClean="0"/>
              <a:t>的欄位名稱</a:t>
            </a:r>
            <a:endParaRPr lang="en-US" altLang="zh-TW" dirty="0" smtClean="0"/>
          </a:p>
          <a:p>
            <a:pPr lvl="1"/>
            <a:r>
              <a:rPr lang="zh-TW" altLang="en-US" dirty="0" smtClean="0"/>
              <a:t>字典裡</a:t>
            </a:r>
            <a:r>
              <a:rPr lang="en-US" altLang="zh-TW" dirty="0" smtClean="0"/>
              <a:t>Value</a:t>
            </a:r>
            <a:r>
              <a:rPr lang="zh-TW" altLang="en-US" dirty="0" smtClean="0"/>
              <a:t>的串列型態轉換為一欄資料</a:t>
            </a:r>
            <a:endParaRPr lang="en-US" altLang="zh-TW" dirty="0" smtClean="0"/>
          </a:p>
          <a:p>
            <a:pPr lvl="1"/>
            <a:endParaRPr lang="en-US" altLang="zh-TW" dirty="0" smtClean="0"/>
          </a:p>
        </p:txBody>
      </p:sp>
    </p:spTree>
    <p:extLst>
      <p:ext uri="{BB962C8B-B14F-4D97-AF65-F5344CB8AC3E}">
        <p14:creationId xmlns:p14="http://schemas.microsoft.com/office/powerpoint/2010/main" val="351432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創建</a:t>
            </a:r>
          </a:p>
        </p:txBody>
      </p:sp>
      <p:sp>
        <p:nvSpPr>
          <p:cNvPr id="3" name="內容版面配置區 2"/>
          <p:cNvSpPr>
            <a:spLocks noGrp="1"/>
          </p:cNvSpPr>
          <p:nvPr>
            <p:ph idx="1"/>
          </p:nvPr>
        </p:nvSpPr>
        <p:spPr/>
        <p:txBody>
          <a:bodyPr/>
          <a:lstStyle/>
          <a:p>
            <a:r>
              <a:rPr lang="zh-TW" altLang="en-US" dirty="0"/>
              <a:t>創建</a:t>
            </a:r>
            <a:r>
              <a:rPr lang="en-US" altLang="zh-TW" dirty="0" err="1"/>
              <a:t>DataFrame</a:t>
            </a:r>
            <a:r>
              <a:rPr lang="zh-TW" altLang="en-US" dirty="0"/>
              <a:t>傳入</a:t>
            </a:r>
            <a:r>
              <a:rPr lang="zh-TW" altLang="en-US" dirty="0">
                <a:solidFill>
                  <a:srgbClr val="C00000"/>
                </a:solidFill>
              </a:rPr>
              <a:t>字典的</a:t>
            </a:r>
            <a:r>
              <a:rPr lang="zh-TW" altLang="en-US" dirty="0" smtClean="0">
                <a:solidFill>
                  <a:srgbClr val="C00000"/>
                </a:solidFill>
              </a:rPr>
              <a:t>串列</a:t>
            </a:r>
            <a:endParaRPr lang="en-US" altLang="zh-TW" dirty="0" smtClean="0">
              <a:solidFill>
                <a:srgbClr val="C00000"/>
              </a:solidFill>
            </a:endParaRPr>
          </a:p>
          <a:p>
            <a:pPr lvl="1"/>
            <a:r>
              <a:rPr lang="en-US" altLang="zh-TW" dirty="0" smtClean="0"/>
              <a:t>fruit </a:t>
            </a:r>
            <a:r>
              <a:rPr lang="en-US" altLang="zh-TW" dirty="0"/>
              <a:t>= [{'apple':50,'Orange':30,'Grape':80</a:t>
            </a:r>
            <a:r>
              <a:rPr lang="en-US" altLang="zh-TW" dirty="0" smtClean="0"/>
              <a:t>},</a:t>
            </a:r>
          </a:p>
          <a:p>
            <a:pPr marL="365760" lvl="1" indent="0">
              <a:buNone/>
            </a:pPr>
            <a:r>
              <a:rPr lang="en-US" altLang="zh-TW" dirty="0"/>
              <a:t> </a:t>
            </a:r>
            <a:r>
              <a:rPr lang="en-US" altLang="zh-TW" dirty="0" smtClean="0"/>
              <a:t>                {</a:t>
            </a:r>
            <a:r>
              <a:rPr lang="en-US" altLang="zh-TW" dirty="0"/>
              <a:t>'apple':50,'Grape':80</a:t>
            </a:r>
            <a:r>
              <a:rPr lang="en-US" altLang="zh-TW" dirty="0" smtClean="0"/>
              <a:t>},</a:t>
            </a:r>
          </a:p>
          <a:p>
            <a:pPr marL="365760" lvl="1" indent="0">
              <a:buNone/>
            </a:pPr>
            <a:r>
              <a:rPr lang="en-US" altLang="zh-TW" dirty="0"/>
              <a:t> </a:t>
            </a:r>
            <a:r>
              <a:rPr lang="en-US" altLang="zh-TW" dirty="0" smtClean="0"/>
              <a:t>                {</a:t>
            </a:r>
            <a:r>
              <a:rPr lang="en-US" altLang="zh-TW" dirty="0"/>
              <a:t>'apple</a:t>
            </a:r>
            <a:r>
              <a:rPr lang="en-US" altLang="zh-TW" dirty="0" smtClean="0"/>
              <a:t>':45, </a:t>
            </a:r>
            <a:r>
              <a:rPr lang="en-US" altLang="zh-TW" dirty="0"/>
              <a:t>'Orange</a:t>
            </a:r>
            <a:r>
              <a:rPr lang="en-US" altLang="zh-TW" dirty="0" smtClean="0"/>
              <a:t>':40}]</a:t>
            </a:r>
            <a:endParaRPr lang="en-US" altLang="zh-TW" dirty="0"/>
          </a:p>
          <a:p>
            <a:pPr lvl="1"/>
            <a:r>
              <a:rPr lang="en-US" altLang="zh-TW" dirty="0" err="1" smtClean="0"/>
              <a:t>fruits_df</a:t>
            </a:r>
            <a:r>
              <a:rPr lang="en-US" altLang="zh-TW" dirty="0" smtClean="0"/>
              <a:t> = </a:t>
            </a:r>
            <a:r>
              <a:rPr lang="en-US" altLang="zh-TW" dirty="0" err="1" smtClean="0"/>
              <a:t>pd.DataFrame</a:t>
            </a:r>
            <a:r>
              <a:rPr lang="en-US" altLang="zh-TW" dirty="0" smtClean="0"/>
              <a:t>(</a:t>
            </a:r>
            <a:r>
              <a:rPr lang="en-US" altLang="zh-TW" dirty="0"/>
              <a:t>fruit</a:t>
            </a:r>
            <a:r>
              <a:rPr lang="en-US" altLang="zh-TW" dirty="0" smtClean="0"/>
              <a:t>)</a:t>
            </a:r>
          </a:p>
          <a:p>
            <a:pPr lvl="1"/>
            <a:r>
              <a:rPr lang="zh-TW" altLang="en-US" dirty="0" smtClean="0"/>
              <a:t>字典的</a:t>
            </a:r>
            <a:r>
              <a:rPr lang="en-US" altLang="zh-TW" dirty="0"/>
              <a:t>K</a:t>
            </a:r>
            <a:r>
              <a:rPr lang="en-US" altLang="zh-TW" dirty="0" smtClean="0"/>
              <a:t>ey</a:t>
            </a:r>
            <a:r>
              <a:rPr lang="zh-TW" altLang="en-US" dirty="0" smtClean="0"/>
              <a:t>會變成</a:t>
            </a:r>
            <a:r>
              <a:rPr lang="en-US" altLang="zh-TW" dirty="0" err="1"/>
              <a:t>DataFrame</a:t>
            </a:r>
            <a:r>
              <a:rPr lang="zh-TW" altLang="en-US" dirty="0" smtClean="0"/>
              <a:t>欄位名稱</a:t>
            </a:r>
            <a:endParaRPr lang="en-US" altLang="zh-TW" dirty="0" smtClean="0"/>
          </a:p>
          <a:p>
            <a:pPr lvl="1"/>
            <a:r>
              <a:rPr lang="zh-TW" altLang="en-US" dirty="0"/>
              <a:t>一個</a:t>
            </a:r>
            <a:r>
              <a:rPr lang="zh-TW" altLang="en-US" dirty="0" smtClean="0"/>
              <a:t>字典轉換為一</a:t>
            </a:r>
            <a:r>
              <a:rPr lang="zh-TW" altLang="en-US" dirty="0"/>
              <a:t>列資料</a:t>
            </a:r>
            <a:endParaRPr lang="en-US" altLang="zh-TW" dirty="0"/>
          </a:p>
          <a:p>
            <a:pPr lvl="1"/>
            <a:endParaRPr lang="en-US" altLang="zh-TW" dirty="0" smtClean="0"/>
          </a:p>
          <a:p>
            <a:endParaRPr lang="zh-TW" altLang="en-US" dirty="0"/>
          </a:p>
        </p:txBody>
      </p:sp>
    </p:spTree>
    <p:extLst>
      <p:ext uri="{BB962C8B-B14F-4D97-AF65-F5344CB8AC3E}">
        <p14:creationId xmlns:p14="http://schemas.microsoft.com/office/powerpoint/2010/main" val="12230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zh-TW" altLang="en-US" sz="4400" dirty="0" smtClean="0"/>
              <a:t> </a:t>
            </a:r>
            <a:r>
              <a:rPr lang="en-US" altLang="zh-TW" sz="4400" dirty="0"/>
              <a:t>I</a:t>
            </a:r>
            <a:r>
              <a:rPr lang="en-US" altLang="zh-TW" sz="4400" dirty="0" smtClean="0"/>
              <a:t>ndex</a:t>
            </a:r>
            <a:endParaRPr lang="zh-TW" altLang="en-US" sz="4400" dirty="0"/>
          </a:p>
        </p:txBody>
      </p:sp>
      <p:sp>
        <p:nvSpPr>
          <p:cNvPr id="3" name="內容版面配置區 2"/>
          <p:cNvSpPr>
            <a:spLocks noGrp="1"/>
          </p:cNvSpPr>
          <p:nvPr>
            <p:ph idx="1"/>
          </p:nvPr>
        </p:nvSpPr>
        <p:spPr/>
        <p:txBody>
          <a:bodyPr/>
          <a:lstStyle/>
          <a:p>
            <a:r>
              <a:rPr lang="en-US" altLang="zh-TW" dirty="0"/>
              <a:t>Index:</a:t>
            </a:r>
            <a:r>
              <a:rPr lang="zh-TW" altLang="en-US" dirty="0"/>
              <a:t> 索引屬性，建立</a:t>
            </a:r>
            <a:r>
              <a:rPr lang="en-US" altLang="zh-TW" dirty="0" err="1"/>
              <a:t>DataFrame</a:t>
            </a:r>
            <a:r>
              <a:rPr lang="zh-TW" altLang="en-US" dirty="0"/>
              <a:t>的索引標籤</a:t>
            </a:r>
            <a:endParaRPr lang="en-US" altLang="zh-TW" dirty="0"/>
          </a:p>
          <a:p>
            <a:pPr lvl="1"/>
            <a:r>
              <a:rPr lang="en-US" altLang="zh-TW" dirty="0" err="1"/>
              <a:t>pd.DataFrame</a:t>
            </a:r>
            <a:r>
              <a:rPr lang="en-US" altLang="zh-TW" dirty="0"/>
              <a:t>(data, index=</a:t>
            </a:r>
            <a:r>
              <a:rPr lang="zh-TW" altLang="en-US" dirty="0"/>
              <a:t>索引</a:t>
            </a:r>
            <a:r>
              <a:rPr lang="en-US" altLang="zh-TW" dirty="0"/>
              <a:t>)</a:t>
            </a:r>
          </a:p>
          <a:p>
            <a:pPr lvl="2"/>
            <a:r>
              <a:rPr lang="zh-TW" altLang="en-US" dirty="0"/>
              <a:t>索引可以是一個</a:t>
            </a:r>
            <a:r>
              <a:rPr lang="en-US" altLang="zh-TW" dirty="0"/>
              <a:t>”</a:t>
            </a:r>
            <a:r>
              <a:rPr lang="zh-TW" altLang="en-US" dirty="0"/>
              <a:t>定義好的串列</a:t>
            </a:r>
            <a:r>
              <a:rPr lang="en-US" altLang="zh-TW" dirty="0"/>
              <a:t>”</a:t>
            </a:r>
            <a:r>
              <a:rPr lang="zh-TW" altLang="en-US" dirty="0"/>
              <a:t>或者是</a:t>
            </a:r>
            <a:r>
              <a:rPr lang="en-US" altLang="zh-TW" dirty="0" smtClean="0"/>
              <a:t>”</a:t>
            </a:r>
            <a:r>
              <a:rPr lang="zh-TW" altLang="en-US" dirty="0" smtClean="0"/>
              <a:t>某一欄位的資料</a:t>
            </a:r>
            <a:r>
              <a:rPr lang="en-US" altLang="zh-TW" dirty="0" smtClean="0"/>
              <a:t>”</a:t>
            </a:r>
          </a:p>
          <a:p>
            <a:pPr lvl="2"/>
            <a:r>
              <a:rPr lang="zh-TW" altLang="en-US" dirty="0"/>
              <a:t>設定索引的時候</a:t>
            </a:r>
            <a:r>
              <a:rPr lang="zh-TW" altLang="en-US" dirty="0" smtClean="0"/>
              <a:t>要選適合當索引的資料，索引盡量不要有重複的值</a:t>
            </a:r>
            <a:endParaRPr lang="en-US" altLang="zh-TW" dirty="0" smtClean="0"/>
          </a:p>
          <a:p>
            <a:r>
              <a:rPr lang="zh-TW" altLang="en-US" dirty="0" smtClean="0"/>
              <a:t>創建</a:t>
            </a:r>
            <a:r>
              <a:rPr lang="en-US" altLang="zh-TW" dirty="0" err="1"/>
              <a:t>DataFrame</a:t>
            </a:r>
            <a:r>
              <a:rPr lang="zh-TW" altLang="en-US" dirty="0" smtClean="0"/>
              <a:t>時用定義好的串列當作索引</a:t>
            </a:r>
            <a:endParaRPr lang="en-US" altLang="zh-TW" dirty="0" smtClean="0"/>
          </a:p>
          <a:p>
            <a:pPr lvl="1"/>
            <a:r>
              <a:rPr lang="en-US" altLang="zh-TW" dirty="0"/>
              <a:t>cities = {'country':['</a:t>
            </a:r>
            <a:r>
              <a:rPr lang="en-US" altLang="zh-TW" dirty="0" err="1"/>
              <a:t>China','Japan','Singapore</a:t>
            </a:r>
            <a:r>
              <a:rPr lang="en-US" altLang="zh-TW" dirty="0"/>
              <a:t>'],           'town':['</a:t>
            </a:r>
            <a:r>
              <a:rPr lang="en-US" altLang="zh-TW" dirty="0" err="1"/>
              <a:t>Beijing','Tokyo','Singapore</a:t>
            </a:r>
            <a:r>
              <a:rPr lang="en-US" altLang="zh-TW" dirty="0"/>
              <a:t>'],</a:t>
            </a:r>
          </a:p>
          <a:p>
            <a:pPr marL="365760" lvl="1" indent="0">
              <a:buNone/>
            </a:pPr>
            <a:r>
              <a:rPr lang="en-US" altLang="zh-TW" dirty="0"/>
              <a:t>   'population':[2000, 1600, 600</a:t>
            </a:r>
            <a:r>
              <a:rPr lang="en-US" altLang="zh-TW" dirty="0" smtClean="0"/>
              <a:t>]}</a:t>
            </a:r>
            <a:endParaRPr lang="en-US" altLang="zh-TW" dirty="0"/>
          </a:p>
          <a:p>
            <a:pPr lvl="1"/>
            <a:r>
              <a:rPr lang="en-US" altLang="zh-TW" dirty="0" err="1" smtClean="0"/>
              <a:t>Indexlist</a:t>
            </a:r>
            <a:r>
              <a:rPr lang="en-US" altLang="zh-TW" dirty="0"/>
              <a:t>=[</a:t>
            </a:r>
            <a:r>
              <a:rPr lang="en-US" altLang="zh-TW" dirty="0" smtClean="0"/>
              <a:t>'first',</a:t>
            </a:r>
            <a:r>
              <a:rPr lang="en-US" altLang="zh-TW" dirty="0"/>
              <a:t> </a:t>
            </a:r>
            <a:r>
              <a:rPr lang="en-US" altLang="zh-TW" dirty="0" smtClean="0"/>
              <a:t>'second',</a:t>
            </a:r>
            <a:r>
              <a:rPr lang="en-US" altLang="zh-TW" dirty="0"/>
              <a:t> </a:t>
            </a:r>
            <a:r>
              <a:rPr lang="en-US" altLang="zh-TW" dirty="0" smtClean="0"/>
              <a:t>'third</a:t>
            </a:r>
            <a:r>
              <a:rPr lang="en-US" altLang="zh-TW" dirty="0"/>
              <a:t>']</a:t>
            </a:r>
            <a:endParaRPr lang="en-US" altLang="zh-TW" dirty="0" smtClean="0"/>
          </a:p>
          <a:p>
            <a:pPr lvl="1"/>
            <a:r>
              <a:rPr lang="en-US" altLang="zh-TW" dirty="0" err="1" smtClean="0"/>
              <a:t>city_df</a:t>
            </a:r>
            <a:r>
              <a:rPr lang="en-US" altLang="zh-TW" dirty="0" smtClean="0"/>
              <a:t> </a:t>
            </a:r>
            <a:r>
              <a:rPr lang="en-US" altLang="zh-TW" dirty="0"/>
              <a:t>= </a:t>
            </a:r>
            <a:r>
              <a:rPr lang="en-US" altLang="zh-TW" dirty="0" err="1" smtClean="0"/>
              <a:t>pd.DataFrame</a:t>
            </a:r>
            <a:r>
              <a:rPr lang="en-US" altLang="zh-TW" dirty="0" smtClean="0"/>
              <a:t>(cities, index=</a:t>
            </a:r>
            <a:r>
              <a:rPr lang="en-US" altLang="zh-TW" dirty="0"/>
              <a:t> </a:t>
            </a:r>
            <a:r>
              <a:rPr lang="en-US" altLang="zh-TW" dirty="0" err="1"/>
              <a:t>Indexlist</a:t>
            </a:r>
            <a:r>
              <a:rPr lang="en-US" altLang="zh-TW" dirty="0" smtClean="0"/>
              <a:t>)</a:t>
            </a:r>
            <a:endParaRPr lang="en-US" altLang="zh-TW" dirty="0"/>
          </a:p>
          <a:p>
            <a:pPr lvl="1"/>
            <a:endParaRPr lang="en-US" altLang="zh-TW" dirty="0" smtClean="0"/>
          </a:p>
          <a:p>
            <a:pPr lvl="1"/>
            <a:endParaRPr lang="en-US" altLang="zh-TW" dirty="0"/>
          </a:p>
          <a:p>
            <a:endParaRPr lang="zh-TW" altLang="en-US" dirty="0"/>
          </a:p>
        </p:txBody>
      </p:sp>
    </p:spTree>
    <p:extLst>
      <p:ext uri="{BB962C8B-B14F-4D97-AF65-F5344CB8AC3E}">
        <p14:creationId xmlns:p14="http://schemas.microsoft.com/office/powerpoint/2010/main" val="2325258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a:t>
            </a:r>
            <a:r>
              <a:rPr lang="en-US" altLang="zh-TW" sz="4400" dirty="0"/>
              <a:t>Index</a:t>
            </a:r>
            <a:endParaRPr lang="zh-TW" altLang="en-US" sz="4400" dirty="0"/>
          </a:p>
        </p:txBody>
      </p:sp>
      <p:sp>
        <p:nvSpPr>
          <p:cNvPr id="3" name="內容版面配置區 2"/>
          <p:cNvSpPr>
            <a:spLocks noGrp="1"/>
          </p:cNvSpPr>
          <p:nvPr>
            <p:ph idx="1"/>
          </p:nvPr>
        </p:nvSpPr>
        <p:spPr/>
        <p:txBody>
          <a:bodyPr>
            <a:normAutofit/>
          </a:bodyPr>
          <a:lstStyle/>
          <a:p>
            <a:r>
              <a:rPr lang="en-US" altLang="zh-TW" dirty="0"/>
              <a:t>cities = </a:t>
            </a:r>
            <a:r>
              <a:rPr lang="en-US" altLang="zh-TW" dirty="0" smtClean="0"/>
              <a:t>{‘country’:[‘</a:t>
            </a:r>
            <a:r>
              <a:rPr lang="en-US" altLang="zh-TW" dirty="0" err="1" smtClean="0"/>
              <a:t>China’,‘Japan’,‘Singapore</a:t>
            </a:r>
            <a:r>
              <a:rPr lang="en-US" altLang="zh-TW" dirty="0" smtClean="0"/>
              <a:t>’],           ‘town’:[‘</a:t>
            </a:r>
            <a:r>
              <a:rPr lang="en-US" altLang="zh-TW" dirty="0" err="1" smtClean="0"/>
              <a:t>Beijing’,‘Tokyo’,‘Singapore</a:t>
            </a:r>
            <a:r>
              <a:rPr lang="en-US" altLang="zh-TW" dirty="0" smtClean="0"/>
              <a:t>’],</a:t>
            </a:r>
            <a:r>
              <a:rPr lang="zh-TW" altLang="en-US" dirty="0" smtClean="0"/>
              <a:t>                       </a:t>
            </a:r>
            <a:r>
              <a:rPr lang="en-US" altLang="zh-TW" dirty="0" smtClean="0"/>
              <a:t>'population</a:t>
            </a:r>
            <a:r>
              <a:rPr lang="en-US" altLang="zh-TW" dirty="0"/>
              <a:t>':[2000, 1600, 600</a:t>
            </a:r>
            <a:r>
              <a:rPr lang="en-US" altLang="zh-TW" dirty="0" smtClean="0"/>
              <a:t>]}</a:t>
            </a:r>
          </a:p>
          <a:p>
            <a:r>
              <a:rPr lang="zh-TW" altLang="en-US" dirty="0" smtClean="0"/>
              <a:t>創建</a:t>
            </a:r>
            <a:r>
              <a:rPr lang="en-US" altLang="zh-TW" dirty="0" err="1"/>
              <a:t>DataFrame</a:t>
            </a:r>
            <a:r>
              <a:rPr lang="zh-TW" altLang="en-US" dirty="0"/>
              <a:t>時</a:t>
            </a:r>
            <a:r>
              <a:rPr lang="zh-TW" altLang="en-US" dirty="0" smtClean="0"/>
              <a:t>用某一欄的資料做索引</a:t>
            </a:r>
            <a:endParaRPr lang="en-US" altLang="zh-TW" dirty="0"/>
          </a:p>
          <a:p>
            <a:pPr lvl="1"/>
            <a:r>
              <a:rPr lang="en-US" altLang="zh-TW" dirty="0" err="1" smtClean="0"/>
              <a:t>city_df</a:t>
            </a:r>
            <a:r>
              <a:rPr lang="en-US" altLang="zh-TW" dirty="0" smtClean="0"/>
              <a:t> </a:t>
            </a:r>
            <a:r>
              <a:rPr lang="en-US" altLang="zh-TW" dirty="0"/>
              <a:t>= </a:t>
            </a:r>
            <a:r>
              <a:rPr lang="en-US" altLang="zh-TW" dirty="0" err="1"/>
              <a:t>pd.DataFrame</a:t>
            </a:r>
            <a:r>
              <a:rPr lang="en-US" altLang="zh-TW" dirty="0"/>
              <a:t>(cities, index= </a:t>
            </a:r>
            <a:r>
              <a:rPr lang="en-US" altLang="zh-TW" dirty="0" smtClean="0"/>
              <a:t>country)</a:t>
            </a:r>
          </a:p>
          <a:p>
            <a:pPr lvl="2"/>
            <a:r>
              <a:rPr lang="en-US" altLang="zh-TW" dirty="0" smtClean="0"/>
              <a:t>country</a:t>
            </a:r>
            <a:r>
              <a:rPr lang="zh-TW" altLang="en-US" dirty="0" smtClean="0"/>
              <a:t>這欄資料就會被當成索引使用</a:t>
            </a:r>
            <a:endParaRPr lang="en-US" altLang="zh-TW" dirty="0" smtClean="0"/>
          </a:p>
          <a:p>
            <a:r>
              <a:rPr lang="zh-TW" altLang="en-US" dirty="0" smtClean="0"/>
              <a:t>可以透過</a:t>
            </a:r>
            <a:r>
              <a:rPr lang="en-US" altLang="zh-TW" dirty="0" smtClean="0"/>
              <a:t>columns</a:t>
            </a:r>
            <a:r>
              <a:rPr lang="zh-TW" altLang="en-US" dirty="0" smtClean="0"/>
              <a:t>屬性選擇字典裡的</a:t>
            </a:r>
            <a:r>
              <a:rPr lang="en-US" altLang="zh-TW" dirty="0" smtClean="0"/>
              <a:t>key</a:t>
            </a:r>
            <a:r>
              <a:rPr lang="zh-TW" altLang="en-US" dirty="0" smtClean="0"/>
              <a:t>來創建</a:t>
            </a:r>
            <a:endParaRPr lang="en-US" altLang="zh-TW" dirty="0" smtClean="0"/>
          </a:p>
          <a:p>
            <a:pPr lvl="1"/>
            <a:r>
              <a:rPr lang="en-US" altLang="zh-TW" dirty="0" err="1"/>
              <a:t>city_df</a:t>
            </a:r>
            <a:r>
              <a:rPr lang="en-US" altLang="zh-TW" dirty="0"/>
              <a:t> = </a:t>
            </a:r>
            <a:r>
              <a:rPr lang="en-US" altLang="zh-TW" dirty="0" err="1"/>
              <a:t>pd.DataFrame</a:t>
            </a:r>
            <a:r>
              <a:rPr lang="en-US" altLang="zh-TW" dirty="0"/>
              <a:t>(cities, </a:t>
            </a:r>
            <a:r>
              <a:rPr lang="en-US" altLang="zh-TW" dirty="0" smtClean="0"/>
              <a:t>columns=[‘town’, ‘population’], index</a:t>
            </a:r>
            <a:r>
              <a:rPr lang="en-US" altLang="zh-TW" dirty="0"/>
              <a:t>= country)</a:t>
            </a:r>
          </a:p>
          <a:p>
            <a:pPr lvl="2"/>
            <a:r>
              <a:rPr lang="zh-TW" altLang="en-US" dirty="0"/>
              <a:t>這樣就只</a:t>
            </a:r>
            <a:r>
              <a:rPr lang="zh-TW" altLang="en-US" dirty="0" smtClean="0"/>
              <a:t>會選</a:t>
            </a:r>
            <a:r>
              <a:rPr lang="en-US" altLang="zh-TW" dirty="0" smtClean="0"/>
              <a:t>town</a:t>
            </a:r>
            <a:r>
              <a:rPr lang="zh-TW" altLang="en-US" dirty="0" smtClean="0"/>
              <a:t>和</a:t>
            </a:r>
            <a:r>
              <a:rPr lang="en-US" altLang="zh-TW" dirty="0" smtClean="0"/>
              <a:t>population</a:t>
            </a:r>
            <a:r>
              <a:rPr lang="zh-TW" altLang="en-US" dirty="0" smtClean="0"/>
              <a:t>來創建</a:t>
            </a:r>
            <a:endParaRPr lang="en-US" altLang="zh-TW" dirty="0"/>
          </a:p>
          <a:p>
            <a:pPr lvl="1"/>
            <a:endParaRPr lang="zh-TW" altLang="en-US" dirty="0"/>
          </a:p>
        </p:txBody>
      </p:sp>
    </p:spTree>
    <p:extLst>
      <p:ext uri="{BB962C8B-B14F-4D97-AF65-F5344CB8AC3E}">
        <p14:creationId xmlns:p14="http://schemas.microsoft.com/office/powerpoint/2010/main" val="61415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a:t>
            </a:r>
            <a:r>
              <a:rPr lang="en-US" altLang="zh-TW" sz="4400" dirty="0"/>
              <a:t>Index</a:t>
            </a:r>
            <a:endParaRPr lang="zh-TW" altLang="en-US" sz="4400" dirty="0"/>
          </a:p>
        </p:txBody>
      </p:sp>
      <p:sp>
        <p:nvSpPr>
          <p:cNvPr id="3" name="內容版面配置區 2"/>
          <p:cNvSpPr>
            <a:spLocks noGrp="1"/>
          </p:cNvSpPr>
          <p:nvPr>
            <p:ph idx="1"/>
          </p:nvPr>
        </p:nvSpPr>
        <p:spPr/>
        <p:txBody>
          <a:bodyPr/>
          <a:lstStyle/>
          <a:p>
            <a:r>
              <a:rPr lang="en-US" altLang="zh-TW" dirty="0" err="1" smtClean="0"/>
              <a:t>set_index</a:t>
            </a:r>
            <a:r>
              <a:rPr lang="en-US" altLang="zh-TW" dirty="0" smtClean="0"/>
              <a:t>: </a:t>
            </a:r>
            <a:r>
              <a:rPr lang="zh-TW" altLang="en-US" dirty="0" smtClean="0"/>
              <a:t>設定 </a:t>
            </a:r>
            <a:r>
              <a:rPr lang="en-US" altLang="zh-TW" dirty="0" smtClean="0"/>
              <a:t>index</a:t>
            </a:r>
          </a:p>
          <a:p>
            <a:pPr lvl="1"/>
            <a:r>
              <a:rPr lang="en-US" altLang="zh-TW" dirty="0" err="1" smtClean="0"/>
              <a:t>df_name.set_index</a:t>
            </a:r>
            <a:r>
              <a:rPr lang="en-US" altLang="zh-TW" dirty="0" smtClean="0"/>
              <a:t>(“</a:t>
            </a:r>
            <a:r>
              <a:rPr lang="zh-TW" altLang="en-US" dirty="0" smtClean="0"/>
              <a:t>索引</a:t>
            </a:r>
            <a:r>
              <a:rPr lang="zh-TW" altLang="en-US" dirty="0"/>
              <a:t>欄位</a:t>
            </a:r>
            <a:r>
              <a:rPr lang="en-US" altLang="zh-TW" dirty="0" smtClean="0"/>
              <a:t>" </a:t>
            </a:r>
            <a:r>
              <a:rPr lang="en-US" altLang="zh-TW" dirty="0"/>
              <a:t>, </a:t>
            </a:r>
            <a:r>
              <a:rPr lang="en-US" altLang="zh-TW" dirty="0" err="1"/>
              <a:t>inplace</a:t>
            </a:r>
            <a:r>
              <a:rPr lang="en-US" altLang="zh-TW" dirty="0"/>
              <a:t>=True</a:t>
            </a:r>
            <a:r>
              <a:rPr lang="en-US" altLang="zh-TW" dirty="0" smtClean="0"/>
              <a:t>)</a:t>
            </a:r>
          </a:p>
          <a:p>
            <a:endParaRPr lang="en-US" altLang="zh-TW" dirty="0" smtClean="0"/>
          </a:p>
          <a:p>
            <a:r>
              <a:rPr lang="en-US" altLang="zh-TW" dirty="0" err="1" smtClean="0"/>
              <a:t>reset_index</a:t>
            </a:r>
            <a:r>
              <a:rPr lang="en-US" altLang="zh-TW" dirty="0" smtClean="0"/>
              <a:t>: </a:t>
            </a:r>
            <a:r>
              <a:rPr lang="zh-TW" altLang="en-US" dirty="0" smtClean="0"/>
              <a:t>可以</a:t>
            </a:r>
            <a:r>
              <a:rPr lang="zh-TW" altLang="en-US" dirty="0"/>
              <a:t>讓</a:t>
            </a:r>
            <a:r>
              <a:rPr lang="en-US" altLang="zh-TW" dirty="0"/>
              <a:t>index</a:t>
            </a:r>
            <a:r>
              <a:rPr lang="zh-TW" altLang="en-US" dirty="0"/>
              <a:t>重置</a:t>
            </a:r>
            <a:r>
              <a:rPr lang="zh-TW" altLang="en-US" dirty="0" smtClean="0"/>
              <a:t>成預設</a:t>
            </a:r>
            <a:endParaRPr lang="en-US" altLang="zh-TW" dirty="0" smtClean="0"/>
          </a:p>
          <a:p>
            <a:pPr lvl="1"/>
            <a:r>
              <a:rPr lang="en-US" altLang="zh-TW" dirty="0" err="1" smtClean="0"/>
              <a:t>df_name.reset_index</a:t>
            </a:r>
            <a:r>
              <a:rPr lang="en-US" altLang="zh-TW" dirty="0" smtClean="0"/>
              <a:t>(</a:t>
            </a:r>
            <a:r>
              <a:rPr lang="en-US" altLang="zh-TW" dirty="0" err="1" smtClean="0"/>
              <a:t>inplace</a:t>
            </a:r>
            <a:r>
              <a:rPr lang="en-US" altLang="zh-TW" dirty="0" smtClean="0"/>
              <a:t>=True</a:t>
            </a:r>
            <a:r>
              <a:rPr lang="en-US" altLang="zh-TW" dirty="0"/>
              <a:t>)</a:t>
            </a:r>
            <a:endParaRPr lang="en-US" altLang="zh-TW" dirty="0" smtClean="0"/>
          </a:p>
          <a:p>
            <a:endParaRPr lang="zh-TW" altLang="en-US" dirty="0"/>
          </a:p>
        </p:txBody>
      </p:sp>
    </p:spTree>
    <p:extLst>
      <p:ext uri="{BB962C8B-B14F-4D97-AF65-F5344CB8AC3E}">
        <p14:creationId xmlns:p14="http://schemas.microsoft.com/office/powerpoint/2010/main" val="285934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讀取</a:t>
            </a:r>
            <a:r>
              <a:rPr lang="en-US" altLang="zh-TW" sz="4400" dirty="0" smtClean="0"/>
              <a:t>CSV</a:t>
            </a:r>
            <a:r>
              <a:rPr lang="zh-TW" altLang="en-US" sz="4400" dirty="0" smtClean="0"/>
              <a:t>到</a:t>
            </a:r>
            <a:r>
              <a:rPr lang="en-US" altLang="zh-TW" sz="4400" dirty="0" err="1" smtClean="0"/>
              <a:t>DataFrame</a:t>
            </a:r>
            <a:endParaRPr lang="zh-TW" altLang="en-US" sz="4400" dirty="0"/>
          </a:p>
        </p:txBody>
      </p:sp>
      <p:sp>
        <p:nvSpPr>
          <p:cNvPr id="3" name="內容版面配置區 2"/>
          <p:cNvSpPr>
            <a:spLocks noGrp="1"/>
          </p:cNvSpPr>
          <p:nvPr>
            <p:ph idx="1"/>
          </p:nvPr>
        </p:nvSpPr>
        <p:spPr/>
        <p:txBody>
          <a:bodyPr/>
          <a:lstStyle/>
          <a:p>
            <a:r>
              <a:rPr lang="en-US" altLang="zh-TW" dirty="0" err="1" smtClean="0"/>
              <a:t>pd.read_csv</a:t>
            </a:r>
            <a:r>
              <a:rPr lang="en-US" altLang="zh-TW" dirty="0" smtClean="0"/>
              <a:t>(path, </a:t>
            </a:r>
            <a:r>
              <a:rPr lang="en-US" altLang="zh-TW" dirty="0" err="1" smtClean="0"/>
              <a:t>sep</a:t>
            </a:r>
            <a:r>
              <a:rPr lang="en-US" altLang="zh-TW" dirty="0" smtClean="0"/>
              <a:t>, header, </a:t>
            </a:r>
            <a:r>
              <a:rPr lang="en-US" altLang="zh-TW" dirty="0" err="1" smtClean="0"/>
              <a:t>index_col</a:t>
            </a:r>
            <a:r>
              <a:rPr lang="en-US" altLang="zh-TW" dirty="0" smtClean="0"/>
              <a:t>, encoding, </a:t>
            </a:r>
            <a:r>
              <a:rPr lang="en-US" altLang="zh-TW" dirty="0" err="1" smtClean="0"/>
              <a:t>nrows</a:t>
            </a:r>
            <a:r>
              <a:rPr lang="en-US" altLang="zh-TW" dirty="0" smtClean="0"/>
              <a:t>, </a:t>
            </a:r>
            <a:r>
              <a:rPr lang="en-US" altLang="zh-TW" dirty="0" err="1" smtClean="0"/>
              <a:t>usecols</a:t>
            </a:r>
            <a:r>
              <a:rPr lang="en-US" altLang="zh-TW" dirty="0" smtClean="0"/>
              <a:t>)</a:t>
            </a:r>
          </a:p>
          <a:p>
            <a:pPr lvl="1"/>
            <a:r>
              <a:rPr lang="en-US" altLang="zh-TW" dirty="0"/>
              <a:t>p</a:t>
            </a:r>
            <a:r>
              <a:rPr lang="en-US" altLang="zh-TW" dirty="0" smtClean="0"/>
              <a:t>ath:</a:t>
            </a:r>
            <a:r>
              <a:rPr lang="zh-TW" altLang="en-US" dirty="0" smtClean="0"/>
              <a:t> </a:t>
            </a:r>
            <a:r>
              <a:rPr lang="en-US" altLang="zh-TW" dirty="0" smtClean="0"/>
              <a:t>csv</a:t>
            </a:r>
            <a:r>
              <a:rPr lang="zh-TW" altLang="en-US" dirty="0" smtClean="0"/>
              <a:t>檔案路徑</a:t>
            </a:r>
            <a:endParaRPr lang="en-US" altLang="zh-TW" dirty="0" smtClean="0"/>
          </a:p>
          <a:p>
            <a:pPr lvl="1"/>
            <a:r>
              <a:rPr lang="en-US" altLang="zh-TW" dirty="0" err="1"/>
              <a:t>s</a:t>
            </a:r>
            <a:r>
              <a:rPr lang="en-US" altLang="zh-TW" dirty="0" err="1" smtClean="0"/>
              <a:t>ep</a:t>
            </a:r>
            <a:r>
              <a:rPr lang="en-US" altLang="zh-TW" dirty="0" smtClean="0"/>
              <a:t>: </a:t>
            </a:r>
            <a:r>
              <a:rPr lang="zh-TW" altLang="en-US" dirty="0" smtClean="0"/>
              <a:t>指定分隔字元，預設是</a:t>
            </a:r>
            <a:r>
              <a:rPr lang="en-US" altLang="zh-TW" dirty="0" smtClean="0"/>
              <a:t>’,’</a:t>
            </a:r>
          </a:p>
          <a:p>
            <a:pPr lvl="1"/>
            <a:r>
              <a:rPr lang="en-US" altLang="zh-TW" dirty="0" smtClean="0"/>
              <a:t>header: </a:t>
            </a:r>
            <a:r>
              <a:rPr lang="zh-TW" altLang="en-US" dirty="0" smtClean="0"/>
              <a:t>設定哪一個</a:t>
            </a:r>
            <a:r>
              <a:rPr lang="en-US" altLang="zh-TW" dirty="0" smtClean="0"/>
              <a:t>row</a:t>
            </a:r>
            <a:r>
              <a:rPr lang="zh-TW" altLang="en-US" dirty="0" smtClean="0"/>
              <a:t>為欄位標籤，預設是</a:t>
            </a:r>
            <a:r>
              <a:rPr lang="en-US" altLang="zh-TW" dirty="0" smtClean="0"/>
              <a:t>0</a:t>
            </a:r>
          </a:p>
          <a:p>
            <a:pPr lvl="1"/>
            <a:r>
              <a:rPr lang="en-US" altLang="zh-TW" dirty="0" err="1"/>
              <a:t>i</a:t>
            </a:r>
            <a:r>
              <a:rPr lang="en-US" altLang="zh-TW" dirty="0" err="1" smtClean="0"/>
              <a:t>ndex_col</a:t>
            </a:r>
            <a:r>
              <a:rPr lang="en-US" altLang="zh-TW" dirty="0" smtClean="0"/>
              <a:t>: </a:t>
            </a:r>
            <a:r>
              <a:rPr lang="zh-TW" altLang="en-US" dirty="0" smtClean="0"/>
              <a:t>設定哪一個欄位為索引</a:t>
            </a:r>
            <a:endParaRPr lang="en-US" altLang="zh-TW" dirty="0" smtClean="0"/>
          </a:p>
          <a:p>
            <a:pPr lvl="1"/>
            <a:r>
              <a:rPr lang="en-US" altLang="zh-TW" dirty="0"/>
              <a:t>e</a:t>
            </a:r>
            <a:r>
              <a:rPr lang="en-US" altLang="zh-TW" dirty="0" smtClean="0"/>
              <a:t>ncoding:</a:t>
            </a:r>
            <a:r>
              <a:rPr lang="zh-TW" altLang="en-US" dirty="0" smtClean="0"/>
              <a:t>檔案編碼方式</a:t>
            </a:r>
            <a:endParaRPr lang="en-US" altLang="zh-TW" dirty="0" smtClean="0"/>
          </a:p>
          <a:p>
            <a:pPr lvl="1"/>
            <a:r>
              <a:rPr lang="en-US" altLang="zh-TW" dirty="0" err="1"/>
              <a:t>n</a:t>
            </a:r>
            <a:r>
              <a:rPr lang="en-US" altLang="zh-TW" dirty="0" err="1" smtClean="0"/>
              <a:t>rows</a:t>
            </a:r>
            <a:r>
              <a:rPr lang="en-US" altLang="zh-TW" dirty="0" smtClean="0"/>
              <a:t>:</a:t>
            </a:r>
            <a:r>
              <a:rPr lang="zh-TW" altLang="en-US" dirty="0" smtClean="0"/>
              <a:t> 只讀取前幾</a:t>
            </a:r>
            <a:r>
              <a:rPr lang="en-US" altLang="zh-TW" dirty="0" smtClean="0"/>
              <a:t>row</a:t>
            </a:r>
          </a:p>
          <a:p>
            <a:pPr lvl="1"/>
            <a:r>
              <a:rPr lang="en-US" altLang="zh-TW" dirty="0" err="1"/>
              <a:t>u</a:t>
            </a:r>
            <a:r>
              <a:rPr lang="en-US" altLang="zh-TW" dirty="0" err="1" smtClean="0"/>
              <a:t>secols</a:t>
            </a:r>
            <a:r>
              <a:rPr lang="en-US" altLang="zh-TW" dirty="0" smtClean="0"/>
              <a:t>: </a:t>
            </a:r>
            <a:r>
              <a:rPr lang="zh-TW" altLang="en-US" dirty="0" smtClean="0"/>
              <a:t>只讀取哪幾個欄位</a:t>
            </a:r>
            <a:endParaRPr lang="zh-TW" altLang="en-US" dirty="0"/>
          </a:p>
        </p:txBody>
      </p:sp>
    </p:spTree>
    <p:extLst>
      <p:ext uri="{BB962C8B-B14F-4D97-AF65-F5344CB8AC3E}">
        <p14:creationId xmlns:p14="http://schemas.microsoft.com/office/powerpoint/2010/main" val="198404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寫入</a:t>
            </a:r>
            <a:r>
              <a:rPr lang="en-US" altLang="zh-TW" sz="4400" dirty="0" err="1" smtClean="0"/>
              <a:t>DataFrame</a:t>
            </a:r>
            <a:r>
              <a:rPr lang="zh-TW" altLang="en-US" sz="4400" dirty="0" smtClean="0"/>
              <a:t>到</a:t>
            </a:r>
            <a:r>
              <a:rPr lang="en-US" altLang="zh-TW" sz="4400" dirty="0" smtClean="0"/>
              <a:t>CSV</a:t>
            </a:r>
            <a:r>
              <a:rPr lang="zh-TW" altLang="en-US" sz="4400" dirty="0" smtClean="0"/>
              <a:t>檔案</a:t>
            </a:r>
            <a:endParaRPr lang="zh-TW" altLang="en-US" sz="4400" dirty="0"/>
          </a:p>
        </p:txBody>
      </p:sp>
      <p:sp>
        <p:nvSpPr>
          <p:cNvPr id="3" name="內容版面配置區 2"/>
          <p:cNvSpPr>
            <a:spLocks noGrp="1"/>
          </p:cNvSpPr>
          <p:nvPr>
            <p:ph idx="1"/>
          </p:nvPr>
        </p:nvSpPr>
        <p:spPr/>
        <p:txBody>
          <a:bodyPr/>
          <a:lstStyle/>
          <a:p>
            <a:r>
              <a:rPr lang="en-US" altLang="zh-TW" dirty="0" err="1" smtClean="0"/>
              <a:t>df_name.to_csv</a:t>
            </a:r>
            <a:r>
              <a:rPr lang="en-US" altLang="zh-TW" dirty="0" smtClean="0"/>
              <a:t>(path, </a:t>
            </a:r>
            <a:r>
              <a:rPr lang="en-US" altLang="zh-TW" dirty="0" err="1" smtClean="0"/>
              <a:t>sep</a:t>
            </a:r>
            <a:r>
              <a:rPr lang="en-US" altLang="zh-TW" dirty="0" smtClean="0"/>
              <a:t>, header, index, encoding)</a:t>
            </a:r>
          </a:p>
          <a:p>
            <a:pPr lvl="1"/>
            <a:r>
              <a:rPr lang="en-US" altLang="zh-TW" dirty="0"/>
              <a:t>path: csv</a:t>
            </a:r>
            <a:r>
              <a:rPr lang="zh-TW" altLang="en-US" dirty="0"/>
              <a:t>檔案路徑</a:t>
            </a:r>
          </a:p>
          <a:p>
            <a:pPr lvl="1"/>
            <a:r>
              <a:rPr lang="en-US" altLang="zh-TW" dirty="0" err="1"/>
              <a:t>sep</a:t>
            </a:r>
            <a:r>
              <a:rPr lang="en-US" altLang="zh-TW" dirty="0"/>
              <a:t>: </a:t>
            </a:r>
            <a:r>
              <a:rPr lang="zh-TW" altLang="en-US" dirty="0"/>
              <a:t>指定分隔字元，預設是’</a:t>
            </a:r>
            <a:r>
              <a:rPr lang="en-US" altLang="zh-TW" dirty="0"/>
              <a:t>,’</a:t>
            </a:r>
          </a:p>
          <a:p>
            <a:pPr lvl="1"/>
            <a:r>
              <a:rPr lang="en-US" altLang="zh-TW" dirty="0"/>
              <a:t>header: </a:t>
            </a:r>
            <a:r>
              <a:rPr lang="en-US" altLang="zh-TW" dirty="0" smtClean="0"/>
              <a:t>True/</a:t>
            </a:r>
            <a:r>
              <a:rPr lang="en-US" altLang="zh-TW" dirty="0" err="1" smtClean="0"/>
              <a:t>Flase</a:t>
            </a:r>
            <a:r>
              <a:rPr lang="zh-TW" altLang="en-US" dirty="0" smtClean="0"/>
              <a:t>，是否保留</a:t>
            </a:r>
            <a:r>
              <a:rPr lang="en-US" altLang="zh-TW" dirty="0" smtClean="0"/>
              <a:t>columns</a:t>
            </a:r>
            <a:r>
              <a:rPr lang="zh-TW" altLang="en-US" dirty="0" smtClean="0"/>
              <a:t>名稱，預設是</a:t>
            </a:r>
            <a:r>
              <a:rPr lang="en-US" altLang="zh-TW" dirty="0" smtClean="0"/>
              <a:t>True</a:t>
            </a:r>
            <a:endParaRPr lang="en-US" altLang="zh-TW" dirty="0"/>
          </a:p>
          <a:p>
            <a:pPr lvl="1"/>
            <a:r>
              <a:rPr lang="en-US" altLang="zh-TW" dirty="0" smtClean="0"/>
              <a:t>index:</a:t>
            </a:r>
            <a:r>
              <a:rPr lang="en-US" altLang="zh-TW" dirty="0"/>
              <a:t> </a:t>
            </a:r>
            <a:r>
              <a:rPr lang="en-US" altLang="zh-TW" dirty="0" smtClean="0"/>
              <a:t>True/</a:t>
            </a:r>
            <a:r>
              <a:rPr lang="en-US" altLang="zh-TW" dirty="0" err="1" smtClean="0"/>
              <a:t>Flase</a:t>
            </a:r>
            <a:r>
              <a:rPr lang="zh-TW" altLang="en-US" dirty="0" smtClean="0"/>
              <a:t>，是否保留</a:t>
            </a:r>
            <a:r>
              <a:rPr lang="en-US" altLang="zh-TW" dirty="0" err="1" smtClean="0"/>
              <a:t>dataframe</a:t>
            </a:r>
            <a:r>
              <a:rPr lang="zh-TW" altLang="en-US" dirty="0" smtClean="0"/>
              <a:t>的索引</a:t>
            </a:r>
            <a:r>
              <a:rPr lang="zh-TW" altLang="en-US" dirty="0"/>
              <a:t>，預設是</a:t>
            </a:r>
            <a:r>
              <a:rPr lang="en-US" altLang="zh-TW" dirty="0"/>
              <a:t>True</a:t>
            </a:r>
            <a:endParaRPr lang="en-US" altLang="zh-TW" dirty="0" smtClean="0"/>
          </a:p>
          <a:p>
            <a:pPr lvl="1"/>
            <a:r>
              <a:rPr lang="en-US" altLang="zh-TW" dirty="0"/>
              <a:t>e</a:t>
            </a:r>
            <a:r>
              <a:rPr lang="en-US" altLang="zh-TW" dirty="0" smtClean="0"/>
              <a:t>ncoding: </a:t>
            </a:r>
            <a:r>
              <a:rPr lang="zh-TW" altLang="en-US" dirty="0" smtClean="0"/>
              <a:t>檔案編碼方式</a:t>
            </a:r>
            <a:endParaRPr lang="zh-TW" altLang="en-US" dirty="0"/>
          </a:p>
        </p:txBody>
      </p:sp>
    </p:spTree>
    <p:extLst>
      <p:ext uri="{BB962C8B-B14F-4D97-AF65-F5344CB8AC3E}">
        <p14:creationId xmlns:p14="http://schemas.microsoft.com/office/powerpoint/2010/main" val="1451187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p:txBody>
          <a:bodyPr/>
          <a:lstStyle/>
          <a:p>
            <a:r>
              <a:rPr lang="en-US" altLang="zh-TW" dirty="0"/>
              <a:t>a</a:t>
            </a:r>
            <a:r>
              <a:rPr lang="en-US" altLang="zh-TW" dirty="0" smtClean="0"/>
              <a:t>t: </a:t>
            </a:r>
            <a:r>
              <a:rPr lang="zh-TW" altLang="en-US" dirty="0" smtClean="0"/>
              <a:t>使用</a:t>
            </a:r>
            <a:r>
              <a:rPr lang="en-US" altLang="zh-TW" dirty="0" smtClean="0"/>
              <a:t>index</a:t>
            </a:r>
            <a:r>
              <a:rPr lang="zh-TW" altLang="en-US" dirty="0" smtClean="0"/>
              <a:t>和</a:t>
            </a:r>
            <a:r>
              <a:rPr lang="en-US" altLang="zh-TW" dirty="0" smtClean="0"/>
              <a:t>columns</a:t>
            </a:r>
            <a:r>
              <a:rPr lang="zh-TW" altLang="en-US" dirty="0" smtClean="0"/>
              <a:t>內容取得或設定</a:t>
            </a:r>
            <a:r>
              <a:rPr lang="zh-TW" altLang="en-US" dirty="0" smtClean="0">
                <a:solidFill>
                  <a:srgbClr val="C00000"/>
                </a:solidFill>
              </a:rPr>
              <a:t>單一元素內容或陣列內容</a:t>
            </a:r>
            <a:endParaRPr lang="en-US" altLang="zh-TW" dirty="0" smtClean="0">
              <a:solidFill>
                <a:srgbClr val="C00000"/>
              </a:solidFill>
            </a:endParaRPr>
          </a:p>
          <a:p>
            <a:r>
              <a:rPr lang="en-US" altLang="zh-TW" dirty="0" err="1"/>
              <a:t>i</a:t>
            </a:r>
            <a:r>
              <a:rPr lang="en-US" altLang="zh-TW" dirty="0" err="1" smtClean="0"/>
              <a:t>at</a:t>
            </a:r>
            <a:r>
              <a:rPr lang="en-US" altLang="zh-TW" dirty="0" smtClean="0"/>
              <a:t>: </a:t>
            </a:r>
            <a:r>
              <a:rPr lang="zh-TW" altLang="en-US" dirty="0" smtClean="0"/>
              <a:t>使用</a:t>
            </a:r>
            <a:r>
              <a:rPr lang="en-US" altLang="zh-TW" dirty="0" smtClean="0"/>
              <a:t>index</a:t>
            </a:r>
            <a:r>
              <a:rPr lang="zh-TW" altLang="en-US" dirty="0" smtClean="0"/>
              <a:t>和</a:t>
            </a:r>
            <a:r>
              <a:rPr lang="en-US" altLang="zh-TW" dirty="0" smtClean="0"/>
              <a:t>columns</a:t>
            </a:r>
            <a:r>
              <a:rPr lang="zh-TW" altLang="en-US" dirty="0" smtClean="0">
                <a:solidFill>
                  <a:srgbClr val="C00000"/>
                </a:solidFill>
              </a:rPr>
              <a:t>編號</a:t>
            </a:r>
            <a:r>
              <a:rPr lang="zh-TW" altLang="en-US" dirty="0" smtClean="0"/>
              <a:t>取得或設定</a:t>
            </a:r>
            <a:r>
              <a:rPr lang="zh-TW" altLang="en-US" dirty="0" smtClean="0">
                <a:solidFill>
                  <a:srgbClr val="C00000"/>
                </a:solidFill>
              </a:rPr>
              <a:t>單一元素內容</a:t>
            </a:r>
            <a:endParaRPr lang="en-US" altLang="zh-TW" dirty="0" smtClean="0">
              <a:solidFill>
                <a:srgbClr val="C00000"/>
              </a:solidFill>
            </a:endParaRPr>
          </a:p>
          <a:p>
            <a:r>
              <a:rPr lang="en-US" altLang="zh-TW" dirty="0" err="1"/>
              <a:t>l</a:t>
            </a:r>
            <a:r>
              <a:rPr lang="en-US" altLang="zh-TW" dirty="0" err="1" smtClean="0"/>
              <a:t>oc</a:t>
            </a:r>
            <a:r>
              <a:rPr lang="en-US" altLang="zh-TW" dirty="0" smtClean="0"/>
              <a:t>: </a:t>
            </a:r>
            <a:r>
              <a:rPr lang="zh-TW" altLang="en-US" dirty="0" smtClean="0"/>
              <a:t>使用</a:t>
            </a:r>
            <a:r>
              <a:rPr lang="en-US" altLang="zh-TW" dirty="0" smtClean="0"/>
              <a:t>index</a:t>
            </a:r>
            <a:r>
              <a:rPr lang="zh-TW" altLang="en-US" dirty="0" smtClean="0"/>
              <a:t>或</a:t>
            </a:r>
            <a:r>
              <a:rPr lang="en-US" altLang="zh-TW" dirty="0" smtClean="0"/>
              <a:t>columns</a:t>
            </a:r>
            <a:r>
              <a:rPr lang="zh-TW" altLang="en-US" dirty="0" smtClean="0"/>
              <a:t>內容取得或設定</a:t>
            </a:r>
            <a:r>
              <a:rPr lang="zh-TW" altLang="en-US" dirty="0" smtClean="0">
                <a:solidFill>
                  <a:srgbClr val="0070C0"/>
                </a:solidFill>
              </a:rPr>
              <a:t>整個</a:t>
            </a:r>
            <a:r>
              <a:rPr lang="en-US" altLang="zh-TW" dirty="0" smtClean="0">
                <a:solidFill>
                  <a:srgbClr val="0070C0"/>
                </a:solidFill>
              </a:rPr>
              <a:t>row</a:t>
            </a:r>
            <a:r>
              <a:rPr lang="zh-TW" altLang="en-US" dirty="0" smtClean="0">
                <a:solidFill>
                  <a:srgbClr val="0070C0"/>
                </a:solidFill>
              </a:rPr>
              <a:t>或</a:t>
            </a:r>
            <a:r>
              <a:rPr lang="en-US" altLang="zh-TW" dirty="0" smtClean="0">
                <a:solidFill>
                  <a:srgbClr val="0070C0"/>
                </a:solidFill>
              </a:rPr>
              <a:t>columns</a:t>
            </a:r>
            <a:r>
              <a:rPr lang="zh-TW" altLang="en-US" dirty="0" smtClean="0">
                <a:solidFill>
                  <a:srgbClr val="0070C0"/>
                </a:solidFill>
              </a:rPr>
              <a:t>資料或陣列內容</a:t>
            </a:r>
            <a:endParaRPr lang="en-US" altLang="zh-TW" dirty="0" smtClean="0">
              <a:solidFill>
                <a:srgbClr val="0070C0"/>
              </a:solidFill>
            </a:endParaRPr>
          </a:p>
          <a:p>
            <a:r>
              <a:rPr lang="en-US" altLang="zh-TW" dirty="0" err="1"/>
              <a:t>i</a:t>
            </a:r>
            <a:r>
              <a:rPr lang="en-US" altLang="zh-TW" dirty="0" err="1" smtClean="0"/>
              <a:t>loc</a:t>
            </a:r>
            <a:r>
              <a:rPr lang="en-US" altLang="zh-TW" dirty="0" smtClean="0"/>
              <a:t>: </a:t>
            </a:r>
            <a:r>
              <a:rPr lang="zh-TW" altLang="en-US" dirty="0" smtClean="0"/>
              <a:t>使用</a:t>
            </a:r>
            <a:r>
              <a:rPr lang="en-US" altLang="zh-TW" dirty="0" smtClean="0"/>
              <a:t>index</a:t>
            </a:r>
            <a:r>
              <a:rPr lang="zh-TW" altLang="en-US" dirty="0" smtClean="0"/>
              <a:t>或</a:t>
            </a:r>
            <a:r>
              <a:rPr lang="en-US" altLang="zh-TW" dirty="0" smtClean="0"/>
              <a:t>columns</a:t>
            </a:r>
            <a:r>
              <a:rPr lang="zh-TW" altLang="en-US" dirty="0" smtClean="0">
                <a:solidFill>
                  <a:srgbClr val="0070C0"/>
                </a:solidFill>
              </a:rPr>
              <a:t>編號</a:t>
            </a:r>
            <a:r>
              <a:rPr lang="zh-TW" altLang="en-US" dirty="0" smtClean="0"/>
              <a:t>取得或設定</a:t>
            </a:r>
            <a:r>
              <a:rPr lang="zh-TW" altLang="en-US" dirty="0" smtClean="0">
                <a:solidFill>
                  <a:srgbClr val="0070C0"/>
                </a:solidFill>
              </a:rPr>
              <a:t>整個</a:t>
            </a:r>
            <a:r>
              <a:rPr lang="en-US" altLang="zh-TW" dirty="0" smtClean="0">
                <a:solidFill>
                  <a:srgbClr val="0070C0"/>
                </a:solidFill>
              </a:rPr>
              <a:t>row</a:t>
            </a:r>
            <a:r>
              <a:rPr lang="zh-TW" altLang="en-US" dirty="0" smtClean="0">
                <a:solidFill>
                  <a:srgbClr val="0070C0"/>
                </a:solidFill>
              </a:rPr>
              <a:t>或</a:t>
            </a:r>
            <a:r>
              <a:rPr lang="en-US" altLang="zh-TW" dirty="0" smtClean="0">
                <a:solidFill>
                  <a:srgbClr val="0070C0"/>
                </a:solidFill>
              </a:rPr>
              <a:t>columns</a:t>
            </a:r>
            <a:r>
              <a:rPr lang="zh-TW" altLang="en-US" dirty="0" smtClean="0">
                <a:solidFill>
                  <a:srgbClr val="0070C0"/>
                </a:solidFill>
              </a:rPr>
              <a:t>資料</a:t>
            </a:r>
            <a:endParaRPr lang="en-US" altLang="zh-TW" dirty="0" smtClean="0">
              <a:solidFill>
                <a:srgbClr val="0070C0"/>
              </a:solidFill>
            </a:endParaRPr>
          </a:p>
          <a:p>
            <a:endParaRPr lang="zh-TW" altLang="en-US" dirty="0"/>
          </a:p>
        </p:txBody>
      </p:sp>
    </p:spTree>
    <p:extLst>
      <p:ext uri="{BB962C8B-B14F-4D97-AF65-F5344CB8AC3E}">
        <p14:creationId xmlns:p14="http://schemas.microsoft.com/office/powerpoint/2010/main" val="25224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Pandas</a:t>
            </a:r>
            <a:endParaRPr lang="zh-TW" altLang="en-US" sz="4400" dirty="0"/>
          </a:p>
        </p:txBody>
      </p:sp>
      <p:sp>
        <p:nvSpPr>
          <p:cNvPr id="3" name="內容版面配置區 2"/>
          <p:cNvSpPr>
            <a:spLocks noGrp="1"/>
          </p:cNvSpPr>
          <p:nvPr>
            <p:ph idx="1"/>
          </p:nvPr>
        </p:nvSpPr>
        <p:spPr/>
        <p:txBody>
          <a:bodyPr/>
          <a:lstStyle/>
          <a:p>
            <a:r>
              <a:rPr lang="en-US" altLang="zh-TW" dirty="0" smtClean="0"/>
              <a:t>Pandas</a:t>
            </a:r>
            <a:r>
              <a:rPr lang="zh-TW" altLang="en-US" dirty="0" smtClean="0"/>
              <a:t>是一個用進行資料處理或分析強大的工具</a:t>
            </a:r>
            <a:endParaRPr lang="en-US" altLang="zh-TW" dirty="0" smtClean="0"/>
          </a:p>
          <a:p>
            <a:r>
              <a:rPr lang="en-US" altLang="zh-TW" dirty="0" smtClean="0"/>
              <a:t>Pandas</a:t>
            </a:r>
            <a:r>
              <a:rPr lang="zh-TW" altLang="en-US" dirty="0" smtClean="0"/>
              <a:t>提供了</a:t>
            </a:r>
            <a:r>
              <a:rPr lang="en-US" altLang="zh-TW" dirty="0" smtClean="0"/>
              <a:t>Series</a:t>
            </a:r>
            <a:r>
              <a:rPr lang="zh-TW" altLang="en-US" dirty="0" smtClean="0"/>
              <a:t>和</a:t>
            </a:r>
            <a:r>
              <a:rPr lang="en-US" altLang="zh-TW" dirty="0" err="1" smtClean="0"/>
              <a:t>DataFrame</a:t>
            </a:r>
            <a:r>
              <a:rPr lang="zh-TW" altLang="en-US" dirty="0" smtClean="0"/>
              <a:t>兩個資料結構物件，基於這兩個資料結構物件又提供了非常多的函數和工具方便做資料的處理和分析</a:t>
            </a:r>
            <a:endParaRPr lang="en-US" altLang="zh-TW" dirty="0" smtClean="0"/>
          </a:p>
          <a:p>
            <a:r>
              <a:rPr lang="zh-TW" altLang="en-US" dirty="0" smtClean="0"/>
              <a:t>使用</a:t>
            </a:r>
            <a:r>
              <a:rPr lang="en-US" altLang="zh-TW" dirty="0"/>
              <a:t>Pandas</a:t>
            </a:r>
            <a:r>
              <a:rPr lang="zh-TW" altLang="en-US" dirty="0" smtClean="0"/>
              <a:t>模組</a:t>
            </a:r>
            <a:endParaRPr lang="en-US" altLang="zh-TW" dirty="0" smtClean="0"/>
          </a:p>
          <a:p>
            <a:pPr lvl="1"/>
            <a:r>
              <a:rPr lang="en-US" altLang="zh-TW" dirty="0" smtClean="0"/>
              <a:t>Import pandas as </a:t>
            </a:r>
            <a:r>
              <a:rPr lang="en-US" altLang="zh-TW" dirty="0" err="1" smtClean="0"/>
              <a:t>pd</a:t>
            </a:r>
            <a:endParaRPr lang="zh-TW" altLang="en-US" dirty="0"/>
          </a:p>
        </p:txBody>
      </p:sp>
    </p:spTree>
    <p:extLst>
      <p:ext uri="{BB962C8B-B14F-4D97-AF65-F5344CB8AC3E}">
        <p14:creationId xmlns:p14="http://schemas.microsoft.com/office/powerpoint/2010/main" val="164435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a:t>
            </a:r>
            <a:r>
              <a:rPr lang="zh-TW" altLang="en-US" sz="4400" dirty="0" smtClean="0"/>
              <a:t>取資料</a:t>
            </a:r>
            <a:endParaRPr lang="zh-TW" altLang="en-US" sz="4400" dirty="0"/>
          </a:p>
        </p:txBody>
      </p:sp>
      <p:sp>
        <p:nvSpPr>
          <p:cNvPr id="3" name="內容版面配置區 2"/>
          <p:cNvSpPr>
            <a:spLocks noGrp="1"/>
          </p:cNvSpPr>
          <p:nvPr>
            <p:ph idx="1"/>
          </p:nvPr>
        </p:nvSpPr>
        <p:spPr/>
        <p:txBody>
          <a:bodyPr>
            <a:normAutofit/>
          </a:bodyPr>
          <a:lstStyle/>
          <a:p>
            <a:r>
              <a:rPr lang="en-US" altLang="zh-TW" dirty="0" smtClean="0"/>
              <a:t>df_name.at[‘index’, ‘columns’]</a:t>
            </a:r>
          </a:p>
          <a:p>
            <a:pPr lvl="1"/>
            <a:r>
              <a:rPr lang="zh-TW" altLang="en-US" dirty="0" smtClean="0"/>
              <a:t>返回在該欄位符合該索引的資料</a:t>
            </a:r>
            <a:endParaRPr lang="en-US" altLang="zh-TW" dirty="0" smtClean="0"/>
          </a:p>
          <a:p>
            <a:pPr lvl="1"/>
            <a:r>
              <a:rPr lang="zh-TW" altLang="en-US" dirty="0" smtClean="0"/>
              <a:t>若不只一筆資料符合則返回一個串列</a:t>
            </a:r>
            <a:r>
              <a:rPr lang="en-US" altLang="zh-TW" dirty="0" smtClean="0"/>
              <a:t>(index</a:t>
            </a:r>
            <a:r>
              <a:rPr lang="zh-TW" altLang="en-US" dirty="0" smtClean="0"/>
              <a:t>有重複</a:t>
            </a:r>
            <a:r>
              <a:rPr lang="en-US" altLang="zh-TW" dirty="0" smtClean="0"/>
              <a:t>)</a:t>
            </a:r>
          </a:p>
          <a:p>
            <a:endParaRPr lang="en-US" altLang="zh-TW" dirty="0" smtClean="0"/>
          </a:p>
          <a:p>
            <a:pPr marL="0" indent="0">
              <a:buNone/>
            </a:pPr>
            <a:r>
              <a:rPr lang="en-US" altLang="zh-TW" sz="2400" dirty="0"/>
              <a:t>cities = {‘country’:[‘</a:t>
            </a:r>
            <a:r>
              <a:rPr lang="en-US" altLang="zh-TW" sz="2400" dirty="0" err="1"/>
              <a:t>China’,‘Japan’,‘Singapore</a:t>
            </a:r>
            <a:r>
              <a:rPr lang="en-US" altLang="zh-TW" sz="2400" dirty="0"/>
              <a:t>’],           ‘town’:[‘</a:t>
            </a:r>
            <a:r>
              <a:rPr lang="en-US" altLang="zh-TW" sz="2400" dirty="0" err="1"/>
              <a:t>Beijing’,‘Tokyo’,‘Singapore</a:t>
            </a:r>
            <a:r>
              <a:rPr lang="en-US" altLang="zh-TW" sz="2400" dirty="0"/>
              <a:t>’],</a:t>
            </a:r>
            <a:r>
              <a:rPr lang="zh-TW" altLang="en-US" sz="2400" dirty="0"/>
              <a:t>               </a:t>
            </a:r>
            <a:r>
              <a:rPr lang="zh-TW" altLang="en-US" sz="2400" dirty="0" smtClean="0"/>
              <a:t>              </a:t>
            </a:r>
            <a:r>
              <a:rPr lang="en-US" altLang="zh-TW" sz="2400" dirty="0" smtClean="0"/>
              <a:t>'population</a:t>
            </a:r>
            <a:r>
              <a:rPr lang="en-US" altLang="zh-TW" sz="2400" dirty="0"/>
              <a:t>':[2000, 1600, 600</a:t>
            </a:r>
            <a:r>
              <a:rPr lang="en-US" altLang="zh-TW" sz="2400" dirty="0" smtClean="0"/>
              <a:t>]}</a:t>
            </a:r>
          </a:p>
          <a:p>
            <a:pPr marL="0" lvl="1" indent="0">
              <a:spcBef>
                <a:spcPts val="1400"/>
              </a:spcBef>
              <a:buNone/>
            </a:pPr>
            <a:r>
              <a:rPr lang="en-US" altLang="zh-TW" dirty="0" err="1"/>
              <a:t>city_df</a:t>
            </a:r>
            <a:r>
              <a:rPr lang="en-US" altLang="zh-TW" dirty="0"/>
              <a:t> = </a:t>
            </a:r>
            <a:r>
              <a:rPr lang="en-US" altLang="zh-TW" dirty="0" err="1"/>
              <a:t>pd.DataFrame</a:t>
            </a:r>
            <a:r>
              <a:rPr lang="en-US" altLang="zh-TW" dirty="0"/>
              <a:t>(cities, index= country)</a:t>
            </a:r>
          </a:p>
          <a:p>
            <a:pPr marL="0" indent="0">
              <a:buNone/>
            </a:pPr>
            <a:r>
              <a:rPr lang="en-US" altLang="zh-TW" sz="2400" dirty="0"/>
              <a:t>df_name.at[‘</a:t>
            </a:r>
            <a:r>
              <a:rPr lang="en-US" altLang="zh-TW" sz="2400" dirty="0" smtClean="0"/>
              <a:t>Japan’, ‘town’]</a:t>
            </a:r>
            <a:endParaRPr lang="zh-TW" altLang="en-US" sz="2400" dirty="0"/>
          </a:p>
        </p:txBody>
      </p:sp>
    </p:spTree>
    <p:extLst>
      <p:ext uri="{BB962C8B-B14F-4D97-AF65-F5344CB8AC3E}">
        <p14:creationId xmlns:p14="http://schemas.microsoft.com/office/powerpoint/2010/main" val="320436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p:txBody>
          <a:bodyPr/>
          <a:lstStyle/>
          <a:p>
            <a:r>
              <a:rPr lang="en-US" altLang="zh-TW" dirty="0" err="1" smtClean="0"/>
              <a:t>df_name.iat</a:t>
            </a:r>
            <a:r>
              <a:rPr lang="en-US" altLang="zh-TW" dirty="0" smtClean="0"/>
              <a:t>[</a:t>
            </a:r>
            <a:r>
              <a:rPr lang="en-US" altLang="zh-TW" dirty="0" err="1" smtClean="0"/>
              <a:t>row_number</a:t>
            </a:r>
            <a:r>
              <a:rPr lang="en-US" altLang="zh-TW" dirty="0" smtClean="0"/>
              <a:t>, </a:t>
            </a:r>
            <a:r>
              <a:rPr lang="en-US" altLang="zh-TW" dirty="0" err="1" smtClean="0"/>
              <a:t>columns_number</a:t>
            </a:r>
            <a:r>
              <a:rPr lang="en-US" altLang="zh-TW" dirty="0" smtClean="0"/>
              <a:t>]</a:t>
            </a:r>
            <a:endParaRPr lang="en-US" altLang="zh-TW" dirty="0"/>
          </a:p>
          <a:p>
            <a:pPr lvl="1"/>
            <a:r>
              <a:rPr lang="zh-TW" altLang="en-US" dirty="0" smtClean="0"/>
              <a:t>返回</a:t>
            </a:r>
            <a:r>
              <a:rPr lang="zh-TW" altLang="en-US" dirty="0"/>
              <a:t>符合</a:t>
            </a:r>
            <a:r>
              <a:rPr lang="zh-TW" altLang="en-US" dirty="0" smtClean="0"/>
              <a:t>列編號與欄編號位置的</a:t>
            </a:r>
            <a:r>
              <a:rPr lang="zh-TW" altLang="en-US" dirty="0"/>
              <a:t>資料</a:t>
            </a:r>
            <a:endParaRPr lang="en-US" altLang="zh-TW" dirty="0"/>
          </a:p>
          <a:p>
            <a:endParaRPr lang="en-US" altLang="zh-TW" dirty="0"/>
          </a:p>
          <a:p>
            <a:pPr marL="0" indent="0">
              <a:buNone/>
            </a:pPr>
            <a:r>
              <a:rPr lang="en-US" altLang="zh-TW" sz="2400" dirty="0"/>
              <a:t>cities = {‘country’:[‘</a:t>
            </a:r>
            <a:r>
              <a:rPr lang="en-US" altLang="zh-TW" sz="2400" dirty="0" err="1"/>
              <a:t>China’,‘Japan’,‘Singapore</a:t>
            </a:r>
            <a:r>
              <a:rPr lang="en-US" altLang="zh-TW" sz="2400" dirty="0"/>
              <a:t>’],           ‘town’:[‘</a:t>
            </a:r>
            <a:r>
              <a:rPr lang="en-US" altLang="zh-TW" sz="2400" dirty="0" err="1"/>
              <a:t>Beijing’,‘Tokyo’,‘Singapore</a:t>
            </a:r>
            <a:r>
              <a:rPr lang="en-US" altLang="zh-TW" sz="2400" dirty="0"/>
              <a:t>’],</a:t>
            </a:r>
            <a:r>
              <a:rPr lang="zh-TW" altLang="en-US" sz="2400" dirty="0"/>
              <a:t>                             </a:t>
            </a:r>
            <a:r>
              <a:rPr lang="en-US" altLang="zh-TW" sz="2400" dirty="0"/>
              <a:t>'population':[2000, 1600, 600]}</a:t>
            </a:r>
          </a:p>
          <a:p>
            <a:pPr marL="0" lvl="1" indent="0">
              <a:spcBef>
                <a:spcPts val="1400"/>
              </a:spcBef>
              <a:buNone/>
            </a:pPr>
            <a:r>
              <a:rPr lang="en-US" altLang="zh-TW" dirty="0" err="1"/>
              <a:t>city_df</a:t>
            </a:r>
            <a:r>
              <a:rPr lang="en-US" altLang="zh-TW" dirty="0"/>
              <a:t> = </a:t>
            </a:r>
            <a:r>
              <a:rPr lang="en-US" altLang="zh-TW" dirty="0" err="1"/>
              <a:t>pd.DataFrame</a:t>
            </a:r>
            <a:r>
              <a:rPr lang="en-US" altLang="zh-TW" dirty="0"/>
              <a:t>(cities, index= country)</a:t>
            </a:r>
          </a:p>
          <a:p>
            <a:pPr marL="0" indent="0">
              <a:buNone/>
            </a:pPr>
            <a:r>
              <a:rPr lang="en-US" altLang="zh-TW" sz="2400" dirty="0" err="1" smtClean="0"/>
              <a:t>city_df.iat</a:t>
            </a:r>
            <a:r>
              <a:rPr lang="en-US" altLang="zh-TW" sz="2400" dirty="0" smtClean="0"/>
              <a:t>[2, 0]</a:t>
            </a:r>
            <a:endParaRPr lang="zh-TW" altLang="en-US" sz="2400" dirty="0"/>
          </a:p>
          <a:p>
            <a:endParaRPr lang="zh-TW" altLang="en-US" dirty="0"/>
          </a:p>
        </p:txBody>
      </p:sp>
    </p:spTree>
    <p:extLst>
      <p:ext uri="{BB962C8B-B14F-4D97-AF65-F5344CB8AC3E}">
        <p14:creationId xmlns:p14="http://schemas.microsoft.com/office/powerpoint/2010/main" val="3105926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a:xfrm>
            <a:off x="1593852" y="1600200"/>
            <a:ext cx="9785349" cy="5013036"/>
          </a:xfrm>
        </p:spPr>
        <p:txBody>
          <a:bodyPr>
            <a:normAutofit lnSpcReduction="10000"/>
          </a:bodyPr>
          <a:lstStyle/>
          <a:p>
            <a:r>
              <a:rPr lang="en-US" altLang="zh-TW" dirty="0" err="1" smtClean="0"/>
              <a:t>df_loc</a:t>
            </a:r>
            <a:r>
              <a:rPr lang="en-US" altLang="zh-TW" dirty="0" smtClean="0"/>
              <a:t>[‘index’]</a:t>
            </a:r>
            <a:endParaRPr lang="en-US" altLang="zh-TW" dirty="0"/>
          </a:p>
          <a:p>
            <a:pPr lvl="1"/>
            <a:r>
              <a:rPr lang="zh-TW" altLang="en-US" dirty="0" smtClean="0"/>
              <a:t>返回符合該索引的整列資料</a:t>
            </a:r>
            <a:endParaRPr lang="en-US" altLang="zh-TW" dirty="0" smtClean="0"/>
          </a:p>
          <a:p>
            <a:r>
              <a:rPr lang="en-US" altLang="zh-TW" dirty="0" err="1"/>
              <a:t>d</a:t>
            </a:r>
            <a:r>
              <a:rPr lang="en-US" altLang="zh-TW" dirty="0" err="1" smtClean="0"/>
              <a:t>f_loc</a:t>
            </a:r>
            <a:r>
              <a:rPr lang="en-US" altLang="zh-TW" dirty="0" smtClean="0"/>
              <a:t>[[‘index1’, ‘index2’]]</a:t>
            </a:r>
          </a:p>
          <a:p>
            <a:pPr lvl="1"/>
            <a:r>
              <a:rPr lang="zh-TW" altLang="en-US" dirty="0" smtClean="0"/>
              <a:t>返回多筆符合索引的整列資料</a:t>
            </a:r>
            <a:endParaRPr lang="en-US" altLang="zh-TW" dirty="0"/>
          </a:p>
          <a:p>
            <a:endParaRPr lang="en-US" altLang="zh-TW" dirty="0"/>
          </a:p>
          <a:p>
            <a:pPr marL="0" indent="0">
              <a:buNone/>
            </a:pPr>
            <a:r>
              <a:rPr lang="en-US" altLang="zh-TW" sz="2400" dirty="0" smtClean="0"/>
              <a:t>cities = {‘country’:[‘</a:t>
            </a:r>
            <a:r>
              <a:rPr lang="en-US" altLang="zh-TW" sz="2400" dirty="0" err="1" smtClean="0"/>
              <a:t>China’,‘Japan’,‘Singapore</a:t>
            </a:r>
            <a:r>
              <a:rPr lang="en-US" altLang="zh-TW" sz="2400" dirty="0" smtClean="0"/>
              <a:t>’],           ‘town’:[‘</a:t>
            </a:r>
            <a:r>
              <a:rPr lang="en-US" altLang="zh-TW" sz="2400" dirty="0" err="1" smtClean="0"/>
              <a:t>Beijing’,‘Tokyo’,‘Singapore</a:t>
            </a:r>
            <a:r>
              <a:rPr lang="en-US" altLang="zh-TW" sz="2400" dirty="0" smtClean="0"/>
              <a:t>’],</a:t>
            </a:r>
            <a:r>
              <a:rPr lang="zh-TW" altLang="en-US" sz="2400" dirty="0" smtClean="0"/>
              <a:t>                             </a:t>
            </a:r>
            <a:r>
              <a:rPr lang="en-US" altLang="zh-TW" sz="2400" dirty="0" smtClean="0"/>
              <a:t>'population':[2000, 1600, 600]}</a:t>
            </a:r>
          </a:p>
          <a:p>
            <a:pPr marL="0" lvl="1" indent="0">
              <a:spcBef>
                <a:spcPts val="1400"/>
              </a:spcBef>
              <a:buNone/>
            </a:pPr>
            <a:r>
              <a:rPr lang="en-US" altLang="zh-TW" dirty="0" err="1" smtClean="0"/>
              <a:t>city_df</a:t>
            </a:r>
            <a:r>
              <a:rPr lang="en-US" altLang="zh-TW" dirty="0" smtClean="0"/>
              <a:t> = </a:t>
            </a:r>
            <a:r>
              <a:rPr lang="en-US" altLang="zh-TW" dirty="0" err="1" smtClean="0"/>
              <a:t>pd.DataFrame</a:t>
            </a:r>
            <a:r>
              <a:rPr lang="en-US" altLang="zh-TW" dirty="0" smtClean="0"/>
              <a:t>(cities, index= country)</a:t>
            </a:r>
          </a:p>
          <a:p>
            <a:pPr marL="0" indent="0">
              <a:buNone/>
            </a:pPr>
            <a:r>
              <a:rPr lang="en-US" altLang="zh-TW" sz="2400" dirty="0" err="1" smtClean="0"/>
              <a:t>df_loc</a:t>
            </a:r>
            <a:r>
              <a:rPr lang="en-US" altLang="zh-TW" sz="2400" dirty="0" smtClean="0"/>
              <a:t>[‘Japan’]</a:t>
            </a:r>
          </a:p>
          <a:p>
            <a:pPr marL="0" indent="0">
              <a:buNone/>
            </a:pPr>
            <a:r>
              <a:rPr lang="en-US" altLang="zh-TW" sz="2400" dirty="0" err="1" smtClean="0"/>
              <a:t>df_loc</a:t>
            </a:r>
            <a:r>
              <a:rPr lang="en-US" altLang="zh-TW" sz="2400" dirty="0" smtClean="0"/>
              <a:t>[[‘Japan’, ‘Singapore’]]</a:t>
            </a:r>
            <a:endParaRPr lang="zh-TW" altLang="en-US" sz="2400" dirty="0" smtClean="0"/>
          </a:p>
          <a:p>
            <a:endParaRPr lang="zh-TW" altLang="en-US" dirty="0"/>
          </a:p>
        </p:txBody>
      </p:sp>
    </p:spTree>
    <p:extLst>
      <p:ext uri="{BB962C8B-B14F-4D97-AF65-F5344CB8AC3E}">
        <p14:creationId xmlns:p14="http://schemas.microsoft.com/office/powerpoint/2010/main" val="209664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函數取資料</a:t>
            </a:r>
          </a:p>
        </p:txBody>
      </p:sp>
      <p:sp>
        <p:nvSpPr>
          <p:cNvPr id="3" name="內容版面配置區 2"/>
          <p:cNvSpPr>
            <a:spLocks noGrp="1"/>
          </p:cNvSpPr>
          <p:nvPr>
            <p:ph idx="1"/>
          </p:nvPr>
        </p:nvSpPr>
        <p:spPr/>
        <p:txBody>
          <a:bodyPr>
            <a:normAutofit/>
          </a:bodyPr>
          <a:lstStyle/>
          <a:p>
            <a:r>
              <a:rPr lang="en-US" altLang="zh-TW" dirty="0" err="1" smtClean="0"/>
              <a:t>df_iloc</a:t>
            </a:r>
            <a:r>
              <a:rPr lang="en-US" altLang="zh-TW" dirty="0" smtClean="0"/>
              <a:t>[</a:t>
            </a:r>
            <a:r>
              <a:rPr lang="en-US" altLang="zh-TW" dirty="0" err="1" smtClean="0"/>
              <a:t>row_number</a:t>
            </a:r>
            <a:r>
              <a:rPr lang="en-US" altLang="zh-TW" dirty="0" smtClean="0"/>
              <a:t>]</a:t>
            </a:r>
            <a:endParaRPr lang="en-US" altLang="zh-TW" dirty="0"/>
          </a:p>
          <a:p>
            <a:pPr lvl="1"/>
            <a:r>
              <a:rPr lang="zh-TW" altLang="en-US" dirty="0"/>
              <a:t>返回符合該</a:t>
            </a:r>
            <a:r>
              <a:rPr lang="zh-TW" altLang="en-US" dirty="0" smtClean="0"/>
              <a:t>索引編號的</a:t>
            </a:r>
            <a:r>
              <a:rPr lang="zh-TW" altLang="en-US" dirty="0"/>
              <a:t>整列</a:t>
            </a:r>
            <a:r>
              <a:rPr lang="zh-TW" altLang="en-US" dirty="0" smtClean="0"/>
              <a:t>資料</a:t>
            </a:r>
            <a:endParaRPr lang="en-US" altLang="zh-TW" dirty="0" smtClean="0"/>
          </a:p>
          <a:p>
            <a:r>
              <a:rPr lang="en-US" altLang="zh-TW" dirty="0" err="1"/>
              <a:t>df_iloc</a:t>
            </a:r>
            <a:r>
              <a:rPr lang="en-US" altLang="zh-TW" dirty="0" smtClean="0"/>
              <a:t>[[row_number1, row_number2]]</a:t>
            </a:r>
            <a:endParaRPr lang="en-US" altLang="zh-TW" dirty="0"/>
          </a:p>
          <a:p>
            <a:pPr lvl="1"/>
            <a:r>
              <a:rPr lang="zh-TW" altLang="en-US" dirty="0" smtClean="0"/>
              <a:t>返回多筆符合索引編號的整</a:t>
            </a:r>
            <a:r>
              <a:rPr lang="zh-TW" altLang="en-US" dirty="0"/>
              <a:t>列</a:t>
            </a:r>
            <a:r>
              <a:rPr lang="zh-TW" altLang="en-US" dirty="0" smtClean="0"/>
              <a:t>資料</a:t>
            </a:r>
            <a:endParaRPr lang="en-US" altLang="zh-TW" dirty="0"/>
          </a:p>
          <a:p>
            <a:r>
              <a:rPr lang="en-US" altLang="zh-TW" dirty="0" err="1" smtClean="0"/>
              <a:t>df_iloc</a:t>
            </a:r>
            <a:r>
              <a:rPr lang="en-US" altLang="zh-TW" dirty="0" smtClean="0"/>
              <a:t>[</a:t>
            </a:r>
            <a:r>
              <a:rPr lang="en-US" altLang="zh-TW" dirty="0" err="1" smtClean="0"/>
              <a:t>start_row:end_row</a:t>
            </a:r>
            <a:r>
              <a:rPr lang="en-US" altLang="zh-TW" dirty="0" smtClean="0"/>
              <a:t>]</a:t>
            </a:r>
            <a:endParaRPr lang="en-US" altLang="zh-TW" dirty="0"/>
          </a:p>
          <a:p>
            <a:pPr lvl="1"/>
            <a:r>
              <a:rPr lang="zh-TW" altLang="en-US" dirty="0" smtClean="0"/>
              <a:t>返回從開始到結束編號的</a:t>
            </a:r>
            <a:r>
              <a:rPr lang="zh-TW" altLang="en-US" dirty="0"/>
              <a:t>整列資料</a:t>
            </a:r>
            <a:endParaRPr lang="en-US" altLang="zh-TW" dirty="0"/>
          </a:p>
          <a:p>
            <a:endParaRPr lang="en-US" altLang="zh-TW" dirty="0"/>
          </a:p>
          <a:p>
            <a:endParaRPr lang="zh-TW" altLang="en-US" dirty="0"/>
          </a:p>
          <a:p>
            <a:endParaRPr lang="zh-TW" altLang="en-US" dirty="0"/>
          </a:p>
        </p:txBody>
      </p:sp>
    </p:spTree>
    <p:extLst>
      <p:ext uri="{BB962C8B-B14F-4D97-AF65-F5344CB8AC3E}">
        <p14:creationId xmlns:p14="http://schemas.microsoft.com/office/powerpoint/2010/main" val="789208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smtClean="0"/>
              <a:t>函數取資料</a:t>
            </a:r>
            <a:endParaRPr lang="zh-TW" altLang="en-US" sz="4400" dirty="0"/>
          </a:p>
        </p:txBody>
      </p:sp>
      <p:sp>
        <p:nvSpPr>
          <p:cNvPr id="3" name="內容版面配置區 2"/>
          <p:cNvSpPr>
            <a:spLocks noGrp="1"/>
          </p:cNvSpPr>
          <p:nvPr>
            <p:ph idx="1"/>
          </p:nvPr>
        </p:nvSpPr>
        <p:spPr/>
        <p:txBody>
          <a:bodyPr/>
          <a:lstStyle/>
          <a:p>
            <a:r>
              <a:rPr lang="en-US" altLang="zh-TW" dirty="0" err="1" smtClean="0"/>
              <a:t>df_name.head</a:t>
            </a:r>
            <a:r>
              <a:rPr lang="en-US" altLang="zh-TW" dirty="0" smtClean="0"/>
              <a:t>(number)</a:t>
            </a:r>
          </a:p>
          <a:p>
            <a:pPr lvl="1"/>
            <a:r>
              <a:rPr lang="zh-TW" altLang="en-US" dirty="0"/>
              <a:t>回傳一個</a:t>
            </a:r>
            <a:r>
              <a:rPr lang="en-US" altLang="zh-TW" dirty="0" err="1" smtClean="0"/>
              <a:t>dataframe</a:t>
            </a:r>
            <a:r>
              <a:rPr lang="zh-TW" altLang="en-US" dirty="0" smtClean="0"/>
              <a:t>，</a:t>
            </a:r>
            <a:r>
              <a:rPr lang="zh-TW" altLang="en-US" dirty="0"/>
              <a:t>包含</a:t>
            </a:r>
            <a:r>
              <a:rPr lang="zh-TW" altLang="en-US" dirty="0" smtClean="0"/>
              <a:t>最前面</a:t>
            </a:r>
            <a:r>
              <a:rPr lang="zh-TW" altLang="en-US" dirty="0"/>
              <a:t>幾筆</a:t>
            </a:r>
            <a:r>
              <a:rPr lang="zh-TW" altLang="en-US" dirty="0" smtClean="0"/>
              <a:t>的資料</a:t>
            </a:r>
            <a:endParaRPr lang="en-US" altLang="zh-TW" dirty="0" smtClean="0"/>
          </a:p>
          <a:p>
            <a:r>
              <a:rPr lang="en-US" altLang="zh-TW" dirty="0" err="1" smtClean="0"/>
              <a:t>df_name.tail</a:t>
            </a:r>
            <a:r>
              <a:rPr lang="en-US" altLang="zh-TW" dirty="0" smtClean="0"/>
              <a:t>(number)	</a:t>
            </a:r>
          </a:p>
          <a:p>
            <a:pPr lvl="1"/>
            <a:r>
              <a:rPr lang="zh-TW" altLang="en-US" dirty="0"/>
              <a:t>回傳一個</a:t>
            </a:r>
            <a:r>
              <a:rPr lang="en-US" altLang="zh-TW" dirty="0" err="1"/>
              <a:t>dataframe</a:t>
            </a:r>
            <a:r>
              <a:rPr lang="zh-TW" altLang="en-US" dirty="0"/>
              <a:t>，</a:t>
            </a:r>
            <a:r>
              <a:rPr lang="zh-TW" altLang="en-US" dirty="0" smtClean="0"/>
              <a:t>包含最</a:t>
            </a:r>
            <a:r>
              <a:rPr lang="zh-TW" altLang="en-US" dirty="0"/>
              <a:t>後</a:t>
            </a:r>
            <a:r>
              <a:rPr lang="zh-TW" altLang="en-US" dirty="0" smtClean="0"/>
              <a:t>面</a:t>
            </a:r>
            <a:r>
              <a:rPr lang="zh-TW" altLang="en-US" dirty="0"/>
              <a:t>幾筆的資料</a:t>
            </a:r>
            <a:endParaRPr lang="en-US" altLang="zh-TW" dirty="0"/>
          </a:p>
          <a:p>
            <a:pPr lvl="1"/>
            <a:endParaRPr lang="zh-TW" altLang="en-US" dirty="0"/>
          </a:p>
        </p:txBody>
      </p:sp>
    </p:spTree>
    <p:extLst>
      <p:ext uri="{BB962C8B-B14F-4D97-AF65-F5344CB8AC3E}">
        <p14:creationId xmlns:p14="http://schemas.microsoft.com/office/powerpoint/2010/main" val="32013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smtClean="0"/>
              <a:t>直接取資料方式</a:t>
            </a:r>
            <a:endParaRPr lang="zh-TW" altLang="en-US" sz="4400" dirty="0"/>
          </a:p>
        </p:txBody>
      </p:sp>
      <p:sp>
        <p:nvSpPr>
          <p:cNvPr id="3" name="內容版面配置區 2"/>
          <p:cNvSpPr>
            <a:spLocks noGrp="1"/>
          </p:cNvSpPr>
          <p:nvPr>
            <p:ph idx="1"/>
          </p:nvPr>
        </p:nvSpPr>
        <p:spPr>
          <a:xfrm>
            <a:off x="1593852" y="1600199"/>
            <a:ext cx="9785349" cy="4874491"/>
          </a:xfrm>
        </p:spPr>
        <p:txBody>
          <a:bodyPr/>
          <a:lstStyle/>
          <a:p>
            <a:r>
              <a:rPr lang="zh-TW" altLang="en-US" dirty="0" smtClean="0"/>
              <a:t>直接</a:t>
            </a:r>
            <a:r>
              <a:rPr lang="en-US" altLang="zh-TW" dirty="0" smtClean="0"/>
              <a:t>columns</a:t>
            </a:r>
            <a:r>
              <a:rPr lang="zh-TW" altLang="en-US" dirty="0" smtClean="0"/>
              <a:t>名稱方式取值，返回該</a:t>
            </a:r>
            <a:r>
              <a:rPr lang="en-US" altLang="zh-TW" dirty="0" smtClean="0"/>
              <a:t>columns</a:t>
            </a:r>
            <a:r>
              <a:rPr lang="zh-TW" altLang="en-US" dirty="0" smtClean="0"/>
              <a:t>的全部資料</a:t>
            </a:r>
            <a:endParaRPr lang="en-US" altLang="zh-TW" dirty="0" smtClean="0"/>
          </a:p>
          <a:p>
            <a:pPr lvl="1"/>
            <a:r>
              <a:rPr lang="en-US" altLang="zh-TW" dirty="0" err="1"/>
              <a:t>d</a:t>
            </a:r>
            <a:r>
              <a:rPr lang="en-US" altLang="zh-TW" dirty="0" err="1" smtClean="0"/>
              <a:t>f</a:t>
            </a:r>
            <a:r>
              <a:rPr lang="en-US" altLang="zh-TW" dirty="0"/>
              <a:t>[‘columns’]</a:t>
            </a:r>
            <a:endParaRPr lang="en-US" altLang="zh-TW" dirty="0" smtClean="0"/>
          </a:p>
          <a:p>
            <a:r>
              <a:rPr lang="zh-TW" altLang="en-US" dirty="0" smtClean="0"/>
              <a:t>直接用</a:t>
            </a:r>
            <a:r>
              <a:rPr lang="en-US" altLang="zh-TW" dirty="0" smtClean="0"/>
              <a:t>index</a:t>
            </a:r>
            <a:r>
              <a:rPr lang="zh-TW" altLang="en-US" dirty="0" smtClean="0"/>
              <a:t>和</a:t>
            </a:r>
            <a:r>
              <a:rPr lang="en-US" altLang="zh-TW" dirty="0" smtClean="0"/>
              <a:t>columns</a:t>
            </a:r>
            <a:r>
              <a:rPr lang="zh-TW" altLang="en-US" dirty="0" smtClean="0"/>
              <a:t>的名稱取值</a:t>
            </a:r>
            <a:endParaRPr lang="en-US" altLang="zh-TW" dirty="0" smtClean="0"/>
          </a:p>
          <a:p>
            <a:pPr lvl="1"/>
            <a:r>
              <a:rPr lang="en-US" altLang="zh-TW" dirty="0" err="1" smtClean="0"/>
              <a:t>df</a:t>
            </a:r>
            <a:r>
              <a:rPr lang="en-US" altLang="zh-TW" dirty="0" smtClean="0"/>
              <a:t> [‘columns’][‘</a:t>
            </a:r>
            <a:r>
              <a:rPr lang="en-US" altLang="zh-TW" dirty="0"/>
              <a:t>index’]</a:t>
            </a:r>
            <a:endParaRPr lang="en-US" altLang="zh-TW" dirty="0" smtClean="0"/>
          </a:p>
          <a:p>
            <a:r>
              <a:rPr lang="zh-TW" altLang="en-US" dirty="0" smtClean="0"/>
              <a:t>直接用多個</a:t>
            </a:r>
            <a:r>
              <a:rPr lang="en-US" altLang="zh-TW" dirty="0" smtClean="0"/>
              <a:t>columns</a:t>
            </a:r>
            <a:r>
              <a:rPr lang="zh-TW" altLang="en-US" dirty="0" smtClean="0"/>
              <a:t>取資料</a:t>
            </a:r>
            <a:endParaRPr lang="en-US" altLang="zh-TW" dirty="0" smtClean="0"/>
          </a:p>
          <a:p>
            <a:pPr lvl="1"/>
            <a:r>
              <a:rPr lang="en-US" altLang="zh-TW" dirty="0" err="1"/>
              <a:t>d</a:t>
            </a:r>
            <a:r>
              <a:rPr lang="en-US" altLang="zh-TW" dirty="0" err="1" smtClean="0"/>
              <a:t>f</a:t>
            </a:r>
            <a:r>
              <a:rPr lang="en-US" altLang="zh-TW" dirty="0" smtClean="0"/>
              <a:t>[[‘columns1’, ‘columns2’]]</a:t>
            </a:r>
          </a:p>
          <a:p>
            <a:r>
              <a:rPr lang="zh-TW" altLang="en-US" dirty="0" smtClean="0"/>
              <a:t>直接用</a:t>
            </a:r>
            <a:r>
              <a:rPr lang="zh-TW" altLang="en-US" dirty="0"/>
              <a:t>列</a:t>
            </a:r>
            <a:r>
              <a:rPr lang="zh-TW" altLang="en-US" dirty="0" smtClean="0"/>
              <a:t>編號取資料</a:t>
            </a:r>
            <a:endParaRPr lang="en-US" altLang="zh-TW" dirty="0" smtClean="0"/>
          </a:p>
          <a:p>
            <a:pPr lvl="1"/>
            <a:r>
              <a:rPr lang="en-US" altLang="zh-TW" dirty="0" err="1"/>
              <a:t>d</a:t>
            </a:r>
            <a:r>
              <a:rPr lang="en-US" altLang="zh-TW" dirty="0" err="1" smtClean="0"/>
              <a:t>f</a:t>
            </a:r>
            <a:r>
              <a:rPr lang="en-US" altLang="zh-TW" dirty="0" smtClean="0"/>
              <a:t>[:3]</a:t>
            </a:r>
          </a:p>
          <a:p>
            <a:r>
              <a:rPr lang="zh-TW" altLang="en-US" dirty="0"/>
              <a:t>邏輯判斷取</a:t>
            </a:r>
            <a:r>
              <a:rPr lang="zh-TW" altLang="en-US" dirty="0" smtClean="0"/>
              <a:t>資料</a:t>
            </a:r>
            <a:endParaRPr lang="en-US" altLang="zh-TW" dirty="0" smtClean="0"/>
          </a:p>
          <a:p>
            <a:pPr lvl="1"/>
            <a:r>
              <a:rPr lang="en-US" altLang="zh-TW" dirty="0" err="1" smtClean="0"/>
              <a:t>df</a:t>
            </a:r>
            <a:r>
              <a:rPr lang="en-US" altLang="zh-TW" dirty="0" smtClean="0"/>
              <a:t>[</a:t>
            </a:r>
            <a:r>
              <a:rPr lang="en-US" altLang="zh-TW" dirty="0" err="1" smtClean="0"/>
              <a:t>df</a:t>
            </a:r>
            <a:r>
              <a:rPr lang="en-US" altLang="zh-TW" dirty="0" smtClean="0"/>
              <a:t>[‘columns’] &gt;</a:t>
            </a:r>
            <a:r>
              <a:rPr lang="zh-TW" altLang="en-US" dirty="0" smtClean="0"/>
              <a:t> </a:t>
            </a:r>
            <a:r>
              <a:rPr lang="en-US" altLang="zh-TW" dirty="0" smtClean="0"/>
              <a:t>number]</a:t>
            </a:r>
          </a:p>
          <a:p>
            <a:pPr lvl="1"/>
            <a:endParaRPr lang="zh-TW" altLang="en-US" dirty="0"/>
          </a:p>
        </p:txBody>
      </p:sp>
    </p:spTree>
    <p:extLst>
      <p:ext uri="{BB962C8B-B14F-4D97-AF65-F5344CB8AC3E}">
        <p14:creationId xmlns:p14="http://schemas.microsoft.com/office/powerpoint/2010/main" val="104507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zh-TW" altLang="en-US" sz="4400" dirty="0" smtClean="0"/>
              <a:t> </a:t>
            </a:r>
            <a:r>
              <a:rPr lang="en-US" altLang="zh-TW" sz="4400" dirty="0" smtClean="0"/>
              <a:t>Rename</a:t>
            </a:r>
            <a:endParaRPr lang="zh-TW" altLang="en-US" sz="4400" dirty="0"/>
          </a:p>
        </p:txBody>
      </p:sp>
      <p:sp>
        <p:nvSpPr>
          <p:cNvPr id="3" name="內容版面配置區 2"/>
          <p:cNvSpPr>
            <a:spLocks noGrp="1"/>
          </p:cNvSpPr>
          <p:nvPr>
            <p:ph idx="1"/>
          </p:nvPr>
        </p:nvSpPr>
        <p:spPr/>
        <p:txBody>
          <a:bodyPr/>
          <a:lstStyle/>
          <a:p>
            <a:r>
              <a:rPr lang="en-US" altLang="zh-TW" dirty="0"/>
              <a:t>rename</a:t>
            </a:r>
            <a:r>
              <a:rPr lang="en-US" altLang="zh-TW" dirty="0" smtClean="0"/>
              <a:t>():</a:t>
            </a:r>
            <a:r>
              <a:rPr lang="zh-TW" altLang="en-US" dirty="0" smtClean="0"/>
              <a:t> 可以改變</a:t>
            </a:r>
            <a:r>
              <a:rPr lang="en-US" altLang="zh-TW" dirty="0" err="1" smtClean="0"/>
              <a:t>DataFrame</a:t>
            </a:r>
            <a:r>
              <a:rPr lang="zh-TW" altLang="en-US" dirty="0" smtClean="0"/>
              <a:t>中的</a:t>
            </a:r>
            <a:r>
              <a:rPr lang="en-US" altLang="zh-TW" dirty="0" smtClean="0"/>
              <a:t>index</a:t>
            </a:r>
            <a:r>
              <a:rPr lang="zh-TW" altLang="en-US" dirty="0" smtClean="0"/>
              <a:t>或</a:t>
            </a:r>
            <a:r>
              <a:rPr lang="en-US" altLang="zh-TW" dirty="0" smtClean="0"/>
              <a:t>columns</a:t>
            </a:r>
          </a:p>
          <a:p>
            <a:r>
              <a:rPr lang="zh-TW" altLang="en-US" dirty="0" smtClean="0"/>
              <a:t>修改</a:t>
            </a:r>
            <a:r>
              <a:rPr lang="en-US" altLang="zh-TW" dirty="0" smtClean="0"/>
              <a:t>index</a:t>
            </a:r>
          </a:p>
          <a:p>
            <a:pPr lvl="1"/>
            <a:r>
              <a:rPr lang="en-US" altLang="zh-TW" dirty="0" err="1" smtClean="0"/>
              <a:t>df.rename</a:t>
            </a:r>
            <a:r>
              <a:rPr lang="en-US" altLang="zh-TW" dirty="0" smtClean="0"/>
              <a:t>(index={</a:t>
            </a:r>
            <a:r>
              <a:rPr lang="zh-TW" altLang="en-US" dirty="0" smtClean="0"/>
              <a:t>舊索引值 </a:t>
            </a:r>
            <a:r>
              <a:rPr lang="en-US" altLang="zh-TW" dirty="0" smtClean="0"/>
              <a:t>:</a:t>
            </a:r>
            <a:r>
              <a:rPr lang="zh-TW" altLang="en-US" dirty="0" smtClean="0"/>
              <a:t> 新索引值</a:t>
            </a:r>
            <a:r>
              <a:rPr lang="en-US" altLang="zh-TW" dirty="0" smtClean="0"/>
              <a:t>, …}, </a:t>
            </a:r>
            <a:r>
              <a:rPr lang="en-US" altLang="zh-TW" dirty="0" err="1" smtClean="0"/>
              <a:t>inplace</a:t>
            </a:r>
            <a:r>
              <a:rPr lang="en-US" altLang="zh-TW" dirty="0" smtClean="0"/>
              <a:t>=True)</a:t>
            </a:r>
          </a:p>
          <a:p>
            <a:endParaRPr lang="en-US" altLang="zh-TW" dirty="0" smtClean="0"/>
          </a:p>
          <a:p>
            <a:r>
              <a:rPr lang="zh-TW" altLang="en-US" dirty="0" smtClean="0"/>
              <a:t>修改</a:t>
            </a:r>
            <a:r>
              <a:rPr lang="en-US" altLang="zh-TW" dirty="0" smtClean="0"/>
              <a:t>columns</a:t>
            </a:r>
          </a:p>
          <a:p>
            <a:pPr lvl="1"/>
            <a:r>
              <a:rPr lang="en-US" altLang="zh-TW" dirty="0" err="1" smtClean="0"/>
              <a:t>df.rename</a:t>
            </a:r>
            <a:r>
              <a:rPr lang="en-US" altLang="zh-TW" dirty="0" smtClean="0"/>
              <a:t>(columns={</a:t>
            </a:r>
            <a:r>
              <a:rPr lang="zh-TW" altLang="en-US" dirty="0" smtClean="0"/>
              <a:t>舊欄位名稱</a:t>
            </a:r>
            <a:r>
              <a:rPr lang="en-US" altLang="zh-TW" dirty="0" smtClean="0"/>
              <a:t>:</a:t>
            </a:r>
            <a:r>
              <a:rPr lang="zh-TW" altLang="en-US" dirty="0" smtClean="0"/>
              <a:t> 新欄位名稱</a:t>
            </a:r>
            <a:r>
              <a:rPr lang="en-US" altLang="zh-TW" dirty="0" smtClean="0"/>
              <a:t>, …}, </a:t>
            </a:r>
            <a:r>
              <a:rPr lang="en-US" altLang="zh-TW" dirty="0" err="1" smtClean="0"/>
              <a:t>inplace</a:t>
            </a:r>
            <a:r>
              <a:rPr lang="en-US" altLang="zh-TW" dirty="0" smtClean="0"/>
              <a:t>= True)</a:t>
            </a:r>
            <a:endParaRPr lang="zh-TW" altLang="en-US" dirty="0"/>
          </a:p>
        </p:txBody>
      </p:sp>
    </p:spTree>
    <p:extLst>
      <p:ext uri="{BB962C8B-B14F-4D97-AF65-F5344CB8AC3E}">
        <p14:creationId xmlns:p14="http://schemas.microsoft.com/office/powerpoint/2010/main" val="225882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新增資料</a:t>
            </a:r>
          </a:p>
        </p:txBody>
      </p:sp>
      <p:sp>
        <p:nvSpPr>
          <p:cNvPr id="3" name="內容版面配置區 2"/>
          <p:cNvSpPr>
            <a:spLocks noGrp="1"/>
          </p:cNvSpPr>
          <p:nvPr>
            <p:ph idx="1"/>
          </p:nvPr>
        </p:nvSpPr>
        <p:spPr/>
        <p:txBody>
          <a:bodyPr>
            <a:normAutofit/>
          </a:bodyPr>
          <a:lstStyle/>
          <a:p>
            <a:r>
              <a:rPr lang="zh-TW" altLang="en-US" sz="3200" dirty="0" smtClean="0"/>
              <a:t>新增欄位資料</a:t>
            </a:r>
            <a:endParaRPr lang="en-US" altLang="zh-TW" sz="3200" dirty="0" smtClean="0"/>
          </a:p>
          <a:p>
            <a:pPr lvl="1"/>
            <a:r>
              <a:rPr lang="en-US" altLang="zh-TW" sz="2800" dirty="0" smtClean="0"/>
              <a:t>insert(</a:t>
            </a:r>
            <a:r>
              <a:rPr lang="zh-TW" altLang="en-US" sz="2800" dirty="0" smtClean="0"/>
              <a:t>欄位位置</a:t>
            </a:r>
            <a:r>
              <a:rPr lang="en-US" altLang="zh-TW" sz="2800" dirty="0" smtClean="0"/>
              <a:t>, column=‘</a:t>
            </a:r>
            <a:r>
              <a:rPr lang="zh-TW" altLang="en-US" sz="2800" dirty="0" smtClean="0"/>
              <a:t>欄位名稱</a:t>
            </a:r>
            <a:r>
              <a:rPr lang="en-US" altLang="zh-TW" sz="2800" dirty="0" smtClean="0"/>
              <a:t>’, value=[</a:t>
            </a:r>
            <a:r>
              <a:rPr lang="zh-TW" altLang="en-US" sz="2800" dirty="0" smtClean="0"/>
              <a:t>欄位值</a:t>
            </a:r>
            <a:r>
              <a:rPr lang="en-US" altLang="zh-TW" sz="2800" dirty="0" smtClean="0"/>
              <a:t>])</a:t>
            </a:r>
          </a:p>
          <a:p>
            <a:pPr lvl="2"/>
            <a:r>
              <a:rPr lang="zh-TW" altLang="en-US" sz="2400" dirty="0" smtClean="0"/>
              <a:t>欄位位置代表在第幾個欄位插入</a:t>
            </a:r>
            <a:endParaRPr lang="en-US" altLang="zh-TW" sz="2400" dirty="0" smtClean="0"/>
          </a:p>
          <a:p>
            <a:pPr lvl="2"/>
            <a:r>
              <a:rPr lang="zh-TW" altLang="en-US" sz="2400" dirty="0"/>
              <a:t>欄為</a:t>
            </a:r>
            <a:r>
              <a:rPr lang="zh-TW" altLang="en-US" sz="2400" dirty="0" smtClean="0"/>
              <a:t>值可以是一個串列，包含值的數量必須和原本的資料表內的資料筆數相同</a:t>
            </a:r>
            <a:endParaRPr lang="en-US" altLang="zh-TW" sz="2400" dirty="0" smtClean="0"/>
          </a:p>
          <a:p>
            <a:pPr lvl="2"/>
            <a:r>
              <a:rPr lang="zh-TW" altLang="en-US" sz="2400" dirty="0" smtClean="0"/>
              <a:t>會直接插入資料在原本的</a:t>
            </a:r>
            <a:r>
              <a:rPr lang="en-US" altLang="zh-TW" sz="2400" dirty="0" err="1" smtClean="0"/>
              <a:t>dataframe</a:t>
            </a:r>
            <a:r>
              <a:rPr lang="zh-TW" altLang="en-US" sz="2400" dirty="0" smtClean="0"/>
              <a:t>內</a:t>
            </a:r>
            <a:endParaRPr lang="zh-TW" altLang="en-US" sz="2400" dirty="0"/>
          </a:p>
        </p:txBody>
      </p:sp>
    </p:spTree>
    <p:extLst>
      <p:ext uri="{BB962C8B-B14F-4D97-AF65-F5344CB8AC3E}">
        <p14:creationId xmlns:p14="http://schemas.microsoft.com/office/powerpoint/2010/main" val="1289582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新增資料</a:t>
            </a:r>
          </a:p>
        </p:txBody>
      </p:sp>
      <p:sp>
        <p:nvSpPr>
          <p:cNvPr id="3" name="內容版面配置區 2"/>
          <p:cNvSpPr>
            <a:spLocks noGrp="1"/>
          </p:cNvSpPr>
          <p:nvPr>
            <p:ph idx="1"/>
          </p:nvPr>
        </p:nvSpPr>
        <p:spPr/>
        <p:txBody>
          <a:bodyPr>
            <a:normAutofit/>
          </a:bodyPr>
          <a:lstStyle/>
          <a:p>
            <a:r>
              <a:rPr lang="zh-TW" altLang="en-US" sz="3200" dirty="0" smtClean="0"/>
              <a:t>新增一筆資料在資料表內</a:t>
            </a:r>
            <a:endParaRPr lang="en-US" altLang="zh-TW" sz="3200" dirty="0" smtClean="0"/>
          </a:p>
          <a:p>
            <a:pPr lvl="1"/>
            <a:r>
              <a:rPr lang="en-US" altLang="zh-TW" sz="2800" dirty="0" err="1" smtClean="0"/>
              <a:t>df_name.append</a:t>
            </a:r>
            <a:r>
              <a:rPr lang="en-US" altLang="zh-TW" sz="2800" dirty="0"/>
              <a:t>(data, </a:t>
            </a:r>
            <a:r>
              <a:rPr lang="en-US" altLang="zh-TW" sz="2800" dirty="0" err="1" smtClean="0"/>
              <a:t>ignore_index</a:t>
            </a:r>
            <a:r>
              <a:rPr lang="en-US" altLang="zh-TW" sz="2800" dirty="0" smtClean="0"/>
              <a:t>)</a:t>
            </a:r>
          </a:p>
          <a:p>
            <a:pPr lvl="2"/>
            <a:r>
              <a:rPr lang="en-US" altLang="zh-TW" sz="2400" dirty="0" smtClean="0"/>
              <a:t>data</a:t>
            </a:r>
            <a:r>
              <a:rPr lang="zh-TW" altLang="en-US" sz="2400" dirty="0"/>
              <a:t>傳</a:t>
            </a:r>
            <a:r>
              <a:rPr lang="zh-TW" altLang="en-US" sz="2400" dirty="0" smtClean="0"/>
              <a:t>入時要指定傳入資料的欄位名稱和值，例如字典</a:t>
            </a:r>
            <a:endParaRPr lang="en-US" altLang="zh-TW" sz="2400" dirty="0" smtClean="0"/>
          </a:p>
          <a:p>
            <a:pPr lvl="2"/>
            <a:r>
              <a:rPr lang="en-US" altLang="zh-TW" sz="2400" dirty="0" err="1" smtClean="0"/>
              <a:t>ignore_index</a:t>
            </a:r>
            <a:r>
              <a:rPr lang="en-US" altLang="zh-TW" sz="2400" dirty="0" smtClean="0"/>
              <a:t>=True/False</a:t>
            </a:r>
            <a:r>
              <a:rPr lang="zh-TW" altLang="en-US" sz="2400" dirty="0" smtClean="0"/>
              <a:t>，指定是否忽略要新增的資料的</a:t>
            </a:r>
            <a:r>
              <a:rPr lang="en-US" altLang="zh-TW" sz="2400" dirty="0" smtClean="0"/>
              <a:t>index</a:t>
            </a:r>
          </a:p>
          <a:p>
            <a:pPr lvl="2"/>
            <a:r>
              <a:rPr lang="zh-TW" altLang="en-US" sz="2400" dirty="0"/>
              <a:t>會回傳一個</a:t>
            </a:r>
            <a:r>
              <a:rPr lang="en-US" altLang="zh-TW" sz="2400" dirty="0" err="1"/>
              <a:t>dataframe</a:t>
            </a:r>
            <a:r>
              <a:rPr lang="zh-TW" altLang="en-US" sz="2400" dirty="0"/>
              <a:t>，裡面的資料</a:t>
            </a:r>
            <a:r>
              <a:rPr lang="zh-TW" altLang="en-US" sz="2400" dirty="0" smtClean="0"/>
              <a:t>是新增資料後</a:t>
            </a:r>
            <a:r>
              <a:rPr lang="zh-TW" altLang="en-US" sz="2400" dirty="0"/>
              <a:t>新的</a:t>
            </a:r>
            <a:r>
              <a:rPr lang="en-US" altLang="zh-TW" sz="2400" dirty="0" err="1"/>
              <a:t>dataframe</a:t>
            </a:r>
            <a:r>
              <a:rPr lang="zh-TW" altLang="en-US" sz="2400" dirty="0"/>
              <a:t>，不會直接修改原本的</a:t>
            </a:r>
            <a:r>
              <a:rPr lang="en-US" altLang="zh-TW" sz="2400" dirty="0" err="1"/>
              <a:t>dataframe</a:t>
            </a:r>
            <a:endParaRPr lang="en-US" altLang="zh-TW" sz="2400" dirty="0" smtClean="0"/>
          </a:p>
          <a:p>
            <a:pPr lvl="2"/>
            <a:r>
              <a:rPr lang="zh-TW" altLang="en-US" sz="2400" dirty="0" smtClean="0"/>
              <a:t>未來</a:t>
            </a:r>
            <a:r>
              <a:rPr lang="zh-TW" altLang="en-US" sz="2400" dirty="0"/>
              <a:t>的版本</a:t>
            </a:r>
            <a:r>
              <a:rPr lang="zh-TW" altLang="en-US" sz="2400" dirty="0" smtClean="0"/>
              <a:t>中可能不再</a:t>
            </a:r>
            <a:r>
              <a:rPr lang="zh-TW" altLang="en-US" sz="2400" dirty="0"/>
              <a:t>支援</a:t>
            </a:r>
            <a:r>
              <a:rPr lang="en-US" altLang="zh-TW" sz="2400" dirty="0" smtClean="0"/>
              <a:t>append</a:t>
            </a:r>
            <a:r>
              <a:rPr lang="zh-TW" altLang="en-US" sz="2400" dirty="0" smtClean="0"/>
              <a:t>方法，可以用</a:t>
            </a:r>
            <a:r>
              <a:rPr lang="en-US" altLang="zh-TW" sz="2400" dirty="0" err="1" smtClean="0"/>
              <a:t>pd.concat</a:t>
            </a:r>
            <a:r>
              <a:rPr lang="zh-TW" altLang="en-US" sz="2400" dirty="0" smtClean="0"/>
              <a:t>代替</a:t>
            </a:r>
            <a:endParaRPr lang="en-US" altLang="zh-TW" sz="2400" dirty="0" smtClean="0"/>
          </a:p>
          <a:p>
            <a:pPr lvl="1"/>
            <a:endParaRPr lang="zh-TW" altLang="en-US" sz="2800" dirty="0"/>
          </a:p>
        </p:txBody>
      </p:sp>
    </p:spTree>
    <p:extLst>
      <p:ext uri="{BB962C8B-B14F-4D97-AF65-F5344CB8AC3E}">
        <p14:creationId xmlns:p14="http://schemas.microsoft.com/office/powerpoint/2010/main" val="25117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a:t>
            </a:r>
            <a:r>
              <a:rPr lang="zh-TW" altLang="en-US" sz="4400" dirty="0" smtClean="0"/>
              <a:t>合併</a:t>
            </a:r>
            <a:endParaRPr lang="zh-TW" altLang="en-US" sz="4400" dirty="0"/>
          </a:p>
        </p:txBody>
      </p:sp>
      <p:sp>
        <p:nvSpPr>
          <p:cNvPr id="3" name="內容版面配置區 2"/>
          <p:cNvSpPr>
            <a:spLocks noGrp="1"/>
          </p:cNvSpPr>
          <p:nvPr>
            <p:ph idx="1"/>
          </p:nvPr>
        </p:nvSpPr>
        <p:spPr/>
        <p:txBody>
          <a:bodyPr>
            <a:normAutofit/>
          </a:bodyPr>
          <a:lstStyle/>
          <a:p>
            <a:r>
              <a:rPr lang="zh-TW" altLang="en-US" dirty="0"/>
              <a:t>以下方法</a:t>
            </a:r>
            <a:r>
              <a:rPr lang="zh-TW" altLang="en-US" dirty="0" smtClean="0"/>
              <a:t>會</a:t>
            </a:r>
            <a:r>
              <a:rPr lang="zh-TW" altLang="en-US" dirty="0"/>
              <a:t>回傳一個</a:t>
            </a:r>
            <a:r>
              <a:rPr lang="en-US" altLang="zh-TW" dirty="0" err="1"/>
              <a:t>dataframe</a:t>
            </a:r>
            <a:r>
              <a:rPr lang="zh-TW" altLang="en-US" dirty="0"/>
              <a:t>，裡面的資料</a:t>
            </a:r>
            <a:r>
              <a:rPr lang="zh-TW" altLang="en-US" dirty="0" smtClean="0"/>
              <a:t>是</a:t>
            </a:r>
            <a:r>
              <a:rPr lang="zh-TW" altLang="en-US" dirty="0"/>
              <a:t>合併後新</a:t>
            </a:r>
            <a:r>
              <a:rPr lang="zh-TW" altLang="en-US" dirty="0" smtClean="0"/>
              <a:t>的</a:t>
            </a:r>
            <a:r>
              <a:rPr lang="en-US" altLang="zh-TW" dirty="0" err="1" smtClean="0"/>
              <a:t>dataframe</a:t>
            </a:r>
            <a:r>
              <a:rPr lang="zh-TW" altLang="en-US" dirty="0" smtClean="0"/>
              <a:t>，</a:t>
            </a:r>
            <a:r>
              <a:rPr lang="zh-TW" altLang="en-US" dirty="0"/>
              <a:t>不會直接修改原本的</a:t>
            </a:r>
            <a:r>
              <a:rPr lang="en-US" altLang="zh-TW" dirty="0" err="1" smtClean="0"/>
              <a:t>dataframe</a:t>
            </a:r>
            <a:endParaRPr lang="en-US" altLang="zh-TW" dirty="0" smtClean="0"/>
          </a:p>
          <a:p>
            <a:r>
              <a:rPr lang="zh-TW" altLang="en-US" dirty="0" smtClean="0"/>
              <a:t>垂直串</a:t>
            </a:r>
            <a:r>
              <a:rPr lang="zh-TW" altLang="en-US" dirty="0"/>
              <a:t>接兩個</a:t>
            </a:r>
            <a:r>
              <a:rPr lang="en-US" altLang="zh-TW" dirty="0" err="1"/>
              <a:t>dataframe</a:t>
            </a:r>
            <a:endParaRPr lang="en-US" altLang="zh-TW" dirty="0"/>
          </a:p>
          <a:p>
            <a:pPr lvl="1"/>
            <a:r>
              <a:rPr lang="en-US" altLang="zh-TW" dirty="0" err="1" smtClean="0"/>
              <a:t>pd.concat</a:t>
            </a:r>
            <a:r>
              <a:rPr lang="en-US" altLang="zh-TW" dirty="0"/>
              <a:t>([dataframe1, dataframe2], </a:t>
            </a:r>
            <a:r>
              <a:rPr lang="en-US" altLang="zh-TW" dirty="0" err="1"/>
              <a:t>ignore_index</a:t>
            </a:r>
            <a:r>
              <a:rPr lang="en-US" altLang="zh-TW" dirty="0"/>
              <a:t>, join)</a:t>
            </a:r>
          </a:p>
          <a:p>
            <a:pPr lvl="2"/>
            <a:r>
              <a:rPr lang="en-US" altLang="zh-TW" dirty="0" err="1" smtClean="0"/>
              <a:t>Ignore_index</a:t>
            </a:r>
            <a:r>
              <a:rPr lang="en-US" altLang="zh-TW" dirty="0" smtClean="0"/>
              <a:t>=True/False</a:t>
            </a:r>
            <a:r>
              <a:rPr lang="zh-TW" altLang="en-US" dirty="0"/>
              <a:t>，指定是否忽略要新增的資料的</a:t>
            </a:r>
            <a:r>
              <a:rPr lang="en-US" altLang="zh-TW" dirty="0"/>
              <a:t>index</a:t>
            </a:r>
          </a:p>
          <a:p>
            <a:pPr lvl="2"/>
            <a:r>
              <a:rPr lang="en-US" altLang="zh-TW" dirty="0"/>
              <a:t>Join=‘outer’: </a:t>
            </a:r>
            <a:r>
              <a:rPr lang="zh-TW" altLang="en-US" dirty="0"/>
              <a:t>預設模式，會直接把沒有的資料用 </a:t>
            </a:r>
            <a:r>
              <a:rPr lang="en-US" altLang="zh-TW" dirty="0" err="1"/>
              <a:t>NaN</a:t>
            </a:r>
            <a:r>
              <a:rPr lang="en-US" altLang="zh-TW" dirty="0"/>
              <a:t> </a:t>
            </a:r>
            <a:r>
              <a:rPr lang="zh-TW" altLang="en-US" dirty="0"/>
              <a:t>代替</a:t>
            </a:r>
            <a:endParaRPr lang="en-US" altLang="zh-TW" dirty="0"/>
          </a:p>
          <a:p>
            <a:pPr lvl="2"/>
            <a:r>
              <a:rPr lang="en-US" altLang="zh-TW" dirty="0"/>
              <a:t>Join=‘inner’:</a:t>
            </a:r>
            <a:r>
              <a:rPr lang="zh-TW" altLang="en-US" dirty="0"/>
              <a:t>會直接把沒有完整資料的刪除掉</a:t>
            </a:r>
            <a:endParaRPr lang="en-US" altLang="zh-TW" dirty="0"/>
          </a:p>
          <a:p>
            <a:r>
              <a:rPr lang="zh-TW" altLang="en-US" dirty="0" smtClean="0"/>
              <a:t>水平合併兩個</a:t>
            </a:r>
            <a:r>
              <a:rPr lang="en-US" altLang="zh-TW" dirty="0" err="1"/>
              <a:t>dataframe</a:t>
            </a:r>
            <a:endParaRPr lang="en-US" altLang="zh-TW" dirty="0"/>
          </a:p>
          <a:p>
            <a:pPr lvl="1"/>
            <a:r>
              <a:rPr lang="en-US" altLang="zh-TW" dirty="0" err="1" smtClean="0"/>
              <a:t>pd.merge</a:t>
            </a:r>
            <a:r>
              <a:rPr lang="en-US" altLang="zh-TW" dirty="0" smtClean="0"/>
              <a:t>(dataframe1,</a:t>
            </a:r>
            <a:r>
              <a:rPr lang="en-US" altLang="zh-TW" dirty="0"/>
              <a:t> dataframe2</a:t>
            </a:r>
            <a:r>
              <a:rPr lang="en-US" altLang="zh-TW" dirty="0" smtClean="0"/>
              <a:t>, </a:t>
            </a:r>
            <a:r>
              <a:rPr lang="en-US" altLang="zh-TW" dirty="0"/>
              <a:t>on</a:t>
            </a:r>
            <a:r>
              <a:rPr lang="en-US" altLang="zh-TW" dirty="0" smtClean="0"/>
              <a:t>=‘columns')</a:t>
            </a:r>
          </a:p>
          <a:p>
            <a:pPr lvl="2"/>
            <a:r>
              <a:rPr lang="en-US" altLang="zh-TW" dirty="0"/>
              <a:t>o</a:t>
            </a:r>
            <a:r>
              <a:rPr lang="en-US" altLang="zh-TW" dirty="0" smtClean="0"/>
              <a:t>n=‘columns’: </a:t>
            </a:r>
            <a:r>
              <a:rPr lang="zh-TW" altLang="en-US" dirty="0" smtClean="0"/>
              <a:t>設定用哪一個欄位來合併</a:t>
            </a:r>
            <a:endParaRPr lang="zh-TW" altLang="en-US" dirty="0"/>
          </a:p>
        </p:txBody>
      </p:sp>
    </p:spTree>
    <p:extLst>
      <p:ext uri="{BB962C8B-B14F-4D97-AF65-F5344CB8AC3E}">
        <p14:creationId xmlns:p14="http://schemas.microsoft.com/office/powerpoint/2010/main" val="399409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Pandas Series</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426966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zh-TW" altLang="en-US" sz="4400" dirty="0"/>
              <a:t> 刪除資料</a:t>
            </a:r>
          </a:p>
        </p:txBody>
      </p:sp>
      <p:sp>
        <p:nvSpPr>
          <p:cNvPr id="3" name="內容版面配置區 2"/>
          <p:cNvSpPr>
            <a:spLocks noGrp="1"/>
          </p:cNvSpPr>
          <p:nvPr>
            <p:ph idx="1"/>
          </p:nvPr>
        </p:nvSpPr>
        <p:spPr/>
        <p:txBody>
          <a:bodyPr/>
          <a:lstStyle/>
          <a:p>
            <a:r>
              <a:rPr lang="en-US" altLang="zh-TW" dirty="0" smtClean="0"/>
              <a:t>drop</a:t>
            </a:r>
            <a:r>
              <a:rPr lang="zh-TW" altLang="en-US" dirty="0" smtClean="0"/>
              <a:t>可以刪除</a:t>
            </a:r>
            <a:r>
              <a:rPr lang="en-US" altLang="zh-TW" dirty="0" err="1" smtClean="0"/>
              <a:t>DataFrame</a:t>
            </a:r>
            <a:r>
              <a:rPr lang="zh-TW" altLang="en-US" dirty="0" smtClean="0"/>
              <a:t>中的資料，</a:t>
            </a:r>
            <a:r>
              <a:rPr lang="zh-TW" altLang="en-US" dirty="0"/>
              <a:t>會回傳</a:t>
            </a:r>
            <a:r>
              <a:rPr lang="zh-TW" altLang="en-US" dirty="0" smtClean="0"/>
              <a:t>一個</a:t>
            </a:r>
            <a:r>
              <a:rPr lang="en-US" altLang="zh-TW" dirty="0" err="1" smtClean="0"/>
              <a:t>dataframe</a:t>
            </a:r>
            <a:r>
              <a:rPr lang="zh-TW" altLang="en-US" dirty="0" smtClean="0"/>
              <a:t>，裡面的資料是刪除過後剩下的資料，不會直接修改原本的</a:t>
            </a:r>
            <a:r>
              <a:rPr lang="en-US" altLang="zh-TW" dirty="0" err="1" smtClean="0"/>
              <a:t>dataframe</a:t>
            </a:r>
            <a:endParaRPr lang="en-US" altLang="zh-TW" dirty="0"/>
          </a:p>
          <a:p>
            <a:r>
              <a:rPr lang="zh-TW" altLang="en-US" dirty="0" smtClean="0"/>
              <a:t>刪除欄位</a:t>
            </a:r>
            <a:endParaRPr lang="en-US" altLang="zh-TW" dirty="0" smtClean="0"/>
          </a:p>
          <a:p>
            <a:pPr lvl="1"/>
            <a:r>
              <a:rPr lang="en-US" altLang="zh-TW" dirty="0" err="1" smtClean="0"/>
              <a:t>df.drop</a:t>
            </a:r>
            <a:r>
              <a:rPr lang="en-US" altLang="zh-TW" dirty="0" smtClean="0"/>
              <a:t>([“</a:t>
            </a:r>
            <a:r>
              <a:rPr lang="zh-TW" altLang="en-US" dirty="0" smtClean="0"/>
              <a:t>欄位名稱</a:t>
            </a:r>
            <a:r>
              <a:rPr lang="en-US" altLang="zh-TW" dirty="0" smtClean="0"/>
              <a:t>”,“</a:t>
            </a:r>
            <a:r>
              <a:rPr lang="zh-TW" altLang="en-US" dirty="0" smtClean="0"/>
              <a:t>欄位名稱</a:t>
            </a:r>
            <a:r>
              <a:rPr lang="en-US" altLang="zh-TW" dirty="0" smtClean="0"/>
              <a:t>"], </a:t>
            </a:r>
            <a:r>
              <a:rPr lang="en-US" altLang="zh-TW" dirty="0"/>
              <a:t>axis="columns</a:t>
            </a:r>
            <a:r>
              <a:rPr lang="en-US" altLang="zh-TW" dirty="0" smtClean="0"/>
              <a:t>")</a:t>
            </a:r>
          </a:p>
          <a:p>
            <a:pPr lvl="1"/>
            <a:r>
              <a:rPr lang="en-US" altLang="zh-TW" dirty="0" err="1" smtClean="0"/>
              <a:t>df.drop</a:t>
            </a:r>
            <a:r>
              <a:rPr lang="en-US" altLang="zh-TW" dirty="0" smtClean="0"/>
              <a:t>([“</a:t>
            </a:r>
            <a:r>
              <a:rPr lang="zh-TW" altLang="en-US" dirty="0"/>
              <a:t>欄位名稱</a:t>
            </a:r>
            <a:r>
              <a:rPr lang="en-US" altLang="zh-TW" dirty="0"/>
              <a:t>”,“</a:t>
            </a:r>
            <a:r>
              <a:rPr lang="zh-TW" altLang="en-US" dirty="0"/>
              <a:t>欄位名稱</a:t>
            </a:r>
            <a:r>
              <a:rPr lang="en-US" altLang="zh-TW" dirty="0"/>
              <a:t>"], </a:t>
            </a:r>
            <a:r>
              <a:rPr lang="en-US" altLang="zh-TW" dirty="0" smtClean="0"/>
              <a:t>axis=1)</a:t>
            </a:r>
          </a:p>
          <a:p>
            <a:r>
              <a:rPr lang="zh-TW" altLang="en-US" dirty="0" smtClean="0"/>
              <a:t>刪除某列</a:t>
            </a:r>
            <a:endParaRPr lang="en-US" altLang="zh-TW" dirty="0" smtClean="0"/>
          </a:p>
          <a:p>
            <a:pPr lvl="1"/>
            <a:r>
              <a:rPr lang="en-US" altLang="zh-TW" dirty="0" err="1" smtClean="0"/>
              <a:t>df.drop</a:t>
            </a:r>
            <a:r>
              <a:rPr lang="en-US" altLang="zh-TW" dirty="0" smtClean="0"/>
              <a:t>(“index”, </a:t>
            </a:r>
            <a:r>
              <a:rPr lang="en-US" altLang="zh-TW" dirty="0"/>
              <a:t>axis</a:t>
            </a:r>
            <a:r>
              <a:rPr lang="en-US" altLang="zh-TW" dirty="0" smtClean="0"/>
              <a:t>=“rows")</a:t>
            </a:r>
          </a:p>
          <a:p>
            <a:pPr lvl="1"/>
            <a:r>
              <a:rPr lang="en-US" altLang="zh-TW" dirty="0" err="1" smtClean="0"/>
              <a:t>df.drop</a:t>
            </a:r>
            <a:r>
              <a:rPr lang="en-US" altLang="zh-TW" dirty="0" smtClean="0"/>
              <a:t>(“</a:t>
            </a:r>
            <a:r>
              <a:rPr lang="en-US" altLang="zh-TW" dirty="0"/>
              <a:t>index</a:t>
            </a:r>
            <a:r>
              <a:rPr lang="en-US" altLang="zh-TW" dirty="0" smtClean="0"/>
              <a:t>”, axis=0)</a:t>
            </a:r>
            <a:endParaRPr lang="en-US" altLang="zh-TW" dirty="0"/>
          </a:p>
          <a:p>
            <a:pPr lvl="1"/>
            <a:endParaRPr lang="en-US" altLang="zh-TW" dirty="0"/>
          </a:p>
          <a:p>
            <a:pPr lvl="1"/>
            <a:endParaRPr lang="en-US" altLang="zh-TW" dirty="0"/>
          </a:p>
          <a:p>
            <a:pPr lvl="1"/>
            <a:endParaRPr lang="zh-TW" altLang="en-US" dirty="0"/>
          </a:p>
        </p:txBody>
      </p:sp>
    </p:spTree>
    <p:extLst>
      <p:ext uri="{BB962C8B-B14F-4D97-AF65-F5344CB8AC3E}">
        <p14:creationId xmlns:p14="http://schemas.microsoft.com/office/powerpoint/2010/main" val="382533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Pandas</a:t>
            </a:r>
            <a:r>
              <a:rPr lang="zh-TW" altLang="en-US" dirty="0" smtClean="0"/>
              <a:t> </a:t>
            </a:r>
            <a:r>
              <a:rPr lang="en-US" altLang="zh-TW" dirty="0" err="1" smtClean="0"/>
              <a:t>DataFrame</a:t>
            </a:r>
            <a:r>
              <a:rPr lang="zh-TW" altLang="en-US" dirty="0" smtClean="0"/>
              <a:t>運算</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3066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en-US" altLang="zh-TW" sz="4400" dirty="0" smtClean="0"/>
              <a:t> </a:t>
            </a:r>
            <a:r>
              <a:rPr lang="zh-TW" altLang="en-US" sz="4400" dirty="0" smtClean="0"/>
              <a:t>四則運算</a:t>
            </a:r>
            <a:endParaRPr lang="zh-TW" altLang="en-US" sz="4400" dirty="0"/>
          </a:p>
        </p:txBody>
      </p:sp>
      <p:sp>
        <p:nvSpPr>
          <p:cNvPr id="3" name="內容版面配置區 2"/>
          <p:cNvSpPr>
            <a:spLocks noGrp="1"/>
          </p:cNvSpPr>
          <p:nvPr>
            <p:ph idx="1"/>
          </p:nvPr>
        </p:nvSpPr>
        <p:spPr/>
        <p:txBody>
          <a:bodyPr/>
          <a:lstStyle/>
          <a:p>
            <a:r>
              <a:rPr lang="zh-TW" altLang="en-US" dirty="0" smtClean="0"/>
              <a:t>做四則運算時，是逐列逐欄位資料做運算，即兩個</a:t>
            </a:r>
            <a:r>
              <a:rPr lang="en-US" altLang="zh-TW" dirty="0" err="1" smtClean="0"/>
              <a:t>DataFrame</a:t>
            </a:r>
            <a:r>
              <a:rPr lang="zh-TW" altLang="en-US" dirty="0" smtClean="0"/>
              <a:t>相同欄位名稱且相同索引的值才會做運算，若兩邊有其中一邊的值缺失，該資料會無法進行運算並回傳</a:t>
            </a:r>
            <a:r>
              <a:rPr lang="en-US" altLang="zh-TW" dirty="0" err="1" smtClean="0"/>
              <a:t>NaN</a:t>
            </a:r>
            <a:endParaRPr lang="en-US" altLang="zh-TW" dirty="0" smtClean="0"/>
          </a:p>
          <a:p>
            <a:r>
              <a:rPr lang="en-US" altLang="zh-TW" dirty="0" smtClean="0"/>
              <a:t>add():</a:t>
            </a:r>
            <a:r>
              <a:rPr lang="zh-TW" altLang="en-US" dirty="0" smtClean="0"/>
              <a:t> 加法運算</a:t>
            </a:r>
            <a:endParaRPr lang="en-US" altLang="zh-TW" dirty="0" smtClean="0"/>
          </a:p>
          <a:p>
            <a:pPr lvl="1"/>
            <a:r>
              <a:rPr lang="en-US" altLang="zh-TW" dirty="0" smtClean="0"/>
              <a:t>df1.add(df2)</a:t>
            </a:r>
          </a:p>
          <a:p>
            <a:r>
              <a:rPr lang="en-US" altLang="zh-TW" dirty="0"/>
              <a:t>s</a:t>
            </a:r>
            <a:r>
              <a:rPr lang="en-US" altLang="zh-TW" dirty="0" smtClean="0"/>
              <a:t>ub():</a:t>
            </a:r>
            <a:r>
              <a:rPr lang="zh-TW" altLang="en-US" dirty="0" smtClean="0"/>
              <a:t> 減法運算</a:t>
            </a:r>
            <a:endParaRPr lang="en-US" altLang="zh-TW" dirty="0" smtClean="0"/>
          </a:p>
          <a:p>
            <a:r>
              <a:rPr lang="en-US" altLang="zh-TW" dirty="0" err="1" smtClean="0"/>
              <a:t>mul</a:t>
            </a:r>
            <a:r>
              <a:rPr lang="en-US" altLang="zh-TW" dirty="0" smtClean="0"/>
              <a:t>(): </a:t>
            </a:r>
            <a:r>
              <a:rPr lang="zh-TW" altLang="en-US" dirty="0" smtClean="0"/>
              <a:t>乘法運算</a:t>
            </a:r>
            <a:endParaRPr lang="en-US" altLang="zh-TW" dirty="0" smtClean="0"/>
          </a:p>
          <a:p>
            <a:r>
              <a:rPr lang="en-US" altLang="zh-TW" dirty="0"/>
              <a:t>d</a:t>
            </a:r>
            <a:r>
              <a:rPr lang="en-US" altLang="zh-TW" dirty="0" smtClean="0"/>
              <a:t>iv(): </a:t>
            </a:r>
            <a:r>
              <a:rPr lang="zh-TW" altLang="en-US" dirty="0" smtClean="0"/>
              <a:t>除法運算</a:t>
            </a:r>
            <a:endParaRPr lang="zh-TW" altLang="en-US" dirty="0"/>
          </a:p>
        </p:txBody>
      </p:sp>
    </p:spTree>
    <p:extLst>
      <p:ext uri="{BB962C8B-B14F-4D97-AF65-F5344CB8AC3E}">
        <p14:creationId xmlns:p14="http://schemas.microsoft.com/office/powerpoint/2010/main" val="3067184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a:t>DataFrame</a:t>
            </a:r>
            <a:r>
              <a:rPr lang="en-US" altLang="zh-TW" sz="4400" dirty="0"/>
              <a:t> </a:t>
            </a:r>
            <a:r>
              <a:rPr lang="zh-TW" altLang="en-US" sz="4400" dirty="0"/>
              <a:t>邏輯</a:t>
            </a:r>
            <a:r>
              <a:rPr lang="zh-TW" altLang="en-US" sz="4400" dirty="0" smtClean="0"/>
              <a:t>運算</a:t>
            </a:r>
            <a:endParaRPr lang="zh-TW" altLang="en-US" sz="4400" dirty="0"/>
          </a:p>
        </p:txBody>
      </p:sp>
      <p:sp>
        <p:nvSpPr>
          <p:cNvPr id="3" name="內容版面配置區 2"/>
          <p:cNvSpPr>
            <a:spLocks noGrp="1"/>
          </p:cNvSpPr>
          <p:nvPr>
            <p:ph idx="1"/>
          </p:nvPr>
        </p:nvSpPr>
        <p:spPr/>
        <p:txBody>
          <a:bodyPr/>
          <a:lstStyle/>
          <a:p>
            <a:r>
              <a:rPr lang="zh-TW" altLang="en-US" dirty="0" smtClean="0"/>
              <a:t>邏輯運算包含以下</a:t>
            </a:r>
            <a:endParaRPr lang="en-US" altLang="zh-TW" dirty="0" smtClean="0"/>
          </a:p>
          <a:p>
            <a:pPr lvl="1"/>
            <a:r>
              <a:rPr lang="en-US" altLang="zh-TW" dirty="0" err="1" smtClean="0"/>
              <a:t>gt</a:t>
            </a:r>
            <a:r>
              <a:rPr lang="en-US" altLang="zh-TW" dirty="0" smtClean="0"/>
              <a:t>()</a:t>
            </a:r>
            <a:r>
              <a:rPr lang="zh-TW" altLang="en-US" dirty="0" smtClean="0"/>
              <a:t>、</a:t>
            </a:r>
            <a:r>
              <a:rPr lang="en-US" altLang="zh-TW" dirty="0" err="1" smtClean="0"/>
              <a:t>lt</a:t>
            </a:r>
            <a:r>
              <a:rPr lang="en-US" altLang="zh-TW" dirty="0" smtClean="0"/>
              <a:t>() </a:t>
            </a:r>
            <a:r>
              <a:rPr lang="en-US" altLang="zh-TW" dirty="0" smtClean="0">
                <a:sym typeface="Wingdings" panose="05000000000000000000" pitchFamily="2" charset="2"/>
              </a:rPr>
              <a:t></a:t>
            </a:r>
            <a:r>
              <a:rPr lang="zh-TW" altLang="en-US" dirty="0" smtClean="0">
                <a:sym typeface="Wingdings" panose="05000000000000000000" pitchFamily="2" charset="2"/>
              </a:rPr>
              <a:t> 大於</a:t>
            </a:r>
            <a:r>
              <a:rPr lang="zh-TW" altLang="en-US" dirty="0"/>
              <a:t>、</a:t>
            </a:r>
            <a:r>
              <a:rPr lang="zh-TW" altLang="en-US" dirty="0" smtClean="0">
                <a:sym typeface="Wingdings" panose="05000000000000000000" pitchFamily="2" charset="2"/>
              </a:rPr>
              <a:t>小於</a:t>
            </a:r>
            <a:endParaRPr lang="en-US" altLang="zh-TW" dirty="0" smtClean="0">
              <a:sym typeface="Wingdings" panose="05000000000000000000" pitchFamily="2" charset="2"/>
            </a:endParaRPr>
          </a:p>
          <a:p>
            <a:pPr lvl="1"/>
            <a:r>
              <a:rPr lang="en-US" altLang="zh-TW" dirty="0" err="1"/>
              <a:t>g</a:t>
            </a:r>
            <a:r>
              <a:rPr lang="en-US" altLang="zh-TW" dirty="0" err="1" smtClean="0"/>
              <a:t>e</a:t>
            </a:r>
            <a:r>
              <a:rPr lang="en-US" altLang="zh-TW" dirty="0" smtClean="0"/>
              <a:t>()</a:t>
            </a:r>
            <a:r>
              <a:rPr lang="zh-TW" altLang="en-US" dirty="0" smtClean="0"/>
              <a:t>、</a:t>
            </a:r>
            <a:r>
              <a:rPr lang="en-US" altLang="zh-TW" dirty="0" smtClean="0"/>
              <a:t>le() </a:t>
            </a:r>
            <a:r>
              <a:rPr lang="en-US" altLang="zh-TW" dirty="0" smtClean="0">
                <a:sym typeface="Wingdings" panose="05000000000000000000" pitchFamily="2" charset="2"/>
              </a:rPr>
              <a:t> </a:t>
            </a:r>
            <a:r>
              <a:rPr lang="zh-TW" altLang="en-US" dirty="0" smtClean="0">
                <a:sym typeface="Wingdings" panose="05000000000000000000" pitchFamily="2" charset="2"/>
              </a:rPr>
              <a:t>大於或等於</a:t>
            </a:r>
            <a:r>
              <a:rPr lang="zh-TW" altLang="en-US" dirty="0" smtClean="0"/>
              <a:t>、小於或等於</a:t>
            </a:r>
            <a:endParaRPr lang="en-US" altLang="zh-TW" dirty="0" smtClean="0"/>
          </a:p>
          <a:p>
            <a:pPr lvl="1"/>
            <a:r>
              <a:rPr lang="en-US" altLang="zh-TW" dirty="0" err="1" smtClean="0"/>
              <a:t>eq</a:t>
            </a:r>
            <a:r>
              <a:rPr lang="en-US" altLang="zh-TW" dirty="0" smtClean="0"/>
              <a:t>()</a:t>
            </a:r>
            <a:r>
              <a:rPr lang="zh-TW" altLang="en-US" dirty="0" smtClean="0"/>
              <a:t>、</a:t>
            </a:r>
            <a:r>
              <a:rPr lang="en-US" altLang="zh-TW" dirty="0" smtClean="0"/>
              <a:t>ne() </a:t>
            </a:r>
            <a:r>
              <a:rPr lang="en-US" altLang="zh-TW" dirty="0" smtClean="0">
                <a:sym typeface="Wingdings" panose="05000000000000000000" pitchFamily="2" charset="2"/>
              </a:rPr>
              <a:t> </a:t>
            </a:r>
            <a:r>
              <a:rPr lang="zh-TW" altLang="en-US" dirty="0" smtClean="0">
                <a:sym typeface="Wingdings" panose="05000000000000000000" pitchFamily="2" charset="2"/>
              </a:rPr>
              <a:t>等於</a:t>
            </a:r>
            <a:r>
              <a:rPr lang="zh-TW" altLang="en-US" dirty="0" smtClean="0"/>
              <a:t>、不等於</a:t>
            </a:r>
            <a:endParaRPr lang="en-US" altLang="zh-TW" dirty="0" smtClean="0"/>
          </a:p>
          <a:p>
            <a:r>
              <a:rPr lang="en-US" altLang="zh-TW" dirty="0"/>
              <a:t>d</a:t>
            </a:r>
            <a:r>
              <a:rPr lang="en-US" altLang="zh-TW" dirty="0" smtClean="0"/>
              <a:t>f1.gt(df2)</a:t>
            </a:r>
          </a:p>
          <a:p>
            <a:pPr lvl="1"/>
            <a:r>
              <a:rPr lang="zh-TW" altLang="en-US" dirty="0" smtClean="0"/>
              <a:t>運算規則和四則運算一樣</a:t>
            </a:r>
            <a:endParaRPr lang="zh-TW" altLang="en-US" dirty="0"/>
          </a:p>
        </p:txBody>
      </p:sp>
    </p:spTree>
    <p:extLst>
      <p:ext uri="{BB962C8B-B14F-4D97-AF65-F5344CB8AC3E}">
        <p14:creationId xmlns:p14="http://schemas.microsoft.com/office/powerpoint/2010/main" val="192228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err="1" smtClean="0"/>
              <a:t>DataFrame</a:t>
            </a:r>
            <a:r>
              <a:rPr lang="en-US" altLang="zh-TW" sz="4400" dirty="0" smtClean="0"/>
              <a:t> </a:t>
            </a:r>
            <a:r>
              <a:rPr lang="en-US" altLang="zh-TW" sz="4400" dirty="0" err="1" smtClean="0"/>
              <a:t>NaN</a:t>
            </a:r>
            <a:endParaRPr lang="zh-TW" altLang="en-US" sz="4400" dirty="0"/>
          </a:p>
        </p:txBody>
      </p:sp>
      <p:sp>
        <p:nvSpPr>
          <p:cNvPr id="3" name="內容版面配置區 2"/>
          <p:cNvSpPr>
            <a:spLocks noGrp="1"/>
          </p:cNvSpPr>
          <p:nvPr>
            <p:ph idx="1"/>
          </p:nvPr>
        </p:nvSpPr>
        <p:spPr/>
        <p:txBody>
          <a:bodyPr/>
          <a:lstStyle/>
          <a:p>
            <a:r>
              <a:rPr lang="en-US" altLang="zh-TW" dirty="0" err="1" smtClean="0"/>
              <a:t>dropna</a:t>
            </a:r>
            <a:r>
              <a:rPr lang="en-US" altLang="zh-TW" dirty="0" smtClean="0"/>
              <a:t>():</a:t>
            </a:r>
            <a:r>
              <a:rPr lang="zh-TW" altLang="en-US" dirty="0" smtClean="0"/>
              <a:t> </a:t>
            </a:r>
            <a:r>
              <a:rPr lang="zh-TW" altLang="en-US" dirty="0"/>
              <a:t>將資料</a:t>
            </a:r>
            <a:r>
              <a:rPr lang="zh-TW" altLang="en-US" dirty="0" smtClean="0"/>
              <a:t>中的</a:t>
            </a:r>
            <a:r>
              <a:rPr lang="en-US" altLang="zh-TW" dirty="0" err="1" smtClean="0"/>
              <a:t>NaN</a:t>
            </a:r>
            <a:r>
              <a:rPr lang="zh-TW" altLang="en-US" dirty="0" smtClean="0"/>
              <a:t>刪除，傳回新的</a:t>
            </a:r>
            <a:r>
              <a:rPr lang="en-US" altLang="zh-TW" dirty="0" err="1" smtClean="0"/>
              <a:t>DataFrame</a:t>
            </a:r>
            <a:endParaRPr lang="en-US" altLang="zh-TW" dirty="0" smtClean="0"/>
          </a:p>
          <a:p>
            <a:r>
              <a:rPr lang="en-US" altLang="zh-TW" dirty="0" err="1" smtClean="0"/>
              <a:t>fillna</a:t>
            </a:r>
            <a:r>
              <a:rPr lang="en-US" altLang="zh-TW" dirty="0" smtClean="0"/>
              <a:t>(value): </a:t>
            </a:r>
            <a:r>
              <a:rPr lang="zh-TW" altLang="en-US" dirty="0" smtClean="0"/>
              <a:t>將</a:t>
            </a:r>
            <a:r>
              <a:rPr lang="en-US" altLang="zh-TW" dirty="0" err="1" smtClean="0"/>
              <a:t>NaN</a:t>
            </a:r>
            <a:r>
              <a:rPr lang="zh-TW" altLang="en-US" dirty="0" smtClean="0"/>
              <a:t>值由特定的傳入值取代，並傳回新的</a:t>
            </a:r>
            <a:r>
              <a:rPr lang="en-US" altLang="zh-TW" dirty="0" err="1" smtClean="0"/>
              <a:t>DataFrame</a:t>
            </a:r>
            <a:endParaRPr lang="en-US" altLang="zh-TW" dirty="0" smtClean="0"/>
          </a:p>
          <a:p>
            <a:r>
              <a:rPr lang="en-US" altLang="zh-TW" dirty="0" err="1"/>
              <a:t>i</a:t>
            </a:r>
            <a:r>
              <a:rPr lang="en-US" altLang="zh-TW" dirty="0" err="1" smtClean="0"/>
              <a:t>sna</a:t>
            </a:r>
            <a:r>
              <a:rPr lang="en-US" altLang="zh-TW" dirty="0" smtClean="0"/>
              <a:t>(): </a:t>
            </a:r>
            <a:r>
              <a:rPr lang="zh-TW" altLang="en-US" dirty="0" smtClean="0"/>
              <a:t>判斷是否為</a:t>
            </a:r>
            <a:r>
              <a:rPr lang="en-US" altLang="zh-TW" dirty="0" err="1" smtClean="0"/>
              <a:t>NaN</a:t>
            </a:r>
            <a:r>
              <a:rPr lang="zh-TW" altLang="en-US" dirty="0" smtClean="0"/>
              <a:t>，傳回</a:t>
            </a:r>
            <a:r>
              <a:rPr lang="en-US" altLang="zh-TW" dirty="0" smtClean="0"/>
              <a:t>True/False</a:t>
            </a:r>
          </a:p>
          <a:p>
            <a:r>
              <a:rPr lang="en-US" altLang="zh-TW" dirty="0" err="1"/>
              <a:t>n</a:t>
            </a:r>
            <a:r>
              <a:rPr lang="en-US" altLang="zh-TW" dirty="0" err="1" smtClean="0"/>
              <a:t>otna</a:t>
            </a:r>
            <a:r>
              <a:rPr lang="en-US" altLang="zh-TW" dirty="0" smtClean="0"/>
              <a:t>(): </a:t>
            </a:r>
            <a:r>
              <a:rPr lang="zh-TW" altLang="en-US" dirty="0" smtClean="0"/>
              <a:t>判斷是否為</a:t>
            </a:r>
            <a:r>
              <a:rPr lang="en-US" altLang="zh-TW" dirty="0" err="1" smtClean="0"/>
              <a:t>NaN</a:t>
            </a:r>
            <a:r>
              <a:rPr lang="zh-TW" altLang="en-US" dirty="0" smtClean="0"/>
              <a:t>，</a:t>
            </a:r>
            <a:r>
              <a:rPr lang="zh-TW" altLang="en-US" dirty="0"/>
              <a:t>傳回值</a:t>
            </a:r>
            <a:r>
              <a:rPr lang="zh-TW" altLang="en-US" dirty="0" smtClean="0"/>
              <a:t>和</a:t>
            </a:r>
            <a:r>
              <a:rPr lang="en-US" altLang="zh-TW" dirty="0" err="1" smtClean="0"/>
              <a:t>isna</a:t>
            </a:r>
            <a:r>
              <a:rPr lang="en-US" altLang="zh-TW" dirty="0" smtClean="0"/>
              <a:t>()</a:t>
            </a:r>
            <a:r>
              <a:rPr lang="zh-TW" altLang="en-US" dirty="0" smtClean="0"/>
              <a:t>相反</a:t>
            </a:r>
            <a:endParaRPr lang="zh-TW" altLang="en-US" dirty="0"/>
          </a:p>
        </p:txBody>
      </p:sp>
    </p:spTree>
    <p:extLst>
      <p:ext uri="{BB962C8B-B14F-4D97-AF65-F5344CB8AC3E}">
        <p14:creationId xmlns:p14="http://schemas.microsoft.com/office/powerpoint/2010/main" val="1473630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DataFrame</a:t>
            </a:r>
            <a:r>
              <a:rPr lang="en-US" altLang="zh-TW" dirty="0"/>
              <a:t> </a:t>
            </a:r>
            <a:r>
              <a:rPr lang="zh-TW" altLang="en-US" sz="4400" dirty="0" smtClean="0"/>
              <a:t>常用的數字類型統計</a:t>
            </a:r>
            <a:r>
              <a:rPr lang="zh-TW" altLang="en-US" sz="4400" dirty="0"/>
              <a:t>函數</a:t>
            </a:r>
          </a:p>
        </p:txBody>
      </p:sp>
      <p:sp>
        <p:nvSpPr>
          <p:cNvPr id="3" name="內容版面配置區 2"/>
          <p:cNvSpPr>
            <a:spLocks noGrp="1"/>
          </p:cNvSpPr>
          <p:nvPr>
            <p:ph sz="half" idx="1"/>
          </p:nvPr>
        </p:nvSpPr>
        <p:spPr>
          <a:xfrm>
            <a:off x="1593851" y="2780144"/>
            <a:ext cx="4815840" cy="3863108"/>
          </a:xfrm>
        </p:spPr>
        <p:txBody>
          <a:bodyPr>
            <a:normAutofit fontScale="92500" lnSpcReduction="10000"/>
          </a:bodyPr>
          <a:lstStyle/>
          <a:p>
            <a:r>
              <a:rPr lang="en-US" altLang="zh-TW" dirty="0"/>
              <a:t>d</a:t>
            </a:r>
            <a:r>
              <a:rPr lang="en-US" altLang="zh-TW" dirty="0" smtClean="0"/>
              <a:t>escribe(): </a:t>
            </a:r>
            <a:r>
              <a:rPr lang="zh-TW" altLang="en-US" dirty="0" smtClean="0"/>
              <a:t>描述指定資料的基本統計</a:t>
            </a:r>
            <a:endParaRPr lang="en-US" altLang="zh-TW" dirty="0" smtClean="0"/>
          </a:p>
          <a:p>
            <a:r>
              <a:rPr lang="en-US" altLang="zh-TW" dirty="0" smtClean="0"/>
              <a:t>sum(): </a:t>
            </a:r>
            <a:r>
              <a:rPr lang="zh-TW" altLang="en-US" dirty="0" smtClean="0"/>
              <a:t>加總</a:t>
            </a:r>
            <a:endParaRPr lang="en-US" altLang="zh-TW" dirty="0" smtClean="0"/>
          </a:p>
          <a:p>
            <a:r>
              <a:rPr lang="en-US" altLang="zh-TW" dirty="0"/>
              <a:t>p</a:t>
            </a:r>
            <a:r>
              <a:rPr lang="en-US" altLang="zh-TW" dirty="0" smtClean="0"/>
              <a:t>rod(): </a:t>
            </a:r>
            <a:r>
              <a:rPr lang="zh-TW" altLang="en-US" dirty="0" smtClean="0"/>
              <a:t>乘積</a:t>
            </a:r>
            <a:endParaRPr lang="en-US" altLang="zh-TW" dirty="0" smtClean="0"/>
          </a:p>
          <a:p>
            <a:r>
              <a:rPr lang="en-US" altLang="zh-TW" dirty="0"/>
              <a:t>m</a:t>
            </a:r>
            <a:r>
              <a:rPr lang="en-US" altLang="zh-TW" dirty="0" smtClean="0"/>
              <a:t>ean(): </a:t>
            </a:r>
            <a:r>
              <a:rPr lang="zh-TW" altLang="en-US" dirty="0" smtClean="0"/>
              <a:t>平均值</a:t>
            </a:r>
            <a:endParaRPr lang="en-US" altLang="zh-TW" dirty="0" smtClean="0"/>
          </a:p>
          <a:p>
            <a:r>
              <a:rPr lang="en-US" altLang="zh-TW" dirty="0"/>
              <a:t>m</a:t>
            </a:r>
            <a:r>
              <a:rPr lang="en-US" altLang="zh-TW" dirty="0" smtClean="0"/>
              <a:t>in(): </a:t>
            </a:r>
            <a:r>
              <a:rPr lang="zh-TW" altLang="en-US" dirty="0" smtClean="0"/>
              <a:t>最小值</a:t>
            </a:r>
            <a:endParaRPr lang="en-US" altLang="zh-TW" dirty="0" smtClean="0"/>
          </a:p>
          <a:p>
            <a:r>
              <a:rPr lang="en-US" altLang="zh-TW" dirty="0"/>
              <a:t>m</a:t>
            </a:r>
            <a:r>
              <a:rPr lang="en-US" altLang="zh-TW" dirty="0" smtClean="0"/>
              <a:t>ax(): </a:t>
            </a:r>
            <a:r>
              <a:rPr lang="zh-TW" altLang="en-US" dirty="0" smtClean="0"/>
              <a:t>最大值</a:t>
            </a:r>
            <a:endParaRPr lang="en-US" altLang="zh-TW" dirty="0" smtClean="0"/>
          </a:p>
          <a:p>
            <a:r>
              <a:rPr lang="en-US" altLang="zh-TW" dirty="0" err="1" smtClean="0"/>
              <a:t>std</a:t>
            </a:r>
            <a:r>
              <a:rPr lang="en-US" altLang="zh-TW" dirty="0" smtClean="0"/>
              <a:t>(): </a:t>
            </a:r>
            <a:r>
              <a:rPr lang="zh-TW" altLang="en-US" dirty="0" smtClean="0"/>
              <a:t>標準差</a:t>
            </a:r>
            <a:endParaRPr lang="en-US" altLang="zh-TW" dirty="0" smtClean="0"/>
          </a:p>
        </p:txBody>
      </p:sp>
      <p:sp>
        <p:nvSpPr>
          <p:cNvPr id="4" name="內容版面配置區 3"/>
          <p:cNvSpPr>
            <a:spLocks noGrp="1"/>
          </p:cNvSpPr>
          <p:nvPr>
            <p:ph sz="half" idx="2"/>
          </p:nvPr>
        </p:nvSpPr>
        <p:spPr>
          <a:xfrm>
            <a:off x="6563360" y="2780144"/>
            <a:ext cx="4815840" cy="3863109"/>
          </a:xfrm>
        </p:spPr>
        <p:txBody>
          <a:bodyPr>
            <a:normAutofit fontScale="92500" lnSpcReduction="10000"/>
          </a:bodyPr>
          <a:lstStyle/>
          <a:p>
            <a:r>
              <a:rPr lang="en-US" altLang="zh-TW" dirty="0" err="1"/>
              <a:t>var</a:t>
            </a:r>
            <a:r>
              <a:rPr lang="en-US" altLang="zh-TW" dirty="0"/>
              <a:t>(): </a:t>
            </a:r>
            <a:r>
              <a:rPr lang="zh-TW" altLang="en-US" dirty="0"/>
              <a:t>變異數</a:t>
            </a:r>
            <a:r>
              <a:rPr lang="en-US" altLang="zh-TW" dirty="0"/>
              <a:t> </a:t>
            </a:r>
            <a:endParaRPr lang="en-US" altLang="zh-TW" dirty="0" smtClean="0"/>
          </a:p>
          <a:p>
            <a:r>
              <a:rPr lang="en-US" altLang="zh-TW" dirty="0" smtClean="0"/>
              <a:t>median(): </a:t>
            </a:r>
            <a:r>
              <a:rPr lang="zh-TW" altLang="en-US" dirty="0" smtClean="0"/>
              <a:t>中位數</a:t>
            </a:r>
            <a:endParaRPr lang="en-US" altLang="zh-TW" dirty="0" smtClean="0"/>
          </a:p>
          <a:p>
            <a:r>
              <a:rPr lang="en-US" altLang="zh-TW" dirty="0" err="1" smtClean="0"/>
              <a:t>argmin</a:t>
            </a:r>
            <a:r>
              <a:rPr lang="en-US" altLang="zh-TW" dirty="0" smtClean="0"/>
              <a:t>(): </a:t>
            </a:r>
            <a:r>
              <a:rPr lang="zh-TW" altLang="en-US" dirty="0" smtClean="0"/>
              <a:t>最小元素值索引</a:t>
            </a:r>
            <a:endParaRPr lang="en-US" altLang="zh-TW" dirty="0" smtClean="0"/>
          </a:p>
          <a:p>
            <a:r>
              <a:rPr lang="en-US" altLang="zh-TW" dirty="0" err="1" smtClean="0"/>
              <a:t>argmax</a:t>
            </a:r>
            <a:r>
              <a:rPr lang="en-US" altLang="zh-TW" dirty="0" smtClean="0"/>
              <a:t>(): </a:t>
            </a:r>
            <a:r>
              <a:rPr lang="zh-TW" altLang="en-US" dirty="0" smtClean="0"/>
              <a:t>最大元素值索引</a:t>
            </a:r>
            <a:endParaRPr lang="en-US" altLang="zh-TW" dirty="0" smtClean="0"/>
          </a:p>
          <a:p>
            <a:r>
              <a:rPr lang="en-US" altLang="zh-TW" dirty="0" err="1" smtClean="0"/>
              <a:t>cumsum</a:t>
            </a:r>
            <a:r>
              <a:rPr lang="en-US" altLang="zh-TW" dirty="0" smtClean="0"/>
              <a:t>(): </a:t>
            </a:r>
            <a:r>
              <a:rPr lang="zh-TW" altLang="en-US" dirty="0" smtClean="0"/>
              <a:t>陣列元素累加</a:t>
            </a:r>
            <a:endParaRPr lang="en-US" altLang="zh-TW" dirty="0" smtClean="0"/>
          </a:p>
          <a:p>
            <a:r>
              <a:rPr lang="en-US" altLang="zh-TW" dirty="0" err="1" smtClean="0"/>
              <a:t>cumprod</a:t>
            </a:r>
            <a:r>
              <a:rPr lang="en-US" altLang="zh-TW" dirty="0" smtClean="0"/>
              <a:t>(): </a:t>
            </a:r>
            <a:r>
              <a:rPr lang="zh-TW" altLang="en-US" dirty="0" smtClean="0"/>
              <a:t>陣列元素累積</a:t>
            </a:r>
            <a:endParaRPr lang="en-US" altLang="zh-TW" dirty="0" smtClean="0"/>
          </a:p>
          <a:p>
            <a:r>
              <a:rPr lang="en-US" altLang="zh-TW" dirty="0" err="1"/>
              <a:t>c</a:t>
            </a:r>
            <a:r>
              <a:rPr lang="en-US" altLang="zh-TW" dirty="0" err="1" smtClean="0"/>
              <a:t>orr</a:t>
            </a:r>
            <a:r>
              <a:rPr lang="en-US" altLang="zh-TW" dirty="0" smtClean="0"/>
              <a:t>(): </a:t>
            </a:r>
            <a:r>
              <a:rPr lang="zh-TW" altLang="en-US" dirty="0" smtClean="0"/>
              <a:t>兩個資料分布的關聯性</a:t>
            </a:r>
            <a:endParaRPr lang="en-US" altLang="zh-TW" dirty="0" smtClean="0"/>
          </a:p>
          <a:p>
            <a:endParaRPr lang="en-US" altLang="zh-TW" dirty="0" smtClean="0"/>
          </a:p>
        </p:txBody>
      </p:sp>
      <p:sp>
        <p:nvSpPr>
          <p:cNvPr id="5" name="矩形 4"/>
          <p:cNvSpPr/>
          <p:nvPr/>
        </p:nvSpPr>
        <p:spPr>
          <a:xfrm>
            <a:off x="1593851" y="1526360"/>
            <a:ext cx="9535967" cy="1384995"/>
          </a:xfrm>
          <a:prstGeom prst="rect">
            <a:avLst/>
          </a:prstGeom>
        </p:spPr>
        <p:txBody>
          <a:bodyPr wrap="square">
            <a:spAutoFit/>
          </a:bodyPr>
          <a:lstStyle/>
          <a:p>
            <a:r>
              <a:rPr lang="zh-TW" altLang="en-US" sz="2800" dirty="0" smtClean="0"/>
              <a:t>在</a:t>
            </a:r>
            <a:r>
              <a:rPr lang="en-US" altLang="zh-TW" sz="2800" dirty="0" err="1" smtClean="0"/>
              <a:t>DataFrame</a:t>
            </a:r>
            <a:r>
              <a:rPr lang="zh-TW" altLang="en-US" sz="2800" dirty="0" smtClean="0"/>
              <a:t>中</a:t>
            </a:r>
            <a:r>
              <a:rPr lang="zh-TW" altLang="en-US" sz="2800" dirty="0" smtClean="0">
                <a:latin typeface="Microsoft JhengHei UI" panose="020B0604030504040204" pitchFamily="34" charset="-120"/>
                <a:ea typeface="Microsoft JhengHei UI" panose="020B0604030504040204" pitchFamily="34" charset="-120"/>
              </a:rPr>
              <a:t>，做統計時可以以</a:t>
            </a:r>
            <a:r>
              <a:rPr lang="en-US" altLang="zh-TW" sz="2800" dirty="0" smtClean="0">
                <a:latin typeface="Microsoft JhengHei UI" panose="020B0604030504040204" pitchFamily="34" charset="-120"/>
                <a:ea typeface="Microsoft JhengHei UI" panose="020B0604030504040204" pitchFamily="34" charset="-120"/>
              </a:rPr>
              <a:t>columns</a:t>
            </a:r>
            <a:r>
              <a:rPr lang="zh-TW" altLang="en-US" sz="2800" dirty="0" smtClean="0">
                <a:latin typeface="Microsoft JhengHei UI" panose="020B0604030504040204" pitchFamily="34" charset="-120"/>
                <a:ea typeface="Microsoft JhengHei UI" panose="020B0604030504040204" pitchFamily="34" charset="-120"/>
              </a:rPr>
              <a:t>為單位進行操作，例如使用</a:t>
            </a:r>
            <a:r>
              <a:rPr lang="en-US" altLang="zh-TW" sz="2800" dirty="0" err="1" smtClean="0">
                <a:latin typeface="Microsoft JhengHei UI" panose="020B0604030504040204" pitchFamily="34" charset="-120"/>
                <a:ea typeface="Microsoft JhengHei UI" panose="020B0604030504040204" pitchFamily="34" charset="-120"/>
              </a:rPr>
              <a:t>loc</a:t>
            </a:r>
            <a:r>
              <a:rPr lang="zh-TW" altLang="en-US" sz="2800" dirty="0" smtClean="0">
                <a:latin typeface="Microsoft JhengHei UI" panose="020B0604030504040204" pitchFamily="34" charset="-120"/>
                <a:ea typeface="Microsoft JhengHei UI" panose="020B0604030504040204" pitchFamily="34" charset="-120"/>
              </a:rPr>
              <a:t>函數取出想統計的</a:t>
            </a:r>
            <a:r>
              <a:rPr lang="en-US" altLang="zh-TW" sz="2800" dirty="0" smtClean="0">
                <a:latin typeface="Microsoft JhengHei UI" panose="020B0604030504040204" pitchFamily="34" charset="-120"/>
                <a:ea typeface="Microsoft JhengHei UI" panose="020B0604030504040204" pitchFamily="34" charset="-120"/>
              </a:rPr>
              <a:t>columns</a:t>
            </a:r>
          </a:p>
          <a:p>
            <a:endParaRPr lang="zh-TW" altLang="en-US" sz="2800" dirty="0"/>
          </a:p>
        </p:txBody>
      </p:sp>
    </p:spTree>
    <p:extLst>
      <p:ext uri="{BB962C8B-B14F-4D97-AF65-F5344CB8AC3E}">
        <p14:creationId xmlns:p14="http://schemas.microsoft.com/office/powerpoint/2010/main" val="288151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en-US" altLang="zh-TW" sz="4400" dirty="0" err="1" smtClean="0"/>
              <a:t>DataFrame</a:t>
            </a:r>
            <a:r>
              <a:rPr lang="zh-TW" altLang="en-US" sz="4400" dirty="0" smtClean="0"/>
              <a:t>排序</a:t>
            </a:r>
            <a:endParaRPr lang="zh-TW" altLang="en-US" sz="4400" dirty="0"/>
          </a:p>
        </p:txBody>
      </p:sp>
      <p:sp>
        <p:nvSpPr>
          <p:cNvPr id="6" name="內容版面配置區 5"/>
          <p:cNvSpPr>
            <a:spLocks noGrp="1"/>
          </p:cNvSpPr>
          <p:nvPr>
            <p:ph idx="1"/>
          </p:nvPr>
        </p:nvSpPr>
        <p:spPr/>
        <p:txBody>
          <a:bodyPr/>
          <a:lstStyle/>
          <a:p>
            <a:r>
              <a:rPr lang="en-US" altLang="zh-TW" dirty="0" err="1" smtClean="0"/>
              <a:t>sort_values</a:t>
            </a:r>
            <a:r>
              <a:rPr lang="en-US" altLang="zh-TW" dirty="0" smtClean="0"/>
              <a:t>(by=“columns”, ascending=True/False)</a:t>
            </a:r>
          </a:p>
          <a:p>
            <a:pPr lvl="1"/>
            <a:r>
              <a:rPr lang="zh-TW" altLang="en-US" dirty="0" smtClean="0"/>
              <a:t>將某一個欄位內資料做排序，</a:t>
            </a:r>
            <a:r>
              <a:rPr lang="en-US" altLang="zh-TW" dirty="0"/>
              <a:t> </a:t>
            </a:r>
            <a:r>
              <a:rPr lang="en-US" altLang="zh-TW" dirty="0" smtClean="0"/>
              <a:t>ascending=True</a:t>
            </a:r>
            <a:r>
              <a:rPr lang="zh-TW" altLang="en-US" dirty="0" smtClean="0"/>
              <a:t>為大到小排序</a:t>
            </a:r>
            <a:endParaRPr lang="zh-TW" altLang="en-US" dirty="0"/>
          </a:p>
        </p:txBody>
      </p:sp>
    </p:spTree>
    <p:extLst>
      <p:ext uri="{BB962C8B-B14F-4D97-AF65-F5344CB8AC3E}">
        <p14:creationId xmlns:p14="http://schemas.microsoft.com/office/powerpoint/2010/main" val="1236953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endParaRPr lang="zh-TW" altLang="en-US" sz="4400" dirty="0"/>
          </a:p>
        </p:txBody>
      </p:sp>
      <p:sp>
        <p:nvSpPr>
          <p:cNvPr id="3" name="內容版面配置區 2"/>
          <p:cNvSpPr>
            <a:spLocks noGrp="1"/>
          </p:cNvSpPr>
          <p:nvPr>
            <p:ph idx="1"/>
          </p:nvPr>
        </p:nvSpPr>
        <p:spPr/>
        <p:txBody>
          <a:bodyPr>
            <a:normAutofit/>
          </a:bodyPr>
          <a:lstStyle/>
          <a:p>
            <a:r>
              <a:rPr lang="zh-TW" altLang="en-US" dirty="0" smtClean="0"/>
              <a:t>參考</a:t>
            </a:r>
            <a:r>
              <a:rPr lang="en-US" altLang="zh-TW" dirty="0" smtClean="0"/>
              <a:t>csvReport.csv</a:t>
            </a:r>
            <a:r>
              <a:rPr lang="zh-TW" altLang="en-US" dirty="0" smtClean="0"/>
              <a:t>，該檔案為一間茶葉公司的業務成績，</a:t>
            </a:r>
            <a:endParaRPr lang="en-US" altLang="zh-TW" dirty="0" smtClean="0"/>
          </a:p>
          <a:p>
            <a:pPr lvl="1"/>
            <a:r>
              <a:rPr lang="en-US" altLang="zh-TW" dirty="0" smtClean="0"/>
              <a:t>Name:</a:t>
            </a:r>
            <a:r>
              <a:rPr lang="zh-TW" altLang="en-US" dirty="0" smtClean="0"/>
              <a:t> 業務員名</a:t>
            </a:r>
            <a:r>
              <a:rPr lang="en-US" altLang="zh-TW" dirty="0" smtClean="0"/>
              <a:t>, </a:t>
            </a:r>
          </a:p>
          <a:p>
            <a:pPr lvl="1"/>
            <a:r>
              <a:rPr lang="en-US" altLang="zh-TW" dirty="0" smtClean="0"/>
              <a:t>Year:</a:t>
            </a:r>
            <a:r>
              <a:rPr lang="zh-TW" altLang="en-US" dirty="0" smtClean="0"/>
              <a:t> 年分</a:t>
            </a:r>
            <a:endParaRPr lang="en-US" altLang="zh-TW" dirty="0" smtClean="0"/>
          </a:p>
          <a:p>
            <a:pPr lvl="1"/>
            <a:r>
              <a:rPr lang="en-US" altLang="zh-TW" dirty="0" smtClean="0"/>
              <a:t>Product:</a:t>
            </a:r>
            <a:r>
              <a:rPr lang="zh-TW" altLang="en-US" dirty="0" smtClean="0"/>
              <a:t> 銷售產品</a:t>
            </a:r>
            <a:endParaRPr lang="en-US" altLang="zh-TW" dirty="0" smtClean="0"/>
          </a:p>
          <a:p>
            <a:pPr lvl="1"/>
            <a:r>
              <a:rPr lang="en-US" altLang="zh-TW" dirty="0" smtClean="0"/>
              <a:t>Price:</a:t>
            </a:r>
            <a:r>
              <a:rPr lang="zh-TW" altLang="en-US" dirty="0" smtClean="0"/>
              <a:t> 產品單價</a:t>
            </a:r>
            <a:endParaRPr lang="en-US" altLang="zh-TW" dirty="0" smtClean="0"/>
          </a:p>
          <a:p>
            <a:pPr lvl="1"/>
            <a:r>
              <a:rPr lang="en-US" altLang="zh-TW" dirty="0" smtClean="0"/>
              <a:t>Quantity:</a:t>
            </a:r>
            <a:r>
              <a:rPr lang="zh-TW" altLang="en-US" dirty="0" smtClean="0"/>
              <a:t> 銷售數量</a:t>
            </a:r>
            <a:endParaRPr lang="en-US" altLang="zh-TW" dirty="0" smtClean="0"/>
          </a:p>
          <a:p>
            <a:pPr lvl="1"/>
            <a:r>
              <a:rPr lang="en-US" altLang="zh-TW" dirty="0" smtClean="0"/>
              <a:t>Revenue:</a:t>
            </a:r>
            <a:r>
              <a:rPr lang="zh-TW" altLang="en-US" dirty="0" smtClean="0"/>
              <a:t> 銷售總額</a:t>
            </a:r>
            <a:endParaRPr lang="en-US" altLang="zh-TW" dirty="0" smtClean="0"/>
          </a:p>
          <a:p>
            <a:pPr lvl="1"/>
            <a:r>
              <a:rPr lang="en-US" altLang="zh-TW" dirty="0" smtClean="0"/>
              <a:t>Location:</a:t>
            </a:r>
            <a:r>
              <a:rPr lang="zh-TW" altLang="en-US" dirty="0" smtClean="0"/>
              <a:t> 地區</a:t>
            </a:r>
            <a:endParaRPr lang="en-US" altLang="zh-TW" dirty="0"/>
          </a:p>
          <a:p>
            <a:pPr lvl="1"/>
            <a:endParaRPr lang="zh-TW" altLang="en-US" dirty="0"/>
          </a:p>
        </p:txBody>
      </p:sp>
    </p:spTree>
    <p:extLst>
      <p:ext uri="{BB962C8B-B14F-4D97-AF65-F5344CB8AC3E}">
        <p14:creationId xmlns:p14="http://schemas.microsoft.com/office/powerpoint/2010/main" val="375545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593852" y="354168"/>
            <a:ext cx="9785349" cy="5818031"/>
          </a:xfrm>
        </p:spPr>
        <p:txBody>
          <a:bodyPr>
            <a:normAutofit/>
          </a:bodyPr>
          <a:lstStyle/>
          <a:p>
            <a:r>
              <a:rPr lang="zh-TW" altLang="en-US" sz="3200" dirty="0"/>
              <a:t>請分析以下的資料</a:t>
            </a:r>
            <a:endParaRPr lang="en-US" altLang="zh-TW" sz="3200" dirty="0"/>
          </a:p>
          <a:p>
            <a:pPr lvl="1"/>
            <a:r>
              <a:rPr lang="zh-TW" altLang="en-US" sz="2800" dirty="0" smtClean="0"/>
              <a:t>不同</a:t>
            </a:r>
            <a:r>
              <a:rPr lang="zh-TW" altLang="en-US" sz="2800" dirty="0"/>
              <a:t>地區的銷售表現比較比較各地區（如 </a:t>
            </a:r>
            <a:r>
              <a:rPr lang="en-US" altLang="zh-TW" sz="2800" dirty="0"/>
              <a:t>New York, Los Angeles, Tokyo </a:t>
            </a:r>
            <a:r>
              <a:rPr lang="zh-TW" altLang="en-US" sz="2800" dirty="0"/>
              <a:t>等）在不同年份的總銷售額，並找出銷售成績最佳的</a:t>
            </a:r>
            <a:r>
              <a:rPr lang="zh-TW" altLang="en-US" sz="2800" dirty="0" smtClean="0"/>
              <a:t>地區</a:t>
            </a:r>
            <a:endParaRPr lang="en-US" altLang="zh-TW" sz="2800" dirty="0" smtClean="0"/>
          </a:p>
          <a:p>
            <a:pPr lvl="2"/>
            <a:r>
              <a:rPr lang="zh-TW" altLang="en-US" sz="2400" dirty="0" smtClean="0"/>
              <a:t>哪個</a:t>
            </a:r>
            <a:r>
              <a:rPr lang="zh-TW" altLang="en-US" sz="2400" dirty="0"/>
              <a:t>地區在 </a:t>
            </a:r>
            <a:r>
              <a:rPr lang="en-US" altLang="zh-TW" sz="2400" dirty="0"/>
              <a:t>2015-2024 </a:t>
            </a:r>
            <a:r>
              <a:rPr lang="zh-TW" altLang="en-US" sz="2400" dirty="0"/>
              <a:t>年間的銷售額最高</a:t>
            </a:r>
            <a:r>
              <a:rPr lang="zh-TW" altLang="en-US" sz="2400" dirty="0" smtClean="0"/>
              <a:t>？</a:t>
            </a:r>
            <a:endParaRPr lang="en-US" altLang="zh-TW" sz="2400" dirty="0" smtClean="0"/>
          </a:p>
          <a:p>
            <a:pPr lvl="2"/>
            <a:r>
              <a:rPr lang="zh-TW" altLang="en-US" sz="2400" dirty="0" smtClean="0"/>
              <a:t>哪</a:t>
            </a:r>
            <a:r>
              <a:rPr lang="zh-TW" altLang="en-US" sz="2400" dirty="0"/>
              <a:t>個產品在該地區最受歡迎</a:t>
            </a:r>
            <a:r>
              <a:rPr lang="zh-TW" altLang="en-US" sz="2400" dirty="0" smtClean="0"/>
              <a:t>？</a:t>
            </a:r>
            <a:endParaRPr lang="en-US" altLang="zh-TW" sz="2400" dirty="0"/>
          </a:p>
          <a:p>
            <a:pPr lvl="1"/>
            <a:r>
              <a:rPr lang="zh-TW" altLang="en-US" sz="2800" dirty="0" smtClean="0"/>
              <a:t>業務員</a:t>
            </a:r>
            <a:r>
              <a:rPr lang="zh-TW" altLang="en-US" sz="2800" dirty="0"/>
              <a:t>銷售效率評估計算每位</a:t>
            </a:r>
            <a:r>
              <a:rPr lang="zh-TW" altLang="en-US" sz="2800"/>
              <a:t>業務員</a:t>
            </a:r>
            <a:r>
              <a:rPr lang="zh-TW" altLang="en-US" sz="2800" smtClean="0"/>
              <a:t>的年平均</a:t>
            </a:r>
            <a:r>
              <a:rPr lang="zh-TW" altLang="en-US" sz="2800" dirty="0"/>
              <a:t>銷售額，並進行排序</a:t>
            </a:r>
            <a:r>
              <a:rPr lang="zh-TW" altLang="en-US" sz="2800" dirty="0" smtClean="0"/>
              <a:t>。</a:t>
            </a:r>
            <a:endParaRPr lang="en-US" altLang="zh-TW" sz="2800" dirty="0"/>
          </a:p>
          <a:p>
            <a:pPr lvl="2"/>
            <a:r>
              <a:rPr lang="zh-TW" altLang="en-US" sz="2400" dirty="0" smtClean="0"/>
              <a:t>哪</a:t>
            </a:r>
            <a:r>
              <a:rPr lang="zh-TW" altLang="en-US" sz="2400" dirty="0"/>
              <a:t>位業務員的銷售績效最佳</a:t>
            </a:r>
            <a:r>
              <a:rPr lang="zh-TW" altLang="en-US" sz="2400" dirty="0" smtClean="0"/>
              <a:t>？</a:t>
            </a:r>
            <a:endParaRPr lang="en-US" altLang="zh-TW" sz="2400" dirty="0" smtClean="0"/>
          </a:p>
          <a:p>
            <a:pPr lvl="2"/>
            <a:r>
              <a:rPr lang="zh-TW" altLang="en-US" sz="2400" dirty="0" smtClean="0"/>
              <a:t>每</a:t>
            </a:r>
            <a:r>
              <a:rPr lang="zh-TW" altLang="en-US" sz="2400" dirty="0"/>
              <a:t>位業務員最擅長銷售哪種茶葉</a:t>
            </a:r>
            <a:r>
              <a:rPr lang="zh-TW" altLang="en-US" sz="2400" dirty="0" smtClean="0"/>
              <a:t>？</a:t>
            </a:r>
            <a:endParaRPr lang="en-US" altLang="zh-TW" sz="2400" dirty="0"/>
          </a:p>
          <a:p>
            <a:pPr lvl="1"/>
            <a:r>
              <a:rPr lang="zh-TW" altLang="en-US" sz="2800" dirty="0" smtClean="0"/>
              <a:t>產品</a:t>
            </a:r>
            <a:r>
              <a:rPr lang="zh-TW" altLang="en-US" sz="2800" dirty="0"/>
              <a:t>銷售趨勢分析研究不同</a:t>
            </a:r>
            <a:r>
              <a:rPr lang="zh-TW" altLang="en-US" sz="2800" dirty="0" smtClean="0"/>
              <a:t>產品在</a:t>
            </a:r>
            <a:r>
              <a:rPr lang="zh-TW" altLang="en-US" sz="2800" dirty="0"/>
              <a:t>不同年份的銷售額變化趨勢</a:t>
            </a:r>
            <a:r>
              <a:rPr lang="zh-TW" altLang="en-US" sz="2800" dirty="0" smtClean="0"/>
              <a:t>。</a:t>
            </a:r>
            <a:endParaRPr lang="en-US" altLang="zh-TW" sz="2800" dirty="0"/>
          </a:p>
          <a:p>
            <a:pPr lvl="2"/>
            <a:r>
              <a:rPr lang="zh-TW" altLang="en-US" sz="2400" dirty="0" smtClean="0"/>
              <a:t>哪</a:t>
            </a:r>
            <a:r>
              <a:rPr lang="zh-TW" altLang="en-US" sz="2400" dirty="0"/>
              <a:t>一種產品的銷售額在過去幾年中增長最快？哪種產品的銷售額有下降的趨勢？</a:t>
            </a:r>
          </a:p>
        </p:txBody>
      </p:sp>
    </p:spTree>
    <p:extLst>
      <p:ext uri="{BB962C8B-B14F-4D97-AF65-F5344CB8AC3E}">
        <p14:creationId xmlns:p14="http://schemas.microsoft.com/office/powerpoint/2010/main" val="2485081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Pandas Series</a:t>
            </a:r>
            <a:endParaRPr lang="zh-TW" altLang="en-US" sz="4400" dirty="0"/>
          </a:p>
        </p:txBody>
      </p:sp>
      <p:sp>
        <p:nvSpPr>
          <p:cNvPr id="3" name="內容版面配置區 2"/>
          <p:cNvSpPr>
            <a:spLocks noGrp="1"/>
          </p:cNvSpPr>
          <p:nvPr>
            <p:ph idx="1"/>
          </p:nvPr>
        </p:nvSpPr>
        <p:spPr/>
        <p:txBody>
          <a:bodyPr/>
          <a:lstStyle/>
          <a:p>
            <a:r>
              <a:rPr lang="en-US" altLang="zh-TW" dirty="0" smtClean="0"/>
              <a:t>Series</a:t>
            </a:r>
            <a:r>
              <a:rPr lang="zh-TW" altLang="en-US" dirty="0" smtClean="0"/>
              <a:t>是一維的資料陣列，帶有</a:t>
            </a:r>
            <a:r>
              <a:rPr lang="en-US" altLang="zh-TW" dirty="0" smtClean="0"/>
              <a:t>index</a:t>
            </a:r>
            <a:r>
              <a:rPr lang="zh-TW" altLang="en-US" dirty="0" smtClean="0"/>
              <a:t>屬性</a:t>
            </a:r>
            <a:endParaRPr lang="en-US" altLang="zh-TW" dirty="0" smtClean="0"/>
          </a:p>
          <a:p>
            <a:pPr lvl="1"/>
            <a:r>
              <a:rPr lang="en-US" altLang="zh-TW" dirty="0" err="1" smtClean="0"/>
              <a:t>pd.Series</a:t>
            </a:r>
            <a:r>
              <a:rPr lang="en-US" altLang="zh-TW" dirty="0" smtClean="0"/>
              <a:t>(data [, index=</a:t>
            </a:r>
            <a:r>
              <a:rPr lang="zh-TW" altLang="en-US" dirty="0" smtClean="0"/>
              <a:t>索引</a:t>
            </a:r>
            <a:r>
              <a:rPr lang="en-US" altLang="zh-TW" dirty="0" smtClean="0"/>
              <a:t>])</a:t>
            </a:r>
          </a:p>
          <a:p>
            <a:pPr lvl="1"/>
            <a:r>
              <a:rPr lang="en-US" altLang="zh-TW" dirty="0" smtClean="0"/>
              <a:t>data</a:t>
            </a:r>
            <a:r>
              <a:rPr lang="zh-TW" altLang="en-US" dirty="0" smtClean="0"/>
              <a:t>可以是</a:t>
            </a:r>
            <a:r>
              <a:rPr lang="en-US" altLang="zh-TW" dirty="0" smtClean="0"/>
              <a:t>list</a:t>
            </a:r>
            <a:r>
              <a:rPr lang="zh-TW" altLang="en-US" dirty="0" smtClean="0"/>
              <a:t>、</a:t>
            </a:r>
            <a:r>
              <a:rPr lang="en-US" altLang="zh-TW" dirty="0" smtClean="0"/>
              <a:t>tuple</a:t>
            </a:r>
            <a:r>
              <a:rPr lang="zh-TW" altLang="en-US" dirty="0" smtClean="0"/>
              <a:t> 、</a:t>
            </a:r>
            <a:r>
              <a:rPr lang="en-US" altLang="zh-TW" dirty="0" smtClean="0"/>
              <a:t>dictionary</a:t>
            </a:r>
            <a:r>
              <a:rPr lang="zh-TW" altLang="en-US" dirty="0" smtClean="0"/>
              <a:t> 、</a:t>
            </a:r>
            <a:r>
              <a:rPr lang="en-US" altLang="zh-TW" dirty="0" err="1" smtClean="0"/>
              <a:t>Numpy</a:t>
            </a:r>
            <a:r>
              <a:rPr lang="zh-TW" altLang="en-US" dirty="0" smtClean="0"/>
              <a:t>陣列</a:t>
            </a:r>
            <a:endParaRPr lang="en-US" altLang="zh-TW" dirty="0" smtClean="0"/>
          </a:p>
          <a:p>
            <a:pPr lvl="1"/>
            <a:r>
              <a:rPr lang="en-US" altLang="zh-TW" dirty="0" smtClean="0"/>
              <a:t>index</a:t>
            </a:r>
            <a:r>
              <a:rPr lang="zh-TW" altLang="en-US" dirty="0" smtClean="0"/>
              <a:t>屬性是選填，預設是整數的串列</a:t>
            </a:r>
            <a:endParaRPr lang="en-US" altLang="zh-TW" dirty="0" smtClean="0"/>
          </a:p>
          <a:p>
            <a:endParaRPr lang="en-US" altLang="zh-TW" dirty="0" smtClean="0"/>
          </a:p>
          <a:p>
            <a:r>
              <a:rPr lang="zh-TW" altLang="en-US" dirty="0" smtClean="0"/>
              <a:t>用列表創建</a:t>
            </a:r>
            <a:endParaRPr lang="en-US" altLang="zh-TW" dirty="0" smtClean="0"/>
          </a:p>
          <a:p>
            <a:pPr lvl="1"/>
            <a:r>
              <a:rPr lang="en-US" altLang="zh-TW" dirty="0" smtClean="0"/>
              <a:t>se=</a:t>
            </a:r>
            <a:r>
              <a:rPr lang="en-US" altLang="zh-TW" dirty="0" err="1" smtClean="0"/>
              <a:t>pd.Series</a:t>
            </a:r>
            <a:r>
              <a:rPr lang="en-US" altLang="zh-TW" dirty="0" smtClean="0"/>
              <a:t>([‘</a:t>
            </a:r>
            <a:r>
              <a:rPr lang="en-US" altLang="zh-TW" dirty="0" err="1" smtClean="0"/>
              <a:t>a’,’b’,’c’,’d’,’e</a:t>
            </a:r>
            <a:r>
              <a:rPr lang="en-US" altLang="zh-TW" dirty="0" smtClean="0"/>
              <a:t>’])</a:t>
            </a:r>
          </a:p>
          <a:p>
            <a:pPr lvl="1"/>
            <a:r>
              <a:rPr lang="en-US" altLang="zh-TW" dirty="0"/>
              <a:t>s</a:t>
            </a:r>
            <a:r>
              <a:rPr lang="en-US" altLang="zh-TW" dirty="0" smtClean="0"/>
              <a:t>e=</a:t>
            </a:r>
            <a:r>
              <a:rPr lang="en-US" altLang="zh-TW" dirty="0" err="1" smtClean="0"/>
              <a:t>pd.Series</a:t>
            </a:r>
            <a:r>
              <a:rPr lang="en-US" altLang="zh-TW" dirty="0" smtClean="0"/>
              <a:t>([‘</a:t>
            </a:r>
            <a:r>
              <a:rPr lang="en-US" altLang="zh-TW" dirty="0" err="1" smtClean="0"/>
              <a:t>a’,’b’,’c’,’d’,’e</a:t>
            </a:r>
            <a:r>
              <a:rPr lang="en-US" altLang="zh-TW" dirty="0" smtClean="0"/>
              <a:t>’], index=[1,2,3,4,5])</a:t>
            </a:r>
          </a:p>
        </p:txBody>
      </p:sp>
    </p:spTree>
    <p:extLst>
      <p:ext uri="{BB962C8B-B14F-4D97-AF65-F5344CB8AC3E}">
        <p14:creationId xmlns:p14="http://schemas.microsoft.com/office/powerpoint/2010/main" val="3961164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Pandas Series</a:t>
            </a:r>
            <a:endParaRPr lang="zh-TW" altLang="en-US" sz="4400" dirty="0"/>
          </a:p>
        </p:txBody>
      </p:sp>
      <p:sp>
        <p:nvSpPr>
          <p:cNvPr id="3" name="內容版面配置區 2"/>
          <p:cNvSpPr>
            <a:spLocks noGrp="1"/>
          </p:cNvSpPr>
          <p:nvPr>
            <p:ph idx="1"/>
          </p:nvPr>
        </p:nvSpPr>
        <p:spPr/>
        <p:txBody>
          <a:bodyPr/>
          <a:lstStyle/>
          <a:p>
            <a:r>
              <a:rPr lang="zh-TW" altLang="en-US" dirty="0" smtClean="0"/>
              <a:t>用字典創建</a:t>
            </a:r>
            <a:endParaRPr lang="en-US" altLang="zh-TW" dirty="0" smtClean="0"/>
          </a:p>
          <a:p>
            <a:pPr lvl="1"/>
            <a:r>
              <a:rPr lang="en-US" altLang="zh-TW" dirty="0" err="1" smtClean="0"/>
              <a:t>dict</a:t>
            </a:r>
            <a:r>
              <a:rPr lang="en-US" altLang="zh-TW" dirty="0" smtClean="0"/>
              <a:t>=</a:t>
            </a:r>
            <a:r>
              <a:rPr lang="en-US" altLang="zh-TW" dirty="0"/>
              <a:t>{'</a:t>
            </a:r>
            <a:r>
              <a:rPr lang="zh-TW" altLang="en-US" dirty="0"/>
              <a:t>西瓜</a:t>
            </a:r>
            <a:r>
              <a:rPr lang="en-US" altLang="zh-TW" dirty="0"/>
              <a:t>':15, '</a:t>
            </a:r>
            <a:r>
              <a:rPr lang="zh-TW" altLang="en-US" dirty="0"/>
              <a:t>香蕉</a:t>
            </a:r>
            <a:r>
              <a:rPr lang="en-US" altLang="zh-TW" dirty="0"/>
              <a:t>':20, '</a:t>
            </a:r>
            <a:r>
              <a:rPr lang="zh-TW" altLang="en-US" dirty="0"/>
              <a:t>水蜜桃</a:t>
            </a:r>
            <a:r>
              <a:rPr lang="en-US" altLang="zh-TW" dirty="0"/>
              <a:t>':25</a:t>
            </a:r>
            <a:r>
              <a:rPr lang="en-US" altLang="zh-TW" dirty="0" smtClean="0"/>
              <a:t>}</a:t>
            </a:r>
          </a:p>
          <a:p>
            <a:pPr lvl="1"/>
            <a:r>
              <a:rPr lang="en-US" altLang="zh-TW" dirty="0"/>
              <a:t>s</a:t>
            </a:r>
            <a:r>
              <a:rPr lang="en-US" altLang="zh-TW" dirty="0" smtClean="0"/>
              <a:t>e=</a:t>
            </a:r>
            <a:r>
              <a:rPr lang="en-US" altLang="zh-TW" dirty="0" err="1" smtClean="0"/>
              <a:t>pd.Series</a:t>
            </a:r>
            <a:r>
              <a:rPr lang="en-US" altLang="zh-TW" dirty="0" smtClean="0"/>
              <a:t>(</a:t>
            </a:r>
            <a:r>
              <a:rPr lang="en-US" altLang="zh-TW" dirty="0" err="1" smtClean="0"/>
              <a:t>dict</a:t>
            </a:r>
            <a:r>
              <a:rPr lang="en-US" altLang="zh-TW" dirty="0" smtClean="0"/>
              <a:t>)</a:t>
            </a:r>
          </a:p>
          <a:p>
            <a:pPr lvl="1"/>
            <a:r>
              <a:rPr lang="zh-TW" altLang="en-US" dirty="0" smtClean="0"/>
              <a:t>字典中的</a:t>
            </a:r>
            <a:r>
              <a:rPr lang="en-US" altLang="zh-TW" dirty="0" smtClean="0"/>
              <a:t>key</a:t>
            </a:r>
            <a:r>
              <a:rPr lang="zh-TW" altLang="en-US" dirty="0" smtClean="0"/>
              <a:t>會自動預設為</a:t>
            </a:r>
            <a:r>
              <a:rPr lang="en-US" altLang="zh-TW" dirty="0" smtClean="0"/>
              <a:t>series</a:t>
            </a:r>
            <a:r>
              <a:rPr lang="zh-TW" altLang="en-US" dirty="0" smtClean="0"/>
              <a:t>的</a:t>
            </a:r>
            <a:r>
              <a:rPr lang="en-US" altLang="zh-TW" dirty="0" smtClean="0"/>
              <a:t>index</a:t>
            </a:r>
            <a:r>
              <a:rPr lang="zh-TW" altLang="en-US" dirty="0" smtClean="0"/>
              <a:t>，而</a:t>
            </a:r>
            <a:r>
              <a:rPr lang="en-US" altLang="zh-TW" dirty="0" smtClean="0"/>
              <a:t>value</a:t>
            </a:r>
            <a:r>
              <a:rPr lang="zh-TW" altLang="en-US" dirty="0" smtClean="0"/>
              <a:t>就是</a:t>
            </a:r>
            <a:r>
              <a:rPr lang="en-US" altLang="zh-TW" dirty="0" smtClean="0"/>
              <a:t>series</a:t>
            </a:r>
            <a:r>
              <a:rPr lang="zh-TW" altLang="en-US" dirty="0" smtClean="0"/>
              <a:t>的值</a:t>
            </a:r>
            <a:endParaRPr lang="en-US" altLang="zh-TW" dirty="0" smtClean="0"/>
          </a:p>
          <a:p>
            <a:r>
              <a:rPr lang="zh-TW" altLang="en-US" dirty="0" smtClean="0"/>
              <a:t>結合</a:t>
            </a:r>
            <a:r>
              <a:rPr lang="en-US" altLang="zh-TW" dirty="0" err="1" smtClean="0"/>
              <a:t>Numpy</a:t>
            </a:r>
            <a:r>
              <a:rPr lang="zh-TW" altLang="en-US" dirty="0" smtClean="0"/>
              <a:t>創建</a:t>
            </a:r>
            <a:r>
              <a:rPr lang="en-US" altLang="zh-TW" dirty="0" smtClean="0"/>
              <a:t>Series</a:t>
            </a:r>
          </a:p>
          <a:p>
            <a:pPr lvl="1"/>
            <a:r>
              <a:rPr lang="en-US" altLang="zh-TW" dirty="0" smtClean="0"/>
              <a:t>se=</a:t>
            </a:r>
            <a:r>
              <a:rPr lang="en-US" altLang="zh-TW" dirty="0" err="1" smtClean="0"/>
              <a:t>pd.Series</a:t>
            </a:r>
            <a:r>
              <a:rPr lang="en-US" altLang="zh-TW" dirty="0" smtClean="0"/>
              <a:t>(</a:t>
            </a:r>
            <a:r>
              <a:rPr lang="en-US" altLang="zh-TW" dirty="0" err="1" smtClean="0"/>
              <a:t>np.arrange</a:t>
            </a:r>
            <a:r>
              <a:rPr lang="en-US" altLang="zh-TW" dirty="0" smtClean="0"/>
              <a:t>(0, 7, 2))</a:t>
            </a:r>
          </a:p>
          <a:p>
            <a:endParaRPr lang="zh-TW" altLang="en-US" dirty="0"/>
          </a:p>
        </p:txBody>
      </p:sp>
    </p:spTree>
    <p:extLst>
      <p:ext uri="{BB962C8B-B14F-4D97-AF65-F5344CB8AC3E}">
        <p14:creationId xmlns:p14="http://schemas.microsoft.com/office/powerpoint/2010/main" val="322009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Pandas Series</a:t>
            </a:r>
            <a:endParaRPr lang="zh-TW" altLang="en-US" sz="4400" dirty="0"/>
          </a:p>
        </p:txBody>
      </p:sp>
      <p:sp>
        <p:nvSpPr>
          <p:cNvPr id="3" name="內容版面配置區 2"/>
          <p:cNvSpPr>
            <a:spLocks noGrp="1"/>
          </p:cNvSpPr>
          <p:nvPr>
            <p:ph idx="1"/>
          </p:nvPr>
        </p:nvSpPr>
        <p:spPr/>
        <p:txBody>
          <a:bodyPr/>
          <a:lstStyle/>
          <a:p>
            <a:r>
              <a:rPr lang="en-US" altLang="zh-TW" dirty="0"/>
              <a:t>Series</a:t>
            </a:r>
            <a:r>
              <a:rPr lang="zh-TW" altLang="en-US" dirty="0"/>
              <a:t>取值</a:t>
            </a:r>
            <a:endParaRPr lang="en-US" altLang="zh-TW" dirty="0"/>
          </a:p>
          <a:p>
            <a:pPr lvl="1"/>
            <a:r>
              <a:rPr lang="en-US" altLang="zh-TW" dirty="0"/>
              <a:t>se[index</a:t>
            </a:r>
            <a:r>
              <a:rPr lang="en-US" altLang="zh-TW" dirty="0" smtClean="0"/>
              <a:t>]</a:t>
            </a:r>
          </a:p>
          <a:p>
            <a:pPr lvl="1"/>
            <a:r>
              <a:rPr lang="en-US" altLang="zh-TW" dirty="0"/>
              <a:t>s</a:t>
            </a:r>
            <a:r>
              <a:rPr lang="en-US" altLang="zh-TW" dirty="0" smtClean="0"/>
              <a:t>e[‘index’]</a:t>
            </a:r>
          </a:p>
          <a:p>
            <a:r>
              <a:rPr lang="en-US" altLang="zh-TW" dirty="0" smtClean="0"/>
              <a:t>Series</a:t>
            </a:r>
            <a:r>
              <a:rPr lang="zh-TW" altLang="en-US" dirty="0" smtClean="0"/>
              <a:t>取部分值</a:t>
            </a:r>
            <a:endParaRPr lang="en-US" altLang="zh-TW" dirty="0" smtClean="0"/>
          </a:p>
          <a:p>
            <a:pPr lvl="1"/>
            <a:r>
              <a:rPr lang="en-US" altLang="zh-TW" dirty="0" smtClean="0"/>
              <a:t>se[</a:t>
            </a:r>
            <a:r>
              <a:rPr lang="en-US" altLang="zh-TW" dirty="0" err="1" smtClean="0"/>
              <a:t>start:end</a:t>
            </a:r>
            <a:r>
              <a:rPr lang="en-US" altLang="zh-TW" dirty="0" smtClean="0"/>
              <a:t>]</a:t>
            </a:r>
          </a:p>
          <a:p>
            <a:r>
              <a:rPr lang="en-US" altLang="zh-TW" dirty="0" smtClean="0"/>
              <a:t>Series</a:t>
            </a:r>
            <a:r>
              <a:rPr lang="zh-TW" altLang="en-US" dirty="0" smtClean="0"/>
              <a:t>取得全部索引和全部值</a:t>
            </a:r>
            <a:endParaRPr lang="en-US" altLang="zh-TW" dirty="0" smtClean="0"/>
          </a:p>
          <a:p>
            <a:pPr lvl="1"/>
            <a:r>
              <a:rPr lang="en-US" altLang="zh-TW" dirty="0" err="1" smtClean="0"/>
              <a:t>se.index</a:t>
            </a:r>
            <a:endParaRPr lang="en-US" altLang="zh-TW" dirty="0" smtClean="0"/>
          </a:p>
          <a:p>
            <a:pPr lvl="1"/>
            <a:r>
              <a:rPr lang="en-US" altLang="zh-TW" dirty="0" err="1" smtClean="0"/>
              <a:t>se.values</a:t>
            </a:r>
            <a:endParaRPr lang="en-US" altLang="zh-TW" dirty="0" smtClean="0"/>
          </a:p>
          <a:p>
            <a:endParaRPr lang="zh-TW" altLang="en-US" dirty="0"/>
          </a:p>
        </p:txBody>
      </p:sp>
    </p:spTree>
    <p:extLst>
      <p:ext uri="{BB962C8B-B14F-4D97-AF65-F5344CB8AC3E}">
        <p14:creationId xmlns:p14="http://schemas.microsoft.com/office/powerpoint/2010/main" val="1582482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Series </a:t>
            </a:r>
            <a:r>
              <a:rPr lang="zh-TW" altLang="en-US" sz="4400" dirty="0" smtClean="0"/>
              <a:t>的運算</a:t>
            </a:r>
            <a:endParaRPr lang="zh-TW" altLang="en-US" sz="4400" dirty="0"/>
          </a:p>
        </p:txBody>
      </p:sp>
      <p:sp>
        <p:nvSpPr>
          <p:cNvPr id="3" name="內容版面配置區 2"/>
          <p:cNvSpPr>
            <a:spLocks noGrp="1"/>
          </p:cNvSpPr>
          <p:nvPr>
            <p:ph idx="1"/>
          </p:nvPr>
        </p:nvSpPr>
        <p:spPr/>
        <p:txBody>
          <a:bodyPr/>
          <a:lstStyle/>
          <a:p>
            <a:r>
              <a:rPr lang="zh-TW" altLang="en-US" dirty="0" smtClean="0"/>
              <a:t>基本上可套用</a:t>
            </a:r>
            <a:r>
              <a:rPr lang="en-US" altLang="zh-TW" dirty="0" err="1" smtClean="0"/>
              <a:t>numpy</a:t>
            </a:r>
            <a:r>
              <a:rPr lang="zh-TW" altLang="en-US" dirty="0" smtClean="0"/>
              <a:t>的</a:t>
            </a:r>
            <a:r>
              <a:rPr lang="en-US" altLang="zh-TW" dirty="0" err="1" smtClean="0"/>
              <a:t>ndarray</a:t>
            </a:r>
            <a:r>
              <a:rPr lang="zh-TW" altLang="en-US" dirty="0" smtClean="0"/>
              <a:t>運算方法</a:t>
            </a:r>
            <a:endParaRPr lang="en-US" altLang="zh-TW" dirty="0" smtClean="0"/>
          </a:p>
          <a:p>
            <a:r>
              <a:rPr lang="en-US" altLang="zh-TW" dirty="0" smtClean="0"/>
              <a:t>Series</a:t>
            </a:r>
            <a:r>
              <a:rPr lang="zh-TW" altLang="en-US" dirty="0" smtClean="0"/>
              <a:t>加減乘除</a:t>
            </a:r>
            <a:r>
              <a:rPr lang="en-US" altLang="zh-TW" dirty="0" smtClean="0"/>
              <a:t>(</a:t>
            </a:r>
            <a:r>
              <a:rPr lang="zh-TW" altLang="en-US" dirty="0" smtClean="0"/>
              <a:t>兩個</a:t>
            </a:r>
            <a:r>
              <a:rPr lang="en-US" altLang="zh-TW" dirty="0" smtClean="0"/>
              <a:t>series</a:t>
            </a:r>
            <a:r>
              <a:rPr lang="zh-TW" altLang="en-US" dirty="0" smtClean="0"/>
              <a:t>索引要相同</a:t>
            </a:r>
            <a:r>
              <a:rPr lang="en-US" altLang="zh-TW" dirty="0" smtClean="0"/>
              <a:t>)</a:t>
            </a:r>
          </a:p>
          <a:p>
            <a:pPr lvl="1"/>
            <a:r>
              <a:rPr lang="en-US" altLang="zh-TW" dirty="0"/>
              <a:t>s</a:t>
            </a:r>
            <a:r>
              <a:rPr lang="en-US" altLang="zh-TW" dirty="0" smtClean="0"/>
              <a:t>e1 + se2</a:t>
            </a:r>
          </a:p>
          <a:p>
            <a:pPr lvl="1"/>
            <a:r>
              <a:rPr lang="en-US" altLang="zh-TW" dirty="0"/>
              <a:t>s</a:t>
            </a:r>
            <a:r>
              <a:rPr lang="en-US" altLang="zh-TW" dirty="0" smtClean="0"/>
              <a:t>e1 – se2</a:t>
            </a:r>
          </a:p>
          <a:p>
            <a:pPr lvl="1"/>
            <a:r>
              <a:rPr lang="en-US" altLang="zh-TW" dirty="0"/>
              <a:t>s</a:t>
            </a:r>
            <a:r>
              <a:rPr lang="en-US" altLang="zh-TW" dirty="0" smtClean="0"/>
              <a:t>e1 * se2</a:t>
            </a:r>
          </a:p>
          <a:p>
            <a:pPr lvl="1"/>
            <a:r>
              <a:rPr lang="en-US" altLang="zh-TW" dirty="0"/>
              <a:t>s</a:t>
            </a:r>
            <a:r>
              <a:rPr lang="en-US" altLang="zh-TW" dirty="0" smtClean="0"/>
              <a:t>e1 / se2 </a:t>
            </a:r>
          </a:p>
          <a:p>
            <a:r>
              <a:rPr lang="en-US" altLang="zh-TW" dirty="0"/>
              <a:t>S</a:t>
            </a:r>
            <a:r>
              <a:rPr lang="en-US" altLang="zh-TW" dirty="0" smtClean="0"/>
              <a:t>eries</a:t>
            </a:r>
            <a:r>
              <a:rPr lang="zh-TW" altLang="en-US" dirty="0" smtClean="0"/>
              <a:t>邏輯運算</a:t>
            </a:r>
            <a:r>
              <a:rPr lang="en-US" altLang="zh-TW" dirty="0" smtClean="0"/>
              <a:t>(</a:t>
            </a:r>
            <a:r>
              <a:rPr lang="zh-TW" altLang="en-US" dirty="0"/>
              <a:t>兩個</a:t>
            </a:r>
            <a:r>
              <a:rPr lang="en-US" altLang="zh-TW" dirty="0"/>
              <a:t>series</a:t>
            </a:r>
            <a:r>
              <a:rPr lang="zh-TW" altLang="en-US" dirty="0" smtClean="0"/>
              <a:t>索引要相同</a:t>
            </a:r>
            <a:r>
              <a:rPr lang="en-US" altLang="zh-TW" dirty="0" smtClean="0"/>
              <a:t>)</a:t>
            </a:r>
          </a:p>
          <a:p>
            <a:pPr lvl="1"/>
            <a:r>
              <a:rPr lang="en-US" altLang="zh-TW" dirty="0"/>
              <a:t>s</a:t>
            </a:r>
            <a:r>
              <a:rPr lang="en-US" altLang="zh-TW" dirty="0" smtClean="0"/>
              <a:t>e1 &gt; se2</a:t>
            </a:r>
            <a:endParaRPr lang="zh-TW" altLang="en-US" dirty="0"/>
          </a:p>
        </p:txBody>
      </p:sp>
    </p:spTree>
    <p:extLst>
      <p:ext uri="{BB962C8B-B14F-4D97-AF65-F5344CB8AC3E}">
        <p14:creationId xmlns:p14="http://schemas.microsoft.com/office/powerpoint/2010/main" val="118816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Series </a:t>
            </a:r>
            <a:r>
              <a:rPr lang="zh-TW" altLang="en-US" sz="4400" dirty="0"/>
              <a:t>的運算</a:t>
            </a:r>
          </a:p>
        </p:txBody>
      </p:sp>
      <p:sp>
        <p:nvSpPr>
          <p:cNvPr id="3" name="內容版面配置區 2"/>
          <p:cNvSpPr>
            <a:spLocks noGrp="1"/>
          </p:cNvSpPr>
          <p:nvPr>
            <p:ph idx="1"/>
          </p:nvPr>
        </p:nvSpPr>
        <p:spPr/>
        <p:txBody>
          <a:bodyPr/>
          <a:lstStyle/>
          <a:p>
            <a:r>
              <a:rPr lang="zh-TW" altLang="en-US" dirty="0" smtClean="0"/>
              <a:t>搭配</a:t>
            </a:r>
            <a:r>
              <a:rPr lang="en-US" altLang="zh-TW" dirty="0" err="1" smtClean="0"/>
              <a:t>numpy</a:t>
            </a:r>
            <a:r>
              <a:rPr lang="zh-TW" altLang="en-US" dirty="0" smtClean="0"/>
              <a:t>的運算方法</a:t>
            </a:r>
            <a:endParaRPr lang="en-US" altLang="zh-TW" dirty="0" smtClean="0"/>
          </a:p>
          <a:p>
            <a:pPr lvl="1"/>
            <a:r>
              <a:rPr lang="en-US" altLang="zh-TW" dirty="0" err="1" smtClean="0"/>
              <a:t>np.sin</a:t>
            </a:r>
            <a:r>
              <a:rPr lang="en-US" altLang="zh-TW" dirty="0" smtClean="0"/>
              <a:t>(se)</a:t>
            </a:r>
          </a:p>
          <a:p>
            <a:pPr lvl="1"/>
            <a:r>
              <a:rPr lang="en-US" altLang="zh-TW" dirty="0" err="1"/>
              <a:t>n</a:t>
            </a:r>
            <a:r>
              <a:rPr lang="en-US" altLang="zh-TW" dirty="0" err="1" smtClean="0"/>
              <a:t>p.sum</a:t>
            </a:r>
            <a:r>
              <a:rPr lang="en-US" altLang="zh-TW" dirty="0" smtClean="0"/>
              <a:t>(se)</a:t>
            </a:r>
          </a:p>
          <a:p>
            <a:pPr lvl="1"/>
            <a:r>
              <a:rPr lang="en-US" altLang="zh-TW" dirty="0" err="1"/>
              <a:t>n</a:t>
            </a:r>
            <a:r>
              <a:rPr lang="en-US" altLang="zh-TW" dirty="0" err="1" smtClean="0"/>
              <a:t>p.mean</a:t>
            </a:r>
            <a:r>
              <a:rPr lang="en-US" altLang="zh-TW" dirty="0" smtClean="0"/>
              <a:t>(se)</a:t>
            </a:r>
          </a:p>
          <a:p>
            <a:pPr lvl="1"/>
            <a:r>
              <a:rPr lang="en-US" altLang="zh-TW" dirty="0" smtClean="0"/>
              <a:t>…</a:t>
            </a:r>
          </a:p>
          <a:p>
            <a:r>
              <a:rPr lang="zh-TW" altLang="en-US" dirty="0"/>
              <a:t>多個</a:t>
            </a:r>
            <a:r>
              <a:rPr lang="en-US" altLang="zh-TW" dirty="0"/>
              <a:t>series</a:t>
            </a:r>
            <a:r>
              <a:rPr lang="zh-TW" altLang="en-US" dirty="0"/>
              <a:t>串</a:t>
            </a:r>
            <a:r>
              <a:rPr lang="zh-TW" altLang="en-US" dirty="0" smtClean="0"/>
              <a:t>接</a:t>
            </a:r>
            <a:endParaRPr lang="en-US" altLang="zh-TW" dirty="0" smtClean="0"/>
          </a:p>
          <a:p>
            <a:pPr lvl="1"/>
            <a:r>
              <a:rPr lang="en-US" altLang="zh-TW" dirty="0" err="1" smtClean="0"/>
              <a:t>pd.concat</a:t>
            </a:r>
            <a:r>
              <a:rPr lang="en-US" altLang="zh-TW" dirty="0" smtClean="0"/>
              <a:t>([</a:t>
            </a:r>
            <a:r>
              <a:rPr lang="en-US" altLang="zh-TW" dirty="0"/>
              <a:t>Series1, Series2, …], axis=0)</a:t>
            </a:r>
          </a:p>
          <a:p>
            <a:pPr lvl="1"/>
            <a:r>
              <a:rPr lang="en-US" altLang="zh-TW" dirty="0"/>
              <a:t>axis</a:t>
            </a:r>
            <a:r>
              <a:rPr lang="en-US" altLang="zh-TW" dirty="0">
                <a:sym typeface="Wingdings" panose="05000000000000000000" pitchFamily="2" charset="2"/>
              </a:rPr>
              <a:t></a:t>
            </a:r>
            <a:r>
              <a:rPr lang="zh-TW" altLang="en-US" dirty="0">
                <a:sym typeface="Wingdings" panose="05000000000000000000" pitchFamily="2" charset="2"/>
              </a:rPr>
              <a:t>定義</a:t>
            </a:r>
            <a:r>
              <a:rPr lang="en-US" altLang="zh-TW" dirty="0">
                <a:sym typeface="Wingdings" panose="05000000000000000000" pitchFamily="2" charset="2"/>
              </a:rPr>
              <a:t>series</a:t>
            </a:r>
            <a:r>
              <a:rPr lang="zh-TW" altLang="en-US" dirty="0">
                <a:sym typeface="Wingdings" panose="05000000000000000000" pitchFamily="2" charset="2"/>
              </a:rPr>
              <a:t>擺放方向</a:t>
            </a:r>
            <a:r>
              <a:rPr lang="en-US" altLang="zh-TW" dirty="0">
                <a:sym typeface="Wingdings" panose="05000000000000000000" pitchFamily="2" charset="2"/>
              </a:rPr>
              <a:t>(0</a:t>
            </a:r>
            <a:r>
              <a:rPr lang="zh-TW" altLang="en-US" dirty="0">
                <a:sym typeface="Wingdings" panose="05000000000000000000" pitchFamily="2" charset="2"/>
              </a:rPr>
              <a:t>為列方向</a:t>
            </a:r>
            <a:r>
              <a:rPr lang="en-US" altLang="zh-TW" dirty="0">
                <a:sym typeface="Wingdings" panose="05000000000000000000" pitchFamily="2" charset="2"/>
              </a:rPr>
              <a:t>, 1</a:t>
            </a:r>
            <a:r>
              <a:rPr lang="zh-TW" altLang="en-US" dirty="0">
                <a:sym typeface="Wingdings" panose="05000000000000000000" pitchFamily="2" charset="2"/>
              </a:rPr>
              <a:t>為欄方向</a:t>
            </a:r>
            <a:r>
              <a:rPr lang="en-US" altLang="zh-TW" dirty="0">
                <a:sym typeface="Wingdings" panose="05000000000000000000" pitchFamily="2" charset="2"/>
              </a:rPr>
              <a:t>)</a:t>
            </a:r>
            <a:endParaRPr lang="zh-TW" altLang="en-US" dirty="0"/>
          </a:p>
          <a:p>
            <a:pPr lvl="1"/>
            <a:endParaRPr lang="zh-TW" altLang="en-US" dirty="0"/>
          </a:p>
        </p:txBody>
      </p:sp>
      <p:cxnSp>
        <p:nvCxnSpPr>
          <p:cNvPr id="4" name="直線單箭頭接點 3"/>
          <p:cNvCxnSpPr/>
          <p:nvPr/>
        </p:nvCxnSpPr>
        <p:spPr>
          <a:xfrm>
            <a:off x="4677064" y="5374853"/>
            <a:ext cx="17585" cy="12221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819137" y="5801252"/>
            <a:ext cx="857927" cy="369332"/>
          </a:xfrm>
          <a:prstGeom prst="rect">
            <a:avLst/>
          </a:prstGeom>
        </p:spPr>
        <p:txBody>
          <a:bodyPr wrap="none">
            <a:spAutoFit/>
          </a:bodyPr>
          <a:lstStyle/>
          <a:p>
            <a:r>
              <a:rPr lang="en-US" altLang="zh-TW" dirty="0" smtClean="0"/>
              <a:t>axis=0</a:t>
            </a:r>
            <a:endParaRPr lang="zh-TW" altLang="en-US" dirty="0"/>
          </a:p>
        </p:txBody>
      </p:sp>
      <p:sp>
        <p:nvSpPr>
          <p:cNvPr id="6" name="矩形 5"/>
          <p:cNvSpPr/>
          <p:nvPr/>
        </p:nvSpPr>
        <p:spPr>
          <a:xfrm>
            <a:off x="4909130" y="5005521"/>
            <a:ext cx="857927" cy="369332"/>
          </a:xfrm>
          <a:prstGeom prst="rect">
            <a:avLst/>
          </a:prstGeom>
        </p:spPr>
        <p:txBody>
          <a:bodyPr wrap="none">
            <a:spAutoFit/>
          </a:bodyPr>
          <a:lstStyle/>
          <a:p>
            <a:r>
              <a:rPr lang="en-US" altLang="zh-TW" dirty="0" smtClean="0"/>
              <a:t>axis=1</a:t>
            </a:r>
            <a:endParaRPr lang="zh-TW" altLang="en-US" dirty="0"/>
          </a:p>
        </p:txBody>
      </p:sp>
      <p:cxnSp>
        <p:nvCxnSpPr>
          <p:cNvPr id="7" name="直線單箭頭接點 6"/>
          <p:cNvCxnSpPr/>
          <p:nvPr/>
        </p:nvCxnSpPr>
        <p:spPr>
          <a:xfrm>
            <a:off x="4677064" y="5374853"/>
            <a:ext cx="130447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80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Pandas </a:t>
            </a:r>
            <a:r>
              <a:rPr lang="en-US" altLang="zh-TW" dirty="0" err="1" smtClean="0"/>
              <a:t>DataFrame</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260986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605B5793ECCD284FAF8BFD73D40B6835" ma:contentTypeVersion="4" ma:contentTypeDescription="建立新的文件。" ma:contentTypeScope="" ma:versionID="fdb643d4dd8eeeff593f36fe442c6d9b">
  <xsd:schema xmlns:xsd="http://www.w3.org/2001/XMLSchema" xmlns:xs="http://www.w3.org/2001/XMLSchema" xmlns:p="http://schemas.microsoft.com/office/2006/metadata/properties" xmlns:ns2="05d2fb8b-fa06-4abd-b60d-59ed3d978b33" targetNamespace="http://schemas.microsoft.com/office/2006/metadata/properties" ma:root="true" ma:fieldsID="bcef971fe8c0f6b5d1fdfe2630009a45" ns2:_="">
    <xsd:import namespace="05d2fb8b-fa06-4abd-b60d-59ed3d978b3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d2fb8b-fa06-4abd-b60d-59ed3d978b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C15205-DEB5-435C-9F69-F2ADAF8B7631}"/>
</file>

<file path=customXml/itemProps2.xml><?xml version="1.0" encoding="utf-8"?>
<ds:datastoreItem xmlns:ds="http://schemas.openxmlformats.org/officeDocument/2006/customXml" ds:itemID="{84462B26-BCA2-45A6-BF9C-7E03927E7557}"/>
</file>

<file path=customXml/itemProps3.xml><?xml version="1.0" encoding="utf-8"?>
<ds:datastoreItem xmlns:ds="http://schemas.openxmlformats.org/officeDocument/2006/customXml" ds:itemID="{C0488B99-58EA-456B-B870-71652E00980B}"/>
</file>

<file path=docProps/app.xml><?xml version="1.0" encoding="utf-8"?>
<Properties xmlns="http://schemas.openxmlformats.org/officeDocument/2006/extended-properties" xmlns:vt="http://schemas.openxmlformats.org/officeDocument/2006/docPropsVTypes">
  <Template>NUTC Course ppt template</Template>
  <TotalTime>4482</TotalTime>
  <Words>2145</Words>
  <Application>Microsoft Office PowerPoint</Application>
  <PresentationFormat>寬螢幕</PresentationFormat>
  <Paragraphs>277</Paragraphs>
  <Slides>38</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38</vt:i4>
      </vt:variant>
    </vt:vector>
  </HeadingPairs>
  <TitlesOfParts>
    <vt:vector size="43" baseType="lpstr">
      <vt:lpstr>Euphemia</vt:lpstr>
      <vt:lpstr>Microsoft JhengHei UI</vt:lpstr>
      <vt:lpstr>Arial</vt:lpstr>
      <vt:lpstr>Wingdings</vt:lpstr>
      <vt:lpstr>數學 16x9</vt:lpstr>
      <vt:lpstr>網路爬蟲與資料分析 Python資料程式設計</vt:lpstr>
      <vt:lpstr>Pandas</vt:lpstr>
      <vt:lpstr>Pandas Series</vt:lpstr>
      <vt:lpstr>Pandas Series</vt:lpstr>
      <vt:lpstr>Pandas Series</vt:lpstr>
      <vt:lpstr>Pandas Series</vt:lpstr>
      <vt:lpstr>Series 的運算</vt:lpstr>
      <vt:lpstr>Series 的運算</vt:lpstr>
      <vt:lpstr>Pandas DataFrame</vt:lpstr>
      <vt:lpstr>Pandas DataFrame</vt:lpstr>
      <vt:lpstr>DataFrame創建</vt:lpstr>
      <vt:lpstr>DataFrame創建</vt:lpstr>
      <vt:lpstr>DataFrame創建</vt:lpstr>
      <vt:lpstr>DataFrame Index</vt:lpstr>
      <vt:lpstr>DataFrame Index</vt:lpstr>
      <vt:lpstr>DataFrame Index</vt:lpstr>
      <vt:lpstr>讀取CSV到DataFrame</vt:lpstr>
      <vt:lpstr>寫入DataFrame到CSV檔案</vt:lpstr>
      <vt:lpstr>DataFrame 函數取資料</vt:lpstr>
      <vt:lpstr>DataFrame 函數取資料</vt:lpstr>
      <vt:lpstr>DataFrame 函數取資料</vt:lpstr>
      <vt:lpstr>DataFrame 函數取資料</vt:lpstr>
      <vt:lpstr>DataFrame 函數取資料</vt:lpstr>
      <vt:lpstr>DataFrame 函數取資料</vt:lpstr>
      <vt:lpstr>DataFrame 直接取資料方式</vt:lpstr>
      <vt:lpstr>DataFrame Rename</vt:lpstr>
      <vt:lpstr>DataFrame 新增資料</vt:lpstr>
      <vt:lpstr>DataFrame 新增資料</vt:lpstr>
      <vt:lpstr>DataFrame 合併</vt:lpstr>
      <vt:lpstr>DataFrame 刪除資料</vt:lpstr>
      <vt:lpstr>Pandas DataFrame運算</vt:lpstr>
      <vt:lpstr>DataFrame 四則運算</vt:lpstr>
      <vt:lpstr>DataFrame 邏輯運算</vt:lpstr>
      <vt:lpstr>DataFrame NaN</vt:lpstr>
      <vt:lpstr>DataFrame 常用的數字類型統計函數</vt:lpstr>
      <vt:lpstr>DataFrame排序</vt:lpstr>
      <vt:lpstr>練習</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292</cp:revision>
  <dcterms:created xsi:type="dcterms:W3CDTF">2023-03-18T06:01:34Z</dcterms:created>
  <dcterms:modified xsi:type="dcterms:W3CDTF">2024-09-28T11:09:32Z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0x010100605B5793ECCD284FAF8BFD73D40B6835</vt:lpwstr>
  </property>
</Properties>
</file>