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94" r:id="rId9"/>
    <p:sldId id="293" r:id="rId10"/>
    <p:sldId id="295" r:id="rId11"/>
    <p:sldId id="257" r:id="rId12"/>
    <p:sldId id="258" r:id="rId13"/>
    <p:sldId id="259" r:id="rId14"/>
    <p:sldId id="260" r:id="rId15"/>
    <p:sldId id="261" r:id="rId16"/>
    <p:sldId id="263" r:id="rId17"/>
    <p:sldId id="262" r:id="rId18"/>
    <p:sldId id="264" r:id="rId19"/>
    <p:sldId id="278" r:id="rId20"/>
    <p:sldId id="284" r:id="rId21"/>
    <p:sldId id="285" r:id="rId22"/>
    <p:sldId id="291" r:id="rId23"/>
    <p:sldId id="292" r:id="rId24"/>
    <p:sldId id="288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530A0A6-3822-458C-8BA9-5CF81A4A2DD3}">
          <p14:sldIdLst>
            <p14:sldId id="256"/>
            <p14:sldId id="270"/>
            <p14:sldId id="271"/>
            <p14:sldId id="272"/>
            <p14:sldId id="273"/>
            <p14:sldId id="274"/>
            <p14:sldId id="275"/>
            <p14:sldId id="294"/>
            <p14:sldId id="293"/>
            <p14:sldId id="295"/>
          </p14:sldIdLst>
        </p14:section>
        <p14:section name="Request" id="{23DE9139-E9B2-4702-8E97-1207ED28A850}">
          <p14:sldIdLst>
            <p14:sldId id="257"/>
            <p14:sldId id="258"/>
            <p14:sldId id="259"/>
            <p14:sldId id="260"/>
          </p14:sldIdLst>
        </p14:section>
        <p14:section name="BeautifulSoup" id="{C1DFD87F-D994-4F63-B134-76A072DB5658}">
          <p14:sldIdLst>
            <p14:sldId id="261"/>
            <p14:sldId id="263"/>
            <p14:sldId id="262"/>
            <p14:sldId id="264"/>
            <p14:sldId id="278"/>
            <p14:sldId id="284"/>
            <p14:sldId id="285"/>
            <p14:sldId id="291"/>
            <p14:sldId id="292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468548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F2902C7-1161-4097-A999-491E4F9B0C54}" type="datetimeFigureOut">
              <a:rPr lang="zh-TW" altLang="en-US" smtClean="0"/>
              <a:t>2024/10/3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1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F2902C7-1161-4097-A999-491E4F9B0C54}" type="datetimeFigureOut">
              <a:rPr lang="zh-TW" altLang="en-US" smtClean="0"/>
              <a:t>2024/10/3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26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F2902C7-1161-4097-A999-491E4F9B0C54}" type="datetimeFigureOut">
              <a:rPr lang="zh-TW" altLang="en-US" smtClean="0"/>
              <a:t>2024/10/3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04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F2902C7-1161-4097-A999-491E4F9B0C54}" type="datetimeFigureOut">
              <a:rPr lang="zh-TW" altLang="en-US" smtClean="0"/>
              <a:t>2024/10/3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2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4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F2902C7-1161-4097-A999-491E4F9B0C54}" type="datetimeFigureOut">
              <a:rPr lang="zh-TW" altLang="en-US" smtClean="0"/>
              <a:t>2024/10/3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9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F2902C7-1161-4097-A999-491E4F9B0C54}" type="datetimeFigureOut">
              <a:rPr lang="zh-TW" altLang="en-US" smtClean="0"/>
              <a:t>2024/10/3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63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F2902C7-1161-4097-A999-491E4F9B0C54}" type="datetimeFigureOut">
              <a:rPr lang="zh-TW" altLang="en-US" smtClean="0"/>
              <a:t>2024/10/3</a:t>
            </a:fld>
            <a:endParaRPr lang="zh-TW" altLang="en-US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130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F2902C7-1161-4097-A999-491E4F9B0C54}" type="datetimeFigureOut">
              <a:rPr lang="zh-TW" altLang="en-US" smtClean="0"/>
              <a:t>2024/10/3</a:t>
            </a:fld>
            <a:endParaRPr lang="zh-TW" altLang="en-US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033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F2902C7-1161-4097-A999-491E4F9B0C54}" type="datetimeFigureOut">
              <a:rPr lang="zh-TW" altLang="en-US" smtClean="0"/>
              <a:t>2024/10/3</a:t>
            </a:fld>
            <a:endParaRPr lang="zh-TW" altLang="en-US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97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F2902C7-1161-4097-A999-491E4F9B0C54}" type="datetimeFigureOut">
              <a:rPr lang="zh-TW" altLang="en-US" smtClean="0"/>
              <a:t>2024/10/3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290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F2902C7-1161-4097-A999-491E4F9B0C54}" type="datetimeFigureOut">
              <a:rPr lang="zh-TW" altLang="en-US" smtClean="0"/>
              <a:t>2024/10/3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15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2"/>
            <a:ext cx="1371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AF2902C7-1161-4097-A999-491E4F9B0C54}" type="datetimeFigureOut">
              <a:rPr lang="zh-TW" altLang="en-US" smtClean="0"/>
              <a:t>2024/10/3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1B9AE47-442A-4D49-85BA-10624571A4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56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網路爬蟲與資料分析</a:t>
            </a:r>
            <a:r>
              <a:rPr lang="en-US" altLang="zh-TW"/>
              <a:t/>
            </a:r>
            <a:br>
              <a:rPr lang="en-US" altLang="zh-TW"/>
            </a:br>
            <a:r>
              <a:rPr lang="zh-TW" altLang="en-US" sz="4400" smtClean="0"/>
              <a:t>靜態</a:t>
            </a:r>
            <a:r>
              <a:rPr lang="zh-TW" altLang="en-US" sz="4400" dirty="0"/>
              <a:t>網頁解析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Instructor: </a:t>
            </a:r>
            <a:r>
              <a:rPr lang="zh-TW" altLang="en-US" dirty="0"/>
              <a:t>馬豪尚</a:t>
            </a:r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0205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標籤內常見屬性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803" y="1705994"/>
            <a:ext cx="7777285" cy="464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18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Requests</a:t>
            </a:r>
            <a:r>
              <a:rPr lang="zh-TW" altLang="en-US" sz="4400" dirty="0" smtClean="0"/>
              <a:t>向伺服器端</a:t>
            </a:r>
            <a:r>
              <a:rPr lang="en-US" altLang="zh-TW" sz="4400" dirty="0" smtClean="0"/>
              <a:t>GET</a:t>
            </a:r>
            <a:r>
              <a:rPr lang="zh-TW" altLang="en-US" sz="4400" dirty="0" smtClean="0"/>
              <a:t>請求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定義請求位置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url</a:t>
            </a:r>
            <a:endParaRPr lang="en-US" altLang="zh-TW" dirty="0" smtClean="0"/>
          </a:p>
          <a:p>
            <a:r>
              <a:rPr lang="en-US" altLang="zh-TW" dirty="0" smtClean="0"/>
              <a:t>Requests</a:t>
            </a:r>
            <a:r>
              <a:rPr lang="zh-TW" altLang="en-US" dirty="0" smtClean="0"/>
              <a:t>用</a:t>
            </a:r>
            <a:r>
              <a:rPr lang="en-US" altLang="zh-TW" dirty="0" smtClean="0"/>
              <a:t>get</a:t>
            </a:r>
            <a:r>
              <a:rPr lang="zh-TW" altLang="en-US" dirty="0" smtClean="0"/>
              <a:t>方法來請求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request.get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伺服器端回應屬性</a:t>
            </a:r>
            <a:endParaRPr lang="en-US" altLang="zh-TW" dirty="0" smtClean="0"/>
          </a:p>
          <a:p>
            <a:pPr lvl="1"/>
            <a:r>
              <a:rPr lang="en-US" altLang="zh-TW" dirty="0"/>
              <a:t>t</a:t>
            </a:r>
            <a:r>
              <a:rPr lang="en-US" altLang="zh-TW" dirty="0" smtClean="0"/>
              <a:t>ext: </a:t>
            </a:r>
            <a:r>
              <a:rPr lang="zh-TW" altLang="en-US" dirty="0" smtClean="0"/>
              <a:t>編碼的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標籤字串</a:t>
            </a:r>
            <a:endParaRPr lang="en-US" altLang="zh-TW" dirty="0" smtClean="0"/>
          </a:p>
          <a:p>
            <a:pPr lvl="1"/>
            <a:r>
              <a:rPr lang="en-US" altLang="zh-TW" dirty="0"/>
              <a:t>c</a:t>
            </a:r>
            <a:r>
              <a:rPr lang="en-US" altLang="zh-TW" dirty="0" smtClean="0"/>
              <a:t>ontents: </a:t>
            </a:r>
            <a:r>
              <a:rPr lang="zh-TW" altLang="en-US" dirty="0" smtClean="0"/>
              <a:t>沒有編碼的位元組資料，適用於非文字內容的請求</a:t>
            </a:r>
            <a:endParaRPr lang="en-US" altLang="zh-TW" dirty="0" smtClean="0"/>
          </a:p>
          <a:p>
            <a:pPr lvl="1"/>
            <a:r>
              <a:rPr lang="en-US" altLang="zh-TW" dirty="0"/>
              <a:t>e</a:t>
            </a:r>
            <a:r>
              <a:rPr lang="en-US" altLang="zh-TW" dirty="0" smtClean="0"/>
              <a:t>ncoding:</a:t>
            </a:r>
            <a:r>
              <a:rPr lang="zh-TW" altLang="en-US" dirty="0" smtClean="0"/>
              <a:t> 取得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標籤字串的編碼</a:t>
            </a:r>
            <a:endParaRPr lang="en-US" altLang="zh-TW" dirty="0" smtClean="0"/>
          </a:p>
          <a:p>
            <a:pPr lvl="1"/>
            <a:r>
              <a:rPr lang="en-US" altLang="zh-TW" dirty="0" err="1"/>
              <a:t>s</a:t>
            </a:r>
            <a:r>
              <a:rPr lang="en-US" altLang="zh-TW" dirty="0" err="1" smtClean="0"/>
              <a:t>tatus_code</a:t>
            </a:r>
            <a:r>
              <a:rPr lang="en-US" altLang="zh-TW" dirty="0" smtClean="0"/>
              <a:t>:</a:t>
            </a:r>
            <a:r>
              <a:rPr lang="zh-TW" altLang="en-US" dirty="0" smtClean="0"/>
              <a:t> 伺服器回應狀態碼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53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/>
              <a:t>Requests</a:t>
            </a:r>
            <a:r>
              <a:rPr lang="zh-TW" altLang="en-US" sz="4400" dirty="0"/>
              <a:t>向伺服器</a:t>
            </a:r>
            <a:r>
              <a:rPr lang="zh-TW" altLang="en-US" sz="4400" dirty="0" smtClean="0"/>
              <a:t>端</a:t>
            </a:r>
            <a:r>
              <a:rPr lang="en-US" altLang="zh-TW" sz="4400" dirty="0"/>
              <a:t>GET</a:t>
            </a:r>
            <a:r>
              <a:rPr lang="zh-TW" altLang="en-US" sz="4400" dirty="0" smtClean="0"/>
              <a:t>請求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帶有參數的請求</a:t>
            </a:r>
            <a:endParaRPr lang="en-US" altLang="zh-TW" sz="3200" dirty="0" smtClean="0"/>
          </a:p>
          <a:p>
            <a:pPr lvl="1"/>
            <a:r>
              <a:rPr lang="zh-TW" altLang="en-US" sz="2800" dirty="0" smtClean="0"/>
              <a:t>直接將參數加在</a:t>
            </a:r>
            <a:r>
              <a:rPr lang="en-US" altLang="zh-TW" sz="2800" dirty="0" err="1" smtClean="0"/>
              <a:t>url</a:t>
            </a:r>
            <a:r>
              <a:rPr lang="zh-TW" altLang="en-US" sz="2800" dirty="0" smtClean="0"/>
              <a:t>網址之後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使用</a:t>
            </a:r>
            <a:r>
              <a:rPr lang="en-US" altLang="zh-TW" sz="2800" dirty="0" err="1" smtClean="0"/>
              <a:t>params</a:t>
            </a:r>
            <a:r>
              <a:rPr lang="zh-TW" altLang="en-US" sz="2800" dirty="0" smtClean="0"/>
              <a:t>參數指定</a:t>
            </a:r>
            <a:r>
              <a:rPr lang="en-US" altLang="zh-TW" sz="2800" dirty="0" err="1" smtClean="0"/>
              <a:t>url</a:t>
            </a:r>
            <a:r>
              <a:rPr lang="zh-TW" altLang="en-US" sz="2800" dirty="0" smtClean="0"/>
              <a:t>參數值的字典</a:t>
            </a:r>
            <a:endParaRPr lang="en-US" altLang="zh-TW" sz="2800" dirty="0" smtClean="0"/>
          </a:p>
          <a:p>
            <a:pPr lvl="2"/>
            <a:r>
              <a:rPr lang="en-US" altLang="zh-TW" sz="2400" dirty="0" err="1" smtClean="0"/>
              <a:t>dic_params</a:t>
            </a:r>
            <a:r>
              <a:rPr lang="en-US" altLang="zh-TW" sz="2400" dirty="0" smtClean="0"/>
              <a:t> = {‘name’: ‘Allen’, ‘grade’: 100}</a:t>
            </a:r>
          </a:p>
          <a:p>
            <a:pPr lvl="2"/>
            <a:r>
              <a:rPr lang="en-US" altLang="zh-TW" sz="2400" dirty="0" err="1" smtClean="0"/>
              <a:t>requests.get</a:t>
            </a:r>
            <a:r>
              <a:rPr lang="en-US" altLang="zh-TW" sz="2400" dirty="0" smtClean="0"/>
              <a:t>(“</a:t>
            </a:r>
            <a:r>
              <a:rPr lang="en-US" altLang="zh-TW" sz="2400" dirty="0" err="1" smtClean="0"/>
              <a:t>url</a:t>
            </a:r>
            <a:r>
              <a:rPr lang="en-US" altLang="zh-TW" sz="2400" dirty="0" smtClean="0"/>
              <a:t>/get”, </a:t>
            </a:r>
            <a:r>
              <a:rPr lang="en-US" altLang="zh-TW" sz="2400" dirty="0" err="1" smtClean="0"/>
              <a:t>params</a:t>
            </a:r>
            <a:r>
              <a:rPr lang="en-US" altLang="zh-TW" sz="2400" dirty="0" smtClean="0"/>
              <a:t> = </a:t>
            </a:r>
            <a:r>
              <a:rPr lang="en-US" altLang="zh-TW" sz="2400" dirty="0" err="1" smtClean="0"/>
              <a:t>dic_params</a:t>
            </a:r>
            <a:r>
              <a:rPr lang="en-US" altLang="zh-TW" sz="24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313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Requests - User-agent and Cookie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有些網站</a:t>
            </a:r>
            <a:r>
              <a:rPr lang="zh-TW" altLang="en-US" dirty="0" smtClean="0"/>
              <a:t>的</a:t>
            </a:r>
            <a:r>
              <a:rPr lang="en-US" altLang="zh-TW" dirty="0" smtClean="0"/>
              <a:t>HTTP</a:t>
            </a:r>
            <a:r>
              <a:rPr lang="zh-TW" altLang="en-US" dirty="0" smtClean="0"/>
              <a:t>請求需要指定</a:t>
            </a:r>
            <a:r>
              <a:rPr lang="en-US" altLang="zh-TW" dirty="0" smtClean="0"/>
              <a:t>header</a:t>
            </a:r>
            <a:r>
              <a:rPr lang="zh-TW" altLang="en-US" dirty="0" smtClean="0"/>
              <a:t>參數或</a:t>
            </a:r>
            <a:r>
              <a:rPr lang="en-US" altLang="zh-TW" dirty="0" smtClean="0"/>
              <a:t>Cookie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r>
              <a:rPr lang="zh-TW" altLang="en-US" dirty="0" smtClean="0"/>
              <a:t>輸入</a:t>
            </a:r>
            <a:r>
              <a:rPr lang="en-US" altLang="zh-TW" dirty="0" smtClean="0"/>
              <a:t>user-agent</a:t>
            </a:r>
            <a:r>
              <a:rPr lang="zh-TW" altLang="en-US" dirty="0" smtClean="0"/>
              <a:t>在</a:t>
            </a:r>
            <a:r>
              <a:rPr lang="en-US" altLang="zh-TW" dirty="0" smtClean="0"/>
              <a:t>header</a:t>
            </a:r>
            <a:r>
              <a:rPr lang="zh-TW" altLang="en-US" dirty="0" smtClean="0"/>
              <a:t>內</a:t>
            </a:r>
            <a:endParaRPr lang="en-US" altLang="zh-TW" dirty="0" smtClean="0"/>
          </a:p>
          <a:p>
            <a:pPr lvl="1"/>
            <a:r>
              <a:rPr lang="en-US" altLang="zh-TW" dirty="0"/>
              <a:t>header= {‘user-agent’ : ‘Allen’}</a:t>
            </a:r>
          </a:p>
          <a:p>
            <a:pPr lvl="1"/>
            <a:r>
              <a:rPr lang="en-US" altLang="zh-TW" dirty="0" err="1" smtClean="0"/>
              <a:t>requests.get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, headers=headers)</a:t>
            </a:r>
          </a:p>
          <a:p>
            <a:pPr lvl="1"/>
            <a:endParaRPr lang="en-US" altLang="zh-TW" dirty="0"/>
          </a:p>
          <a:p>
            <a:r>
              <a:rPr lang="zh-TW" altLang="en-US" dirty="0" smtClean="0"/>
              <a:t>輸入</a:t>
            </a:r>
            <a:r>
              <a:rPr lang="en-US" altLang="zh-TW" dirty="0" smtClean="0"/>
              <a:t>Cookie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Cookies=</a:t>
            </a:r>
            <a:r>
              <a:rPr lang="zh-TW" altLang="en-US" dirty="0" smtClean="0"/>
              <a:t> </a:t>
            </a:r>
            <a:r>
              <a:rPr lang="en-US" altLang="zh-TW" dirty="0" err="1" smtClean="0"/>
              <a:t>dict</a:t>
            </a:r>
            <a:r>
              <a:rPr lang="en-US" altLang="zh-TW" dirty="0" smtClean="0"/>
              <a:t>(‘name’=‘Allen’)</a:t>
            </a:r>
          </a:p>
          <a:p>
            <a:pPr lvl="1"/>
            <a:r>
              <a:rPr lang="en-US" altLang="zh-TW" dirty="0" err="1"/>
              <a:t>r</a:t>
            </a:r>
            <a:r>
              <a:rPr lang="en-US" altLang="zh-TW" dirty="0" err="1" smtClean="0"/>
              <a:t>equests.get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, cookies=cookies)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862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Requests</a:t>
            </a:r>
            <a:r>
              <a:rPr lang="zh-TW" altLang="en-US" sz="4400" dirty="0"/>
              <a:t>向伺服器</a:t>
            </a:r>
            <a:r>
              <a:rPr lang="zh-TW" altLang="en-US" sz="4400" dirty="0" smtClean="0"/>
              <a:t>端</a:t>
            </a:r>
            <a:r>
              <a:rPr lang="en-US" altLang="zh-TW" sz="4400" dirty="0" smtClean="0"/>
              <a:t>POST</a:t>
            </a:r>
            <a:r>
              <a:rPr lang="zh-TW" altLang="en-US" sz="4400" dirty="0" smtClean="0"/>
              <a:t>請求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定義請求位置</a:t>
            </a:r>
            <a:endParaRPr lang="en-US" altLang="zh-TW" dirty="0"/>
          </a:p>
          <a:p>
            <a:pPr lvl="1"/>
            <a:r>
              <a:rPr lang="en-US" altLang="zh-TW" dirty="0" err="1"/>
              <a:t>url</a:t>
            </a:r>
            <a:endParaRPr lang="en-US" altLang="zh-TW" dirty="0"/>
          </a:p>
          <a:p>
            <a:r>
              <a:rPr lang="en-US" altLang="zh-TW" dirty="0"/>
              <a:t>Requests</a:t>
            </a:r>
            <a:r>
              <a:rPr lang="zh-TW" altLang="en-US" dirty="0" smtClean="0"/>
              <a:t>用</a:t>
            </a:r>
            <a:r>
              <a:rPr lang="en-US" altLang="zh-TW" dirty="0" smtClean="0"/>
              <a:t>POST</a:t>
            </a:r>
            <a:r>
              <a:rPr lang="zh-TW" altLang="en-US" dirty="0" smtClean="0"/>
              <a:t>方法</a:t>
            </a:r>
            <a:r>
              <a:rPr lang="zh-TW" altLang="en-US" dirty="0"/>
              <a:t>來</a:t>
            </a:r>
            <a:r>
              <a:rPr lang="zh-TW" altLang="en-US" dirty="0" smtClean="0"/>
              <a:t>請求，同時送出要傳送給伺服器的資料，例如表單欄位的輸入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post_data</a:t>
            </a:r>
            <a:r>
              <a:rPr lang="en-US" altLang="zh-TW" dirty="0" smtClean="0"/>
              <a:t>={‘</a:t>
            </a:r>
            <a:r>
              <a:rPr lang="en-US" altLang="zh-TW" dirty="0" err="1" smtClean="0"/>
              <a:t>name’:’Allen</a:t>
            </a:r>
            <a:r>
              <a:rPr lang="en-US" altLang="zh-TW" dirty="0" smtClean="0"/>
              <a:t>’, ‘grade’: 100}</a:t>
            </a:r>
          </a:p>
          <a:p>
            <a:pPr lvl="1"/>
            <a:r>
              <a:rPr lang="en-US" altLang="zh-TW" dirty="0" err="1" smtClean="0"/>
              <a:t>request.post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post_data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835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靜態網頁分析</a:t>
            </a:r>
            <a:r>
              <a:rPr lang="en-US" altLang="zh-TW" sz="4400" dirty="0"/>
              <a:t> </a:t>
            </a:r>
            <a:endParaRPr lang="zh-TW" altLang="en-US" sz="5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requests</a:t>
            </a:r>
            <a:r>
              <a:rPr lang="zh-TW" altLang="en-US" dirty="0" smtClean="0"/>
              <a:t>取回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網頁內容</a:t>
            </a:r>
            <a:endParaRPr lang="en-US" altLang="zh-TW" dirty="0" smtClean="0"/>
          </a:p>
          <a:p>
            <a:r>
              <a:rPr lang="zh-TW" altLang="en-US" dirty="0" smtClean="0"/>
              <a:t>搭配</a:t>
            </a:r>
            <a:r>
              <a:rPr lang="en-US" altLang="zh-TW" dirty="0" err="1" smtClean="0"/>
              <a:t>BeautifulSoup</a:t>
            </a:r>
            <a:r>
              <a:rPr lang="zh-TW" altLang="en-US" dirty="0" smtClean="0"/>
              <a:t>套件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解析</a:t>
            </a:r>
            <a:r>
              <a:rPr lang="zh-TW" altLang="en-US" dirty="0"/>
              <a:t>及取得</a:t>
            </a:r>
            <a:r>
              <a:rPr lang="en-US" altLang="zh-TW" dirty="0"/>
              <a:t>HTML</a:t>
            </a:r>
            <a:r>
              <a:rPr lang="zh-TW" altLang="en-US" dirty="0"/>
              <a:t>原始碼各個標籤的元素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pip install bs4</a:t>
            </a:r>
          </a:p>
          <a:p>
            <a:r>
              <a:rPr lang="zh-TW" altLang="en-US" dirty="0" smtClean="0"/>
              <a:t>載入套件模組</a:t>
            </a:r>
            <a:endParaRPr lang="en-US" altLang="zh-TW" dirty="0" smtClean="0"/>
          </a:p>
          <a:p>
            <a:pPr lvl="1"/>
            <a:r>
              <a:rPr lang="en-US" altLang="zh-TW" dirty="0"/>
              <a:t>from bs4 import </a:t>
            </a:r>
            <a:r>
              <a:rPr lang="en-US" altLang="zh-TW" dirty="0" err="1"/>
              <a:t>BeautifulSoup</a:t>
            </a:r>
            <a:r>
              <a:rPr lang="en-US" altLang="zh-TW" dirty="0"/>
              <a:t> </a:t>
            </a:r>
            <a:endParaRPr lang="en-US" altLang="zh-TW" dirty="0" smtClean="0"/>
          </a:p>
          <a:p>
            <a:pPr lvl="2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06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BeautifulSoup</a:t>
            </a:r>
            <a:r>
              <a:rPr lang="zh-TW" altLang="en-US" sz="4400" dirty="0" smtClean="0"/>
              <a:t>解析器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Beautiful </a:t>
            </a:r>
            <a:r>
              <a:rPr lang="en-US" altLang="zh-TW" dirty="0"/>
              <a:t>Soup</a:t>
            </a:r>
            <a:r>
              <a:rPr lang="zh-TW" altLang="en-US" dirty="0"/>
              <a:t>支持</a:t>
            </a:r>
            <a:r>
              <a:rPr lang="en-US" altLang="zh-TW" dirty="0"/>
              <a:t>Python</a:t>
            </a:r>
            <a:r>
              <a:rPr lang="zh-TW" altLang="en-US" dirty="0"/>
              <a:t>標準庫中的</a:t>
            </a:r>
            <a:r>
              <a:rPr lang="en-US" altLang="zh-TW" dirty="0"/>
              <a:t>HTML</a:t>
            </a:r>
            <a:r>
              <a:rPr lang="zh-TW" altLang="en-US" dirty="0"/>
              <a:t>解析</a:t>
            </a:r>
            <a:r>
              <a:rPr lang="zh-TW" altLang="en-US" dirty="0" smtClean="0"/>
              <a:t>器，還</a:t>
            </a:r>
            <a:r>
              <a:rPr lang="zh-TW" altLang="en-US" dirty="0"/>
              <a:t>支持一些第三方的解析</a:t>
            </a:r>
            <a:r>
              <a:rPr lang="zh-TW" altLang="en-US" dirty="0" smtClean="0"/>
              <a:t>器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440201"/>
              </p:ext>
            </p:extLst>
          </p:nvPr>
        </p:nvGraphicFramePr>
        <p:xfrm>
          <a:off x="1593852" y="2488224"/>
          <a:ext cx="9805869" cy="4251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4671">
                  <a:extLst>
                    <a:ext uri="{9D8B030D-6E8A-4147-A177-3AD203B41FA5}">
                      <a16:colId xmlns:a16="http://schemas.microsoft.com/office/drawing/2014/main" val="391884009"/>
                    </a:ext>
                  </a:extLst>
                </a:gridCol>
                <a:gridCol w="2828262">
                  <a:extLst>
                    <a:ext uri="{9D8B030D-6E8A-4147-A177-3AD203B41FA5}">
                      <a16:colId xmlns:a16="http://schemas.microsoft.com/office/drawing/2014/main" val="1371152047"/>
                    </a:ext>
                  </a:extLst>
                </a:gridCol>
                <a:gridCol w="2735138">
                  <a:extLst>
                    <a:ext uri="{9D8B030D-6E8A-4147-A177-3AD203B41FA5}">
                      <a16:colId xmlns:a16="http://schemas.microsoft.com/office/drawing/2014/main" val="1834741725"/>
                    </a:ext>
                  </a:extLst>
                </a:gridCol>
                <a:gridCol w="2167798">
                  <a:extLst>
                    <a:ext uri="{9D8B030D-6E8A-4147-A177-3AD203B41FA5}">
                      <a16:colId xmlns:a16="http://schemas.microsoft.com/office/drawing/2014/main" val="3446809007"/>
                    </a:ext>
                  </a:extLst>
                </a:gridCol>
              </a:tblGrid>
              <a:tr h="344494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解析器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使用方法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優勢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劣勢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437861"/>
                  </a:ext>
                </a:extLst>
              </a:tr>
              <a:tr h="861236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Python</a:t>
                      </a:r>
                      <a:r>
                        <a:rPr lang="zh-TW" altLang="en-US" dirty="0" smtClean="0"/>
                        <a:t>標準庫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BeautifulSoup</a:t>
                      </a:r>
                      <a:r>
                        <a:rPr lang="en-US" altLang="zh-TW" dirty="0" smtClean="0"/>
                        <a:t>(markup, "</a:t>
                      </a:r>
                      <a:r>
                        <a:rPr lang="en-US" altLang="zh-TW" dirty="0" err="1" smtClean="0"/>
                        <a:t>html.parser</a:t>
                      </a:r>
                      <a:r>
                        <a:rPr lang="en-US" altLang="zh-TW" dirty="0" smtClean="0"/>
                        <a:t>")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執行速度適中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文檔容錯能力強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Python 2.7.3 or 3.2.2</a:t>
                      </a:r>
                      <a:r>
                        <a:rPr lang="zh-TW" altLang="en-US" dirty="0" smtClean="0"/>
                        <a:t>前的版本中文檔容錯能力差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4986649"/>
                  </a:ext>
                </a:extLst>
              </a:tr>
              <a:tr h="602865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lxml</a:t>
                      </a:r>
                      <a:r>
                        <a:rPr lang="en-US" altLang="zh-TW" dirty="0" smtClean="0"/>
                        <a:t> HTML </a:t>
                      </a:r>
                      <a:r>
                        <a:rPr lang="zh-TW" altLang="en-US" dirty="0" smtClean="0"/>
                        <a:t>解析器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BeautifulSoup</a:t>
                      </a:r>
                      <a:r>
                        <a:rPr lang="en-US" altLang="zh-TW" dirty="0" smtClean="0"/>
                        <a:t>(markup, "</a:t>
                      </a:r>
                      <a:r>
                        <a:rPr lang="en-US" altLang="zh-TW" dirty="0" err="1" smtClean="0"/>
                        <a:t>lxml</a:t>
                      </a:r>
                      <a:r>
                        <a:rPr lang="en-US" altLang="zh-TW" dirty="0" smtClean="0"/>
                        <a:t>")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速度快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文檔容錯能力強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需要安裝</a:t>
                      </a:r>
                      <a:r>
                        <a:rPr lang="en-US" altLang="zh-TW" dirty="0" smtClean="0"/>
                        <a:t>C</a:t>
                      </a:r>
                      <a:r>
                        <a:rPr lang="zh-TW" altLang="en-US" dirty="0" smtClean="0"/>
                        <a:t>語言庫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581883"/>
                  </a:ext>
                </a:extLst>
              </a:tr>
              <a:tr h="1119607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lxml</a:t>
                      </a:r>
                      <a:r>
                        <a:rPr lang="en-US" altLang="zh-TW" dirty="0" smtClean="0"/>
                        <a:t> XML </a:t>
                      </a:r>
                      <a:r>
                        <a:rPr lang="zh-TW" altLang="en-US" dirty="0" smtClean="0"/>
                        <a:t>解析器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BeautifulSoup</a:t>
                      </a:r>
                      <a:r>
                        <a:rPr lang="en-US" altLang="zh-TW" dirty="0" smtClean="0"/>
                        <a:t>(markup, ["</a:t>
                      </a:r>
                      <a:r>
                        <a:rPr lang="en-US" altLang="zh-TW" dirty="0" err="1" smtClean="0"/>
                        <a:t>lxml</a:t>
                      </a:r>
                      <a:r>
                        <a:rPr lang="en-US" altLang="zh-TW" dirty="0" smtClean="0"/>
                        <a:t>-xml"])</a:t>
                      </a:r>
                    </a:p>
                    <a:p>
                      <a:r>
                        <a:rPr lang="en-US" altLang="zh-TW" dirty="0" err="1" smtClean="0"/>
                        <a:t>BeautifulSoup</a:t>
                      </a:r>
                      <a:r>
                        <a:rPr lang="en-US" altLang="zh-TW" dirty="0" smtClean="0"/>
                        <a:t>(markup, "xml")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速度快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唯一支援</a:t>
                      </a:r>
                      <a:r>
                        <a:rPr lang="en-US" altLang="zh-TW" dirty="0" smtClean="0"/>
                        <a:t>XML</a:t>
                      </a:r>
                      <a:r>
                        <a:rPr lang="zh-TW" altLang="en-US" dirty="0" smtClean="0"/>
                        <a:t>的解析器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需要安裝</a:t>
                      </a:r>
                      <a:r>
                        <a:rPr lang="en-US" altLang="zh-TW" dirty="0" smtClean="0"/>
                        <a:t>C</a:t>
                      </a:r>
                      <a:r>
                        <a:rPr lang="zh-TW" altLang="en-US" dirty="0" smtClean="0"/>
                        <a:t>語言庫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505970"/>
                  </a:ext>
                </a:extLst>
              </a:tr>
              <a:tr h="1142635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html5lib</a:t>
                      </a:r>
                      <a:r>
                        <a:rPr lang="zh-TW" altLang="en-US" dirty="0" smtClean="0"/>
                        <a:t>解析器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BeautifulSoup</a:t>
                      </a:r>
                      <a:r>
                        <a:rPr lang="en-US" altLang="zh-TW" dirty="0" smtClean="0"/>
                        <a:t>(markup, "html5lib")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最好的容錯性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以瀏覽器的方式解析文檔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產生</a:t>
                      </a:r>
                      <a:r>
                        <a:rPr lang="en-US" altLang="zh-TW" dirty="0" smtClean="0"/>
                        <a:t>HTML5</a:t>
                      </a:r>
                      <a:r>
                        <a:rPr lang="zh-TW" altLang="en-US" dirty="0" smtClean="0"/>
                        <a:t>格式的文檔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速度慢</a:t>
                      </a:r>
                      <a:endParaRPr lang="en-US" altLang="zh-TW" dirty="0" smtClean="0"/>
                    </a:p>
                    <a:p>
                      <a:r>
                        <a:rPr lang="zh-TW" altLang="en-US" dirty="0" smtClean="0"/>
                        <a:t>不依賴外部擴展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212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79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BeautifulSoup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安裝解析器</a:t>
            </a:r>
            <a:endParaRPr lang="en-US" altLang="zh-TW" dirty="0" smtClean="0"/>
          </a:p>
          <a:p>
            <a:pPr lvl="1"/>
            <a:r>
              <a:rPr lang="en-US" altLang="zh-TW" dirty="0" err="1"/>
              <a:t>lxml</a:t>
            </a:r>
            <a:r>
              <a:rPr lang="en-US" altLang="zh-TW" dirty="0"/>
              <a:t> HTML </a:t>
            </a:r>
            <a:r>
              <a:rPr lang="zh-TW" altLang="en-US" dirty="0"/>
              <a:t>解析</a:t>
            </a:r>
            <a:r>
              <a:rPr lang="zh-TW" altLang="en-US" dirty="0" smtClean="0"/>
              <a:t>器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pip </a:t>
            </a:r>
            <a:r>
              <a:rPr lang="en-US" altLang="zh-TW" dirty="0"/>
              <a:t>install </a:t>
            </a:r>
            <a:r>
              <a:rPr lang="en-US" altLang="zh-TW" dirty="0" err="1" smtClean="0"/>
              <a:t>lxml</a:t>
            </a:r>
            <a:endParaRPr lang="en-US" altLang="zh-TW" dirty="0" smtClean="0"/>
          </a:p>
          <a:p>
            <a:pPr lvl="1"/>
            <a:r>
              <a:rPr lang="en-US" altLang="zh-TW" dirty="0"/>
              <a:t>h</a:t>
            </a:r>
            <a:r>
              <a:rPr lang="en-US" altLang="zh-TW" dirty="0" smtClean="0"/>
              <a:t>tml5lib</a:t>
            </a:r>
            <a:r>
              <a:rPr lang="zh-TW" altLang="en-US" dirty="0"/>
              <a:t>解析</a:t>
            </a:r>
            <a:r>
              <a:rPr lang="zh-TW" altLang="en-US" dirty="0" smtClean="0"/>
              <a:t>器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pip </a:t>
            </a:r>
            <a:r>
              <a:rPr lang="en-US" altLang="zh-TW" dirty="0"/>
              <a:t>install html5lib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799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BeautifulSoup</a:t>
            </a:r>
            <a:r>
              <a:rPr lang="zh-TW" altLang="en-US" sz="4400" dirty="0" smtClean="0"/>
              <a:t> 物件的種類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Beautiful Soup</a:t>
            </a:r>
            <a:r>
              <a:rPr lang="zh-TW" altLang="en-US" dirty="0" smtClean="0"/>
              <a:t>將</a:t>
            </a:r>
            <a:r>
              <a:rPr lang="en-US" altLang="zh-TW" dirty="0" smtClean="0"/>
              <a:t>HTML</a:t>
            </a:r>
            <a:r>
              <a:rPr lang="zh-TW" altLang="en-US" dirty="0"/>
              <a:t>文檔轉換成</a:t>
            </a:r>
            <a:r>
              <a:rPr lang="zh-TW" altLang="en-US" dirty="0" smtClean="0"/>
              <a:t>一個樹</a:t>
            </a:r>
            <a:r>
              <a:rPr lang="zh-TW" altLang="en-US" dirty="0"/>
              <a:t>形</a:t>
            </a:r>
            <a:r>
              <a:rPr lang="zh-TW" altLang="en-US" dirty="0" smtClean="0"/>
              <a:t>結構，每</a:t>
            </a:r>
            <a:r>
              <a:rPr lang="zh-TW" altLang="en-US" dirty="0"/>
              <a:t>個節點都</a:t>
            </a:r>
            <a:r>
              <a:rPr lang="zh-TW" altLang="en-US" dirty="0" smtClean="0"/>
              <a:t>是</a:t>
            </a:r>
            <a:r>
              <a:rPr lang="zh-TW" altLang="en-US" dirty="0"/>
              <a:t>一個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pPr lvl="1"/>
            <a:r>
              <a:rPr lang="en-US" altLang="zh-TW" dirty="0" err="1"/>
              <a:t>BeautifulSoup</a:t>
            </a:r>
            <a:endParaRPr lang="en-US" altLang="zh-TW" dirty="0"/>
          </a:p>
          <a:p>
            <a:pPr lvl="2"/>
            <a:r>
              <a:rPr lang="en-US" altLang="zh-TW" dirty="0"/>
              <a:t>soup = </a:t>
            </a:r>
            <a:r>
              <a:rPr lang="en-US" altLang="zh-TW" dirty="0" err="1"/>
              <a:t>BeautifulSoup</a:t>
            </a:r>
            <a:r>
              <a:rPr lang="en-US" altLang="zh-TW" dirty="0"/>
              <a:t>(content, "</a:t>
            </a:r>
            <a:r>
              <a:rPr lang="en-US" altLang="zh-TW" dirty="0" err="1"/>
              <a:t>lxml</a:t>
            </a:r>
            <a:r>
              <a:rPr lang="en-US" altLang="zh-TW" dirty="0"/>
              <a:t>")</a:t>
            </a:r>
          </a:p>
          <a:p>
            <a:pPr lvl="2"/>
            <a:r>
              <a:rPr lang="zh-TW" altLang="en-US" dirty="0"/>
              <a:t>第一個參數為含有</a:t>
            </a:r>
            <a:r>
              <a:rPr lang="en-US" altLang="zh-TW" dirty="0"/>
              <a:t>HTML</a:t>
            </a:r>
            <a:r>
              <a:rPr lang="zh-TW" altLang="en-US" dirty="0"/>
              <a:t>標籤的文字內容</a:t>
            </a:r>
            <a:endParaRPr lang="en-US" altLang="zh-TW" dirty="0"/>
          </a:p>
          <a:p>
            <a:pPr lvl="2"/>
            <a:r>
              <a:rPr lang="zh-TW" altLang="en-US" dirty="0"/>
              <a:t>第二個參數為解析器的名稱</a:t>
            </a:r>
            <a:endParaRPr lang="en-US" altLang="zh-TW" dirty="0"/>
          </a:p>
          <a:p>
            <a:pPr lvl="1"/>
            <a:r>
              <a:rPr lang="en-US" altLang="zh-TW" dirty="0" smtClean="0"/>
              <a:t>Tag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2"/>
            <a:r>
              <a:rPr lang="zh-TW" altLang="en-US" dirty="0"/>
              <a:t>與</a:t>
            </a:r>
            <a:r>
              <a:rPr lang="en-US" altLang="zh-TW" dirty="0"/>
              <a:t>XML</a:t>
            </a:r>
            <a:r>
              <a:rPr lang="zh-TW" altLang="en-US" dirty="0"/>
              <a:t>或</a:t>
            </a:r>
            <a:r>
              <a:rPr lang="en-US" altLang="zh-TW" dirty="0"/>
              <a:t>HTML</a:t>
            </a:r>
            <a:r>
              <a:rPr lang="zh-TW" altLang="en-US" dirty="0" smtClean="0"/>
              <a:t>原始文檔中的</a:t>
            </a:r>
            <a:r>
              <a:rPr lang="en-US" altLang="zh-TW" dirty="0"/>
              <a:t>tag</a:t>
            </a:r>
            <a:r>
              <a:rPr lang="zh-TW" altLang="en-US" dirty="0"/>
              <a:t>相同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NavigableString</a:t>
            </a:r>
            <a:endParaRPr lang="en-US" altLang="zh-TW" dirty="0" smtClean="0"/>
          </a:p>
          <a:p>
            <a:pPr lvl="2"/>
            <a:r>
              <a:rPr lang="zh-TW" altLang="en-US" dirty="0"/>
              <a:t>可以遍歷的字符串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Comment</a:t>
            </a:r>
          </a:p>
          <a:p>
            <a:pPr lvl="2"/>
            <a:r>
              <a:rPr lang="zh-TW" altLang="en-US" dirty="0"/>
              <a:t>註釋及特殊字符串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330" y="2549769"/>
            <a:ext cx="4213309" cy="325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4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BeautifulSoup</a:t>
            </a:r>
            <a:r>
              <a:rPr lang="zh-TW" altLang="en-US" sz="4400" dirty="0" smtClean="0"/>
              <a:t> 物件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Beautiful Soup</a:t>
            </a:r>
            <a:r>
              <a:rPr lang="zh-TW" altLang="en-US" dirty="0"/>
              <a:t>提供了許多操作和</a:t>
            </a:r>
            <a:r>
              <a:rPr lang="zh-TW" altLang="en-US" dirty="0" smtClean="0"/>
              <a:t>遍歷</a:t>
            </a:r>
            <a:r>
              <a:rPr lang="en-US" altLang="zh-TW" dirty="0" smtClean="0"/>
              <a:t>tag</a:t>
            </a:r>
            <a:r>
              <a:rPr lang="zh-TW" altLang="en-US" dirty="0" smtClean="0"/>
              <a:t>子節點</a:t>
            </a:r>
            <a:endParaRPr lang="en-US" altLang="zh-TW" dirty="0" smtClean="0"/>
          </a:p>
          <a:p>
            <a:r>
              <a:rPr lang="zh-TW" altLang="en-US" dirty="0" smtClean="0"/>
              <a:t>存取某個</a:t>
            </a:r>
            <a:r>
              <a:rPr lang="en-US" altLang="zh-TW" dirty="0" smtClean="0"/>
              <a:t>tag</a:t>
            </a:r>
            <a:r>
              <a:rPr lang="zh-TW" altLang="en-US" dirty="0" smtClean="0"/>
              <a:t>的方法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soup.tag</a:t>
            </a:r>
            <a:r>
              <a:rPr lang="zh-TW" altLang="en-US" dirty="0" smtClean="0"/>
              <a:t>名稱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tag </a:t>
            </a:r>
            <a:r>
              <a:rPr lang="en-US" altLang="zh-TW" dirty="0"/>
              <a:t>= </a:t>
            </a:r>
            <a:r>
              <a:rPr lang="en-US" altLang="zh-TW" dirty="0" err="1"/>
              <a:t>soup.a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獲取解析文檔內的第一個</a:t>
            </a:r>
            <a:r>
              <a:rPr lang="en-US" altLang="zh-TW" dirty="0">
                <a:sym typeface="Wingdings" panose="05000000000000000000" pitchFamily="2" charset="2"/>
              </a:rPr>
              <a:t>a</a:t>
            </a:r>
            <a:r>
              <a:rPr lang="zh-TW" altLang="en-US" dirty="0">
                <a:sym typeface="Wingdings" panose="05000000000000000000" pitchFamily="2" charset="2"/>
              </a:rPr>
              <a:t>標籤</a:t>
            </a:r>
            <a:endParaRPr lang="en-US" altLang="zh-TW" dirty="0">
              <a:sym typeface="Wingdings" panose="05000000000000000000" pitchFamily="2" charset="2"/>
            </a:endParaRPr>
          </a:p>
          <a:p>
            <a:pPr lvl="2"/>
            <a:r>
              <a:rPr lang="en-US" altLang="zh-TW" dirty="0">
                <a:sym typeface="Wingdings" panose="05000000000000000000" pitchFamily="2" charset="2"/>
              </a:rPr>
              <a:t>tag = </a:t>
            </a:r>
            <a:r>
              <a:rPr lang="en-US" altLang="zh-TW" dirty="0" err="1">
                <a:sym typeface="Wingdings" panose="05000000000000000000" pitchFamily="2" charset="2"/>
              </a:rPr>
              <a:t>soup.body.p</a:t>
            </a:r>
            <a:r>
              <a:rPr lang="en-US" altLang="zh-TW" dirty="0">
                <a:sym typeface="Wingdings" panose="05000000000000000000" pitchFamily="2" charset="2"/>
              </a:rPr>
              <a:t> </a:t>
            </a:r>
            <a:r>
              <a:rPr lang="zh-TW" altLang="en-US" dirty="0">
                <a:sym typeface="Wingdings" panose="05000000000000000000" pitchFamily="2" charset="2"/>
              </a:rPr>
              <a:t> 獲取解析文檔內的</a:t>
            </a:r>
            <a:r>
              <a:rPr lang="en-US" altLang="zh-TW" dirty="0">
                <a:sym typeface="Wingdings" panose="05000000000000000000" pitchFamily="2" charset="2"/>
              </a:rPr>
              <a:t>body</a:t>
            </a:r>
            <a:r>
              <a:rPr lang="zh-TW" altLang="en-US" dirty="0">
                <a:sym typeface="Wingdings" panose="05000000000000000000" pitchFamily="2" charset="2"/>
              </a:rPr>
              <a:t>標籤底下的第一個</a:t>
            </a:r>
            <a:r>
              <a:rPr lang="en-US" altLang="zh-TW" dirty="0">
                <a:sym typeface="Wingdings" panose="05000000000000000000" pitchFamily="2" charset="2"/>
              </a:rPr>
              <a:t>p</a:t>
            </a:r>
            <a:r>
              <a:rPr lang="zh-TW" altLang="en-US" dirty="0" smtClean="0">
                <a:sym typeface="Wingdings" panose="05000000000000000000" pitchFamily="2" charset="2"/>
              </a:rPr>
              <a:t>標籤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使用</a:t>
            </a:r>
            <a:r>
              <a:rPr lang="en-US" altLang="zh-TW" dirty="0" smtClean="0">
                <a:sym typeface="Wingdings" panose="05000000000000000000" pitchFamily="2" charset="2"/>
              </a:rPr>
              <a:t>find()</a:t>
            </a:r>
          </a:p>
          <a:p>
            <a:pPr lvl="2"/>
            <a:r>
              <a:rPr lang="en-US" altLang="zh-TW" dirty="0" err="1">
                <a:sym typeface="Wingdings" panose="05000000000000000000" pitchFamily="2" charset="2"/>
              </a:rPr>
              <a:t>s</a:t>
            </a:r>
            <a:r>
              <a:rPr lang="en-US" altLang="zh-TW" dirty="0" err="1" smtClean="0">
                <a:sym typeface="Wingdings" panose="05000000000000000000" pitchFamily="2" charset="2"/>
              </a:rPr>
              <a:t>oup.find</a:t>
            </a:r>
            <a:r>
              <a:rPr lang="en-US" altLang="zh-TW" dirty="0" smtClean="0">
                <a:sym typeface="Wingdings" panose="05000000000000000000" pitchFamily="2" charset="2"/>
              </a:rPr>
              <a:t>(‘tag</a:t>
            </a:r>
            <a:r>
              <a:rPr lang="zh-TW" altLang="en-US" dirty="0" smtClean="0">
                <a:sym typeface="Wingdings" panose="05000000000000000000" pitchFamily="2" charset="2"/>
              </a:rPr>
              <a:t>名稱</a:t>
            </a:r>
            <a:r>
              <a:rPr lang="en-US" altLang="zh-TW" dirty="0" smtClean="0">
                <a:sym typeface="Wingdings" panose="05000000000000000000" pitchFamily="2" charset="2"/>
              </a:rPr>
              <a:t>’)</a:t>
            </a:r>
          </a:p>
          <a:p>
            <a:pPr lvl="2"/>
            <a:r>
              <a:rPr lang="zh-TW" altLang="en-US" dirty="0">
                <a:sym typeface="Wingdings" panose="05000000000000000000" pitchFamily="2" charset="2"/>
              </a:rPr>
              <a:t>只能存取第一個</a:t>
            </a:r>
            <a:r>
              <a:rPr lang="zh-TW" altLang="en-US" dirty="0" smtClean="0">
                <a:sym typeface="Wingdings" panose="05000000000000000000" pitchFamily="2" charset="2"/>
              </a:rPr>
              <a:t>名為</a:t>
            </a:r>
            <a:r>
              <a:rPr lang="en-US" altLang="zh-TW" dirty="0">
                <a:sym typeface="Wingdings" panose="05000000000000000000" pitchFamily="2" charset="2"/>
              </a:rPr>
              <a:t>‘tag</a:t>
            </a:r>
            <a:r>
              <a:rPr lang="zh-TW" altLang="en-US" dirty="0">
                <a:sym typeface="Wingdings" panose="05000000000000000000" pitchFamily="2" charset="2"/>
              </a:rPr>
              <a:t>名稱</a:t>
            </a:r>
            <a:r>
              <a:rPr lang="en-US" altLang="zh-TW" dirty="0" smtClean="0">
                <a:sym typeface="Wingdings" panose="05000000000000000000" pitchFamily="2" charset="2"/>
              </a:rPr>
              <a:t>’</a:t>
            </a:r>
            <a:r>
              <a:rPr lang="zh-TW" altLang="en-US" dirty="0" smtClean="0">
                <a:sym typeface="Wingdings" panose="05000000000000000000" pitchFamily="2" charset="2"/>
              </a:rPr>
              <a:t>的節點</a:t>
            </a:r>
            <a:endParaRPr lang="en-US" altLang="zh-TW" dirty="0">
              <a:sym typeface="Wingdings" panose="05000000000000000000" pitchFamily="2" charset="2"/>
            </a:endParaRPr>
          </a:p>
          <a:p>
            <a:r>
              <a:rPr lang="zh-TW" altLang="en-US" dirty="0">
                <a:sym typeface="Wingdings" panose="05000000000000000000" pitchFamily="2" charset="2"/>
              </a:rPr>
              <a:t>要存取</a:t>
            </a:r>
            <a:r>
              <a:rPr lang="en-US" altLang="zh-TW" dirty="0">
                <a:sym typeface="Wingdings" panose="05000000000000000000" pitchFamily="2" charset="2"/>
              </a:rPr>
              <a:t>/</a:t>
            </a:r>
            <a:r>
              <a:rPr lang="zh-TW" altLang="en-US" dirty="0">
                <a:sym typeface="Wingdings" panose="05000000000000000000" pitchFamily="2" charset="2"/>
              </a:rPr>
              <a:t>查詢所有指定名稱的子節點</a:t>
            </a:r>
            <a:r>
              <a:rPr lang="en-US" altLang="zh-TW" dirty="0">
                <a:sym typeface="Wingdings" panose="05000000000000000000" pitchFamily="2" charset="2"/>
              </a:rPr>
              <a:t>(tag) 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s</a:t>
            </a:r>
            <a:r>
              <a:rPr lang="en-US" altLang="zh-TW" dirty="0" smtClean="0">
                <a:sym typeface="Wingdings" panose="05000000000000000000" pitchFamily="2" charset="2"/>
              </a:rPr>
              <a:t>oup(“tag</a:t>
            </a:r>
            <a:r>
              <a:rPr lang="zh-TW" altLang="en-US" dirty="0" smtClean="0">
                <a:sym typeface="Wingdings" panose="05000000000000000000" pitchFamily="2" charset="2"/>
              </a:rPr>
              <a:t>名稱</a:t>
            </a:r>
            <a:r>
              <a:rPr lang="en-US" altLang="zh-TW" dirty="0" smtClean="0">
                <a:sym typeface="Wingdings" panose="05000000000000000000" pitchFamily="2" charset="2"/>
              </a:rPr>
              <a:t>”)</a:t>
            </a:r>
          </a:p>
          <a:p>
            <a:pPr lvl="2"/>
            <a:r>
              <a:rPr lang="zh-TW" altLang="en-US" dirty="0" smtClean="0">
                <a:sym typeface="Wingdings" panose="05000000000000000000" pitchFamily="2" charset="2"/>
              </a:rPr>
              <a:t>返回一個列表為符合</a:t>
            </a:r>
            <a:r>
              <a:rPr lang="en-US" altLang="zh-TW" dirty="0" smtClean="0">
                <a:sym typeface="Wingdings" panose="05000000000000000000" pitchFamily="2" charset="2"/>
              </a:rPr>
              <a:t>tag</a:t>
            </a:r>
            <a:r>
              <a:rPr lang="zh-TW" altLang="en-US" dirty="0" smtClean="0">
                <a:sym typeface="Wingdings" panose="05000000000000000000" pitchFamily="2" charset="2"/>
              </a:rPr>
              <a:t>名稱的所有</a:t>
            </a:r>
            <a:r>
              <a:rPr lang="en-US" altLang="zh-TW" dirty="0" smtClean="0">
                <a:sym typeface="Wingdings" panose="05000000000000000000" pitchFamily="2" charset="2"/>
              </a:rPr>
              <a:t>tag</a:t>
            </a:r>
            <a:r>
              <a:rPr lang="zh-TW" altLang="en-US" dirty="0" smtClean="0">
                <a:sym typeface="Wingdings" panose="05000000000000000000" pitchFamily="2" charset="2"/>
              </a:rPr>
              <a:t>和內容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endParaRPr lang="en-US" altLang="zh-TW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031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HTML</a:t>
            </a:r>
            <a:r>
              <a:rPr lang="zh-TW" altLang="en-US" sz="4400" dirty="0" smtClean="0"/>
              <a:t>網頁基本架構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文件宣告</a:t>
            </a:r>
            <a:r>
              <a:rPr lang="en-US" altLang="zh-TW" sz="3200" dirty="0" smtClean="0"/>
              <a:t>DOCTYPE</a:t>
            </a:r>
          </a:p>
          <a:p>
            <a:r>
              <a:rPr lang="en-US" altLang="zh-TW" sz="3200" dirty="0" smtClean="0"/>
              <a:t>Html</a:t>
            </a:r>
          </a:p>
          <a:p>
            <a:pPr lvl="1"/>
            <a:r>
              <a:rPr lang="zh-TW" altLang="en-US" sz="2800" dirty="0"/>
              <a:t>標示網頁的開始與</a:t>
            </a:r>
            <a:r>
              <a:rPr lang="zh-TW" altLang="en-US" sz="2800" dirty="0" smtClean="0"/>
              <a:t>結束，是一個網頁的根元素</a:t>
            </a:r>
            <a:endParaRPr lang="en-US" altLang="zh-TW" sz="2800" dirty="0" smtClean="0"/>
          </a:p>
          <a:p>
            <a:r>
              <a:rPr lang="en-US" altLang="zh-TW" sz="3200" dirty="0" smtClean="0"/>
              <a:t>Head</a:t>
            </a:r>
          </a:p>
          <a:p>
            <a:pPr lvl="1"/>
            <a:r>
              <a:rPr lang="zh-TW" altLang="en-US" sz="2800" dirty="0" smtClean="0"/>
              <a:t>用來標示網頁標頭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網頁編碼方式</a:t>
            </a:r>
            <a:r>
              <a:rPr lang="zh-TW" altLang="en-US" sz="2800" dirty="0"/>
              <a:t>、標題</a:t>
            </a:r>
            <a:r>
              <a:rPr lang="zh-TW" altLang="en-US" sz="2800" dirty="0" smtClean="0"/>
              <a:t>、關鍵字、連結等</a:t>
            </a:r>
            <a:endParaRPr lang="en-US" altLang="zh-TW" sz="2800" dirty="0" smtClean="0"/>
          </a:p>
          <a:p>
            <a:r>
              <a:rPr lang="en-US" altLang="zh-TW" sz="3200" dirty="0" smtClean="0"/>
              <a:t>Body</a:t>
            </a:r>
          </a:p>
          <a:p>
            <a:pPr lvl="1"/>
            <a:r>
              <a:rPr lang="zh-TW" altLang="en-US" sz="2800" dirty="0" smtClean="0"/>
              <a:t>網頁的主體</a:t>
            </a:r>
            <a:endParaRPr lang="en-US" altLang="zh-TW" sz="2800" dirty="0" smtClean="0"/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4116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BeautifulSoup</a:t>
            </a:r>
            <a:r>
              <a:rPr lang="zh-TW" altLang="en-US" sz="4400" dirty="0"/>
              <a:t> </a:t>
            </a:r>
            <a:r>
              <a:rPr lang="zh-TW" altLang="en-US" sz="4400" dirty="0" smtClean="0"/>
              <a:t>物件 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dirty="0" err="1" smtClean="0">
                <a:sym typeface="Wingdings" panose="05000000000000000000" pitchFamily="2" charset="2"/>
              </a:rPr>
              <a:t>find_all</a:t>
            </a:r>
            <a:r>
              <a:rPr lang="en-US" altLang="zh-TW" dirty="0" smtClean="0">
                <a:sym typeface="Wingdings" panose="05000000000000000000" pitchFamily="2" charset="2"/>
              </a:rPr>
              <a:t>(name</a:t>
            </a:r>
            <a:r>
              <a:rPr lang="en-US" altLang="zh-TW" dirty="0">
                <a:sym typeface="Wingdings" panose="05000000000000000000" pitchFamily="2" charset="2"/>
              </a:rPr>
              <a:t>, </a:t>
            </a:r>
            <a:r>
              <a:rPr lang="en-US" altLang="zh-TW" dirty="0" err="1">
                <a:sym typeface="Wingdings" panose="05000000000000000000" pitchFamily="2" charset="2"/>
              </a:rPr>
              <a:t>attrs</a:t>
            </a:r>
            <a:r>
              <a:rPr lang="en-US" altLang="zh-TW" dirty="0">
                <a:sym typeface="Wingdings" panose="05000000000000000000" pitchFamily="2" charset="2"/>
              </a:rPr>
              <a:t>, string, recursive, **</a:t>
            </a:r>
            <a:r>
              <a:rPr lang="en-US" altLang="zh-TW" dirty="0" err="1">
                <a:sym typeface="Wingdings" panose="05000000000000000000" pitchFamily="2" charset="2"/>
              </a:rPr>
              <a:t>kwargs</a:t>
            </a:r>
            <a:r>
              <a:rPr lang="en-US" altLang="zh-TW" dirty="0">
                <a:sym typeface="Wingdings" panose="05000000000000000000" pitchFamily="2" charset="2"/>
              </a:rPr>
              <a:t> )</a:t>
            </a:r>
          </a:p>
          <a:p>
            <a:pPr lvl="1"/>
            <a:r>
              <a:rPr lang="en-US" altLang="zh-TW" dirty="0" smtClean="0">
                <a:sym typeface="Wingdings" panose="05000000000000000000" pitchFamily="2" charset="2"/>
              </a:rPr>
              <a:t>name </a:t>
            </a:r>
            <a:r>
              <a:rPr lang="zh-TW" altLang="en-US" dirty="0">
                <a:sym typeface="Wingdings" panose="05000000000000000000" pitchFamily="2" charset="2"/>
              </a:rPr>
              <a:t>參數可以查找所有名字為 </a:t>
            </a:r>
            <a:r>
              <a:rPr lang="en-US" altLang="zh-TW" dirty="0">
                <a:sym typeface="Wingdings" panose="05000000000000000000" pitchFamily="2" charset="2"/>
              </a:rPr>
              <a:t>name </a:t>
            </a:r>
            <a:r>
              <a:rPr lang="zh-TW" altLang="en-US" dirty="0">
                <a:sym typeface="Wingdings" panose="05000000000000000000" pitchFamily="2" charset="2"/>
              </a:rPr>
              <a:t>的</a:t>
            </a:r>
            <a:r>
              <a:rPr lang="en-US" altLang="zh-TW" dirty="0" smtClean="0">
                <a:sym typeface="Wingdings" panose="05000000000000000000" pitchFamily="2" charset="2"/>
              </a:rPr>
              <a:t>tag</a:t>
            </a:r>
          </a:p>
          <a:p>
            <a:pPr lvl="2"/>
            <a:r>
              <a:rPr lang="en-US" altLang="zh-TW" dirty="0" err="1">
                <a:sym typeface="Wingdings" panose="05000000000000000000" pitchFamily="2" charset="2"/>
              </a:rPr>
              <a:t>soup.find_all</a:t>
            </a:r>
            <a:r>
              <a:rPr lang="en-US" altLang="zh-TW" dirty="0">
                <a:sym typeface="Wingdings" panose="05000000000000000000" pitchFamily="2" charset="2"/>
              </a:rPr>
              <a:t>("title</a:t>
            </a:r>
            <a:r>
              <a:rPr lang="en-US" altLang="zh-TW" dirty="0" smtClean="0">
                <a:sym typeface="Wingdings" panose="05000000000000000000" pitchFamily="2" charset="2"/>
              </a:rPr>
              <a:t>")</a:t>
            </a:r>
          </a:p>
          <a:p>
            <a:pPr lvl="1"/>
            <a:r>
              <a:rPr lang="en-US" altLang="zh-TW" dirty="0" err="1">
                <a:sym typeface="Wingdings" panose="05000000000000000000" pitchFamily="2" charset="2"/>
              </a:rPr>
              <a:t>a</a:t>
            </a:r>
            <a:r>
              <a:rPr lang="en-US" altLang="zh-TW" dirty="0" err="1" smtClean="0">
                <a:sym typeface="Wingdings" panose="05000000000000000000" pitchFamily="2" charset="2"/>
              </a:rPr>
              <a:t>ttrs</a:t>
            </a:r>
            <a:r>
              <a:rPr lang="en-US" altLang="zh-TW" dirty="0" smtClean="0">
                <a:sym typeface="Wingdings" panose="05000000000000000000" pitchFamily="2" charset="2"/>
              </a:rPr>
              <a:t> </a:t>
            </a:r>
            <a:r>
              <a:rPr lang="zh-TW" altLang="en-US" dirty="0" smtClean="0">
                <a:sym typeface="Wingdings" panose="05000000000000000000" pitchFamily="2" charset="2"/>
              </a:rPr>
              <a:t>參數搜尋時可以把</a:t>
            </a:r>
            <a:r>
              <a:rPr lang="zh-TW" altLang="en-US" dirty="0">
                <a:sym typeface="Wingdings" panose="05000000000000000000" pitchFamily="2" charset="2"/>
              </a:rPr>
              <a:t>該參數當作指定名字</a:t>
            </a:r>
            <a:r>
              <a:rPr lang="en-US" altLang="zh-TW" dirty="0">
                <a:sym typeface="Wingdings" panose="05000000000000000000" pitchFamily="2" charset="2"/>
              </a:rPr>
              <a:t>tag</a:t>
            </a:r>
            <a:r>
              <a:rPr lang="zh-TW" altLang="en-US" dirty="0" smtClean="0">
                <a:sym typeface="Wingdings" panose="05000000000000000000" pitchFamily="2" charset="2"/>
              </a:rPr>
              <a:t>的</a:t>
            </a:r>
            <a:r>
              <a:rPr lang="en-US" altLang="zh-TW" dirty="0" smtClean="0">
                <a:sym typeface="Wingdings" panose="05000000000000000000" pitchFamily="2" charset="2"/>
              </a:rPr>
              <a:t>”</a:t>
            </a:r>
            <a:r>
              <a:rPr lang="zh-TW" altLang="en-US" dirty="0" smtClean="0">
                <a:sym typeface="Wingdings" panose="05000000000000000000" pitchFamily="2" charset="2"/>
              </a:rPr>
              <a:t>屬性值</a:t>
            </a:r>
            <a:r>
              <a:rPr lang="en-US" altLang="zh-TW" dirty="0" smtClean="0">
                <a:sym typeface="Wingdings" panose="05000000000000000000" pitchFamily="2" charset="2"/>
              </a:rPr>
              <a:t>”</a:t>
            </a:r>
            <a:r>
              <a:rPr lang="zh-TW" altLang="en-US" dirty="0" smtClean="0">
                <a:sym typeface="Wingdings" panose="05000000000000000000" pitchFamily="2" charset="2"/>
              </a:rPr>
              <a:t>來搜尋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2"/>
            <a:r>
              <a:rPr lang="zh-TW" altLang="en-US" dirty="0">
                <a:sym typeface="Wingdings" panose="05000000000000000000" pitchFamily="2" charset="2"/>
              </a:rPr>
              <a:t>可以使用</a:t>
            </a:r>
            <a:r>
              <a:rPr lang="zh-TW" altLang="en-US" dirty="0" smtClean="0">
                <a:sym typeface="Wingdings" panose="05000000000000000000" pitchFamily="2" charset="2"/>
              </a:rPr>
              <a:t>的</a:t>
            </a:r>
            <a:r>
              <a:rPr lang="zh-TW" altLang="en-US" dirty="0">
                <a:sym typeface="Wingdings" panose="05000000000000000000" pitchFamily="2" charset="2"/>
              </a:rPr>
              <a:t>屬性</a:t>
            </a:r>
            <a:r>
              <a:rPr lang="zh-TW" altLang="en-US" dirty="0" smtClean="0">
                <a:sym typeface="Wingdings" panose="05000000000000000000" pitchFamily="2" charset="2"/>
              </a:rPr>
              <a:t>值支援字</a:t>
            </a:r>
            <a:r>
              <a:rPr lang="zh-TW" altLang="en-US" dirty="0">
                <a:sym typeface="Wingdings" panose="05000000000000000000" pitchFamily="2" charset="2"/>
              </a:rPr>
              <a:t>符</a:t>
            </a:r>
            <a:r>
              <a:rPr lang="zh-TW" altLang="en-US" dirty="0" smtClean="0">
                <a:sym typeface="Wingdings" panose="05000000000000000000" pitchFamily="2" charset="2"/>
              </a:rPr>
              <a:t>串</a:t>
            </a:r>
            <a:r>
              <a:rPr lang="en-US" altLang="zh-TW" dirty="0" smtClean="0"/>
              <a:t>、</a:t>
            </a:r>
            <a:r>
              <a:rPr lang="zh-TW" altLang="en-US" dirty="0" smtClean="0">
                <a:sym typeface="Wingdings" panose="05000000000000000000" pitchFamily="2" charset="2"/>
              </a:rPr>
              <a:t>正規表達式</a:t>
            </a:r>
            <a:r>
              <a:rPr lang="en-US" altLang="zh-TW" dirty="0"/>
              <a:t>、</a:t>
            </a:r>
            <a:r>
              <a:rPr lang="zh-TW" altLang="en-US" dirty="0" smtClean="0">
                <a:sym typeface="Wingdings" panose="05000000000000000000" pitchFamily="2" charset="2"/>
              </a:rPr>
              <a:t>列表</a:t>
            </a:r>
            <a:r>
              <a:rPr lang="en-US" altLang="zh-TW" dirty="0" smtClean="0"/>
              <a:t>、</a:t>
            </a:r>
            <a:r>
              <a:rPr lang="en-US" altLang="zh-TW" dirty="0" smtClean="0">
                <a:sym typeface="Wingdings" panose="05000000000000000000" pitchFamily="2" charset="2"/>
              </a:rPr>
              <a:t>True</a:t>
            </a:r>
          </a:p>
          <a:p>
            <a:pPr lvl="2"/>
            <a:r>
              <a:rPr lang="en-US" altLang="zh-TW" dirty="0" err="1">
                <a:sym typeface="Wingdings" panose="05000000000000000000" pitchFamily="2" charset="2"/>
              </a:rPr>
              <a:t>soup.find_all</a:t>
            </a:r>
            <a:r>
              <a:rPr lang="en-US" altLang="zh-TW" dirty="0">
                <a:sym typeface="Wingdings" panose="05000000000000000000" pitchFamily="2" charset="2"/>
              </a:rPr>
              <a:t>(id='link2</a:t>
            </a:r>
            <a:r>
              <a:rPr lang="en-US" altLang="zh-TW" dirty="0" smtClean="0">
                <a:sym typeface="Wingdings" panose="05000000000000000000" pitchFamily="2" charset="2"/>
              </a:rPr>
              <a:t>')</a:t>
            </a:r>
          </a:p>
          <a:p>
            <a:pPr lvl="2"/>
            <a:r>
              <a:rPr lang="en-US" altLang="zh-TW" dirty="0" err="1">
                <a:sym typeface="Wingdings" panose="05000000000000000000" pitchFamily="2" charset="2"/>
              </a:rPr>
              <a:t>soup.find_all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en-US" altLang="zh-TW" dirty="0" err="1">
                <a:sym typeface="Wingdings" panose="05000000000000000000" pitchFamily="2" charset="2"/>
              </a:rPr>
              <a:t>href</a:t>
            </a:r>
            <a:r>
              <a:rPr lang="en-US" altLang="zh-TW" dirty="0">
                <a:sym typeface="Wingdings" panose="05000000000000000000" pitchFamily="2" charset="2"/>
              </a:rPr>
              <a:t>=</a:t>
            </a:r>
            <a:r>
              <a:rPr lang="en-US" altLang="zh-TW" dirty="0" err="1">
                <a:sym typeface="Wingdings" panose="05000000000000000000" pitchFamily="2" charset="2"/>
              </a:rPr>
              <a:t>re.compile</a:t>
            </a:r>
            <a:r>
              <a:rPr lang="en-US" altLang="zh-TW" dirty="0">
                <a:sym typeface="Wingdings" panose="05000000000000000000" pitchFamily="2" charset="2"/>
              </a:rPr>
              <a:t>("</a:t>
            </a:r>
            <a:r>
              <a:rPr lang="en-US" altLang="zh-TW" dirty="0" err="1">
                <a:sym typeface="Wingdings" panose="05000000000000000000" pitchFamily="2" charset="2"/>
              </a:rPr>
              <a:t>elsie</a:t>
            </a:r>
            <a:r>
              <a:rPr lang="en-US" altLang="zh-TW" dirty="0" smtClean="0">
                <a:sym typeface="Wingdings" panose="05000000000000000000" pitchFamily="2" charset="2"/>
              </a:rPr>
              <a:t>"), </a:t>
            </a:r>
            <a:r>
              <a:rPr lang="en-US" altLang="zh-TW" dirty="0">
                <a:sym typeface="Wingdings" panose="05000000000000000000" pitchFamily="2" charset="2"/>
              </a:rPr>
              <a:t>id='link1</a:t>
            </a:r>
            <a:r>
              <a:rPr lang="en-US" altLang="zh-TW" dirty="0" smtClean="0">
                <a:sym typeface="Wingdings" panose="05000000000000000000" pitchFamily="2" charset="2"/>
              </a:rPr>
              <a:t>')</a:t>
            </a:r>
          </a:p>
          <a:p>
            <a:pPr lvl="2"/>
            <a:r>
              <a:rPr lang="zh-TW" altLang="en-US" dirty="0">
                <a:sym typeface="Wingdings" panose="05000000000000000000" pitchFamily="2" charset="2"/>
              </a:rPr>
              <a:t>有些</a:t>
            </a:r>
            <a:r>
              <a:rPr lang="en-US" altLang="zh-TW" dirty="0">
                <a:sym typeface="Wingdings" panose="05000000000000000000" pitchFamily="2" charset="2"/>
              </a:rPr>
              <a:t>tag</a:t>
            </a:r>
            <a:r>
              <a:rPr lang="zh-TW" altLang="en-US" dirty="0">
                <a:sym typeface="Wingdings" panose="05000000000000000000" pitchFamily="2" charset="2"/>
              </a:rPr>
              <a:t>屬性在搜索不能使用</a:t>
            </a:r>
            <a:r>
              <a:rPr lang="en-US" altLang="zh-TW" dirty="0">
                <a:sym typeface="Wingdings" panose="05000000000000000000" pitchFamily="2" charset="2"/>
              </a:rPr>
              <a:t>,</a:t>
            </a:r>
            <a:r>
              <a:rPr lang="zh-TW" altLang="en-US" dirty="0">
                <a:sym typeface="Wingdings" panose="05000000000000000000" pitchFamily="2" charset="2"/>
              </a:rPr>
              <a:t>比如</a:t>
            </a:r>
            <a:r>
              <a:rPr lang="en-US" altLang="zh-TW" dirty="0">
                <a:sym typeface="Wingdings" panose="05000000000000000000" pitchFamily="2" charset="2"/>
              </a:rPr>
              <a:t>HTML5</a:t>
            </a:r>
            <a:r>
              <a:rPr lang="zh-TW" altLang="en-US" dirty="0">
                <a:sym typeface="Wingdings" panose="05000000000000000000" pitchFamily="2" charset="2"/>
              </a:rPr>
              <a:t>中的 </a:t>
            </a:r>
            <a:r>
              <a:rPr lang="en-US" altLang="zh-TW" dirty="0">
                <a:sym typeface="Wingdings" panose="05000000000000000000" pitchFamily="2" charset="2"/>
              </a:rPr>
              <a:t>data-* </a:t>
            </a:r>
            <a:r>
              <a:rPr lang="zh-TW" altLang="en-US" dirty="0" smtClean="0">
                <a:sym typeface="Wingdings" panose="05000000000000000000" pitchFamily="2" charset="2"/>
              </a:rPr>
              <a:t>屬性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s</a:t>
            </a:r>
            <a:r>
              <a:rPr lang="en-US" altLang="zh-TW" dirty="0" smtClean="0">
                <a:sym typeface="Wingdings" panose="05000000000000000000" pitchFamily="2" charset="2"/>
              </a:rPr>
              <a:t>tring </a:t>
            </a:r>
            <a:r>
              <a:rPr lang="zh-TW" altLang="en-US" dirty="0">
                <a:sym typeface="Wingdings" panose="05000000000000000000" pitchFamily="2" charset="2"/>
              </a:rPr>
              <a:t>參數</a:t>
            </a:r>
            <a:r>
              <a:rPr lang="zh-TW" altLang="en-US" dirty="0" smtClean="0">
                <a:sym typeface="Wingdings" panose="05000000000000000000" pitchFamily="2" charset="2"/>
              </a:rPr>
              <a:t>可以</a:t>
            </a:r>
            <a:r>
              <a:rPr lang="zh-TW" altLang="en-US" dirty="0">
                <a:sym typeface="Wingdings" panose="05000000000000000000" pitchFamily="2" charset="2"/>
              </a:rPr>
              <a:t>搜尋</a:t>
            </a:r>
            <a:r>
              <a:rPr lang="zh-TW" altLang="en-US" dirty="0" smtClean="0">
                <a:sym typeface="Wingdings" panose="05000000000000000000" pitchFamily="2" charset="2"/>
              </a:rPr>
              <a:t>文</a:t>
            </a:r>
            <a:r>
              <a:rPr lang="zh-TW" altLang="en-US" dirty="0">
                <a:sym typeface="Wingdings" panose="05000000000000000000" pitchFamily="2" charset="2"/>
              </a:rPr>
              <a:t>檔</a:t>
            </a:r>
            <a:r>
              <a:rPr lang="zh-TW" altLang="en-US" dirty="0" smtClean="0">
                <a:sym typeface="Wingdings" panose="05000000000000000000" pitchFamily="2" charset="2"/>
              </a:rPr>
              <a:t>中的符合字</a:t>
            </a:r>
            <a:r>
              <a:rPr lang="zh-TW" altLang="en-US" dirty="0">
                <a:sym typeface="Wingdings" panose="05000000000000000000" pitchFamily="2" charset="2"/>
              </a:rPr>
              <a:t>符</a:t>
            </a:r>
            <a:r>
              <a:rPr lang="zh-TW" altLang="en-US" dirty="0" smtClean="0">
                <a:sym typeface="Wingdings" panose="05000000000000000000" pitchFamily="2" charset="2"/>
              </a:rPr>
              <a:t>串的內容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2"/>
            <a:r>
              <a:rPr lang="en-US" altLang="zh-TW" dirty="0" err="1">
                <a:sym typeface="Wingdings" panose="05000000000000000000" pitchFamily="2" charset="2"/>
              </a:rPr>
              <a:t>soup.find_all</a:t>
            </a:r>
            <a:r>
              <a:rPr lang="en-US" altLang="zh-TW" dirty="0">
                <a:sym typeface="Wingdings" panose="05000000000000000000" pitchFamily="2" charset="2"/>
              </a:rPr>
              <a:t>(string="Elsie</a:t>
            </a:r>
            <a:r>
              <a:rPr lang="en-US" altLang="zh-TW" dirty="0" smtClean="0">
                <a:sym typeface="Wingdings" panose="05000000000000000000" pitchFamily="2" charset="2"/>
              </a:rPr>
              <a:t>")</a:t>
            </a:r>
          </a:p>
          <a:p>
            <a:pPr lvl="2"/>
            <a:r>
              <a:rPr lang="en-US" altLang="zh-TW" dirty="0">
                <a:sym typeface="Wingdings" panose="05000000000000000000" pitchFamily="2" charset="2"/>
              </a:rPr>
              <a:t>string </a:t>
            </a:r>
            <a:r>
              <a:rPr lang="zh-TW" altLang="en-US" dirty="0" smtClean="0">
                <a:sym typeface="Wingdings" panose="05000000000000000000" pitchFamily="2" charset="2"/>
              </a:rPr>
              <a:t>參數能夠支援字</a:t>
            </a:r>
            <a:r>
              <a:rPr lang="zh-TW" altLang="en-US" dirty="0">
                <a:sym typeface="Wingdings" panose="05000000000000000000" pitchFamily="2" charset="2"/>
              </a:rPr>
              <a:t>符</a:t>
            </a:r>
            <a:r>
              <a:rPr lang="zh-TW" altLang="en-US" dirty="0" smtClean="0">
                <a:sym typeface="Wingdings" panose="05000000000000000000" pitchFamily="2" charset="2"/>
              </a:rPr>
              <a:t>串</a:t>
            </a:r>
            <a:r>
              <a:rPr lang="en-US" altLang="zh-TW" dirty="0"/>
              <a:t>、</a:t>
            </a:r>
            <a:r>
              <a:rPr lang="zh-TW" altLang="en-US" dirty="0" smtClean="0">
                <a:sym typeface="Wingdings" panose="05000000000000000000" pitchFamily="2" charset="2"/>
              </a:rPr>
              <a:t>正規表達式</a:t>
            </a:r>
            <a:r>
              <a:rPr lang="en-US" altLang="zh-TW" dirty="0"/>
              <a:t>、</a:t>
            </a:r>
            <a:r>
              <a:rPr lang="zh-TW" altLang="en-US" dirty="0" smtClean="0">
                <a:sym typeface="Wingdings" panose="05000000000000000000" pitchFamily="2" charset="2"/>
              </a:rPr>
              <a:t>列表</a:t>
            </a:r>
            <a:r>
              <a:rPr lang="en-US" altLang="zh-TW" dirty="0" smtClean="0"/>
              <a:t>、</a:t>
            </a:r>
            <a:r>
              <a:rPr lang="en-US" altLang="zh-TW" dirty="0" smtClean="0">
                <a:sym typeface="Wingdings" panose="05000000000000000000" pitchFamily="2" charset="2"/>
              </a:rPr>
              <a:t>True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600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BeautifulSoup</a:t>
            </a:r>
            <a:r>
              <a:rPr lang="zh-TW" altLang="en-US" sz="4400" dirty="0"/>
              <a:t> 物件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sym typeface="Wingdings" panose="05000000000000000000" pitchFamily="2" charset="2"/>
              </a:rPr>
              <a:t>find_all</a:t>
            </a:r>
            <a:r>
              <a:rPr lang="en-US" altLang="zh-TW" dirty="0" smtClean="0">
                <a:sym typeface="Wingdings" panose="05000000000000000000" pitchFamily="2" charset="2"/>
              </a:rPr>
              <a:t>(name, </a:t>
            </a:r>
            <a:r>
              <a:rPr lang="en-US" altLang="zh-TW" dirty="0" err="1" smtClean="0">
                <a:sym typeface="Wingdings" panose="05000000000000000000" pitchFamily="2" charset="2"/>
              </a:rPr>
              <a:t>attrs</a:t>
            </a:r>
            <a:r>
              <a:rPr lang="en-US" altLang="zh-TW" dirty="0" smtClean="0">
                <a:sym typeface="Wingdings" panose="05000000000000000000" pitchFamily="2" charset="2"/>
              </a:rPr>
              <a:t>, string, recursive, **</a:t>
            </a:r>
            <a:r>
              <a:rPr lang="en-US" altLang="zh-TW" dirty="0" err="1">
                <a:sym typeface="Wingdings" panose="05000000000000000000" pitchFamily="2" charset="2"/>
              </a:rPr>
              <a:t>kwargs</a:t>
            </a:r>
            <a:r>
              <a:rPr lang="en-US" altLang="zh-TW" dirty="0">
                <a:sym typeface="Wingdings" panose="05000000000000000000" pitchFamily="2" charset="2"/>
              </a:rPr>
              <a:t> )</a:t>
            </a:r>
          </a:p>
          <a:p>
            <a:pPr lvl="1"/>
            <a:r>
              <a:rPr lang="en-US" altLang="zh-TW" dirty="0" smtClean="0"/>
              <a:t>recursive=True/False</a:t>
            </a:r>
          </a:p>
          <a:p>
            <a:pPr lvl="2"/>
            <a:r>
              <a:rPr lang="zh-TW" altLang="en-US" dirty="0"/>
              <a:t>只想搜索</a:t>
            </a:r>
            <a:r>
              <a:rPr lang="en-US" altLang="zh-TW" dirty="0"/>
              <a:t>tag</a:t>
            </a:r>
            <a:r>
              <a:rPr lang="zh-TW" altLang="en-US" dirty="0"/>
              <a:t>的直接子</a:t>
            </a:r>
            <a:r>
              <a:rPr lang="zh-TW" altLang="en-US" dirty="0" smtClean="0"/>
              <a:t>節點，使用</a:t>
            </a:r>
            <a:r>
              <a:rPr lang="zh-TW" altLang="en-US" dirty="0"/>
              <a:t>參數 </a:t>
            </a:r>
            <a:r>
              <a:rPr lang="en-US" altLang="zh-TW" dirty="0" smtClean="0"/>
              <a:t>recursive=False</a:t>
            </a:r>
          </a:p>
          <a:p>
            <a:pPr lvl="2"/>
            <a:r>
              <a:rPr lang="zh-TW" altLang="en-US" dirty="0" smtClean="0"/>
              <a:t>預設搜尋</a:t>
            </a:r>
            <a:r>
              <a:rPr lang="en-US" altLang="zh-TW" dirty="0" smtClean="0"/>
              <a:t>tag</a:t>
            </a:r>
            <a:r>
              <a:rPr lang="zh-TW" altLang="en-US" dirty="0" smtClean="0"/>
              <a:t>的所有子孫節點，</a:t>
            </a:r>
            <a:r>
              <a:rPr lang="en-US" altLang="zh-TW" dirty="0" smtClean="0"/>
              <a:t>recursive=True</a:t>
            </a:r>
          </a:p>
          <a:p>
            <a:pPr lvl="1"/>
            <a:r>
              <a:rPr lang="en-US" altLang="zh-TW" dirty="0" smtClean="0"/>
              <a:t>limit=</a:t>
            </a:r>
            <a:r>
              <a:rPr lang="zh-TW" altLang="en-US" dirty="0" smtClean="0"/>
              <a:t>數字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搜</a:t>
            </a:r>
            <a:r>
              <a:rPr lang="zh-TW" altLang="en-US" dirty="0"/>
              <a:t>尋</a:t>
            </a:r>
            <a:r>
              <a:rPr lang="zh-TW" altLang="en-US" dirty="0" smtClean="0"/>
              <a:t>到</a:t>
            </a:r>
            <a:r>
              <a:rPr lang="zh-TW" altLang="en-US" dirty="0"/>
              <a:t>的結果數量達到 </a:t>
            </a:r>
            <a:r>
              <a:rPr lang="en-US" altLang="zh-TW" dirty="0"/>
              <a:t>limit </a:t>
            </a:r>
            <a:r>
              <a:rPr lang="zh-TW" altLang="en-US" dirty="0"/>
              <a:t>的限制</a:t>
            </a:r>
            <a:r>
              <a:rPr lang="zh-TW" altLang="en-US" dirty="0" smtClean="0"/>
              <a:t>時</a:t>
            </a:r>
            <a:r>
              <a:rPr lang="zh-TW" altLang="en-US" dirty="0"/>
              <a:t>，</a:t>
            </a:r>
            <a:r>
              <a:rPr lang="zh-TW" altLang="en-US" dirty="0" smtClean="0"/>
              <a:t>就</a:t>
            </a:r>
            <a:r>
              <a:rPr lang="zh-TW" altLang="en-US" dirty="0"/>
              <a:t>停止</a:t>
            </a:r>
            <a:r>
              <a:rPr lang="zh-TW" altLang="en-US" dirty="0" smtClean="0"/>
              <a:t>搜尋返回結果</a:t>
            </a:r>
            <a:endParaRPr lang="en-US" altLang="zh-TW" dirty="0" smtClean="0"/>
          </a:p>
          <a:p>
            <a:r>
              <a:rPr lang="en-US" altLang="zh-TW" dirty="0" err="1" smtClean="0"/>
              <a:t>find_all</a:t>
            </a:r>
            <a:r>
              <a:rPr lang="zh-TW" altLang="en-US" dirty="0" smtClean="0"/>
              <a:t>可以使用</a:t>
            </a:r>
            <a:r>
              <a:rPr lang="en-US" altLang="zh-TW" dirty="0" err="1" smtClean="0"/>
              <a:t>css</a:t>
            </a:r>
            <a:r>
              <a:rPr lang="zh-TW" altLang="en-US" dirty="0" smtClean="0"/>
              <a:t>的類別方式來查詢</a:t>
            </a:r>
            <a:endParaRPr lang="en-US" altLang="zh-TW" dirty="0" smtClean="0"/>
          </a:p>
          <a:p>
            <a:pPr lvl="1"/>
            <a:r>
              <a:rPr lang="en-US" altLang="zh-TW" dirty="0" err="1"/>
              <a:t>soup.find_all</a:t>
            </a:r>
            <a:r>
              <a:rPr lang="en-US" altLang="zh-TW" dirty="0"/>
              <a:t>("a", </a:t>
            </a:r>
            <a:r>
              <a:rPr lang="en-US" altLang="zh-TW" dirty="0">
                <a:solidFill>
                  <a:srgbClr val="C00000"/>
                </a:solidFill>
              </a:rPr>
              <a:t>class_</a:t>
            </a:r>
            <a:r>
              <a:rPr lang="en-US" altLang="zh-TW" dirty="0"/>
              <a:t>="sister</a:t>
            </a:r>
            <a:r>
              <a:rPr lang="en-US" altLang="zh-TW" dirty="0" smtClean="0"/>
              <a:t>")</a:t>
            </a:r>
          </a:p>
          <a:p>
            <a:pPr lvl="1"/>
            <a:r>
              <a:rPr lang="zh-TW" altLang="en-US" dirty="0"/>
              <a:t>支援字符</a:t>
            </a:r>
            <a:r>
              <a:rPr lang="zh-TW" altLang="en-US" dirty="0" smtClean="0"/>
              <a:t>串</a:t>
            </a:r>
            <a:r>
              <a:rPr lang="en-US" altLang="zh-TW" dirty="0" smtClean="0"/>
              <a:t>、</a:t>
            </a:r>
            <a:r>
              <a:rPr lang="zh-TW" altLang="en-US" dirty="0" smtClean="0"/>
              <a:t>正規表達式</a:t>
            </a:r>
            <a:r>
              <a:rPr lang="en-US" altLang="zh-TW" dirty="0"/>
              <a:t>、</a:t>
            </a:r>
            <a:r>
              <a:rPr lang="zh-TW" altLang="en-US" dirty="0" smtClean="0"/>
              <a:t>方法</a:t>
            </a:r>
            <a:r>
              <a:rPr lang="zh-TW" altLang="en-US" dirty="0"/>
              <a:t>或 </a:t>
            </a:r>
            <a:r>
              <a:rPr lang="en-US" altLang="zh-TW" dirty="0"/>
              <a:t>True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747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BeautifulSoup</a:t>
            </a:r>
            <a:r>
              <a:rPr lang="zh-TW" altLang="en-US" sz="4400" dirty="0"/>
              <a:t> 物件 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使用參數</a:t>
            </a:r>
            <a:r>
              <a:rPr lang="en-US" altLang="zh-TW" dirty="0" smtClean="0"/>
              <a:t>CSS</a:t>
            </a:r>
            <a:r>
              <a:rPr lang="zh-TW" altLang="en-US" dirty="0" smtClean="0"/>
              <a:t>選擇器的搜尋方法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select(“</a:t>
            </a:r>
            <a:r>
              <a:rPr lang="zh-TW" altLang="en-US" dirty="0" smtClean="0"/>
              <a:t>選擇器</a:t>
            </a:r>
            <a:r>
              <a:rPr lang="en-US" altLang="zh-TW" dirty="0" smtClean="0"/>
              <a:t>”)</a:t>
            </a:r>
          </a:p>
          <a:p>
            <a:pPr lvl="2"/>
            <a:r>
              <a:rPr lang="en-US" altLang="zh-TW" dirty="0" err="1" smtClean="0"/>
              <a:t>soup.select</a:t>
            </a:r>
            <a:r>
              <a:rPr lang="en-US" altLang="zh-TW" dirty="0" smtClean="0"/>
              <a:t>(“</a:t>
            </a:r>
            <a:r>
              <a:rPr lang="zh-TW" altLang="en-US" dirty="0" smtClean="0"/>
              <a:t>選擇器</a:t>
            </a:r>
            <a:r>
              <a:rPr lang="en-US" altLang="zh-TW" dirty="0" smtClean="0"/>
              <a:t>”)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/>
              <a:t>搜尋所有</a:t>
            </a:r>
            <a:r>
              <a:rPr lang="zh-TW" altLang="en-US" dirty="0"/>
              <a:t>符合該選擇器</a:t>
            </a:r>
            <a:r>
              <a:rPr lang="zh-TW" altLang="en-US" dirty="0" smtClean="0"/>
              <a:t>的節點</a:t>
            </a:r>
            <a:r>
              <a:rPr lang="en-US" altLang="zh-TW" dirty="0" smtClean="0"/>
              <a:t>(tag)</a:t>
            </a:r>
          </a:p>
          <a:p>
            <a:pPr lvl="2"/>
            <a:r>
              <a:rPr lang="en-US" altLang="zh-TW" dirty="0" err="1" smtClean="0"/>
              <a:t>soup.select</a:t>
            </a:r>
            <a:r>
              <a:rPr lang="en-US" altLang="zh-TW" dirty="0" smtClean="0"/>
              <a:t>(“#id”)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/>
              <a:t>若使用</a:t>
            </a:r>
            <a:r>
              <a:rPr lang="en-US" altLang="zh-TW" dirty="0" smtClean="0"/>
              <a:t>id</a:t>
            </a:r>
            <a:r>
              <a:rPr lang="zh-TW" altLang="en-US" dirty="0" smtClean="0"/>
              <a:t>為選擇器則選擇器名稱為</a:t>
            </a:r>
            <a:r>
              <a:rPr lang="en-US" altLang="zh-TW" dirty="0" smtClean="0"/>
              <a:t>#id</a:t>
            </a:r>
          </a:p>
          <a:p>
            <a:pPr lvl="2"/>
            <a:r>
              <a:rPr lang="en-US" altLang="zh-TW" dirty="0" err="1"/>
              <a:t>t</a:t>
            </a:r>
            <a:r>
              <a:rPr lang="en-US" altLang="zh-TW" dirty="0" err="1" smtClean="0"/>
              <a:t>ag.select</a:t>
            </a:r>
            <a:r>
              <a:rPr lang="en-US" altLang="zh-TW" dirty="0" smtClean="0"/>
              <a:t>(“</a:t>
            </a:r>
            <a:r>
              <a:rPr lang="zh-TW" altLang="en-US" dirty="0" smtClean="0"/>
              <a:t>選擇器</a:t>
            </a:r>
            <a:r>
              <a:rPr lang="en-US" altLang="zh-TW" dirty="0" smtClean="0"/>
              <a:t>”)</a:t>
            </a:r>
            <a:r>
              <a:rPr lang="zh-TW" altLang="en-US" dirty="0" smtClean="0"/>
              <a:t> </a:t>
            </a:r>
            <a:r>
              <a:rPr lang="en-US" altLang="zh-TW" dirty="0" smtClean="0">
                <a:sym typeface="Wingdings" panose="05000000000000000000" pitchFamily="2" charset="2"/>
              </a:rPr>
              <a:t> </a:t>
            </a:r>
            <a:r>
              <a:rPr lang="zh-TW" altLang="en-US" dirty="0" smtClean="0">
                <a:sym typeface="Wingdings" panose="05000000000000000000" pitchFamily="2" charset="2"/>
              </a:rPr>
              <a:t>搜尋</a:t>
            </a:r>
            <a:r>
              <a:rPr lang="en-US" altLang="zh-TW" dirty="0" smtClean="0">
                <a:sym typeface="Wingdings" panose="05000000000000000000" pitchFamily="2" charset="2"/>
              </a:rPr>
              <a:t>tag</a:t>
            </a:r>
            <a:r>
              <a:rPr lang="zh-TW" altLang="en-US" dirty="0" smtClean="0">
                <a:sym typeface="Wingdings" panose="05000000000000000000" pitchFamily="2" charset="2"/>
              </a:rPr>
              <a:t>內符合該選擇器的子節點</a:t>
            </a:r>
            <a:endParaRPr lang="en-US" altLang="zh-TW" dirty="0" smtClean="0">
              <a:sym typeface="Wingdings" panose="05000000000000000000" pitchFamily="2" charset="2"/>
            </a:endParaRPr>
          </a:p>
          <a:p>
            <a:pPr lvl="2"/>
            <a:r>
              <a:rPr lang="zh-TW" altLang="en-US" dirty="0" smtClean="0"/>
              <a:t>以上都會返回一個列表，包含所有符合的節點內容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select_one</a:t>
            </a:r>
            <a:r>
              <a:rPr lang="en-US" altLang="zh-TW" dirty="0" smtClean="0"/>
              <a:t>(“</a:t>
            </a:r>
            <a:r>
              <a:rPr lang="zh-TW" altLang="en-US" dirty="0" smtClean="0"/>
              <a:t>選擇器</a:t>
            </a:r>
            <a:r>
              <a:rPr lang="en-US" altLang="zh-TW" dirty="0" smtClean="0"/>
              <a:t>”)</a:t>
            </a:r>
          </a:p>
          <a:p>
            <a:pPr lvl="2"/>
            <a:r>
              <a:rPr lang="en-US" altLang="zh-TW" dirty="0" err="1" smtClean="0"/>
              <a:t>soup.select_one</a:t>
            </a:r>
            <a:r>
              <a:rPr lang="en-US" altLang="zh-TW" dirty="0" smtClean="0"/>
              <a:t>(“</a:t>
            </a:r>
            <a:r>
              <a:rPr lang="zh-TW" altLang="en-US" dirty="0"/>
              <a:t>選擇器</a:t>
            </a:r>
            <a:r>
              <a:rPr lang="en-US" altLang="zh-TW" dirty="0"/>
              <a:t>”)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 smtClean="0"/>
              <a:t>搜尋第一個符合</a:t>
            </a:r>
            <a:r>
              <a:rPr lang="zh-TW" altLang="en-US" dirty="0"/>
              <a:t>該選擇器的節點</a:t>
            </a:r>
            <a:r>
              <a:rPr lang="en-US" altLang="zh-TW" dirty="0"/>
              <a:t>(tag)</a:t>
            </a:r>
          </a:p>
          <a:p>
            <a:pPr lvl="2"/>
            <a:r>
              <a:rPr lang="en-US" altLang="zh-TW" dirty="0" err="1" smtClean="0"/>
              <a:t>soup.select_one</a:t>
            </a:r>
            <a:r>
              <a:rPr lang="en-US" altLang="zh-TW" dirty="0" smtClean="0"/>
              <a:t>(“#</a:t>
            </a:r>
            <a:r>
              <a:rPr lang="en-US" altLang="zh-TW" dirty="0"/>
              <a:t>id”)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/>
              <a:t>若使用</a:t>
            </a:r>
            <a:r>
              <a:rPr lang="en-US" altLang="zh-TW" dirty="0"/>
              <a:t>id</a:t>
            </a:r>
            <a:r>
              <a:rPr lang="zh-TW" altLang="en-US" dirty="0"/>
              <a:t>為選擇器則選擇器名稱為</a:t>
            </a:r>
            <a:r>
              <a:rPr lang="en-US" altLang="zh-TW" dirty="0"/>
              <a:t>#id</a:t>
            </a:r>
          </a:p>
          <a:p>
            <a:pPr lvl="2"/>
            <a:r>
              <a:rPr lang="en-US" altLang="zh-TW" dirty="0" err="1" smtClean="0"/>
              <a:t>tag.select_one</a:t>
            </a:r>
            <a:r>
              <a:rPr lang="en-US" altLang="zh-TW" dirty="0" smtClean="0"/>
              <a:t>(“</a:t>
            </a:r>
            <a:r>
              <a:rPr lang="zh-TW" altLang="en-US" dirty="0"/>
              <a:t>選擇器</a:t>
            </a:r>
            <a:r>
              <a:rPr lang="en-US" altLang="zh-TW" dirty="0"/>
              <a:t>”)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 </a:t>
            </a:r>
            <a:r>
              <a:rPr lang="zh-TW" altLang="en-US" dirty="0">
                <a:sym typeface="Wingdings" panose="05000000000000000000" pitchFamily="2" charset="2"/>
              </a:rPr>
              <a:t>搜尋</a:t>
            </a:r>
            <a:r>
              <a:rPr lang="en-US" altLang="zh-TW" dirty="0">
                <a:sym typeface="Wingdings" panose="05000000000000000000" pitchFamily="2" charset="2"/>
              </a:rPr>
              <a:t>tag</a:t>
            </a:r>
            <a:r>
              <a:rPr lang="zh-TW" altLang="en-US" dirty="0">
                <a:sym typeface="Wingdings" panose="05000000000000000000" pitchFamily="2" charset="2"/>
              </a:rPr>
              <a:t>內符合該選擇器</a:t>
            </a:r>
            <a:r>
              <a:rPr lang="zh-TW" altLang="en-US" dirty="0" smtClean="0">
                <a:sym typeface="Wingdings" panose="05000000000000000000" pitchFamily="2" charset="2"/>
              </a:rPr>
              <a:t>的第一個子</a:t>
            </a:r>
            <a:r>
              <a:rPr lang="zh-TW" altLang="en-US" dirty="0">
                <a:sym typeface="Wingdings" panose="05000000000000000000" pitchFamily="2" charset="2"/>
              </a:rPr>
              <a:t>節點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004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BeautifulSoup</a:t>
            </a:r>
            <a:r>
              <a:rPr lang="zh-TW" altLang="en-US" sz="4400" dirty="0"/>
              <a:t> </a:t>
            </a:r>
            <a:r>
              <a:rPr lang="zh-TW" altLang="en-US" sz="4400" dirty="0" smtClean="0"/>
              <a:t>物件搜尋方法小結 </a:t>
            </a:r>
            <a:endParaRPr lang="zh-TW" altLang="en-US" sz="4400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014503"/>
              </p:ext>
            </p:extLst>
          </p:nvPr>
        </p:nvGraphicFramePr>
        <p:xfrm>
          <a:off x="1593852" y="1899138"/>
          <a:ext cx="9785350" cy="4273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3219">
                  <a:extLst>
                    <a:ext uri="{9D8B030D-6E8A-4147-A177-3AD203B41FA5}">
                      <a16:colId xmlns:a16="http://schemas.microsoft.com/office/drawing/2014/main" val="3253099673"/>
                    </a:ext>
                  </a:extLst>
                </a:gridCol>
                <a:gridCol w="7572131">
                  <a:extLst>
                    <a:ext uri="{9D8B030D-6E8A-4147-A177-3AD203B41FA5}">
                      <a16:colId xmlns:a16="http://schemas.microsoft.com/office/drawing/2014/main" val="3560403116"/>
                    </a:ext>
                  </a:extLst>
                </a:gridCol>
              </a:tblGrid>
              <a:tr h="536331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搜尋方法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231633"/>
                  </a:ext>
                </a:extLst>
              </a:tr>
              <a:tr h="536331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select_one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使用參數</a:t>
                      </a:r>
                      <a:r>
                        <a:rPr lang="en-US" altLang="zh-TW" dirty="0" smtClean="0"/>
                        <a:t>CSS</a:t>
                      </a:r>
                      <a:r>
                        <a:rPr lang="zh-TW" altLang="en-US" dirty="0" smtClean="0"/>
                        <a:t>選擇器字串搜尋</a:t>
                      </a:r>
                      <a:r>
                        <a:rPr lang="en-US" altLang="zh-TW" dirty="0" smtClean="0"/>
                        <a:t>HTML</a:t>
                      </a:r>
                      <a:r>
                        <a:rPr lang="zh-TW" altLang="en-US" dirty="0" smtClean="0"/>
                        <a:t>標籤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，返回第一個符合的</a:t>
                      </a:r>
                      <a:r>
                        <a:rPr lang="en-US" altLang="zh-TW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HTML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標籤物件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900168"/>
                  </a:ext>
                </a:extLst>
              </a:tr>
              <a:tr h="53633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select()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使用參數</a:t>
                      </a:r>
                      <a:r>
                        <a:rPr lang="en-US" altLang="zh-TW" dirty="0" smtClean="0"/>
                        <a:t>CSS</a:t>
                      </a:r>
                      <a:r>
                        <a:rPr lang="zh-TW" altLang="en-US" dirty="0" smtClean="0"/>
                        <a:t>選擇器字串搜尋</a:t>
                      </a:r>
                      <a:r>
                        <a:rPr lang="en-US" altLang="zh-TW" dirty="0" smtClean="0"/>
                        <a:t>HTML</a:t>
                      </a:r>
                      <a:r>
                        <a:rPr lang="zh-TW" altLang="en-US" dirty="0" smtClean="0"/>
                        <a:t>標籤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，返回所有符合的</a:t>
                      </a:r>
                      <a:r>
                        <a:rPr lang="en-US" altLang="zh-TW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HTML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標籤物件的串列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88044"/>
                  </a:ext>
                </a:extLst>
              </a:tr>
              <a:tr h="53633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find()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使用參數的標籤名稱或屬性值來搜尋</a:t>
                      </a:r>
                      <a:r>
                        <a:rPr lang="en-US" altLang="zh-TW" dirty="0" smtClean="0"/>
                        <a:t>HTML</a:t>
                      </a:r>
                      <a:r>
                        <a:rPr lang="zh-TW" altLang="en-US" dirty="0" smtClean="0"/>
                        <a:t>標籤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，返回第一個符合的標籤物件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434052"/>
                  </a:ext>
                </a:extLst>
              </a:tr>
              <a:tr h="536331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find_all</a:t>
                      </a:r>
                      <a:r>
                        <a:rPr lang="en-US" altLang="zh-TW" dirty="0" smtClean="0"/>
                        <a:t>()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使用參數的標籤名稱或屬性值來搜尋</a:t>
                      </a:r>
                      <a:r>
                        <a:rPr lang="en-US" altLang="zh-TW" dirty="0" smtClean="0"/>
                        <a:t>HTML</a:t>
                      </a:r>
                      <a:r>
                        <a:rPr lang="zh-TW" altLang="en-US" dirty="0" smtClean="0"/>
                        <a:t>標籤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，返回所有符合的</a:t>
                      </a:r>
                      <a:r>
                        <a:rPr lang="en-US" altLang="zh-TW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HTML</a:t>
                      </a:r>
                      <a:r>
                        <a:rPr lang="zh-TW" altLang="en-US" dirty="0" smtClean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標籤物件的串列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106364"/>
                  </a:ext>
                </a:extLst>
              </a:tr>
              <a:tr h="536331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soup.tag</a:t>
                      </a:r>
                      <a:r>
                        <a:rPr lang="zh-TW" altLang="en-US" dirty="0" smtClean="0"/>
                        <a:t>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/>
                        <a:t>返回一個符合該名稱的標籤物件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695274"/>
                  </a:ext>
                </a:extLst>
              </a:tr>
              <a:tr h="536331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soup(“tag</a:t>
                      </a:r>
                      <a:r>
                        <a:rPr lang="zh-TW" altLang="en-US" dirty="0" smtClean="0"/>
                        <a:t>名稱</a:t>
                      </a:r>
                      <a:r>
                        <a:rPr lang="en-US" altLang="zh-TW" dirty="0" smtClean="0"/>
                        <a:t>”)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返回一個串列包含所有符合該名稱的標籤物件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757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1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練習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用</a:t>
            </a:r>
            <a:r>
              <a:rPr lang="en-US" altLang="zh-TW" dirty="0" smtClean="0"/>
              <a:t>requests</a:t>
            </a:r>
            <a:r>
              <a:rPr lang="zh-TW" altLang="en-US" dirty="0" smtClean="0"/>
              <a:t>請求</a:t>
            </a:r>
            <a:r>
              <a:rPr lang="en-US" altLang="zh-TW" dirty="0" err="1"/>
              <a:t>fChart</a:t>
            </a:r>
            <a:r>
              <a:rPr lang="en-US" altLang="zh-TW" dirty="0"/>
              <a:t> </a:t>
            </a:r>
            <a:r>
              <a:rPr lang="zh-TW" altLang="en-US" dirty="0"/>
              <a:t>程式設計教學</a:t>
            </a:r>
            <a:r>
              <a:rPr lang="zh-TW" altLang="en-US" dirty="0" smtClean="0"/>
              <a:t>工具</a:t>
            </a:r>
            <a:r>
              <a:rPr lang="zh-TW" altLang="en-US" dirty="0"/>
              <a:t>網頁</a:t>
            </a:r>
            <a:endParaRPr lang="en-US" altLang="zh-TW" dirty="0"/>
          </a:p>
          <a:p>
            <a:pPr lvl="1"/>
            <a:r>
              <a:rPr lang="en-US" altLang="zh-TW" dirty="0"/>
              <a:t>https://fchart.github.io/</a:t>
            </a:r>
            <a:endParaRPr lang="en-US" altLang="zh-TW" dirty="0" smtClean="0"/>
          </a:p>
          <a:p>
            <a:r>
              <a:rPr lang="zh-TW" altLang="en-US" dirty="0" smtClean="0"/>
              <a:t>用</a:t>
            </a:r>
            <a:r>
              <a:rPr lang="en-US" altLang="zh-TW" dirty="0" err="1" smtClean="0"/>
              <a:t>BeautifulSoup</a:t>
            </a:r>
            <a:r>
              <a:rPr lang="zh-TW" altLang="en-US" dirty="0" smtClean="0"/>
              <a:t>套件解析網站內容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解析出所有圖片的標籤並</a:t>
            </a:r>
            <a:r>
              <a:rPr lang="zh-TW" altLang="en-US" dirty="0" smtClean="0"/>
              <a:t>存成</a:t>
            </a:r>
            <a:r>
              <a:rPr lang="en-US" altLang="zh-TW" dirty="0" smtClean="0"/>
              <a:t>csv(</a:t>
            </a:r>
            <a:r>
              <a:rPr lang="zh-TW" altLang="en-US" dirty="0" smtClean="0"/>
              <a:t>以流水序號為</a:t>
            </a:r>
            <a:r>
              <a:rPr lang="en-US" altLang="zh-TW" dirty="0" smtClean="0"/>
              <a:t>index)</a:t>
            </a:r>
          </a:p>
          <a:p>
            <a:pPr lvl="1"/>
            <a:r>
              <a:rPr lang="zh-TW" altLang="en-US" dirty="0" smtClean="0"/>
              <a:t>解析出所有含有</a:t>
            </a:r>
            <a:r>
              <a:rPr lang="en-US" altLang="zh-TW" dirty="0" smtClean="0"/>
              <a:t>”</a:t>
            </a:r>
            <a:r>
              <a:rPr lang="zh-TW" altLang="en-US" dirty="0"/>
              <a:t>編輯器</a:t>
            </a:r>
            <a:r>
              <a:rPr lang="en-US" altLang="zh-TW" dirty="0" smtClean="0"/>
              <a:t>”</a:t>
            </a:r>
            <a:r>
              <a:rPr lang="zh-TW" altLang="en-US" dirty="0" smtClean="0"/>
              <a:t>的文章段落並將這些段落以長度排序儲存成</a:t>
            </a:r>
            <a:r>
              <a:rPr lang="en-US" altLang="zh-TW" dirty="0"/>
              <a:t>csv(</a:t>
            </a:r>
            <a:r>
              <a:rPr lang="zh-TW" altLang="en-US" dirty="0"/>
              <a:t>以流水序號為</a:t>
            </a:r>
            <a:r>
              <a:rPr lang="en-US" altLang="zh-TW" dirty="0"/>
              <a:t>index)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193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HTML</a:t>
            </a:r>
            <a:r>
              <a:rPr lang="zh-TW" altLang="en-US" sz="4400" dirty="0" smtClean="0"/>
              <a:t>基本範例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/>
              <a:t>&lt;!DOCTYPE html&gt;</a:t>
            </a:r>
          </a:p>
          <a:p>
            <a:pPr marL="0" indent="0">
              <a:buNone/>
            </a:pPr>
            <a:r>
              <a:rPr lang="en-US" altLang="zh-TW" dirty="0"/>
              <a:t>&lt;html&gt;</a:t>
            </a:r>
          </a:p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/>
              <a:t>head&gt;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&lt;</a:t>
            </a:r>
            <a:r>
              <a:rPr lang="en-US" altLang="zh-TW" dirty="0"/>
              <a:t>meta charset="utf-8</a:t>
            </a:r>
            <a:r>
              <a:rPr lang="en-US" altLang="zh-TW" dirty="0" smtClean="0"/>
              <a:t>"&gt;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&lt;</a:t>
            </a:r>
            <a:r>
              <a:rPr lang="en-US" altLang="zh-TW" dirty="0"/>
              <a:t>title&gt;</a:t>
            </a:r>
            <a:r>
              <a:rPr lang="zh-TW" altLang="en-US" dirty="0"/>
              <a:t>我的網頁</a:t>
            </a:r>
            <a:r>
              <a:rPr lang="en-US" altLang="zh-TW" dirty="0"/>
              <a:t>&lt;/title&gt;</a:t>
            </a:r>
          </a:p>
          <a:p>
            <a:pPr marL="0" indent="0">
              <a:buNone/>
            </a:pPr>
            <a:r>
              <a:rPr lang="en-US" altLang="zh-TW" dirty="0" smtClean="0"/>
              <a:t>&lt;/</a:t>
            </a:r>
            <a:r>
              <a:rPr lang="en-US" altLang="zh-TW" dirty="0"/>
              <a:t>head&gt; </a:t>
            </a:r>
          </a:p>
          <a:p>
            <a:pPr marL="0" indent="0">
              <a:buNone/>
            </a:pPr>
            <a:r>
              <a:rPr lang="en-US" altLang="zh-TW" dirty="0" smtClean="0"/>
              <a:t>&lt;</a:t>
            </a:r>
            <a:r>
              <a:rPr lang="en-US" altLang="zh-TW" dirty="0"/>
              <a:t>body&gt;</a:t>
            </a:r>
          </a:p>
          <a:p>
            <a:pPr marL="0" indent="0">
              <a:buNone/>
            </a:pPr>
            <a:r>
              <a:rPr lang="en-US" altLang="zh-TW" dirty="0" smtClean="0"/>
              <a:t>	&lt;</a:t>
            </a:r>
            <a:r>
              <a:rPr lang="en-US" altLang="zh-TW" dirty="0"/>
              <a:t>h1&gt;Hello, HTML5!&lt;/h1&gt;</a:t>
            </a:r>
          </a:p>
          <a:p>
            <a:pPr marL="0" indent="0">
              <a:buNone/>
            </a:pPr>
            <a:r>
              <a:rPr lang="en-US" altLang="zh-TW" dirty="0" smtClean="0"/>
              <a:t>&lt;/</a:t>
            </a:r>
            <a:r>
              <a:rPr lang="en-US" altLang="zh-TW" dirty="0"/>
              <a:t>body&gt;</a:t>
            </a:r>
          </a:p>
          <a:p>
            <a:pPr marL="0" indent="0">
              <a:buNone/>
            </a:pPr>
            <a:r>
              <a:rPr lang="en-US" altLang="zh-TW" dirty="0"/>
              <a:t>&lt;/html&gt;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342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標籤</a:t>
            </a:r>
            <a:r>
              <a:rPr lang="en-US" altLang="zh-TW" sz="4400" dirty="0" smtClean="0"/>
              <a:t>(tag)</a:t>
            </a:r>
            <a:r>
              <a:rPr lang="zh-TW" altLang="en-US" sz="4400" dirty="0" smtClean="0"/>
              <a:t>與屬性</a:t>
            </a:r>
            <a:r>
              <a:rPr lang="en-US" altLang="zh-TW" sz="4400" dirty="0" smtClean="0"/>
              <a:t>(attribute)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標籤</a:t>
            </a:r>
            <a:r>
              <a:rPr lang="en-US" altLang="zh-TW" sz="3200" dirty="0" smtClean="0"/>
              <a:t>(tag)</a:t>
            </a:r>
          </a:p>
          <a:p>
            <a:pPr lvl="1"/>
            <a:r>
              <a:rPr lang="zh-TW" altLang="en-US" sz="2800" dirty="0"/>
              <a:t>標示網頁上的內容或</a:t>
            </a:r>
            <a:r>
              <a:rPr lang="zh-TW" altLang="en-US" sz="2800" dirty="0" smtClean="0"/>
              <a:t>描述內容的性質</a:t>
            </a:r>
            <a:endParaRPr lang="en-US" altLang="zh-TW" sz="2800" dirty="0" smtClean="0"/>
          </a:p>
          <a:p>
            <a:pPr lvl="1"/>
            <a:r>
              <a:rPr lang="en-US" altLang="zh-TW" sz="2800" dirty="0" smtClean="0"/>
              <a:t>&lt;head&gt;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&lt;body&gt;</a:t>
            </a:r>
            <a:r>
              <a:rPr lang="zh-TW" altLang="en-US" sz="2800" dirty="0" smtClean="0"/>
              <a:t> 、</a:t>
            </a:r>
            <a:r>
              <a:rPr lang="en-US" altLang="zh-TW" sz="2800" dirty="0" smtClean="0"/>
              <a:t>&lt;header&gt;</a:t>
            </a:r>
            <a:r>
              <a:rPr lang="zh-TW" altLang="en-US" sz="2800" dirty="0" smtClean="0"/>
              <a:t> 、</a:t>
            </a:r>
            <a:r>
              <a:rPr lang="en-US" altLang="zh-TW" sz="2800" dirty="0" smtClean="0"/>
              <a:t>&lt;p&gt;</a:t>
            </a:r>
            <a:r>
              <a:rPr lang="zh-TW" altLang="en-US" sz="2800" dirty="0" smtClean="0"/>
              <a:t> 、</a:t>
            </a:r>
            <a:r>
              <a:rPr lang="en-US" altLang="zh-TW" sz="2800" dirty="0" smtClean="0"/>
              <a:t>&lt;</a:t>
            </a:r>
            <a:r>
              <a:rPr lang="en-US" altLang="zh-TW" sz="2800" dirty="0" err="1" smtClean="0"/>
              <a:t>ul</a:t>
            </a:r>
            <a:r>
              <a:rPr lang="en-US" altLang="zh-TW" sz="2800" dirty="0" smtClean="0"/>
              <a:t>&gt;</a:t>
            </a:r>
            <a:r>
              <a:rPr lang="zh-TW" altLang="en-US" sz="2800" dirty="0" smtClean="0"/>
              <a:t> 、</a:t>
            </a:r>
            <a:r>
              <a:rPr lang="en-US" altLang="zh-TW" sz="2800" dirty="0" smtClean="0"/>
              <a:t>&lt;a&gt;</a:t>
            </a:r>
            <a:r>
              <a:rPr lang="zh-TW" altLang="en-US" sz="2800" dirty="0"/>
              <a:t> 、 </a:t>
            </a:r>
            <a:r>
              <a:rPr lang="en-US" altLang="zh-TW" sz="2800" dirty="0" smtClean="0"/>
              <a:t>&lt;table&gt;</a:t>
            </a:r>
            <a:r>
              <a:rPr lang="zh-TW" altLang="en-US" sz="2800" dirty="0" smtClean="0"/>
              <a:t> 、</a:t>
            </a:r>
            <a:r>
              <a:rPr lang="en-US" altLang="zh-TW" sz="2800" dirty="0" smtClean="0"/>
              <a:t>&lt;form&gt;</a:t>
            </a:r>
            <a:r>
              <a:rPr lang="zh-TW" altLang="en-US" sz="2800" dirty="0" smtClean="0"/>
              <a:t> 、</a:t>
            </a:r>
            <a:r>
              <a:rPr lang="zh-TW" altLang="en-US" sz="2800" dirty="0"/>
              <a:t> </a:t>
            </a:r>
            <a:r>
              <a:rPr lang="en-US" altLang="zh-TW" sz="2800" dirty="0" smtClean="0"/>
              <a:t>&lt;</a:t>
            </a:r>
            <a:r>
              <a:rPr lang="en-US" altLang="zh-TW" sz="2800" dirty="0" err="1" smtClean="0"/>
              <a:t>img</a:t>
            </a:r>
            <a:r>
              <a:rPr lang="en-US" altLang="zh-TW" sz="2800" dirty="0" smtClean="0"/>
              <a:t>&gt;</a:t>
            </a:r>
            <a:r>
              <a:rPr lang="zh-TW" altLang="en-US" sz="2800" dirty="0" smtClean="0"/>
              <a:t>、 </a:t>
            </a:r>
            <a:r>
              <a:rPr lang="en-US" altLang="zh-TW" sz="2800" dirty="0" smtClean="0"/>
              <a:t>&lt;video&gt;</a:t>
            </a:r>
            <a:r>
              <a:rPr lang="zh-TW" altLang="en-US" sz="2800" dirty="0" smtClean="0"/>
              <a:t>等</a:t>
            </a:r>
            <a:endParaRPr lang="en-US" altLang="zh-TW" sz="2800" dirty="0" smtClean="0"/>
          </a:p>
          <a:p>
            <a:r>
              <a:rPr lang="zh-TW" altLang="en-US" sz="3200" dirty="0" smtClean="0"/>
              <a:t>屬性</a:t>
            </a:r>
            <a:r>
              <a:rPr lang="en-US" altLang="zh-TW" sz="3200" dirty="0" smtClean="0"/>
              <a:t>(attribute)</a:t>
            </a:r>
          </a:p>
          <a:p>
            <a:pPr lvl="1"/>
            <a:r>
              <a:rPr lang="zh-TW" altLang="en-US" sz="2800" dirty="0" smtClean="0"/>
              <a:t>超連結</a:t>
            </a:r>
            <a:endParaRPr lang="en-US" altLang="zh-TW" sz="2800" dirty="0" smtClean="0"/>
          </a:p>
          <a:p>
            <a:pPr lvl="2"/>
            <a:r>
              <a:rPr lang="en-US" altLang="zh-TW" sz="2400" dirty="0" smtClean="0"/>
              <a:t>&lt;a </a:t>
            </a:r>
            <a:r>
              <a:rPr lang="en-US" altLang="zh-TW" sz="2400" dirty="0" err="1" smtClean="0"/>
              <a:t>href</a:t>
            </a:r>
            <a:r>
              <a:rPr lang="en-US" altLang="zh-TW" sz="2400" dirty="0" smtClean="0"/>
              <a:t>=https://www.google.com&gt;Google</a:t>
            </a:r>
            <a:r>
              <a:rPr lang="zh-TW" altLang="en-US" sz="2400" dirty="0" smtClean="0"/>
              <a:t>首頁</a:t>
            </a:r>
            <a:r>
              <a:rPr lang="en-US" altLang="zh-TW" sz="2400" dirty="0" smtClean="0"/>
              <a:t>&lt;/a&gt;</a:t>
            </a:r>
          </a:p>
          <a:p>
            <a:pPr lvl="2"/>
            <a:endParaRPr lang="en-US" altLang="zh-TW" sz="2400" dirty="0"/>
          </a:p>
          <a:p>
            <a:r>
              <a:rPr lang="zh-TW" altLang="en-US" sz="3200" dirty="0" smtClean="0"/>
              <a:t>元素</a:t>
            </a:r>
            <a:r>
              <a:rPr lang="en-US" altLang="zh-TW" sz="3200" dirty="0" smtClean="0"/>
              <a:t>:</a:t>
            </a:r>
            <a:r>
              <a:rPr lang="zh-TW" altLang="en-US" sz="3200" dirty="0" smtClean="0"/>
              <a:t> 包含開始標籤、內容以及結束標籤</a:t>
            </a:r>
            <a:endParaRPr lang="zh-TW" altLang="en-US" sz="3200" dirty="0"/>
          </a:p>
        </p:txBody>
      </p:sp>
      <p:sp>
        <p:nvSpPr>
          <p:cNvPr id="4" name="矩形 3"/>
          <p:cNvSpPr/>
          <p:nvPr/>
        </p:nvSpPr>
        <p:spPr>
          <a:xfrm>
            <a:off x="3103418" y="4493490"/>
            <a:ext cx="637309" cy="374073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2868074" y="496588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屬性名稱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06983" y="4493491"/>
            <a:ext cx="3602182" cy="39716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5061710" y="49774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屬性值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75421" y="4495368"/>
            <a:ext cx="1732002" cy="39716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8407416" y="49626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內容</a:t>
            </a:r>
            <a:endParaRPr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79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全域屬性 </a:t>
            </a:r>
            <a:r>
              <a:rPr lang="en-US" altLang="zh-TW" sz="4400" dirty="0"/>
              <a:t>(global attributes)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/>
              <a:t>所有的 </a:t>
            </a:r>
            <a:r>
              <a:rPr lang="en-US" altLang="zh-TW" dirty="0"/>
              <a:t>HTML </a:t>
            </a:r>
            <a:r>
              <a:rPr lang="zh-TW" altLang="en-US" dirty="0"/>
              <a:t>元素都有的屬性，我們稱做全域屬性 </a:t>
            </a:r>
            <a:r>
              <a:rPr lang="en-US" altLang="zh-TW" dirty="0"/>
              <a:t>(global attributes)</a:t>
            </a:r>
            <a:r>
              <a:rPr lang="zh-TW" altLang="en-US" dirty="0"/>
              <a:t>，可以在所有的元素中</a:t>
            </a:r>
            <a:r>
              <a:rPr lang="zh-TW" altLang="en-US" dirty="0" smtClean="0"/>
              <a:t>使用</a:t>
            </a:r>
            <a:endParaRPr lang="en-US" altLang="zh-TW" dirty="0" smtClean="0"/>
          </a:p>
          <a:p>
            <a:r>
              <a:rPr lang="en-US" altLang="zh-TW" b="1" dirty="0"/>
              <a:t>i</a:t>
            </a:r>
            <a:r>
              <a:rPr lang="en-US" altLang="zh-TW" b="1" dirty="0" smtClean="0"/>
              <a:t>d</a:t>
            </a:r>
            <a:r>
              <a:rPr lang="zh-TW" altLang="en-US" b="1" dirty="0"/>
              <a:t>元素唯一識別</a:t>
            </a:r>
            <a:r>
              <a:rPr lang="zh-TW" altLang="en-US" b="1" dirty="0" smtClean="0"/>
              <a:t>符號</a:t>
            </a:r>
            <a:r>
              <a:rPr lang="en-US" altLang="zh-TW" dirty="0" smtClean="0"/>
              <a:t>:</a:t>
            </a:r>
            <a:r>
              <a:rPr lang="zh-TW" altLang="en-US" dirty="0"/>
              <a:t>用來設定 </a:t>
            </a:r>
            <a:r>
              <a:rPr lang="en-US" altLang="zh-TW" dirty="0"/>
              <a:t>HTML </a:t>
            </a:r>
            <a:r>
              <a:rPr lang="zh-TW" altLang="en-US" dirty="0"/>
              <a:t>元素的唯一識別符號 </a:t>
            </a:r>
            <a:r>
              <a:rPr lang="en-US" altLang="zh-TW" dirty="0"/>
              <a:t>(identifier)</a:t>
            </a:r>
            <a:r>
              <a:rPr lang="zh-TW" altLang="en-US" dirty="0"/>
              <a:t>，每個 </a:t>
            </a:r>
            <a:r>
              <a:rPr lang="en-US" altLang="zh-TW" dirty="0"/>
              <a:t>HTML </a:t>
            </a:r>
            <a:r>
              <a:rPr lang="zh-TW" altLang="en-US" dirty="0"/>
              <a:t>元素的 </a:t>
            </a:r>
            <a:r>
              <a:rPr lang="en-US" altLang="zh-TW" dirty="0"/>
              <a:t>id </a:t>
            </a:r>
            <a:r>
              <a:rPr lang="zh-TW" altLang="en-US" dirty="0"/>
              <a:t>需要是在整份 </a:t>
            </a:r>
            <a:r>
              <a:rPr lang="en-US" altLang="zh-TW" dirty="0"/>
              <a:t>HTML </a:t>
            </a:r>
            <a:r>
              <a:rPr lang="zh-TW" altLang="en-US" dirty="0"/>
              <a:t>文件中獨一無二 </a:t>
            </a:r>
            <a:r>
              <a:rPr lang="en-US" altLang="zh-TW" dirty="0"/>
              <a:t>(unique) </a:t>
            </a:r>
            <a:r>
              <a:rPr lang="zh-TW" altLang="en-US" dirty="0"/>
              <a:t>不可重複</a:t>
            </a:r>
            <a:r>
              <a:rPr lang="zh-TW" altLang="en-US" dirty="0" smtClean="0"/>
              <a:t>的，</a:t>
            </a:r>
            <a:r>
              <a:rPr lang="zh-TW" altLang="en-US" dirty="0"/>
              <a:t>且一個元素只能有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id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用作 </a:t>
            </a:r>
            <a:r>
              <a:rPr lang="en-US" altLang="zh-TW" dirty="0"/>
              <a:t>&lt;a&gt; </a:t>
            </a:r>
            <a:r>
              <a:rPr lang="zh-TW" altLang="en-US" dirty="0"/>
              <a:t>連結的錨</a:t>
            </a:r>
            <a:r>
              <a:rPr lang="zh-TW" altLang="en-US" dirty="0" smtClean="0"/>
              <a:t>點名稱</a:t>
            </a:r>
            <a:r>
              <a:rPr lang="zh-TW" altLang="en-US" dirty="0"/>
              <a:t>。例如點擊連結 </a:t>
            </a:r>
            <a:r>
              <a:rPr lang="en-US" altLang="zh-TW" dirty="0"/>
              <a:t>&lt;a </a:t>
            </a:r>
            <a:r>
              <a:rPr lang="en-US" altLang="zh-TW" dirty="0" err="1"/>
              <a:t>href</a:t>
            </a:r>
            <a:r>
              <a:rPr lang="en-US" altLang="zh-TW" dirty="0"/>
              <a:t>="#</a:t>
            </a:r>
            <a:r>
              <a:rPr lang="en-US" altLang="zh-TW" dirty="0" err="1"/>
              <a:t>myid</a:t>
            </a:r>
            <a:r>
              <a:rPr lang="en-US" altLang="zh-TW" dirty="0"/>
              <a:t>"&gt; </a:t>
            </a:r>
            <a:r>
              <a:rPr lang="zh-TW" altLang="en-US" dirty="0"/>
              <a:t>會跳到 </a:t>
            </a:r>
            <a:r>
              <a:rPr lang="en-US" altLang="zh-TW" dirty="0"/>
              <a:t>&lt;tag id="</a:t>
            </a:r>
            <a:r>
              <a:rPr lang="en-US" altLang="zh-TW" dirty="0" err="1"/>
              <a:t>myid</a:t>
            </a:r>
            <a:r>
              <a:rPr lang="en-US" altLang="zh-TW" dirty="0"/>
              <a:t>"&gt; </a:t>
            </a:r>
            <a:r>
              <a:rPr lang="zh-TW" altLang="en-US" dirty="0"/>
              <a:t>元素處</a:t>
            </a:r>
          </a:p>
          <a:p>
            <a:pPr lvl="1"/>
            <a:r>
              <a:rPr lang="zh-TW" altLang="en-US" dirty="0"/>
              <a:t>用在 </a:t>
            </a:r>
            <a:r>
              <a:rPr lang="en-US" altLang="zh-TW" dirty="0"/>
              <a:t>JavaScript </a:t>
            </a:r>
            <a:r>
              <a:rPr lang="zh-TW" altLang="en-US" dirty="0"/>
              <a:t>可以透過 </a:t>
            </a:r>
            <a:r>
              <a:rPr lang="en-US" altLang="zh-TW" dirty="0"/>
              <a:t>id </a:t>
            </a:r>
            <a:r>
              <a:rPr lang="zh-TW" altLang="en-US" dirty="0"/>
              <a:t>存取該元素</a:t>
            </a:r>
          </a:p>
          <a:p>
            <a:pPr lvl="1"/>
            <a:r>
              <a:rPr lang="zh-TW" altLang="en-US" dirty="0"/>
              <a:t>用在 </a:t>
            </a:r>
            <a:r>
              <a:rPr lang="en-US" altLang="zh-TW" dirty="0"/>
              <a:t>CSS </a:t>
            </a:r>
            <a:r>
              <a:rPr lang="zh-TW" altLang="en-US" dirty="0"/>
              <a:t>可以用 </a:t>
            </a:r>
            <a:r>
              <a:rPr lang="en-US" altLang="zh-TW" dirty="0" smtClean="0"/>
              <a:t>id </a:t>
            </a:r>
            <a:r>
              <a:rPr lang="zh-TW" altLang="en-US" dirty="0"/>
              <a:t>當選擇</a:t>
            </a:r>
            <a:r>
              <a:rPr lang="zh-TW" altLang="en-US" dirty="0" smtClean="0"/>
              <a:t>器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Example</a:t>
            </a:r>
          </a:p>
          <a:p>
            <a:pPr lvl="1"/>
            <a:r>
              <a:rPr lang="en-US" altLang="zh-TW" dirty="0" smtClean="0"/>
              <a:t>&lt;</a:t>
            </a:r>
            <a:r>
              <a:rPr lang="en-US" altLang="zh-TW" dirty="0"/>
              <a:t>p id</a:t>
            </a:r>
            <a:r>
              <a:rPr lang="en-US" altLang="zh-TW" dirty="0" smtClean="0"/>
              <a:t>=“beauty"&gt;</a:t>
            </a:r>
            <a:r>
              <a:rPr lang="en-US" altLang="zh-TW" dirty="0"/>
              <a:t>The most </a:t>
            </a:r>
            <a:r>
              <a:rPr lang="en-US" altLang="zh-TW" dirty="0" smtClean="0"/>
              <a:t>beautiful </a:t>
            </a:r>
            <a:r>
              <a:rPr lang="en-US" altLang="zh-TW" dirty="0"/>
              <a:t>paragraph on </a:t>
            </a:r>
            <a:r>
              <a:rPr lang="en-US" altLang="zh-TW" dirty="0" smtClean="0"/>
              <a:t>this web. &lt;/</a:t>
            </a:r>
            <a:r>
              <a:rPr lang="en-US" altLang="zh-TW" dirty="0"/>
              <a:t>p&gt;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13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全域屬性 </a:t>
            </a:r>
            <a:r>
              <a:rPr lang="en-US" altLang="zh-TW" sz="4400" dirty="0"/>
              <a:t>(global attributes)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class </a:t>
            </a:r>
            <a:r>
              <a:rPr lang="zh-TW" altLang="en-US" b="1" dirty="0"/>
              <a:t>元素類別</a:t>
            </a:r>
            <a:r>
              <a:rPr lang="zh-TW" altLang="en-US" b="1" dirty="0" smtClean="0"/>
              <a:t>名稱</a:t>
            </a:r>
            <a:r>
              <a:rPr lang="en-US" altLang="zh-TW" b="1" dirty="0" smtClean="0"/>
              <a:t>:</a:t>
            </a:r>
            <a:r>
              <a:rPr lang="zh-TW" altLang="en-US" dirty="0"/>
              <a:t>用來設定 </a:t>
            </a:r>
            <a:r>
              <a:rPr lang="en-US" altLang="zh-TW" dirty="0"/>
              <a:t>HTML </a:t>
            </a:r>
            <a:r>
              <a:rPr lang="zh-TW" altLang="en-US" dirty="0"/>
              <a:t>元素的類別名稱 </a:t>
            </a:r>
            <a:r>
              <a:rPr lang="en-US" altLang="zh-TW" dirty="0"/>
              <a:t>(class names)</a:t>
            </a:r>
            <a:r>
              <a:rPr lang="zh-TW" altLang="en-US" dirty="0"/>
              <a:t>，每一個 </a:t>
            </a:r>
            <a:r>
              <a:rPr lang="en-US" altLang="zh-TW" dirty="0"/>
              <a:t>HTML </a:t>
            </a:r>
            <a:r>
              <a:rPr lang="zh-TW" altLang="en-US" dirty="0"/>
              <a:t>元素可以有多個類別，你可以用空格分隔 </a:t>
            </a:r>
            <a:r>
              <a:rPr lang="en-US" altLang="zh-TW" dirty="0"/>
              <a:t>(space-separated) </a:t>
            </a:r>
            <a:r>
              <a:rPr lang="zh-TW" altLang="en-US" dirty="0"/>
              <a:t>開不同的類別名稱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/>
              <a:t>用在 </a:t>
            </a:r>
            <a:r>
              <a:rPr lang="en-US" altLang="zh-TW" dirty="0"/>
              <a:t>JavaScript </a:t>
            </a:r>
            <a:r>
              <a:rPr lang="zh-TW" altLang="en-US" dirty="0"/>
              <a:t>可以透過 </a:t>
            </a:r>
            <a:r>
              <a:rPr lang="en-US" altLang="zh-TW" dirty="0"/>
              <a:t>class </a:t>
            </a:r>
            <a:r>
              <a:rPr lang="zh-TW" altLang="en-US" dirty="0"/>
              <a:t>存取該元素</a:t>
            </a:r>
          </a:p>
          <a:p>
            <a:pPr lvl="1"/>
            <a:r>
              <a:rPr lang="zh-TW" altLang="en-US" dirty="0"/>
              <a:t>用在 </a:t>
            </a:r>
            <a:r>
              <a:rPr lang="en-US" altLang="zh-TW" dirty="0"/>
              <a:t>CSS </a:t>
            </a:r>
            <a:r>
              <a:rPr lang="zh-TW" altLang="en-US" dirty="0"/>
              <a:t>可以用 </a:t>
            </a:r>
            <a:r>
              <a:rPr lang="en-US" altLang="zh-TW" dirty="0"/>
              <a:t>class </a:t>
            </a:r>
            <a:r>
              <a:rPr lang="zh-TW" altLang="en-US" dirty="0"/>
              <a:t>當選擇器 </a:t>
            </a:r>
            <a:r>
              <a:rPr lang="en-US" altLang="zh-TW" dirty="0"/>
              <a:t>(selector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Example</a:t>
            </a:r>
          </a:p>
          <a:p>
            <a:pPr lvl="1"/>
            <a:r>
              <a:rPr lang="en-US" altLang="zh-TW" dirty="0"/>
              <a:t>&lt;p class="note editorial"&gt;Above point sounds a bit obvious. Remove/rewrite?&lt;/p&gt;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140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全域屬性 </a:t>
            </a:r>
            <a:r>
              <a:rPr lang="en-US" altLang="zh-TW" sz="4400" dirty="0"/>
              <a:t>(global attributes)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style </a:t>
            </a:r>
            <a:r>
              <a:rPr lang="zh-TW" altLang="en-US" b="1" dirty="0"/>
              <a:t>樣式</a:t>
            </a:r>
            <a:r>
              <a:rPr lang="en-US" altLang="zh-TW" b="1" dirty="0" smtClean="0"/>
              <a:t>: </a:t>
            </a:r>
            <a:r>
              <a:rPr lang="zh-TW" altLang="en-US" dirty="0" smtClean="0"/>
              <a:t>用來</a:t>
            </a:r>
            <a:r>
              <a:rPr lang="zh-TW" altLang="en-US" dirty="0"/>
              <a:t>直接設定該 </a:t>
            </a:r>
            <a:r>
              <a:rPr lang="en-US" altLang="zh-TW" dirty="0"/>
              <a:t>HTML </a:t>
            </a:r>
            <a:r>
              <a:rPr lang="zh-TW" altLang="en-US" dirty="0"/>
              <a:t>元素的 </a:t>
            </a:r>
            <a:r>
              <a:rPr lang="en-US" altLang="zh-TW" dirty="0"/>
              <a:t>CSS </a:t>
            </a:r>
            <a:r>
              <a:rPr lang="zh-TW" altLang="en-US" dirty="0"/>
              <a:t>樣式 </a:t>
            </a:r>
            <a:r>
              <a:rPr lang="en-US" altLang="zh-TW" dirty="0"/>
              <a:t>(inline style)</a:t>
            </a:r>
            <a:r>
              <a:rPr lang="zh-TW" altLang="en-US" dirty="0"/>
              <a:t>，而用 </a:t>
            </a:r>
            <a:r>
              <a:rPr lang="en-US" altLang="zh-TW" dirty="0"/>
              <a:t>style </a:t>
            </a:r>
            <a:r>
              <a:rPr lang="zh-TW" altLang="en-US" dirty="0"/>
              <a:t>屬性設定的 </a:t>
            </a:r>
            <a:r>
              <a:rPr lang="en-US" altLang="zh-TW" dirty="0"/>
              <a:t>CSS </a:t>
            </a:r>
            <a:r>
              <a:rPr lang="zh-TW" altLang="en-US" dirty="0"/>
              <a:t>優先權是最高的，會蓋過寫在 </a:t>
            </a:r>
            <a:r>
              <a:rPr lang="en-US" altLang="zh-TW" dirty="0"/>
              <a:t>&lt;style&gt; </a:t>
            </a:r>
            <a:r>
              <a:rPr lang="zh-TW" altLang="en-US" dirty="0"/>
              <a:t>或外部樣式表中的樣式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Example</a:t>
            </a:r>
          </a:p>
          <a:p>
            <a:pPr lvl="1"/>
            <a:r>
              <a:rPr lang="en-US" altLang="zh-TW" dirty="0"/>
              <a:t>&lt;p style="padding: 15px; line-height: 1.5; text-align: center; border: 3px solid #000;"&gt; Hello World! &lt;/p&gt;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135" y="4643727"/>
            <a:ext cx="7623459" cy="120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3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結構區塊標籤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4706" y="1683913"/>
            <a:ext cx="752364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6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HTML</a:t>
            </a:r>
            <a:r>
              <a:rPr lang="zh-TW" altLang="en-US" dirty="0" smtClean="0"/>
              <a:t>標籤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321" y="261319"/>
            <a:ext cx="6575855" cy="627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00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605B5793ECCD284FAF8BFD73D40B6835" ma:contentTypeVersion="4" ma:contentTypeDescription="建立新的文件。" ma:contentTypeScope="" ma:versionID="fdb643d4dd8eeeff593f36fe442c6d9b">
  <xsd:schema xmlns:xsd="http://www.w3.org/2001/XMLSchema" xmlns:xs="http://www.w3.org/2001/XMLSchema" xmlns:p="http://schemas.microsoft.com/office/2006/metadata/properties" xmlns:ns2="05d2fb8b-fa06-4abd-b60d-59ed3d978b33" targetNamespace="http://schemas.microsoft.com/office/2006/metadata/properties" ma:root="true" ma:fieldsID="bcef971fe8c0f6b5d1fdfe2630009a45" ns2:_="">
    <xsd:import namespace="05d2fb8b-fa06-4abd-b60d-59ed3d978b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d2fb8b-fa06-4abd-b60d-59ed3d978b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73CEEAB-1000-4661-A4E8-09C313F7A9E1}"/>
</file>

<file path=customXml/itemProps2.xml><?xml version="1.0" encoding="utf-8"?>
<ds:datastoreItem xmlns:ds="http://schemas.openxmlformats.org/officeDocument/2006/customXml" ds:itemID="{95C5A8F5-D56F-4292-A777-B643222A6D66}"/>
</file>

<file path=customXml/itemProps3.xml><?xml version="1.0" encoding="utf-8"?>
<ds:datastoreItem xmlns:ds="http://schemas.openxmlformats.org/officeDocument/2006/customXml" ds:itemID="{901346F7-0C60-442C-8209-16297CFA8528}"/>
</file>

<file path=docProps/app.xml><?xml version="1.0" encoding="utf-8"?>
<Properties xmlns="http://schemas.openxmlformats.org/officeDocument/2006/extended-properties" xmlns:vt="http://schemas.openxmlformats.org/officeDocument/2006/docPropsVTypes">
  <Template>NUTC Course ppt template</Template>
  <TotalTime>1907</TotalTime>
  <Words>1569</Words>
  <Application>Microsoft Office PowerPoint</Application>
  <PresentationFormat>寬螢幕</PresentationFormat>
  <Paragraphs>207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9" baseType="lpstr">
      <vt:lpstr>Euphemia</vt:lpstr>
      <vt:lpstr>Microsoft JhengHei UI</vt:lpstr>
      <vt:lpstr>Arial</vt:lpstr>
      <vt:lpstr>Wingdings</vt:lpstr>
      <vt:lpstr>數學 16x9</vt:lpstr>
      <vt:lpstr>網路爬蟲與資料分析 靜態網頁解析</vt:lpstr>
      <vt:lpstr>HTML網頁基本架構</vt:lpstr>
      <vt:lpstr>HTML基本範例</vt:lpstr>
      <vt:lpstr>標籤(tag)與屬性(attribute)</vt:lpstr>
      <vt:lpstr>全域屬性 (global attributes)</vt:lpstr>
      <vt:lpstr>全域屬性 (global attributes)</vt:lpstr>
      <vt:lpstr>全域屬性 (global attributes)</vt:lpstr>
      <vt:lpstr>HTML結構區塊標籤</vt:lpstr>
      <vt:lpstr>HTML標籤</vt:lpstr>
      <vt:lpstr>HTML標籤內常見屬性</vt:lpstr>
      <vt:lpstr>Requests向伺服器端GET請求</vt:lpstr>
      <vt:lpstr>Requests向伺服器端GET請求</vt:lpstr>
      <vt:lpstr>Requests - User-agent and Cookie</vt:lpstr>
      <vt:lpstr>Requests向伺服器端POST請求</vt:lpstr>
      <vt:lpstr>靜態網頁分析 </vt:lpstr>
      <vt:lpstr>BeautifulSoup解析器</vt:lpstr>
      <vt:lpstr>BeautifulSoup</vt:lpstr>
      <vt:lpstr>BeautifulSoup 物件的種類</vt:lpstr>
      <vt:lpstr>BeautifulSoup 物件</vt:lpstr>
      <vt:lpstr>BeautifulSoup 物件 </vt:lpstr>
      <vt:lpstr>BeautifulSoup 物件 </vt:lpstr>
      <vt:lpstr>BeautifulSoup 物件 </vt:lpstr>
      <vt:lpstr>BeautifulSoup 物件搜尋方法小結 </vt:lpstr>
      <vt:lpstr>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網路程式設計 靜態網頁網路爬蟲 </dc:title>
  <dc:creator>Windows 使用者</dc:creator>
  <cp:lastModifiedBy>Windows 使用者</cp:lastModifiedBy>
  <cp:revision>281</cp:revision>
  <dcterms:created xsi:type="dcterms:W3CDTF">2023-03-26T09:02:16Z</dcterms:created>
  <dcterms:modified xsi:type="dcterms:W3CDTF">2024-10-03T14:33:32Z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0x010100605B5793ECCD284FAF8BFD73D40B6835</vt:lpwstr>
  </property>
</Properties>
</file>