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8" r:id="rId6"/>
    <p:sldId id="279" r:id="rId7"/>
    <p:sldId id="275" r:id="rId8"/>
    <p:sldId id="280" r:id="rId9"/>
    <p:sldId id="276" r:id="rId10"/>
    <p:sldId id="277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vr.land.moi.gov.t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動態</a:t>
            </a:r>
            <a:r>
              <a:rPr lang="zh-TW" altLang="en-US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9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驗證碼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加入驗證碼技術驗證</a:t>
            </a:r>
            <a:r>
              <a:rPr lang="zh-TW" altLang="en-US" dirty="0"/>
              <a:t>是否為真實使用者</a:t>
            </a:r>
            <a:endParaRPr lang="en-US" altLang="zh-TW" dirty="0"/>
          </a:p>
          <a:p>
            <a:pPr lvl="1"/>
            <a:r>
              <a:rPr lang="zh-TW" altLang="en-US" dirty="0" smtClean="0"/>
              <a:t>例如 </a:t>
            </a:r>
            <a:r>
              <a:rPr lang="en-US" altLang="zh-TW" dirty="0" err="1" smtClean="0"/>
              <a:t>reCAPTCHA</a:t>
            </a:r>
            <a:endParaRPr lang="en-US" altLang="zh-TW" dirty="0" smtClean="0"/>
          </a:p>
          <a:p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破</a:t>
            </a:r>
            <a:r>
              <a:rPr lang="zh-TW" altLang="en-US" dirty="0"/>
              <a:t>解驗證碼的難度通常較高，尤其是圖片或行為型驗證</a:t>
            </a:r>
            <a:r>
              <a:rPr lang="zh-TW" altLang="en-US" dirty="0" smtClean="0"/>
              <a:t>碼，需搭配</a:t>
            </a:r>
            <a:r>
              <a:rPr lang="zh-TW" altLang="en-US" dirty="0"/>
              <a:t>一些 </a:t>
            </a:r>
            <a:r>
              <a:rPr lang="en-US" altLang="zh-TW" dirty="0"/>
              <a:t>AI </a:t>
            </a:r>
            <a:r>
              <a:rPr lang="zh-TW" altLang="en-US" dirty="0"/>
              <a:t>來處理圖形、數字、文字的識別，通常只要能識別驗證碼就能破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pPr lvl="1"/>
            <a:r>
              <a:rPr lang="en-US" altLang="zh-TW" dirty="0" err="1"/>
              <a:t>reCAPTCHA</a:t>
            </a:r>
            <a:r>
              <a:rPr lang="en-US" altLang="zh-TW" dirty="0"/>
              <a:t> V2 </a:t>
            </a:r>
            <a:r>
              <a:rPr lang="en-US" altLang="zh-TW" dirty="0" smtClean="0"/>
              <a:t>Invisible</a:t>
            </a:r>
          </a:p>
          <a:p>
            <a:pPr lvl="2"/>
            <a:r>
              <a:rPr lang="en-US" altLang="zh-TW" dirty="0"/>
              <a:t>https://github.com/2captcha/2captcha-python?tab=readme-ov-file#recaptcha-v2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0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reCAPTCHA</a:t>
            </a:r>
            <a:r>
              <a:rPr lang="en-US" altLang="zh-TW" dirty="0"/>
              <a:t> V2 </a:t>
            </a:r>
            <a:r>
              <a:rPr lang="en-US" altLang="zh-TW" dirty="0" smtClean="0"/>
              <a:t>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package</a:t>
            </a:r>
          </a:p>
          <a:p>
            <a:pPr lvl="1"/>
            <a:r>
              <a:rPr lang="en-US" altLang="zh-TW" dirty="0"/>
              <a:t>pip3 install </a:t>
            </a:r>
            <a:r>
              <a:rPr lang="en-US" altLang="zh-TW" dirty="0" smtClean="0"/>
              <a:t>2captcha-python</a:t>
            </a:r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twocaptcha</a:t>
            </a:r>
            <a:r>
              <a:rPr lang="en-US" altLang="zh-TW" dirty="0"/>
              <a:t> import </a:t>
            </a:r>
            <a:r>
              <a:rPr lang="en-US" altLang="zh-TW" dirty="0" err="1" smtClean="0"/>
              <a:t>TwoCaptcha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TwoCaptcha</a:t>
            </a:r>
            <a:r>
              <a:rPr lang="zh-TW" altLang="en-US" dirty="0" smtClean="0"/>
              <a:t>函數輸入你的</a:t>
            </a:r>
            <a:r>
              <a:rPr lang="en-US" altLang="zh-TW" dirty="0" smtClean="0"/>
              <a:t>2captcha API Key</a:t>
            </a:r>
            <a:r>
              <a:rPr lang="zh-TW" altLang="en-US" dirty="0" smtClean="0"/>
              <a:t>宣告物件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solver </a:t>
            </a:r>
            <a:r>
              <a:rPr lang="en-US" altLang="zh-TW" dirty="0"/>
              <a:t>= </a:t>
            </a:r>
            <a:r>
              <a:rPr lang="en-US" altLang="zh-TW" dirty="0" err="1"/>
              <a:t>TwoCaptcha</a:t>
            </a:r>
            <a:r>
              <a:rPr lang="en-US" altLang="zh-TW" dirty="0"/>
              <a:t>('YOUR_API_KEY</a:t>
            </a:r>
            <a:r>
              <a:rPr lang="en-US" altLang="zh-TW" dirty="0" smtClean="0"/>
              <a:t>')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11" y="4242094"/>
            <a:ext cx="4281688" cy="11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reCAPTCHA</a:t>
            </a:r>
            <a:r>
              <a:rPr lang="en-US" altLang="zh-TW" dirty="0"/>
              <a:t> V2 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://www.google.com/recaptcha/api2/demo</a:t>
            </a:r>
          </a:p>
          <a:p>
            <a:r>
              <a:rPr lang="zh-TW" altLang="en-US" dirty="0" smtClean="0"/>
              <a:t>在該網頁頁面中找到</a:t>
            </a:r>
            <a:r>
              <a:rPr lang="en-US" altLang="zh-TW" dirty="0" smtClean="0"/>
              <a:t>data-</a:t>
            </a:r>
            <a:r>
              <a:rPr lang="en-US" altLang="zh-TW" dirty="0" err="1" smtClean="0"/>
              <a:t>sitekey</a:t>
            </a:r>
            <a:endParaRPr lang="en-US" altLang="zh-TW" dirty="0" smtClean="0"/>
          </a:p>
          <a:p>
            <a:pPr lvl="1"/>
            <a:r>
              <a:rPr lang="en-US" altLang="zh-TW" dirty="0"/>
              <a:t>data-</a:t>
            </a:r>
            <a:r>
              <a:rPr lang="en-US" altLang="zh-TW" dirty="0" err="1"/>
              <a:t>sitekey</a:t>
            </a:r>
            <a:r>
              <a:rPr lang="en-US" altLang="zh-TW" dirty="0"/>
              <a:t>="6Le-wvkSAAAAAPBMRTvw0Q4Muexq9bi0DJwx_mJ-"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11" y="3986813"/>
            <a:ext cx="5843184" cy="1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reCAPTCHA</a:t>
            </a:r>
            <a:r>
              <a:rPr lang="en-US" altLang="zh-TW" dirty="0"/>
              <a:t> V2 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solver</a:t>
            </a:r>
            <a:r>
              <a:rPr lang="zh-TW" altLang="en-US" dirty="0" smtClean="0"/>
              <a:t>物件呼叫</a:t>
            </a:r>
            <a:r>
              <a:rPr lang="en-US" altLang="zh-TW" dirty="0" err="1" smtClean="0"/>
              <a:t>recapcha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en-US" altLang="zh-TW" dirty="0"/>
              <a:t>result = </a:t>
            </a:r>
            <a:r>
              <a:rPr lang="en-US" altLang="zh-TW" dirty="0" err="1"/>
              <a:t>solver.recaptcha</a:t>
            </a:r>
            <a:r>
              <a:rPr lang="en-US" altLang="zh-TW" dirty="0" smtClean="0"/>
              <a:t>( </a:t>
            </a:r>
            <a:r>
              <a:rPr lang="en-US" altLang="zh-TW" dirty="0" err="1"/>
              <a:t>sitekey</a:t>
            </a:r>
            <a:r>
              <a:rPr lang="en-US" altLang="zh-TW" dirty="0"/>
              <a:t>='6LdO5_IbAAAAAAeVBL9TClS19NUTt5wswEb3Q7C5</a:t>
            </a:r>
            <a:r>
              <a:rPr lang="en-US" altLang="zh-TW" dirty="0" smtClean="0"/>
              <a:t>',        </a:t>
            </a:r>
            <a:r>
              <a:rPr lang="en-US" altLang="zh-TW" dirty="0" err="1"/>
              <a:t>url</a:t>
            </a:r>
            <a:r>
              <a:rPr lang="en-US" altLang="zh-TW" dirty="0"/>
              <a:t>='https://2captcha.com/demo/recaptcha-v2-invisible</a:t>
            </a:r>
            <a:r>
              <a:rPr lang="en-US" altLang="zh-TW" dirty="0" smtClean="0"/>
              <a:t>')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4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Cloudflare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秒挑戰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Cloudflare</a:t>
            </a:r>
            <a:r>
              <a:rPr lang="zh-TW" altLang="en-US" dirty="0"/>
              <a:t>採取多層次的防護</a:t>
            </a:r>
            <a:r>
              <a:rPr lang="zh-TW" altLang="en-US" dirty="0" smtClean="0"/>
              <a:t>機制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IP</a:t>
            </a:r>
            <a:r>
              <a:rPr lang="zh-TW" altLang="en-US" dirty="0"/>
              <a:t>封鎖和速率限制：監控訪問頻率和模式，識別異常行為，對可疑</a:t>
            </a:r>
            <a:r>
              <a:rPr lang="en-US" altLang="zh-TW" dirty="0"/>
              <a:t>IP</a:t>
            </a:r>
            <a:r>
              <a:rPr lang="zh-TW" altLang="en-US" dirty="0" smtClean="0"/>
              <a:t>地址</a:t>
            </a:r>
            <a:r>
              <a:rPr lang="zh-TW" altLang="en-US" dirty="0"/>
              <a:t>進行</a:t>
            </a:r>
            <a:r>
              <a:rPr lang="zh-TW" altLang="en-US" dirty="0" smtClean="0"/>
              <a:t>速率</a:t>
            </a:r>
            <a:r>
              <a:rPr lang="zh-TW" altLang="en-US" dirty="0"/>
              <a:t>限制或封鎖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  <a:r>
              <a:rPr lang="zh-TW" altLang="en-US" dirty="0"/>
              <a:t>挑戰：要求訪問者執行特定的</a:t>
            </a:r>
            <a:r>
              <a:rPr lang="en-US" altLang="zh-TW" dirty="0"/>
              <a:t>JavaScript</a:t>
            </a:r>
            <a:r>
              <a:rPr lang="zh-TW" altLang="en-US" dirty="0"/>
              <a:t>代碼，以驗證其為</a:t>
            </a:r>
            <a:r>
              <a:rPr lang="zh-TW" altLang="en-US" dirty="0" smtClean="0"/>
              <a:t>真實</a:t>
            </a:r>
            <a:r>
              <a:rPr lang="zh-TW" altLang="en-US" dirty="0"/>
              <a:t>使用者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設備</a:t>
            </a:r>
            <a:r>
              <a:rPr lang="zh-TW" altLang="en-US" dirty="0"/>
              <a:t>指紋識別：收集並分析訪問設備的</a:t>
            </a:r>
            <a:r>
              <a:rPr lang="zh-TW" altLang="en-US" dirty="0" smtClean="0"/>
              <a:t>特徵</a:t>
            </a:r>
            <a:r>
              <a:rPr lang="zh-TW" altLang="en-US" dirty="0"/>
              <a:t>資訊</a:t>
            </a:r>
            <a:r>
              <a:rPr lang="zh-TW" altLang="en-US" dirty="0" smtClean="0"/>
              <a:t>，</a:t>
            </a:r>
            <a:r>
              <a:rPr lang="zh-TW" altLang="en-US" dirty="0"/>
              <a:t>區分自動化爬蟲和</a:t>
            </a:r>
            <a:r>
              <a:rPr lang="zh-TW" altLang="en-US" dirty="0" smtClean="0"/>
              <a:t>真實</a:t>
            </a:r>
            <a:r>
              <a:rPr lang="zh-TW" altLang="en-US" dirty="0"/>
              <a:t>使用者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CAPTCHA</a:t>
            </a:r>
            <a:r>
              <a:rPr lang="zh-TW" altLang="en-US" dirty="0"/>
              <a:t>驗證：當檢測到可疑行為時，觸發</a:t>
            </a:r>
            <a:r>
              <a:rPr lang="en-US" altLang="zh-TW" dirty="0"/>
              <a:t>CAPTCHA</a:t>
            </a:r>
            <a:r>
              <a:rPr lang="zh-TW" altLang="en-US" dirty="0"/>
              <a:t>驗證，阻止自動化腳本的操作。</a:t>
            </a:r>
          </a:p>
        </p:txBody>
      </p:sp>
    </p:spTree>
    <p:extLst>
      <p:ext uri="{BB962C8B-B14F-4D97-AF65-F5344CB8AC3E}">
        <p14:creationId xmlns:p14="http://schemas.microsoft.com/office/powerpoint/2010/main" val="39950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爬取內政部不動產交易實價查詢網站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https://lvr.land.moi.gov.tw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模擬瀏覽器和網頁互動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輸入縣市和鄉鎮市區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任意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爬</a:t>
            </a:r>
            <a:r>
              <a:rPr lang="zh-TW" altLang="en-US" dirty="0" smtClean="0"/>
              <a:t>取顯示出的前</a:t>
            </a:r>
            <a:r>
              <a:rPr lang="en-US" altLang="zh-TW" dirty="0" smtClean="0"/>
              <a:t>15</a:t>
            </a:r>
            <a:r>
              <a:rPr lang="zh-TW" altLang="en-US" dirty="0" smtClean="0"/>
              <a:t>筆資料</a:t>
            </a:r>
            <a:endParaRPr lang="en-US" altLang="zh-TW" smtClean="0"/>
          </a:p>
          <a:p>
            <a:pPr lvl="1"/>
            <a:r>
              <a:rPr lang="zh-TW" altLang="en-US" smtClean="0"/>
              <a:t>將</a:t>
            </a:r>
            <a:r>
              <a:rPr lang="zh-TW" altLang="en-US" dirty="0" smtClean="0"/>
              <a:t>資料存成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8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Selenium </a:t>
            </a:r>
            <a:r>
              <a:rPr lang="zh-TW" altLang="en-US" dirty="0" smtClean="0"/>
              <a:t>模擬控制選單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Selector_town </a:t>
            </a:r>
            <a:r>
              <a:rPr lang="en-US" altLang="zh-TW" dirty="0"/>
              <a:t>= </a:t>
            </a:r>
            <a:r>
              <a:rPr lang="en-US" altLang="zh-TW"/>
              <a:t>Select(driver.find_element(By.NAME</a:t>
            </a:r>
            <a:r>
              <a:rPr lang="en-US" altLang="zh-TW" smtClean="0"/>
              <a:t>,‘town'))</a:t>
            </a:r>
            <a:endParaRPr lang="en-US" altLang="zh-TW" dirty="0"/>
          </a:p>
          <a:p>
            <a:r>
              <a:rPr lang="en-US" altLang="zh-TW" dirty="0" smtClean="0"/>
              <a:t>Selector_town.select_by_visible_text(‘</a:t>
            </a:r>
            <a:r>
              <a:rPr lang="zh-TW" altLang="en-US" dirty="0" smtClean="0"/>
              <a:t>文字</a:t>
            </a:r>
            <a:r>
              <a:rPr lang="en-US" altLang="zh-TW" dirty="0" smtClean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56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</a:t>
            </a:r>
            <a:r>
              <a:rPr lang="zh-TW" altLang="en-US" dirty="0" smtClean="0"/>
              <a:t>爬蟲</a:t>
            </a:r>
            <a:r>
              <a:rPr lang="zh-TW" altLang="en-US" dirty="0"/>
              <a:t>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判斷瀏覽器 </a:t>
            </a:r>
            <a:r>
              <a:rPr lang="en-US" altLang="zh-TW" dirty="0"/>
              <a:t>headers 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 </a:t>
            </a:r>
            <a:r>
              <a:rPr lang="en-US" altLang="zh-TW" dirty="0"/>
              <a:t>User-Agent </a:t>
            </a:r>
            <a:r>
              <a:rPr lang="zh-TW" altLang="en-US" dirty="0"/>
              <a:t>是否像</a:t>
            </a:r>
            <a:r>
              <a:rPr lang="zh-TW" altLang="en-US" dirty="0" smtClean="0"/>
              <a:t>瀏覽器</a:t>
            </a:r>
            <a:endParaRPr lang="en-US" altLang="zh-TW" dirty="0" smtClean="0"/>
          </a:p>
          <a:p>
            <a:pPr lvl="1"/>
            <a:r>
              <a:rPr lang="zh-TW" altLang="en-US" dirty="0"/>
              <a:t>檢查是否缺少一般瀏覽器會自動帶上的 </a:t>
            </a:r>
            <a:r>
              <a:rPr lang="en-US" altLang="zh-TW" dirty="0"/>
              <a:t>headers</a:t>
            </a:r>
            <a:endParaRPr lang="en-US" altLang="zh-TW" dirty="0" smtClean="0"/>
          </a:p>
          <a:p>
            <a:r>
              <a:rPr lang="zh-TW" altLang="en-US" dirty="0" smtClean="0"/>
              <a:t>判斷使用者行為</a:t>
            </a:r>
            <a:endParaRPr lang="en-US" altLang="zh-TW" dirty="0" smtClean="0"/>
          </a:p>
          <a:p>
            <a:pPr lvl="1"/>
            <a:r>
              <a:rPr lang="zh-TW" altLang="en-US" dirty="0"/>
              <a:t>檢查使用者行為（如滑鼠移動、點擊、滾動等）來分辨是否</a:t>
            </a:r>
            <a:r>
              <a:rPr lang="zh-TW" altLang="en-US" dirty="0" smtClean="0"/>
              <a:t>為</a:t>
            </a:r>
            <a:r>
              <a:rPr lang="zh-TW" altLang="en-US" dirty="0"/>
              <a:t>真人</a:t>
            </a:r>
            <a:r>
              <a:rPr lang="zh-TW" altLang="en-US" dirty="0" smtClean="0"/>
              <a:t>。</a:t>
            </a:r>
            <a:r>
              <a:rPr lang="zh-TW" altLang="en-US" dirty="0"/>
              <a:t>例如，偵測頁面上的滑鼠移動或停留時間等行為，爬蟲若無法模擬這些操作，將難以通過此檢測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Cookie </a:t>
            </a:r>
            <a:r>
              <a:rPr lang="zh-TW" altLang="en-US" dirty="0"/>
              <a:t>驗證與授權 </a:t>
            </a:r>
            <a:r>
              <a:rPr lang="en-US" altLang="zh-TW" dirty="0"/>
              <a:t>Token</a:t>
            </a:r>
          </a:p>
          <a:p>
            <a:pPr lvl="1"/>
            <a:r>
              <a:rPr lang="zh-TW" altLang="en-US" dirty="0"/>
              <a:t>使用者登入後，將授權 </a:t>
            </a:r>
            <a:r>
              <a:rPr lang="en-US" altLang="zh-TW" dirty="0"/>
              <a:t>token </a:t>
            </a:r>
            <a:r>
              <a:rPr lang="zh-TW" altLang="en-US" dirty="0"/>
              <a:t>存入瀏覽器的 </a:t>
            </a:r>
            <a:r>
              <a:rPr lang="en-US" altLang="zh-TW" dirty="0"/>
              <a:t>Cookie</a:t>
            </a:r>
            <a:r>
              <a:rPr lang="zh-TW" altLang="en-US" dirty="0"/>
              <a:t>，並要求後續請求帶上該 </a:t>
            </a:r>
            <a:r>
              <a:rPr lang="en-US" altLang="zh-TW" dirty="0"/>
              <a:t>token </a:t>
            </a:r>
            <a:r>
              <a:rPr lang="zh-TW" altLang="en-US" dirty="0"/>
              <a:t>以確認合法性</a:t>
            </a:r>
            <a:endParaRPr lang="en-US" altLang="zh-TW" dirty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17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r>
              <a:rPr lang="zh-TW" altLang="en-US" dirty="0"/>
              <a:t>碼</a:t>
            </a:r>
            <a:r>
              <a:rPr lang="zh-TW" altLang="en-US" dirty="0" smtClean="0"/>
              <a:t>機制</a:t>
            </a:r>
            <a:endParaRPr lang="en-US" altLang="zh-TW" dirty="0" smtClean="0"/>
          </a:p>
          <a:p>
            <a:pPr lvl="1"/>
            <a:r>
              <a:rPr lang="zh-TW" altLang="en-US" dirty="0"/>
              <a:t>常見的驗證機制，用於阻擋自動化的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驗證</a:t>
            </a:r>
            <a:r>
              <a:rPr lang="zh-TW" altLang="en-US" dirty="0"/>
              <a:t>碼（如 </a:t>
            </a:r>
            <a:r>
              <a:rPr lang="en-US" altLang="zh-TW" dirty="0" err="1"/>
              <a:t>reCAPTCHA</a:t>
            </a:r>
            <a:r>
              <a:rPr lang="zh-TW" altLang="en-US" dirty="0"/>
              <a:t>）可有效區分人類和機器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r>
              <a:rPr lang="zh-TW" altLang="en-US" dirty="0"/>
              <a:t>請求頻率</a:t>
            </a:r>
            <a:r>
              <a:rPr lang="zh-TW" altLang="en-US" dirty="0" smtClean="0"/>
              <a:t>限制</a:t>
            </a:r>
            <a:endParaRPr lang="en-US" altLang="zh-TW" dirty="0" smtClean="0"/>
          </a:p>
          <a:p>
            <a:pPr lvl="1"/>
            <a:r>
              <a:rPr lang="zh-TW" altLang="en-US" dirty="0"/>
              <a:t>限制單個 </a:t>
            </a:r>
            <a:r>
              <a:rPr lang="en-US" altLang="zh-TW" dirty="0"/>
              <a:t>IP </a:t>
            </a:r>
            <a:r>
              <a:rPr lang="zh-TW" altLang="en-US" dirty="0"/>
              <a:t>或帳號的請求頻率，若達到特定次數則進行封鎖或設置冷卻時間</a:t>
            </a:r>
            <a:endParaRPr lang="en-US" altLang="zh-TW" dirty="0" smtClean="0"/>
          </a:p>
          <a:p>
            <a:r>
              <a:rPr lang="zh-TW" altLang="en-US" dirty="0" smtClean="0"/>
              <a:t>封鎖代理伺服器</a:t>
            </a:r>
            <a:endParaRPr lang="en-US" altLang="zh-TW" dirty="0" smtClean="0"/>
          </a:p>
          <a:p>
            <a:pPr lvl="1"/>
            <a:r>
              <a:rPr lang="zh-TW" altLang="en-US" dirty="0"/>
              <a:t>對使用代理伺服器或來自異常位置的 </a:t>
            </a:r>
            <a:r>
              <a:rPr lang="en-US" altLang="zh-TW" dirty="0"/>
              <a:t>IP </a:t>
            </a:r>
            <a:r>
              <a:rPr lang="zh-TW" altLang="en-US" dirty="0"/>
              <a:t>進行封鎖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某些</a:t>
            </a:r>
            <a:r>
              <a:rPr lang="zh-TW" altLang="en-US" dirty="0"/>
              <a:t>網站會利用 </a:t>
            </a:r>
            <a:r>
              <a:rPr lang="en-US" altLang="zh-TW" dirty="0"/>
              <a:t>IP </a:t>
            </a:r>
            <a:r>
              <a:rPr lang="zh-TW" altLang="en-US" dirty="0"/>
              <a:t>黑名單阻擋已知的爬蟲來源，並拒絕匿名代理的連接。</a:t>
            </a:r>
          </a:p>
        </p:txBody>
      </p:sp>
    </p:spTree>
    <p:extLst>
      <p:ext uri="{BB962C8B-B14F-4D97-AF65-F5344CB8AC3E}">
        <p14:creationId xmlns:p14="http://schemas.microsoft.com/office/powerpoint/2010/main" val="11798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判斷瀏覽器 </a:t>
            </a:r>
            <a:r>
              <a:rPr lang="en-US" altLang="zh-TW" dirty="0" smtClean="0"/>
              <a:t>headers </a:t>
            </a:r>
            <a:r>
              <a:rPr lang="zh-TW" altLang="en-US" dirty="0" smtClean="0"/>
              <a:t>資訊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163883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標頭資訊的</a:t>
            </a:r>
            <a:r>
              <a:rPr lang="en-US" altLang="zh-TW" dirty="0" smtClean="0"/>
              <a:t>user-agent</a:t>
            </a:r>
          </a:p>
          <a:p>
            <a:r>
              <a:rPr lang="zh-TW" altLang="en-US" dirty="0" smtClean="0"/>
              <a:t>應對方法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user-agent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資訊偽裝成各個瀏覽器送出請求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593852" y="3151142"/>
            <a:ext cx="9083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Request Example: </a:t>
            </a:r>
          </a:p>
          <a:p>
            <a:r>
              <a:rPr lang="en-US" altLang="zh-TW" sz="2000" dirty="0" smtClean="0"/>
              <a:t>headers </a:t>
            </a:r>
            <a:r>
              <a:rPr lang="en-US" altLang="zh-TW" sz="2000" dirty="0"/>
              <a:t>= {'user-agent': 'Mozilla/5.0 (Windows NT 6.1) </a:t>
            </a:r>
            <a:r>
              <a:rPr lang="en-US" altLang="zh-TW" sz="2000" dirty="0" err="1"/>
              <a:t>AppleWebKit</a:t>
            </a:r>
            <a:r>
              <a:rPr lang="en-US" altLang="zh-TW" sz="2000" dirty="0"/>
              <a:t>/537.36 (KHTML, like Gecko) Chrome/52.0.2743.116 Safari/537.36'}</a:t>
            </a:r>
          </a:p>
          <a:p>
            <a:r>
              <a:rPr lang="en-US" altLang="zh-TW" sz="2000" dirty="0" smtClean="0"/>
              <a:t>web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requests.get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, headers=headers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sp>
        <p:nvSpPr>
          <p:cNvPr id="6" name="矩形 5"/>
          <p:cNvSpPr/>
          <p:nvPr/>
        </p:nvSpPr>
        <p:spPr>
          <a:xfrm>
            <a:off x="1593852" y="4657143"/>
            <a:ext cx="9083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Example: </a:t>
            </a:r>
          </a:p>
          <a:p>
            <a:r>
              <a:rPr lang="en-US" altLang="zh-TW" dirty="0" err="1" smtClean="0"/>
              <a:t>user_agent</a:t>
            </a:r>
            <a:r>
              <a:rPr lang="en-US" altLang="zh-TW" dirty="0" smtClean="0"/>
              <a:t> </a:t>
            </a:r>
            <a:r>
              <a:rPr lang="en-US" altLang="zh-TW" dirty="0"/>
              <a:t>= "Mozilla/5.0 (Macintosh; Intel Mac OS X 10_13_6) </a:t>
            </a:r>
            <a:r>
              <a:rPr lang="en-US" altLang="zh-TW" dirty="0" err="1"/>
              <a:t>AppleWebKit</a:t>
            </a:r>
            <a:r>
              <a:rPr lang="en-US" altLang="zh-TW" dirty="0"/>
              <a:t>/605.1.15 (KHTML, like Gecko) Version/12.0.3 Safari/605.1.15"</a:t>
            </a:r>
          </a:p>
          <a:p>
            <a:r>
              <a:rPr lang="en-US" altLang="zh-TW" dirty="0"/>
              <a:t>opt = </a:t>
            </a:r>
            <a:r>
              <a:rPr lang="en-US" altLang="zh-TW" dirty="0" err="1"/>
              <a:t>webdriver.ChromeOptions</a:t>
            </a:r>
            <a:r>
              <a:rPr lang="en-US" altLang="zh-TW" dirty="0"/>
              <a:t>()</a:t>
            </a:r>
          </a:p>
          <a:p>
            <a:r>
              <a:rPr lang="en-US" altLang="zh-TW" dirty="0" err="1" smtClean="0"/>
              <a:t>opt.add_argument</a:t>
            </a:r>
            <a:r>
              <a:rPr lang="en-US" altLang="zh-TW" dirty="0"/>
              <a:t>('--user-agent=%s' % </a:t>
            </a:r>
            <a:r>
              <a:rPr lang="en-US" altLang="zh-TW" dirty="0" err="1"/>
              <a:t>user_agent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driver = </a:t>
            </a:r>
            <a:r>
              <a:rPr lang="en-US" altLang="zh-TW" dirty="0" err="1"/>
              <a:t>webdriver.Chrome</a:t>
            </a:r>
            <a:r>
              <a:rPr lang="en-US" altLang="zh-TW" dirty="0"/>
              <a:t>('./</a:t>
            </a:r>
            <a:r>
              <a:rPr lang="en-US" altLang="zh-TW" dirty="0" err="1"/>
              <a:t>chromedriver</a:t>
            </a:r>
            <a:r>
              <a:rPr lang="en-US" altLang="zh-TW" dirty="0"/>
              <a:t>', options=opt)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0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判斷瀏覽器 </a:t>
            </a:r>
            <a:r>
              <a:rPr lang="en-US" altLang="zh-TW" dirty="0"/>
              <a:t>headers 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檢查是否缺少一般瀏覽器會自動帶上的 </a:t>
            </a:r>
            <a:r>
              <a:rPr lang="en-US" altLang="zh-TW" dirty="0" smtClean="0"/>
              <a:t>headers</a:t>
            </a:r>
          </a:p>
          <a:p>
            <a:pPr lvl="1"/>
            <a:r>
              <a:rPr lang="zh-TW" altLang="en-US" dirty="0"/>
              <a:t>檢測瀏覽器的 </a:t>
            </a:r>
            <a:r>
              <a:rPr lang="en-US" altLang="zh-TW" dirty="0" err="1"/>
              <a:t>window.navigator</a:t>
            </a:r>
            <a:r>
              <a:rPr lang="en-US" altLang="zh-TW" dirty="0"/>
              <a:t> </a:t>
            </a:r>
            <a:r>
              <a:rPr lang="zh-TW" altLang="en-US" dirty="0"/>
              <a:t>是否包含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 smtClean="0"/>
              <a:t>屬性</a:t>
            </a:r>
            <a:r>
              <a:rPr lang="zh-TW" altLang="en-US" dirty="0"/>
              <a:t>，</a:t>
            </a:r>
            <a:r>
              <a:rPr lang="zh-TW" altLang="en-US" dirty="0" smtClean="0"/>
              <a:t>在</a:t>
            </a:r>
            <a:r>
              <a:rPr lang="zh-TW" altLang="en-US" dirty="0"/>
              <a:t>正常使用瀏覽器的情況下，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屬性是 </a:t>
            </a:r>
            <a:r>
              <a:rPr lang="en-US" altLang="zh-TW" dirty="0" smtClean="0"/>
              <a:t>undefined</a:t>
            </a:r>
          </a:p>
          <a:p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/>
              <a:t>selenium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 err="1"/>
              <a:t>execute_cdp_cmd</a:t>
            </a:r>
            <a:r>
              <a:rPr lang="en-US" altLang="zh-TW" dirty="0"/>
              <a:t> </a:t>
            </a:r>
            <a:r>
              <a:rPr lang="zh-TW" altLang="en-US" dirty="0" smtClean="0"/>
              <a:t>，</a:t>
            </a:r>
            <a:r>
              <a:rPr lang="zh-TW" altLang="en-US" dirty="0"/>
              <a:t>將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設定為 </a:t>
            </a:r>
            <a:r>
              <a:rPr lang="en-US" altLang="zh-TW" dirty="0"/>
              <a:t>undefined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2917" y="4148714"/>
            <a:ext cx="8465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driver.execute_cdp_cmd</a:t>
            </a:r>
            <a:r>
              <a:rPr lang="en-US" altLang="zh-TW" dirty="0"/>
              <a:t>("</a:t>
            </a:r>
            <a:r>
              <a:rPr lang="en-US" altLang="zh-TW" dirty="0" err="1"/>
              <a:t>Page.addScriptToEvaluateOnNewDocument</a:t>
            </a:r>
            <a:r>
              <a:rPr lang="en-US" altLang="zh-TW" dirty="0"/>
              <a:t>", {</a:t>
            </a:r>
          </a:p>
          <a:p>
            <a:r>
              <a:rPr lang="en-US" altLang="zh-TW" dirty="0"/>
              <a:t>  "source": """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Object.defineProperty</a:t>
            </a:r>
            <a:r>
              <a:rPr lang="en-US" altLang="zh-TW" dirty="0"/>
              <a:t>(navigator, '</a:t>
            </a:r>
            <a:r>
              <a:rPr lang="en-US" altLang="zh-TW" dirty="0" err="1"/>
              <a:t>webdriver</a:t>
            </a:r>
            <a:r>
              <a:rPr lang="en-US" altLang="zh-TW" dirty="0"/>
              <a:t>', {</a:t>
            </a:r>
          </a:p>
          <a:p>
            <a:r>
              <a:rPr lang="en-US" altLang="zh-TW" dirty="0"/>
              <a:t>      get: () =&gt; undefined</a:t>
            </a:r>
          </a:p>
          <a:p>
            <a:r>
              <a:rPr lang="en-US" altLang="zh-TW" dirty="0"/>
              <a:t>    })</a:t>
            </a:r>
          </a:p>
          <a:p>
            <a:r>
              <a:rPr lang="en-US" altLang="zh-TW" dirty="0"/>
              <a:t>  """</a:t>
            </a:r>
          </a:p>
          <a:p>
            <a:r>
              <a:rPr lang="en-US" altLang="zh-TW" dirty="0"/>
              <a:t>})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5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fake-</a:t>
            </a:r>
            <a:r>
              <a:rPr lang="en-US" altLang="zh-TW" sz="4400" dirty="0" err="1" smtClean="0"/>
              <a:t>useragent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fake_useragent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 smtClean="0"/>
              <a:t>fake_useragent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UserAgent</a:t>
            </a:r>
            <a:endParaRPr lang="en-US" altLang="zh-TW" dirty="0" smtClean="0"/>
          </a:p>
          <a:p>
            <a:r>
              <a:rPr lang="zh-TW" altLang="en-US" dirty="0" smtClean="0"/>
              <a:t>宣告物件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ua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UserAgent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1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fake-</a:t>
            </a:r>
            <a:r>
              <a:rPr lang="en-US" altLang="zh-TW" sz="4400" dirty="0" err="1"/>
              <a:t>useragent</a:t>
            </a:r>
            <a:r>
              <a:rPr lang="zh-TW" altLang="en-US" sz="4400" dirty="0"/>
              <a:t>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產生各瀏覽器的假</a:t>
            </a:r>
            <a:r>
              <a:rPr lang="en-US" altLang="zh-TW" dirty="0" err="1"/>
              <a:t>useragent</a:t>
            </a:r>
            <a:endParaRPr lang="en-US" altLang="zh-TW" dirty="0"/>
          </a:p>
          <a:p>
            <a:pPr lvl="1"/>
            <a:r>
              <a:rPr lang="en-US" altLang="zh-TW" dirty="0"/>
              <a:t>ua.ie</a:t>
            </a:r>
          </a:p>
          <a:p>
            <a:pPr lvl="1"/>
            <a:r>
              <a:rPr lang="en-US" altLang="zh-TW" dirty="0" err="1"/>
              <a:t>ua.google</a:t>
            </a:r>
            <a:endParaRPr lang="en-US" altLang="zh-TW" dirty="0"/>
          </a:p>
          <a:p>
            <a:pPr lvl="1"/>
            <a:r>
              <a:rPr lang="en-US" altLang="zh-TW" dirty="0" err="1"/>
              <a:t>ua.firefox</a:t>
            </a:r>
            <a:endParaRPr lang="en-US" altLang="zh-TW" dirty="0"/>
          </a:p>
          <a:p>
            <a:pPr lvl="1"/>
            <a:r>
              <a:rPr lang="en-US" altLang="zh-TW" dirty="0" err="1"/>
              <a:t>ua.safari</a:t>
            </a:r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useragent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一併送出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headers={‘user-agent’: </a:t>
            </a:r>
            <a:r>
              <a:rPr lang="en-US" altLang="zh-TW" dirty="0" err="1" smtClean="0"/>
              <a:t>ua.google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err="1" smtClean="0"/>
              <a:t>request.get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headers=headers)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48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判斷使用者</a:t>
            </a:r>
            <a:r>
              <a:rPr lang="zh-TW" altLang="en-US" dirty="0" smtClean="0"/>
              <a:t>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判斷使用者刷新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/</a:t>
            </a:r>
            <a:r>
              <a:rPr lang="zh-TW" altLang="en-US" dirty="0" smtClean="0"/>
              <a:t>做出某種操作的時間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加入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隨機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等待機制</a:t>
            </a:r>
            <a:endParaRPr lang="en-US" altLang="zh-TW" dirty="0" smtClean="0"/>
          </a:p>
          <a:p>
            <a:pPr lvl="2"/>
            <a:r>
              <a:rPr lang="en-US" altLang="zh-TW" dirty="0"/>
              <a:t>from time import </a:t>
            </a:r>
            <a:r>
              <a:rPr lang="en-US" altLang="zh-TW" dirty="0" smtClean="0"/>
              <a:t>sleep</a:t>
            </a:r>
          </a:p>
          <a:p>
            <a:pPr lvl="2"/>
            <a:r>
              <a:rPr lang="en-US" altLang="zh-TW" dirty="0" smtClean="0"/>
              <a:t>sleep(number)</a:t>
            </a:r>
          </a:p>
          <a:p>
            <a:r>
              <a:rPr lang="zh-TW" altLang="en-US" dirty="0"/>
              <a:t>判斷是否是</a:t>
            </a:r>
            <a:r>
              <a:rPr lang="zh-TW" altLang="en-US" dirty="0" smtClean="0"/>
              <a:t>真的滑鼠點擊，而非機器送出點擊指令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滑鼠需要真實移動</a:t>
            </a:r>
            <a:r>
              <a:rPr lang="zh-TW" altLang="en-US" dirty="0"/>
              <a:t>到某</a:t>
            </a:r>
            <a:r>
              <a:rPr lang="zh-TW" altLang="en-US" dirty="0" smtClean="0"/>
              <a:t>個互動的元素之上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action chain</a:t>
            </a:r>
          </a:p>
          <a:p>
            <a:pPr lvl="2"/>
            <a:r>
              <a:rPr lang="en-US" altLang="zh-TW" dirty="0"/>
              <a:t>actions = </a:t>
            </a:r>
            <a:r>
              <a:rPr lang="en-US" altLang="zh-TW" dirty="0" err="1"/>
              <a:t>ActionChains</a:t>
            </a:r>
            <a:r>
              <a:rPr lang="en-US" altLang="zh-TW" dirty="0"/>
              <a:t>(driver)</a:t>
            </a:r>
          </a:p>
          <a:p>
            <a:pPr lvl="2"/>
            <a:r>
              <a:rPr lang="en-US" altLang="zh-TW" dirty="0" err="1" smtClean="0"/>
              <a:t>actions.move_to_element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submitBtn</a:t>
            </a:r>
            <a:r>
              <a:rPr lang="en-US" altLang="zh-TW" dirty="0"/>
              <a:t>).click(</a:t>
            </a:r>
            <a:r>
              <a:rPr lang="en-US" altLang="zh-TW" dirty="0" err="1"/>
              <a:t>submitBtn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/>
              <a:t>actions.perform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Cookie </a:t>
            </a:r>
            <a:r>
              <a:rPr lang="zh-TW" altLang="en-US" dirty="0"/>
              <a:t>驗證與授權 </a:t>
            </a:r>
            <a:r>
              <a:rPr lang="en-US" altLang="zh-TW" dirty="0" smtClean="0"/>
              <a:t>Token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檢查是否有授權 </a:t>
            </a:r>
            <a:r>
              <a:rPr lang="en-US" altLang="zh-TW" dirty="0"/>
              <a:t>token </a:t>
            </a:r>
            <a:r>
              <a:rPr lang="zh-TW" altLang="en-US" dirty="0"/>
              <a:t>存入瀏覽器的 </a:t>
            </a:r>
            <a:r>
              <a:rPr lang="en-US" altLang="zh-TW" dirty="0"/>
              <a:t>Cookie</a:t>
            </a:r>
            <a:r>
              <a:rPr lang="zh-TW" altLang="en-US" dirty="0"/>
              <a:t>，並要求後續請求帶上該 </a:t>
            </a:r>
            <a:r>
              <a:rPr lang="en-US" altLang="zh-TW" dirty="0"/>
              <a:t>token </a:t>
            </a:r>
            <a:r>
              <a:rPr lang="zh-TW" altLang="en-US" dirty="0"/>
              <a:t>以確認</a:t>
            </a:r>
            <a:r>
              <a:rPr lang="zh-TW" altLang="en-US" dirty="0" smtClean="0"/>
              <a:t>合法性</a:t>
            </a:r>
            <a:endParaRPr lang="en-US" altLang="zh-TW" dirty="0" smtClean="0"/>
          </a:p>
          <a:p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加入授權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進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8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05B5793ECCD284FAF8BFD73D40B6835" ma:contentTypeVersion="4" ma:contentTypeDescription="建立新的文件。" ma:contentTypeScope="" ma:versionID="fdb643d4dd8eeeff593f36fe442c6d9b">
  <xsd:schema xmlns:xsd="http://www.w3.org/2001/XMLSchema" xmlns:xs="http://www.w3.org/2001/XMLSchema" xmlns:p="http://schemas.microsoft.com/office/2006/metadata/properties" xmlns:ns2="05d2fb8b-fa06-4abd-b60d-59ed3d978b33" targetNamespace="http://schemas.microsoft.com/office/2006/metadata/properties" ma:root="true" ma:fieldsID="bcef971fe8c0f6b5d1fdfe2630009a45" ns2:_="">
    <xsd:import namespace="05d2fb8b-fa06-4abd-b60d-59ed3d978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b8b-fa06-4abd-b60d-59ed3d978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FEB9E5-E0BA-45B3-B4BE-A6D9093A61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2fb8b-fa06-4abd-b60d-59ed3d978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E95BC0-FC90-421A-AEAC-9EE7E48451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AB93C5-ACB3-474D-83A5-51DBBD08C8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2557</TotalTime>
  <Words>1197</Words>
  <Application>Microsoft Office PowerPoint</Application>
  <PresentationFormat>寬螢幕</PresentationFormat>
  <Paragraphs>109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Euphemia</vt:lpstr>
      <vt:lpstr>Microsoft JhengHei UI</vt:lpstr>
      <vt:lpstr>Arial</vt:lpstr>
      <vt:lpstr>數學 16x9</vt:lpstr>
      <vt:lpstr>網路爬蟲與資料分析 動態網頁解析</vt:lpstr>
      <vt:lpstr>常見的反爬蟲機制</vt:lpstr>
      <vt:lpstr>常見的反爬蟲機制</vt:lpstr>
      <vt:lpstr>判斷瀏覽器 headers 資訊</vt:lpstr>
      <vt:lpstr>判斷瀏覽器 headers 資訊</vt:lpstr>
      <vt:lpstr>Python fake-useragent套件</vt:lpstr>
      <vt:lpstr>Python fake-useragent套件</vt:lpstr>
      <vt:lpstr>判斷使用者行為</vt:lpstr>
      <vt:lpstr>Cookie 驗證與授權 Token</vt:lpstr>
      <vt:lpstr>驗證碼機制</vt:lpstr>
      <vt:lpstr>reCAPTCHA V2 Invisible</vt:lpstr>
      <vt:lpstr>reCAPTCHA V2 Invisible</vt:lpstr>
      <vt:lpstr>reCAPTCHA V2 Invisible</vt:lpstr>
      <vt:lpstr>Cloudflare 5秒挑戰</vt:lpstr>
      <vt:lpstr>練習</vt:lpstr>
      <vt:lpstr>Selenium 模擬控制選單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2703</cp:lastModifiedBy>
  <cp:revision>97</cp:revision>
  <dcterms:created xsi:type="dcterms:W3CDTF">2023-04-17T03:57:40Z</dcterms:created>
  <dcterms:modified xsi:type="dcterms:W3CDTF">2024-11-15T05:41:27Z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0x010100605B5793ECCD284FAF8BFD73D40B6835</vt:lpwstr>
  </property>
</Properties>
</file>