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61" r:id="rId5"/>
    <p:sldId id="263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5" r:id="rId14"/>
    <p:sldId id="276" r:id="rId15"/>
    <p:sldId id="271" r:id="rId16"/>
    <p:sldId id="274" r:id="rId17"/>
    <p:sldId id="272" r:id="rId18"/>
    <p:sldId id="273" r:id="rId19"/>
    <p:sldId id="277" r:id="rId20"/>
    <p:sldId id="280" r:id="rId21"/>
    <p:sldId id="279" r:id="rId22"/>
    <p:sldId id="278" r:id="rId23"/>
    <p:sldId id="281" r:id="rId24"/>
    <p:sldId id="28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A1478-C738-4EAE-8E12-89EA509BEA08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4E83-4F6A-4A50-94E8-C1AF78D6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42A-783D-4656-A89E-493E9B3A21F2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B38-C70B-4FB5-8EEF-74A982CCB69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BC0A-2E01-4549-8710-96773E06C67E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9742"/>
            <a:ext cx="10058400" cy="619933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759417"/>
            <a:ext cx="10058400" cy="5109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AF94-DD49-42DD-8284-B60DFA7E659D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5CBF-05D6-487E-B9B8-1EA7D6077F36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0A52-D5EC-4CAE-9E42-A3DA9ABB6D8A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5D78-C8E0-40C0-AECA-584B7612DDEE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72BC-4104-414E-B6CF-B964F13975DC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5347-56C6-44D9-872D-8C294F53EE2B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78DAC7-B6D1-4A2D-95C8-17660646940D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00C6-2133-4ADE-9FE1-3EF3971DB7E0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7492"/>
            <a:ext cx="10058400" cy="5966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6195"/>
            <a:ext cx="10058400" cy="5102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9B4B88-CC73-4D73-8A63-8AC4632EC6C1}" type="datetime1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70720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deed.com/cmp/Kpmg" TargetMode="External"/><Relationship Id="rId4" Type="http://schemas.openxmlformats.org/officeDocument/2006/relationships/hyperlink" Target="https://www.indeed.com/jobs?q=data+scientist&amp;l=New+York,+N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deed.com/cmp/Kpmg/reviews%5b?start=review_n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Company Reviews on Indeed.com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Exploratory data analysis, word clouds, and recent trends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9E0DF-3E82-46AC-A338-B38DF549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595" y="425300"/>
            <a:ext cx="7417392" cy="30666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0A869-8D48-42A2-ABB2-D54381E2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Mean Rating by Company</a:t>
            </a:r>
            <a:endParaRPr lang="en-US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8090-4188-4DF1-9DFE-D9FAFDDC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797517"/>
            <a:ext cx="8988793" cy="51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Review score Correlation Plot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20CF-7659-4D60-A36A-AA8D1267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3284220"/>
            <a:ext cx="4750722" cy="2622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 Overall rating (</a:t>
            </a:r>
            <a:r>
              <a:rPr lang="en-US" dirty="0" err="1"/>
              <a:t>agg_rating</a:t>
            </a:r>
            <a:r>
              <a:rPr lang="en-US" dirty="0"/>
              <a:t>) is significantly correlated to work-life balance, management, and culture</a:t>
            </a:r>
          </a:p>
          <a:p>
            <a:pPr marL="0" indent="0">
              <a:buNone/>
            </a:pPr>
            <a:r>
              <a:rPr lang="en-US" dirty="0"/>
              <a:t>-  Management, culture and overall rating all correlated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C06E7-CBE3-44CE-BF35-83D57D19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6" y="932496"/>
            <a:ext cx="5824774" cy="50825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B87A2F-9CAE-4606-A557-6130FFA9F7B8}"/>
              </a:ext>
            </a:extLst>
          </p:cNvPr>
          <p:cNvSpPr/>
          <p:nvPr/>
        </p:nvSpPr>
        <p:spPr>
          <a:xfrm>
            <a:off x="3550920" y="4038600"/>
            <a:ext cx="1455420" cy="145542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5E9D1-752E-4C98-83EE-8DFBC57DBE02}"/>
              </a:ext>
            </a:extLst>
          </p:cNvPr>
          <p:cNvSpPr/>
          <p:nvPr/>
        </p:nvSpPr>
        <p:spPr>
          <a:xfrm>
            <a:off x="2598420" y="4526280"/>
            <a:ext cx="472440" cy="44672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0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Review Content: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Review text = typical workplace jargon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63623-AB3E-4098-ACDB-DBB51244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618" y="1023144"/>
            <a:ext cx="4819650" cy="44291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59BEC-7305-490A-B9FE-43E9B3D9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0" y="1150620"/>
            <a:ext cx="6422400" cy="37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6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Review Content: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Pros and Cons – what matters?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FD685-5E07-4F45-BFDC-BFDE0A5D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418" y="914559"/>
            <a:ext cx="5244782" cy="51659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7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Review Content: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Ratings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262A6-D993-43E1-A57B-25142416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34" y="759417"/>
            <a:ext cx="5777865" cy="5424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EC355-A321-4630-B321-9E6B328360E5}"/>
              </a:ext>
            </a:extLst>
          </p:cNvPr>
          <p:cNvSpPr txBox="1"/>
          <p:nvPr/>
        </p:nvSpPr>
        <p:spPr>
          <a:xfrm>
            <a:off x="8415942" y="4876800"/>
            <a:ext cx="279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Los hispanohablantes les gusta su compañía?!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573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Trends over Time: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2017 reviews outpacing prior years by a wide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BB16-8F68-43D6-938F-5CD2DBD6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759417"/>
            <a:ext cx="8900161" cy="5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Trends over Time: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..and </a:t>
            </a:r>
            <a:r>
              <a:rPr lang="en-US" sz="2400" i="1" dirty="0"/>
              <a:t>more negative mean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CDE8C-AB41-4DF8-88C3-D09E2B92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41" y="800101"/>
            <a:ext cx="8600873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5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Trends over Time: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Lots of reviews Monday to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4EFB7-C659-45CC-A3F1-9CB52954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92" y="914399"/>
            <a:ext cx="8870867" cy="51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Trends over Time: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fairly happy until the weekend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EC3D-C130-42BE-867A-D7A2059D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35" y="817861"/>
            <a:ext cx="8790285" cy="53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Follow ups: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0086B-A7CB-4EF8-B484-27F64727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68" y="985129"/>
            <a:ext cx="7943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and Exploring Company Reviews on Indeed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20CF-7659-4D60-A36A-AA8D1267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Website and data scraped</a:t>
            </a:r>
          </a:p>
          <a:p>
            <a:r>
              <a:rPr lang="en-US" dirty="0"/>
              <a:t>2. Initial EDA</a:t>
            </a:r>
          </a:p>
          <a:p>
            <a:r>
              <a:rPr lang="en-US" dirty="0"/>
              <a:t>3. Comparison Clouds</a:t>
            </a:r>
          </a:p>
          <a:p>
            <a:r>
              <a:rPr lang="en-US" dirty="0"/>
              <a:t>4. Some comparisons and recent trends</a:t>
            </a:r>
          </a:p>
          <a:p>
            <a:pPr lvl="1"/>
            <a:r>
              <a:rPr lang="en-US" dirty="0"/>
              <a:t>By industry</a:t>
            </a:r>
          </a:p>
          <a:p>
            <a:pPr lvl="1"/>
            <a:r>
              <a:rPr lang="en-US" dirty="0"/>
              <a:t>Top companies</a:t>
            </a:r>
          </a:p>
          <a:p>
            <a:pPr lvl="1"/>
            <a:r>
              <a:rPr lang="en-US" dirty="0"/>
              <a:t>Bottom companies</a:t>
            </a:r>
          </a:p>
          <a:p>
            <a:pPr lvl="1"/>
            <a:r>
              <a:rPr lang="en-US" dirty="0"/>
              <a:t>2017 spike in ratings with decrease in mean rating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0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 10 Industries: Count of Reviews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0CE08-F0FF-4B86-93C8-3F2F9A12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3" y="870234"/>
            <a:ext cx="8888507" cy="54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 10 Industries: Mean Rating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76ECC-D10C-4A43-B902-9C7361B8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3" y="841097"/>
            <a:ext cx="9134855" cy="54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3255-F5BD-4FAB-8904-3EE39169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C3E6-CC66-4483-BB74-C92EABD3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 Tie company ratings to other data like stock price</a:t>
            </a:r>
          </a:p>
          <a:p>
            <a:r>
              <a:rPr lang="en-US" dirty="0"/>
              <a:t>-  Drill down into recent trends</a:t>
            </a:r>
          </a:p>
          <a:p>
            <a:r>
              <a:rPr lang="en-US" dirty="0"/>
              <a:t>-  Develop analysis for specific companies</a:t>
            </a:r>
          </a:p>
          <a:p>
            <a:r>
              <a:rPr lang="en-US" dirty="0"/>
              <a:t>-  Further text analysis including sentiment, topic modeling, and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694C-AE54-48EC-B924-65C1725D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 10 Companies: Mean Rating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55E20-BF20-4620-9B30-4D391CC5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10" y="918965"/>
            <a:ext cx="8953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7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Bottom 10 Companies: Mean Rating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5B7CC-0D01-42A9-8EA9-9D360CC2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894587"/>
            <a:ext cx="8915400" cy="50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9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5BE38-DC25-42E8-9C8B-DE58F6A9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671762"/>
            <a:ext cx="9591675" cy="1514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ECF19-BE39-48D8-97C5-4D11D2C4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9326-3C58-47E5-BB7D-B1017506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Reviews on Indeed.com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7CB69-5C09-477B-8AC8-49F5EC627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5" y="1209548"/>
            <a:ext cx="4821190" cy="4639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C7025-8EE0-486F-86E1-B35DE05E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0" y="1449964"/>
            <a:ext cx="6990035" cy="42713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BD8627-D5A1-4881-B888-0FBA19F63998}"/>
              </a:ext>
            </a:extLst>
          </p:cNvPr>
          <p:cNvSpPr/>
          <p:nvPr/>
        </p:nvSpPr>
        <p:spPr>
          <a:xfrm>
            <a:off x="90175" y="4928455"/>
            <a:ext cx="1734532" cy="21697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D58685-1A4E-4324-A4D3-8A03F4C361D3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1824707" y="910941"/>
            <a:ext cx="3989623" cy="4126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F8B17D-15E7-45C7-87F6-D4E63B41A015}"/>
              </a:ext>
            </a:extLst>
          </p:cNvPr>
          <p:cNvSpPr txBox="1"/>
          <p:nvPr/>
        </p:nvSpPr>
        <p:spPr>
          <a:xfrm>
            <a:off x="203944" y="772441"/>
            <a:ext cx="489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https://www.indeed.com/jobs?q=data+scientist&amp;l=New+York%2C+NY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27E54-12EA-4EBF-B1FE-4955BB6B1477}"/>
              </a:ext>
            </a:extLst>
          </p:cNvPr>
          <p:cNvSpPr txBox="1"/>
          <p:nvPr/>
        </p:nvSpPr>
        <p:spPr>
          <a:xfrm>
            <a:off x="5814330" y="772441"/>
            <a:ext cx="489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https://www.indeed.com/cmp/Kpmg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566AD3-9FF0-4660-B4E8-0913FEEF7BAF}"/>
              </a:ext>
            </a:extLst>
          </p:cNvPr>
          <p:cNvSpPr/>
          <p:nvPr/>
        </p:nvSpPr>
        <p:spPr>
          <a:xfrm>
            <a:off x="5695627" y="3347634"/>
            <a:ext cx="720671" cy="356461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59244-F75A-43D4-B795-447C3F53C18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55963" y="1049440"/>
            <a:ext cx="2205866" cy="22981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CD93B52-0178-4FE7-ABCD-9B3B62B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3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9326-3C58-47E5-BB7D-B1017506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Reviews on Indeed.com (cont’d)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B17D-15E7-45C7-87F6-D4E63B41A015}"/>
              </a:ext>
            </a:extLst>
          </p:cNvPr>
          <p:cNvSpPr txBox="1"/>
          <p:nvPr/>
        </p:nvSpPr>
        <p:spPr>
          <a:xfrm>
            <a:off x="575904" y="791654"/>
            <a:ext cx="4894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https://www.indeed.com/cmp/Kpmg/reviews</a:t>
            </a:r>
            <a:r>
              <a:rPr lang="en-US" sz="1200" b="1" i="1" dirty="0">
                <a:solidFill>
                  <a:srgbClr val="0070C0"/>
                </a:solidFill>
                <a:hlinkClick r:id="rId2"/>
              </a:rPr>
              <a:t>[?start=review_num</a:t>
            </a:r>
            <a:r>
              <a:rPr lang="en-US" sz="1200" b="1" i="1" dirty="0">
                <a:solidFill>
                  <a:srgbClr val="0070C0"/>
                </a:solidFill>
              </a:rPr>
              <a:t>]</a:t>
            </a:r>
            <a:r>
              <a:rPr lang="en-US" sz="1200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3423BB-F8B6-4ABB-A2ED-32E179E8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155" y="923644"/>
            <a:ext cx="3959817" cy="524493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u="sng" dirty="0"/>
              <a:t>Review Information</a:t>
            </a:r>
            <a:endParaRPr lang="en-US" u="sng" dirty="0"/>
          </a:p>
          <a:p>
            <a:pPr>
              <a:spcBef>
                <a:spcPts val="300"/>
              </a:spcBef>
            </a:pPr>
            <a:r>
              <a:rPr lang="en-US" sz="1400" dirty="0"/>
              <a:t>1. Overall Rating + Sub-Ratings: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Job Work/Life Balance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Compensation/Benefits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Job Security/Advancement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Management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Job Culture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2. Review Title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3. Reviewer Info: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Title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Location</a:t>
            </a:r>
          </a:p>
          <a:p>
            <a:pPr lvl="1">
              <a:spcBef>
                <a:spcPts val="300"/>
              </a:spcBef>
            </a:pPr>
            <a:r>
              <a:rPr lang="en-US" sz="1400" dirty="0"/>
              <a:t>Date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4. Main text of review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5. Pros and cons of working at company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6. Helpful upvotes/downvotes</a:t>
            </a:r>
          </a:p>
          <a:p>
            <a:pPr>
              <a:spcBef>
                <a:spcPts val="300"/>
              </a:spcBef>
            </a:pPr>
            <a:endParaRPr lang="en-US" sz="1400" dirty="0"/>
          </a:p>
          <a:p>
            <a:pPr>
              <a:spcBef>
                <a:spcPts val="300"/>
              </a:spcBef>
            </a:pPr>
            <a:r>
              <a:rPr lang="en-US" sz="1400" i="1" dirty="0"/>
              <a:t>And company-wide data from Company page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50738-3425-4E3C-BC0C-784E9B14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5" y="1170633"/>
            <a:ext cx="7118847" cy="478122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AEE2F-FEAF-42AC-A4DA-5596BDD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BD75CFD-B3E7-4267-B5A7-F1E4AFF8BB69}"/>
              </a:ext>
            </a:extLst>
          </p:cNvPr>
          <p:cNvSpPr/>
          <p:nvPr/>
        </p:nvSpPr>
        <p:spPr>
          <a:xfrm>
            <a:off x="1363849" y="3332138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0BFAC1A-5FC8-471C-B179-B7E80726FA1C}"/>
              </a:ext>
            </a:extLst>
          </p:cNvPr>
          <p:cNvSpPr/>
          <p:nvPr/>
        </p:nvSpPr>
        <p:spPr>
          <a:xfrm>
            <a:off x="358928" y="3432875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7441E97-871A-4645-BB93-16EFC7227238}"/>
              </a:ext>
            </a:extLst>
          </p:cNvPr>
          <p:cNvSpPr/>
          <p:nvPr/>
        </p:nvSpPr>
        <p:spPr>
          <a:xfrm>
            <a:off x="358928" y="4030070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DFE2ACC-1A6E-4695-BD67-2D98C86716E9}"/>
              </a:ext>
            </a:extLst>
          </p:cNvPr>
          <p:cNvSpPr/>
          <p:nvPr/>
        </p:nvSpPr>
        <p:spPr>
          <a:xfrm>
            <a:off x="365520" y="4364525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2C1547C-A975-4786-BC2E-96D21E73E302}"/>
              </a:ext>
            </a:extLst>
          </p:cNvPr>
          <p:cNvSpPr/>
          <p:nvPr/>
        </p:nvSpPr>
        <p:spPr>
          <a:xfrm>
            <a:off x="365520" y="4743503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66EE03D-414B-4E4B-B9E5-897F2F795B39}"/>
              </a:ext>
            </a:extLst>
          </p:cNvPr>
          <p:cNvSpPr/>
          <p:nvPr/>
        </p:nvSpPr>
        <p:spPr>
          <a:xfrm>
            <a:off x="409201" y="3669115"/>
            <a:ext cx="216976" cy="23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858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9326-3C58-47E5-BB7D-B1017506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Reviews on Indeed.com (cont’d)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AEE2F-FEAF-42AC-A4DA-5596BDD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223787-A3D0-412A-A8C0-52982BDD3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375" y="815386"/>
            <a:ext cx="5656625" cy="5110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0A8ADB-330A-4024-9836-D99B0968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30" y="815386"/>
            <a:ext cx="6262645" cy="1941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2D707-2EC5-44C3-94FF-E70014384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0" y="2821688"/>
            <a:ext cx="5538970" cy="3202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D04089-8EE5-460D-8051-6C39EFA0EA32}"/>
              </a:ext>
            </a:extLst>
          </p:cNvPr>
          <p:cNvSpPr txBox="1"/>
          <p:nvPr/>
        </p:nvSpPr>
        <p:spPr>
          <a:xfrm>
            <a:off x="2819400" y="4859307"/>
            <a:ext cx="189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Top 500 represent 95% of revenue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A03A6-ADEC-4F32-BFAB-1C326EF7CFA8}"/>
              </a:ext>
            </a:extLst>
          </p:cNvPr>
          <p:cNvSpPr txBox="1"/>
          <p:nvPr/>
        </p:nvSpPr>
        <p:spPr>
          <a:xfrm>
            <a:off x="3768090" y="3995935"/>
            <a:ext cx="1722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Top 50 represent ~70% of revenue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2787C7-6554-461B-AD7F-34717953C1C5}"/>
              </a:ext>
            </a:extLst>
          </p:cNvPr>
          <p:cNvSpPr/>
          <p:nvPr/>
        </p:nvSpPr>
        <p:spPr>
          <a:xfrm>
            <a:off x="4191000" y="5516880"/>
            <a:ext cx="10668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751EEE-FFB9-4AA7-9D4F-45565A54051E}"/>
              </a:ext>
            </a:extLst>
          </p:cNvPr>
          <p:cNvSpPr/>
          <p:nvPr/>
        </p:nvSpPr>
        <p:spPr>
          <a:xfrm>
            <a:off x="5284470" y="4977045"/>
            <a:ext cx="10668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C3F7C7-0185-4280-BABA-77041DBA09C2}"/>
              </a:ext>
            </a:extLst>
          </p:cNvPr>
          <p:cNvCxnSpPr>
            <a:endCxn id="23" idx="1"/>
          </p:cNvCxnSpPr>
          <p:nvPr/>
        </p:nvCxnSpPr>
        <p:spPr>
          <a:xfrm>
            <a:off x="4640580" y="4569281"/>
            <a:ext cx="659513" cy="42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D9B75C-BE4B-43AE-B1CC-D3913404B72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768090" y="5413306"/>
            <a:ext cx="438533" cy="11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6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3CF4C-806A-4F2B-88CB-5823B2B1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08" y="895985"/>
            <a:ext cx="9482462" cy="51101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Initial EDA</a:t>
            </a:r>
            <a:r>
              <a:rPr lang="en-US" sz="2400" dirty="0"/>
              <a:t>: </a:t>
            </a:r>
            <a:r>
              <a:rPr lang="en-US" sz="2400" b="1" dirty="0"/>
              <a:t>Count by Review</a:t>
            </a:r>
            <a:br>
              <a:rPr lang="en-US" sz="2400" dirty="0"/>
            </a:br>
            <a:r>
              <a:rPr lang="en-US" sz="2000" i="1" dirty="0"/>
              <a:t>Reviewer rating skews to 5, Company Overall around 3.75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5D06F-F409-48DB-BC36-45AB82FE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71" y="797517"/>
            <a:ext cx="9046549" cy="54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Mean reviewer rating (2016-17) and Company Overall per Company Overview</a:t>
            </a:r>
            <a:br>
              <a:rPr lang="en-US" sz="2400" dirty="0"/>
            </a:br>
            <a:r>
              <a:rPr lang="en-US" sz="2400" i="1" dirty="0"/>
              <a:t>Mostly reasonable, some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20CF-7659-4D60-A36A-AA8D1267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514B-C2EA-49B8-8B10-CFB99EB8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06" y="822820"/>
            <a:ext cx="8916271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2673-2495-4717-AFE9-DF6DB805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Histogram by Stat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20CF-7659-4D60-A36A-AA8D1267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797517"/>
            <a:ext cx="10058400" cy="51096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E1D1-7D50-4C83-AE87-A05EE907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09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403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Company Reviews on Indeed.com</vt:lpstr>
      <vt:lpstr>Scraping and Exploring Company Reviews on Indeed</vt:lpstr>
      <vt:lpstr>Company Reviews on Indeed.com</vt:lpstr>
      <vt:lpstr>Company Reviews on Indeed.com (cont’d)</vt:lpstr>
      <vt:lpstr>Company Reviews on Indeed.com (cont’d)</vt:lpstr>
      <vt:lpstr>Data cleaning:</vt:lpstr>
      <vt:lpstr>Initial EDA: Count by Review Reviewer rating skews to 5, Company Overall around 3.75 </vt:lpstr>
      <vt:lpstr>Mean reviewer rating (2016-17) and Company Overall per Company Overview Mostly reasonable, some outliers</vt:lpstr>
      <vt:lpstr>Histogram by Stat</vt:lpstr>
      <vt:lpstr>Mean Rating by Company</vt:lpstr>
      <vt:lpstr>Review score Correlation Plot</vt:lpstr>
      <vt:lpstr>Review Content:  Review text = typical workplace jargon</vt:lpstr>
      <vt:lpstr>Review Content:  Pros and Cons – what matters?</vt:lpstr>
      <vt:lpstr>Review Content:  Ratings</vt:lpstr>
      <vt:lpstr>Trends over Time:  2017 reviews outpacing prior years by a wide margin</vt:lpstr>
      <vt:lpstr>Trends over Time:  ..and more negative mean review</vt:lpstr>
      <vt:lpstr>Trends over Time:  Lots of reviews Monday to Thursday</vt:lpstr>
      <vt:lpstr>Trends over Time:  And fairly happy until the weekend</vt:lpstr>
      <vt:lpstr>Follow ups: </vt:lpstr>
      <vt:lpstr>Top 10 Industries: Count of Reviews</vt:lpstr>
      <vt:lpstr>Top 10 Industries: Mean Rating </vt:lpstr>
      <vt:lpstr>Follow-ups</vt:lpstr>
      <vt:lpstr>Top 10 Companies: Mean Rating </vt:lpstr>
      <vt:lpstr>Bottom 10 Companies: Mean Rating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Park</dc:creator>
  <cp:lastModifiedBy>Daniel Park</cp:lastModifiedBy>
  <cp:revision>30</cp:revision>
  <dcterms:created xsi:type="dcterms:W3CDTF">2014-09-12T02:11:56Z</dcterms:created>
  <dcterms:modified xsi:type="dcterms:W3CDTF">2017-10-25T09:37:52Z</dcterms:modified>
</cp:coreProperties>
</file>