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Alfa Slab On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2" Type="http://schemas.openxmlformats.org/officeDocument/2006/relationships/font" Target="fonts/AlfaSlabOne-regular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d36727b3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d36727b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Describe your methodology for creating the model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-what type of model did you run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-which variables did you select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-and why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1c5c087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1c5c087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 Measure and report your prediction accuracy, as well as your reasoning for selecting your prediction accuracy metric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4284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rgbClr val="E95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009350" y="1140075"/>
            <a:ext cx="4783800" cy="23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09350" y="3556450"/>
            <a:ext cx="47838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rgbClr val="E95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994200" y="1505850"/>
            <a:ext cx="71556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994200" y="2838150"/>
            <a:ext cx="47742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4284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rgbClr val="E95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 flipH="1" rot="-5400000">
            <a:off x="-1114550" y="743900"/>
            <a:ext cx="3655500" cy="3655500"/>
          </a:xfrm>
          <a:prstGeom prst="pie">
            <a:avLst>
              <a:gd fmla="val 0" name="adj1"/>
              <a:gd fmla="val 10800087" name="adj2"/>
            </a:avLst>
          </a:prstGeom>
          <a:noFill/>
          <a:ln cap="flat" cmpd="sng" w="38100">
            <a:solidFill>
              <a:srgbClr val="E95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821288" y="1574875"/>
            <a:ext cx="21504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71613" y="32407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4284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0" name="Google Shape;20;p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" name="Google Shape;21;p4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65650" y="1154750"/>
            <a:ext cx="5424900" cy="3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816F"/>
              </a:buClr>
              <a:buSzPts val="1400"/>
              <a:buFont typeface="Barlow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816F"/>
              </a:buClr>
              <a:buSzPts val="1400"/>
              <a:buFont typeface="Barlow Light"/>
              <a:buChar char="●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4284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6" name="Google Shape;26;p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" name="Google Shape;27;p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Google Shape;28;p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425525" y="3298725"/>
            <a:ext cx="23847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425525" y="2867137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333725" y="3288525"/>
            <a:ext cx="23847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333725" y="2858650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5" name="Google Shape;35;p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" name="Google Shape;36;p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" name="Google Shape;37;p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4284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40" name="Google Shape;40;p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" name="Google Shape;41;p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7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rgbClr val="E95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1388100" y="1392600"/>
            <a:ext cx="6367800" cy="23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49" name="Google Shape;49;p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" name="Google Shape;50;p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" name="Google Shape;51;p9"/>
            <p:cNvCxnSpPr/>
            <p:nvPr/>
          </p:nvCxnSpPr>
          <p:spPr>
            <a:xfrm rot="10800000">
              <a:off x="4876775" y="1096300"/>
              <a:ext cx="0" cy="3507600"/>
            </a:xfrm>
            <a:prstGeom prst="straightConnector1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" name="Google Shape;52;p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1312950" y="2327975"/>
            <a:ext cx="2973000" cy="13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subTitle"/>
          </p:nvPr>
        </p:nvSpPr>
        <p:spPr>
          <a:xfrm>
            <a:off x="1312950" y="1809275"/>
            <a:ext cx="2973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713225" y="3176300"/>
            <a:ext cx="6367800" cy="14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fa Slab One"/>
              <a:buNone/>
              <a:defRPr sz="2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9350" y="1140075"/>
            <a:ext cx="4783800" cy="23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2024 NBA Future Analytics Stars Coding Exercise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009350" y="3556450"/>
            <a:ext cx="4783800" cy="7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Predicting 3-point percentages - Armin Mahini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68" name="Google Shape;68;p13"/>
          <p:cNvGrpSpPr/>
          <p:nvPr/>
        </p:nvGrpSpPr>
        <p:grpSpPr>
          <a:xfrm>
            <a:off x="6140188" y="2259275"/>
            <a:ext cx="624975" cy="624950"/>
            <a:chOff x="4259475" y="2709406"/>
            <a:chExt cx="624975" cy="624950"/>
          </a:xfrm>
        </p:grpSpPr>
        <p:sp>
          <p:nvSpPr>
            <p:cNvPr id="69" name="Google Shape;69;p13"/>
            <p:cNvSpPr/>
            <p:nvPr/>
          </p:nvSpPr>
          <p:spPr>
            <a:xfrm>
              <a:off x="42759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259475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6148900" y="3178200"/>
            <a:ext cx="624975" cy="624950"/>
            <a:chOff x="5150900" y="2709406"/>
            <a:chExt cx="624975" cy="624950"/>
          </a:xfrm>
        </p:grpSpPr>
        <p:sp>
          <p:nvSpPr>
            <p:cNvPr id="72" name="Google Shape;72;p13"/>
            <p:cNvSpPr/>
            <p:nvPr/>
          </p:nvSpPr>
          <p:spPr>
            <a:xfrm flipH="1" rot="10800000">
              <a:off x="5167400" y="272545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flipH="1" rot="10800000">
              <a:off x="515090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13"/>
          <p:cNvGrpSpPr/>
          <p:nvPr/>
        </p:nvGrpSpPr>
        <p:grpSpPr>
          <a:xfrm>
            <a:off x="7129475" y="1270500"/>
            <a:ext cx="2602500" cy="2602500"/>
            <a:chOff x="7129475" y="1270500"/>
            <a:chExt cx="2602500" cy="2602500"/>
          </a:xfrm>
        </p:grpSpPr>
        <p:sp>
          <p:nvSpPr>
            <p:cNvPr id="75" name="Google Shape;75;p13"/>
            <p:cNvSpPr/>
            <p:nvPr/>
          </p:nvSpPr>
          <p:spPr>
            <a:xfrm>
              <a:off x="7415177" y="2348213"/>
              <a:ext cx="446959" cy="447020"/>
            </a:xfrm>
            <a:custGeom>
              <a:rect b="b" l="l" r="r" t="t"/>
              <a:pathLst>
                <a:path extrusionOk="0" h="24232" w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rgbClr val="E95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fmla="val 0" name="adj1"/>
                <a:gd fmla="val 10800087" name="adj2"/>
              </a:avLst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3"/>
          <p:cNvGrpSpPr/>
          <p:nvPr/>
        </p:nvGrpSpPr>
        <p:grpSpPr>
          <a:xfrm>
            <a:off x="6148900" y="1340350"/>
            <a:ext cx="624975" cy="624950"/>
            <a:chOff x="3368050" y="2709406"/>
            <a:chExt cx="624975" cy="624950"/>
          </a:xfrm>
        </p:grpSpPr>
        <p:sp>
          <p:nvSpPr>
            <p:cNvPr id="79" name="Google Shape;79;p13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284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 Methodology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86" name="Google Shape;86;p14"/>
          <p:cNvGrpSpPr/>
          <p:nvPr/>
        </p:nvGrpSpPr>
        <p:grpSpPr>
          <a:xfrm>
            <a:off x="6873525" y="1056700"/>
            <a:ext cx="1483500" cy="3473400"/>
            <a:chOff x="6278575" y="1116825"/>
            <a:chExt cx="1483500" cy="3473400"/>
          </a:xfrm>
        </p:grpSpPr>
        <p:cxnSp>
          <p:nvCxnSpPr>
            <p:cNvPr id="87" name="Google Shape;87;p14"/>
            <p:cNvCxnSpPr/>
            <p:nvPr/>
          </p:nvCxnSpPr>
          <p:spPr>
            <a:xfrm>
              <a:off x="7020425" y="1116825"/>
              <a:ext cx="0" cy="347340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88" name="Google Shape;88;p14"/>
            <p:cNvSpPr/>
            <p:nvPr/>
          </p:nvSpPr>
          <p:spPr>
            <a:xfrm>
              <a:off x="6278575" y="2515700"/>
              <a:ext cx="1483500" cy="14835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4"/>
          <p:cNvSpPr txBox="1"/>
          <p:nvPr/>
        </p:nvSpPr>
        <p:spPr>
          <a:xfrm>
            <a:off x="824275" y="1227250"/>
            <a:ext cx="61545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fa Slab One"/>
              <a:buChar char="●"/>
            </a:pPr>
            <a:r>
              <a:rPr lang="en" sz="1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To create my model, I chose to use </a:t>
            </a:r>
            <a:r>
              <a:rPr lang="en" sz="1600" u="sng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linear regression</a:t>
            </a:r>
            <a:r>
              <a:rPr lang="en" sz="1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 as a baseline and because the scatterplots of the three_pct_season data compared to some of the other columns’ data approximately demonstrated </a:t>
            </a:r>
            <a:r>
              <a:rPr lang="en" sz="1600" u="sng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linear relationships</a:t>
            </a:r>
            <a:endParaRPr sz="1600" u="sng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fa Slab One"/>
              <a:buChar char="●"/>
            </a:pPr>
            <a:r>
              <a:rPr lang="en" sz="1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feature variables I chose in order to train my model were </a:t>
            </a:r>
            <a:r>
              <a:rPr lang="en" sz="1600" u="sng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three_cnr_pct_oct_nov</a:t>
            </a:r>
            <a:r>
              <a:rPr lang="en" sz="1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, </a:t>
            </a:r>
            <a:r>
              <a:rPr lang="en" sz="1600" u="sng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ft_pct_oct_nov</a:t>
            </a:r>
            <a:r>
              <a:rPr lang="en" sz="1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, </a:t>
            </a:r>
            <a:r>
              <a:rPr lang="en" sz="1600" u="sng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upr_paint_pct_oct_nov</a:t>
            </a:r>
            <a:r>
              <a:rPr lang="en" sz="1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, and </a:t>
            </a:r>
            <a:r>
              <a:rPr lang="en" sz="1600" u="sng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three_non_cnr_pct_oct_nov</a:t>
            </a:r>
            <a:r>
              <a:rPr lang="en" sz="1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 since they all had the highest correlation coefficients (r-values) in relation to the three_pct_season data</a:t>
            </a:r>
            <a:endParaRPr sz="16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284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Prediction Accuracy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6873525" y="1056700"/>
            <a:ext cx="1483500" cy="3473400"/>
            <a:chOff x="6278575" y="1116825"/>
            <a:chExt cx="1483500" cy="3473400"/>
          </a:xfrm>
        </p:grpSpPr>
        <p:cxnSp>
          <p:nvCxnSpPr>
            <p:cNvPr id="96" name="Google Shape;96;p15"/>
            <p:cNvCxnSpPr/>
            <p:nvPr/>
          </p:nvCxnSpPr>
          <p:spPr>
            <a:xfrm>
              <a:off x="7020425" y="1116825"/>
              <a:ext cx="0" cy="347340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97" name="Google Shape;97;p15"/>
            <p:cNvSpPr/>
            <p:nvPr/>
          </p:nvSpPr>
          <p:spPr>
            <a:xfrm>
              <a:off x="6278575" y="2515700"/>
              <a:ext cx="1483500" cy="14835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/>
        </p:nvSpPr>
        <p:spPr>
          <a:xfrm>
            <a:off x="824275" y="1227250"/>
            <a:ext cx="60492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fa Slab One"/>
              <a:buChar char="●"/>
            </a:pPr>
            <a:r>
              <a:rPr lang="en" sz="1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After performing my predictive modeling, I calculated the mean squared error (MSE) between my predictions and the </a:t>
            </a:r>
            <a:r>
              <a:rPr lang="en" sz="1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players</a:t>
            </a:r>
            <a:r>
              <a:rPr lang="en" sz="1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’ actual three-point </a:t>
            </a:r>
            <a:r>
              <a:rPr lang="en" sz="1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percentages</a:t>
            </a:r>
            <a:endParaRPr sz="16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fa Slab One"/>
              <a:buChar char="●"/>
            </a:pPr>
            <a:r>
              <a:rPr lang="en" sz="1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I chose this prediction accuracy metric because it would clearly show, on average, how close my predictions were to the actual values</a:t>
            </a:r>
            <a:endParaRPr sz="16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fa Slab One"/>
              <a:buChar char="●"/>
            </a:pPr>
            <a:r>
              <a:rPr lang="en" sz="1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My MSE was approximately 0.000819, which indicates that my model’s predictions were quite close to the players’ actual three-point percentages</a:t>
            </a:r>
            <a:endParaRPr sz="16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ketball Training Center Infographics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