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618" r:id="rId2"/>
    <p:sldId id="620" r:id="rId3"/>
    <p:sldId id="622" r:id="rId4"/>
    <p:sldId id="621" r:id="rId5"/>
    <p:sldId id="619" r:id="rId6"/>
    <p:sldId id="629" r:id="rId7"/>
    <p:sldId id="624" r:id="rId8"/>
    <p:sldId id="636" r:id="rId9"/>
    <p:sldId id="625" r:id="rId10"/>
    <p:sldId id="628" r:id="rId11"/>
    <p:sldId id="637" r:id="rId12"/>
    <p:sldId id="627" r:id="rId13"/>
    <p:sldId id="626" r:id="rId14"/>
    <p:sldId id="641" r:id="rId15"/>
    <p:sldId id="632" r:id="rId16"/>
    <p:sldId id="631" r:id="rId17"/>
    <p:sldId id="633" r:id="rId18"/>
    <p:sldId id="634" r:id="rId19"/>
    <p:sldId id="638" r:id="rId20"/>
    <p:sldId id="635" r:id="rId21"/>
    <p:sldId id="642" r:id="rId22"/>
    <p:sldId id="639" r:id="rId23"/>
    <p:sldId id="640" r:id="rId24"/>
    <p:sldId id="643" r:id="rId25"/>
    <p:sldId id="64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7146" autoAdjust="0"/>
    <p:restoredTop sz="94669" autoAdjust="0"/>
  </p:normalViewPr>
  <p:slideViewPr>
    <p:cSldViewPr snapToGrid="0">
      <p:cViewPr varScale="1">
        <p:scale>
          <a:sx n="73" d="100"/>
          <a:sy n="73" d="100"/>
        </p:scale>
        <p:origin x="-1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D3ED3-A6F2-42A0-8B99-2F1157200305}" type="datetimeFigureOut">
              <a:rPr lang="fr-FR" smtClean="0"/>
              <a:t>17/05/2020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EE8E-EC50-4298-B307-5D51FE49904D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3EE8E-EC50-4298-B307-5D51FE49904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17/05/2020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realised by group 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metry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AMGHAR%20MED%20CHERIF\Downloads\Figure%201%202020-05-16%2015-23-15.mp4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AMGHAR%20MED%20CHERIF\Desktop\Billard%20Simulation%202020-05-16%2015-27-20.mp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AMGHAR%20MED%20CHERIF\Desktop\Ma%20vid&#233;o.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hjourwalid/projet_billard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AMGHAR%20MED%20CHERIF\Desktop\Square%20case%20Billiard.mp4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à coins arrondis 62"/>
          <p:cNvSpPr/>
          <p:nvPr/>
        </p:nvSpPr>
        <p:spPr>
          <a:xfrm>
            <a:off x="3240742" y="418011"/>
            <a:ext cx="5983940" cy="139734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6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/>
            <a:r>
              <a:rPr lang="en-GB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Package</a:t>
            </a:r>
            <a:r>
              <a:rPr lang="en-GB" sz="3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Billiard</a:t>
            </a:r>
          </a:p>
          <a:p>
            <a:pPr lvl="0" algn="ctr"/>
            <a:r>
              <a:rPr lang="en-GB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Software development</a:t>
            </a:r>
            <a:endParaRPr lang="en-GB" sz="28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endParaRPr lang="fr-FR" dirty="0"/>
          </a:p>
        </p:txBody>
      </p:sp>
      <p:pic>
        <p:nvPicPr>
          <p:cNvPr id="64" name="Image 6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1" y="2939142"/>
            <a:ext cx="4296837" cy="3380261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3722917" y="2011678"/>
            <a:ext cx="505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University</a:t>
            </a:r>
            <a:r>
              <a:rPr lang="fr-FR" sz="3200" b="1" dirty="0" smtClean="0">
                <a:solidFill>
                  <a:schemeClr val="bg1">
                    <a:lumMod val="95000"/>
                  </a:schemeClr>
                </a:solidFill>
              </a:rPr>
              <a:t> of Montpellier</a:t>
            </a:r>
            <a:endParaRPr lang="fr-FR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35577" y="2756264"/>
            <a:ext cx="5512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AMAHJOUR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Walid</a:t>
            </a:r>
            <a:endParaRPr lang="en-US" sz="3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/>
            <a:r>
              <a:rPr lang="fr-FR" sz="3200" b="1" dirty="0" smtClean="0">
                <a:solidFill>
                  <a:schemeClr val="bg1">
                    <a:lumMod val="95000"/>
                  </a:schemeClr>
                </a:solidFill>
              </a:rPr>
              <a:t>CHAROY-GERARD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Léo</a:t>
            </a:r>
            <a:endParaRPr lang="en-US" sz="3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/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AMGHAR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Cherif</a:t>
            </a:r>
            <a:endParaRPr lang="en-US" sz="3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06271" y="5061089"/>
            <a:ext cx="46392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solidFill>
                  <a:schemeClr val="bg1"/>
                </a:solidFill>
              </a:rPr>
              <a:t>Directors: </a:t>
            </a:r>
          </a:p>
          <a:p>
            <a:r>
              <a:rPr lang="fr-FR" sz="2800" b="1" dirty="0" smtClean="0">
                <a:solidFill>
                  <a:schemeClr val="bg1"/>
                </a:solidFill>
              </a:rPr>
              <a:t>Joseph Salmon</a:t>
            </a:r>
          </a:p>
          <a:p>
            <a:r>
              <a:rPr lang="fr-FR" sz="2800" b="1" dirty="0" smtClean="0">
                <a:solidFill>
                  <a:schemeClr val="bg1"/>
                </a:solidFill>
              </a:rPr>
              <a:t>Benjamin Charlier 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76947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May 17, 2020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286310" y="195944"/>
            <a:ext cx="690154" cy="6941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36423" y="836022"/>
            <a:ext cx="32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Statistic test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2103121"/>
            <a:ext cx="3082834" cy="395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3286" y="2076995"/>
            <a:ext cx="4334827" cy="391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lèche droite 8"/>
          <p:cNvSpPr/>
          <p:nvPr/>
        </p:nvSpPr>
        <p:spPr>
          <a:xfrm>
            <a:off x="3892731" y="3814353"/>
            <a:ext cx="2782389" cy="5878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4232366" y="3461657"/>
            <a:ext cx="21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u="sng" dirty="0" smtClean="0">
                <a:solidFill>
                  <a:schemeClr val="bg1"/>
                </a:solidFill>
              </a:rPr>
              <a:t>Descriptive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u="sng" dirty="0" smtClean="0">
                <a:solidFill>
                  <a:schemeClr val="bg1"/>
                </a:solidFill>
              </a:rPr>
              <a:t>Statistic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286310" y="195944"/>
            <a:ext cx="690154" cy="6941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193177" y="660059"/>
            <a:ext cx="3840479" cy="653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v"/>
            </a:pPr>
            <a:r>
              <a:rPr lang="fr-FR" b="1" dirty="0" smtClean="0"/>
              <a:t> </a:t>
            </a:r>
            <a:r>
              <a:rPr lang="fr-FR" sz="3200" b="1" dirty="0" smtClean="0"/>
              <a:t>Flat Torus Billard</a:t>
            </a:r>
            <a:endParaRPr lang="fr-FR" sz="32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045029" y="1619794"/>
            <a:ext cx="201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 Torus: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79715" y="2442754"/>
            <a:ext cx="926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 </a:t>
            </a:r>
            <a:r>
              <a:rPr lang="en-US" dirty="0" smtClean="0">
                <a:solidFill>
                  <a:schemeClr val="bg1"/>
                </a:solidFill>
                <a:hlinkClick r:id="rId3" tooltip="Geometry"/>
              </a:rPr>
              <a:t>geometry</a:t>
            </a:r>
            <a:r>
              <a:rPr lang="en-US" dirty="0" smtClean="0">
                <a:solidFill>
                  <a:schemeClr val="bg1"/>
                </a:solidFill>
              </a:rPr>
              <a:t>, a </a:t>
            </a:r>
            <a:r>
              <a:rPr lang="en-US" b="1" dirty="0" smtClean="0">
                <a:solidFill>
                  <a:schemeClr val="bg1"/>
                </a:solidFill>
              </a:rPr>
              <a:t>torus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is a surface of revolution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generated </a:t>
            </a:r>
            <a:r>
              <a:rPr lang="en-US" dirty="0" smtClean="0">
                <a:solidFill>
                  <a:schemeClr val="bg1"/>
                </a:solidFill>
              </a:rPr>
              <a:t>by revolving </a:t>
            </a:r>
            <a:r>
              <a:rPr lang="en-US" dirty="0" smtClean="0">
                <a:solidFill>
                  <a:schemeClr val="bg1"/>
                </a:solidFill>
              </a:rPr>
              <a:t>a circle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in three-dimensional space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about </a:t>
            </a:r>
            <a:r>
              <a:rPr lang="en-US" dirty="0" smtClean="0">
                <a:solidFill>
                  <a:schemeClr val="bg1"/>
                </a:solidFill>
              </a:rPr>
              <a:t>an axis that </a:t>
            </a:r>
            <a:r>
              <a:rPr lang="en-US" dirty="0" smtClean="0">
                <a:solidFill>
                  <a:schemeClr val="bg1"/>
                </a:solidFill>
              </a:rPr>
              <a:t>is coplanar with </a:t>
            </a:r>
            <a:r>
              <a:rPr lang="en-US" dirty="0" smtClean="0">
                <a:solidFill>
                  <a:schemeClr val="bg1"/>
                </a:solidFill>
              </a:rPr>
              <a:t>the circle.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Figure 1 2020-05-16 15-23-1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61211" y="3357154"/>
            <a:ext cx="4950823" cy="29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0707" y="2455816"/>
            <a:ext cx="101890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What is a flat torus?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This </a:t>
            </a:r>
            <a:r>
              <a:rPr lang="en-US" sz="2800" b="1" dirty="0" smtClean="0">
                <a:solidFill>
                  <a:schemeClr val="bg1"/>
                </a:solidFill>
              </a:rPr>
              <a:t>is a square whose sides are </a:t>
            </a:r>
            <a:r>
              <a:rPr lang="en-US" sz="2800" b="1" dirty="0" smtClean="0">
                <a:solidFill>
                  <a:schemeClr val="bg1"/>
                </a:solidFill>
              </a:rPr>
              <a:t>pair wise </a:t>
            </a:r>
            <a:r>
              <a:rPr lang="en-US" sz="2800" b="1" dirty="0" smtClean="0">
                <a:solidFill>
                  <a:schemeClr val="bg1"/>
                </a:solidFill>
              </a:rPr>
              <a:t>identified.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As </a:t>
            </a:r>
            <a:r>
              <a:rPr lang="en-US" sz="2800" b="1" dirty="0" smtClean="0">
                <a:solidFill>
                  <a:schemeClr val="bg1"/>
                </a:solidFill>
              </a:rPr>
              <a:t>a consequence, an imaginary being living in this square would exit the upper side each time it enters the lower side and similarly for the left and right sides.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23406" y="1384663"/>
            <a:ext cx="398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fr-FR" sz="3200" b="1" dirty="0" smtClean="0">
                <a:solidFill>
                  <a:schemeClr val="bg1"/>
                </a:solidFill>
              </a:rPr>
              <a:t> Flat Torus </a:t>
            </a:r>
            <a:r>
              <a:rPr lang="fr-FR" sz="3200" b="1" dirty="0" smtClean="0">
                <a:solidFill>
                  <a:schemeClr val="bg1"/>
                </a:solidFill>
              </a:rPr>
              <a:t>Billard</a:t>
            </a:r>
            <a:endParaRPr lang="fr-F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282082" y="182880"/>
            <a:ext cx="681319" cy="6139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438267"/>
            <a:ext cx="7393576" cy="52629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In </a:t>
            </a:r>
            <a:r>
              <a:rPr lang="en-US" sz="2800" b="1" dirty="0" smtClean="0">
                <a:solidFill>
                  <a:schemeClr val="bg1"/>
                </a:solidFill>
              </a:rPr>
              <a:t>order to get a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concrete idea of the square world, let us imagine that the square is made of some soft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deformable material. We can now bend the square in the third dimension so as the upper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and lower sides coincide. We obtain this way a cylinder. We can further bend the cylinder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until its two boundaries are made face to face and can be stitched together. The resulting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object looks like a bicycle inner tube: the square world, although abstract, is nothing more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than a ring buoy!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72937" y="483326"/>
            <a:ext cx="7824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What does it mean to visualize a flat torus in three dimensional space? 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2766" y="1750422"/>
            <a:ext cx="4759233" cy="472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282082" y="182880"/>
            <a:ext cx="681319" cy="6139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972492" y="326571"/>
            <a:ext cx="7566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Condition movement of a flat torus square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069" y="1123406"/>
            <a:ext cx="6897188" cy="539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90811" y="243039"/>
            <a:ext cx="572589" cy="5799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83019" y="1112263"/>
            <a:ext cx="919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Now we present and explain the different step in </a:t>
            </a:r>
            <a:r>
              <a:rPr lang="en-US" sz="2800" b="1" dirty="0" smtClean="0">
                <a:solidFill>
                  <a:schemeClr val="bg1"/>
                </a:solidFill>
              </a:rPr>
              <a:t>this </a:t>
            </a:r>
            <a:r>
              <a:rPr lang="en-US" sz="2800" b="1" dirty="0" smtClean="0">
                <a:solidFill>
                  <a:schemeClr val="bg1"/>
                </a:solidFill>
              </a:rPr>
              <a:t>video: </a:t>
            </a:r>
          </a:p>
        </p:txBody>
      </p:sp>
      <p:pic>
        <p:nvPicPr>
          <p:cNvPr id="5" name="Billard Simulation 2020-05-16 15-27-20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29691" y="1959429"/>
            <a:ext cx="6988629" cy="4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423851"/>
            <a:ext cx="2534194" cy="434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951" y="1423850"/>
            <a:ext cx="4148409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lèche droite 7"/>
          <p:cNvSpPr/>
          <p:nvPr/>
        </p:nvSpPr>
        <p:spPr>
          <a:xfrm>
            <a:off x="3866606" y="3226526"/>
            <a:ext cx="2821577" cy="6400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4062550" y="2965269"/>
            <a:ext cx="20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Descriptive statistic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193176" y="914400"/>
            <a:ext cx="4010297" cy="6531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v"/>
            </a:pPr>
            <a:r>
              <a:rPr lang="en-US" sz="3200" b="1" dirty="0" smtClean="0">
                <a:solidFill>
                  <a:schemeClr val="bg1"/>
                </a:solidFill>
              </a:rPr>
              <a:t> Elliptic </a:t>
            </a:r>
            <a:r>
              <a:rPr lang="en-US" sz="3200" b="1" dirty="0" smtClean="0">
                <a:solidFill>
                  <a:schemeClr val="bg1"/>
                </a:solidFill>
              </a:rPr>
              <a:t>Billiard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13955" y="2442756"/>
            <a:ext cx="100714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Once again, a ball is set free in a stadium, this time of an elliptic shape. No friction will be taken into account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en-US" sz="2800" dirty="0" smtClean="0">
                <a:solidFill>
                  <a:schemeClr val="bg1"/>
                </a:solidFill>
              </a:rPr>
              <a:t>The analytic equation of such curve, surrounding two focal </a:t>
            </a:r>
            <a:r>
              <a:rPr lang="en-US" sz="2800" dirty="0" smtClean="0">
                <a:solidFill>
                  <a:schemeClr val="bg1"/>
                </a:solidFill>
              </a:rPr>
              <a:t>points,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Is                    ,with </a:t>
            </a:r>
            <a:r>
              <a:rPr lang="en-US" sz="2800" dirty="0" smtClean="0">
                <a:solidFill>
                  <a:schemeClr val="bg1"/>
                </a:solidFill>
              </a:rPr>
              <a:t>a et b being the width and height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billiard variables are the </a:t>
            </a:r>
            <a:r>
              <a:rPr lang="en-US" sz="2800" dirty="0" smtClean="0">
                <a:solidFill>
                  <a:schemeClr val="bg1"/>
                </a:solidFill>
              </a:rPr>
              <a:t>initial </a:t>
            </a:r>
            <a:r>
              <a:rPr lang="en-US" sz="2800" dirty="0" smtClean="0">
                <a:solidFill>
                  <a:schemeClr val="bg1"/>
                </a:solidFill>
              </a:rPr>
              <a:t>ball placement, </a:t>
            </a:r>
            <a:r>
              <a:rPr lang="en-US" sz="2800" dirty="0" smtClean="0">
                <a:solidFill>
                  <a:schemeClr val="bg1"/>
                </a:solidFill>
              </a:rPr>
              <a:t>as well </a:t>
            </a:r>
            <a:r>
              <a:rPr lang="en-US" sz="2800" dirty="0" smtClean="0">
                <a:solidFill>
                  <a:schemeClr val="bg1"/>
                </a:solidFill>
              </a:rPr>
              <a:t>as the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angle of the first projection.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By resolving some </a:t>
            </a:r>
            <a:r>
              <a:rPr lang="en-US" sz="2800" dirty="0" smtClean="0">
                <a:solidFill>
                  <a:schemeClr val="bg1"/>
                </a:solidFill>
              </a:rPr>
              <a:t>quadratic </a:t>
            </a:r>
            <a:r>
              <a:rPr lang="en-US" sz="2800" dirty="0" smtClean="0">
                <a:solidFill>
                  <a:schemeClr val="bg1"/>
                </a:solidFill>
              </a:rPr>
              <a:t>equations detailed in the </a:t>
            </a:r>
            <a:r>
              <a:rPr lang="en-US" sz="2800" dirty="0" err="1" smtClean="0">
                <a:solidFill>
                  <a:schemeClr val="bg1"/>
                </a:solidFill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</a:rPr>
              <a:t>, it is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possible to predict, given the initial conditions, every future bounce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with the curve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281" y="3824559"/>
            <a:ext cx="14573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38696" y="509451"/>
            <a:ext cx="721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The different step to realize  an elliptic billiard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6182" y="1318580"/>
            <a:ext cx="1881051" cy="178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lèche droite 13"/>
          <p:cNvSpPr/>
          <p:nvPr/>
        </p:nvSpPr>
        <p:spPr>
          <a:xfrm>
            <a:off x="4004917" y="2090825"/>
            <a:ext cx="1097280" cy="3788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6026" y="1306671"/>
            <a:ext cx="1920242" cy="18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33549" y="1280928"/>
            <a:ext cx="2011680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3041" y="5003075"/>
            <a:ext cx="2136033" cy="185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Flèche droite 21"/>
          <p:cNvSpPr/>
          <p:nvPr/>
        </p:nvSpPr>
        <p:spPr>
          <a:xfrm>
            <a:off x="7031915" y="2046514"/>
            <a:ext cx="1097280" cy="3788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/>
          <p:cNvSpPr txBox="1"/>
          <p:nvPr/>
        </p:nvSpPr>
        <p:spPr>
          <a:xfrm>
            <a:off x="261257" y="3239589"/>
            <a:ext cx="11207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On the other hand, considering the vertices of the ellipse, meaning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the endpoints of the axis, it is also clear that if the ball first rolls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between one focal and one of these vertices, the trajectory will be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bound in an annular region bounded by another, smaller ellipse : 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6468" y="548640"/>
            <a:ext cx="9209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By modifying the entry point, these trajectories can occur : 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6968" y="2181497"/>
            <a:ext cx="2607918" cy="242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5420" y="2229770"/>
            <a:ext cx="2731915" cy="238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Flèche droite 19"/>
          <p:cNvSpPr/>
          <p:nvPr/>
        </p:nvSpPr>
        <p:spPr>
          <a:xfrm>
            <a:off x="7222355" y="3174323"/>
            <a:ext cx="1416548" cy="4666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206" y="2200627"/>
            <a:ext cx="2505834" cy="238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Flèche droite 23"/>
          <p:cNvSpPr/>
          <p:nvPr/>
        </p:nvSpPr>
        <p:spPr>
          <a:xfrm>
            <a:off x="3181578" y="3196094"/>
            <a:ext cx="1416548" cy="4666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446968" y="256102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Rogner un rectangle avec un coin diagonal 7"/>
          <p:cNvSpPr/>
          <p:nvPr/>
        </p:nvSpPr>
        <p:spPr>
          <a:xfrm>
            <a:off x="3749039" y="692331"/>
            <a:ext cx="5617028" cy="600891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Table of contents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495005" y="2142309"/>
            <a:ext cx="8007531" cy="35922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v"/>
            </a:pPr>
            <a:r>
              <a:rPr lang="en-US" sz="3200" b="1" dirty="0" smtClean="0"/>
              <a:t>   Square Case Billiard</a:t>
            </a:r>
          </a:p>
          <a:p>
            <a:pPr algn="ctr"/>
            <a:r>
              <a:rPr lang="en-US" sz="3200" b="1" dirty="0" smtClean="0"/>
              <a:t>   </a:t>
            </a:r>
          </a:p>
          <a:p>
            <a:pPr algn="ctr">
              <a:buFont typeface="Wingdings" pitchFamily="2" charset="2"/>
              <a:buChar char="v"/>
            </a:pPr>
            <a:r>
              <a:rPr lang="en-US" sz="3200" b="1" dirty="0" smtClean="0"/>
              <a:t>       Flat Torus Billiard   </a:t>
            </a:r>
          </a:p>
          <a:p>
            <a:pPr algn="ctr"/>
            <a:endParaRPr lang="en-US" sz="3200" b="1" dirty="0" smtClean="0"/>
          </a:p>
          <a:p>
            <a:pPr algn="ctr">
              <a:buFont typeface="Wingdings" pitchFamily="2" charset="2"/>
              <a:buChar char="v"/>
            </a:pPr>
            <a:r>
              <a:rPr lang="en-US" sz="3200" b="1" dirty="0" smtClean="0"/>
              <a:t>            Elliptic Billiard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19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9223" y="3422469"/>
            <a:ext cx="5172891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449977" y="1054800"/>
            <a:ext cx="96795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One can find multiple interesting shapes by modifying a, b or the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initial conditions. Also, observing coordinates relations leads to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interesting patterns. For instance, with the same parameters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(except 10 times more iterations) as the first figure, plotting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following x coordinates brings : 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41863" y="113646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 demonstration video with different angle: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Ma vidé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38697" y="2129247"/>
            <a:ext cx="6714309" cy="30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21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2778" y="1694880"/>
            <a:ext cx="105417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Obviously, our trajectory is coded by a sequence of values at every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bounce, which creates a dynamical and deterministic system. Even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if, depending of the ellipse’s shape, the path may be sensible to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initial conditions, it remains on a particular curve, and the system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can’t be called </a:t>
            </a:r>
            <a:r>
              <a:rPr lang="en-US" sz="2800" dirty="0" smtClean="0">
                <a:solidFill>
                  <a:schemeClr val="bg1"/>
                </a:solidFill>
              </a:rPr>
              <a:t>chaotic. Researches are regularly being made on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the periodicity of such systems, given a N number of bounces.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We’ll briefly talk about the apparition of chaos, when the initial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shape becomes more and more deformed in the presentation.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22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19748" y="1071156"/>
            <a:ext cx="287382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Conclusion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97726" y="1972492"/>
            <a:ext cx="9209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This project allowed us to take a interesting look into the world of dynamical billiards. Using different systems and libraries to code and animate them, we are now equipped to deal with dynamical systems as a whole much more confidently. These systems being linked to many areas of research and applications (chaos, logistic maps), it has clearly been an very useful take and study.  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6469" y="5535080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Fore more details: </a:t>
            </a:r>
            <a:r>
              <a:rPr lang="fr-FR" sz="2400" dirty="0" smtClean="0">
                <a:hlinkClick r:id="rId2"/>
              </a:rPr>
              <a:t>https://github.com/amahjourwalid/projet_billard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76503" y="1240972"/>
            <a:ext cx="287382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Sources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83772" y="2455817"/>
            <a:ext cx="9862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fr-FR" sz="2400" b="1" dirty="0" smtClean="0">
                <a:solidFill>
                  <a:schemeClr val="bg1"/>
                </a:solidFill>
              </a:rPr>
              <a:t>Repo for the course HMMA238 'Software </a:t>
            </a:r>
            <a:r>
              <a:rPr lang="en-US" sz="2400" b="1" dirty="0" smtClean="0">
                <a:solidFill>
                  <a:schemeClr val="bg1"/>
                </a:solidFill>
              </a:rPr>
              <a:t>Development</a:t>
            </a:r>
            <a:r>
              <a:rPr lang="fr-FR" sz="2400" b="1" dirty="0" smtClean="0">
                <a:solidFill>
                  <a:schemeClr val="bg1"/>
                </a:solidFill>
              </a:rPr>
              <a:t>‘</a:t>
            </a:r>
          </a:p>
          <a:p>
            <a:pPr algn="ctr">
              <a:buFont typeface="Wingdings" pitchFamily="2" charset="2"/>
              <a:buChar char="ü"/>
            </a:pPr>
            <a:r>
              <a:rPr lang="fr-FR" sz="2400" b="1" dirty="0" err="1" smtClean="0">
                <a:solidFill>
                  <a:schemeClr val="bg1"/>
                </a:solidFill>
              </a:rPr>
              <a:t>Tkinter</a:t>
            </a:r>
            <a:r>
              <a:rPr lang="fr-FR" sz="2400" b="1" dirty="0" smtClean="0">
                <a:solidFill>
                  <a:schemeClr val="bg1"/>
                </a:solidFill>
              </a:rPr>
              <a:t> </a:t>
            </a:r>
            <a:r>
              <a:rPr lang="fr-FR" sz="2400" b="1" dirty="0" smtClean="0">
                <a:solidFill>
                  <a:schemeClr val="bg1"/>
                </a:solidFill>
              </a:rPr>
              <a:t>documentation</a:t>
            </a:r>
          </a:p>
          <a:p>
            <a:pPr algn="ctr">
              <a:buFont typeface="Wingdings" pitchFamily="2" charset="2"/>
              <a:buChar char="ü"/>
            </a:pPr>
            <a:r>
              <a:rPr lang="fr-FR" sz="2400" b="1" dirty="0" err="1" smtClean="0">
                <a:solidFill>
                  <a:schemeClr val="bg1"/>
                </a:solidFill>
              </a:rPr>
              <a:t>Matplotlib</a:t>
            </a:r>
            <a:r>
              <a:rPr lang="fr-FR" sz="2400" b="1" dirty="0" smtClean="0">
                <a:solidFill>
                  <a:schemeClr val="bg1"/>
                </a:solidFill>
              </a:rPr>
              <a:t> </a:t>
            </a:r>
            <a:r>
              <a:rPr lang="fr-FR" sz="2400" b="1" dirty="0" smtClean="0">
                <a:solidFill>
                  <a:schemeClr val="bg1"/>
                </a:solidFill>
              </a:rPr>
              <a:t>documentation</a:t>
            </a:r>
          </a:p>
          <a:p>
            <a:pPr algn="ctr">
              <a:buFont typeface="Wingdings" pitchFamily="2" charset="2"/>
              <a:buChar char="ü"/>
            </a:pPr>
            <a:r>
              <a:rPr lang="fr-FR" sz="2400" b="1" dirty="0" err="1" smtClean="0">
                <a:solidFill>
                  <a:schemeClr val="bg1"/>
                </a:solidFill>
              </a:rPr>
              <a:t>Seaborn</a:t>
            </a:r>
            <a:r>
              <a:rPr lang="fr-FR" sz="2400" b="1" dirty="0" smtClean="0">
                <a:solidFill>
                  <a:schemeClr val="bg1"/>
                </a:solidFill>
              </a:rPr>
              <a:t> </a:t>
            </a:r>
            <a:r>
              <a:rPr lang="fr-FR" sz="2400" b="1" dirty="0" smtClean="0">
                <a:solidFill>
                  <a:schemeClr val="bg1"/>
                </a:solidFill>
              </a:rPr>
              <a:t>documentation</a:t>
            </a:r>
          </a:p>
          <a:p>
            <a:pPr algn="ctr">
              <a:buFont typeface="Wingdings" pitchFamily="2" charset="2"/>
              <a:buChar char="ü"/>
            </a:pPr>
            <a:r>
              <a:rPr lang="fr-FR" sz="2400" b="1" dirty="0" smtClean="0">
                <a:solidFill>
                  <a:schemeClr val="bg1"/>
                </a:solidFill>
              </a:rPr>
              <a:t>https</a:t>
            </a:r>
            <a:r>
              <a:rPr lang="fr-FR" sz="2400" b="1" dirty="0" smtClean="0">
                <a:solidFill>
                  <a:schemeClr val="bg1"/>
                </a:solidFill>
              </a:rPr>
              <a:t>://scipython.com/book/chapter-7-matplotlib/examples/a-torus</a:t>
            </a:r>
            <a:r>
              <a:rPr lang="fr-FR" sz="2400" b="1" dirty="0" smtClean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312436" y="156755"/>
            <a:ext cx="598714" cy="694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24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96389" y="2181498"/>
            <a:ext cx="10985862" cy="25545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nard MT Condensed" pitchFamily="18" charset="0"/>
              </a:rPr>
              <a:t>Thank you for your attention </a:t>
            </a:r>
            <a:endParaRPr 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554480" y="2024744"/>
            <a:ext cx="9405257" cy="26909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Our goal is to produce videos and widget representing a ball in a billiard with a simple shape and showing its trajectory.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839790" y="842938"/>
            <a:ext cx="2596434" cy="653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v"/>
            </a:pPr>
            <a:r>
              <a:rPr lang="fr-FR" b="1" dirty="0" smtClean="0"/>
              <a:t> </a:t>
            </a:r>
            <a:r>
              <a:rPr lang="fr-FR" sz="3200" b="1" dirty="0" smtClean="0"/>
              <a:t>Square case</a:t>
            </a:r>
            <a:endParaRPr lang="fr-FR" sz="3200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96834" y="2416629"/>
            <a:ext cx="10789920" cy="1907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Hypothesis: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The simple case would be a square billiard, with no friction and satisfying the Descartes rules.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11679" y="731520"/>
            <a:ext cx="764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 Create and opening  a window  with </a:t>
            </a:r>
            <a:r>
              <a:rPr lang="en-US" sz="3200" b="1" dirty="0" err="1" smtClean="0">
                <a:solidFill>
                  <a:schemeClr val="bg1"/>
                </a:solidFill>
              </a:rPr>
              <a:t>tkinter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9954" y="2063931"/>
            <a:ext cx="6021977" cy="138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1815737" y="3853543"/>
            <a:ext cx="81497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Importation of  </a:t>
            </a:r>
            <a:r>
              <a:rPr lang="en-US" sz="2800" dirty="0" err="1" smtClean="0">
                <a:solidFill>
                  <a:schemeClr val="bg1"/>
                </a:solidFill>
              </a:rPr>
              <a:t>tkinter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 give a name for our window </a:t>
            </a:r>
            <a:r>
              <a:rPr lang="en-US" sz="2800" dirty="0" err="1" smtClean="0">
                <a:solidFill>
                  <a:schemeClr val="bg1"/>
                </a:solidFill>
              </a:rPr>
              <a:t>Billard</a:t>
            </a:r>
            <a:r>
              <a:rPr lang="en-US" sz="2800" dirty="0" smtClean="0">
                <a:solidFill>
                  <a:schemeClr val="bg1"/>
                </a:solidFill>
              </a:rPr>
              <a:t> simulation and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 choose the size 800*600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474720" y="757645"/>
            <a:ext cx="4859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Create </a:t>
            </a:r>
            <a:r>
              <a:rPr lang="en-US" sz="2800" b="1" dirty="0" smtClean="0">
                <a:solidFill>
                  <a:schemeClr val="bg1"/>
                </a:solidFill>
              </a:rPr>
              <a:t>a button of the </a:t>
            </a:r>
            <a:r>
              <a:rPr lang="en-US" sz="2800" b="1" dirty="0" smtClean="0">
                <a:solidFill>
                  <a:schemeClr val="bg1"/>
                </a:solidFill>
              </a:rPr>
              <a:t>window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90057" y="4689566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3909" y="2177824"/>
            <a:ext cx="5133703" cy="313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28310" y="940526"/>
            <a:ext cx="230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Create </a:t>
            </a:r>
            <a:r>
              <a:rPr lang="en-US" sz="3200" b="1" dirty="0" smtClean="0">
                <a:solidFill>
                  <a:schemeClr val="bg1"/>
                </a:solidFill>
              </a:rPr>
              <a:t>a ball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623" y="2599509"/>
            <a:ext cx="7589520" cy="180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79670" y="235131"/>
            <a:ext cx="3790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Condition movement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2938" y="994819"/>
            <a:ext cx="7236822" cy="548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83019" y="1112263"/>
            <a:ext cx="919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Now we present and explain the different step in </a:t>
            </a:r>
            <a:r>
              <a:rPr lang="en-US" sz="2800" b="1" dirty="0" smtClean="0">
                <a:solidFill>
                  <a:schemeClr val="bg1"/>
                </a:solidFill>
              </a:rPr>
              <a:t>this video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6" name="Square case Billiar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56709" y="1985554"/>
            <a:ext cx="6217920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07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15075</TotalTime>
  <Words>594</Words>
  <Application>Microsoft Office PowerPoint</Application>
  <PresentationFormat>Personnalisé</PresentationFormat>
  <Paragraphs>97</Paragraphs>
  <Slides>25</Slides>
  <Notes>1</Notes>
  <HiddenSlides>0</HiddenSlides>
  <MMClips>4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mohamed cherif Amghar</cp:lastModifiedBy>
  <cp:revision>1019</cp:revision>
  <dcterms:created xsi:type="dcterms:W3CDTF">2017-12-05T16:25:52Z</dcterms:created>
  <dcterms:modified xsi:type="dcterms:W3CDTF">2020-05-17T20:57:59Z</dcterms:modified>
</cp:coreProperties>
</file>