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4" r:id="rId6"/>
    <p:sldId id="265" r:id="rId7"/>
    <p:sldId id="267" r:id="rId8"/>
    <p:sldId id="266" r:id="rId9"/>
    <p:sldId id="269" r:id="rId10"/>
    <p:sldId id="268" r:id="rId11"/>
    <p:sldId id="257" r:id="rId12"/>
    <p:sldId id="262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43BC38-80C8-4968-9F47-DB638A7A159E}" v="11" dt="2024-02-22T08:05:11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E7CB8-5B47-0B46-AD4C-12BCAC3D9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D8E93A-970A-6A4A-9A34-3B3EA6415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352520-251B-4447-4F04-35CD7EED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C1F3E-8474-D182-E217-98D88D8D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C5404-19E8-83BE-F581-4BF69518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40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24CC3-D4AF-9223-B8A7-BD299FDC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A6CCD7-CA65-B87B-95EC-E1A3DCB8F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14AC3B-1956-EF69-24E8-BE83D062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EE1F06-11B2-E149-DAE4-D0396999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8104C5-B02D-AADA-14B0-91C539F1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14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8F659F-AB82-6AB3-E751-4F74DB2A5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A29187-7A84-6A75-27B8-FC49B4850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22397A-B201-33E8-283D-2A91E5F3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08302A-CE91-D6F5-0929-1FB68B1F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43C595-33C6-00C4-0E12-38746DB9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04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317EC-DA2A-8B3D-15A5-5EEB163F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51D59-1DB7-13A1-9FDA-E0A89466E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1911E-5DFB-B01D-DB69-C6EDA7DF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25B73-FF23-A43C-D8B2-3B8FC44D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CD9F4-FE1E-18A6-AB64-906E6BB3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30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22232-E1F3-C5BA-FECF-3F94A5DF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1DBE3F-37A2-A071-B011-FC7F61995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505190-B012-605A-3724-3A603B95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1A47A-FEC7-0473-2B3E-7686F220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0E847-A893-751B-D9B1-75B5AB47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73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83314-786A-514C-9FB8-F6F498E3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827468-29A7-90F9-991F-1F78AD6BC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DFA741-DE3C-CF3F-A075-79858210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B10A4E-A94F-114B-EB85-EF3F8AB8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895860-158D-6CDC-F109-6F1CCF14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B32F1E-07D5-C6B7-1595-1F0CB57B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43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CC1FA-369C-EA72-4132-FFEABFFF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3736BE-9D52-1537-19BC-94FF9E309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36A7AA-2335-248C-BFB6-F34E7B9B8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11CA55-FB4F-C1C5-0DC2-D63558941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849777-468A-04D8-656E-71B011A7D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D02E2B-0830-C8AE-5601-05052B8E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595128-52C3-9697-7933-D9532FAF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16C8EA-C0BC-AD48-4D62-BB5CF4E2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1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706AC-E1E4-4E47-FD3F-36069ACB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BAFDEC-6120-6E6F-015B-F920B117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4B4DEF-F570-95A1-D3F7-2A24DD15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FD353C-E911-0C70-0C6B-C735661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44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8F2648-56CB-0A56-4267-D6E24D68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10202B-5202-32A1-87AD-2086B321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99E4C6-9B0B-A210-BAF1-CB092B99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21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1B905-D143-C87A-2BC2-4E338482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84214-4CA9-3D9D-697A-6FA916C41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09E6EA-97FD-47EA-BBF9-AEF45A4ED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C5D4DB-13F5-F489-BF71-93DA82C4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D48B61-07D9-BB3F-3CF3-D3B02D6E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E7ADC4-28B8-520F-DB7F-E2E7CE78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56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A9764-666E-B0B1-632E-A9A938E1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BD8D9E-28DB-6674-58BB-DA4D56222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58E1CF-5497-F9E7-8CA5-F18953DF9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81F573-AB7E-E29C-6A58-DCFC4F7F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5ABF7C-4020-9378-5BE1-AAF02CAB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A468C2-C841-B08C-77AB-56CC5F62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23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575183-DD02-237F-EC22-8B2E855E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E06DB6-EBE6-4FFD-609A-2E15CA1EA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A378F-FCEF-81A4-33A7-A78E2D2AE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A368C-0D68-4D55-B659-220BEA3BD029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F99C1-5032-3D2C-59C0-4BEA8561C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03C56A-7156-B208-9133-67AE36C4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67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77F4BD91-FB29-AE0F-7769-D3E1AAE52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7" y="933450"/>
            <a:ext cx="64865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28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4">
            <a:extLst>
              <a:ext uri="{FF2B5EF4-FFF2-40B4-BE49-F238E27FC236}">
                <a16:creationId xmlns:a16="http://schemas.microsoft.com/office/drawing/2014/main" id="{12506719-F428-85DF-1ED1-604E7C413805}"/>
              </a:ext>
            </a:extLst>
          </p:cNvPr>
          <p:cNvSpPr txBox="1"/>
          <p:nvPr/>
        </p:nvSpPr>
        <p:spPr>
          <a:xfrm>
            <a:off x="351536" y="298461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03: alert</a:t>
            </a:r>
          </a:p>
        </p:txBody>
      </p:sp>
    </p:spTree>
    <p:extLst>
      <p:ext uri="{BB962C8B-B14F-4D97-AF65-F5344CB8AC3E}">
        <p14:creationId xmlns:p14="http://schemas.microsoft.com/office/powerpoint/2010/main" val="131446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4">
            <a:extLst>
              <a:ext uri="{FF2B5EF4-FFF2-40B4-BE49-F238E27FC236}">
                <a16:creationId xmlns:a16="http://schemas.microsoft.com/office/drawing/2014/main" id="{F03912B1-8D46-72F6-D417-D1B3DD25E9D8}"/>
              </a:ext>
            </a:extLst>
          </p:cNvPr>
          <p:cNvSpPr txBox="1"/>
          <p:nvPr/>
        </p:nvSpPr>
        <p:spPr>
          <a:xfrm>
            <a:off x="351536" y="298461"/>
            <a:ext cx="6514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01, 02: </a:t>
            </a:r>
            <a:r>
              <a:rPr lang="de-DE" sz="2800" b="1" dirty="0" err="1"/>
              <a:t>collect</a:t>
            </a:r>
            <a:r>
              <a:rPr lang="de-DE" sz="2800" b="1" dirty="0"/>
              <a:t> and </a:t>
            </a:r>
            <a:r>
              <a:rPr lang="de-DE" sz="2800" b="1" dirty="0" err="1"/>
              <a:t>display</a:t>
            </a:r>
            <a:r>
              <a:rPr lang="de-DE" sz="2800" b="1" dirty="0"/>
              <a:t> </a:t>
            </a:r>
            <a:r>
              <a:rPr lang="de-DE" sz="2800" b="1" dirty="0" err="1"/>
              <a:t>signals</a:t>
            </a:r>
            <a:endParaRPr lang="de-DE" sz="2800" b="1" dirty="0"/>
          </a:p>
        </p:txBody>
      </p:sp>
      <p:pic>
        <p:nvPicPr>
          <p:cNvPr id="5" name="Picture 4" descr="A diagram of a diagram of a signal&#10;&#10;Description automatically generated">
            <a:extLst>
              <a:ext uri="{FF2B5EF4-FFF2-40B4-BE49-F238E27FC236}">
                <a16:creationId xmlns:a16="http://schemas.microsoft.com/office/drawing/2014/main" id="{583072FC-9463-1FE5-BFB4-D59775480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1" y="1278881"/>
            <a:ext cx="9948318" cy="45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4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4">
            <a:extLst>
              <a:ext uri="{FF2B5EF4-FFF2-40B4-BE49-F238E27FC236}">
                <a16:creationId xmlns:a16="http://schemas.microsoft.com/office/drawing/2014/main" id="{DE6336E6-448F-EF6F-F399-30A4F86E0BA8}"/>
              </a:ext>
            </a:extLst>
          </p:cNvPr>
          <p:cNvSpPr txBox="1"/>
          <p:nvPr/>
        </p:nvSpPr>
        <p:spPr>
          <a:xfrm>
            <a:off x="351536" y="298461"/>
            <a:ext cx="4515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05: </a:t>
            </a:r>
            <a:r>
              <a:rPr lang="de-DE" sz="2800" b="1" dirty="0" err="1"/>
              <a:t>create</a:t>
            </a:r>
            <a:r>
              <a:rPr lang="de-DE" sz="2800" b="1" dirty="0"/>
              <a:t> </a:t>
            </a:r>
            <a:r>
              <a:rPr lang="de-DE" sz="2800" b="1" dirty="0" err="1"/>
              <a:t>snapshot</a:t>
            </a:r>
            <a:endParaRPr lang="de-DE" sz="2800" b="1" dirty="0"/>
          </a:p>
        </p:txBody>
      </p:sp>
      <p:pic>
        <p:nvPicPr>
          <p:cNvPr id="3" name="Picture 2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7F2F3402-7BC8-0FB6-9E92-D4F2A2975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14" y="1130877"/>
            <a:ext cx="7772400" cy="406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4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4">
            <a:extLst>
              <a:ext uri="{FF2B5EF4-FFF2-40B4-BE49-F238E27FC236}">
                <a16:creationId xmlns:a16="http://schemas.microsoft.com/office/drawing/2014/main" id="{12506719-F428-85DF-1ED1-604E7C413805}"/>
              </a:ext>
            </a:extLst>
          </p:cNvPr>
          <p:cNvSpPr txBox="1"/>
          <p:nvPr/>
        </p:nvSpPr>
        <p:spPr>
          <a:xfrm>
            <a:off x="351536" y="298461"/>
            <a:ext cx="6323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03, 04: </a:t>
            </a:r>
            <a:r>
              <a:rPr lang="de-DE" sz="2800" b="1" dirty="0" err="1"/>
              <a:t>analyse</a:t>
            </a:r>
            <a:r>
              <a:rPr lang="de-DE" sz="2800" b="1" dirty="0"/>
              <a:t> </a:t>
            </a:r>
            <a:r>
              <a:rPr lang="de-DE" sz="2800" b="1" dirty="0" err="1"/>
              <a:t>signals</a:t>
            </a:r>
            <a:r>
              <a:rPr lang="de-DE" sz="2800" b="1" dirty="0"/>
              <a:t> and alert</a:t>
            </a:r>
          </a:p>
        </p:txBody>
      </p:sp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26D04FC1-6047-18A8-A4D3-1C831F9C0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87" y="706580"/>
            <a:ext cx="8766940" cy="556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3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evice&#10;&#10;Description automatically generated">
            <a:extLst>
              <a:ext uri="{FF2B5EF4-FFF2-40B4-BE49-F238E27FC236}">
                <a16:creationId xmlns:a16="http://schemas.microsoft.com/office/drawing/2014/main" id="{DBDA9182-43A6-5D46-96C1-96538C8B8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60" y="540512"/>
            <a:ext cx="7772400" cy="541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5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F61B2BE-10EE-FD73-0F29-8791845203B3}"/>
              </a:ext>
            </a:extLst>
          </p:cNvPr>
          <p:cNvSpPr/>
          <p:nvPr/>
        </p:nvSpPr>
        <p:spPr>
          <a:xfrm>
            <a:off x="4484561" y="5484112"/>
            <a:ext cx="2221993" cy="106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</a:t>
            </a:r>
            <a:r>
              <a:rPr lang="de-DE" dirty="0" err="1"/>
              <a:t>sign</a:t>
            </a:r>
            <a:endParaRPr lang="de-DE" dirty="0"/>
          </a:p>
          <a:p>
            <a:pPr algn="ctr"/>
            <a:r>
              <a:rPr lang="de-DE" dirty="0" err="1"/>
              <a:t>collector</a:t>
            </a:r>
            <a:endParaRPr lang="de-DE" dirty="0"/>
          </a:p>
          <a:p>
            <a:pPr algn="ctr"/>
            <a:r>
              <a:rPr lang="de-DE" sz="1200" dirty="0"/>
              <a:t>(per </a:t>
            </a:r>
            <a:r>
              <a:rPr lang="de-DE" sz="1200" dirty="0" err="1"/>
              <a:t>patient</a:t>
            </a:r>
            <a:r>
              <a:rPr lang="de-DE" sz="1200" dirty="0"/>
              <a:t> and type)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AB3BD-F2DB-0590-9182-1F335E43EC3C}"/>
              </a:ext>
            </a:extLst>
          </p:cNvPr>
          <p:cNvSpPr/>
          <p:nvPr/>
        </p:nvSpPr>
        <p:spPr>
          <a:xfrm>
            <a:off x="203612" y="5573239"/>
            <a:ext cx="1813560" cy="880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</a:p>
        </p:txBody>
      </p:sp>
      <p:cxnSp>
        <p:nvCxnSpPr>
          <p:cNvPr id="8" name="Verbinder: gewinkelt 7" descr="dddddd">
            <a:extLst>
              <a:ext uri="{FF2B5EF4-FFF2-40B4-BE49-F238E27FC236}">
                <a16:creationId xmlns:a16="http://schemas.microsoft.com/office/drawing/2014/main" id="{AE4B50D5-B0E2-E1FA-553B-0A6695C024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017172" y="6013675"/>
            <a:ext cx="2467389" cy="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77223BD-CC67-AD79-38C0-2AFF7A43A4E5}"/>
              </a:ext>
            </a:extLst>
          </p:cNvPr>
          <p:cNvSpPr txBox="1"/>
          <p:nvPr/>
        </p:nvSpPr>
        <p:spPr>
          <a:xfrm>
            <a:off x="2639160" y="564434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signal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C25749-632B-AB75-2497-324CC79FEC29}"/>
              </a:ext>
            </a:extLst>
          </p:cNvPr>
          <p:cNvSpPr/>
          <p:nvPr/>
        </p:nvSpPr>
        <p:spPr>
          <a:xfrm>
            <a:off x="208207" y="1701593"/>
            <a:ext cx="1667898" cy="976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MyMedicalData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802BA49-7FCB-1AAA-DAE9-BC3A9BB9CDC8}"/>
              </a:ext>
            </a:extLst>
          </p:cNvPr>
          <p:cNvSpPr txBox="1"/>
          <p:nvPr/>
        </p:nvSpPr>
        <p:spPr>
          <a:xfrm>
            <a:off x="4308879" y="4814507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store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5705C1D-A641-454A-5055-93E6E236A8B5}"/>
              </a:ext>
            </a:extLst>
          </p:cNvPr>
          <p:cNvSpPr/>
          <p:nvPr/>
        </p:nvSpPr>
        <p:spPr>
          <a:xfrm>
            <a:off x="5129203" y="1741307"/>
            <a:ext cx="2221993" cy="106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Dashboard</a:t>
            </a:r>
          </a:p>
          <a:p>
            <a:pPr algn="ctr"/>
            <a:r>
              <a:rPr lang="de-DE" dirty="0"/>
              <a:t>(GUI)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3212F49-6561-DDFD-22C0-3335DB066565}"/>
              </a:ext>
            </a:extLst>
          </p:cNvPr>
          <p:cNvCxnSpPr>
            <a:cxnSpLocks/>
            <a:stCxn id="20" idx="2"/>
            <a:endCxn id="2" idx="0"/>
          </p:cNvCxnSpPr>
          <p:nvPr/>
        </p:nvCxnSpPr>
        <p:spPr>
          <a:xfrm flipH="1">
            <a:off x="5595558" y="2802011"/>
            <a:ext cx="644642" cy="268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ED493016-707E-64B2-B105-832171A26758}"/>
              </a:ext>
            </a:extLst>
          </p:cNvPr>
          <p:cNvSpPr txBox="1"/>
          <p:nvPr/>
        </p:nvSpPr>
        <p:spPr>
          <a:xfrm>
            <a:off x="5914232" y="389522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displays</a:t>
            </a:r>
            <a:endParaRPr lang="de-DE" dirty="0"/>
          </a:p>
        </p:txBody>
      </p:sp>
      <p:sp>
        <p:nvSpPr>
          <p:cNvPr id="26" name="Flussdiagramm: Magnetplattenspeicher 25">
            <a:extLst>
              <a:ext uri="{FF2B5EF4-FFF2-40B4-BE49-F238E27FC236}">
                <a16:creationId xmlns:a16="http://schemas.microsoft.com/office/drawing/2014/main" id="{4CB69E04-7A8C-ACAF-9DF1-D0571ADDA7E5}"/>
              </a:ext>
            </a:extLst>
          </p:cNvPr>
          <p:cNvSpPr/>
          <p:nvPr/>
        </p:nvSpPr>
        <p:spPr>
          <a:xfrm>
            <a:off x="2923662" y="3936241"/>
            <a:ext cx="1077371" cy="1045365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Signal DB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9EBEC3B-FDF0-4F4A-0C41-A6571A8EC815}"/>
              </a:ext>
            </a:extLst>
          </p:cNvPr>
          <p:cNvSpPr/>
          <p:nvPr/>
        </p:nvSpPr>
        <p:spPr>
          <a:xfrm>
            <a:off x="2802670" y="2644528"/>
            <a:ext cx="1299945" cy="957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snapshot</a:t>
            </a:r>
            <a:r>
              <a:rPr lang="de-DE" dirty="0"/>
              <a:t> </a:t>
            </a:r>
            <a:r>
              <a:rPr lang="de-DE" dirty="0" err="1"/>
              <a:t>creator</a:t>
            </a:r>
            <a:r>
              <a:rPr lang="de-DE" dirty="0"/>
              <a:t> 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7281D07-FD2B-B217-DF99-33DDA37AC310}"/>
              </a:ext>
            </a:extLst>
          </p:cNvPr>
          <p:cNvCxnSpPr>
            <a:cxnSpLocks/>
            <a:stCxn id="30" idx="2"/>
            <a:endCxn id="26" idx="1"/>
          </p:cNvCxnSpPr>
          <p:nvPr/>
        </p:nvCxnSpPr>
        <p:spPr>
          <a:xfrm>
            <a:off x="3452643" y="3601724"/>
            <a:ext cx="9705" cy="33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55EAEEF7-71D8-7534-76BE-026760FEE35B}"/>
              </a:ext>
            </a:extLst>
          </p:cNvPr>
          <p:cNvGrpSpPr/>
          <p:nvPr/>
        </p:nvGrpSpPr>
        <p:grpSpPr>
          <a:xfrm>
            <a:off x="298837" y="4058091"/>
            <a:ext cx="914400" cy="1294125"/>
            <a:chOff x="277851" y="5063493"/>
            <a:chExt cx="914400" cy="1294125"/>
          </a:xfrm>
        </p:grpSpPr>
        <p:pic>
          <p:nvPicPr>
            <p:cNvPr id="78" name="Grafik 77" descr="Frau Silhouette">
              <a:extLst>
                <a:ext uri="{FF2B5EF4-FFF2-40B4-BE49-F238E27FC236}">
                  <a16:creationId xmlns:a16="http://schemas.microsoft.com/office/drawing/2014/main" id="{FC6B48C9-FB18-0081-F66D-7FB26EFD6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51" y="5443218"/>
              <a:ext cx="914400" cy="914400"/>
            </a:xfrm>
            <a:prstGeom prst="rect">
              <a:avLst/>
            </a:prstGeom>
          </p:spPr>
        </p:pic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E442EC5E-F2A8-FEBB-9CA7-56A8589F2DB2}"/>
                </a:ext>
              </a:extLst>
            </p:cNvPr>
            <p:cNvSpPr txBox="1"/>
            <p:nvPr/>
          </p:nvSpPr>
          <p:spPr>
            <a:xfrm>
              <a:off x="298512" y="5063493"/>
              <a:ext cx="856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patient</a:t>
              </a:r>
              <a:endParaRPr lang="de-DE" dirty="0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2389885F-C8EE-CB26-0844-AB95B34DEB3A}"/>
              </a:ext>
            </a:extLst>
          </p:cNvPr>
          <p:cNvGrpSpPr/>
          <p:nvPr/>
        </p:nvGrpSpPr>
        <p:grpSpPr>
          <a:xfrm>
            <a:off x="5108366" y="80186"/>
            <a:ext cx="1102209" cy="1283732"/>
            <a:chOff x="3032541" y="221552"/>
            <a:chExt cx="1102209" cy="1283732"/>
          </a:xfrm>
        </p:grpSpPr>
        <p:pic>
          <p:nvPicPr>
            <p:cNvPr id="77" name="Grafik 76" descr="Frau Silhouette">
              <a:extLst>
                <a:ext uri="{FF2B5EF4-FFF2-40B4-BE49-F238E27FC236}">
                  <a16:creationId xmlns:a16="http://schemas.microsoft.com/office/drawing/2014/main" id="{D82D159B-BE39-667A-64AB-DF2B3AF2B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2541" y="590884"/>
              <a:ext cx="914400" cy="914400"/>
            </a:xfrm>
            <a:prstGeom prst="rect">
              <a:avLst/>
            </a:prstGeom>
          </p:spPr>
        </p:pic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849A4688-117C-5EB4-352E-231F68882D0C}"/>
                </a:ext>
              </a:extLst>
            </p:cNvPr>
            <p:cNvSpPr txBox="1"/>
            <p:nvPr/>
          </p:nvSpPr>
          <p:spPr>
            <a:xfrm>
              <a:off x="3134925" y="221552"/>
              <a:ext cx="999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personel</a:t>
              </a:r>
              <a:endParaRPr lang="de-DE" dirty="0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E0FC8499-9D54-2100-65D0-01ABAE7D5B30}"/>
              </a:ext>
            </a:extLst>
          </p:cNvPr>
          <p:cNvGrpSpPr/>
          <p:nvPr/>
        </p:nvGrpSpPr>
        <p:grpSpPr>
          <a:xfrm>
            <a:off x="10105193" y="48092"/>
            <a:ext cx="914400" cy="1283732"/>
            <a:chOff x="1054584" y="258481"/>
            <a:chExt cx="914400" cy="1283732"/>
          </a:xfrm>
        </p:grpSpPr>
        <p:pic>
          <p:nvPicPr>
            <p:cNvPr id="82" name="Grafik 81" descr="Frau Silhouette">
              <a:extLst>
                <a:ext uri="{FF2B5EF4-FFF2-40B4-BE49-F238E27FC236}">
                  <a16:creationId xmlns:a16="http://schemas.microsoft.com/office/drawing/2014/main" id="{446DFEC3-84CA-5D2B-2164-A30ABB5E5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4584" y="627813"/>
              <a:ext cx="914400" cy="914400"/>
            </a:xfrm>
            <a:prstGeom prst="rect">
              <a:avLst/>
            </a:prstGeom>
          </p:spPr>
        </p:pic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C2A61120-392D-8B36-2117-147ADEAC9B7D}"/>
                </a:ext>
              </a:extLst>
            </p:cNvPr>
            <p:cNvSpPr txBox="1"/>
            <p:nvPr/>
          </p:nvSpPr>
          <p:spPr>
            <a:xfrm>
              <a:off x="1110392" y="258481"/>
              <a:ext cx="85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doctor</a:t>
              </a:r>
              <a:endParaRPr lang="de-DE" dirty="0"/>
            </a:p>
          </p:txBody>
        </p:sp>
      </p:grpSp>
      <p:sp>
        <p:nvSpPr>
          <p:cNvPr id="99" name="Rechteck 98">
            <a:extLst>
              <a:ext uri="{FF2B5EF4-FFF2-40B4-BE49-F238E27FC236}">
                <a16:creationId xmlns:a16="http://schemas.microsoft.com/office/drawing/2014/main" id="{C2E457B5-E24B-874E-5C90-39C06FFA1406}"/>
              </a:ext>
            </a:extLst>
          </p:cNvPr>
          <p:cNvSpPr/>
          <p:nvPr/>
        </p:nvSpPr>
        <p:spPr>
          <a:xfrm>
            <a:off x="7742784" y="4096179"/>
            <a:ext cx="1570626" cy="112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analyzer</a:t>
            </a:r>
            <a:endParaRPr lang="de-DE" dirty="0"/>
          </a:p>
          <a:p>
            <a:pPr algn="ctr"/>
            <a:r>
              <a:rPr lang="de-DE" sz="1200" dirty="0"/>
              <a:t>(per type but </a:t>
            </a:r>
            <a:r>
              <a:rPr lang="de-DE" sz="1200" dirty="0" err="1"/>
              <a:t>using</a:t>
            </a:r>
            <a:r>
              <a:rPr lang="de-DE" sz="1200" dirty="0"/>
              <a:t> all </a:t>
            </a:r>
            <a:r>
              <a:rPr lang="de-DE" sz="1200" dirty="0" err="1"/>
              <a:t>signals</a:t>
            </a:r>
            <a:r>
              <a:rPr lang="de-DE" sz="1200" dirty="0"/>
              <a:t>) </a:t>
            </a:r>
          </a:p>
          <a:p>
            <a:pPr algn="ctr"/>
            <a:endParaRPr lang="de-DE" dirty="0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EE9E339-CA94-DC42-DF32-CC56FCE6B26F}"/>
              </a:ext>
            </a:extLst>
          </p:cNvPr>
          <p:cNvSpPr/>
          <p:nvPr/>
        </p:nvSpPr>
        <p:spPr>
          <a:xfrm>
            <a:off x="10105193" y="5525476"/>
            <a:ext cx="1667898" cy="976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MonitorThem</a:t>
            </a:r>
            <a:endParaRPr lang="de-DE" dirty="0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AFB4B8C0-7475-9D67-65C5-1D1DF2BF59E8}"/>
              </a:ext>
            </a:extLst>
          </p:cNvPr>
          <p:cNvCxnSpPr>
            <a:cxnSpLocks/>
            <a:stCxn id="2" idx="3"/>
            <a:endCxn id="99" idx="1"/>
          </p:cNvCxnSpPr>
          <p:nvPr/>
        </p:nvCxnSpPr>
        <p:spPr>
          <a:xfrm flipV="1">
            <a:off x="6706554" y="4660729"/>
            <a:ext cx="1036230" cy="135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C0A85DE-5AC6-F9AC-93A3-2C7C7B31BDED}"/>
              </a:ext>
            </a:extLst>
          </p:cNvPr>
          <p:cNvCxnSpPr>
            <a:cxnSpLocks/>
            <a:stCxn id="99" idx="3"/>
            <a:endCxn id="4" idx="1"/>
          </p:cNvCxnSpPr>
          <p:nvPr/>
        </p:nvCxnSpPr>
        <p:spPr>
          <a:xfrm flipV="1">
            <a:off x="9313410" y="4072070"/>
            <a:ext cx="694332" cy="5886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ussdiagramm: Magnetplattenspeicher 110">
            <a:extLst>
              <a:ext uri="{FF2B5EF4-FFF2-40B4-BE49-F238E27FC236}">
                <a16:creationId xmlns:a16="http://schemas.microsoft.com/office/drawing/2014/main" id="{28811D5D-9186-D661-CE29-25BE6045E408}"/>
              </a:ext>
            </a:extLst>
          </p:cNvPr>
          <p:cNvSpPr/>
          <p:nvPr/>
        </p:nvSpPr>
        <p:spPr>
          <a:xfrm>
            <a:off x="4329654" y="3087559"/>
            <a:ext cx="912100" cy="84868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Patient DB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9DDB9D9-904C-A342-BDED-46FFCA7EC044}"/>
              </a:ext>
            </a:extLst>
          </p:cNvPr>
          <p:cNvCxnSpPr>
            <a:cxnSpLocks/>
            <a:stCxn id="20" idx="2"/>
            <a:endCxn id="111" idx="1"/>
          </p:cNvCxnSpPr>
          <p:nvPr/>
        </p:nvCxnSpPr>
        <p:spPr>
          <a:xfrm flipH="1">
            <a:off x="4785704" y="2802011"/>
            <a:ext cx="1454496" cy="28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26C9E04E-1776-DAFD-56CF-29A409B21910}"/>
              </a:ext>
            </a:extLst>
          </p:cNvPr>
          <p:cNvCxnSpPr>
            <a:stCxn id="77" idx="2"/>
            <a:endCxn id="20" idx="0"/>
          </p:cNvCxnSpPr>
          <p:nvPr/>
        </p:nvCxnSpPr>
        <p:spPr>
          <a:xfrm>
            <a:off x="5565566" y="1363918"/>
            <a:ext cx="674634" cy="37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71BFF247-C41F-1EEC-F8FA-509EA17EFEF2}"/>
              </a:ext>
            </a:extLst>
          </p:cNvPr>
          <p:cNvSpPr/>
          <p:nvPr/>
        </p:nvSpPr>
        <p:spPr>
          <a:xfrm>
            <a:off x="9587932" y="1758089"/>
            <a:ext cx="1914227" cy="10271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App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1328A6A4-55FF-44D8-E4BF-0866B24CE1F5}"/>
              </a:ext>
            </a:extLst>
          </p:cNvPr>
          <p:cNvCxnSpPr>
            <a:cxnSpLocks/>
            <a:stCxn id="99" idx="0"/>
            <a:endCxn id="128" idx="2"/>
          </p:cNvCxnSpPr>
          <p:nvPr/>
        </p:nvCxnSpPr>
        <p:spPr>
          <a:xfrm flipV="1">
            <a:off x="8528097" y="3701508"/>
            <a:ext cx="34205" cy="39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781D453-BD77-CDE3-6713-E737326BD180}"/>
              </a:ext>
            </a:extLst>
          </p:cNvPr>
          <p:cNvSpPr/>
          <p:nvPr/>
        </p:nvSpPr>
        <p:spPr>
          <a:xfrm>
            <a:off x="7834725" y="3123126"/>
            <a:ext cx="1455154" cy="578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Notification</a:t>
            </a:r>
            <a:r>
              <a:rPr lang="de-DE" dirty="0"/>
              <a:t> </a:t>
            </a:r>
            <a:r>
              <a:rPr lang="de-DE" dirty="0" err="1"/>
              <a:t>creator</a:t>
            </a:r>
            <a:endParaRPr lang="de-DE" sz="1200" dirty="0"/>
          </a:p>
          <a:p>
            <a:pPr algn="ctr"/>
            <a:endParaRPr lang="de-DE" dirty="0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F9FA3A55-F317-8BDB-88E7-2D531E70D412}"/>
              </a:ext>
            </a:extLst>
          </p:cNvPr>
          <p:cNvCxnSpPr>
            <a:cxnSpLocks/>
            <a:stCxn id="128" idx="0"/>
            <a:endCxn id="120" idx="1"/>
          </p:cNvCxnSpPr>
          <p:nvPr/>
        </p:nvCxnSpPr>
        <p:spPr>
          <a:xfrm flipV="1">
            <a:off x="8562302" y="2271660"/>
            <a:ext cx="1025630" cy="85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86305ED6-E89D-CEC5-C8DE-D43D2BC374AC}"/>
              </a:ext>
            </a:extLst>
          </p:cNvPr>
          <p:cNvCxnSpPr>
            <a:cxnSpLocks/>
            <a:stCxn id="82" idx="2"/>
            <a:endCxn id="120" idx="0"/>
          </p:cNvCxnSpPr>
          <p:nvPr/>
        </p:nvCxnSpPr>
        <p:spPr>
          <a:xfrm flipH="1">
            <a:off x="10545046" y="1331824"/>
            <a:ext cx="17347" cy="42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D8D7F948-9EBD-6730-DF0D-24EEAFEAC0BE}"/>
              </a:ext>
            </a:extLst>
          </p:cNvPr>
          <p:cNvCxnSpPr>
            <a:stCxn id="77" idx="2"/>
            <a:endCxn id="30" idx="0"/>
          </p:cNvCxnSpPr>
          <p:nvPr/>
        </p:nvCxnSpPr>
        <p:spPr>
          <a:xfrm flipH="1">
            <a:off x="3452643" y="1363918"/>
            <a:ext cx="2112923" cy="128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DA34F3F9-82D1-DEDA-D4F0-38D65F4FE50E}"/>
              </a:ext>
            </a:extLst>
          </p:cNvPr>
          <p:cNvCxnSpPr>
            <a:stCxn id="30" idx="1"/>
            <a:endCxn id="14" idx="3"/>
          </p:cNvCxnSpPr>
          <p:nvPr/>
        </p:nvCxnSpPr>
        <p:spPr>
          <a:xfrm flipH="1" flipV="1">
            <a:off x="1876105" y="2189792"/>
            <a:ext cx="926565" cy="93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54DA7562-BF7F-CC06-0725-4213A5A03EDB}"/>
              </a:ext>
            </a:extLst>
          </p:cNvPr>
          <p:cNvCxnSpPr>
            <a:stCxn id="2" idx="0"/>
            <a:endCxn id="26" idx="3"/>
          </p:cNvCxnSpPr>
          <p:nvPr/>
        </p:nvCxnSpPr>
        <p:spPr>
          <a:xfrm flipH="1" flipV="1">
            <a:off x="3462348" y="4981606"/>
            <a:ext cx="2133210" cy="50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74C57912-408F-2951-BB63-EB10E0C863AF}"/>
              </a:ext>
            </a:extLst>
          </p:cNvPr>
          <p:cNvSpPr/>
          <p:nvPr/>
        </p:nvSpPr>
        <p:spPr>
          <a:xfrm>
            <a:off x="10007742" y="3507520"/>
            <a:ext cx="1570626" cy="112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Analyse </a:t>
            </a:r>
            <a:r>
              <a:rPr lang="de-DE" dirty="0" err="1"/>
              <a:t>rule</a:t>
            </a:r>
            <a:r>
              <a:rPr lang="de-DE" dirty="0"/>
              <a:t> </a:t>
            </a:r>
            <a:r>
              <a:rPr lang="de-DE" dirty="0" err="1"/>
              <a:t>builder</a:t>
            </a:r>
            <a:endParaRPr lang="de-DE" dirty="0"/>
          </a:p>
          <a:p>
            <a:pPr algn="ctr"/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9E49C53-C5A9-467E-67F7-6636854599CA}"/>
              </a:ext>
            </a:extLst>
          </p:cNvPr>
          <p:cNvCxnSpPr>
            <a:stCxn id="4" idx="2"/>
            <a:endCxn id="100" idx="0"/>
          </p:cNvCxnSpPr>
          <p:nvPr/>
        </p:nvCxnSpPr>
        <p:spPr>
          <a:xfrm>
            <a:off x="10793055" y="4636620"/>
            <a:ext cx="146087" cy="88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DB001E16-7FA0-1572-6CF2-F4DA184A6FAF}"/>
              </a:ext>
            </a:extLst>
          </p:cNvPr>
          <p:cNvSpPr/>
          <p:nvPr/>
        </p:nvSpPr>
        <p:spPr>
          <a:xfrm>
            <a:off x="8067462" y="5537806"/>
            <a:ext cx="1570626" cy="112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Analyse Data Dispatcher</a:t>
            </a:r>
          </a:p>
          <a:p>
            <a:pPr algn="ctr"/>
            <a:endParaRPr lang="de-DE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CCD53F8-2E83-BCD6-8658-8D86E23998A0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>
            <a:off x="6706554" y="6014464"/>
            <a:ext cx="1360908" cy="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50385C5-44ED-DEF4-FE54-33C1EA712C6B}"/>
              </a:ext>
            </a:extLst>
          </p:cNvPr>
          <p:cNvCxnSpPr>
            <a:cxnSpLocks/>
            <a:stCxn id="25" idx="3"/>
            <a:endCxn id="100" idx="1"/>
          </p:cNvCxnSpPr>
          <p:nvPr/>
        </p:nvCxnSpPr>
        <p:spPr>
          <a:xfrm flipV="1">
            <a:off x="9638088" y="6013675"/>
            <a:ext cx="467105" cy="8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D77B0EB-5B98-D448-502D-160BE7972833}"/>
              </a:ext>
            </a:extLst>
          </p:cNvPr>
          <p:cNvCxnSpPr>
            <a:cxnSpLocks/>
            <a:stCxn id="128" idx="0"/>
            <a:endCxn id="20" idx="3"/>
          </p:cNvCxnSpPr>
          <p:nvPr/>
        </p:nvCxnSpPr>
        <p:spPr>
          <a:xfrm flipH="1" flipV="1">
            <a:off x="7351196" y="2271659"/>
            <a:ext cx="1211106" cy="8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3E02C6EF-4F27-AC70-7588-1D7D31C081B1}"/>
              </a:ext>
            </a:extLst>
          </p:cNvPr>
          <p:cNvSpPr txBox="1"/>
          <p:nvPr/>
        </p:nvSpPr>
        <p:spPr>
          <a:xfrm>
            <a:off x="351536" y="298461"/>
            <a:ext cx="2760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Component</a:t>
            </a:r>
            <a:r>
              <a:rPr lang="de-DE" sz="2800" b="1" dirty="0"/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213527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F61B2BE-10EE-FD73-0F29-8791845203B3}"/>
              </a:ext>
            </a:extLst>
          </p:cNvPr>
          <p:cNvSpPr/>
          <p:nvPr/>
        </p:nvSpPr>
        <p:spPr>
          <a:xfrm>
            <a:off x="2445926" y="4983898"/>
            <a:ext cx="1582643" cy="11209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Signal</a:t>
            </a:r>
          </a:p>
          <a:p>
            <a:pPr algn="ctr"/>
            <a:r>
              <a:rPr lang="de-DE" dirty="0"/>
              <a:t>Event Channels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One</a:t>
            </a:r>
            <a:r>
              <a:rPr lang="de-DE" sz="1200" dirty="0"/>
              <a:t> Topic per Signal type)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AB3BD-F2DB-0590-9182-1F335E43EC3C}"/>
              </a:ext>
            </a:extLst>
          </p:cNvPr>
          <p:cNvSpPr/>
          <p:nvPr/>
        </p:nvSpPr>
        <p:spPr>
          <a:xfrm>
            <a:off x="208207" y="5129541"/>
            <a:ext cx="1669185" cy="830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C25749-632B-AB75-2497-324CC79FEC29}"/>
              </a:ext>
            </a:extLst>
          </p:cNvPr>
          <p:cNvSpPr/>
          <p:nvPr/>
        </p:nvSpPr>
        <p:spPr>
          <a:xfrm>
            <a:off x="208207" y="1701593"/>
            <a:ext cx="1658432" cy="921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MyMedicalData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5705C1D-A641-454A-5055-93E6E236A8B5}"/>
              </a:ext>
            </a:extLst>
          </p:cNvPr>
          <p:cNvSpPr/>
          <p:nvPr/>
        </p:nvSpPr>
        <p:spPr>
          <a:xfrm>
            <a:off x="5161184" y="1437308"/>
            <a:ext cx="2045103" cy="10005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Dashboard</a:t>
            </a:r>
          </a:p>
          <a:p>
            <a:pPr algn="ctr"/>
            <a:r>
              <a:rPr lang="de-DE" dirty="0"/>
              <a:t>(GUI)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9EBEC3B-FDF0-4F4A-0C41-A6571A8EC815}"/>
              </a:ext>
            </a:extLst>
          </p:cNvPr>
          <p:cNvSpPr/>
          <p:nvPr/>
        </p:nvSpPr>
        <p:spPr>
          <a:xfrm>
            <a:off x="2918466" y="2079043"/>
            <a:ext cx="1502802" cy="902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External Data APIs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7281D07-FD2B-B217-DF99-33DDA37AC310}"/>
              </a:ext>
            </a:extLst>
          </p:cNvPr>
          <p:cNvCxnSpPr>
            <a:cxnSpLocks/>
            <a:stCxn id="30" idx="2"/>
            <a:endCxn id="32" idx="1"/>
          </p:cNvCxnSpPr>
          <p:nvPr/>
        </p:nvCxnSpPr>
        <p:spPr>
          <a:xfrm>
            <a:off x="3669867" y="2981974"/>
            <a:ext cx="1246830" cy="78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55EAEEF7-71D8-7534-76BE-026760FEE35B}"/>
              </a:ext>
            </a:extLst>
          </p:cNvPr>
          <p:cNvGrpSpPr/>
          <p:nvPr/>
        </p:nvGrpSpPr>
        <p:grpSpPr>
          <a:xfrm>
            <a:off x="310372" y="4068702"/>
            <a:ext cx="793851" cy="915196"/>
            <a:chOff x="277851" y="5063493"/>
            <a:chExt cx="914400" cy="1294125"/>
          </a:xfrm>
        </p:grpSpPr>
        <p:pic>
          <p:nvPicPr>
            <p:cNvPr id="78" name="Grafik 77" descr="Frau Silhouette">
              <a:extLst>
                <a:ext uri="{FF2B5EF4-FFF2-40B4-BE49-F238E27FC236}">
                  <a16:creationId xmlns:a16="http://schemas.microsoft.com/office/drawing/2014/main" id="{FC6B48C9-FB18-0081-F66D-7FB26EFD6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51" y="5443218"/>
              <a:ext cx="914400" cy="914400"/>
            </a:xfrm>
            <a:prstGeom prst="rect">
              <a:avLst/>
            </a:prstGeom>
          </p:spPr>
        </p:pic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E442EC5E-F2A8-FEBB-9CA7-56A8589F2DB2}"/>
                </a:ext>
              </a:extLst>
            </p:cNvPr>
            <p:cNvSpPr txBox="1"/>
            <p:nvPr/>
          </p:nvSpPr>
          <p:spPr>
            <a:xfrm>
              <a:off x="298512" y="5063493"/>
              <a:ext cx="856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patient</a:t>
              </a:r>
              <a:endParaRPr lang="de-DE" dirty="0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2389885F-C8EE-CB26-0844-AB95B34DEB3A}"/>
              </a:ext>
            </a:extLst>
          </p:cNvPr>
          <p:cNvGrpSpPr/>
          <p:nvPr/>
        </p:nvGrpSpPr>
        <p:grpSpPr>
          <a:xfrm>
            <a:off x="5762933" y="0"/>
            <a:ext cx="1014464" cy="1210955"/>
            <a:chOff x="3032541" y="221552"/>
            <a:chExt cx="1102209" cy="1283732"/>
          </a:xfrm>
        </p:grpSpPr>
        <p:pic>
          <p:nvPicPr>
            <p:cNvPr id="77" name="Grafik 76" descr="Frau Silhouette">
              <a:extLst>
                <a:ext uri="{FF2B5EF4-FFF2-40B4-BE49-F238E27FC236}">
                  <a16:creationId xmlns:a16="http://schemas.microsoft.com/office/drawing/2014/main" id="{D82D159B-BE39-667A-64AB-DF2B3AF2B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2541" y="590884"/>
              <a:ext cx="914400" cy="914400"/>
            </a:xfrm>
            <a:prstGeom prst="rect">
              <a:avLst/>
            </a:prstGeom>
          </p:spPr>
        </p:pic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849A4688-117C-5EB4-352E-231F68882D0C}"/>
                </a:ext>
              </a:extLst>
            </p:cNvPr>
            <p:cNvSpPr txBox="1"/>
            <p:nvPr/>
          </p:nvSpPr>
          <p:spPr>
            <a:xfrm>
              <a:off x="3134925" y="221552"/>
              <a:ext cx="999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personel</a:t>
              </a:r>
              <a:endParaRPr lang="de-DE" dirty="0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E0FC8499-9D54-2100-65D0-01ABAE7D5B30}"/>
              </a:ext>
            </a:extLst>
          </p:cNvPr>
          <p:cNvGrpSpPr/>
          <p:nvPr/>
        </p:nvGrpSpPr>
        <p:grpSpPr>
          <a:xfrm>
            <a:off x="10105193" y="48092"/>
            <a:ext cx="841606" cy="1210955"/>
            <a:chOff x="1054584" y="258481"/>
            <a:chExt cx="914400" cy="1283732"/>
          </a:xfrm>
        </p:grpSpPr>
        <p:pic>
          <p:nvPicPr>
            <p:cNvPr id="82" name="Grafik 81" descr="Frau Silhouette">
              <a:extLst>
                <a:ext uri="{FF2B5EF4-FFF2-40B4-BE49-F238E27FC236}">
                  <a16:creationId xmlns:a16="http://schemas.microsoft.com/office/drawing/2014/main" id="{446DFEC3-84CA-5D2B-2164-A30ABB5E5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4584" y="627813"/>
              <a:ext cx="914400" cy="914400"/>
            </a:xfrm>
            <a:prstGeom prst="rect">
              <a:avLst/>
            </a:prstGeom>
          </p:spPr>
        </p:pic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C2A61120-392D-8B36-2117-147ADEAC9B7D}"/>
                </a:ext>
              </a:extLst>
            </p:cNvPr>
            <p:cNvSpPr txBox="1"/>
            <p:nvPr/>
          </p:nvSpPr>
          <p:spPr>
            <a:xfrm>
              <a:off x="1110392" y="258481"/>
              <a:ext cx="85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doctor</a:t>
              </a:r>
              <a:endParaRPr lang="de-DE" dirty="0"/>
            </a:p>
          </p:txBody>
        </p:sp>
      </p:grpSp>
      <p:sp>
        <p:nvSpPr>
          <p:cNvPr id="99" name="Rechteck 98">
            <a:extLst>
              <a:ext uri="{FF2B5EF4-FFF2-40B4-BE49-F238E27FC236}">
                <a16:creationId xmlns:a16="http://schemas.microsoft.com/office/drawing/2014/main" id="{C2E457B5-E24B-874E-5C90-39C06FFA1406}"/>
              </a:ext>
            </a:extLst>
          </p:cNvPr>
          <p:cNvSpPr/>
          <p:nvPr/>
        </p:nvSpPr>
        <p:spPr>
          <a:xfrm>
            <a:off x="8079704" y="4556726"/>
            <a:ext cx="1445591" cy="664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Signal Analyzer</a:t>
            </a:r>
          </a:p>
        </p:txBody>
      </p:sp>
      <p:sp>
        <p:nvSpPr>
          <p:cNvPr id="111" name="Flussdiagramm: Magnetplattenspeicher 110">
            <a:extLst>
              <a:ext uri="{FF2B5EF4-FFF2-40B4-BE49-F238E27FC236}">
                <a16:creationId xmlns:a16="http://schemas.microsoft.com/office/drawing/2014/main" id="{28811D5D-9186-D661-CE29-25BE6045E408}"/>
              </a:ext>
            </a:extLst>
          </p:cNvPr>
          <p:cNvSpPr/>
          <p:nvPr/>
        </p:nvSpPr>
        <p:spPr>
          <a:xfrm>
            <a:off x="5192857" y="2915338"/>
            <a:ext cx="839489" cy="80056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Patient DB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9DDB9D9-904C-A342-BDED-46FFCA7EC044}"/>
              </a:ext>
            </a:extLst>
          </p:cNvPr>
          <p:cNvCxnSpPr>
            <a:cxnSpLocks/>
            <a:stCxn id="20" idx="2"/>
            <a:endCxn id="111" idx="1"/>
          </p:cNvCxnSpPr>
          <p:nvPr/>
        </p:nvCxnSpPr>
        <p:spPr>
          <a:xfrm flipH="1">
            <a:off x="5612602" y="2437879"/>
            <a:ext cx="571134" cy="47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26C9E04E-1776-DAFD-56CF-29A409B21910}"/>
              </a:ext>
            </a:extLst>
          </p:cNvPr>
          <p:cNvCxnSpPr>
            <a:cxnSpLocks/>
            <a:stCxn id="77" idx="2"/>
            <a:endCxn id="20" idx="0"/>
          </p:cNvCxnSpPr>
          <p:nvPr/>
        </p:nvCxnSpPr>
        <p:spPr>
          <a:xfrm>
            <a:off x="6183736" y="1210955"/>
            <a:ext cx="0" cy="22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71BFF247-C41F-1EEC-F8FA-509EA17EFEF2}"/>
              </a:ext>
            </a:extLst>
          </p:cNvPr>
          <p:cNvSpPr/>
          <p:nvPr/>
        </p:nvSpPr>
        <p:spPr>
          <a:xfrm>
            <a:off x="9587933" y="1758090"/>
            <a:ext cx="1761838" cy="9689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App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1328A6A4-55FF-44D8-E4BF-0866B24CE1F5}"/>
              </a:ext>
            </a:extLst>
          </p:cNvPr>
          <p:cNvCxnSpPr>
            <a:cxnSpLocks/>
            <a:stCxn id="99" idx="0"/>
            <a:endCxn id="128" idx="2"/>
          </p:cNvCxnSpPr>
          <p:nvPr/>
        </p:nvCxnSpPr>
        <p:spPr>
          <a:xfrm flipV="1">
            <a:off x="8802500" y="3792812"/>
            <a:ext cx="1525159" cy="76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781D453-BD77-CDE3-6713-E737326BD180}"/>
              </a:ext>
            </a:extLst>
          </p:cNvPr>
          <p:cNvSpPr/>
          <p:nvPr/>
        </p:nvSpPr>
        <p:spPr>
          <a:xfrm>
            <a:off x="9478530" y="3169733"/>
            <a:ext cx="1698257" cy="623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Notification</a:t>
            </a:r>
            <a:r>
              <a:rPr lang="de-DE" dirty="0"/>
              <a:t> Event Channel</a:t>
            </a:r>
            <a:endParaRPr lang="de-DE" sz="1200" dirty="0"/>
          </a:p>
          <a:p>
            <a:pPr algn="ctr"/>
            <a:endParaRPr lang="de-DE" dirty="0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F9FA3A55-F317-8BDB-88E7-2D531E70D412}"/>
              </a:ext>
            </a:extLst>
          </p:cNvPr>
          <p:cNvCxnSpPr>
            <a:cxnSpLocks/>
            <a:stCxn id="128" idx="0"/>
            <a:endCxn id="120" idx="2"/>
          </p:cNvCxnSpPr>
          <p:nvPr/>
        </p:nvCxnSpPr>
        <p:spPr>
          <a:xfrm flipV="1">
            <a:off x="10327659" y="2727000"/>
            <a:ext cx="141193" cy="44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86305ED6-E89D-CEC5-C8DE-D43D2BC374AC}"/>
              </a:ext>
            </a:extLst>
          </p:cNvPr>
          <p:cNvCxnSpPr>
            <a:cxnSpLocks/>
            <a:stCxn id="82" idx="2"/>
            <a:endCxn id="120" idx="0"/>
          </p:cNvCxnSpPr>
          <p:nvPr/>
        </p:nvCxnSpPr>
        <p:spPr>
          <a:xfrm flipH="1">
            <a:off x="10468852" y="1259047"/>
            <a:ext cx="57144" cy="49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DA34F3F9-82D1-DEDA-D4F0-38D65F4FE50E}"/>
              </a:ext>
            </a:extLst>
          </p:cNvPr>
          <p:cNvCxnSpPr>
            <a:cxnSpLocks/>
            <a:stCxn id="30" idx="1"/>
            <a:endCxn id="50" idx="3"/>
          </p:cNvCxnSpPr>
          <p:nvPr/>
        </p:nvCxnSpPr>
        <p:spPr>
          <a:xfrm flipH="1">
            <a:off x="1895915" y="2530509"/>
            <a:ext cx="1022551" cy="66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54DA7562-BF7F-CC06-0725-4213A5A03EDB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1877392" y="5544351"/>
            <a:ext cx="568534" cy="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74C57912-408F-2951-BB63-EB10E0C863AF}"/>
              </a:ext>
            </a:extLst>
          </p:cNvPr>
          <p:cNvSpPr/>
          <p:nvPr/>
        </p:nvSpPr>
        <p:spPr>
          <a:xfrm>
            <a:off x="7229577" y="3209082"/>
            <a:ext cx="1445591" cy="803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Analyse Rule </a:t>
            </a:r>
            <a:r>
              <a:rPr lang="de-DE" dirty="0" err="1"/>
              <a:t>Builder</a:t>
            </a:r>
            <a:endParaRPr lang="de-DE" dirty="0"/>
          </a:p>
          <a:p>
            <a:pPr algn="ctr"/>
            <a:endParaRPr lang="de-DE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CCD53F8-2E83-BCD6-8658-8D86E23998A0}"/>
              </a:ext>
            </a:extLst>
          </p:cNvPr>
          <p:cNvCxnSpPr>
            <a:cxnSpLocks/>
            <a:stCxn id="2" idx="3"/>
            <a:endCxn id="44" idx="1"/>
          </p:cNvCxnSpPr>
          <p:nvPr/>
        </p:nvCxnSpPr>
        <p:spPr>
          <a:xfrm flipV="1">
            <a:off x="4028569" y="5525476"/>
            <a:ext cx="1156309" cy="1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D77B0EB-5B98-D448-502D-160BE7972833}"/>
              </a:ext>
            </a:extLst>
          </p:cNvPr>
          <p:cNvCxnSpPr>
            <a:cxnSpLocks/>
            <a:stCxn id="128" idx="0"/>
            <a:endCxn id="20" idx="3"/>
          </p:cNvCxnSpPr>
          <p:nvPr/>
        </p:nvCxnSpPr>
        <p:spPr>
          <a:xfrm flipH="1" flipV="1">
            <a:off x="7206287" y="1937594"/>
            <a:ext cx="3121372" cy="123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ssdiagramm: Magnetplattenspeicher 31">
            <a:extLst>
              <a:ext uri="{FF2B5EF4-FFF2-40B4-BE49-F238E27FC236}">
                <a16:creationId xmlns:a16="http://schemas.microsoft.com/office/drawing/2014/main" id="{84323946-92CD-F020-30E5-55CE6785220E}"/>
              </a:ext>
            </a:extLst>
          </p:cNvPr>
          <p:cNvSpPr/>
          <p:nvPr/>
        </p:nvSpPr>
        <p:spPr>
          <a:xfrm>
            <a:off x="4425134" y="3766369"/>
            <a:ext cx="983126" cy="865854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Signal DB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94685144-9530-7E9A-91F5-3136A7ABC40F}"/>
              </a:ext>
            </a:extLst>
          </p:cNvPr>
          <p:cNvSpPr/>
          <p:nvPr/>
        </p:nvSpPr>
        <p:spPr>
          <a:xfrm>
            <a:off x="5184878" y="5087357"/>
            <a:ext cx="1822243" cy="876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Patient Signal</a:t>
            </a:r>
          </a:p>
          <a:p>
            <a:pPr algn="ctr"/>
            <a:r>
              <a:rPr lang="de-DE" dirty="0" err="1"/>
              <a:t>Collector</a:t>
            </a:r>
            <a:endParaRPr lang="de-DE" dirty="0"/>
          </a:p>
          <a:p>
            <a:pPr algn="ctr"/>
            <a:r>
              <a:rPr lang="de-DE" sz="1200" dirty="0"/>
              <a:t>(all Signals per </a:t>
            </a:r>
            <a:r>
              <a:rPr lang="de-DE" sz="1200" dirty="0" err="1"/>
              <a:t>patient</a:t>
            </a:r>
            <a:r>
              <a:rPr lang="de-DE" sz="1200" dirty="0"/>
              <a:t>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D449FD3-8B2C-44FB-182E-7D32CD4DA1C6}"/>
              </a:ext>
            </a:extLst>
          </p:cNvPr>
          <p:cNvSpPr/>
          <p:nvPr/>
        </p:nvSpPr>
        <p:spPr>
          <a:xfrm>
            <a:off x="2616077" y="3792812"/>
            <a:ext cx="1196458" cy="798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Raw Signal </a:t>
            </a:r>
            <a:r>
              <a:rPr lang="de-DE" dirty="0" err="1"/>
              <a:t>Persister</a:t>
            </a:r>
            <a:endParaRPr lang="de-DE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E2C49D-91F4-954E-0EA6-D018F836A29D}"/>
              </a:ext>
            </a:extLst>
          </p:cNvPr>
          <p:cNvCxnSpPr>
            <a:cxnSpLocks/>
            <a:stCxn id="2" idx="0"/>
            <a:endCxn id="54" idx="2"/>
          </p:cNvCxnSpPr>
          <p:nvPr/>
        </p:nvCxnSpPr>
        <p:spPr>
          <a:xfrm flipH="1" flipV="1">
            <a:off x="3214306" y="4591729"/>
            <a:ext cx="22942" cy="39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1D708B7-5F98-0CA1-ECA3-F7D60F019697}"/>
              </a:ext>
            </a:extLst>
          </p:cNvPr>
          <p:cNvCxnSpPr>
            <a:cxnSpLocks/>
            <a:stCxn id="54" idx="3"/>
            <a:endCxn id="32" idx="2"/>
          </p:cNvCxnSpPr>
          <p:nvPr/>
        </p:nvCxnSpPr>
        <p:spPr>
          <a:xfrm>
            <a:off x="3812535" y="4192271"/>
            <a:ext cx="612599" cy="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79F2388-4C65-4AA4-07FF-E74092B11E4E}"/>
              </a:ext>
            </a:extLst>
          </p:cNvPr>
          <p:cNvCxnSpPr>
            <a:cxnSpLocks/>
            <a:stCxn id="44" idx="3"/>
            <a:endCxn id="99" idx="1"/>
          </p:cNvCxnSpPr>
          <p:nvPr/>
        </p:nvCxnSpPr>
        <p:spPr>
          <a:xfrm flipV="1">
            <a:off x="7007121" y="4888886"/>
            <a:ext cx="1072583" cy="6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6B6C8C42-3B34-2D97-788E-24DBE48764B0}"/>
              </a:ext>
            </a:extLst>
          </p:cNvPr>
          <p:cNvCxnSpPr>
            <a:cxnSpLocks/>
            <a:stCxn id="44" idx="0"/>
            <a:endCxn id="20" idx="2"/>
          </p:cNvCxnSpPr>
          <p:nvPr/>
        </p:nvCxnSpPr>
        <p:spPr>
          <a:xfrm flipV="1">
            <a:off x="6096000" y="2437879"/>
            <a:ext cx="87736" cy="264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feld 137">
            <a:extLst>
              <a:ext uri="{FF2B5EF4-FFF2-40B4-BE49-F238E27FC236}">
                <a16:creationId xmlns:a16="http://schemas.microsoft.com/office/drawing/2014/main" id="{749A465A-2383-5171-5F2E-1B2CD6AC8499}"/>
              </a:ext>
            </a:extLst>
          </p:cNvPr>
          <p:cNvSpPr txBox="1"/>
          <p:nvPr/>
        </p:nvSpPr>
        <p:spPr>
          <a:xfrm>
            <a:off x="516762" y="216166"/>
            <a:ext cx="2540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Event Driven </a:t>
            </a:r>
          </a:p>
          <a:p>
            <a:r>
              <a:rPr lang="de-DE" sz="2800" b="1" dirty="0" err="1"/>
              <a:t>Component</a:t>
            </a:r>
            <a:r>
              <a:rPr lang="de-DE" sz="2800" b="1" dirty="0"/>
              <a:t> View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B1972254-D048-F8CF-6378-0F1B7F0DF84C}"/>
              </a:ext>
            </a:extLst>
          </p:cNvPr>
          <p:cNvSpPr/>
          <p:nvPr/>
        </p:nvSpPr>
        <p:spPr>
          <a:xfrm>
            <a:off x="525152" y="6437376"/>
            <a:ext cx="1158142" cy="204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Event </a:t>
            </a:r>
            <a:r>
              <a:rPr lang="de-DE" sz="1200" dirty="0" err="1"/>
              <a:t>producer</a:t>
            </a:r>
            <a:endParaRPr lang="de-DE" sz="1200" dirty="0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F2F16A4F-4387-2721-B146-BF9AEF831383}"/>
              </a:ext>
            </a:extLst>
          </p:cNvPr>
          <p:cNvSpPr/>
          <p:nvPr/>
        </p:nvSpPr>
        <p:spPr>
          <a:xfrm>
            <a:off x="2040789" y="6425183"/>
            <a:ext cx="1582643" cy="2348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Event Channel/Queue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55AEC58-8540-2A12-8310-3C23AE89636D}"/>
              </a:ext>
            </a:extLst>
          </p:cNvPr>
          <p:cNvSpPr/>
          <p:nvPr/>
        </p:nvSpPr>
        <p:spPr>
          <a:xfrm>
            <a:off x="3968186" y="6426467"/>
            <a:ext cx="1582643" cy="2348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Event Consumer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380B8213-EBE5-2CEB-2449-4BA4E4E51649}"/>
              </a:ext>
            </a:extLst>
          </p:cNvPr>
          <p:cNvSpPr/>
          <p:nvPr/>
        </p:nvSpPr>
        <p:spPr>
          <a:xfrm>
            <a:off x="5849851" y="6425055"/>
            <a:ext cx="1582643" cy="2348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Microservice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08CBFFC-4042-5435-D55A-7248A79F2937}"/>
              </a:ext>
            </a:extLst>
          </p:cNvPr>
          <p:cNvCxnSpPr>
            <a:cxnSpLocks/>
            <a:stCxn id="111" idx="4"/>
            <a:endCxn id="4" idx="1"/>
          </p:cNvCxnSpPr>
          <p:nvPr/>
        </p:nvCxnSpPr>
        <p:spPr>
          <a:xfrm>
            <a:off x="6032346" y="3315622"/>
            <a:ext cx="1197231" cy="29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6A8DE08-CFE5-D821-4B17-F2A6D35FCA0E}"/>
              </a:ext>
            </a:extLst>
          </p:cNvPr>
          <p:cNvCxnSpPr>
            <a:cxnSpLocks/>
            <a:stCxn id="32" idx="4"/>
            <a:endCxn id="4" idx="1"/>
          </p:cNvCxnSpPr>
          <p:nvPr/>
        </p:nvCxnSpPr>
        <p:spPr>
          <a:xfrm flipV="1">
            <a:off x="5408260" y="3611032"/>
            <a:ext cx="1821317" cy="58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14C2D5B-14C4-85F7-1526-678FD8FCEF5F}"/>
              </a:ext>
            </a:extLst>
          </p:cNvPr>
          <p:cNvCxnSpPr>
            <a:cxnSpLocks/>
            <a:stCxn id="99" idx="0"/>
          </p:cNvCxnSpPr>
          <p:nvPr/>
        </p:nvCxnSpPr>
        <p:spPr>
          <a:xfrm flipH="1" flipV="1">
            <a:off x="8037229" y="4028884"/>
            <a:ext cx="765271" cy="527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E3ED81F7-EE9B-F8E1-AAB1-361F26838E2F}"/>
              </a:ext>
            </a:extLst>
          </p:cNvPr>
          <p:cNvSpPr/>
          <p:nvPr/>
        </p:nvSpPr>
        <p:spPr>
          <a:xfrm>
            <a:off x="237483" y="2732162"/>
            <a:ext cx="1658432" cy="921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MonitorThem</a:t>
            </a:r>
            <a:endParaRPr lang="de-DE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4BFE4521-6BDB-0DF8-8CF3-FE259EF95054}"/>
              </a:ext>
            </a:extLst>
          </p:cNvPr>
          <p:cNvCxnSpPr>
            <a:cxnSpLocks/>
            <a:stCxn id="30" idx="1"/>
            <a:endCxn id="14" idx="3"/>
          </p:cNvCxnSpPr>
          <p:nvPr/>
        </p:nvCxnSpPr>
        <p:spPr>
          <a:xfrm flipH="1" flipV="1">
            <a:off x="1866639" y="2162115"/>
            <a:ext cx="1051827" cy="368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14C6FA18-29C7-F7D7-F4C2-484F01F871FB}"/>
              </a:ext>
            </a:extLst>
          </p:cNvPr>
          <p:cNvCxnSpPr>
            <a:cxnSpLocks/>
            <a:stCxn id="20" idx="1"/>
            <a:endCxn id="30" idx="3"/>
          </p:cNvCxnSpPr>
          <p:nvPr/>
        </p:nvCxnSpPr>
        <p:spPr>
          <a:xfrm flipH="1">
            <a:off x="4421268" y="1937594"/>
            <a:ext cx="739916" cy="59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4">
            <a:extLst>
              <a:ext uri="{FF2B5EF4-FFF2-40B4-BE49-F238E27FC236}">
                <a16:creationId xmlns:a16="http://schemas.microsoft.com/office/drawing/2014/main" id="{12506719-F428-85DF-1ED1-604E7C413805}"/>
              </a:ext>
            </a:extLst>
          </p:cNvPr>
          <p:cNvSpPr txBox="1"/>
          <p:nvPr/>
        </p:nvSpPr>
        <p:spPr>
          <a:xfrm>
            <a:off x="351536" y="298461"/>
            <a:ext cx="3723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Roles</a:t>
            </a:r>
            <a:r>
              <a:rPr lang="de-DE" sz="2800" b="1" dirty="0"/>
              <a:t> &amp; </a:t>
            </a:r>
            <a:r>
              <a:rPr lang="de-DE" sz="2800" b="1" dirty="0" err="1"/>
              <a:t>Responsibilities</a:t>
            </a:r>
            <a:endParaRPr lang="de-DE" sz="28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F9FD3F-94DD-F1DF-31B9-47A48A2CE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397816"/>
              </p:ext>
            </p:extLst>
          </p:nvPr>
        </p:nvGraphicFramePr>
        <p:xfrm>
          <a:off x="636323" y="1000721"/>
          <a:ext cx="4812336" cy="5346880"/>
        </p:xfrm>
        <a:graphic>
          <a:graphicData uri="http://schemas.openxmlformats.org/drawingml/2006/table">
            <a:tbl>
              <a:tblPr/>
              <a:tblGrid>
                <a:gridCol w="634756">
                  <a:extLst>
                    <a:ext uri="{9D8B030D-6E8A-4147-A177-3AD203B41FA5}">
                      <a16:colId xmlns:a16="http://schemas.microsoft.com/office/drawing/2014/main" val="3921263276"/>
                    </a:ext>
                  </a:extLst>
                </a:gridCol>
                <a:gridCol w="4177580">
                  <a:extLst>
                    <a:ext uri="{9D8B030D-6E8A-4147-A177-3AD203B41FA5}">
                      <a16:colId xmlns:a16="http://schemas.microsoft.com/office/drawing/2014/main" val="3234056919"/>
                    </a:ext>
                  </a:extLst>
                </a:gridCol>
              </a:tblGrid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Vital Sign input device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763026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Collects raw data: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480513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 rate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65205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pressure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195671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oxygen levels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620214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sugar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199371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respiration rate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053019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ECG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593362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body temperature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084963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sleep (awake/sleep)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23462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765933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Signal Collector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945979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Collects raw data 1.1-1.8 per patient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281131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 raw data per patient (1 record)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016319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records available for 1 Nurse Station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087806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Records available every &lt; 1s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630961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Every Record on Screen every 5s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987033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s (20 x 5s) time to show 20 Records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995825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recorded and Stored for 24hrs (history)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630170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 and Record 6.5 Data (Consolidated Data)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054449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 and Record 6.6 Data (APP Data)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837587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216502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Signal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Persister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552938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Collects and stores Vital Signals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122579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717614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MonitorMe Dashboard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82493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Collects data from Patient Signal Collector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567849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Records (20 patients data) and Store in Patient DB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267436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 the data (Dashboard)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73199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filters by time and vital signal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010392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Through a GUI a user can access history data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661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3C83C3-3451-C32C-FDF1-593BE94E3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260"/>
              </p:ext>
            </p:extLst>
          </p:nvPr>
        </p:nvGraphicFramePr>
        <p:xfrm>
          <a:off x="6580359" y="477903"/>
          <a:ext cx="4975318" cy="6066853"/>
        </p:xfrm>
        <a:graphic>
          <a:graphicData uri="http://schemas.openxmlformats.org/drawingml/2006/table">
            <a:tbl>
              <a:tblPr/>
              <a:tblGrid>
                <a:gridCol w="656253">
                  <a:extLst>
                    <a:ext uri="{9D8B030D-6E8A-4147-A177-3AD203B41FA5}">
                      <a16:colId xmlns:a16="http://schemas.microsoft.com/office/drawing/2014/main" val="2093439052"/>
                    </a:ext>
                  </a:extLst>
                </a:gridCol>
                <a:gridCol w="4319065">
                  <a:extLst>
                    <a:ext uri="{9D8B030D-6E8A-4147-A177-3AD203B41FA5}">
                      <a16:colId xmlns:a16="http://schemas.microsoft.com/office/drawing/2014/main" val="3207625165"/>
                    </a:ext>
                  </a:extLst>
                </a:gridCol>
              </a:tblGrid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Snapshot Creator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8138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 to create Snapshot from Signal DB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872998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 Consolidated Data from Signal DB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79863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Capable to upload Snapshot to MyMedical Data ( 10 )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175270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 API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025133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126918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Signal Analyzer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963467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 Thresolds dependant on Patient A/S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72351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Calculate  A/S and VS threshold to patient record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822957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Trend on Blood Presure drops --&gt;Patient S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198997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(A/S) Blood Pressure Threshold calculated and SET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815877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Patient S Alarms Adjusted.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78895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Patient A Alarms Adjusted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402226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606612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Trend heart rate drops --&gt;Patient S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74255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(A/S) Heart Rate Threshold calculated and SET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34955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Patient S Alarms Adjusted.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581574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Patient A Alarms Adjusted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182331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50705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Respiration Rate drops --&gt;Patient S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605183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(A/S) Respiration Rate Threshold calculated and SET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409804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6.11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Patient S Alarms Adjusted.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96017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Patient A Alarms Adjusted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811002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11547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987009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Notification Event Channel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54650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 thresholds per patient (per record)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911330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Analize and Triggers Alerts (Notifications) to users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95905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 users who should recieve Notifications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447247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 and Manages notifications to be sent to APP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953760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 Consolidate Data to be sent to MonitorMe Dashboard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869801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 data to APP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260279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Send data to MonitorMe dashboard ( 3 )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314099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94482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Analyze Rule Builder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467545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Collects Data from  Signal Analyzer ( 5 )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21931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Send </a:t>
                      </a:r>
                      <a:r>
                        <a:rPr lang="de-DE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  <a:r>
                        <a:rPr lang="de-D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</a:t>
                      </a:r>
                      <a:r>
                        <a:rPr lang="de-D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MonitorMe</a:t>
                      </a:r>
                      <a:r>
                        <a:rPr lang="de-D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( 9 )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615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61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4">
            <a:extLst>
              <a:ext uri="{FF2B5EF4-FFF2-40B4-BE49-F238E27FC236}">
                <a16:creationId xmlns:a16="http://schemas.microsoft.com/office/drawing/2014/main" id="{12506719-F428-85DF-1ED1-604E7C413805}"/>
              </a:ext>
            </a:extLst>
          </p:cNvPr>
          <p:cNvSpPr txBox="1"/>
          <p:nvPr/>
        </p:nvSpPr>
        <p:spPr>
          <a:xfrm>
            <a:off x="443613" y="0"/>
            <a:ext cx="4287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Architecture </a:t>
            </a:r>
            <a:r>
              <a:rPr lang="de-DE" sz="2800" b="1" dirty="0" err="1"/>
              <a:t>Characteristics</a:t>
            </a:r>
            <a:endParaRPr lang="de-DE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CC4148-CD80-0330-0DE5-7B2568C75ACB}"/>
              </a:ext>
            </a:extLst>
          </p:cNvPr>
          <p:cNvSpPr txBox="1"/>
          <p:nvPr/>
        </p:nvSpPr>
        <p:spPr>
          <a:xfrm>
            <a:off x="443613" y="601548"/>
            <a:ext cx="111303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Solution design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an Event-Driven Architecture,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b="1" dirty="0" err="1"/>
              <a:t>Scalability</a:t>
            </a:r>
            <a:r>
              <a:rPr lang="de-DE" b="1" dirty="0"/>
              <a:t>.- </a:t>
            </a:r>
            <a:r>
              <a:rPr lang="de-DE" dirty="0"/>
              <a:t>The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u="sng" dirty="0" err="1"/>
              <a:t>deployed</a:t>
            </a:r>
            <a:r>
              <a:rPr lang="de-DE" u="sng" dirty="0"/>
              <a:t> in </a:t>
            </a:r>
            <a:r>
              <a:rPr lang="de-DE" u="sng" dirty="0" err="1"/>
              <a:t>premises</a:t>
            </a:r>
            <a:r>
              <a:rPr lang="de-DE" u="sng" dirty="0"/>
              <a:t> but </a:t>
            </a:r>
            <a:r>
              <a:rPr lang="de-DE" u="sng" dirty="0" err="1"/>
              <a:t>based</a:t>
            </a:r>
            <a:r>
              <a:rPr lang="de-DE" u="sng" dirty="0"/>
              <a:t> on a private </a:t>
            </a:r>
            <a:r>
              <a:rPr lang="de-DE" u="sng" dirty="0" err="1"/>
              <a:t>cloud</a:t>
            </a:r>
            <a:r>
              <a:rPr lang="de-DE" u="sng" dirty="0"/>
              <a:t> </a:t>
            </a:r>
            <a:r>
              <a:rPr lang="de-DE" dirty="0"/>
              <a:t>and </a:t>
            </a:r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scalable</a:t>
            </a:r>
            <a:r>
              <a:rPr lang="de-DE" dirty="0"/>
              <a:t> (</a:t>
            </a:r>
            <a:r>
              <a:rPr lang="de-DE" dirty="0" err="1"/>
              <a:t>initially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500 </a:t>
            </a:r>
            <a:r>
              <a:rPr lang="de-DE" dirty="0" err="1"/>
              <a:t>patients</a:t>
            </a:r>
            <a:r>
              <a:rPr lang="de-DE" dirty="0"/>
              <a:t>),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achieved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proprietary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, </a:t>
            </a:r>
            <a:r>
              <a:rPr lang="de-DE" dirty="0" err="1"/>
              <a:t>software</a:t>
            </a:r>
            <a:r>
              <a:rPr lang="de-DE" dirty="0"/>
              <a:t> and </a:t>
            </a:r>
            <a:r>
              <a:rPr lang="de-DE" dirty="0" err="1"/>
              <a:t>cloud</a:t>
            </a:r>
            <a:r>
              <a:rPr lang="de-DE" dirty="0"/>
              <a:t> native </a:t>
            </a:r>
            <a:r>
              <a:rPr lang="de-DE" dirty="0" err="1"/>
              <a:t>technologies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b="1" dirty="0"/>
              <a:t>Security.-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premises</a:t>
            </a:r>
            <a:r>
              <a:rPr lang="de-DE" dirty="0"/>
              <a:t> all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u="sng" dirty="0" err="1"/>
              <a:t>secure</a:t>
            </a:r>
            <a:r>
              <a:rPr lang="de-DE" u="sng" dirty="0"/>
              <a:t> and </a:t>
            </a:r>
            <a:r>
              <a:rPr lang="de-DE" u="sng" dirty="0" err="1"/>
              <a:t>governed</a:t>
            </a:r>
            <a:r>
              <a:rPr lang="de-DE" u="sng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medical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regional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deployed</a:t>
            </a:r>
            <a:r>
              <a:rPr lang="de-DE" dirty="0"/>
              <a:t>; </a:t>
            </a:r>
            <a:r>
              <a:rPr lang="de-DE" dirty="0" err="1"/>
              <a:t>exposed</a:t>
            </a:r>
            <a:r>
              <a:rPr lang="de-DE" dirty="0"/>
              <a:t> APIs </a:t>
            </a:r>
            <a:r>
              <a:rPr lang="de-DE" dirty="0" err="1"/>
              <a:t>externally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 SaaS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an </a:t>
            </a:r>
            <a:r>
              <a:rPr lang="de-DE" u="sng" dirty="0"/>
              <a:t>API Gateway.</a:t>
            </a:r>
            <a:r>
              <a:rPr lang="de-DE" dirty="0"/>
              <a:t> All </a:t>
            </a:r>
            <a:r>
              <a:rPr lang="de-DE" dirty="0" err="1"/>
              <a:t>communications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encoded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b="1" dirty="0" err="1"/>
              <a:t>Reliability</a:t>
            </a:r>
            <a:r>
              <a:rPr lang="de-DE" b="1" dirty="0"/>
              <a:t>.- </a:t>
            </a:r>
            <a:r>
              <a:rPr lang="de-DE" u="sng" dirty="0"/>
              <a:t>Services and DBs </a:t>
            </a:r>
            <a:r>
              <a:rPr lang="de-DE" u="sng" dirty="0" err="1"/>
              <a:t>decomposition</a:t>
            </a:r>
            <a:r>
              <a:rPr lang="de-DE" u="sng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high </a:t>
            </a:r>
            <a:r>
              <a:rPr lang="de-DE" dirty="0" err="1"/>
              <a:t>availability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end </a:t>
            </a:r>
            <a:r>
              <a:rPr lang="de-DE" dirty="0" err="1"/>
              <a:t>to</a:t>
            </a:r>
            <a:r>
              <a:rPr lang="de-DE" dirty="0"/>
              <a:t> end.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8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vital </a:t>
            </a:r>
            <a:r>
              <a:rPr lang="de-DE" dirty="0" err="1"/>
              <a:t>signals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u="sng" dirty="0" err="1"/>
              <a:t>monitored</a:t>
            </a:r>
            <a:r>
              <a:rPr lang="de-DE" u="sng" dirty="0"/>
              <a:t> </a:t>
            </a:r>
            <a:r>
              <a:rPr lang="de-DE" u="sng" dirty="0" err="1"/>
              <a:t>separately</a:t>
            </a:r>
            <a:r>
              <a:rPr lang="de-DE" u="sng" dirty="0"/>
              <a:t> </a:t>
            </a:r>
            <a:r>
              <a:rPr lang="de-DE" dirty="0"/>
              <a:t>per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independently</a:t>
            </a:r>
            <a:r>
              <a:rPr lang="de-DE" dirty="0"/>
              <a:t>,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 ( 3 ) </a:t>
            </a:r>
            <a:r>
              <a:rPr lang="de-DE" dirty="0" err="1"/>
              <a:t>is</a:t>
            </a:r>
            <a:r>
              <a:rPr lang="de-DE" dirty="0"/>
              <a:t> de-</a:t>
            </a:r>
            <a:r>
              <a:rPr lang="de-DE" dirty="0" err="1"/>
              <a:t>coupled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purposed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b="1" dirty="0"/>
              <a:t>Performance.-</a:t>
            </a:r>
            <a:r>
              <a:rPr lang="de-DE" dirty="0"/>
              <a:t>By </a:t>
            </a:r>
            <a:r>
              <a:rPr lang="de-DE" u="sng" dirty="0" err="1"/>
              <a:t>priorizing</a:t>
            </a:r>
            <a:r>
              <a:rPr lang="de-DE" u="sng" dirty="0"/>
              <a:t> Event Driven </a:t>
            </a:r>
            <a:r>
              <a:rPr lang="de-DE" u="sng" dirty="0" err="1"/>
              <a:t>architecture</a:t>
            </a:r>
            <a:r>
              <a:rPr lang="de-DE" u="sng" dirty="0"/>
              <a:t> </a:t>
            </a:r>
            <a:r>
              <a:rPr lang="de-DE" dirty="0" err="1"/>
              <a:t>for</a:t>
            </a:r>
            <a:r>
              <a:rPr lang="de-DE" dirty="0"/>
              <a:t> NFRs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collection</a:t>
            </a:r>
            <a:r>
              <a:rPr lang="de-DE" dirty="0"/>
              <a:t> (</a:t>
            </a:r>
            <a:r>
              <a:rPr lang="de-DE" dirty="0" err="1"/>
              <a:t>periodicity</a:t>
            </a:r>
            <a:r>
              <a:rPr lang="de-DE" dirty="0"/>
              <a:t>) per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8 vital </a:t>
            </a:r>
            <a:r>
              <a:rPr lang="de-DE" dirty="0" err="1"/>
              <a:t>signals</a:t>
            </a:r>
            <a:r>
              <a:rPr lang="de-DE" dirty="0"/>
              <a:t>,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1,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aim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dimensioned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b="1" dirty="0" err="1"/>
              <a:t>Elasticity</a:t>
            </a:r>
            <a:r>
              <a:rPr lang="de-DE" b="1" dirty="0"/>
              <a:t>.- </a:t>
            </a:r>
            <a:r>
              <a:rPr lang="de-DE" dirty="0"/>
              <a:t>The Design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dimensioned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core</a:t>
            </a:r>
            <a:r>
              <a:rPr lang="de-DE" dirty="0"/>
              <a:t> initial </a:t>
            </a:r>
            <a:r>
              <a:rPr lang="de-DE" dirty="0" err="1"/>
              <a:t>Requirements</a:t>
            </a:r>
            <a:r>
              <a:rPr lang="de-DE" u="sng" dirty="0"/>
              <a:t>;  </a:t>
            </a:r>
            <a:r>
              <a:rPr lang="de-DE" u="sng" dirty="0" err="1"/>
              <a:t>the</a:t>
            </a:r>
            <a:r>
              <a:rPr lang="de-DE" u="sng" dirty="0"/>
              <a:t> </a:t>
            </a:r>
            <a:r>
              <a:rPr lang="de-DE" u="sng" dirty="0" err="1"/>
              <a:t>deployment</a:t>
            </a:r>
            <a:r>
              <a:rPr lang="de-DE" u="sng" dirty="0"/>
              <a:t> </a:t>
            </a:r>
            <a:r>
              <a:rPr lang="de-DE" u="sng" dirty="0" err="1"/>
              <a:t>of</a:t>
            </a:r>
            <a:r>
              <a:rPr lang="de-DE" u="sng" dirty="0"/>
              <a:t> </a:t>
            </a:r>
            <a:r>
              <a:rPr lang="de-DE" u="sng" dirty="0" err="1"/>
              <a:t>microservices</a:t>
            </a:r>
            <a:r>
              <a:rPr lang="de-DE" u="sng" dirty="0"/>
              <a:t> </a:t>
            </a:r>
            <a:r>
              <a:rPr lang="de-DE" dirty="0"/>
              <a:t>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 &amp; </a:t>
            </a:r>
            <a:r>
              <a:rPr lang="de-DE" dirty="0" err="1"/>
              <a:t>responsibilities</a:t>
            </a:r>
            <a:r>
              <a:rPr lang="de-DE" dirty="0"/>
              <a:t>)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cope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peaks</a:t>
            </a:r>
            <a:r>
              <a:rPr lang="de-DE" dirty="0"/>
              <a:t>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(</a:t>
            </a:r>
            <a:r>
              <a:rPr lang="de-DE" dirty="0" err="1"/>
              <a:t>doctors</a:t>
            </a:r>
            <a:r>
              <a:rPr lang="de-DE" dirty="0"/>
              <a:t>, </a:t>
            </a:r>
            <a:r>
              <a:rPr lang="de-DE" dirty="0" err="1"/>
              <a:t>nurses</a:t>
            </a:r>
            <a:r>
              <a:rPr lang="de-DE" dirty="0"/>
              <a:t> and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medical</a:t>
            </a:r>
            <a:r>
              <a:rPr lang="de-DE" dirty="0"/>
              <a:t> </a:t>
            </a:r>
            <a:r>
              <a:rPr lang="de-DE" dirty="0" err="1"/>
              <a:t>staff</a:t>
            </a:r>
            <a:r>
              <a:rPr lang="de-DE" dirty="0"/>
              <a:t>).</a:t>
            </a:r>
          </a:p>
          <a:p>
            <a:endParaRPr lang="de-DE" dirty="0"/>
          </a:p>
          <a:p>
            <a:r>
              <a:rPr lang="de-DE" b="1" dirty="0" err="1"/>
              <a:t>Atomicity</a:t>
            </a:r>
            <a:r>
              <a:rPr lang="de-DE" b="1" dirty="0"/>
              <a:t>.- </a:t>
            </a:r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manage and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critital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vital </a:t>
            </a:r>
            <a:r>
              <a:rPr lang="de-DE" dirty="0" err="1"/>
              <a:t>signals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u="sng" dirty="0" err="1"/>
              <a:t>decoupling</a:t>
            </a:r>
            <a:r>
              <a:rPr lang="de-DE" u="sng" dirty="0"/>
              <a:t> </a:t>
            </a:r>
            <a:r>
              <a:rPr lang="de-DE" u="sng" dirty="0" err="1"/>
              <a:t>of</a:t>
            </a:r>
            <a:r>
              <a:rPr lang="de-DE" u="sng" dirty="0"/>
              <a:t> </a:t>
            </a:r>
            <a:r>
              <a:rPr lang="de-DE" u="sng" dirty="0" err="1"/>
              <a:t>services</a:t>
            </a:r>
            <a:r>
              <a:rPr lang="de-DE" u="sng" dirty="0"/>
              <a:t> and DBs-</a:t>
            </a:r>
            <a:r>
              <a:rPr lang="de-DE" u="sng" dirty="0" err="1"/>
              <a:t>Intent</a:t>
            </a:r>
            <a:r>
              <a:rPr lang="de-DE" u="sng" dirty="0"/>
              <a:t> </a:t>
            </a:r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u="sng" dirty="0" err="1"/>
              <a:t>atomicity</a:t>
            </a:r>
            <a:r>
              <a:rPr lang="de-DE" u="sng" dirty="0"/>
              <a:t> per </a:t>
            </a:r>
            <a:r>
              <a:rPr lang="de-DE" u="sng" dirty="0" err="1"/>
              <a:t>transaction</a:t>
            </a:r>
            <a:r>
              <a:rPr lang="de-DE" u="sng" dirty="0"/>
              <a:t> </a:t>
            </a:r>
            <a:r>
              <a:rPr lang="de-DE" dirty="0"/>
              <a:t>. (</a:t>
            </a:r>
            <a:r>
              <a:rPr lang="de-DE" dirty="0" err="1"/>
              <a:t>see</a:t>
            </a:r>
            <a:r>
              <a:rPr lang="de-DE" dirty="0"/>
              <a:t> Use Cases). </a:t>
            </a:r>
          </a:p>
        </p:txBody>
      </p:sp>
    </p:spTree>
    <p:extLst>
      <p:ext uri="{BB962C8B-B14F-4D97-AF65-F5344CB8AC3E}">
        <p14:creationId xmlns:p14="http://schemas.microsoft.com/office/powerpoint/2010/main" val="109342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4">
            <a:extLst>
              <a:ext uri="{FF2B5EF4-FFF2-40B4-BE49-F238E27FC236}">
                <a16:creationId xmlns:a16="http://schemas.microsoft.com/office/drawing/2014/main" id="{12506719-F428-85DF-1ED1-604E7C413805}"/>
              </a:ext>
            </a:extLst>
          </p:cNvPr>
          <p:cNvSpPr txBox="1"/>
          <p:nvPr/>
        </p:nvSpPr>
        <p:spPr>
          <a:xfrm>
            <a:off x="351536" y="298461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03: alert</a:t>
            </a:r>
          </a:p>
        </p:txBody>
      </p:sp>
    </p:spTree>
    <p:extLst>
      <p:ext uri="{BB962C8B-B14F-4D97-AF65-F5344CB8AC3E}">
        <p14:creationId xmlns:p14="http://schemas.microsoft.com/office/powerpoint/2010/main" val="331619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4">
            <a:extLst>
              <a:ext uri="{FF2B5EF4-FFF2-40B4-BE49-F238E27FC236}">
                <a16:creationId xmlns:a16="http://schemas.microsoft.com/office/drawing/2014/main" id="{12506719-F428-85DF-1ED1-604E7C413805}"/>
              </a:ext>
            </a:extLst>
          </p:cNvPr>
          <p:cNvSpPr txBox="1"/>
          <p:nvPr/>
        </p:nvSpPr>
        <p:spPr>
          <a:xfrm>
            <a:off x="351536" y="298461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03: alert</a:t>
            </a:r>
          </a:p>
        </p:txBody>
      </p:sp>
    </p:spTree>
    <p:extLst>
      <p:ext uri="{BB962C8B-B14F-4D97-AF65-F5344CB8AC3E}">
        <p14:creationId xmlns:p14="http://schemas.microsoft.com/office/powerpoint/2010/main" val="194918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4">
            <a:extLst>
              <a:ext uri="{FF2B5EF4-FFF2-40B4-BE49-F238E27FC236}">
                <a16:creationId xmlns:a16="http://schemas.microsoft.com/office/drawing/2014/main" id="{12506719-F428-85DF-1ED1-604E7C413805}"/>
              </a:ext>
            </a:extLst>
          </p:cNvPr>
          <p:cNvSpPr txBox="1"/>
          <p:nvPr/>
        </p:nvSpPr>
        <p:spPr>
          <a:xfrm>
            <a:off x="351536" y="298461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03: alert</a:t>
            </a:r>
          </a:p>
        </p:txBody>
      </p:sp>
    </p:spTree>
    <p:extLst>
      <p:ext uri="{BB962C8B-B14F-4D97-AF65-F5344CB8AC3E}">
        <p14:creationId xmlns:p14="http://schemas.microsoft.com/office/powerpoint/2010/main" val="44426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872</Words>
  <Application>Microsoft Macintosh PowerPoint</Application>
  <PresentationFormat>Widescreen</PresentationFormat>
  <Paragraphs>199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Mahnke, Achim</dc:creator>
  <cp:lastModifiedBy>Almási, József</cp:lastModifiedBy>
  <cp:revision>10</cp:revision>
  <dcterms:created xsi:type="dcterms:W3CDTF">2024-02-18T18:52:18Z</dcterms:created>
  <dcterms:modified xsi:type="dcterms:W3CDTF">2024-02-22T11:52:17Z</dcterms:modified>
</cp:coreProperties>
</file>