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4" r:id="rId6"/>
    <p:sldId id="265" r:id="rId7"/>
    <p:sldId id="267" r:id="rId8"/>
    <p:sldId id="266" r:id="rId9"/>
    <p:sldId id="269" r:id="rId10"/>
    <p:sldId id="268" r:id="rId11"/>
    <p:sldId id="257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BC38-80C8-4968-9F47-DB638A7A159E}" v="11" dt="2024-02-22T08:05:11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13144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F03912B1-8D46-72F6-D417-D1B3DD25E9D8}"/>
              </a:ext>
            </a:extLst>
          </p:cNvPr>
          <p:cNvSpPr txBox="1"/>
          <p:nvPr/>
        </p:nvSpPr>
        <p:spPr>
          <a:xfrm>
            <a:off x="351536" y="298461"/>
            <a:ext cx="6514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01, 02: </a:t>
            </a:r>
            <a:r>
              <a:rPr lang="de-DE" sz="2800" b="1" dirty="0" err="1"/>
              <a:t>collect</a:t>
            </a:r>
            <a:r>
              <a:rPr lang="de-DE" sz="2800" b="1" dirty="0"/>
              <a:t> and </a:t>
            </a:r>
            <a:r>
              <a:rPr lang="de-DE" sz="2800" b="1" dirty="0" err="1"/>
              <a:t>display</a:t>
            </a:r>
            <a:r>
              <a:rPr lang="de-DE" sz="2800" b="1" dirty="0"/>
              <a:t> </a:t>
            </a:r>
            <a:r>
              <a:rPr lang="de-DE" sz="2800" b="1" dirty="0" err="1"/>
              <a:t>signals</a:t>
            </a:r>
            <a:endParaRPr lang="de-DE" sz="2800" b="1" dirty="0"/>
          </a:p>
        </p:txBody>
      </p:sp>
      <p:pic>
        <p:nvPicPr>
          <p:cNvPr id="5" name="Picture 4" descr="A diagram of a diagram of a signal&#10;&#10;Description automatically generated">
            <a:extLst>
              <a:ext uri="{FF2B5EF4-FFF2-40B4-BE49-F238E27FC236}">
                <a16:creationId xmlns:a16="http://schemas.microsoft.com/office/drawing/2014/main" id="{583072FC-9463-1FE5-BFB4-D5977548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" y="1278881"/>
            <a:ext cx="9948318" cy="45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4">
            <a:extLst>
              <a:ext uri="{FF2B5EF4-FFF2-40B4-BE49-F238E27FC236}">
                <a16:creationId xmlns:a16="http://schemas.microsoft.com/office/drawing/2014/main" id="{DE6336E6-448F-EF6F-F399-30A4F86E0BA8}"/>
              </a:ext>
            </a:extLst>
          </p:cNvPr>
          <p:cNvSpPr txBox="1"/>
          <p:nvPr/>
        </p:nvSpPr>
        <p:spPr>
          <a:xfrm>
            <a:off x="351536" y="298461"/>
            <a:ext cx="4515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05: </a:t>
            </a:r>
            <a:r>
              <a:rPr lang="de-DE" sz="2800" b="1" dirty="0" err="1"/>
              <a:t>create</a:t>
            </a:r>
            <a:r>
              <a:rPr lang="de-DE" sz="2800" b="1" dirty="0"/>
              <a:t> </a:t>
            </a:r>
            <a:r>
              <a:rPr lang="de-DE" sz="2800" b="1" dirty="0" err="1"/>
              <a:t>snapshot</a:t>
            </a:r>
            <a:endParaRPr lang="de-DE" sz="2800" b="1" dirty="0"/>
          </a:p>
        </p:txBody>
      </p:sp>
      <p:pic>
        <p:nvPicPr>
          <p:cNvPr id="3" name="Picture 2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7F2F3402-7BC8-0FB6-9E92-D4F2A297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14" y="1130877"/>
            <a:ext cx="7772400" cy="40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6323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03, 04: </a:t>
            </a:r>
            <a:r>
              <a:rPr lang="de-DE" sz="2800" b="1" dirty="0" err="1"/>
              <a:t>analyse</a:t>
            </a:r>
            <a:r>
              <a:rPr lang="de-DE" sz="2800" b="1" dirty="0"/>
              <a:t> </a:t>
            </a:r>
            <a:r>
              <a:rPr lang="de-DE" sz="2800" b="1" dirty="0" err="1"/>
              <a:t>signals</a:t>
            </a:r>
            <a:r>
              <a:rPr lang="de-DE" sz="2800" b="1" dirty="0"/>
              <a:t> and alert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6D04FC1-6047-18A8-A4D3-1C831F9C0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7" y="706580"/>
            <a:ext cx="8766940" cy="55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DBDA9182-43A6-5D46-96C1-96538C8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540512"/>
            <a:ext cx="7772400" cy="54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61184" y="1437308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502802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External Data APIs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669867" y="2981974"/>
            <a:ext cx="1246830" cy="7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92971" cy="1210955"/>
            <a:chOff x="1054584" y="258481"/>
            <a:chExt cx="970208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914400" cy="39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8079704" y="455672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5192857" y="2915338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5612602" y="2437879"/>
            <a:ext cx="571134" cy="47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>
            <a:off x="6183736" y="1210955"/>
            <a:ext cx="0" cy="2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802500" y="3792812"/>
            <a:ext cx="1525159" cy="7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9478530" y="3169733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2"/>
          </p:cNvCxnSpPr>
          <p:nvPr/>
        </p:nvCxnSpPr>
        <p:spPr>
          <a:xfrm flipV="1">
            <a:off x="10327659" y="2727000"/>
            <a:ext cx="141193" cy="4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50" idx="3"/>
          </p:cNvCxnSpPr>
          <p:nvPr/>
        </p:nvCxnSpPr>
        <p:spPr>
          <a:xfrm flipH="1">
            <a:off x="1895915" y="2530509"/>
            <a:ext cx="1022551" cy="6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7229577" y="3209082"/>
            <a:ext cx="1445591" cy="80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Rule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156309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206287" y="1937594"/>
            <a:ext cx="3121372" cy="12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25134" y="3766369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184878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616077" y="3792812"/>
            <a:ext cx="1196458" cy="79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 Signal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3214306" y="4591729"/>
            <a:ext cx="22942" cy="3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>
            <a:off x="3812535" y="4192271"/>
            <a:ext cx="612599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07121" y="4888886"/>
            <a:ext cx="1072583" cy="6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096000" y="2437879"/>
            <a:ext cx="87736" cy="2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8CBFFC-4042-5435-D55A-7248A79F2937}"/>
              </a:ext>
            </a:extLst>
          </p:cNvPr>
          <p:cNvCxnSpPr>
            <a:cxnSpLocks/>
            <a:stCxn id="111" idx="4"/>
            <a:endCxn id="4" idx="1"/>
          </p:cNvCxnSpPr>
          <p:nvPr/>
        </p:nvCxnSpPr>
        <p:spPr>
          <a:xfrm>
            <a:off x="6032346" y="3315622"/>
            <a:ext cx="1197231" cy="2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6A8DE08-CFE5-D821-4B17-F2A6D35FCA0E}"/>
              </a:ext>
            </a:extLst>
          </p:cNvPr>
          <p:cNvCxnSpPr>
            <a:cxnSpLocks/>
            <a:stCxn id="32" idx="4"/>
            <a:endCxn id="4" idx="1"/>
          </p:cNvCxnSpPr>
          <p:nvPr/>
        </p:nvCxnSpPr>
        <p:spPr>
          <a:xfrm flipV="1">
            <a:off x="5408260" y="3611032"/>
            <a:ext cx="1821317" cy="5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14C2D5B-14C4-85F7-1526-678FD8FCEF5F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8037229" y="4028884"/>
            <a:ext cx="765271" cy="52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E3ED81F7-EE9B-F8E1-AAB1-361F26838E2F}"/>
              </a:ext>
            </a:extLst>
          </p:cNvPr>
          <p:cNvSpPr/>
          <p:nvPr/>
        </p:nvSpPr>
        <p:spPr>
          <a:xfrm>
            <a:off x="237483" y="2732162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BFE4521-6BDB-0DF8-8CF3-FE259EF95054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4C6FA18-29C7-F7D7-F4C2-484F01F871FB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4421268" y="1937594"/>
            <a:ext cx="739916" cy="5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372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Roles</a:t>
            </a:r>
            <a:r>
              <a:rPr lang="de-DE" sz="2800" b="1" dirty="0"/>
              <a:t> &amp; </a:t>
            </a:r>
            <a:r>
              <a:rPr lang="de-DE" sz="2800" b="1" dirty="0" err="1"/>
              <a:t>Responsibilities</a:t>
            </a:r>
            <a:endParaRPr lang="de-DE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9FD3F-94DD-F1DF-31B9-47A48A2C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97816"/>
              </p:ext>
            </p:extLst>
          </p:nvPr>
        </p:nvGraphicFramePr>
        <p:xfrm>
          <a:off x="636323" y="1000721"/>
          <a:ext cx="4812336" cy="5346880"/>
        </p:xfrm>
        <a:graphic>
          <a:graphicData uri="http://schemas.openxmlformats.org/drawingml/2006/table">
            <a:tbl>
              <a:tblPr/>
              <a:tblGrid>
                <a:gridCol w="634756">
                  <a:extLst>
                    <a:ext uri="{9D8B030D-6E8A-4147-A177-3AD203B41FA5}">
                      <a16:colId xmlns:a16="http://schemas.microsoft.com/office/drawing/2014/main" val="3921263276"/>
                    </a:ext>
                  </a:extLst>
                </a:gridCol>
                <a:gridCol w="4177580">
                  <a:extLst>
                    <a:ext uri="{9D8B030D-6E8A-4147-A177-3AD203B41FA5}">
                      <a16:colId xmlns:a16="http://schemas.microsoft.com/office/drawing/2014/main" val="3234056919"/>
                    </a:ext>
                  </a:extLst>
                </a:gridCol>
              </a:tblGrid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Vital Sign input device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6302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raw data: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48051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65205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pressure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19567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oxygen levels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20214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sugar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9937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respiration rate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5301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ECG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9336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temperature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8496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 (awake/sleep)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2346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6593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Signal Collector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4597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raw data 1.1-1.8 per patient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8113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raw data per patient (1 record)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1631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available for 1 Nurse Station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8780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available every &lt; 1s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30961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 Record on Screen every 5s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8703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s (20 x 5s) time to show 20 Records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95825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recorded and Stored for 24hrs (history)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30170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Record 6.5 Data (Consolidated Data)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5444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and Record 6.6 Data (APP Data)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837587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1650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52938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and stores Vital Signals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2257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17614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MonitorMe Dashboard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493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data from Patient Signal Collector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6784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Records (20 patients data) and Store in Patient DB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67436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the data (Dashboard)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73199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filters by time and vital signal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0392"/>
                  </a:ext>
                </a:extLst>
              </a:tr>
              <a:tr h="1707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 a GUI a user can access history data</a:t>
                      </a:r>
                    </a:p>
                  </a:txBody>
                  <a:tcPr marL="4840" marR="4840" marT="4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3C83C3-3451-C32C-FDF1-593BE94E3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260"/>
              </p:ext>
            </p:extLst>
          </p:nvPr>
        </p:nvGraphicFramePr>
        <p:xfrm>
          <a:off x="6580359" y="477903"/>
          <a:ext cx="4975318" cy="6066853"/>
        </p:xfrm>
        <a:graphic>
          <a:graphicData uri="http://schemas.openxmlformats.org/drawingml/2006/table">
            <a:tbl>
              <a:tblPr/>
              <a:tblGrid>
                <a:gridCol w="656253">
                  <a:extLst>
                    <a:ext uri="{9D8B030D-6E8A-4147-A177-3AD203B41FA5}">
                      <a16:colId xmlns:a16="http://schemas.microsoft.com/office/drawing/2014/main" val="2093439052"/>
                    </a:ext>
                  </a:extLst>
                </a:gridCol>
                <a:gridCol w="4319065">
                  <a:extLst>
                    <a:ext uri="{9D8B030D-6E8A-4147-A177-3AD203B41FA5}">
                      <a16:colId xmlns:a16="http://schemas.microsoft.com/office/drawing/2014/main" val="3207625165"/>
                    </a:ext>
                  </a:extLst>
                </a:gridCol>
              </a:tblGrid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Snapshot Creator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13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to create Snapshot from Signal DB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7299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Consolidated Data from Signal DB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7986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Capable to upload Snapshot to MyMedical Data ( 10 )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7527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 API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2513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26918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Analyzer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6346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Thresolds dependant on Patient A/S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235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  A/S and VS threshold to patient record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2295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Trend on Blood Presure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9899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Blood Pressure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587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7889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02226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0661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Trend heart rate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7425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Heart Rate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3495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1574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233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070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Respiration Rate drops --&gt;Patient 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05183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(A/S) Respiration Rate Threshold calculated and SET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09804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S Alarms Adjusted.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601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Patient A Alarms Adjusted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81100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1154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8700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 Event Channel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5465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thresholds per patient (per record)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133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Analize and Triggers Alerts (Notifications) to users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590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users who should recieve Notifications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47247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and Manages notifications to be sent to APP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53760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Consolidate Data to be sent to MonitorMe Dashboard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6980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 data to APP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6027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data to MonitorMe dashboard ( 3 )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14099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94482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Rule Builder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67545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Data from  Signal Analyzer ( 5 )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1931"/>
                  </a:ext>
                </a:extLst>
              </a:tr>
              <a:tr h="1443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MonitorMe</a:t>
                      </a:r>
                      <a:r>
                        <a:rPr lang="de-D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( 9 )</a:t>
                      </a:r>
                    </a:p>
                  </a:txBody>
                  <a:tcPr marL="3949" marR="3949" marT="39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1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443613" y="0"/>
            <a:ext cx="428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Architecture </a:t>
            </a:r>
            <a:r>
              <a:rPr lang="de-DE" sz="2800" b="1" dirty="0" err="1"/>
              <a:t>Characteristics</a:t>
            </a:r>
            <a:endParaRPr lang="de-DE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C4148-CD80-0330-0DE5-7B2568C75ACB}"/>
              </a:ext>
            </a:extLst>
          </p:cNvPr>
          <p:cNvSpPr txBox="1"/>
          <p:nvPr/>
        </p:nvSpPr>
        <p:spPr>
          <a:xfrm>
            <a:off x="443613" y="601548"/>
            <a:ext cx="11130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Solution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an Event-Driven Architecture,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b="1" dirty="0" err="1"/>
              <a:t>Scalability</a:t>
            </a:r>
            <a:r>
              <a:rPr lang="de-DE" b="1" dirty="0"/>
              <a:t>.- </a:t>
            </a:r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u="sng" dirty="0" err="1"/>
              <a:t>deployed</a:t>
            </a:r>
            <a:r>
              <a:rPr lang="de-DE" u="sng" dirty="0"/>
              <a:t> in </a:t>
            </a:r>
            <a:r>
              <a:rPr lang="de-DE" u="sng" dirty="0" err="1"/>
              <a:t>premises</a:t>
            </a:r>
            <a:r>
              <a:rPr lang="de-DE" u="sng" dirty="0"/>
              <a:t> but </a:t>
            </a:r>
            <a:r>
              <a:rPr lang="de-DE" u="sng" dirty="0" err="1"/>
              <a:t>based</a:t>
            </a:r>
            <a:r>
              <a:rPr lang="de-DE" u="sng" dirty="0"/>
              <a:t> on a private </a:t>
            </a:r>
            <a:r>
              <a:rPr lang="de-DE" u="sng" dirty="0" err="1"/>
              <a:t>cloud</a:t>
            </a:r>
            <a:r>
              <a:rPr lang="de-DE" u="sng" dirty="0"/>
              <a:t> </a:t>
            </a:r>
            <a:r>
              <a:rPr lang="de-DE" dirty="0"/>
              <a:t>and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(</a:t>
            </a:r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500 </a:t>
            </a:r>
            <a:r>
              <a:rPr lang="de-DE" dirty="0" err="1"/>
              <a:t>patients</a:t>
            </a:r>
            <a:r>
              <a:rPr lang="de-DE" dirty="0"/>
              <a:t>),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 and </a:t>
            </a:r>
            <a:r>
              <a:rPr lang="de-DE" dirty="0" err="1"/>
              <a:t>cloud</a:t>
            </a:r>
            <a:r>
              <a:rPr lang="de-DE" dirty="0"/>
              <a:t> native </a:t>
            </a:r>
            <a:r>
              <a:rPr lang="de-DE" dirty="0" err="1"/>
              <a:t>technologies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Security.-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premises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u="sng" dirty="0" err="1"/>
              <a:t>secure</a:t>
            </a:r>
            <a:r>
              <a:rPr lang="de-DE" u="sng" dirty="0"/>
              <a:t> and </a:t>
            </a:r>
            <a:r>
              <a:rPr lang="de-DE" u="sng" dirty="0" err="1"/>
              <a:t>governed</a:t>
            </a:r>
            <a:r>
              <a:rPr lang="de-DE" u="sng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regional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; </a:t>
            </a:r>
            <a:r>
              <a:rPr lang="de-DE" dirty="0" err="1"/>
              <a:t>exposed</a:t>
            </a:r>
            <a:r>
              <a:rPr lang="de-DE" dirty="0"/>
              <a:t> APIs </a:t>
            </a:r>
            <a:r>
              <a:rPr lang="de-DE" dirty="0" err="1"/>
              <a:t>externally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 SaaS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</a:t>
            </a:r>
            <a:r>
              <a:rPr lang="de-DE" u="sng" dirty="0"/>
              <a:t>API Gateway.</a:t>
            </a:r>
            <a:r>
              <a:rPr lang="de-DE" dirty="0"/>
              <a:t> All </a:t>
            </a:r>
            <a:r>
              <a:rPr lang="de-DE" dirty="0" err="1"/>
              <a:t>communications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 err="1"/>
              <a:t>Reliability</a:t>
            </a:r>
            <a:r>
              <a:rPr lang="de-DE" b="1" dirty="0"/>
              <a:t>.- </a:t>
            </a:r>
            <a:r>
              <a:rPr lang="de-DE" u="sng" dirty="0"/>
              <a:t>Services and DBs </a:t>
            </a:r>
            <a:r>
              <a:rPr lang="de-DE" u="sng" dirty="0" err="1"/>
              <a:t>decomposition</a:t>
            </a:r>
            <a:r>
              <a:rPr lang="de-DE" u="sng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high </a:t>
            </a:r>
            <a:r>
              <a:rPr lang="de-DE" dirty="0" err="1"/>
              <a:t>availability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end </a:t>
            </a:r>
            <a:r>
              <a:rPr lang="de-DE" dirty="0" err="1"/>
              <a:t>to</a:t>
            </a:r>
            <a:r>
              <a:rPr lang="de-DE" dirty="0"/>
              <a:t> end.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8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vital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monitored</a:t>
            </a:r>
            <a:r>
              <a:rPr lang="de-DE" u="sng" dirty="0"/>
              <a:t> </a:t>
            </a:r>
            <a:r>
              <a:rPr lang="de-DE" u="sng" dirty="0" err="1"/>
              <a:t>separately</a:t>
            </a:r>
            <a:r>
              <a:rPr lang="de-DE" u="sng" dirty="0"/>
              <a:t> </a:t>
            </a:r>
            <a:r>
              <a:rPr lang="de-DE" dirty="0"/>
              <a:t>per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 ( 3 ) </a:t>
            </a:r>
            <a:r>
              <a:rPr lang="de-DE" dirty="0" err="1"/>
              <a:t>is</a:t>
            </a:r>
            <a:r>
              <a:rPr lang="de-DE" dirty="0"/>
              <a:t> de-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purposed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Performance.-</a:t>
            </a:r>
            <a:r>
              <a:rPr lang="de-DE" dirty="0"/>
              <a:t>By </a:t>
            </a:r>
            <a:r>
              <a:rPr lang="de-DE" u="sng" dirty="0" err="1"/>
              <a:t>priorizing</a:t>
            </a:r>
            <a:r>
              <a:rPr lang="de-DE" u="sng" dirty="0"/>
              <a:t> Event Driven </a:t>
            </a:r>
            <a:r>
              <a:rPr lang="de-DE" u="sng" dirty="0" err="1"/>
              <a:t>architecture</a:t>
            </a:r>
            <a:r>
              <a:rPr lang="de-DE" u="sng" dirty="0"/>
              <a:t> </a:t>
            </a:r>
            <a:r>
              <a:rPr lang="de-DE" dirty="0" err="1"/>
              <a:t>for</a:t>
            </a:r>
            <a:r>
              <a:rPr lang="de-DE" dirty="0"/>
              <a:t> NFRs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(</a:t>
            </a:r>
            <a:r>
              <a:rPr lang="de-DE" dirty="0" err="1"/>
              <a:t>periodicity</a:t>
            </a:r>
            <a:r>
              <a:rPr lang="de-DE" dirty="0"/>
              <a:t>) per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8 vital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1,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b="1" dirty="0" err="1"/>
              <a:t>Elasticity</a:t>
            </a:r>
            <a:r>
              <a:rPr lang="de-DE" b="1" dirty="0"/>
              <a:t>.- </a:t>
            </a:r>
            <a:r>
              <a:rPr lang="de-DE" dirty="0"/>
              <a:t>The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dimensioned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initial </a:t>
            </a:r>
            <a:r>
              <a:rPr lang="de-DE" dirty="0" err="1"/>
              <a:t>Requirements</a:t>
            </a:r>
            <a:r>
              <a:rPr lang="de-DE" u="sng" dirty="0"/>
              <a:t>; 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deployment</a:t>
            </a:r>
            <a:r>
              <a:rPr lang="de-DE" u="sng" dirty="0"/>
              <a:t>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microservices</a:t>
            </a:r>
            <a:r>
              <a:rPr lang="de-DE" u="sng" dirty="0"/>
              <a:t> </a:t>
            </a:r>
            <a:r>
              <a:rPr lang="de-DE" dirty="0"/>
              <a:t>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&amp; </a:t>
            </a:r>
            <a:r>
              <a:rPr lang="de-DE" dirty="0" err="1"/>
              <a:t>responsibilities</a:t>
            </a:r>
            <a:r>
              <a:rPr lang="de-DE" dirty="0"/>
              <a:t>)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peaks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</a:t>
            </a:r>
            <a:r>
              <a:rPr lang="de-DE" dirty="0" err="1"/>
              <a:t>doctors</a:t>
            </a:r>
            <a:r>
              <a:rPr lang="de-DE" dirty="0"/>
              <a:t>, </a:t>
            </a:r>
            <a:r>
              <a:rPr lang="de-DE" dirty="0" err="1"/>
              <a:t>nurses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b="1" dirty="0" err="1"/>
              <a:t>Atomicity</a:t>
            </a:r>
            <a:r>
              <a:rPr lang="de-DE" b="1" dirty="0"/>
              <a:t>.- </a:t>
            </a:r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and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critital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vital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u="sng" dirty="0" err="1"/>
              <a:t>decoupling</a:t>
            </a:r>
            <a:r>
              <a:rPr lang="de-DE" u="sng" dirty="0"/>
              <a:t>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services</a:t>
            </a:r>
            <a:r>
              <a:rPr lang="de-DE" u="sng" dirty="0"/>
              <a:t> and DBs-</a:t>
            </a:r>
            <a:r>
              <a:rPr lang="de-DE" u="sng" dirty="0" err="1"/>
              <a:t>Intent</a:t>
            </a:r>
            <a:r>
              <a:rPr lang="de-DE" u="sng" dirty="0"/>
              <a:t> </a:t>
            </a: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u="sng" dirty="0" err="1"/>
              <a:t>atomicity</a:t>
            </a:r>
            <a:r>
              <a:rPr lang="de-DE" u="sng" dirty="0"/>
              <a:t> per </a:t>
            </a:r>
            <a:r>
              <a:rPr lang="de-DE" u="sng" dirty="0" err="1"/>
              <a:t>transaction</a:t>
            </a:r>
            <a:r>
              <a:rPr lang="de-DE" u="sng" dirty="0"/>
              <a:t> </a:t>
            </a:r>
            <a:r>
              <a:rPr lang="de-DE" dirty="0"/>
              <a:t>. (</a:t>
            </a:r>
            <a:r>
              <a:rPr lang="de-DE" dirty="0" err="1"/>
              <a:t>see</a:t>
            </a:r>
            <a:r>
              <a:rPr lang="de-DE" dirty="0"/>
              <a:t> Use Cases). </a:t>
            </a:r>
          </a:p>
        </p:txBody>
      </p:sp>
    </p:spTree>
    <p:extLst>
      <p:ext uri="{BB962C8B-B14F-4D97-AF65-F5344CB8AC3E}">
        <p14:creationId xmlns:p14="http://schemas.microsoft.com/office/powerpoint/2010/main" val="109342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31619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19491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44426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Breitbild</PresentationFormat>
  <Paragraphs>199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Mahnke, Achim</cp:lastModifiedBy>
  <cp:revision>11</cp:revision>
  <dcterms:created xsi:type="dcterms:W3CDTF">2024-02-18T18:52:18Z</dcterms:created>
  <dcterms:modified xsi:type="dcterms:W3CDTF">2024-02-22T15:40:33Z</dcterms:modified>
</cp:coreProperties>
</file>