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65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536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104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859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74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695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42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415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752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463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251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423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ajeed11/Data-Science-Capstone-Projec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ajeed11/Data-Science-Capstone-Project/blob/main/labs-jupyter-spacex-Data%20wrangling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ajeed11/Data-Science-Capstone-Project/blob/main/jupyter-labs-eda-dataviz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ajeed11/Data-Science-Capstone-Project/blob/main/jupyter-labs-eda-sql-coursera_sqllite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ajeed11/Data-Science-Capstone-Project/blob/main/lab_jupyter_launch_site_location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ajeed11/Data-Science-Capstone-Project/blob/main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ajeed11/Data-Science-Capstone-Project/blob/main/SpaceX_Machine%20Learning%20Prediction_Part_5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vassherif98/IBM_Data_Science_Professional_Certification" TargetMode="External"/><Relationship Id="rId2" Type="http://schemas.openxmlformats.org/officeDocument/2006/relationships/hyperlink" Target="https://github.com/amajeed11/Data-Science-Capstone-Proj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ursera.org/professional-certificates/ibm-data-science?&amp;instructor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hyperlink" Target="https://github.com/amajeed11/Data-Science-Capstone-Project/blob/main/jupyter-labs-spacex-data-collection-api.ipynb" TargetMode="External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jpg"/><Relationship Id="rId3" Type="http://schemas.openxmlformats.org/officeDocument/2006/relationships/image" Target="../media/image24.jp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hyperlink" Target="https://github.com/amajeed11/Data-Science-Capstone-Project/blob/main/jupyter-labs-webscraping.ipynb" TargetMode="External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0" marR="5080" indent="0">
              <a:lnSpc>
                <a:spcPts val="8200"/>
              </a:lnSpc>
              <a:spcBef>
                <a:spcPts val="1540"/>
              </a:spcBef>
              <a:buNone/>
            </a:pPr>
            <a:r>
              <a:rPr sz="8800" spc="-535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</a:t>
            </a:r>
            <a:r>
              <a:rPr sz="8800" spc="-63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Science</a:t>
            </a:r>
            <a:r>
              <a:rPr sz="8800" spc="-869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8800" spc="-565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Capstone  </a:t>
            </a:r>
            <a:r>
              <a:rPr sz="8800" spc="-36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79215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</a:rPr>
              <a:t>Abdul Majeed</a:t>
            </a:r>
            <a:endParaRPr sz="2400" dirty="0">
              <a:latin typeface="Verdana" panose="020B0604030504040204" pitchFamily="34" charset="0"/>
              <a:ea typeface="Verdana" panose="020B0604030504040204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https://github.com/amajeed11/Data-Science-Capstone-Project</a:t>
            </a:r>
            <a:endParaRPr lang="en-IN" sz="2400" spc="7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CA" sz="2400" spc="130" dirty="0">
                <a:solidFill>
                  <a:srgbClr val="616E52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</a:rPr>
              <a:t>30</a:t>
            </a:r>
            <a:r>
              <a:rPr sz="2400" spc="130" dirty="0">
                <a:solidFill>
                  <a:srgbClr val="616E52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</a:rPr>
              <a:t>/0</a:t>
            </a:r>
            <a:r>
              <a:rPr lang="en-CA" sz="2400" spc="130" dirty="0">
                <a:solidFill>
                  <a:srgbClr val="616E52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</a:rPr>
              <a:t>9</a:t>
            </a:r>
            <a:r>
              <a:rPr sz="2400" spc="130" dirty="0">
                <a:solidFill>
                  <a:srgbClr val="616E52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</a:rPr>
              <a:t>/202</a:t>
            </a:r>
            <a:r>
              <a:rPr lang="en-CA" sz="2400" spc="130" dirty="0">
                <a:solidFill>
                  <a:srgbClr val="616E52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</a:rPr>
              <a:t>2</a:t>
            </a:r>
            <a:endParaRPr sz="2400" dirty="0">
              <a:latin typeface="Verdana" panose="020B0604030504040204" pitchFamily="34" charset="0"/>
              <a:ea typeface="Verdana" panose="020B0604030504040204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444172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endParaRPr lang="en-CA" sz="2000" spc="-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https://github.com/amajeed11/Data-Science-Capstone-Project/blob/main/labs-jupyter-spacex-Data%20wrangling.ipynb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77053"/>
            <a:ext cx="653415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lang="en-CA" spc="-670" dirty="0"/>
              <a:t>  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lang="en-CA" spc="-650" dirty="0"/>
              <a:t> 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419794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endParaRPr lang="en-CA" sz="2000" spc="-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 marR="5080">
              <a:spcBef>
                <a:spcPts val="1105"/>
              </a:spcBef>
            </a:pPr>
            <a:r>
              <a:rPr lang="de-DE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https://github.com/amajeed11/Data-Science-Capstone-Project/blob/main/jupyter-labs-eda-dataviz.ipynb</a:t>
            </a:r>
            <a:endParaRPr lang="de-DE"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4354782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endParaRPr lang="en-CA" sz="2000" spc="-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lang="de-DE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https://github.com/amajeed11/Data-Science-Capstone-Project/blob/main/jupyter-labs-eda-sql-coursera_sqllite.ipynb</a:t>
            </a:r>
            <a:endParaRPr lang="de-DE" sz="200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65188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lang="de-DE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https://github.com/amajeed11/Data-Science-Capstone-Project/blob/main/lab_jupyter_launch_site_location.ipynb</a:t>
            </a:r>
            <a:endParaRPr lang="de-DE"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17345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lang="de-DE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https://github.com/amajeed11/Data-Science-Capstone-Project/blob/main/spacex_dash_app.py</a:t>
            </a:r>
            <a:endParaRPr lang="de-DE"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266060" cy="3502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16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16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16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lang="de-DE" sz="16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https://github.com/amajeed11/Data-Science-Capstone-Project/blob/main/SpaceX_Machine%20Learning%20Prediction_Part_5.ipynb</a:t>
            </a:r>
            <a:endParaRPr lang="de-DE" sz="16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66800" y="2438400"/>
            <a:ext cx="4800600" cy="2582117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(3)</a:t>
            </a:r>
            <a:endParaRPr sz="2200" dirty="0">
              <a:latin typeface="Verdana" panose="020B0604030504040204" pitchFamily="34" charset="0"/>
              <a:ea typeface="Verdana" panose="020B0604030504040204" pitchFamily="34" charset="0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(4)</a:t>
            </a:r>
            <a:endParaRPr sz="2200" dirty="0">
              <a:latin typeface="Verdana" panose="020B0604030504040204" pitchFamily="34" charset="0"/>
              <a:ea typeface="Verdana" panose="020B0604030504040204" pitchFamily="34" charset="0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(6)</a:t>
            </a:r>
            <a:endParaRPr sz="2200" dirty="0">
              <a:latin typeface="Verdana" panose="020B0604030504040204" pitchFamily="34" charset="0"/>
              <a:ea typeface="Verdana" panose="020B0604030504040204" pitchFamily="34" charset="0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(16)</a:t>
            </a:r>
            <a:endParaRPr sz="2200" dirty="0">
              <a:latin typeface="Verdana" panose="020B0604030504040204" pitchFamily="34" charset="0"/>
              <a:ea typeface="Verdana" panose="020B0604030504040204" pitchFamily="34" charset="0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(46)</a:t>
            </a:r>
            <a:endParaRPr sz="2200" dirty="0">
              <a:latin typeface="Verdana" panose="020B0604030504040204" pitchFamily="34" charset="0"/>
              <a:ea typeface="Verdana" panose="020B0604030504040204" pitchFamily="34" charset="0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(47)</a:t>
            </a:r>
            <a:endParaRPr sz="2200" dirty="0">
              <a:latin typeface="Verdana" panose="020B0604030504040204" pitchFamily="34" charset="0"/>
              <a:ea typeface="Verdana" panose="020B0604030504040204" pitchFamily="34" charset="0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2</a:t>
            </a:fld>
            <a:endParaRPr sz="1050">
              <a:latin typeface="Verdana" panose="020B0604030504040204" pitchFamily="34" charset="0"/>
              <a:ea typeface="Verdana" panose="020B0604030504040204" pitchFamily="34" charset="0"/>
              <a:cs typeface="Carlito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2C2B85-A7BB-4C6D-9818-AD0DD80E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 of contents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</a:t>
            </a:r>
            <a:r>
              <a:rPr lang="en-CA" sz="3600" spc="-425" dirty="0">
                <a:solidFill>
                  <a:srgbClr val="BB562C"/>
                </a:solidFill>
              </a:rPr>
              <a:t> </a:t>
            </a:r>
            <a:r>
              <a:rPr sz="3600" spc="-425" dirty="0">
                <a:solidFill>
                  <a:srgbClr val="BB562C"/>
                </a:solidFill>
              </a:rPr>
              <a:t> </a:t>
            </a:r>
            <a:r>
              <a:rPr lang="en-CA" sz="3600" spc="-165" dirty="0">
                <a:solidFill>
                  <a:srgbClr val="BB562C"/>
                </a:solidFill>
              </a:rPr>
              <a:t>R</a:t>
            </a:r>
            <a:r>
              <a:rPr sz="3600" spc="-165" dirty="0">
                <a:solidFill>
                  <a:srgbClr val="BB562C"/>
                </a:solidFill>
              </a:rPr>
              <a:t>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lang="en-CA" sz="3600" spc="-135" dirty="0">
                <a:solidFill>
                  <a:srgbClr val="BB562C"/>
                </a:solidFill>
              </a:rPr>
              <a:t> 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lang="en-CA" sz="3600" spc="-145" dirty="0">
                <a:solidFill>
                  <a:srgbClr val="BB562C"/>
                </a:solidFill>
              </a:rPr>
              <a:t>T</a:t>
            </a:r>
            <a:r>
              <a:rPr sz="3600" spc="-145" dirty="0" err="1">
                <a:solidFill>
                  <a:srgbClr val="BB562C"/>
                </a:solidFill>
              </a:rPr>
              <a:t>ype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800" y="2514600"/>
            <a:ext cx="9875520" cy="2723309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98450" marR="142875" indent="-285750">
              <a:lnSpc>
                <a:spcPct val="90000"/>
              </a:lnSpc>
              <a:spcBef>
                <a:spcPts val="359"/>
              </a:spcBef>
              <a:buFont typeface="Wingdings" panose="05000000000000000000" pitchFamily="2" charset="2"/>
              <a:buChar char="ü"/>
              <a:tabLst>
                <a:tab pos="240665" algn="l"/>
                <a:tab pos="241300" algn="l"/>
              </a:tabLst>
            </a:pPr>
            <a:r>
              <a:rPr sz="1600" spc="-2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Collected </a:t>
            </a:r>
            <a:r>
              <a:rPr sz="1600" spc="-3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data </a:t>
            </a:r>
            <a:r>
              <a:rPr sz="1600" spc="-2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from </a:t>
            </a:r>
            <a:r>
              <a:rPr sz="1600" spc="-1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public SpaceX </a:t>
            </a:r>
            <a:r>
              <a:rPr sz="1600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API and </a:t>
            </a:r>
            <a:r>
              <a:rPr sz="1600" spc="-1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SpaceX </a:t>
            </a:r>
            <a:r>
              <a:rPr sz="1600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Wikipedia </a:t>
            </a:r>
            <a:r>
              <a:rPr sz="1600" spc="-2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page. </a:t>
            </a:r>
            <a:r>
              <a:rPr sz="1600" spc="-2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Created </a:t>
            </a:r>
            <a:r>
              <a:rPr sz="1600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labels  </a:t>
            </a:r>
            <a:r>
              <a:rPr sz="1600" spc="-2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column </a:t>
            </a:r>
            <a:r>
              <a:rPr sz="1600" spc="-3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‘class’ </a:t>
            </a:r>
            <a:r>
              <a:rPr sz="1600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which classifies </a:t>
            </a:r>
            <a:r>
              <a:rPr sz="1600" spc="-2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successful </a:t>
            </a:r>
            <a:r>
              <a:rPr sz="1600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landings. </a:t>
            </a:r>
            <a:r>
              <a:rPr sz="1600" spc="-2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Explored </a:t>
            </a:r>
            <a:r>
              <a:rPr sz="1600" spc="-3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data </a:t>
            </a:r>
            <a:r>
              <a:rPr sz="1600" spc="-1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using </a:t>
            </a:r>
            <a:r>
              <a:rPr sz="160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SQL,  </a:t>
            </a:r>
            <a:r>
              <a:rPr sz="1600" spc="-2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visualization, </a:t>
            </a:r>
            <a:r>
              <a:rPr sz="1600" spc="-2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folium </a:t>
            </a:r>
            <a:r>
              <a:rPr sz="1600" spc="-1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maps, </a:t>
            </a:r>
            <a:r>
              <a:rPr sz="1600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and </a:t>
            </a:r>
            <a:r>
              <a:rPr sz="1600" spc="-1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dashboards. </a:t>
            </a:r>
            <a:r>
              <a:rPr sz="1600" spc="-2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Gathered </a:t>
            </a:r>
            <a:r>
              <a:rPr sz="1600" spc="-3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relevant </a:t>
            </a:r>
            <a:r>
              <a:rPr sz="1600" spc="-2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columns </a:t>
            </a:r>
            <a:r>
              <a:rPr sz="1600" spc="-3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to </a:t>
            </a:r>
            <a:r>
              <a:rPr sz="1600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be </a:t>
            </a:r>
            <a:r>
              <a:rPr sz="1600" spc="-1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used </a:t>
            </a:r>
            <a:r>
              <a:rPr sz="1600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as  </a:t>
            </a:r>
            <a:r>
              <a:rPr sz="1600" spc="-3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features. </a:t>
            </a:r>
            <a:r>
              <a:rPr sz="1600" spc="-2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Changed </a:t>
            </a:r>
            <a:r>
              <a:rPr sz="1600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all </a:t>
            </a:r>
            <a:r>
              <a:rPr sz="1600" spc="-2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categorical </a:t>
            </a:r>
            <a:r>
              <a:rPr sz="1600" spc="-2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variables </a:t>
            </a:r>
            <a:r>
              <a:rPr sz="1600" spc="-3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to </a:t>
            </a:r>
            <a:r>
              <a:rPr sz="1600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binary </a:t>
            </a:r>
            <a:r>
              <a:rPr sz="1600" spc="-1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using </a:t>
            </a:r>
            <a:r>
              <a:rPr sz="1600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one hot </a:t>
            </a:r>
            <a:r>
              <a:rPr sz="1600" spc="-2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encoding.  </a:t>
            </a:r>
            <a:r>
              <a:rPr sz="1600" spc="-2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Standardized </a:t>
            </a:r>
            <a:r>
              <a:rPr sz="1600" spc="-3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data </a:t>
            </a:r>
            <a:r>
              <a:rPr sz="1600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and </a:t>
            </a:r>
            <a:r>
              <a:rPr sz="1600" spc="-1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used </a:t>
            </a:r>
            <a:r>
              <a:rPr sz="1600" spc="-2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GridSearchCV </a:t>
            </a:r>
            <a:r>
              <a:rPr sz="1600" spc="-3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to </a:t>
            </a:r>
            <a:r>
              <a:rPr sz="1600" spc="-1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find </a:t>
            </a:r>
            <a:r>
              <a:rPr sz="1600" spc="-2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best </a:t>
            </a:r>
            <a:r>
              <a:rPr sz="1600" spc="-4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parameters </a:t>
            </a:r>
            <a:r>
              <a:rPr sz="1600" spc="-3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for </a:t>
            </a:r>
            <a:r>
              <a:rPr sz="1600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machine learning  models. </a:t>
            </a:r>
            <a:r>
              <a:rPr sz="1600" spc="-2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Visualize </a:t>
            </a:r>
            <a:r>
              <a:rPr sz="1600" spc="-2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accuracy score </a:t>
            </a:r>
            <a:r>
              <a:rPr sz="160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of </a:t>
            </a:r>
            <a:r>
              <a:rPr sz="1600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all</a:t>
            </a:r>
            <a:r>
              <a:rPr sz="1600" spc="-4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 </a:t>
            </a:r>
            <a:r>
              <a:rPr sz="1600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models.</a:t>
            </a:r>
            <a:endParaRPr sz="1600" dirty="0">
              <a:latin typeface="Verdana" panose="020B0604030504040204" pitchFamily="34" charset="0"/>
              <a:ea typeface="Verdana" panose="020B0604030504040204" pitchFamily="34" charset="0"/>
              <a:cs typeface="Carlito"/>
            </a:endParaRPr>
          </a:p>
          <a:p>
            <a:pPr marL="285750" indent="-285750">
              <a:lnSpc>
                <a:spcPct val="100000"/>
              </a:lnSpc>
              <a:buClr>
                <a:srgbClr val="BB562C"/>
              </a:buClr>
              <a:buFont typeface="Wingdings" panose="05000000000000000000" pitchFamily="2" charset="2"/>
              <a:buChar char="ü"/>
            </a:pPr>
            <a:endParaRPr sz="1600" dirty="0">
              <a:latin typeface="Verdana" panose="020B0604030504040204" pitchFamily="34" charset="0"/>
              <a:ea typeface="Verdana" panose="020B0604030504040204" pitchFamily="34" charset="0"/>
              <a:cs typeface="Carlito"/>
            </a:endParaRPr>
          </a:p>
          <a:p>
            <a:pPr marL="298450" marR="5080" indent="-285750">
              <a:lnSpc>
                <a:spcPct val="90900"/>
              </a:lnSpc>
              <a:spcBef>
                <a:spcPts val="1645"/>
              </a:spcBef>
              <a:buFont typeface="Wingdings" panose="05000000000000000000" pitchFamily="2" charset="2"/>
              <a:buChar char="ü"/>
              <a:tabLst>
                <a:tab pos="240665" algn="l"/>
                <a:tab pos="241300" algn="l"/>
              </a:tabLst>
            </a:pPr>
            <a:r>
              <a:rPr sz="1600" spc="-2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Four </a:t>
            </a:r>
            <a:r>
              <a:rPr sz="1600" spc="-1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machine </a:t>
            </a:r>
            <a:r>
              <a:rPr sz="1600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learning models </a:t>
            </a:r>
            <a:r>
              <a:rPr sz="1600" spc="-2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were </a:t>
            </a:r>
            <a:r>
              <a:rPr sz="1600" spc="-2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produced: </a:t>
            </a:r>
            <a:r>
              <a:rPr sz="1600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Logistic </a:t>
            </a:r>
            <a:r>
              <a:rPr sz="1600" spc="-2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Regression, </a:t>
            </a:r>
            <a:r>
              <a:rPr sz="1600" spc="-1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Support </a:t>
            </a:r>
            <a:r>
              <a:rPr sz="1600" spc="-5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Vector  </a:t>
            </a:r>
            <a:r>
              <a:rPr sz="1600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Machine, </a:t>
            </a:r>
            <a:r>
              <a:rPr sz="1600" spc="-1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Decision </a:t>
            </a:r>
            <a:r>
              <a:rPr sz="1600" spc="-8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Tree </a:t>
            </a:r>
            <a:r>
              <a:rPr sz="1600" spc="-4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Classifier, </a:t>
            </a:r>
            <a:r>
              <a:rPr sz="1600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and K </a:t>
            </a:r>
            <a:r>
              <a:rPr sz="1600" spc="-2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Nearest Neighbors. </a:t>
            </a:r>
            <a:r>
              <a:rPr sz="1600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All </a:t>
            </a:r>
            <a:r>
              <a:rPr sz="1600" spc="-2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produced </a:t>
            </a:r>
            <a:r>
              <a:rPr sz="1600" spc="-1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similar </a:t>
            </a:r>
            <a:r>
              <a:rPr sz="1600" spc="-2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results  </a:t>
            </a:r>
            <a:r>
              <a:rPr sz="1600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with </a:t>
            </a:r>
            <a:r>
              <a:rPr sz="1600" spc="-2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accuracy </a:t>
            </a:r>
            <a:r>
              <a:rPr sz="1600" spc="-4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rate </a:t>
            </a:r>
            <a:r>
              <a:rPr sz="160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of </a:t>
            </a:r>
            <a:r>
              <a:rPr sz="1600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about 83.33%. All models </a:t>
            </a:r>
            <a:r>
              <a:rPr sz="1600" spc="-2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over </a:t>
            </a:r>
            <a:r>
              <a:rPr sz="1600" spc="-2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predicted </a:t>
            </a:r>
            <a:r>
              <a:rPr sz="1600" spc="-2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successful </a:t>
            </a:r>
            <a:r>
              <a:rPr sz="1600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landings. </a:t>
            </a:r>
            <a:r>
              <a:rPr sz="1600" spc="-2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More  </a:t>
            </a:r>
            <a:r>
              <a:rPr sz="1600" spc="-3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data </a:t>
            </a:r>
            <a:r>
              <a:rPr sz="1600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is </a:t>
            </a:r>
            <a:r>
              <a:rPr sz="1600" spc="-1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needed </a:t>
            </a:r>
            <a:r>
              <a:rPr sz="1600" spc="-3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for </a:t>
            </a:r>
            <a:r>
              <a:rPr sz="1600" spc="-4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better </a:t>
            </a:r>
            <a:r>
              <a:rPr sz="1600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model </a:t>
            </a:r>
            <a:r>
              <a:rPr sz="1600" spc="-2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determination </a:t>
            </a:r>
            <a:r>
              <a:rPr sz="1600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and</a:t>
            </a:r>
            <a:r>
              <a:rPr sz="1600" spc="204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 </a:t>
            </a:r>
            <a:r>
              <a:rPr sz="1600" spc="-5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accuracy.</a:t>
            </a:r>
            <a:endParaRPr sz="1600" dirty="0">
              <a:latin typeface="Verdana" panose="020B0604030504040204" pitchFamily="34" charset="0"/>
              <a:ea typeface="Verdana" panose="020B0604030504040204" pitchFamily="34" charset="0"/>
              <a:cs typeface="Carlito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D225CD9-87CA-4C2E-980E-5619948C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Executive Summary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3952" y="2630422"/>
            <a:ext cx="6817739" cy="2093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41905" y="1642184"/>
            <a:ext cx="6793230" cy="3426194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850"/>
              </a:spcBef>
              <a:tabLst>
                <a:tab pos="253365" algn="l"/>
                <a:tab pos="254000" algn="l"/>
              </a:tabLst>
            </a:pPr>
            <a:r>
              <a:rPr lang="en-CA" sz="1600" u="sng" spc="-2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Background</a:t>
            </a:r>
            <a:endParaRPr lang="en-CA" sz="1600" spc="-20" dirty="0">
              <a:solidFill>
                <a:srgbClr val="BB562C"/>
              </a:solidFill>
              <a:latin typeface="Verdana" panose="020B0604030504040204" pitchFamily="34" charset="0"/>
              <a:ea typeface="Verdana" panose="020B0604030504040204" pitchFamily="34" charset="0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1600" spc="-2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Commercial </a:t>
            </a:r>
            <a:r>
              <a:rPr sz="1600" spc="-1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Space </a:t>
            </a:r>
            <a:r>
              <a:rPr sz="1600" spc="-2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Age </a:t>
            </a:r>
            <a:r>
              <a:rPr sz="1600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is</a:t>
            </a:r>
            <a:r>
              <a:rPr sz="1600" spc="5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 </a:t>
            </a:r>
            <a:r>
              <a:rPr sz="1600" spc="-2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Here</a:t>
            </a:r>
            <a:endParaRPr sz="1600" dirty="0">
              <a:latin typeface="Verdana" panose="020B0604030504040204" pitchFamily="34" charset="0"/>
              <a:ea typeface="Verdana" panose="020B0604030504040204" pitchFamily="34" charset="0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1600" spc="-1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Space </a:t>
            </a:r>
            <a:r>
              <a:rPr sz="1600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X </a:t>
            </a:r>
            <a:r>
              <a:rPr sz="1600" spc="-1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has </a:t>
            </a:r>
            <a:r>
              <a:rPr sz="1600" spc="-2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best pricing </a:t>
            </a:r>
            <a:r>
              <a:rPr sz="1600" spc="-1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($62 </a:t>
            </a:r>
            <a:r>
              <a:rPr sz="1600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million </a:t>
            </a:r>
            <a:r>
              <a:rPr sz="1600" spc="-1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vs. </a:t>
            </a:r>
            <a:r>
              <a:rPr sz="1600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$165 million</a:t>
            </a:r>
            <a:r>
              <a:rPr sz="1600" spc="2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 </a:t>
            </a:r>
            <a:r>
              <a:rPr sz="1600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USD)</a:t>
            </a:r>
            <a:endParaRPr sz="1600" dirty="0">
              <a:latin typeface="Verdana" panose="020B0604030504040204" pitchFamily="34" charset="0"/>
              <a:ea typeface="Verdana" panose="020B0604030504040204" pitchFamily="34" charset="0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1600" spc="-2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Largely </a:t>
            </a:r>
            <a:r>
              <a:rPr sz="1600" spc="-1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due </a:t>
            </a:r>
            <a:r>
              <a:rPr sz="1600" spc="-3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to </a:t>
            </a:r>
            <a:r>
              <a:rPr sz="1600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ability </a:t>
            </a:r>
            <a:r>
              <a:rPr sz="1600" spc="-3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to recover </a:t>
            </a:r>
            <a:r>
              <a:rPr sz="1600" spc="-1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part </a:t>
            </a:r>
            <a:r>
              <a:rPr sz="160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of </a:t>
            </a:r>
            <a:r>
              <a:rPr sz="1600" spc="-4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rocket </a:t>
            </a:r>
            <a:r>
              <a:rPr sz="1600" spc="-2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(Stage</a:t>
            </a:r>
            <a:r>
              <a:rPr sz="1600" spc="13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 </a:t>
            </a:r>
            <a:r>
              <a:rPr sz="1600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1)</a:t>
            </a:r>
            <a:endParaRPr sz="1600" dirty="0">
              <a:latin typeface="Verdana" panose="020B0604030504040204" pitchFamily="34" charset="0"/>
              <a:ea typeface="Verdana" panose="020B0604030504040204" pitchFamily="34" charset="0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1600" spc="-1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Space </a:t>
            </a:r>
            <a:r>
              <a:rPr sz="1600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Y </a:t>
            </a:r>
            <a:r>
              <a:rPr sz="1600" spc="-2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wants </a:t>
            </a:r>
            <a:r>
              <a:rPr sz="1600" spc="-3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to </a:t>
            </a:r>
            <a:r>
              <a:rPr sz="1600" spc="-2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compete </a:t>
            </a:r>
            <a:r>
              <a:rPr sz="1600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with </a:t>
            </a:r>
            <a:r>
              <a:rPr sz="1600" spc="-1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Space</a:t>
            </a:r>
            <a:r>
              <a:rPr sz="1600" spc="6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 </a:t>
            </a:r>
            <a:r>
              <a:rPr sz="1600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X</a:t>
            </a:r>
            <a:endParaRPr sz="1600" dirty="0">
              <a:latin typeface="Verdana" panose="020B0604030504040204" pitchFamily="34" charset="0"/>
              <a:ea typeface="Verdana" panose="020B0604030504040204" pitchFamily="34" charset="0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1600" dirty="0">
              <a:latin typeface="Verdana" panose="020B0604030504040204" pitchFamily="34" charset="0"/>
              <a:ea typeface="Verdana" panose="020B0604030504040204" pitchFamily="34" charset="0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1600" dirty="0">
              <a:latin typeface="Verdana" panose="020B0604030504040204" pitchFamily="34" charset="0"/>
              <a:ea typeface="Verdana" panose="020B0604030504040204" pitchFamily="34" charset="0"/>
              <a:cs typeface="Carlito"/>
            </a:endParaRPr>
          </a:p>
          <a:p>
            <a:pPr marR="591185">
              <a:lnSpc>
                <a:spcPts val="2510"/>
              </a:lnSpc>
              <a:spcBef>
                <a:spcPts val="900"/>
              </a:spcBef>
              <a:tabLst>
                <a:tab pos="240665" algn="l"/>
                <a:tab pos="241300" algn="l"/>
              </a:tabLst>
            </a:pPr>
            <a:r>
              <a:rPr lang="en-CA" sz="1600" u="sng" spc="-1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Problem</a:t>
            </a: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spc="-1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Space </a:t>
            </a:r>
            <a:r>
              <a:rPr sz="1600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Y </a:t>
            </a:r>
            <a:r>
              <a:rPr sz="1600" spc="-2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tasks </a:t>
            </a:r>
            <a:r>
              <a:rPr sz="1600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us </a:t>
            </a:r>
            <a:r>
              <a:rPr sz="1600" spc="-3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to </a:t>
            </a:r>
            <a:r>
              <a:rPr sz="1600" spc="-2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train </a:t>
            </a:r>
            <a:r>
              <a:rPr sz="1600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a machine learning model </a:t>
            </a:r>
            <a:r>
              <a:rPr sz="1600" spc="-6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to  </a:t>
            </a:r>
            <a:r>
              <a:rPr sz="1600" spc="-2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predict successful </a:t>
            </a:r>
            <a:r>
              <a:rPr sz="1600" spc="-2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Stage </a:t>
            </a:r>
            <a:r>
              <a:rPr sz="1600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1</a:t>
            </a:r>
            <a:r>
              <a:rPr sz="1600" spc="4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 </a:t>
            </a:r>
            <a:r>
              <a:rPr sz="1600" spc="-2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recovery</a:t>
            </a:r>
            <a:endParaRPr sz="1600" dirty="0">
              <a:latin typeface="Verdana" panose="020B0604030504040204" pitchFamily="34" charset="0"/>
              <a:ea typeface="Verdana" panose="020B0604030504040204" pitchFamily="34" charset="0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0310" y="5274102"/>
            <a:ext cx="404317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SpaceX </a:t>
            </a:r>
            <a:r>
              <a:rPr sz="1200" i="1" spc="-20" dirty="0"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Falcon </a:t>
            </a:r>
            <a:r>
              <a:rPr sz="1200" i="1" dirty="0"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9 </a:t>
            </a:r>
            <a:r>
              <a:rPr sz="1200" i="1" spc="-25" dirty="0"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Rocket </a:t>
            </a:r>
            <a:r>
              <a:rPr sz="1200" i="1" dirty="0"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– </a:t>
            </a:r>
            <a:r>
              <a:rPr sz="1200" i="1" spc="-5" dirty="0"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The</a:t>
            </a:r>
            <a:r>
              <a:rPr sz="1200" i="1" spc="-185" dirty="0"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 </a:t>
            </a:r>
            <a:r>
              <a:rPr sz="1200" i="1" spc="-45" dirty="0"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Verge</a:t>
            </a:r>
            <a:endParaRPr sz="1200" i="1" dirty="0">
              <a:latin typeface="Verdana" panose="020B0604030504040204" pitchFamily="34" charset="0"/>
              <a:ea typeface="Verdana" panose="020B0604030504040204" pitchFamily="34" charset="0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43000" y="2057400"/>
            <a:ext cx="9872871" cy="142385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4800" spc="-385" dirty="0"/>
              <a:t>Predictive</a:t>
            </a:r>
            <a:r>
              <a:rPr sz="4800" spc="-750" dirty="0"/>
              <a:t> </a:t>
            </a:r>
            <a:r>
              <a:rPr sz="4800" spc="-570" dirty="0"/>
              <a:t>Analysis  </a:t>
            </a:r>
            <a:r>
              <a:rPr sz="4800"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4090222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https://github.com/amajeed11/Data-Science-Capstone-Project</a:t>
            </a: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3"/>
              </a:rPr>
              <a:t>/IBM_Data_Science_Professional_Certification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4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800" y="2362200"/>
            <a:ext cx="9677400" cy="2945036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1600" spc="-3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Data </a:t>
            </a:r>
            <a:r>
              <a:rPr sz="1600" spc="-2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collection</a:t>
            </a:r>
            <a:r>
              <a:rPr sz="1600" spc="1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 </a:t>
            </a:r>
            <a:r>
              <a:rPr sz="1600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methodology:</a:t>
            </a:r>
            <a:endParaRPr sz="1600" dirty="0">
              <a:latin typeface="Verdana" panose="020B0604030504040204" pitchFamily="34" charset="0"/>
              <a:ea typeface="Verdana" panose="020B0604030504040204" pitchFamily="34" charset="0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600" i="1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Combined </a:t>
            </a:r>
            <a:r>
              <a:rPr sz="1600" i="1" spc="-2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data from </a:t>
            </a:r>
            <a:r>
              <a:rPr sz="1600" i="1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SpaceX public </a:t>
            </a:r>
            <a:r>
              <a:rPr sz="1600" i="1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API and </a:t>
            </a:r>
            <a:r>
              <a:rPr sz="1600" i="1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SpaceX Wikipedia</a:t>
            </a:r>
            <a:r>
              <a:rPr sz="1600" i="1" spc="1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 </a:t>
            </a:r>
            <a:r>
              <a:rPr sz="1600" i="1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page</a:t>
            </a:r>
            <a:endParaRPr sz="1600" i="1" dirty="0">
              <a:latin typeface="Verdana" panose="020B0604030504040204" pitchFamily="34" charset="0"/>
              <a:ea typeface="Verdana" panose="020B0604030504040204" pitchFamily="34" charset="0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1600" spc="-4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Perform </a:t>
            </a:r>
            <a:r>
              <a:rPr sz="1600" spc="-3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data</a:t>
            </a:r>
            <a:r>
              <a:rPr sz="1600" spc="3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 </a:t>
            </a:r>
            <a:r>
              <a:rPr sz="1600" spc="-2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wrangling</a:t>
            </a:r>
            <a:endParaRPr sz="1600" dirty="0">
              <a:latin typeface="Verdana" panose="020B0604030504040204" pitchFamily="34" charset="0"/>
              <a:ea typeface="Verdana" panose="020B0604030504040204" pitchFamily="34" charset="0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600" i="1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Classifying true landings </a:t>
            </a:r>
            <a:r>
              <a:rPr sz="1600" i="1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as </a:t>
            </a:r>
            <a:r>
              <a:rPr sz="1600" i="1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successful </a:t>
            </a:r>
            <a:r>
              <a:rPr sz="1600" i="1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and </a:t>
            </a:r>
            <a:r>
              <a:rPr sz="1600" i="1" spc="-1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unsuccessful</a:t>
            </a:r>
            <a:r>
              <a:rPr sz="1600" i="1" spc="-5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 </a:t>
            </a:r>
            <a:r>
              <a:rPr sz="1600" i="1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otherwise</a:t>
            </a:r>
            <a:endParaRPr sz="1600" i="1" dirty="0">
              <a:latin typeface="Verdana" panose="020B0604030504040204" pitchFamily="34" charset="0"/>
              <a:ea typeface="Verdana" panose="020B0604030504040204" pitchFamily="34" charset="0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1600" spc="-4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Perform </a:t>
            </a:r>
            <a:r>
              <a:rPr sz="1600" spc="-2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exploratory </a:t>
            </a:r>
            <a:r>
              <a:rPr sz="1600" spc="-3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data </a:t>
            </a:r>
            <a:r>
              <a:rPr sz="1600" spc="-2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analysis </a:t>
            </a:r>
            <a:r>
              <a:rPr sz="1600" spc="-2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(EDA) </a:t>
            </a:r>
            <a:r>
              <a:rPr sz="1600" spc="-1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using </a:t>
            </a:r>
            <a:r>
              <a:rPr sz="1600" spc="-2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visualization </a:t>
            </a:r>
            <a:r>
              <a:rPr sz="1600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and</a:t>
            </a:r>
            <a:r>
              <a:rPr sz="1600" spc="15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 </a:t>
            </a:r>
            <a:r>
              <a:rPr sz="1600" spc="-1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SQL</a:t>
            </a:r>
            <a:endParaRPr lang="en-CA" sz="1600" spc="-15" dirty="0">
              <a:solidFill>
                <a:srgbClr val="BB562C"/>
              </a:solidFill>
              <a:latin typeface="Verdana" panose="020B0604030504040204" pitchFamily="34" charset="0"/>
              <a:ea typeface="Verdana" panose="020B0604030504040204" pitchFamily="34" charset="0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endParaRPr sz="1600" dirty="0">
              <a:latin typeface="Verdana" panose="020B0604030504040204" pitchFamily="34" charset="0"/>
              <a:ea typeface="Verdana" panose="020B0604030504040204" pitchFamily="34" charset="0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§"/>
              <a:tabLst>
                <a:tab pos="240665" algn="l"/>
                <a:tab pos="241935" algn="l"/>
              </a:tabLst>
            </a:pPr>
            <a:r>
              <a:rPr sz="1600" spc="-4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Perform </a:t>
            </a:r>
            <a:r>
              <a:rPr sz="1600" spc="-3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interactive </a:t>
            </a:r>
            <a:r>
              <a:rPr sz="1600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visual analytics </a:t>
            </a:r>
            <a:r>
              <a:rPr sz="1600" spc="-1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using </a:t>
            </a:r>
            <a:r>
              <a:rPr sz="1600" spc="-2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Folium </a:t>
            </a:r>
            <a:r>
              <a:rPr sz="1600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and Plotly</a:t>
            </a:r>
            <a:r>
              <a:rPr sz="1600" spc="1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 </a:t>
            </a:r>
            <a:r>
              <a:rPr sz="1600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Dash</a:t>
            </a:r>
            <a:endParaRPr sz="1600" dirty="0">
              <a:latin typeface="Verdana" panose="020B0604030504040204" pitchFamily="34" charset="0"/>
              <a:ea typeface="Verdana" panose="020B0604030504040204" pitchFamily="34" charset="0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1600" spc="-4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Perform </a:t>
            </a:r>
            <a:r>
              <a:rPr sz="1600" spc="-2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predictive </a:t>
            </a:r>
            <a:r>
              <a:rPr sz="1600" spc="-2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analysis </a:t>
            </a:r>
            <a:r>
              <a:rPr sz="1600" spc="-1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using </a:t>
            </a:r>
            <a:r>
              <a:rPr sz="1600" spc="-2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classification</a:t>
            </a:r>
            <a:r>
              <a:rPr sz="1600" spc="17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 </a:t>
            </a:r>
            <a:r>
              <a:rPr sz="1600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models</a:t>
            </a:r>
            <a:endParaRPr sz="1600" dirty="0">
              <a:latin typeface="Verdana" panose="020B0604030504040204" pitchFamily="34" charset="0"/>
              <a:ea typeface="Verdana" panose="020B0604030504040204" pitchFamily="34" charset="0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600" i="1" spc="-4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Tuned </a:t>
            </a:r>
            <a:r>
              <a:rPr sz="1600" i="1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models </a:t>
            </a:r>
            <a:r>
              <a:rPr sz="1600" i="1" spc="-5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using</a:t>
            </a:r>
            <a:r>
              <a:rPr sz="1600" i="1" spc="1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 </a:t>
            </a:r>
            <a:r>
              <a:rPr sz="1600" i="1" spc="-20" dirty="0">
                <a:solidFill>
                  <a:srgbClr val="BB562C"/>
                </a:solidFill>
                <a:latin typeface="Verdana" panose="020B0604030504040204" pitchFamily="34" charset="0"/>
                <a:ea typeface="Verdana" panose="020B0604030504040204" pitchFamily="34" charset="0"/>
                <a:cs typeface="Carlito"/>
              </a:rPr>
              <a:t>GridSearchCV</a:t>
            </a:r>
            <a:endParaRPr sz="1600" i="1" dirty="0">
              <a:latin typeface="Verdana" panose="020B0604030504040204" pitchFamily="34" charset="0"/>
              <a:ea typeface="Verdana" panose="020B0604030504040204" pitchFamily="34" charset="0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94299"/>
            <a:ext cx="603123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lang="en-CA" spc="-340" dirty="0"/>
              <a:t>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lang="en-CA"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</a:rPr>
              <a:t>–</a:t>
            </a:r>
            <a:endParaRPr sz="3600" dirty="0">
              <a:latin typeface="Verdana" panose="020B0604030504040204" pitchFamily="34" charset="0"/>
              <a:ea typeface="Verdana" panose="020B0604030504040204" pitchFamily="34" charset="0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</a:rPr>
              <a:t> API</a:t>
            </a:r>
            <a:endParaRPr sz="3600" dirty="0">
              <a:latin typeface="Verdana" panose="020B0604030504040204" pitchFamily="34" charset="0"/>
              <a:ea typeface="Verdana" panose="020B0604030504040204" pitchFamily="34" charset="0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8EECBF2-23D3-44A1-AED9-09B6FFE786B8}"/>
              </a:ext>
            </a:extLst>
          </p:cNvPr>
          <p:cNvSpPr txBox="1"/>
          <p:nvPr/>
        </p:nvSpPr>
        <p:spPr>
          <a:xfrm>
            <a:off x="64373" y="3822512"/>
            <a:ext cx="3612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hlinkClick r:id="rId23"/>
              </a:rPr>
              <a:t>https://github.com/amajeed11/Data-Science-Capstone-Project/blob/main/jupyter-labs-spacex-data-collection-api.ipynb</a:t>
            </a:r>
            <a:endParaRPr lang="en-C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D01EFB-FDF9-46B7-B7F5-06A9B008EAF3}"/>
              </a:ext>
            </a:extLst>
          </p:cNvPr>
          <p:cNvSpPr txBox="1"/>
          <p:nvPr/>
        </p:nvSpPr>
        <p:spPr>
          <a:xfrm>
            <a:off x="64373" y="3822512"/>
            <a:ext cx="3612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hlinkClick r:id="rId17"/>
              </a:rPr>
              <a:t>https://github.com/amajeed11/Data-Science-Capstone-Project/blob/main/jupyter-labs-webscraping.ipynb</a:t>
            </a:r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537</TotalTime>
  <Words>2806</Words>
  <Application>Microsoft Office PowerPoint</Application>
  <PresentationFormat>Widescreen</PresentationFormat>
  <Paragraphs>289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-apple-system</vt:lpstr>
      <vt:lpstr>Arial</vt:lpstr>
      <vt:lpstr>Bahnschrift Condensed</vt:lpstr>
      <vt:lpstr>Carlito</vt:lpstr>
      <vt:lpstr>Corbel</vt:lpstr>
      <vt:lpstr>Verdana</vt:lpstr>
      <vt:lpstr>Wingdings</vt:lpstr>
      <vt:lpstr>Basis</vt:lpstr>
      <vt:lpstr>PowerPoint Presentation</vt:lpstr>
      <vt:lpstr>Table of contents</vt:lpstr>
      <vt:lpstr>Executive Summary</vt:lpstr>
      <vt:lpstr>Introduction</vt:lpstr>
      <vt:lpstr>Methodology </vt:lpstr>
      <vt:lpstr>PowerPoint Presentation</vt:lpstr>
      <vt:lpstr>Data  Collection  Overview</vt:lpstr>
      <vt:lpstr>Filter data to only  include Falcon 9  launches</vt:lpstr>
      <vt:lpstr>PowerPoint Presentation</vt:lpstr>
      <vt:lpstr>Data Wrangling</vt:lpstr>
      <vt:lpstr>EDA    with Data  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 Rate vs. Orbit 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Majeed, Abdul</cp:lastModifiedBy>
  <cp:revision>4</cp:revision>
  <dcterms:created xsi:type="dcterms:W3CDTF">2021-08-26T16:53:12Z</dcterms:created>
  <dcterms:modified xsi:type="dcterms:W3CDTF">2022-09-30T20:59:18Z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