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</p:sldIdLst>
  <p:sldSz cx="6858000" cy="9906000" type="A4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3372" autoAdjust="0"/>
  </p:normalViewPr>
  <p:slideViewPr>
    <p:cSldViewPr snapToGrid="0">
      <p:cViewPr>
        <p:scale>
          <a:sx n="124" d="100"/>
          <a:sy n="124" d="100"/>
        </p:scale>
        <p:origin x="2034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27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9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79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19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65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8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8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57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03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5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87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9B0BB-A226-4EC5-9A7C-A5C704E227F7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A9CFD-EE51-499A-8198-6AB208E1E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092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github.com/amajji" TargetMode="External"/><Relationship Id="rId7" Type="http://schemas.openxmlformats.org/officeDocument/2006/relationships/image" Target="../media/image2.png"/><Relationship Id="rId2" Type="http://schemas.openxmlformats.org/officeDocument/2006/relationships/hyperlink" Target="mailto:anassmajji34@gmail.com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10" Type="http://schemas.microsoft.com/office/2007/relationships/hdphoto" Target="../media/hdphoto3.wdp"/><Relationship Id="rId4" Type="http://schemas.openxmlformats.org/officeDocument/2006/relationships/hyperlink" Target="https://github.com/amajji/real-time-human-detection-tracking-system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1D9395C-3049-613A-DAD7-EE2B411DA345}"/>
              </a:ext>
            </a:extLst>
          </p:cNvPr>
          <p:cNvSpPr txBox="1"/>
          <p:nvPr/>
        </p:nvSpPr>
        <p:spPr>
          <a:xfrm>
            <a:off x="336149" y="0"/>
            <a:ext cx="6185701" cy="10095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BNPP Rounded Light" panose="02000503020000020004" pitchFamily="50" charset="0"/>
                <a:ea typeface="+mn-ea"/>
                <a:cs typeface="+mn-cs"/>
              </a:rPr>
              <a:t>ANASS MAJJI</a:t>
            </a:r>
          </a:p>
          <a:p>
            <a:pPr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           </a:t>
            </a:r>
            <a:r>
              <a:rPr kumimoji="0" lang="fr-FR" sz="1000" b="0" i="0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anassmajji34@gmail.com</a:t>
            </a:r>
            <a:r>
              <a:rPr kumimoji="0" lang="fr-FR" sz="1000" b="0" i="0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                        </a:t>
            </a:r>
            <a:r>
              <a:rPr lang="fr-FR" sz="100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amajji (Anass Majji) · GitHub</a:t>
            </a:r>
            <a:r>
              <a:rPr lang="fr-FR" sz="1000">
                <a:solidFill>
                  <a:schemeClr val="accent1">
                    <a:lumMod val="50000"/>
                  </a:schemeClr>
                </a:solidFill>
              </a:rPr>
              <a:t>                      </a:t>
            </a:r>
            <a:r>
              <a:rPr lang="fr-FR" sz="1000" u="sng">
                <a:solidFill>
                  <a:schemeClr val="accent1">
                    <a:lumMod val="50000"/>
                  </a:schemeClr>
                </a:solidFill>
                <a:latin typeface="BNPP Sans Light" panose="02000503020000020004" pitchFamily="50" charset="0"/>
              </a:rPr>
              <a:t>+ 33 6 23 45 85 37</a:t>
            </a:r>
          </a:p>
          <a:p>
            <a:pPr>
              <a:defRPr/>
            </a:pPr>
            <a:endParaRPr lang="fr-FR" sz="1000">
              <a:solidFill>
                <a:schemeClr val="tx1">
                  <a:lumMod val="95000"/>
                  <a:lumOff val="5000"/>
                </a:schemeClr>
              </a:solidFill>
              <a:latin typeface="BNPP Sans Light" panose="02000503020000020004" pitchFamily="50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BNPP Sans Light" panose="02000503020000020004" pitchFamily="50" charset="0"/>
              <a:ea typeface="+mn-ea"/>
              <a:cs typeface="+mn-cs"/>
            </a:endParaRPr>
          </a:p>
          <a:p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Compétences</a:t>
            </a:r>
            <a:endParaRPr lang="fr-FR" sz="800" b="1"/>
          </a:p>
          <a:p>
            <a:r>
              <a:rPr lang="fr-FR" sz="800" b="1"/>
              <a:t> Programming</a:t>
            </a:r>
            <a:r>
              <a:rPr lang="fr-FR" sz="800"/>
              <a:t>: Python | R |  C / C++ | JavaScript | SQL | Spark | Matlab | VHDL</a:t>
            </a:r>
          </a:p>
          <a:p>
            <a:r>
              <a:rPr lang="fr-FR" sz="800" b="1"/>
              <a:t> AI Librairies and Tools</a:t>
            </a:r>
            <a:r>
              <a:rPr lang="fr-FR" sz="800"/>
              <a:t>: PyTorch | TensorFlow | ONNX | DeepSpeed | Scikit-learn | </a:t>
            </a:r>
            <a:r>
              <a:rPr lang="en-US" sz="800"/>
              <a:t>Scrapy / Selenium</a:t>
            </a:r>
            <a:r>
              <a:rPr lang="fr-FR" sz="800"/>
              <a:t> |</a:t>
            </a:r>
            <a:r>
              <a:rPr lang="en-US" sz="800"/>
              <a:t> </a:t>
            </a:r>
            <a:r>
              <a:rPr lang="fr-FR" sz="800"/>
              <a:t>HTML5 | CSS3 | Flask / FastAPI | Streamlit | Git | </a:t>
            </a:r>
            <a:r>
              <a:rPr lang="en-US" sz="800"/>
              <a:t>Docker </a:t>
            </a:r>
            <a:r>
              <a:rPr lang="fr-FR" sz="800"/>
              <a:t>| Jenkins | Gitlab</a:t>
            </a:r>
            <a:r>
              <a:rPr lang="fr-FR" sz="800" b="1"/>
              <a:t> </a:t>
            </a:r>
            <a:r>
              <a:rPr lang="fr-FR" sz="800"/>
              <a:t>CI/CD | MLflow | DVC | OpenShift | Kubernetes | Prometheus | Grafana | </a:t>
            </a:r>
            <a:r>
              <a:rPr lang="en-US" sz="800"/>
              <a:t>AWS / DataiKu / Domino.</a:t>
            </a:r>
          </a:p>
          <a:p>
            <a:r>
              <a:rPr lang="fr-FR" sz="800" b="1"/>
              <a:t> Languages</a:t>
            </a:r>
            <a:r>
              <a:rPr lang="fr-FR" sz="800"/>
              <a:t>: English – Fluent | French, Arabic – Native | German – Beginner.		</a:t>
            </a:r>
          </a:p>
          <a:p>
            <a:endParaRPr lang="fr-FR" sz="80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Expérience professionnelle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Scientist | CDI                               </a:t>
            </a:r>
            <a:r>
              <a:rPr kumimoji="0" lang="fr-FR" sz="900" b="1" i="0" u="sng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BNP PARIBAS</a:t>
            </a: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                     </a:t>
            </a: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Paris - France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            </a:t>
            </a:r>
            <a:r>
              <a:rPr lang="fr-FR" sz="800" b="1">
                <a:solidFill>
                  <a:prstClr val="black"/>
                </a:solidFill>
                <a:latin typeface="Agfa Rotis Semisans" panose="020B0503040504030204" pitchFamily="34" charset="0"/>
              </a:rPr>
              <a:t> </a:t>
            </a:r>
            <a:r>
              <a:rPr lang="fr-FR" sz="800"/>
              <a:t>10/2022 – Présent |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ans et 5 mois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                                                                                                                 </a:t>
            </a:r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 sein de l’équipe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Climate Analytics &amp; Alignment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j’ai développé et déployé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projets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production:    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Modèle de Question Answering LLM </a:t>
            </a:r>
            <a:r>
              <a:rPr kumimoji="0" lang="fr-F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: Développement d'un modèle Mistral 7B pour extraire automatiquement des informations des rapports annuels des entreprises, réduisant la charge de travail de l'équipe de 30%.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Extraction du texte à partir des PDF avec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GRODBID API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création d’un vector database pour le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RAG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avec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Langchain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Optimisation </a:t>
            </a:r>
            <a:r>
              <a:rPr kumimoji="0" lang="fr-F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des performances d'inférence du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LLM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(quantisation, KV caching, Flash attention … 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Deploiement du LLM sur une streamlit webapp.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Prédiction de la performance énergétique des bâtiments :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 et deploiement d’un modèle de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Machine Learning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 la prédiction les </a:t>
            </a:r>
            <a:r>
              <a:rPr kumimoji="0" lang="fr-F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étiquettes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énergétiques des bâtiments commerciaux afin d’évaluer le bilan carbone du portefeuille. Le modèle a atteint une accuracy de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92%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économisant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250 k€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Conduite des tests unitaires et model monitoring ainsi que les bonnes pratiques de Software development.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Automatisation du process de geocoding des addresses des biens immobiliers à l’aide d’une Fastapi web application puis imputing des données manquantes avec du web scraping. 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 et déploiement via une Fastapi web interface, un modèle XGBOOST pour la prédiction des étiquettes énergitiques des logements.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Scientist | Stage + CDI               </a:t>
            </a:r>
            <a:r>
              <a:rPr kumimoji="0" lang="fr-FR" sz="900" b="1" i="0" u="sng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Crédit Lyonnais (LCL)</a:t>
            </a: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          </a:t>
            </a: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Paris - France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06/2020 – 10/2022 |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ans et 4 mois</a:t>
            </a:r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 sein de l’équipe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 de la Data Factory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j’ai développé et déployé en production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 modèles DL et ML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           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Conduite des tests unitaires et model monitoring ainsi que les bonnes pratiques de Software development.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Classification des documents et extraction des informations :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 et déploiement d’un modèle de deep Learning de type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CamemBERT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la classification automatique des documents clients (CNI, passeport, kbis...) et extraction des champs textes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(nom, prénom, date de naissance, adresse ..) avec un pytesseract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Le modèle a été utilisé pour classifier et extraire les informations de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+20M documents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800" b="1">
                <a:solidFill>
                  <a:prstClr val="black"/>
                </a:solidFill>
                <a:latin typeface="Calibri" panose="020F0502020204030204"/>
              </a:rPr>
              <a:t>Détection de fraude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 d’un modèle XGBOOST pour la détection des fraudes et d’une application web: extraction des données avec du SAS/ SQL Teradata, pré-processing et déploiement du modèle. L’implémentation des cette solution a permis, au LCL, d’éviter des fraudes d’une valeur totale de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+400 k€. </a:t>
            </a:r>
            <a:endParaRPr kumimoji="0" lang="fr-FR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Modè</a:t>
            </a:r>
            <a:r>
              <a:rPr lang="fr-FR" sz="800" b="1">
                <a:solidFill>
                  <a:prstClr val="black"/>
                </a:solidFill>
                <a:latin typeface="Calibri" panose="020F0502020204030204"/>
              </a:rPr>
              <a:t>le de scoring pour l’octroi de crédit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 d’un modèle Catboost pour le scoring des credits afin de prédire la probabilité de défaut des clients: pré-processing des données, développement et deploiement sur la plateforme DataiKu. 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sz="800" b="1" kern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Avis clients et sentiment analysis 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(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Best Innovative Project Award)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Récupération automatique des avis des clients à partir de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à l’aide du web scraping (Scrapy &amp; Selenium) puis classification en 5 grandes thématiques à l’aide d’un modèle de Deep Learning de type CamemBERT.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Développement et deploiement d’un dashboard Streamlit. </a:t>
            </a:r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Scientist | Stage R&amp;D                   </a:t>
            </a:r>
            <a:r>
              <a:rPr kumimoji="0" lang="fr-FR" sz="900" b="1" i="0" u="sng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IRIT Labs</a:t>
            </a: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                       </a:t>
            </a: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fa Rotis Semisans" panose="020B0503040504030204" pitchFamily="34" charset="0"/>
                <a:ea typeface="+mn-ea"/>
                <a:cs typeface="+mn-cs"/>
              </a:rPr>
              <a:t>Toulouse - France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</a:t>
            </a:r>
            <a:r>
              <a:rPr lang="fr-FR" sz="800"/>
              <a:t>06/2019 – 09/2019</a:t>
            </a:r>
            <a:r>
              <a:rPr kumimoji="0" lang="fr-FR" sz="8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 </a:t>
            </a:r>
            <a:r>
              <a:rPr lang="fr-FR" sz="800" b="1"/>
              <a:t>3 mois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                                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 et Déploiement sur AWS d’un modèle de Deep Learning afin de prédir la densité et la pression d’un gaz à partir des images thermiques. </a:t>
            </a:r>
            <a:endParaRPr lang="fr-FR" sz="800"/>
          </a:p>
          <a:p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Éducation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 de recherche en Artificial Intelligence             </a:t>
            </a:r>
            <a:r>
              <a:rPr kumimoji="0" lang="fr-FR" sz="900" b="0" i="0" u="sng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ENSEEIHT &amp; Paul Sabatier University</a:t>
            </a:r>
            <a:r>
              <a:rPr kumimoji="0" lang="fr-FR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Toulouse, France                 </a:t>
            </a:r>
            <a:r>
              <a:rPr kumimoji="0" lang="fr-F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2019–2020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Diplôme d’ingénieur                                                           </a:t>
            </a:r>
            <a:r>
              <a:rPr kumimoji="0" lang="en-US" sz="900" b="0" i="0" u="sng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ENSEEIHT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Toulouse, France                 </a:t>
            </a:r>
            <a:r>
              <a:rPr kumimoji="0" lang="fr-F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2017–2020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Filière informatique et mathématiques appliquées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CPGE MPSI/MP                                                                    </a:t>
            </a:r>
            <a:r>
              <a:rPr kumimoji="0" lang="fr-FR" sz="900" b="0" i="0" u="sng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Lycée Med Reda Slaoui</a:t>
            </a:r>
            <a:r>
              <a:rPr kumimoji="0" lang="fr-FR" sz="9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</a:t>
            </a: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Agadir, Maroc                      </a:t>
            </a:r>
            <a:r>
              <a:rPr kumimoji="0" lang="fr-FR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2015–2017           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Classes préparatoires aux grandes écoles d’ingénieurs. Option mathématiques et physique.      </a:t>
            </a:r>
            <a:endParaRPr lang="fr-FR" sz="1200">
              <a:solidFill>
                <a:srgbClr val="5B9BD5">
                  <a:lumMod val="50000"/>
                </a:srgbClr>
              </a:solidFill>
              <a:latin typeface="BNPP Sans Light" panose="02000503020000020004" pitchFamily="50" charset="0"/>
            </a:endParaRPr>
          </a:p>
          <a:p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Projets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Caméra intelligente pour le suivi des individus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Développement d’une caméra intelligente pour le suivi des individus en temps réel, utilisant Arduino UNO et le modèle YOLOv5</a:t>
            </a: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Github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Prédiction des pannes sur les avions A320 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fr-FR" sz="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+mn-cs"/>
              </a:rPr>
              <a:t>Entraînement d’un Auto-encodeur et d’un LSTM pour la classification des séries temporelles des capteurs et la détection des anomalies sur les avions A320.</a:t>
            </a:r>
            <a:endParaRPr lang="fr-FR" sz="1200">
              <a:solidFill>
                <a:srgbClr val="5B9BD5">
                  <a:lumMod val="50000"/>
                </a:srgbClr>
              </a:solidFill>
              <a:latin typeface="BNPP Sans Light" panose="02000503020000020004" pitchFamily="50" charset="0"/>
            </a:endParaRPr>
          </a:p>
          <a:p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BNPP Sans Light" panose="02000503020000020004" pitchFamily="50" charset="0"/>
                <a:ea typeface="+mn-ea"/>
                <a:cs typeface="+mn-cs"/>
              </a:rPr>
              <a:t>Certifications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800"/>
              <a:t>Computer Architecture (de </a:t>
            </a:r>
            <a:r>
              <a:rPr lang="en-US" sz="800" b="1"/>
              <a:t>Princeton University</a:t>
            </a:r>
            <a:r>
              <a:rPr lang="en-US" sz="800"/>
              <a:t>)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Data &amp; AI Certificate de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ISAE-SUPAERO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</a:t>
            </a: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Toulouse, France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Improving Deep Neural Networks: Hyperparameter Tuning, Regularization and Optimization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sur Coursera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for Data Scientists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LinkedIn</a:t>
            </a:r>
            <a:endParaRPr lang="fr-FR" sz="800"/>
          </a:p>
        </p:txBody>
      </p:sp>
      <p:pic>
        <p:nvPicPr>
          <p:cNvPr id="10" name="Picture 4" descr="メルマガイラスト／無料イラストなら「イラストAC」">
            <a:extLst>
              <a:ext uri="{FF2B5EF4-FFF2-40B4-BE49-F238E27FC236}">
                <a16:creationId xmlns:a16="http://schemas.microsoft.com/office/drawing/2014/main" id="{31378600-F139-66F8-6428-ED1BA255B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353" b="96471" l="2353" r="96765">
                        <a14:foregroundMark x1="59118" y1="6176" x2="37941" y2="7647"/>
                        <a14:foregroundMark x1="37941" y1="7647" x2="22941" y2="14706"/>
                        <a14:foregroundMark x1="22941" y1="14706" x2="16176" y2="40294"/>
                        <a14:foregroundMark x1="16176" y1="40294" x2="17059" y2="58235"/>
                        <a14:foregroundMark x1="17059" y1="58235" x2="22059" y2="73235"/>
                        <a14:foregroundMark x1="22059" y1="73235" x2="42941" y2="82941"/>
                        <a14:foregroundMark x1="42941" y1="82941" x2="70294" y2="81176"/>
                        <a14:foregroundMark x1="70294" y1="81176" x2="84706" y2="69118"/>
                        <a14:foregroundMark x1="84706" y1="69118" x2="86765" y2="27059"/>
                        <a14:foregroundMark x1="86765" y1="27059" x2="77059" y2="12353"/>
                        <a14:foregroundMark x1="77059" y1="12353" x2="56765" y2="7059"/>
                        <a14:foregroundMark x1="70882" y1="47941" x2="70882" y2="47941"/>
                        <a14:foregroundMark x1="70882" y1="47941" x2="70882" y2="47941"/>
                        <a14:foregroundMark x1="18824" y1="39118" x2="18529" y2="45000"/>
                        <a14:foregroundMark x1="29118" y1="26471" x2="29412" y2="30000"/>
                        <a14:foregroundMark x1="29412" y1="32647" x2="29412" y2="34118"/>
                        <a14:foregroundMark x1="45882" y1="19412" x2="32059" y2="58529"/>
                        <a14:foregroundMark x1="53824" y1="19412" x2="45588" y2="56176"/>
                        <a14:foregroundMark x1="15000" y1="25882" x2="39118" y2="25000"/>
                        <a14:foregroundMark x1="39118" y1="25000" x2="82353" y2="25294"/>
                        <a14:foregroundMark x1="82353" y1="25294" x2="87647" y2="45000"/>
                        <a14:foregroundMark x1="87647" y1="45000" x2="87059" y2="64118"/>
                        <a14:foregroundMark x1="87059" y1="64118" x2="79706" y2="77647"/>
                        <a14:foregroundMark x1="79706" y1="77647" x2="20588" y2="80294"/>
                        <a14:foregroundMark x1="20588" y1="80294" x2="17941" y2="25882"/>
                        <a14:foregroundMark x1="17941" y1="25882" x2="18529" y2="22647"/>
                        <a14:foregroundMark x1="50294" y1="25882" x2="31471" y2="29118"/>
                        <a14:foregroundMark x1="62647" y1="27647" x2="62647" y2="27647"/>
                        <a14:foregroundMark x1="62647" y1="27647" x2="62647" y2="27647"/>
                        <a14:foregroundMark x1="77647" y1="29118" x2="77647" y2="29118"/>
                        <a14:foregroundMark x1="77647" y1="29118" x2="77647" y2="29118"/>
                        <a14:foregroundMark x1="81765" y1="26176" x2="75294" y2="37941"/>
                        <a14:foregroundMark x1="75000" y1="33235" x2="69706" y2="43235"/>
                        <a14:foregroundMark x1="69118" y1="38824" x2="65882" y2="45882"/>
                        <a14:foregroundMark x1="64706" y1="44706" x2="58824" y2="50588"/>
                        <a14:foregroundMark x1="55000" y1="51765" x2="54412" y2="55882"/>
                        <a14:foregroundMark x1="61765" y1="51765" x2="61471" y2="55882"/>
                        <a14:foregroundMark x1="63529" y1="55588" x2="67941" y2="60294"/>
                        <a14:foregroundMark x1="71176" y1="62647" x2="73824" y2="67941"/>
                        <a14:foregroundMark x1="73529" y1="71765" x2="64412" y2="72059"/>
                        <a14:foregroundMark x1="55000" y1="72353" x2="48529" y2="73529"/>
                        <a14:foregroundMark x1="42941" y1="73529" x2="37059" y2="73824"/>
                        <a14:foregroundMark x1="36176" y1="73824" x2="26176" y2="72941"/>
                        <a14:foregroundMark x1="81471" y1="67059" x2="81765" y2="39706"/>
                        <a14:foregroundMark x1="81765" y1="39706" x2="71471" y2="29412"/>
                        <a14:foregroundMark x1="71471" y1="29412" x2="67647" y2="29118"/>
                        <a14:foregroundMark x1="78235" y1="28529" x2="68235" y2="28235"/>
                        <a14:foregroundMark x1="4118" y1="47353" x2="4118" y2="47353"/>
                        <a14:foregroundMark x1="4118" y1="47353" x2="4118" y2="47353"/>
                        <a14:foregroundMark x1="27059" y1="22941" x2="5588" y2="48824"/>
                        <a14:foregroundMark x1="5588" y1="48824" x2="6176" y2="65588"/>
                        <a14:foregroundMark x1="6176" y1="65588" x2="35882" y2="89412"/>
                        <a14:foregroundMark x1="35882" y1="89412" x2="51765" y2="90588"/>
                        <a14:foregroundMark x1="51765" y1="90588" x2="66765" y2="88824"/>
                        <a14:foregroundMark x1="66765" y1="88824" x2="86471" y2="74706"/>
                        <a14:foregroundMark x1="86471" y1="74706" x2="94118" y2="56471"/>
                        <a14:foregroundMark x1="94118" y1="56471" x2="94706" y2="35588"/>
                        <a14:foregroundMark x1="94706" y1="35588" x2="73529" y2="22941"/>
                        <a14:foregroundMark x1="73529" y1="22941" x2="65294" y2="6176"/>
                        <a14:foregroundMark x1="65294" y1="6176" x2="47941" y2="2647"/>
                        <a14:foregroundMark x1="47941" y1="2647" x2="31765" y2="7647"/>
                        <a14:foregroundMark x1="31765" y1="7647" x2="17353" y2="18824"/>
                        <a14:foregroundMark x1="17353" y1="18824" x2="9118" y2="30588"/>
                        <a14:foregroundMark x1="9118" y1="30588" x2="7059" y2="37941"/>
                        <a14:foregroundMark x1="19412" y1="85882" x2="13235" y2="75882"/>
                        <a14:foregroundMark x1="2353" y1="57647" x2="4706" y2="34706"/>
                        <a14:foregroundMark x1="92941" y1="28824" x2="94412" y2="41471"/>
                        <a14:foregroundMark x1="96176" y1="41176" x2="96765" y2="55882"/>
                        <a14:foregroundMark x1="64412" y1="95588" x2="64412" y2="95588"/>
                        <a14:foregroundMark x1="64412" y1="95588" x2="64412" y2="95588"/>
                        <a14:foregroundMark x1="55882" y1="96471" x2="55882" y2="96471"/>
                        <a14:foregroundMark x1="55882" y1="96471" x2="55882" y2="96471"/>
                        <a14:foregroundMark x1="52647" y1="55588" x2="52647" y2="55588"/>
                        <a14:foregroundMark x1="52647" y1="55588" x2="52647" y2="55588"/>
                        <a14:foregroundMark x1="51471" y1="62059" x2="51471" y2="62059"/>
                        <a14:foregroundMark x1="51471" y1="62059" x2="51471" y2="62059"/>
                        <a14:foregroundMark x1="50294" y1="81176" x2="61471" y2="24118"/>
                        <a14:foregroundMark x1="81471" y1="46176" x2="63824" y2="56765"/>
                        <a14:foregroundMark x1="56765" y1="75000" x2="63824" y2="56765"/>
                        <a14:foregroundMark x1="39412" y1="70294" x2="51176" y2="47941"/>
                        <a14:foregroundMark x1="37941" y1="47353" x2="35588" y2="66176"/>
                        <a14:foregroundMark x1="42059" y1="71176" x2="23529" y2="38235"/>
                        <a14:foregroundMark x1="23529" y1="38235" x2="23529" y2="38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9" y="614905"/>
            <a:ext cx="319017" cy="3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ub, Github, repository, Git icon">
            <a:extLst>
              <a:ext uri="{FF2B5EF4-FFF2-40B4-BE49-F238E27FC236}">
                <a16:creationId xmlns:a16="http://schemas.microsoft.com/office/drawing/2014/main" id="{6BD91568-BF46-913B-197B-C4175636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008" b="94726" l="3376" r="96624">
                        <a14:foregroundMark x1="86076" y1="45570" x2="74262" y2="25527"/>
                        <a14:foregroundMark x1="74262" y1="25527" x2="43460" y2="22785"/>
                        <a14:foregroundMark x1="43460" y1="22785" x2="19620" y2="32278"/>
                        <a14:foregroundMark x1="19620" y1="32278" x2="13713" y2="58439"/>
                        <a14:foregroundMark x1="13713" y1="58439" x2="18987" y2="77215"/>
                        <a14:foregroundMark x1="18987" y1="77215" x2="36498" y2="87553"/>
                        <a14:foregroundMark x1="36498" y1="87553" x2="58017" y2="89241"/>
                        <a14:foregroundMark x1="58017" y1="89241" x2="80591" y2="66878"/>
                        <a14:foregroundMark x1="80591" y1="66878" x2="86076" y2="45148"/>
                        <a14:foregroundMark x1="62025" y1="21941" x2="30802" y2="18987"/>
                        <a14:foregroundMark x1="72574" y1="20886" x2="59916" y2="14557"/>
                        <a14:foregroundMark x1="54641" y1="15612" x2="41350" y2="15612"/>
                        <a14:foregroundMark x1="45781" y1="9916" x2="45781" y2="9916"/>
                        <a14:foregroundMark x1="45781" y1="9916" x2="45781" y2="9916"/>
                        <a14:foregroundMark x1="28481" y1="16667" x2="28481" y2="16667"/>
                        <a14:foregroundMark x1="28481" y1="16667" x2="28481" y2="16667"/>
                        <a14:foregroundMark x1="12869" y1="38819" x2="28270" y2="19198"/>
                        <a14:foregroundMark x1="28270" y1="19198" x2="48312" y2="10549"/>
                        <a14:foregroundMark x1="48312" y1="10549" x2="48523" y2="10549"/>
                        <a14:foregroundMark x1="52743" y1="9705" x2="72574" y2="16878"/>
                        <a14:foregroundMark x1="72574" y1="16878" x2="89451" y2="62236"/>
                        <a14:foregroundMark x1="89451" y1="62236" x2="75949" y2="80802"/>
                        <a14:foregroundMark x1="75949" y1="80802" x2="70886" y2="82489"/>
                        <a14:foregroundMark x1="89662" y1="40928" x2="90084" y2="57595"/>
                        <a14:foregroundMark x1="91772" y1="47468" x2="91772" y2="47468"/>
                        <a14:foregroundMark x1="91772" y1="47468" x2="91772" y2="47468"/>
                        <a14:foregroundMark x1="48945" y1="8439" x2="48945" y2="8439"/>
                        <a14:foregroundMark x1="48945" y1="8439" x2="48945" y2="8439"/>
                        <a14:foregroundMark x1="9283" y1="50633" x2="9283" y2="50633"/>
                        <a14:foregroundMark x1="9283" y1="50633" x2="9283" y2="50633"/>
                        <a14:foregroundMark x1="50000" y1="94726" x2="50000" y2="94726"/>
                        <a14:foregroundMark x1="50000" y1="94726" x2="50000" y2="94726"/>
                        <a14:foregroundMark x1="38397" y1="77004" x2="38397" y2="77004"/>
                        <a14:foregroundMark x1="38397" y1="77004" x2="38397" y2="77004"/>
                        <a14:foregroundMark x1="34388" y1="76793" x2="34388" y2="76793"/>
                        <a14:foregroundMark x1="34388" y1="76793" x2="34388" y2="76793"/>
                        <a14:foregroundMark x1="94304" y1="49578" x2="94304" y2="49578"/>
                        <a14:foregroundMark x1="94304" y1="49578" x2="94304" y2="49578"/>
                        <a14:foregroundMark x1="5063" y1="50000" x2="5063" y2="50000"/>
                        <a14:foregroundMark x1="5063" y1="50000" x2="5063" y2="50000"/>
                        <a14:foregroundMark x1="4430" y1="50211" x2="4430" y2="50211"/>
                        <a14:foregroundMark x1="4430" y1="50211" x2="4430" y2="50211"/>
                        <a14:foregroundMark x1="3797" y1="51266" x2="6540" y2="41561"/>
                        <a14:foregroundMark x1="47679" y1="4641" x2="52532" y2="4219"/>
                        <a14:foregroundMark x1="96624" y1="45992" x2="96624" y2="50844"/>
                        <a14:foregroundMark x1="4008" y1="56540" x2="4430" y2="628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7" y="614905"/>
            <a:ext cx="319017" cy="3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ontact Us Comments - Contact Icon Png, transparent png | Icon, Person ...">
            <a:extLst>
              <a:ext uri="{FF2B5EF4-FFF2-40B4-BE49-F238E27FC236}">
                <a16:creationId xmlns:a16="http://schemas.microsoft.com/office/drawing/2014/main" id="{67F05E33-24B6-A653-F2AD-38F848BC9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237" b="96781" l="4008" r="96414">
                        <a14:foregroundMark x1="60127" y1="9054" x2="37764" y2="8451"/>
                        <a14:foregroundMark x1="37764" y1="8451" x2="24051" y2="14286"/>
                        <a14:foregroundMark x1="24051" y1="14286" x2="15823" y2="21529"/>
                        <a14:foregroundMark x1="15823" y1="21529" x2="15401" y2="23139"/>
                        <a14:foregroundMark x1="9916" y1="26761" x2="9916" y2="26761"/>
                        <a14:foregroundMark x1="9916" y1="26761" x2="9916" y2="26761"/>
                        <a14:foregroundMark x1="8439" y1="32797" x2="8439" y2="32797"/>
                        <a14:foregroundMark x1="8439" y1="32797" x2="8439" y2="32797"/>
                        <a14:foregroundMark x1="50000" y1="15493" x2="30591" y2="20523"/>
                        <a14:foregroundMark x1="30591" y1="20523" x2="17722" y2="49698"/>
                        <a14:foregroundMark x1="17722" y1="49698" x2="40928" y2="69819"/>
                        <a14:foregroundMark x1="40928" y1="69819" x2="64346" y2="71630"/>
                        <a14:foregroundMark x1="64346" y1="71630" x2="71097" y2="59155"/>
                        <a14:foregroundMark x1="71097" y1="59155" x2="55907" y2="28571"/>
                        <a14:foregroundMark x1="55907" y1="28571" x2="32700" y2="18511"/>
                        <a14:foregroundMark x1="44937" y1="25352" x2="26160" y2="34608"/>
                        <a14:foregroundMark x1="26160" y1="34608" x2="24473" y2="39437"/>
                        <a14:foregroundMark x1="33122" y1="38833" x2="33122" y2="38833"/>
                        <a14:foregroundMark x1="8017" y1="34004" x2="7806" y2="34608"/>
                        <a14:foregroundMark x1="6118" y1="38632" x2="6118" y2="38632"/>
                        <a14:foregroundMark x1="6118" y1="38632" x2="6118" y2="38632"/>
                        <a14:foregroundMark x1="5485" y1="43662" x2="5485" y2="43662"/>
                        <a14:foregroundMark x1="5485" y1="43662" x2="5485" y2="43662"/>
                        <a14:foregroundMark x1="60338" y1="9859" x2="73418" y2="14889"/>
                        <a14:foregroundMark x1="73418" y1="14889" x2="83755" y2="22133"/>
                        <a14:foregroundMark x1="83755" y1="22133" x2="93249" y2="44266"/>
                        <a14:foregroundMark x1="93249" y1="44266" x2="94726" y2="54930"/>
                        <a14:foregroundMark x1="94726" y1="54930" x2="91561" y2="70624"/>
                        <a14:foregroundMark x1="91561" y1="70624" x2="84599" y2="80282"/>
                        <a14:foregroundMark x1="84599" y1="80282" x2="63502" y2="91348"/>
                        <a14:foregroundMark x1="63502" y1="91348" x2="36287" y2="93561"/>
                        <a14:foregroundMark x1="36287" y1="93561" x2="22785" y2="85915"/>
                        <a14:foregroundMark x1="22785" y1="85915" x2="10549" y2="68008"/>
                        <a14:foregroundMark x1="10549" y1="68008" x2="6329" y2="45070"/>
                        <a14:foregroundMark x1="58228" y1="41851" x2="58228" y2="41851"/>
                        <a14:foregroundMark x1="58228" y1="41851" x2="58228" y2="41851"/>
                        <a14:foregroundMark x1="61814" y1="28370" x2="17089" y2="25956"/>
                        <a14:foregroundMark x1="69620" y1="43662" x2="13080" y2="43058"/>
                        <a14:foregroundMark x1="13080" y1="43058" x2="12869" y2="42857"/>
                        <a14:foregroundMark x1="23840" y1="27364" x2="4852" y2="46881"/>
                        <a14:foregroundMark x1="20253" y1="42857" x2="15823" y2="61569"/>
                        <a14:foregroundMark x1="33333" y1="56338" x2="33333" y2="74648"/>
                        <a14:foregroundMark x1="12869" y1="57143" x2="27004" y2="74044"/>
                        <a14:foregroundMark x1="27004" y1="74044" x2="27004" y2="74044"/>
                        <a14:foregroundMark x1="30169" y1="67203" x2="56751" y2="80080"/>
                        <a14:foregroundMark x1="56751" y1="80080" x2="56962" y2="80080"/>
                        <a14:foregroundMark x1="23629" y1="73642" x2="41139" y2="76258"/>
                        <a14:foregroundMark x1="33544" y1="69819" x2="34177" y2="82093"/>
                        <a14:foregroundMark x1="41350" y1="73441" x2="44937" y2="83300"/>
                        <a14:foregroundMark x1="30591" y1="74648" x2="37342" y2="86922"/>
                        <a14:foregroundMark x1="42405" y1="77264" x2="57173" y2="85513"/>
                        <a14:foregroundMark x1="57173" y1="85513" x2="58228" y2="85714"/>
                        <a14:foregroundMark x1="53165" y1="44266" x2="74051" y2="34608"/>
                        <a14:foregroundMark x1="74051" y1="34608" x2="75105" y2="32998"/>
                        <a14:foregroundMark x1="42405" y1="20724" x2="78059" y2="29980"/>
                        <a14:foregroundMark x1="78059" y1="29980" x2="81224" y2="50503"/>
                        <a14:foregroundMark x1="81224" y1="50503" x2="77637" y2="73642"/>
                        <a14:foregroundMark x1="77637" y1="73642" x2="68987" y2="84909"/>
                        <a14:foregroundMark x1="68987" y1="84909" x2="62447" y2="85714"/>
                        <a14:foregroundMark x1="90506" y1="31992" x2="93038" y2="45875"/>
                        <a14:foregroundMark x1="94937" y1="44668" x2="96835" y2="50503"/>
                        <a14:foregroundMark x1="45781" y1="29175" x2="27426" y2="41046"/>
                        <a14:foregroundMark x1="58439" y1="42455" x2="26793" y2="56338"/>
                        <a14:foregroundMark x1="62869" y1="52515" x2="42827" y2="61972"/>
                        <a14:foregroundMark x1="31224" y1="42857" x2="37342" y2="52918"/>
                        <a14:foregroundMark x1="37342" y1="52918" x2="67511" y2="76660"/>
                        <a14:foregroundMark x1="67511" y1="76660" x2="74051" y2="79074"/>
                        <a14:foregroundMark x1="80169" y1="56942" x2="63291" y2="73239"/>
                        <a14:foregroundMark x1="63291" y1="73239" x2="62025" y2="75855"/>
                        <a14:foregroundMark x1="15401" y1="23541" x2="7806" y2="30785"/>
                        <a14:foregroundMark x1="7806" y1="30785" x2="4219" y2="55734"/>
                        <a14:foregroundMark x1="4219" y1="55734" x2="15190" y2="81087"/>
                        <a14:foregroundMark x1="15190" y1="81087" x2="20886" y2="83903"/>
                        <a14:foregroundMark x1="46624" y1="96781" x2="46624" y2="96781"/>
                        <a14:foregroundMark x1="46624" y1="96781" x2="46624" y2="96781"/>
                        <a14:foregroundMark x1="50000" y1="6237" x2="50000" y2="6237"/>
                        <a14:foregroundMark x1="50000" y1="6237" x2="50000" y2="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78" y="620524"/>
            <a:ext cx="29353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19C47CB-34AD-6FA1-E8B2-482BC9CE3D90}"/>
              </a:ext>
            </a:extLst>
          </p:cNvPr>
          <p:cNvCxnSpPr>
            <a:cxnSpLocks/>
          </p:cNvCxnSpPr>
          <p:nvPr/>
        </p:nvCxnSpPr>
        <p:spPr>
          <a:xfrm>
            <a:off x="1393930" y="1230494"/>
            <a:ext cx="5127920" cy="499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A260BB-A16F-C25D-C0D5-BD25F2D66361}"/>
              </a:ext>
            </a:extLst>
          </p:cNvPr>
          <p:cNvCxnSpPr>
            <a:cxnSpLocks/>
          </p:cNvCxnSpPr>
          <p:nvPr/>
        </p:nvCxnSpPr>
        <p:spPr>
          <a:xfrm>
            <a:off x="2277632" y="2012597"/>
            <a:ext cx="4244218" cy="77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8AFF668-7B0A-2D3F-9E99-FF666CD07A8C}"/>
              </a:ext>
            </a:extLst>
          </p:cNvPr>
          <p:cNvCxnSpPr>
            <a:cxnSpLocks/>
          </p:cNvCxnSpPr>
          <p:nvPr/>
        </p:nvCxnSpPr>
        <p:spPr>
          <a:xfrm>
            <a:off x="1167626" y="7332550"/>
            <a:ext cx="5354224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2D6A945-D662-7793-B9D8-88E24B9D8987}"/>
              </a:ext>
            </a:extLst>
          </p:cNvPr>
          <p:cNvCxnSpPr>
            <a:cxnSpLocks/>
          </p:cNvCxnSpPr>
          <p:nvPr/>
        </p:nvCxnSpPr>
        <p:spPr>
          <a:xfrm>
            <a:off x="1393930" y="9204968"/>
            <a:ext cx="512792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639700F-7B30-2512-6470-F10D230B1082}"/>
              </a:ext>
            </a:extLst>
          </p:cNvPr>
          <p:cNvCxnSpPr>
            <a:cxnSpLocks/>
          </p:cNvCxnSpPr>
          <p:nvPr/>
        </p:nvCxnSpPr>
        <p:spPr>
          <a:xfrm>
            <a:off x="1004570" y="8244711"/>
            <a:ext cx="5517280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581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5362</TotalTime>
  <Words>828</Words>
  <Application>Microsoft Office PowerPoint</Application>
  <PresentationFormat>Format A4 (210 x 297 mm)</PresentationFormat>
  <Paragraphs>54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Agfa Rotis Semisans</vt:lpstr>
      <vt:lpstr>Arial</vt:lpstr>
      <vt:lpstr>BNPP Rounded Light</vt:lpstr>
      <vt:lpstr>BNPP Sans Light</vt:lpstr>
      <vt:lpstr>Calibri</vt:lpstr>
      <vt:lpstr>Calibri Light</vt:lpstr>
      <vt:lpstr>Courier New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Anass MAJJI</dc:creator>
  <cp:lastModifiedBy>Anass MAJJI</cp:lastModifiedBy>
  <cp:revision>167</cp:revision>
  <cp:lastPrinted>2024-04-04T09:39:32Z</cp:lastPrinted>
  <dcterms:created xsi:type="dcterms:W3CDTF">2024-02-05T14:29:55Z</dcterms:created>
  <dcterms:modified xsi:type="dcterms:W3CDTF">2025-02-22T14:39:46Z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a12554-321c-45c3-b2fd-7e3f55c509d9_Enabled">
    <vt:lpwstr>true</vt:lpwstr>
  </property>
  <property fmtid="{D5CDD505-2E9C-101B-9397-08002B2CF9AE}" pid="3" name="MSIP_Label_56a12554-321c-45c3-b2fd-7e3f55c509d9_SetDate">
    <vt:lpwstr>2024-02-05T14:30:51Z</vt:lpwstr>
  </property>
  <property fmtid="{D5CDD505-2E9C-101B-9397-08002B2CF9AE}" pid="4" name="MSIP_Label_56a12554-321c-45c3-b2fd-7e3f55c509d9_Method">
    <vt:lpwstr>Privileged</vt:lpwstr>
  </property>
  <property fmtid="{D5CDD505-2E9C-101B-9397-08002B2CF9AE}" pid="5" name="MSIP_Label_56a12554-321c-45c3-b2fd-7e3f55c509d9_Name">
    <vt:lpwstr>56a12554-321c-45c3-b2fd-7e3f55c509d9</vt:lpwstr>
  </property>
  <property fmtid="{D5CDD505-2E9C-101B-9397-08002B2CF9AE}" pid="6" name="MSIP_Label_56a12554-321c-45c3-b2fd-7e3f55c509d9_SiteId">
    <vt:lpwstr>614f9c25-bffa-42c7-86d8-964101f55fa2</vt:lpwstr>
  </property>
  <property fmtid="{D5CDD505-2E9C-101B-9397-08002B2CF9AE}" pid="7" name="MSIP_Label_56a12554-321c-45c3-b2fd-7e3f55c509d9_ActionId">
    <vt:lpwstr>ea26b280-c8c1-4b3a-aafb-143328a0f20d</vt:lpwstr>
  </property>
  <property fmtid="{D5CDD505-2E9C-101B-9397-08002B2CF9AE}" pid="8" name="MSIP_Label_56a12554-321c-45c3-b2fd-7e3f55c509d9_ContentBits">
    <vt:lpwstr>0</vt:lpwstr>
  </property>
</Properties>
</file>