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40DD60-FC98-49F5-93D0-D326F480C1F3}"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F7C90-797B-4B43-BABB-F3C0A298AC9D}" type="slidenum">
              <a:rPr lang="en-US" smtClean="0"/>
              <a:t>‹#›</a:t>
            </a:fld>
            <a:endParaRPr lang="en-US"/>
          </a:p>
        </p:txBody>
      </p:sp>
    </p:spTree>
    <p:extLst>
      <p:ext uri="{BB962C8B-B14F-4D97-AF65-F5344CB8AC3E}">
        <p14:creationId xmlns:p14="http://schemas.microsoft.com/office/powerpoint/2010/main" val="2431424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40DD60-FC98-49F5-93D0-D326F480C1F3}"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F7C90-797B-4B43-BABB-F3C0A298AC9D}" type="slidenum">
              <a:rPr lang="en-US" smtClean="0"/>
              <a:t>‹#›</a:t>
            </a:fld>
            <a:endParaRPr lang="en-US"/>
          </a:p>
        </p:txBody>
      </p:sp>
    </p:spTree>
    <p:extLst>
      <p:ext uri="{BB962C8B-B14F-4D97-AF65-F5344CB8AC3E}">
        <p14:creationId xmlns:p14="http://schemas.microsoft.com/office/powerpoint/2010/main" val="2985846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40DD60-FC98-49F5-93D0-D326F480C1F3}"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F7C90-797B-4B43-BABB-F3C0A298AC9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54144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40DD60-FC98-49F5-93D0-D326F480C1F3}"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F7C90-797B-4B43-BABB-F3C0A298AC9D}" type="slidenum">
              <a:rPr lang="en-US" smtClean="0"/>
              <a:t>‹#›</a:t>
            </a:fld>
            <a:endParaRPr lang="en-US"/>
          </a:p>
        </p:txBody>
      </p:sp>
    </p:spTree>
    <p:extLst>
      <p:ext uri="{BB962C8B-B14F-4D97-AF65-F5344CB8AC3E}">
        <p14:creationId xmlns:p14="http://schemas.microsoft.com/office/powerpoint/2010/main" val="313801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40DD60-FC98-49F5-93D0-D326F480C1F3}"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F7C90-797B-4B43-BABB-F3C0A298AC9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6796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40DD60-FC98-49F5-93D0-D326F480C1F3}"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F7C90-797B-4B43-BABB-F3C0A298AC9D}" type="slidenum">
              <a:rPr lang="en-US" smtClean="0"/>
              <a:t>‹#›</a:t>
            </a:fld>
            <a:endParaRPr lang="en-US"/>
          </a:p>
        </p:txBody>
      </p:sp>
    </p:spTree>
    <p:extLst>
      <p:ext uri="{BB962C8B-B14F-4D97-AF65-F5344CB8AC3E}">
        <p14:creationId xmlns:p14="http://schemas.microsoft.com/office/powerpoint/2010/main" val="1280894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40DD60-FC98-49F5-93D0-D326F480C1F3}"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F7C90-797B-4B43-BABB-F3C0A298AC9D}" type="slidenum">
              <a:rPr lang="en-US" smtClean="0"/>
              <a:t>‹#›</a:t>
            </a:fld>
            <a:endParaRPr lang="en-US"/>
          </a:p>
        </p:txBody>
      </p:sp>
    </p:spTree>
    <p:extLst>
      <p:ext uri="{BB962C8B-B14F-4D97-AF65-F5344CB8AC3E}">
        <p14:creationId xmlns:p14="http://schemas.microsoft.com/office/powerpoint/2010/main" val="271644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40DD60-FC98-49F5-93D0-D326F480C1F3}"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F7C90-797B-4B43-BABB-F3C0A298AC9D}" type="slidenum">
              <a:rPr lang="en-US" smtClean="0"/>
              <a:t>‹#›</a:t>
            </a:fld>
            <a:endParaRPr lang="en-US"/>
          </a:p>
        </p:txBody>
      </p:sp>
    </p:spTree>
    <p:extLst>
      <p:ext uri="{BB962C8B-B14F-4D97-AF65-F5344CB8AC3E}">
        <p14:creationId xmlns:p14="http://schemas.microsoft.com/office/powerpoint/2010/main" val="796701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40DD60-FC98-49F5-93D0-D326F480C1F3}"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F7C90-797B-4B43-BABB-F3C0A298AC9D}" type="slidenum">
              <a:rPr lang="en-US" smtClean="0"/>
              <a:t>‹#›</a:t>
            </a:fld>
            <a:endParaRPr lang="en-US"/>
          </a:p>
        </p:txBody>
      </p:sp>
    </p:spTree>
    <p:extLst>
      <p:ext uri="{BB962C8B-B14F-4D97-AF65-F5344CB8AC3E}">
        <p14:creationId xmlns:p14="http://schemas.microsoft.com/office/powerpoint/2010/main" val="399516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40DD60-FC98-49F5-93D0-D326F480C1F3}"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F7C90-797B-4B43-BABB-F3C0A298AC9D}" type="slidenum">
              <a:rPr lang="en-US" smtClean="0"/>
              <a:t>‹#›</a:t>
            </a:fld>
            <a:endParaRPr lang="en-US"/>
          </a:p>
        </p:txBody>
      </p:sp>
    </p:spTree>
    <p:extLst>
      <p:ext uri="{BB962C8B-B14F-4D97-AF65-F5344CB8AC3E}">
        <p14:creationId xmlns:p14="http://schemas.microsoft.com/office/powerpoint/2010/main" val="411930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40DD60-FC98-49F5-93D0-D326F480C1F3}"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F7C90-797B-4B43-BABB-F3C0A298AC9D}" type="slidenum">
              <a:rPr lang="en-US" smtClean="0"/>
              <a:t>‹#›</a:t>
            </a:fld>
            <a:endParaRPr lang="en-US"/>
          </a:p>
        </p:txBody>
      </p:sp>
    </p:spTree>
    <p:extLst>
      <p:ext uri="{BB962C8B-B14F-4D97-AF65-F5344CB8AC3E}">
        <p14:creationId xmlns:p14="http://schemas.microsoft.com/office/powerpoint/2010/main" val="716292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40DD60-FC98-49F5-93D0-D326F480C1F3}" type="datetimeFigureOut">
              <a:rPr lang="en-US" smtClean="0"/>
              <a:t>5/18/2020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DF7C90-797B-4B43-BABB-F3C0A298AC9D}" type="slidenum">
              <a:rPr lang="en-US" smtClean="0"/>
              <a:t>‹#›</a:t>
            </a:fld>
            <a:endParaRPr lang="en-US"/>
          </a:p>
        </p:txBody>
      </p:sp>
    </p:spTree>
    <p:extLst>
      <p:ext uri="{BB962C8B-B14F-4D97-AF65-F5344CB8AC3E}">
        <p14:creationId xmlns:p14="http://schemas.microsoft.com/office/powerpoint/2010/main" val="2836889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40DD60-FC98-49F5-93D0-D326F480C1F3}" type="datetimeFigureOut">
              <a:rPr lang="en-US" smtClean="0"/>
              <a:t>5/18/2020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DF7C90-797B-4B43-BABB-F3C0A298AC9D}" type="slidenum">
              <a:rPr lang="en-US" smtClean="0"/>
              <a:t>‹#›</a:t>
            </a:fld>
            <a:endParaRPr lang="en-US"/>
          </a:p>
        </p:txBody>
      </p:sp>
    </p:spTree>
    <p:extLst>
      <p:ext uri="{BB962C8B-B14F-4D97-AF65-F5344CB8AC3E}">
        <p14:creationId xmlns:p14="http://schemas.microsoft.com/office/powerpoint/2010/main" val="229046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0DD60-FC98-49F5-93D0-D326F480C1F3}" type="datetimeFigureOut">
              <a:rPr lang="en-US" smtClean="0"/>
              <a:t>5/18/2020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DF7C90-797B-4B43-BABB-F3C0A298AC9D}" type="slidenum">
              <a:rPr lang="en-US" smtClean="0"/>
              <a:t>‹#›</a:t>
            </a:fld>
            <a:endParaRPr lang="en-US"/>
          </a:p>
        </p:txBody>
      </p:sp>
    </p:spTree>
    <p:extLst>
      <p:ext uri="{BB962C8B-B14F-4D97-AF65-F5344CB8AC3E}">
        <p14:creationId xmlns:p14="http://schemas.microsoft.com/office/powerpoint/2010/main" val="3626286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40DD60-FC98-49F5-93D0-D326F480C1F3}"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F7C90-797B-4B43-BABB-F3C0A298AC9D}" type="slidenum">
              <a:rPr lang="en-US" smtClean="0"/>
              <a:t>‹#›</a:t>
            </a:fld>
            <a:endParaRPr lang="en-US"/>
          </a:p>
        </p:txBody>
      </p:sp>
    </p:spTree>
    <p:extLst>
      <p:ext uri="{BB962C8B-B14F-4D97-AF65-F5344CB8AC3E}">
        <p14:creationId xmlns:p14="http://schemas.microsoft.com/office/powerpoint/2010/main" val="7902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40DD60-FC98-49F5-93D0-D326F480C1F3}"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F7C90-797B-4B43-BABB-F3C0A298AC9D}" type="slidenum">
              <a:rPr lang="en-US" smtClean="0"/>
              <a:t>‹#›</a:t>
            </a:fld>
            <a:endParaRPr lang="en-US"/>
          </a:p>
        </p:txBody>
      </p:sp>
    </p:spTree>
    <p:extLst>
      <p:ext uri="{BB962C8B-B14F-4D97-AF65-F5344CB8AC3E}">
        <p14:creationId xmlns:p14="http://schemas.microsoft.com/office/powerpoint/2010/main" val="3295489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40DD60-FC98-49F5-93D0-D326F480C1F3}" type="datetimeFigureOut">
              <a:rPr lang="en-US" smtClean="0"/>
              <a:t>5/18/2020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DF7C90-797B-4B43-BABB-F3C0A298AC9D}" type="slidenum">
              <a:rPr lang="en-US" smtClean="0"/>
              <a:t>‹#›</a:t>
            </a:fld>
            <a:endParaRPr lang="en-US"/>
          </a:p>
        </p:txBody>
      </p:sp>
    </p:spTree>
    <p:extLst>
      <p:ext uri="{BB962C8B-B14F-4D97-AF65-F5344CB8AC3E}">
        <p14:creationId xmlns:p14="http://schemas.microsoft.com/office/powerpoint/2010/main" val="11230470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D50DA4-86AF-4BF1-B852-D27C8706A4B2}"/>
              </a:ext>
            </a:extLst>
          </p:cNvPr>
          <p:cNvSpPr>
            <a:spLocks noGrp="1"/>
          </p:cNvSpPr>
          <p:nvPr>
            <p:ph type="ctrTitle"/>
          </p:nvPr>
        </p:nvSpPr>
        <p:spPr>
          <a:xfrm>
            <a:off x="4419136" y="1020871"/>
            <a:ext cx="6960759" cy="2849671"/>
          </a:xfrm>
        </p:spPr>
        <p:txBody>
          <a:bodyPr>
            <a:normAutofit/>
          </a:bodyPr>
          <a:lstStyle/>
          <a:p>
            <a:pPr algn="l"/>
            <a:r>
              <a:rPr lang="en-US" sz="6000" dirty="0">
                <a:solidFill>
                  <a:srgbClr val="FFFFFF"/>
                </a:solidFill>
              </a:rPr>
              <a:t>The Battle of the Neighborhood</a:t>
            </a:r>
            <a:br>
              <a:rPr lang="en-US" sz="6000" dirty="0">
                <a:solidFill>
                  <a:srgbClr val="FFFFFF"/>
                </a:solidFill>
              </a:rPr>
            </a:br>
            <a:r>
              <a:rPr lang="en-US" sz="2800" dirty="0">
                <a:solidFill>
                  <a:srgbClr val="FFFFFF"/>
                </a:solidFill>
              </a:rPr>
              <a:t>An Applied Data Science Capstone Project</a:t>
            </a:r>
          </a:p>
        </p:txBody>
      </p:sp>
      <p:sp>
        <p:nvSpPr>
          <p:cNvPr id="3" name="Subtitle 2">
            <a:extLst>
              <a:ext uri="{FF2B5EF4-FFF2-40B4-BE49-F238E27FC236}">
                <a16:creationId xmlns:a16="http://schemas.microsoft.com/office/drawing/2014/main" id="{2FA0FDB8-4B06-4B95-93AA-53FA45E21348}"/>
              </a:ext>
            </a:extLst>
          </p:cNvPr>
          <p:cNvSpPr>
            <a:spLocks noGrp="1"/>
          </p:cNvSpPr>
          <p:nvPr>
            <p:ph type="subTitle" idx="1"/>
          </p:nvPr>
        </p:nvSpPr>
        <p:spPr>
          <a:xfrm>
            <a:off x="4548104" y="3962088"/>
            <a:ext cx="6112077" cy="1186108"/>
          </a:xfrm>
        </p:spPr>
        <p:txBody>
          <a:bodyPr>
            <a:normAutofit/>
          </a:bodyPr>
          <a:lstStyle/>
          <a:p>
            <a:pPr algn="l"/>
            <a:r>
              <a:rPr lang="en-US" dirty="0">
                <a:solidFill>
                  <a:srgbClr val="FFFFFF">
                    <a:alpha val="70000"/>
                  </a:srgbClr>
                </a:solidFill>
              </a:rPr>
              <a:t>By Aman</a:t>
            </a:r>
          </a:p>
          <a:p>
            <a:pPr algn="l"/>
            <a:r>
              <a:rPr lang="en-US" dirty="0">
                <a:solidFill>
                  <a:srgbClr val="FFFFFF">
                    <a:alpha val="70000"/>
                  </a:srgbClr>
                </a:solidFill>
              </a:rPr>
              <a:t>May 2020</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80576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9ABE-01AE-4F85-B454-BF5DAEFFC82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6271D28-CA72-4CB0-BE28-F92A4F603192}"/>
              </a:ext>
            </a:extLst>
          </p:cNvPr>
          <p:cNvSpPr>
            <a:spLocks noGrp="1"/>
          </p:cNvSpPr>
          <p:nvPr>
            <p:ph idx="1"/>
          </p:nvPr>
        </p:nvSpPr>
        <p:spPr/>
        <p:txBody>
          <a:bodyPr/>
          <a:lstStyle/>
          <a:p>
            <a:pPr algn="just"/>
            <a:r>
              <a:rPr lang="en-US" dirty="0"/>
              <a:t>New York City is a large and ethnically diverse metropolis. It is the largest city in the United States. The city is made up of 5 boroughs: Manhattan, Brooklyn, Queens, the Bronx and Staten Island, which were grouped together in 1898. The population of New York City in 2020 is approximately 8.5 Million. The New York City has been growing faster than the region over the last decade. The New York region continues to be by far the leading metropolitan gateway for legal immigrants admitted into the United States. New York is the most linguistically diverse city in the world. Around 800 languages are spoken in this city. English remains the most widely spoken language. </a:t>
            </a:r>
          </a:p>
          <a:p>
            <a:pPr algn="just"/>
            <a:r>
              <a:rPr lang="en-US" dirty="0"/>
              <a:t>NYC has with its diverse culture, offers diverse food items. There are many restaurants in New York City, serving cuisines like Chinese, Indian, and Italian etc.</a:t>
            </a:r>
          </a:p>
          <a:p>
            <a:endParaRPr lang="en-US" dirty="0"/>
          </a:p>
        </p:txBody>
      </p:sp>
    </p:spTree>
    <p:extLst>
      <p:ext uri="{BB962C8B-B14F-4D97-AF65-F5344CB8AC3E}">
        <p14:creationId xmlns:p14="http://schemas.microsoft.com/office/powerpoint/2010/main" val="411155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CD22-B154-4071-A5CA-2242D5916E7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1449FDC-2C71-45E2-8E71-06D31A55CE6C}"/>
              </a:ext>
            </a:extLst>
          </p:cNvPr>
          <p:cNvSpPr>
            <a:spLocks noGrp="1"/>
          </p:cNvSpPr>
          <p:nvPr>
            <p:ph idx="1"/>
          </p:nvPr>
        </p:nvSpPr>
        <p:spPr/>
        <p:txBody>
          <a:bodyPr/>
          <a:lstStyle/>
          <a:p>
            <a:r>
              <a:rPr lang="en-US" b="1" dirty="0"/>
              <a:t>The</a:t>
            </a:r>
            <a:r>
              <a:rPr lang="en-US" dirty="0"/>
              <a:t> </a:t>
            </a:r>
            <a:r>
              <a:rPr lang="en-US" b="1" dirty="0"/>
              <a:t>Background</a:t>
            </a:r>
            <a:endParaRPr lang="en-US" dirty="0"/>
          </a:p>
          <a:p>
            <a:pPr lvl="1"/>
            <a:r>
              <a:rPr lang="en-US" dirty="0"/>
              <a:t>Client: A leading Italian businessman wants to expand his business. He is keen to identify the prime location spots in New York City to open his restaurant.</a:t>
            </a:r>
          </a:p>
          <a:p>
            <a:pPr marL="457200" lvl="1" indent="0">
              <a:buNone/>
            </a:pPr>
            <a:endParaRPr lang="en-US" dirty="0"/>
          </a:p>
          <a:p>
            <a:r>
              <a:rPr lang="en-US" b="1" dirty="0"/>
              <a:t>The Client is Interested in getting the answers to the below questions:</a:t>
            </a:r>
            <a:endParaRPr lang="en-US" dirty="0"/>
          </a:p>
          <a:p>
            <a:pPr lvl="1"/>
            <a:r>
              <a:rPr lang="en-US" dirty="0"/>
              <a:t>Identifying the neighborhoods and boroughs of New York City with highest and Lowest number of Italian Restaurants.</a:t>
            </a:r>
          </a:p>
          <a:p>
            <a:pPr lvl="1"/>
            <a:r>
              <a:rPr lang="en-US" dirty="0"/>
              <a:t>Which neighborhood/borough provides the most ideal location to open a new Italian Restaurant?</a:t>
            </a:r>
          </a:p>
          <a:p>
            <a:endParaRPr lang="en-US" dirty="0"/>
          </a:p>
        </p:txBody>
      </p:sp>
    </p:spTree>
    <p:extLst>
      <p:ext uri="{BB962C8B-B14F-4D97-AF65-F5344CB8AC3E}">
        <p14:creationId xmlns:p14="http://schemas.microsoft.com/office/powerpoint/2010/main" val="149543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082D-0B73-4C7D-B9CF-F6A5D92A044A}"/>
              </a:ext>
            </a:extLst>
          </p:cNvPr>
          <p:cNvSpPr>
            <a:spLocks noGrp="1"/>
          </p:cNvSpPr>
          <p:nvPr>
            <p:ph type="title"/>
          </p:nvPr>
        </p:nvSpPr>
        <p:spPr/>
        <p:txBody>
          <a:bodyPr/>
          <a:lstStyle/>
          <a:p>
            <a:r>
              <a:rPr lang="en-US" dirty="0"/>
              <a:t>Data</a:t>
            </a:r>
            <a:br>
              <a:rPr lang="en-US" dirty="0"/>
            </a:br>
            <a:r>
              <a:rPr lang="en-US" sz="2400" dirty="0"/>
              <a:t>(Requirement &amp; Extraction)</a:t>
            </a:r>
            <a:endParaRPr lang="en-US" dirty="0"/>
          </a:p>
        </p:txBody>
      </p:sp>
      <p:sp>
        <p:nvSpPr>
          <p:cNvPr id="3" name="Content Placeholder 2">
            <a:extLst>
              <a:ext uri="{FF2B5EF4-FFF2-40B4-BE49-F238E27FC236}">
                <a16:creationId xmlns:a16="http://schemas.microsoft.com/office/drawing/2014/main" id="{2B64A18A-2C01-43A0-99B7-88059D373A6F}"/>
              </a:ext>
            </a:extLst>
          </p:cNvPr>
          <p:cNvSpPr>
            <a:spLocks noGrp="1"/>
          </p:cNvSpPr>
          <p:nvPr>
            <p:ph idx="1"/>
          </p:nvPr>
        </p:nvSpPr>
        <p:spPr>
          <a:xfrm>
            <a:off x="677334" y="1787727"/>
            <a:ext cx="8596668" cy="3880773"/>
          </a:xfrm>
        </p:spPr>
        <p:txBody>
          <a:bodyPr>
            <a:noAutofit/>
          </a:bodyPr>
          <a:lstStyle/>
          <a:p>
            <a:pPr marL="0" indent="0">
              <a:buNone/>
            </a:pPr>
            <a:r>
              <a:rPr lang="en-US" sz="1400" dirty="0"/>
              <a:t>For this project we need the following data to explore the New York City:</a:t>
            </a:r>
          </a:p>
          <a:p>
            <a:pPr marL="0" indent="0">
              <a:buNone/>
            </a:pPr>
            <a:r>
              <a:rPr lang="en-US" sz="1400" dirty="0"/>
              <a:t> </a:t>
            </a:r>
          </a:p>
          <a:p>
            <a:pPr lvl="0"/>
            <a:r>
              <a:rPr lang="en-US" sz="1400" dirty="0"/>
              <a:t>Dataset containing list of Boroughs and neighborhoods along with their latitude and longitude.</a:t>
            </a:r>
          </a:p>
          <a:p>
            <a:pPr lvl="1"/>
            <a:r>
              <a:rPr lang="en-US" sz="1400" b="1" dirty="0"/>
              <a:t>Data source</a:t>
            </a:r>
            <a:r>
              <a:rPr lang="en-US" sz="1400" dirty="0"/>
              <a:t>: </a:t>
            </a:r>
            <a:r>
              <a:rPr lang="en-US" sz="1400" u="sng" dirty="0">
                <a:hlinkClick r:id="rId2"/>
              </a:rPr>
              <a:t>https://cocl.us/new_york_dataset</a:t>
            </a:r>
            <a:endParaRPr lang="en-US" sz="1400" dirty="0"/>
          </a:p>
          <a:p>
            <a:pPr lvl="1"/>
            <a:r>
              <a:rPr lang="en-US" sz="1400" dirty="0"/>
              <a:t>Description: The above-mentioned dataset contains the information of boroughs and neighborhoods of NYC. We will use this data set to analyze various neighborhoods of New York City</a:t>
            </a:r>
          </a:p>
          <a:p>
            <a:pPr lvl="0"/>
            <a:r>
              <a:rPr lang="en-US" sz="1400" dirty="0"/>
              <a:t>Italian restaurants in each neighborhood of New York City.</a:t>
            </a:r>
          </a:p>
          <a:p>
            <a:pPr lvl="1"/>
            <a:r>
              <a:rPr lang="en-US" sz="1400" b="1" dirty="0"/>
              <a:t>Data source</a:t>
            </a:r>
            <a:r>
              <a:rPr lang="en-US" sz="1400" dirty="0"/>
              <a:t>: Foursquare API</a:t>
            </a:r>
          </a:p>
          <a:p>
            <a:pPr lvl="1"/>
            <a:r>
              <a:rPr lang="en-US" sz="1400" dirty="0"/>
              <a:t>Description: The </a:t>
            </a:r>
            <a:r>
              <a:rPr lang="en-US" sz="1400" dirty="0" err="1"/>
              <a:t>Foursqaure</a:t>
            </a:r>
            <a:r>
              <a:rPr lang="en-US" sz="1400" dirty="0"/>
              <a:t> API will provide all the venues in each neighborhood. We can filter out the Italian restaurants using the category filter as required.</a:t>
            </a:r>
          </a:p>
          <a:p>
            <a:pPr lvl="0"/>
            <a:r>
              <a:rPr lang="en-US" sz="1400" dirty="0"/>
              <a:t>Geo Locations</a:t>
            </a:r>
          </a:p>
          <a:p>
            <a:pPr lvl="1"/>
            <a:r>
              <a:rPr lang="en-US" sz="1400" b="1" dirty="0"/>
              <a:t>Data source:</a:t>
            </a:r>
            <a:r>
              <a:rPr lang="en-US" sz="1400" dirty="0"/>
              <a:t> </a:t>
            </a:r>
            <a:r>
              <a:rPr lang="en-US" sz="1400" dirty="0" err="1"/>
              <a:t>geopy.geocoders</a:t>
            </a:r>
            <a:r>
              <a:rPr lang="en-US" sz="1400" dirty="0"/>
              <a:t> (Python Library)</a:t>
            </a:r>
          </a:p>
          <a:p>
            <a:pPr lvl="1"/>
            <a:r>
              <a:rPr lang="en-US" sz="1400" dirty="0"/>
              <a:t>Description: This library would enable us to map the latitude and longitude information of each neighborhood within the borough.</a:t>
            </a:r>
          </a:p>
          <a:p>
            <a:endParaRPr lang="en-US" sz="1400" dirty="0"/>
          </a:p>
        </p:txBody>
      </p:sp>
    </p:spTree>
    <p:extLst>
      <p:ext uri="{BB962C8B-B14F-4D97-AF65-F5344CB8AC3E}">
        <p14:creationId xmlns:p14="http://schemas.microsoft.com/office/powerpoint/2010/main" val="399540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232F6-0AD1-4A07-8307-13C406B7EF09}"/>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6044308-F366-429E-BCEB-DB3F9374DA60}"/>
              </a:ext>
            </a:extLst>
          </p:cNvPr>
          <p:cNvSpPr>
            <a:spLocks noGrp="1"/>
          </p:cNvSpPr>
          <p:nvPr>
            <p:ph idx="1"/>
          </p:nvPr>
        </p:nvSpPr>
        <p:spPr>
          <a:xfrm>
            <a:off x="677334" y="1660125"/>
            <a:ext cx="8596668" cy="4381238"/>
          </a:xfrm>
        </p:spPr>
        <p:txBody>
          <a:bodyPr>
            <a:normAutofit fontScale="85000" lnSpcReduction="10000"/>
          </a:bodyPr>
          <a:lstStyle/>
          <a:p>
            <a:pPr marL="0" indent="0">
              <a:buNone/>
            </a:pPr>
            <a:endParaRPr lang="en-US" sz="1350" b="1" dirty="0"/>
          </a:p>
          <a:p>
            <a:pPr lvl="0"/>
            <a:r>
              <a:rPr lang="en-US" dirty="0"/>
              <a:t>Collected the New York city location data from "</a:t>
            </a:r>
            <a:r>
              <a:rPr lang="en-US" u="sng" dirty="0">
                <a:hlinkClick r:id="rId2"/>
              </a:rPr>
              <a:t>https://cocl.us/</a:t>
            </a:r>
            <a:r>
              <a:rPr lang="en-US" u="sng" dirty="0" err="1">
                <a:hlinkClick r:id="rId2"/>
              </a:rPr>
              <a:t>new_york_dataset</a:t>
            </a:r>
            <a:r>
              <a:rPr lang="en-US" dirty="0"/>
              <a:t>".</a:t>
            </a:r>
            <a:endParaRPr lang="en-US" sz="1600" dirty="0"/>
          </a:p>
          <a:p>
            <a:pPr lvl="0"/>
            <a:r>
              <a:rPr lang="en-US" dirty="0"/>
              <a:t>Used Python's </a:t>
            </a:r>
            <a:r>
              <a:rPr lang="en-US" dirty="0" err="1"/>
              <a:t>geopy.geocoders</a:t>
            </a:r>
            <a:r>
              <a:rPr lang="en-US" dirty="0"/>
              <a:t> library to get the longitude and latitude coordinates for the locations</a:t>
            </a:r>
            <a:endParaRPr lang="en-US" sz="1600" dirty="0"/>
          </a:p>
          <a:p>
            <a:pPr lvl="0"/>
            <a:r>
              <a:rPr lang="en-US" dirty="0"/>
              <a:t>Map the latitude and </a:t>
            </a:r>
            <a:r>
              <a:rPr lang="en-US" dirty="0" err="1"/>
              <a:t>logitude</a:t>
            </a:r>
            <a:r>
              <a:rPr lang="en-US" dirty="0"/>
              <a:t> data to each </a:t>
            </a:r>
            <a:r>
              <a:rPr lang="en-US" dirty="0" err="1"/>
              <a:t>Neighbourhood</a:t>
            </a:r>
            <a:endParaRPr lang="en-US" sz="1600" dirty="0"/>
          </a:p>
          <a:p>
            <a:pPr lvl="0"/>
            <a:r>
              <a:rPr lang="en-US" dirty="0"/>
              <a:t>Using </a:t>
            </a:r>
            <a:r>
              <a:rPr lang="en-US" dirty="0" err="1"/>
              <a:t>FourSquare</a:t>
            </a:r>
            <a:r>
              <a:rPr lang="en-US" dirty="0"/>
              <a:t> API, extracted the Venue information of Italian Restaurants in each </a:t>
            </a:r>
            <a:r>
              <a:rPr lang="en-US" dirty="0" err="1"/>
              <a:t>Neighbourhood</a:t>
            </a:r>
            <a:endParaRPr lang="en-US" sz="1600" dirty="0"/>
          </a:p>
          <a:p>
            <a:pPr lvl="0"/>
            <a:r>
              <a:rPr lang="en-US" dirty="0"/>
              <a:t>Determined the number of Italian restaurants in each </a:t>
            </a:r>
            <a:r>
              <a:rPr lang="en-US" dirty="0" err="1"/>
              <a:t>neighbourhood</a:t>
            </a:r>
            <a:endParaRPr lang="en-US" sz="1600" dirty="0"/>
          </a:p>
          <a:p>
            <a:pPr lvl="0"/>
            <a:r>
              <a:rPr lang="en-US" dirty="0"/>
              <a:t>Based on the number of restaurants per </a:t>
            </a:r>
            <a:r>
              <a:rPr lang="en-US" dirty="0" err="1"/>
              <a:t>neighbourhood</a:t>
            </a:r>
            <a:r>
              <a:rPr lang="en-US" dirty="0"/>
              <a:t>, created bins for the level of competition the client </a:t>
            </a:r>
            <a:r>
              <a:rPr lang="en-US" dirty="0" err="1"/>
              <a:t>woud</a:t>
            </a:r>
            <a:r>
              <a:rPr lang="en-US" dirty="0"/>
              <a:t> face when opening a new restaurant in the </a:t>
            </a:r>
            <a:r>
              <a:rPr lang="en-US" dirty="0" err="1"/>
              <a:t>neighbourhood</a:t>
            </a:r>
            <a:endParaRPr lang="en-US" sz="1600" dirty="0"/>
          </a:p>
          <a:p>
            <a:pPr lvl="1"/>
            <a:r>
              <a:rPr lang="en-US" b="1" dirty="0"/>
              <a:t>High Competition Neighborhood (denoted by 3)</a:t>
            </a:r>
            <a:r>
              <a:rPr lang="en-US" dirty="0"/>
              <a:t>: No. of Italian restaurant &gt; 9</a:t>
            </a:r>
            <a:endParaRPr lang="en-US" sz="1400" dirty="0"/>
          </a:p>
          <a:p>
            <a:pPr lvl="1"/>
            <a:r>
              <a:rPr lang="en-US" b="1" dirty="0"/>
              <a:t>Average Competition Neighborhood (denoted by 2):</a:t>
            </a:r>
            <a:r>
              <a:rPr lang="en-US" dirty="0"/>
              <a:t> No. of Italian restaurant &gt;5 and &lt;= 9</a:t>
            </a:r>
            <a:endParaRPr lang="en-US" sz="1400" dirty="0"/>
          </a:p>
          <a:p>
            <a:pPr lvl="1"/>
            <a:r>
              <a:rPr lang="en-US" b="1" dirty="0"/>
              <a:t>Low Competition Neighborhood (denoted by 1):</a:t>
            </a:r>
            <a:r>
              <a:rPr lang="en-US" dirty="0"/>
              <a:t> No. of Italian restaurant &lt;= 5</a:t>
            </a:r>
            <a:endParaRPr lang="en-US" sz="1400" dirty="0"/>
          </a:p>
          <a:p>
            <a:pPr lvl="0"/>
            <a:r>
              <a:rPr lang="en-US" dirty="0"/>
              <a:t>Finally, the classification is visualized on New York City's map using Python's Folium library</a:t>
            </a:r>
            <a:endParaRPr lang="en-US" sz="1600" dirty="0"/>
          </a:p>
          <a:p>
            <a:endParaRPr lang="en-US" dirty="0"/>
          </a:p>
        </p:txBody>
      </p:sp>
    </p:spTree>
    <p:extLst>
      <p:ext uri="{BB962C8B-B14F-4D97-AF65-F5344CB8AC3E}">
        <p14:creationId xmlns:p14="http://schemas.microsoft.com/office/powerpoint/2010/main" val="3575542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5F5E-57FC-418F-93EA-F83032089C47}"/>
              </a:ext>
            </a:extLst>
          </p:cNvPr>
          <p:cNvSpPr>
            <a:spLocks noGrp="1"/>
          </p:cNvSpPr>
          <p:nvPr>
            <p:ph type="title"/>
          </p:nvPr>
        </p:nvSpPr>
        <p:spPr>
          <a:xfrm>
            <a:off x="677334" y="609600"/>
            <a:ext cx="8596668" cy="1320800"/>
          </a:xfrm>
        </p:spPr>
        <p:txBody>
          <a:bodyPr anchor="t">
            <a:normAutofit/>
          </a:bodyPr>
          <a:lstStyle/>
          <a:p>
            <a:r>
              <a:rPr lang="en-US" dirty="0"/>
              <a:t>Result</a:t>
            </a:r>
          </a:p>
        </p:txBody>
      </p:sp>
      <p:sp>
        <p:nvSpPr>
          <p:cNvPr id="8" name="Content Placeholder 7">
            <a:extLst>
              <a:ext uri="{FF2B5EF4-FFF2-40B4-BE49-F238E27FC236}">
                <a16:creationId xmlns:a16="http://schemas.microsoft.com/office/drawing/2014/main" id="{0D372754-2C54-4F7A-BA97-8971FA72F2D1}"/>
              </a:ext>
            </a:extLst>
          </p:cNvPr>
          <p:cNvSpPr>
            <a:spLocks noGrp="1"/>
          </p:cNvSpPr>
          <p:nvPr>
            <p:ph idx="1"/>
          </p:nvPr>
        </p:nvSpPr>
        <p:spPr>
          <a:xfrm>
            <a:off x="6336287" y="2160589"/>
            <a:ext cx="2934714" cy="3880773"/>
          </a:xfrm>
        </p:spPr>
        <p:txBody>
          <a:bodyPr>
            <a:normAutofit fontScale="92500" lnSpcReduction="20000"/>
          </a:bodyPr>
          <a:lstStyle/>
          <a:p>
            <a:r>
              <a:rPr lang="en-US" i="1" dirty="0"/>
              <a:t>Yellow Markers - High Competition Neighborhood (Italian Restaurants &gt;9)</a:t>
            </a:r>
          </a:p>
          <a:p>
            <a:r>
              <a:rPr lang="en-US" i="1" dirty="0"/>
              <a:t>Blue Markers - Medium Competition Neighborhood (Italian Restaurants &lt;=9 and &gt;5)</a:t>
            </a:r>
          </a:p>
          <a:p>
            <a:r>
              <a:rPr lang="en-US" i="1" dirty="0"/>
              <a:t>Red Markers - Low Competition Neighborhood (Italian Restaurants &lt;=5)</a:t>
            </a:r>
          </a:p>
          <a:p>
            <a:r>
              <a:rPr lang="en-US" i="1" dirty="0"/>
              <a:t>Unmarked Neighborhoods – Zero Competition locations</a:t>
            </a:r>
            <a:endParaRPr lang="en-US" dirty="0"/>
          </a:p>
          <a:p>
            <a:endParaRPr lang="en-US" dirty="0"/>
          </a:p>
        </p:txBody>
      </p:sp>
      <p:pic>
        <p:nvPicPr>
          <p:cNvPr id="4" name="Content Placeholder 3">
            <a:extLst>
              <a:ext uri="{FF2B5EF4-FFF2-40B4-BE49-F238E27FC236}">
                <a16:creationId xmlns:a16="http://schemas.microsoft.com/office/drawing/2014/main" id="{AE06B5F8-AAA1-44F5-80AF-DD1B97747D69}"/>
              </a:ext>
            </a:extLst>
          </p:cNvPr>
          <p:cNvPicPr>
            <a:picLocks/>
          </p:cNvPicPr>
          <p:nvPr/>
        </p:nvPicPr>
        <p:blipFill rotWithShape="1">
          <a:blip r:embed="rId2">
            <a:extLst>
              <a:ext uri="{28A0092B-C50C-407E-A947-70E740481C1C}">
                <a14:useLocalDpi xmlns:a14="http://schemas.microsoft.com/office/drawing/2010/main" val="0"/>
              </a:ext>
            </a:extLst>
          </a:blip>
          <a:srcRect l="25743" r="11047" b="2"/>
          <a:stretch/>
        </p:blipFill>
        <p:spPr bwMode="auto">
          <a:xfrm>
            <a:off x="677334" y="2159331"/>
            <a:ext cx="5423429" cy="3882362"/>
          </a:xfrm>
          <a:prstGeom prst="rect">
            <a:avLst/>
          </a:prstGeom>
          <a:noFill/>
        </p:spPr>
      </p:pic>
    </p:spTree>
    <p:extLst>
      <p:ext uri="{BB962C8B-B14F-4D97-AF65-F5344CB8AC3E}">
        <p14:creationId xmlns:p14="http://schemas.microsoft.com/office/powerpoint/2010/main" val="356539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974F-840E-4187-8569-43EF4C84F076}"/>
              </a:ext>
            </a:extLst>
          </p:cNvPr>
          <p:cNvSpPr>
            <a:spLocks noGrp="1"/>
          </p:cNvSpPr>
          <p:nvPr>
            <p:ph type="title"/>
          </p:nvPr>
        </p:nvSpPr>
        <p:spPr/>
        <p:txBody>
          <a:bodyPr/>
          <a:lstStyle/>
          <a:p>
            <a:r>
              <a:rPr lang="en-US" dirty="0"/>
              <a:t>Conclusion &amp; Recommendation</a:t>
            </a:r>
          </a:p>
        </p:txBody>
      </p:sp>
      <p:sp>
        <p:nvSpPr>
          <p:cNvPr id="3" name="Content Placeholder 2">
            <a:extLst>
              <a:ext uri="{FF2B5EF4-FFF2-40B4-BE49-F238E27FC236}">
                <a16:creationId xmlns:a16="http://schemas.microsoft.com/office/drawing/2014/main" id="{42218DE3-98E3-4E9E-A4FF-4C3B0305AF2F}"/>
              </a:ext>
            </a:extLst>
          </p:cNvPr>
          <p:cNvSpPr>
            <a:spLocks noGrp="1"/>
          </p:cNvSpPr>
          <p:nvPr>
            <p:ph idx="1"/>
          </p:nvPr>
        </p:nvSpPr>
        <p:spPr/>
        <p:txBody>
          <a:bodyPr>
            <a:normAutofit fontScale="85000" lnSpcReduction="20000"/>
          </a:bodyPr>
          <a:lstStyle/>
          <a:p>
            <a:pPr lvl="0"/>
            <a:r>
              <a:rPr lang="en-US" dirty="0"/>
              <a:t>Identifying the neighborhoods and boroughs of New York City with highest and Lowest number of Italian Restaurants.</a:t>
            </a:r>
          </a:p>
          <a:p>
            <a:pPr lvl="1"/>
            <a:r>
              <a:rPr lang="en-US" i="1" dirty="0"/>
              <a:t>Highest: Bronx, Belmont: (14 Italian Restaurants) and Fordham, Belmont: (10 Italian Restaurants)</a:t>
            </a:r>
            <a:endParaRPr lang="en-US" dirty="0"/>
          </a:p>
          <a:p>
            <a:pPr lvl="1"/>
            <a:r>
              <a:rPr lang="en-US" i="1" dirty="0"/>
              <a:t>Lowest: All the Neighborhoods unmarked on the New York City's map have no Italian restaurants and the points marked in red have &lt;=5 Italian Restaurants</a:t>
            </a:r>
            <a:endParaRPr lang="en-US" dirty="0"/>
          </a:p>
          <a:p>
            <a:pPr marL="0" indent="0">
              <a:buNone/>
            </a:pPr>
            <a:endParaRPr lang="en-US" dirty="0"/>
          </a:p>
          <a:p>
            <a:pPr lvl="0"/>
            <a:r>
              <a:rPr lang="en-US" dirty="0"/>
              <a:t>Which neighborhood/borough provides the most ideal location to open a new Italian Restaurant? </a:t>
            </a:r>
          </a:p>
          <a:p>
            <a:pPr lvl="1"/>
            <a:r>
              <a:rPr lang="en-US" dirty="0"/>
              <a:t>Most Ideal Location to open a new Italian Restaurant can be answered with the level of competition the client is looking to accept:</a:t>
            </a:r>
          </a:p>
          <a:p>
            <a:pPr lvl="1"/>
            <a:r>
              <a:rPr lang="en-US" i="1" dirty="0"/>
              <a:t>For High and Medium acceptance level of competition: The Neighborhoods marked in yellow and Blue would be ideal.</a:t>
            </a:r>
            <a:endParaRPr lang="en-US" dirty="0"/>
          </a:p>
          <a:p>
            <a:pPr lvl="1"/>
            <a:r>
              <a:rPr lang="en-US" i="1" dirty="0"/>
              <a:t>For Low and No acceptance level of competition: The Neighborhoods marked in red and unmarked neighborhoods would be ideal.</a:t>
            </a:r>
            <a:endParaRPr lang="en-US" dirty="0"/>
          </a:p>
          <a:p>
            <a:endParaRPr lang="en-US" dirty="0"/>
          </a:p>
        </p:txBody>
      </p:sp>
    </p:spTree>
    <p:extLst>
      <p:ext uri="{BB962C8B-B14F-4D97-AF65-F5344CB8AC3E}">
        <p14:creationId xmlns:p14="http://schemas.microsoft.com/office/powerpoint/2010/main" val="29867779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TotalTime>
  <Words>560</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The Battle of the Neighborhood An Applied Data Science Capstone Project</vt:lpstr>
      <vt:lpstr>Introduction</vt:lpstr>
      <vt:lpstr>Problem Statement</vt:lpstr>
      <vt:lpstr>Data (Requirement &amp; Extraction)</vt:lpstr>
      <vt:lpstr>Methodology</vt:lpstr>
      <vt:lpstr>Result</vt:lpstr>
      <vt:lpstr>Conclusion &amp;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Neighborhood An Applied Data Science Capstone Project</dc:title>
  <dc:creator>Aman Hasan</dc:creator>
  <cp:lastModifiedBy>Aman Hasan</cp:lastModifiedBy>
  <cp:revision>1</cp:revision>
  <dcterms:created xsi:type="dcterms:W3CDTF">2020-05-17T21:32:02Z</dcterms:created>
  <dcterms:modified xsi:type="dcterms:W3CDTF">2020-05-17T21:35:10Z</dcterms:modified>
</cp:coreProperties>
</file>