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7" r:id="rId8"/>
    <p:sldId id="263" r:id="rId9"/>
    <p:sldId id="265" r:id="rId10"/>
    <p:sldId id="264"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RABBITMQ</a:t>
            </a:r>
          </a:p>
        </p:txBody>
      </p:sp>
      <p:sp>
        <p:nvSpPr>
          <p:cNvPr id="3" name="Subtitle 2"/>
          <p:cNvSpPr>
            <a:spLocks noGrp="1"/>
          </p:cNvSpPr>
          <p:nvPr>
            <p:ph type="subTitle" idx="1"/>
          </p:nvPr>
        </p:nvSpPr>
        <p:spPr/>
        <p:txBody>
          <a:bodyPr/>
          <a:lstStyle/>
          <a:p>
            <a:r>
              <a:rPr lang="en-US" dirty="0"/>
              <a:t>A Message Broker Implementing AMQP</a:t>
            </a:r>
          </a:p>
        </p:txBody>
      </p:sp>
    </p:spTree>
    <p:extLst>
      <p:ext uri="{BB962C8B-B14F-4D97-AF65-F5344CB8AC3E}">
        <p14:creationId xmlns:p14="http://schemas.microsoft.com/office/powerpoint/2010/main" val="253208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VS AMQP - Protocols…</a:t>
            </a:r>
          </a:p>
        </p:txBody>
      </p:sp>
      <p:pic>
        <p:nvPicPr>
          <p:cNvPr id="4" name="Content Placeholder 3"/>
          <p:cNvPicPr>
            <a:picLocks noGrp="1" noChangeAspect="1"/>
          </p:cNvPicPr>
          <p:nvPr>
            <p:ph idx="1"/>
          </p:nvPr>
        </p:nvPicPr>
        <p:blipFill>
          <a:blip r:embed="rId2"/>
          <a:stretch>
            <a:fillRect/>
          </a:stretch>
        </p:blipFill>
        <p:spPr>
          <a:xfrm>
            <a:off x="2592925" y="2047460"/>
            <a:ext cx="2522415" cy="4253948"/>
          </a:xfrm>
          <a:prstGeom prst="rect">
            <a:avLst/>
          </a:prstGeom>
        </p:spPr>
      </p:pic>
      <p:pic>
        <p:nvPicPr>
          <p:cNvPr id="5" name="Picture 4"/>
          <p:cNvPicPr>
            <a:picLocks noChangeAspect="1"/>
          </p:cNvPicPr>
          <p:nvPr/>
        </p:nvPicPr>
        <p:blipFill>
          <a:blip r:embed="rId3"/>
          <a:stretch>
            <a:fillRect/>
          </a:stretch>
        </p:blipFill>
        <p:spPr>
          <a:xfrm>
            <a:off x="5792663" y="2112989"/>
            <a:ext cx="2512209" cy="4122890"/>
          </a:xfrm>
          <a:prstGeom prst="rect">
            <a:avLst/>
          </a:prstGeom>
        </p:spPr>
      </p:pic>
      <p:pic>
        <p:nvPicPr>
          <p:cNvPr id="6" name="Picture 5"/>
          <p:cNvPicPr>
            <a:picLocks noChangeAspect="1"/>
          </p:cNvPicPr>
          <p:nvPr/>
        </p:nvPicPr>
        <p:blipFill>
          <a:blip r:embed="rId4"/>
          <a:stretch>
            <a:fillRect/>
          </a:stretch>
        </p:blipFill>
        <p:spPr>
          <a:xfrm>
            <a:off x="9303362" y="2047460"/>
            <a:ext cx="2201250" cy="4122890"/>
          </a:xfrm>
          <a:prstGeom prst="rect">
            <a:avLst/>
          </a:prstGeom>
        </p:spPr>
      </p:pic>
    </p:spTree>
    <p:extLst>
      <p:ext uri="{BB962C8B-B14F-4D97-AF65-F5344CB8AC3E}">
        <p14:creationId xmlns:p14="http://schemas.microsoft.com/office/powerpoint/2010/main" val="409133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VS AMQP - Protocols…</a:t>
            </a:r>
          </a:p>
        </p:txBody>
      </p:sp>
      <p:pic>
        <p:nvPicPr>
          <p:cNvPr id="4" name="Content Placeholder 3"/>
          <p:cNvPicPr>
            <a:picLocks noGrp="1" noChangeAspect="1"/>
          </p:cNvPicPr>
          <p:nvPr>
            <p:ph idx="1"/>
          </p:nvPr>
        </p:nvPicPr>
        <p:blipFill>
          <a:blip r:embed="rId2"/>
          <a:stretch>
            <a:fillRect/>
          </a:stretch>
        </p:blipFill>
        <p:spPr>
          <a:xfrm>
            <a:off x="2696187" y="1904999"/>
            <a:ext cx="2127604" cy="4310271"/>
          </a:xfrm>
          <a:prstGeom prst="rect">
            <a:avLst/>
          </a:prstGeom>
        </p:spPr>
      </p:pic>
      <p:pic>
        <p:nvPicPr>
          <p:cNvPr id="5" name="Picture 4"/>
          <p:cNvPicPr>
            <a:picLocks noChangeAspect="1"/>
          </p:cNvPicPr>
          <p:nvPr/>
        </p:nvPicPr>
        <p:blipFill>
          <a:blip r:embed="rId3"/>
          <a:stretch>
            <a:fillRect/>
          </a:stretch>
        </p:blipFill>
        <p:spPr>
          <a:xfrm>
            <a:off x="9157252" y="1904999"/>
            <a:ext cx="2148577" cy="4310271"/>
          </a:xfrm>
          <a:prstGeom prst="rect">
            <a:avLst/>
          </a:prstGeom>
        </p:spPr>
      </p:pic>
    </p:spTree>
    <p:extLst>
      <p:ext uri="{BB962C8B-B14F-4D97-AF65-F5344CB8AC3E}">
        <p14:creationId xmlns:p14="http://schemas.microsoft.com/office/powerpoint/2010/main" val="360006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RabbitMQ</a:t>
            </a:r>
            <a:endParaRPr lang="en-US" dirty="0"/>
          </a:p>
        </p:txBody>
      </p:sp>
      <p:sp>
        <p:nvSpPr>
          <p:cNvPr id="6" name="Content Placeholder 5"/>
          <p:cNvSpPr>
            <a:spLocks noGrp="1"/>
          </p:cNvSpPr>
          <p:nvPr>
            <p:ph idx="1"/>
          </p:nvPr>
        </p:nvSpPr>
        <p:spPr/>
        <p:txBody>
          <a:bodyPr/>
          <a:lstStyle/>
          <a:p>
            <a:r>
              <a:rPr lang="en-US" dirty="0" err="1"/>
              <a:t>RabbitMQ</a:t>
            </a:r>
            <a:r>
              <a:rPr lang="en-US" dirty="0"/>
              <a:t> is a message queueing software called a message broker or queue manager. Simply said; It is a software where queues can be defined, applications may connect to the queue and transfer/receive a message onto/from it. </a:t>
            </a:r>
          </a:p>
          <a:p>
            <a:r>
              <a:rPr lang="en-US" dirty="0"/>
              <a:t>Implements AMQP</a:t>
            </a:r>
          </a:p>
          <a:p>
            <a:r>
              <a:rPr lang="en-US" dirty="0"/>
              <a:t>Written in </a:t>
            </a:r>
            <a:r>
              <a:rPr lang="en-US" i="1" dirty="0"/>
              <a:t>Erlang </a:t>
            </a:r>
            <a:r>
              <a:rPr lang="en-US" dirty="0"/>
              <a:t>programming language</a:t>
            </a:r>
          </a:p>
          <a:p>
            <a:r>
              <a:rPr lang="en-US" dirty="0"/>
              <a:t>Interoperable</a:t>
            </a:r>
          </a:p>
          <a:p>
            <a:r>
              <a:rPr lang="en-US" dirty="0" err="1"/>
              <a:t>Polygot</a:t>
            </a:r>
            <a:endParaRPr lang="en-US" dirty="0"/>
          </a:p>
        </p:txBody>
      </p:sp>
    </p:spTree>
    <p:extLst>
      <p:ext uri="{BB962C8B-B14F-4D97-AF65-F5344CB8AC3E}">
        <p14:creationId xmlns:p14="http://schemas.microsoft.com/office/powerpoint/2010/main" val="246582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a:t>
            </a:r>
          </a:p>
        </p:txBody>
      </p:sp>
      <p:sp>
        <p:nvSpPr>
          <p:cNvPr id="5" name="Content Placeholder 4"/>
          <p:cNvSpPr>
            <a:spLocks noGrp="1"/>
          </p:cNvSpPr>
          <p:nvPr>
            <p:ph idx="1"/>
          </p:nvPr>
        </p:nvSpPr>
        <p:spPr>
          <a:xfrm>
            <a:off x="2589212" y="1643269"/>
            <a:ext cx="8915400" cy="4903305"/>
          </a:xfrm>
        </p:spPr>
        <p:txBody>
          <a:bodyPr/>
          <a:lstStyle/>
          <a:p>
            <a:r>
              <a:rPr lang="en-US" dirty="0"/>
              <a:t>Messaging is a way of exchanging messages from point A to point B or many points C. </a:t>
            </a:r>
          </a:p>
          <a:p>
            <a:r>
              <a:rPr lang="en-US" dirty="0"/>
              <a:t>Messaging enables distributed communication that is loosely coupled.</a:t>
            </a:r>
          </a:p>
          <a:p>
            <a:r>
              <a:rPr lang="en-US" dirty="0"/>
              <a:t> A message sender sends a message to a destination, and the message recipient can retrieve the message from the destination. However, the sender and the receiver do not have to be available at the same time in order to communicate. </a:t>
            </a:r>
            <a:r>
              <a:rPr lang="en-US" dirty="0" err="1"/>
              <a:t>eg</a:t>
            </a:r>
            <a:r>
              <a:rPr lang="en-US" dirty="0"/>
              <a:t>. Email</a:t>
            </a:r>
          </a:p>
        </p:txBody>
      </p:sp>
      <p:pic>
        <p:nvPicPr>
          <p:cNvPr id="7" name="Picture 6"/>
          <p:cNvPicPr>
            <a:picLocks noChangeAspect="1"/>
          </p:cNvPicPr>
          <p:nvPr/>
        </p:nvPicPr>
        <p:blipFill>
          <a:blip r:embed="rId2"/>
          <a:stretch>
            <a:fillRect/>
          </a:stretch>
        </p:blipFill>
        <p:spPr>
          <a:xfrm>
            <a:off x="3831327" y="4094921"/>
            <a:ext cx="5934075" cy="2305050"/>
          </a:xfrm>
          <a:prstGeom prst="rect">
            <a:avLst/>
          </a:prstGeom>
        </p:spPr>
      </p:pic>
    </p:spTree>
    <p:extLst>
      <p:ext uri="{BB962C8B-B14F-4D97-AF65-F5344CB8AC3E}">
        <p14:creationId xmlns:p14="http://schemas.microsoft.com/office/powerpoint/2010/main" val="355980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92924" y="478336"/>
            <a:ext cx="8911687" cy="1280890"/>
          </a:xfrm>
        </p:spPr>
        <p:txBody>
          <a:bodyPr/>
          <a:lstStyle/>
          <a:p>
            <a:r>
              <a:rPr lang="en-US" dirty="0"/>
              <a:t>Why Messaging</a:t>
            </a:r>
          </a:p>
        </p:txBody>
      </p:sp>
      <p:pic>
        <p:nvPicPr>
          <p:cNvPr id="5" name="Content Placeholder 4"/>
          <p:cNvPicPr>
            <a:picLocks noGrp="1" noChangeAspect="1"/>
          </p:cNvPicPr>
          <p:nvPr>
            <p:ph sz="half" idx="1"/>
          </p:nvPr>
        </p:nvPicPr>
        <p:blipFill>
          <a:blip r:embed="rId2"/>
          <a:stretch>
            <a:fillRect/>
          </a:stretch>
        </p:blipFill>
        <p:spPr>
          <a:xfrm>
            <a:off x="2592924" y="2126222"/>
            <a:ext cx="3794624" cy="3778250"/>
          </a:xfrm>
        </p:spPr>
      </p:pic>
      <p:sp>
        <p:nvSpPr>
          <p:cNvPr id="7" name="Content Placeholder 6"/>
          <p:cNvSpPr>
            <a:spLocks noGrp="1"/>
          </p:cNvSpPr>
          <p:nvPr>
            <p:ph sz="half" idx="2"/>
          </p:nvPr>
        </p:nvSpPr>
        <p:spPr>
          <a:xfrm>
            <a:off x="6586330" y="2126222"/>
            <a:ext cx="5194853" cy="3983030"/>
          </a:xfrm>
        </p:spPr>
        <p:txBody>
          <a:bodyPr>
            <a:normAutofit/>
          </a:bodyPr>
          <a:lstStyle/>
          <a:p>
            <a:r>
              <a:rPr lang="en-US" b="1" dirty="0"/>
              <a:t>Registration Process</a:t>
            </a:r>
          </a:p>
          <a:p>
            <a:pPr lvl="1"/>
            <a:r>
              <a:rPr lang="en-US" dirty="0"/>
              <a:t>Send welcome email after successful registration using third party SMTP server</a:t>
            </a:r>
          </a:p>
          <a:p>
            <a:pPr lvl="1"/>
            <a:r>
              <a:rPr lang="en-US" dirty="0"/>
              <a:t>Registration must be made possible through affiliate links and tracking must be made possible for those registrations through third-party APIs to track the performance of the affiliate registration process.</a:t>
            </a:r>
          </a:p>
          <a:p>
            <a:pPr lvl="1"/>
            <a:r>
              <a:rPr lang="en-US" dirty="0"/>
              <a:t>Log audit information of the user like time, location etc.</a:t>
            </a:r>
          </a:p>
        </p:txBody>
      </p:sp>
    </p:spTree>
    <p:extLst>
      <p:ext uri="{BB962C8B-B14F-4D97-AF65-F5344CB8AC3E}">
        <p14:creationId xmlns:p14="http://schemas.microsoft.com/office/powerpoint/2010/main" val="219645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Messaging…</a:t>
            </a:r>
          </a:p>
        </p:txBody>
      </p:sp>
      <p:pic>
        <p:nvPicPr>
          <p:cNvPr id="8" name="Content Placeholder 7"/>
          <p:cNvPicPr>
            <a:picLocks noGrp="1" noChangeAspect="1"/>
          </p:cNvPicPr>
          <p:nvPr>
            <p:ph sz="half" idx="1"/>
          </p:nvPr>
        </p:nvPicPr>
        <p:blipFill>
          <a:blip r:embed="rId2"/>
          <a:stretch>
            <a:fillRect/>
          </a:stretch>
        </p:blipFill>
        <p:spPr>
          <a:xfrm>
            <a:off x="2589213" y="2517913"/>
            <a:ext cx="4474196" cy="2610678"/>
          </a:xfrm>
          <a:prstGeom prst="rect">
            <a:avLst/>
          </a:prstGeom>
        </p:spPr>
      </p:pic>
      <p:sp>
        <p:nvSpPr>
          <p:cNvPr id="14" name="Content Placeholder 13"/>
          <p:cNvSpPr>
            <a:spLocks noGrp="1"/>
          </p:cNvSpPr>
          <p:nvPr>
            <p:ph sz="half" idx="2"/>
          </p:nvPr>
        </p:nvSpPr>
        <p:spPr/>
        <p:txBody>
          <a:bodyPr/>
          <a:lstStyle/>
          <a:p>
            <a:r>
              <a:rPr lang="en-US" b="1" dirty="0"/>
              <a:t>Things to Ponder on</a:t>
            </a:r>
          </a:p>
          <a:p>
            <a:pPr lvl="1"/>
            <a:r>
              <a:rPr lang="en-US" dirty="0"/>
              <a:t>Third-party API stops working.</a:t>
            </a:r>
          </a:p>
          <a:p>
            <a:pPr lvl="1"/>
            <a:r>
              <a:rPr lang="en-US" dirty="0"/>
              <a:t>Audit log table gets locked due to high traffic.</a:t>
            </a:r>
          </a:p>
          <a:p>
            <a:pPr lvl="1"/>
            <a:r>
              <a:rPr lang="en-US" dirty="0"/>
              <a:t>User information needs to be send to other internal systems which are written in a different language.</a:t>
            </a:r>
          </a:p>
          <a:p>
            <a:pPr lvl="1"/>
            <a:r>
              <a:rPr lang="en-US" dirty="0"/>
              <a:t>And many more such cases where direct communication is required between applications.</a:t>
            </a:r>
          </a:p>
          <a:p>
            <a:pPr marL="457200" lvl="1" indent="0">
              <a:buNone/>
            </a:pPr>
            <a:endParaRPr lang="en-US" dirty="0"/>
          </a:p>
        </p:txBody>
      </p:sp>
    </p:spTree>
    <p:extLst>
      <p:ext uri="{BB962C8B-B14F-4D97-AF65-F5344CB8AC3E}">
        <p14:creationId xmlns:p14="http://schemas.microsoft.com/office/powerpoint/2010/main" val="28115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Messaging…</a:t>
            </a:r>
          </a:p>
        </p:txBody>
      </p:sp>
      <p:pic>
        <p:nvPicPr>
          <p:cNvPr id="5" name="Content Placeholder 4"/>
          <p:cNvPicPr>
            <a:picLocks noGrp="1" noChangeAspect="1"/>
          </p:cNvPicPr>
          <p:nvPr>
            <p:ph sz="half" idx="1"/>
          </p:nvPr>
        </p:nvPicPr>
        <p:blipFill>
          <a:blip r:embed="rId2"/>
          <a:stretch>
            <a:fillRect/>
          </a:stretch>
        </p:blipFill>
        <p:spPr>
          <a:xfrm>
            <a:off x="7593496" y="2107095"/>
            <a:ext cx="4227443" cy="2703444"/>
          </a:xfrm>
          <a:prstGeom prst="rect">
            <a:avLst/>
          </a:prstGeom>
        </p:spPr>
      </p:pic>
      <p:sp>
        <p:nvSpPr>
          <p:cNvPr id="4" name="Content Placeholder 3"/>
          <p:cNvSpPr>
            <a:spLocks noGrp="1"/>
          </p:cNvSpPr>
          <p:nvPr>
            <p:ph sz="half" idx="2"/>
          </p:nvPr>
        </p:nvSpPr>
        <p:spPr>
          <a:xfrm>
            <a:off x="2592924" y="2107094"/>
            <a:ext cx="4854797" cy="4174435"/>
          </a:xfrm>
        </p:spPr>
        <p:txBody>
          <a:bodyPr>
            <a:normAutofit/>
          </a:bodyPr>
          <a:lstStyle/>
          <a:p>
            <a:r>
              <a:rPr lang="en-US" b="1" dirty="0"/>
              <a:t>Can our code scale to meet new requirements or remove dependencies on third-party APIs?</a:t>
            </a:r>
          </a:p>
          <a:p>
            <a:pPr lvl="1"/>
            <a:r>
              <a:rPr lang="en-US" dirty="0"/>
              <a:t>Assume that RegisterUser will only register the user</a:t>
            </a:r>
          </a:p>
          <a:p>
            <a:pPr lvl="1"/>
            <a:r>
              <a:rPr lang="en-US" dirty="0"/>
              <a:t>Messages are stored in a central place where other applications can access those.</a:t>
            </a:r>
          </a:p>
          <a:p>
            <a:pPr lvl="1"/>
            <a:r>
              <a:rPr lang="en-US" dirty="0"/>
              <a:t>Now email services, third-party APIs, and audit log service can run independently and perform their tasks without impacting the user registration module.</a:t>
            </a:r>
          </a:p>
          <a:p>
            <a:endParaRPr lang="en-US" dirty="0"/>
          </a:p>
        </p:txBody>
      </p:sp>
    </p:spTree>
    <p:extLst>
      <p:ext uri="{BB962C8B-B14F-4D97-AF65-F5344CB8AC3E}">
        <p14:creationId xmlns:p14="http://schemas.microsoft.com/office/powerpoint/2010/main" val="394700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Broker/Message–oriented Middleware</a:t>
            </a:r>
          </a:p>
        </p:txBody>
      </p:sp>
      <p:sp>
        <p:nvSpPr>
          <p:cNvPr id="3" name="Content Placeholder 2"/>
          <p:cNvSpPr>
            <a:spLocks noGrp="1"/>
          </p:cNvSpPr>
          <p:nvPr>
            <p:ph idx="1"/>
          </p:nvPr>
        </p:nvSpPr>
        <p:spPr>
          <a:xfrm>
            <a:off x="2589212" y="1905000"/>
            <a:ext cx="8915400" cy="4800600"/>
          </a:xfrm>
        </p:spPr>
        <p:txBody>
          <a:bodyPr>
            <a:normAutofit/>
          </a:bodyPr>
          <a:lstStyle/>
          <a:p>
            <a:r>
              <a:rPr lang="en-US" dirty="0"/>
              <a:t>Wikipedia says that,</a:t>
            </a:r>
          </a:p>
          <a:p>
            <a:pPr lvl="1"/>
            <a:r>
              <a:rPr lang="en-US" dirty="0"/>
              <a:t>“Message-oriented middleware (MOM) is software or hardware infrastructure supporting sending and receiving messages between distributed systems. MOM allows application modules to be distributed over heterogeneous platforms and reduces the complexity of developing applications that span multiple operating systems and network protocols.”</a:t>
            </a:r>
          </a:p>
          <a:p>
            <a:r>
              <a:rPr lang="en-US" dirty="0"/>
              <a:t>Message brokers do many things such as:</a:t>
            </a:r>
          </a:p>
          <a:p>
            <a:pPr lvl="1"/>
            <a:r>
              <a:rPr lang="en-US" dirty="0"/>
              <a:t>Decouple message publisher and consumer</a:t>
            </a:r>
          </a:p>
          <a:p>
            <a:pPr lvl="1"/>
            <a:r>
              <a:rPr lang="en-US" dirty="0"/>
              <a:t>Store the messages</a:t>
            </a:r>
          </a:p>
          <a:p>
            <a:pPr lvl="1"/>
            <a:r>
              <a:rPr lang="en-US" dirty="0"/>
              <a:t>Routing of messages</a:t>
            </a:r>
          </a:p>
          <a:p>
            <a:pPr lvl="1"/>
            <a:r>
              <a:rPr lang="en-US" dirty="0"/>
              <a:t>Monitoring and management of messages</a:t>
            </a:r>
          </a:p>
          <a:p>
            <a:r>
              <a:rPr lang="en-US"/>
              <a:t>Message Brokers</a:t>
            </a:r>
          </a:p>
          <a:p>
            <a:pPr marL="457200" lvl="1" indent="0">
              <a:buNone/>
            </a:pPr>
            <a:r>
              <a:rPr lang="en-US"/>
              <a:t>IBM </a:t>
            </a:r>
            <a:r>
              <a:rPr lang="en-US" dirty="0"/>
              <a:t>Message Queues ( IMB MQ / </a:t>
            </a:r>
            <a:r>
              <a:rPr lang="en-US" dirty="0" err="1"/>
              <a:t>Websphere</a:t>
            </a:r>
            <a:r>
              <a:rPr lang="en-US" dirty="0"/>
              <a:t> MQ), Apache </a:t>
            </a:r>
            <a:r>
              <a:rPr lang="en-US" dirty="0" err="1"/>
              <a:t>ActiveMQ</a:t>
            </a:r>
            <a:r>
              <a:rPr lang="en-US" dirty="0"/>
              <a:t>, Apache Kafka, Apache </a:t>
            </a:r>
            <a:r>
              <a:rPr lang="en-US" dirty="0" err="1"/>
              <a:t>Qpid</a:t>
            </a:r>
            <a:r>
              <a:rPr lang="en-US" dirty="0"/>
              <a:t>, </a:t>
            </a:r>
            <a:r>
              <a:rPr lang="en-US" dirty="0" err="1"/>
              <a:t>HornetQ</a:t>
            </a:r>
            <a:r>
              <a:rPr lang="en-US" dirty="0"/>
              <a:t> (Red Hat), </a:t>
            </a:r>
            <a:r>
              <a:rPr lang="en-US" dirty="0" err="1"/>
              <a:t>RabbitMQ</a:t>
            </a:r>
            <a:r>
              <a:rPr lang="en-US" dirty="0"/>
              <a:t>, </a:t>
            </a:r>
            <a:r>
              <a:rPr lang="en-US" dirty="0" err="1"/>
              <a:t>JBoss</a:t>
            </a:r>
            <a:r>
              <a:rPr lang="en-US" dirty="0"/>
              <a:t> Messaging, etc.</a:t>
            </a:r>
          </a:p>
        </p:txBody>
      </p:sp>
    </p:spTree>
    <p:extLst>
      <p:ext uri="{BB962C8B-B14F-4D97-AF65-F5344CB8AC3E}">
        <p14:creationId xmlns:p14="http://schemas.microsoft.com/office/powerpoint/2010/main" val="424988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AMQP</a:t>
            </a:r>
          </a:p>
        </p:txBody>
      </p:sp>
      <p:sp>
        <p:nvSpPr>
          <p:cNvPr id="3" name="Content Placeholder 2"/>
          <p:cNvSpPr>
            <a:spLocks noGrp="1"/>
          </p:cNvSpPr>
          <p:nvPr>
            <p:ph idx="1"/>
          </p:nvPr>
        </p:nvSpPr>
        <p:spPr/>
        <p:txBody>
          <a:bodyPr>
            <a:normAutofit fontScale="92500" lnSpcReduction="10000"/>
          </a:bodyPr>
          <a:lstStyle/>
          <a:p>
            <a:r>
              <a:rPr lang="en-US" dirty="0"/>
              <a:t>The Advanced Message Queuing Protocol (AMQP) is an open standard application layer protocol for message-oriented middleware.</a:t>
            </a:r>
          </a:p>
          <a:p>
            <a:r>
              <a:rPr lang="en-US" dirty="0"/>
              <a:t>AMQP defines both the network protocol and the server-side services through:</a:t>
            </a:r>
          </a:p>
          <a:p>
            <a:pPr lvl="1"/>
            <a:r>
              <a:rPr lang="en-US" dirty="0"/>
              <a:t>A </a:t>
            </a:r>
            <a:r>
              <a:rPr lang="en-US" b="1" dirty="0"/>
              <a:t>defined set of messaging capabilities</a:t>
            </a:r>
            <a:r>
              <a:rPr lang="en-US" dirty="0"/>
              <a:t> called the "Advanced Message Queuing Protocol Model" (AMQ model). The AMQ model consists of a set of components that route and store messages within the broker service, plus a set of rules for wiring these components together.</a:t>
            </a:r>
          </a:p>
          <a:p>
            <a:pPr lvl="1"/>
            <a:r>
              <a:rPr lang="en-US" dirty="0"/>
              <a:t>A </a:t>
            </a:r>
            <a:r>
              <a:rPr lang="en-US" b="1" dirty="0"/>
              <a:t>network wire-level protocol</a:t>
            </a:r>
            <a:r>
              <a:rPr lang="en-US" dirty="0"/>
              <a:t>, AMQP, that lets client applications talk to the server and interact with the AMQ model it implements.</a:t>
            </a:r>
          </a:p>
          <a:p>
            <a:r>
              <a:rPr lang="en-US" dirty="0"/>
              <a:t>A wire-level protocol is a description of the format of the data that is sent across the network as a stream of bytes.</a:t>
            </a:r>
          </a:p>
          <a:p>
            <a:r>
              <a:rPr lang="en-US" dirty="0"/>
              <a:t>Message Brokers implementing AMQP : </a:t>
            </a:r>
            <a:r>
              <a:rPr lang="en-US" dirty="0" err="1"/>
              <a:t>RabbitMQ</a:t>
            </a:r>
            <a:r>
              <a:rPr lang="en-US" dirty="0"/>
              <a:t>, Apache </a:t>
            </a:r>
            <a:r>
              <a:rPr lang="en-US" dirty="0" err="1"/>
              <a:t>Qpid</a:t>
            </a:r>
            <a:r>
              <a:rPr lang="en-US" dirty="0"/>
              <a:t>, Apache </a:t>
            </a:r>
            <a:r>
              <a:rPr lang="en-US" dirty="0" err="1"/>
              <a:t>ActiveMQ</a:t>
            </a:r>
            <a:r>
              <a:rPr lang="en-US" dirty="0"/>
              <a:t>, etc.</a:t>
            </a:r>
          </a:p>
          <a:p>
            <a:endParaRPr lang="en-US" dirty="0"/>
          </a:p>
        </p:txBody>
      </p:sp>
    </p:spTree>
    <p:extLst>
      <p:ext uri="{BB962C8B-B14F-4D97-AF65-F5344CB8AC3E}">
        <p14:creationId xmlns:p14="http://schemas.microsoft.com/office/powerpoint/2010/main" val="318087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Advanced Message Queuing Model (AMQ Model)</a:t>
            </a:r>
          </a:p>
        </p:txBody>
      </p:sp>
      <p:pic>
        <p:nvPicPr>
          <p:cNvPr id="6" name="Picture 5"/>
          <p:cNvPicPr>
            <a:picLocks noChangeAspect="1"/>
          </p:cNvPicPr>
          <p:nvPr/>
        </p:nvPicPr>
        <p:blipFill>
          <a:blip r:embed="rId2"/>
          <a:stretch>
            <a:fillRect/>
          </a:stretch>
        </p:blipFill>
        <p:spPr>
          <a:xfrm>
            <a:off x="2592924" y="2281237"/>
            <a:ext cx="9015980" cy="4124325"/>
          </a:xfrm>
          <a:prstGeom prst="rect">
            <a:avLst/>
          </a:prstGeom>
        </p:spPr>
      </p:pic>
    </p:spTree>
    <p:extLst>
      <p:ext uri="{BB962C8B-B14F-4D97-AF65-F5344CB8AC3E}">
        <p14:creationId xmlns:p14="http://schemas.microsoft.com/office/powerpoint/2010/main" val="302657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VS AMQP</a:t>
            </a:r>
          </a:p>
        </p:txBody>
      </p:sp>
      <p:sp>
        <p:nvSpPr>
          <p:cNvPr id="3" name="Content Placeholder 2"/>
          <p:cNvSpPr>
            <a:spLocks noGrp="1"/>
          </p:cNvSpPr>
          <p:nvPr>
            <p:ph idx="1"/>
          </p:nvPr>
        </p:nvSpPr>
        <p:spPr/>
        <p:txBody>
          <a:bodyPr/>
          <a:lstStyle/>
          <a:p>
            <a:r>
              <a:rPr lang="en-US" dirty="0"/>
              <a:t>JMS is an API specification (part of the Java EE specification) that defines how message producers and consumers are implemented.</a:t>
            </a:r>
          </a:p>
          <a:p>
            <a:r>
              <a:rPr lang="en-US" dirty="0"/>
              <a:t>We can differentiate JMS from AMQP on following points.</a:t>
            </a:r>
          </a:p>
          <a:p>
            <a:pPr lvl="1"/>
            <a:r>
              <a:rPr lang="en-US" dirty="0"/>
              <a:t>Protocols used  by producers and consumers to communicate with the message broker.</a:t>
            </a:r>
          </a:p>
          <a:p>
            <a:pPr lvl="1"/>
            <a:r>
              <a:rPr lang="en-US" dirty="0"/>
              <a:t>Message Routing</a:t>
            </a:r>
          </a:p>
          <a:p>
            <a:pPr lvl="2"/>
            <a:r>
              <a:rPr lang="en-US" dirty="0"/>
              <a:t>JMS ( P -&gt; Q -&gt; C )</a:t>
            </a:r>
          </a:p>
          <a:p>
            <a:pPr lvl="2"/>
            <a:r>
              <a:rPr lang="en-US" dirty="0"/>
              <a:t>AMQP ( P -&gt; E -&gt; B -&gt; Q -&gt; C  )</a:t>
            </a:r>
          </a:p>
          <a:p>
            <a:pPr lvl="1"/>
            <a:r>
              <a:rPr lang="en-US" dirty="0"/>
              <a:t>Messaging Models</a:t>
            </a:r>
          </a:p>
          <a:p>
            <a:pPr lvl="1"/>
            <a:r>
              <a:rPr lang="en-US" dirty="0"/>
              <a:t>Message Structure </a:t>
            </a:r>
          </a:p>
        </p:txBody>
      </p:sp>
    </p:spTree>
    <p:extLst>
      <p:ext uri="{BB962C8B-B14F-4D97-AF65-F5344CB8AC3E}">
        <p14:creationId xmlns:p14="http://schemas.microsoft.com/office/powerpoint/2010/main" val="839804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479</TotalTime>
  <Words>626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RABBITMQ</vt:lpstr>
      <vt:lpstr>Messaging</vt:lpstr>
      <vt:lpstr>Why Messaging</vt:lpstr>
      <vt:lpstr>Why Messaging…</vt:lpstr>
      <vt:lpstr>Why Messaging…</vt:lpstr>
      <vt:lpstr>Message Broker/Message–oriented Middleware</vt:lpstr>
      <vt:lpstr>AMQP</vt:lpstr>
      <vt:lpstr>The Advanced Message Queuing Model (AMQ Model)</vt:lpstr>
      <vt:lpstr>JMS VS AMQP</vt:lpstr>
      <vt:lpstr>JMS VS AMQP - Protocols…</vt:lpstr>
      <vt:lpstr>JMS VS AMQP - Protocols…</vt:lpstr>
      <vt:lpstr>RabbitMQ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atulm</dc:creator>
  <cp:lastModifiedBy>atulm</cp:lastModifiedBy>
  <cp:revision>34</cp:revision>
  <dcterms:created xsi:type="dcterms:W3CDTF">2017-04-16T04:46:39Z</dcterms:created>
  <dcterms:modified xsi:type="dcterms:W3CDTF">2017-04-16T18:09:53Z</dcterms:modified>
</cp:coreProperties>
</file>