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90DCE8-0386-40A8-B8CE-B482D54D9BF9}" v="751" dt="2024-04-04T14:59:48.018"/>
    <p1510:client id="{94FF99E1-FD60-41E5-B031-D4DE55C0EB22}" v="143" dt="2024-04-04T15:22:16.7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EYhQX34seerJAbDKLRB2A3gz695ZL_da#scrollTo=dEmUnq1CsIGW"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3445196" cy="509114"/>
          </a:xfrm>
          <a:prstGeom prst="rect">
            <a:avLst/>
          </a:prstGeom>
        </p:spPr>
        <p:txBody>
          <a:bodyPr vert="horz" wrap="square" lIns="0" tIns="16510" rIns="0" bIns="0" rtlCol="0" anchor="t">
            <a:spAutoFit/>
          </a:bodyPr>
          <a:lstStyle/>
          <a:p>
            <a:pPr marL="12700">
              <a:spcBef>
                <a:spcPts val="130"/>
              </a:spcBef>
            </a:pPr>
            <a:r>
              <a:rPr lang="en-IN" sz="3200" dirty="0">
                <a:solidFill>
                  <a:srgbClr val="000000"/>
                </a:solidFill>
                <a:latin typeface="Times New Roman"/>
                <a:cs typeface="Trebuchet MS"/>
              </a:rPr>
              <a:t>AMAL BENNY</a:t>
            </a: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734110" y="6736416"/>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589314" y="5819601"/>
            <a:ext cx="1230630" cy="335280"/>
          </a:xfrm>
          <a:prstGeom prst="rect">
            <a:avLst/>
          </a:prstGeom>
        </p:spPr>
        <p:txBody>
          <a:bodyPr vert="horz" wrap="square" lIns="0" tIns="16510" rIns="0" bIns="0" rtlCol="0" anchor="t">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hlinkClick r:id="rId3"/>
            </a:endParaRPr>
          </a:p>
        </p:txBody>
      </p:sp>
      <p:sp>
        <p:nvSpPr>
          <p:cNvPr id="13" name="TextBox 12">
            <a:extLst>
              <a:ext uri="{FF2B5EF4-FFF2-40B4-BE49-F238E27FC236}">
                <a16:creationId xmlns:a16="http://schemas.microsoft.com/office/drawing/2014/main" id="{03B4C366-7F0E-D325-7DCC-E86F2B610004}"/>
              </a:ext>
            </a:extLst>
          </p:cNvPr>
          <p:cNvSpPr txBox="1"/>
          <p:nvPr/>
        </p:nvSpPr>
        <p:spPr>
          <a:xfrm>
            <a:off x="1206050" y="1139963"/>
            <a:ext cx="8468623" cy="646331"/>
          </a:xfrm>
          <a:prstGeom prst="rect">
            <a:avLst/>
          </a:prstGeom>
          <a:noFill/>
        </p:spPr>
        <p:txBody>
          <a:bodyPr wrap="square" lIns="91440" tIns="45720" rIns="91440" bIns="45720" anchor="t">
            <a:spAutoFit/>
          </a:bodyPr>
          <a:lstStyle/>
          <a:p>
            <a:r>
              <a:rPr lang="en-US" dirty="0"/>
              <a:t>Our model achieves a test accuracy of 80%, surpassing the target accuracy of 75%. It also demonstrates high precision.</a:t>
            </a:r>
            <a:endParaRPr lang="en-IN" dirty="0"/>
          </a:p>
        </p:txBody>
      </p:sp>
      <p:pic>
        <p:nvPicPr>
          <p:cNvPr id="15" name="Picture 14">
            <a:extLst>
              <a:ext uri="{FF2B5EF4-FFF2-40B4-BE49-F238E27FC236}">
                <a16:creationId xmlns:a16="http://schemas.microsoft.com/office/drawing/2014/main" id="{68B06033-DF69-9DEE-BAB7-5016F919E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362200"/>
            <a:ext cx="6735189" cy="345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827650"/>
          </a:xfrm>
          <a:prstGeom prst="rect">
            <a:avLst/>
          </a:prstGeom>
        </p:spPr>
        <p:txBody>
          <a:bodyPr vert="horz" wrap="square" lIns="0" tIns="460692" rIns="0" bIns="0" rtlCol="0" anchor="t">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MOVING OBJECT DETECTION</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USERS?</a:t>
            </a:r>
          </a:p>
          <a:p>
            <a:endParaRPr lang="en-IN" dirty="0"/>
          </a:p>
          <a:p>
            <a:pPr marL="285750" indent="-285750">
              <a:buFont typeface="Arial" panose="020B0604020202020204" pitchFamily="34" charset="0"/>
              <a:buChar char="•"/>
            </a:pPr>
            <a:r>
              <a:rPr lang="en-IN" dirty="0"/>
              <a:t>MY SOLUTION AND ITS VALUE PROPOSITION</a:t>
            </a:r>
          </a:p>
          <a:p>
            <a:endParaRPr lang="en-IN" dirty="0"/>
          </a:p>
          <a:p>
            <a:pPr marL="285750" indent="-285750">
              <a:buFont typeface="Arial" panose="020B0604020202020204" pitchFamily="34" charset="0"/>
              <a:buChar char="•"/>
            </a:pPr>
            <a:r>
              <a:rPr lang="en-IN" dirty="0"/>
              <a:t>THE WOW IN MYSOLUTION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FEC98020-7793-CC68-DCD7-A0EAB1339B39}"/>
              </a:ext>
            </a:extLst>
          </p:cNvPr>
          <p:cNvSpPr txBox="1"/>
          <p:nvPr/>
        </p:nvSpPr>
        <p:spPr>
          <a:xfrm>
            <a:off x="1526975" y="1853745"/>
            <a:ext cx="6099142" cy="3693319"/>
          </a:xfrm>
          <a:prstGeom prst="rect">
            <a:avLst/>
          </a:prstGeom>
          <a:noFill/>
        </p:spPr>
        <p:txBody>
          <a:bodyPr wrap="square" lIns="91440" tIns="45720" rIns="91440" bIns="45720" anchor="t">
            <a:spAutoFit/>
          </a:bodyPr>
          <a:lstStyle/>
          <a:p>
            <a:pPr marL="285750" indent="-285750" algn="l">
              <a:buFont typeface="Arial"/>
              <a:buChar char="•"/>
            </a:pPr>
            <a:r>
              <a:rPr lang="en-US" dirty="0">
                <a:solidFill>
                  <a:srgbClr val="000000"/>
                </a:solidFill>
              </a:rPr>
              <a:t>Detecting moving objects in a frame-by-frame basis accurately and efficiently.</a:t>
            </a:r>
            <a:endParaRPr lang="en-US" dirty="0"/>
          </a:p>
          <a:p>
            <a:pPr marL="285750" indent="-285750" algn="l">
              <a:buFont typeface="Arial"/>
              <a:buChar char="•"/>
            </a:pPr>
            <a:r>
              <a:rPr lang="en-US" dirty="0">
                <a:solidFill>
                  <a:srgbClr val="000000"/>
                </a:solidFill>
              </a:rPr>
              <a:t>Developing a system capable of distinguishing between static and moving objects in real-time.</a:t>
            </a:r>
            <a:endParaRPr lang="en-US" dirty="0"/>
          </a:p>
          <a:p>
            <a:pPr marL="285750" indent="-285750" algn="l">
              <a:buFont typeface="Arial"/>
              <a:buChar char="•"/>
            </a:pPr>
            <a:r>
              <a:rPr lang="en-US" dirty="0">
                <a:solidFill>
                  <a:srgbClr val="000000"/>
                </a:solidFill>
              </a:rPr>
              <a:t>Ensuring robustness against noise and environmental changes.</a:t>
            </a:r>
            <a:endParaRPr lang="en-US" dirty="0"/>
          </a:p>
          <a:p>
            <a:pPr marL="285750" indent="-285750">
              <a:buFont typeface="Arial"/>
              <a:buChar char="•"/>
            </a:pPr>
            <a:endParaRPr lang="en-US" dirty="0">
              <a:solidFill>
                <a:srgbClr val="000000"/>
              </a:solidFill>
            </a:endParaRP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TextBox 13">
            <a:extLst>
              <a:ext uri="{FF2B5EF4-FFF2-40B4-BE49-F238E27FC236}">
                <a16:creationId xmlns:a16="http://schemas.microsoft.com/office/drawing/2014/main" id="{CF7B139E-5629-1DC8-F12F-8FB2B658BEC3}"/>
              </a:ext>
            </a:extLst>
          </p:cNvPr>
          <p:cNvSpPr txBox="1"/>
          <p:nvPr/>
        </p:nvSpPr>
        <p:spPr>
          <a:xfrm>
            <a:off x="1628122" y="2059295"/>
            <a:ext cx="6099142" cy="2308324"/>
          </a:xfrm>
          <a:prstGeom prst="rect">
            <a:avLst/>
          </a:prstGeom>
          <a:noFill/>
        </p:spPr>
        <p:txBody>
          <a:bodyPr wrap="square" lIns="91440" tIns="45720" rIns="91440" bIns="45720" anchor="t">
            <a:spAutoFit/>
          </a:bodyPr>
          <a:lstStyle/>
          <a:p>
            <a:pPr marL="285750" indent="-285750" algn="l">
              <a:buFont typeface="Arial"/>
              <a:buChar char="•"/>
            </a:pPr>
            <a:r>
              <a:rPr lang="en-US">
                <a:solidFill>
                  <a:srgbClr val="000000"/>
                </a:solidFill>
              </a:rPr>
              <a:t>Brief introduction to the concept of moving object detection.</a:t>
            </a:r>
            <a:endParaRPr lang="en-US"/>
          </a:p>
          <a:p>
            <a:pPr marL="285750" indent="-285750" algn="l">
              <a:buFont typeface="Arial"/>
              <a:buChar char="•"/>
            </a:pPr>
            <a:r>
              <a:rPr lang="en-US">
                <a:solidFill>
                  <a:srgbClr val="000000"/>
                </a:solidFill>
              </a:rPr>
              <a:t>Explanation of the importance of such systems in various domains such as surveillance, traffic monitoring, etc.</a:t>
            </a:r>
            <a:endParaRPr lang="en-US"/>
          </a:p>
          <a:p>
            <a:pPr marL="285750" indent="-285750" algn="l">
              <a:buFont typeface="Arial"/>
              <a:buChar char="•"/>
            </a:pPr>
            <a:r>
              <a:rPr lang="en-US">
                <a:solidFill>
                  <a:srgbClr val="000000"/>
                </a:solidFill>
              </a:rPr>
              <a:t>Overview of the methodology used for detecting moving objects.</a:t>
            </a:r>
            <a:endParaRPr lang="en-US"/>
          </a:p>
          <a:p>
            <a:pPr marL="285750" indent="-285750">
              <a:buFont typeface="Arial"/>
              <a:buChar char="•"/>
            </a:pPr>
            <a:endParaRPr lang="en-US"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D769AEDD-D7C5-D109-0644-8B46CC25592F}"/>
              </a:ext>
            </a:extLst>
          </p:cNvPr>
          <p:cNvSpPr txBox="1"/>
          <p:nvPr/>
        </p:nvSpPr>
        <p:spPr>
          <a:xfrm>
            <a:off x="1987463" y="1675271"/>
            <a:ext cx="6099142" cy="2308324"/>
          </a:xfrm>
          <a:prstGeom prst="rect">
            <a:avLst/>
          </a:prstGeom>
          <a:noFill/>
        </p:spPr>
        <p:txBody>
          <a:bodyPr wrap="square" lIns="91440" tIns="45720" rIns="91440" bIns="45720" anchor="t">
            <a:spAutoFit/>
          </a:bodyPr>
          <a:lstStyle/>
          <a:p>
            <a:pPr marL="285750" indent="-285750" algn="l">
              <a:buFont typeface="Arial"/>
              <a:buChar char="•"/>
            </a:pPr>
            <a:r>
              <a:rPr lang="en-US">
                <a:solidFill>
                  <a:srgbClr val="000000"/>
                </a:solidFill>
              </a:rPr>
              <a:t>Security companies and law enforcement agencies for surveillance purposes.</a:t>
            </a:r>
            <a:endParaRPr lang="en-US"/>
          </a:p>
          <a:p>
            <a:pPr marL="285750" indent="-285750" algn="l">
              <a:buFont typeface="Arial"/>
              <a:buChar char="•"/>
            </a:pPr>
            <a:r>
              <a:rPr lang="en-US">
                <a:solidFill>
                  <a:srgbClr val="000000"/>
                </a:solidFill>
              </a:rPr>
              <a:t>Traffic management authorities for monitoring traffic flow and incidents.</a:t>
            </a:r>
            <a:endParaRPr lang="en-US"/>
          </a:p>
          <a:p>
            <a:pPr marL="285750" indent="-285750" algn="l">
              <a:buFont typeface="Arial"/>
              <a:buChar char="•"/>
            </a:pPr>
            <a:r>
              <a:rPr lang="en-US">
                <a:solidFill>
                  <a:srgbClr val="000000"/>
                </a:solidFill>
              </a:rPr>
              <a:t>Industrial facilities for monitoring machinery and equipment.</a:t>
            </a:r>
            <a:endParaRPr lang="en-US"/>
          </a:p>
          <a:p>
            <a:pPr marL="285750" indent="-285750" algn="l">
              <a:buFont typeface="Arial"/>
              <a:buChar char="•"/>
            </a:pPr>
            <a:r>
              <a:rPr lang="en-US">
                <a:solidFill>
                  <a:srgbClr val="000000"/>
                </a:solidFill>
              </a:rPr>
              <a:t>Home security systems for detecting intruders.</a:t>
            </a:r>
            <a:endParaRPr lang="en-US"/>
          </a:p>
          <a:p>
            <a:pPr marL="285750" indent="-285750">
              <a:buFont typeface="Arial"/>
              <a:buChar char="•"/>
            </a:pPr>
            <a:endParaRPr lang="en-US"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Rectangle 3">
            <a:extLst>
              <a:ext uri="{FF2B5EF4-FFF2-40B4-BE49-F238E27FC236}">
                <a16:creationId xmlns:a16="http://schemas.microsoft.com/office/drawing/2014/main" id="{6D81584F-92F0-E0E2-6B78-10F77D13F5AD}"/>
              </a:ext>
            </a:extLst>
          </p:cNvPr>
          <p:cNvSpPr>
            <a:spLocks noChangeArrowheads="1"/>
          </p:cNvSpPr>
          <p:nvPr/>
        </p:nvSpPr>
        <p:spPr bwMode="auto">
          <a:xfrm>
            <a:off x="547726" y="1567668"/>
            <a:ext cx="9764395" cy="3708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a:cs typeface="Times New Roman"/>
              </a:rPr>
              <a:t>Solution:</a:t>
            </a:r>
            <a:endParaRPr lang="en-US" altLang="en-US" b="0" i="0" u="none" strike="noStrike" cap="none" normalizeH="0" baseline="0">
              <a:ln>
                <a:noFill/>
              </a:ln>
              <a:solidFill>
                <a:schemeClr val="tx1"/>
              </a:solidFill>
              <a:effectLst/>
              <a:latin typeface="Times New Roman"/>
              <a:cs typeface="Times New Roman"/>
            </a:endParaRPr>
          </a:p>
          <a:p>
            <a:pPr algn="l">
              <a:spcBef>
                <a:spcPct val="0"/>
              </a:spcBef>
              <a:spcAft>
                <a:spcPct val="0"/>
              </a:spcAft>
            </a:pPr>
            <a:r>
              <a:rPr lang="en-US" sz="2000" dirty="0">
                <a:solidFill>
                  <a:schemeClr val="tx1"/>
                </a:solidFill>
                <a:latin typeface="Times New Roman"/>
                <a:cs typeface="Times New Roman"/>
              </a:rPr>
              <a:t>Introduction to the proposed solution which involves analyzing frame differences to detect moving objects. By this all the frames will be captures and can be used if an illegal entry to an private property is being done by someone.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lgn="l">
              <a:buFont typeface="Arial"/>
              <a:buChar char="•"/>
            </a:pPr>
            <a:r>
              <a:rPr lang="en-US" dirty="0">
                <a:solidFill>
                  <a:schemeClr val="tx1"/>
                </a:solidFill>
                <a:latin typeface="Arial"/>
                <a:cs typeface="Arial"/>
              </a:rPr>
              <a:t>Real-time detection capability.</a:t>
            </a:r>
            <a:endParaRPr lang="en-US" dirty="0">
              <a:latin typeface="Arial"/>
            </a:endParaRPr>
          </a:p>
          <a:p>
            <a:pPr marL="285750" indent="-285750" algn="l">
              <a:buFont typeface="Arial"/>
              <a:buChar char="•"/>
            </a:pPr>
            <a:r>
              <a:rPr lang="en-US" dirty="0">
                <a:solidFill>
                  <a:schemeClr val="tx1"/>
                </a:solidFill>
                <a:latin typeface="Arial"/>
                <a:cs typeface="Arial"/>
              </a:rPr>
              <a:t>Minimal false positives.</a:t>
            </a:r>
            <a:endParaRPr lang="en-US" dirty="0">
              <a:solidFill>
                <a:schemeClr val="tx1"/>
              </a:solidFill>
              <a:latin typeface="Arial"/>
            </a:endParaRPr>
          </a:p>
          <a:p>
            <a:pPr marL="285750" indent="-285750" algn="l">
              <a:buFont typeface="Arial"/>
              <a:buChar char="•"/>
            </a:pPr>
            <a:r>
              <a:rPr lang="en-US" dirty="0">
                <a:solidFill>
                  <a:schemeClr val="tx1"/>
                </a:solidFill>
                <a:latin typeface="Arial" panose="020B0604020202020204" pitchFamily="34" charset="0"/>
                <a:cs typeface="Arial"/>
              </a:rPr>
              <a:t>Scalability for different environments and camera setups.</a:t>
            </a:r>
            <a:endParaRPr lang="en-US" dirty="0"/>
          </a:p>
          <a:p>
            <a:pPr marL="285750" indent="-285750" algn="l">
              <a:buFont typeface="Arial"/>
              <a:buChar char="•"/>
            </a:pPr>
            <a:r>
              <a:rPr lang="en-US" dirty="0">
                <a:solidFill>
                  <a:schemeClr val="tx1"/>
                </a:solidFill>
                <a:latin typeface="Arial"/>
                <a:cs typeface="Arial"/>
              </a:rPr>
              <a:t>Easy integration with existing systems.</a:t>
            </a:r>
            <a:endParaRPr lang="en-US" dirty="0">
              <a:solidFill>
                <a:schemeClr val="tx1"/>
              </a:solidFill>
              <a:latin typeface="Arial"/>
            </a:endParaRPr>
          </a:p>
          <a:p>
            <a:pPr algn="l">
              <a:spcBef>
                <a:spcPct val="0"/>
              </a:spcBef>
              <a:spcAft>
                <a:spcPct val="0"/>
              </a:spcAft>
            </a:pPr>
            <a:endParaRPr lang="en-US" altLang="en-US" sz="1800" b="0" i="0" u="none" strike="noStrike" cap="none" normalizeH="0" baseline="0" dirty="0">
              <a:ln>
                <a:noFill/>
              </a:ln>
              <a:solidFill>
                <a:schemeClr val="tx1"/>
              </a:solidFill>
              <a:effectLst/>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12">
            <a:extLst>
              <a:ext uri="{FF2B5EF4-FFF2-40B4-BE49-F238E27FC236}">
                <a16:creationId xmlns:a16="http://schemas.microsoft.com/office/drawing/2014/main" id="{D72A14C7-E486-7CDF-E80A-5C16FAF50484}"/>
              </a:ext>
            </a:extLst>
          </p:cNvPr>
          <p:cNvSpPr txBox="1"/>
          <p:nvPr/>
        </p:nvSpPr>
        <p:spPr>
          <a:xfrm>
            <a:off x="2841681" y="1352291"/>
            <a:ext cx="6101254" cy="3416320"/>
          </a:xfrm>
          <a:prstGeom prst="rect">
            <a:avLst/>
          </a:prstGeom>
          <a:noFill/>
        </p:spPr>
        <p:txBody>
          <a:bodyPr wrap="square" lIns="91440" tIns="45720" rIns="91440" bIns="45720" anchor="t">
            <a:spAutoFit/>
          </a:bodyPr>
          <a:lstStyle/>
          <a:p>
            <a:endParaRPr lang="en-US"/>
          </a:p>
          <a:p>
            <a:pPr marL="285750" indent="-285750" algn="l">
              <a:buFont typeface="Arial"/>
              <a:buChar char="•"/>
            </a:pPr>
            <a:r>
              <a:rPr lang="en-IN" dirty="0">
                <a:solidFill>
                  <a:srgbClr val="000000"/>
                </a:solidFill>
              </a:rPr>
              <a:t>By this any unprecedented entry to any site can be easily found and an report can be send to the property </a:t>
            </a:r>
            <a:r>
              <a:rPr lang="en-IN">
                <a:solidFill>
                  <a:srgbClr val="000000"/>
                </a:solidFill>
              </a:rPr>
              <a:t>owner.</a:t>
            </a:r>
          </a:p>
          <a:p>
            <a:pPr marL="285750" indent="-285750" algn="l">
              <a:buFont typeface="Arial"/>
              <a:buChar char="•"/>
            </a:pPr>
            <a:r>
              <a:rPr lang="en-IN" dirty="0">
                <a:solidFill>
                  <a:srgbClr val="000000"/>
                </a:solidFill>
              </a:rPr>
              <a:t>If this is properly trained it can also be able to detect some specific users, By this technology they will be </a:t>
            </a:r>
            <a:r>
              <a:rPr lang="en-IN">
                <a:solidFill>
                  <a:srgbClr val="000000"/>
                </a:solidFill>
              </a:rPr>
              <a:t>able to get in without an alarm being sent to the owner an employee or staffs entering the site.</a:t>
            </a:r>
          </a:p>
          <a:p>
            <a:pPr marL="285750" indent="-285750" algn="l">
              <a:buFont typeface="Arial"/>
              <a:buChar char="•"/>
            </a:pPr>
            <a:r>
              <a:rPr lang="en-IN">
                <a:solidFill>
                  <a:srgbClr val="000000"/>
                </a:solidFill>
              </a:rPr>
              <a:t>It can be used in banks where there will be no movements necessarily happening and if there is some movement they will also get instant notification.</a:t>
            </a:r>
            <a:endParaRPr lang="en-IN" dirty="0">
              <a:solidFill>
                <a:srgbClr val="000000"/>
              </a:solidFill>
            </a:endParaRPr>
          </a:p>
          <a:p>
            <a:pPr marL="285750" indent="-285750">
              <a:buFont typeface="Arial"/>
              <a:buChar char="•"/>
            </a:pPr>
            <a:endParaRPr lang="en-IN"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6D25511D-A9BE-FB05-F614-AB356FC4DE45}"/>
              </a:ext>
            </a:extLst>
          </p:cNvPr>
          <p:cNvSpPr txBox="1"/>
          <p:nvPr/>
        </p:nvSpPr>
        <p:spPr>
          <a:xfrm>
            <a:off x="381000" y="1524000"/>
            <a:ext cx="9979572" cy="3416320"/>
          </a:xfrm>
          <a:prstGeom prst="rect">
            <a:avLst/>
          </a:prstGeom>
          <a:noFill/>
        </p:spPr>
        <p:txBody>
          <a:bodyPr wrap="square" lIns="91440" tIns="45720" rIns="91440" bIns="45720" anchor="t">
            <a:spAutoFit/>
          </a:bodyPr>
          <a:lstStyle/>
          <a:p>
            <a:r>
              <a:rPr lang="en-US" dirty="0">
                <a:solidFill>
                  <a:srgbClr val="000000"/>
                </a:solidFill>
              </a:rPr>
              <a:t>The model integrates YOLO, a deep learning-based object detection framework trained on the COCO dataset, to identify objects in each frame of a video stream. By focusing on person detections, it targets potential moving objects with higher confidence scores. Subsequently, the model employs traditional computer vision techniques to analyze motion between consecutive frames. It computes frame differences using grayscale conversion, thresholding, and contour detection to highlight regions of significant change indicative of movement. By setting a minimum area threshold for detected contours, the model effectively filters out background noise and stationary elements, ensuring accurate identification of moving objects. Upon detecting moving objects, the model overlays a textual label onto the frame to indicate the presence of motion. This fusion of deep learning-based object detection and traditional computer vision methods enables the model to robustly detect and highlight moving objects within the video stream, making it applicable to various surveillance, security, and traffic monitoring scenarios.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800</Words>
  <Application>Microsoft Office PowerPoint</Application>
  <PresentationFormat>Widescreen</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MOVING OBJECT DETECTION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Shalu Rakshana</cp:lastModifiedBy>
  <cp:revision>92</cp:revision>
  <dcterms:created xsi:type="dcterms:W3CDTF">2024-04-03T04:29:39Z</dcterms:created>
  <dcterms:modified xsi:type="dcterms:W3CDTF">2024-04-04T15:22:26Z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