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69" r:id="rId4"/>
    <p:sldId id="262" r:id="rId5"/>
    <p:sldId id="258" r:id="rId6"/>
    <p:sldId id="266" r:id="rId7"/>
    <p:sldId id="259" r:id="rId8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0"/>
      <p:bold r:id="rId11"/>
      <p:italic r:id="rId12"/>
      <p:boldItalic r:id="rId13"/>
    </p:embeddedFont>
    <p:embeddedFont>
      <p:font typeface="Frank Ruhl Libre" pitchFamily="2" charset="-79"/>
      <p:regular r:id="rId14"/>
      <p:bold r:id="rId15"/>
    </p:embeddedFont>
    <p:embeddedFont>
      <p:font typeface="Goudy Old Style" panose="02020502050305020303" pitchFamily="18" charset="77"/>
      <p:regular r:id="rId16"/>
      <p:bold r:id="rId17"/>
      <p: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8B9740-B192-4225-BAA3-1A7E0329E72A}">
  <a:tblStyle styleId="{4C8B9740-B192-4225-BAA3-1A7E0329E7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1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09b6ffc7_0_18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09b6ffc7_0_18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578ac1814_0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578ac1814_0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9c3e06c56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9c3e06c56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206cb1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206cb1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b628f12a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b628f12a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52250" y="-109525"/>
            <a:ext cx="11287000" cy="7037925"/>
            <a:chOff x="-1552250" y="-109525"/>
            <a:chExt cx="11287000" cy="7037925"/>
          </a:xfrm>
        </p:grpSpPr>
        <p:sp>
          <p:nvSpPr>
            <p:cNvPr id="10" name="Google Shape;10;p2"/>
            <p:cNvSpPr/>
            <p:nvPr/>
          </p:nvSpPr>
          <p:spPr>
            <a:xfrm>
              <a:off x="-1552250" y="550375"/>
              <a:ext cx="2270700" cy="227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09975" y="4657700"/>
              <a:ext cx="2270700" cy="227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8419100" y="-590275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8575" y="3541600"/>
            <a:ext cx="3853500" cy="38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8575" y="1218200"/>
            <a:ext cx="3853500" cy="23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5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6"/>
          <p:cNvGrpSpPr/>
          <p:nvPr/>
        </p:nvGrpSpPr>
        <p:grpSpPr>
          <a:xfrm>
            <a:off x="-1356524" y="-1740475"/>
            <a:ext cx="11553575" cy="6583525"/>
            <a:chOff x="-1356524" y="-1740475"/>
            <a:chExt cx="11553575" cy="6583525"/>
          </a:xfrm>
        </p:grpSpPr>
        <p:sp>
          <p:nvSpPr>
            <p:cNvPr id="226" name="Google Shape;226;p26"/>
            <p:cNvSpPr/>
            <p:nvPr/>
          </p:nvSpPr>
          <p:spPr>
            <a:xfrm>
              <a:off x="8121951" y="841625"/>
              <a:ext cx="2075100" cy="207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619675" y="-1740475"/>
              <a:ext cx="2734500" cy="273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 rot="5400000">
              <a:off x="8012925" y="-5715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-1356524" y="1759200"/>
              <a:ext cx="2075100" cy="207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 rot="5400000">
              <a:off x="1199325" y="35274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16475" y="-1246125"/>
            <a:ext cx="10761650" cy="8047800"/>
            <a:chOff x="-316475" y="-1246125"/>
            <a:chExt cx="10761650" cy="8047800"/>
          </a:xfrm>
        </p:grpSpPr>
        <p:sp>
          <p:nvSpPr>
            <p:cNvPr id="17" name="Google Shape;17;p3"/>
            <p:cNvSpPr/>
            <p:nvPr/>
          </p:nvSpPr>
          <p:spPr>
            <a:xfrm>
              <a:off x="713625" y="717900"/>
              <a:ext cx="3114000" cy="4425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333350" y="-1246125"/>
              <a:ext cx="2270700" cy="227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174475" y="2573350"/>
              <a:ext cx="2270700" cy="227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722800" y="4530975"/>
              <a:ext cx="2270700" cy="227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64275" y="23715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8229875" y="35274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935775" y="1422500"/>
            <a:ext cx="2858100" cy="144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71150" y="2192000"/>
            <a:ext cx="2199000" cy="181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3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935775" y="2976396"/>
            <a:ext cx="28581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07150" y="3407100"/>
            <a:ext cx="47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209750" y="2637800"/>
            <a:ext cx="47271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4572000" y="-2685475"/>
            <a:ext cx="5323500" cy="3944550"/>
            <a:chOff x="4572000" y="-2685475"/>
            <a:chExt cx="5323500" cy="3944550"/>
          </a:xfrm>
        </p:grpSpPr>
        <p:sp>
          <p:nvSpPr>
            <p:cNvPr id="87" name="Google Shape;87;p13"/>
            <p:cNvSpPr/>
            <p:nvPr/>
          </p:nvSpPr>
          <p:spPr>
            <a:xfrm>
              <a:off x="4572000" y="-2685475"/>
              <a:ext cx="3527100" cy="352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5400000">
              <a:off x="8579850" y="-56575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13625" y="55527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 idx="2"/>
          </p:nvPr>
        </p:nvSpPr>
        <p:spPr>
          <a:xfrm>
            <a:off x="600006" y="2964570"/>
            <a:ext cx="17709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599938" y="3627600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600013" y="2092080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4"/>
          </p:nvPr>
        </p:nvSpPr>
        <p:spPr>
          <a:xfrm>
            <a:off x="2658590" y="2964570"/>
            <a:ext cx="17709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2658516" y="3627600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2658670" y="2092081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7"/>
          </p:nvPr>
        </p:nvSpPr>
        <p:spPr>
          <a:xfrm>
            <a:off x="6775688" y="2964578"/>
            <a:ext cx="17709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6775712" y="3627600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6775712" y="2092086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13"/>
          </p:nvPr>
        </p:nvSpPr>
        <p:spPr>
          <a:xfrm>
            <a:off x="4717186" y="2964570"/>
            <a:ext cx="17709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4717108" y="3627600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7188" y="2092075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1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>
            <a:off x="-1071775" y="-1597400"/>
            <a:ext cx="13631925" cy="6417950"/>
            <a:chOff x="-1071775" y="-1597400"/>
            <a:chExt cx="13631925" cy="6417950"/>
          </a:xfrm>
        </p:grpSpPr>
        <p:sp>
          <p:nvSpPr>
            <p:cNvPr id="115" name="Google Shape;115;p16"/>
            <p:cNvSpPr/>
            <p:nvPr/>
          </p:nvSpPr>
          <p:spPr>
            <a:xfrm>
              <a:off x="8064050" y="-1597400"/>
              <a:ext cx="4496100" cy="44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7114725" y="-187675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5400000">
              <a:off x="-591025" y="35049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6120250" y="2898700"/>
            <a:ext cx="180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6096073" y="3752400"/>
            <a:ext cx="18507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1221500" y="2898700"/>
            <a:ext cx="180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3"/>
          </p:nvPr>
        </p:nvSpPr>
        <p:spPr>
          <a:xfrm>
            <a:off x="1197325" y="3752400"/>
            <a:ext cx="18507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4"/>
          </p:nvPr>
        </p:nvSpPr>
        <p:spPr>
          <a:xfrm>
            <a:off x="713625" y="55527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5" hasCustomPrompt="1"/>
          </p:nvPr>
        </p:nvSpPr>
        <p:spPr>
          <a:xfrm>
            <a:off x="3671202" y="2898700"/>
            <a:ext cx="18048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6"/>
          </p:nvPr>
        </p:nvSpPr>
        <p:spPr>
          <a:xfrm>
            <a:off x="3647027" y="3752400"/>
            <a:ext cx="18507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097875" y="3406332"/>
            <a:ext cx="2320800" cy="5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1096025" y="3792075"/>
            <a:ext cx="2320800" cy="6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2"/>
          </p:nvPr>
        </p:nvSpPr>
        <p:spPr>
          <a:xfrm>
            <a:off x="5727972" y="3406326"/>
            <a:ext cx="2320800" cy="5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5729975" y="3792075"/>
            <a:ext cx="2320800" cy="6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4"/>
          </p:nvPr>
        </p:nvSpPr>
        <p:spPr>
          <a:xfrm>
            <a:off x="3107063" y="1610650"/>
            <a:ext cx="2932500" cy="5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3106987" y="1996375"/>
            <a:ext cx="2932500" cy="6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 idx="6"/>
          </p:nvPr>
        </p:nvSpPr>
        <p:spPr>
          <a:xfrm>
            <a:off x="713625" y="55527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-1702549" y="-1740475"/>
            <a:ext cx="11899600" cy="5112250"/>
            <a:chOff x="-1702549" y="-1740475"/>
            <a:chExt cx="11899600" cy="5112250"/>
          </a:xfrm>
        </p:grpSpPr>
        <p:sp>
          <p:nvSpPr>
            <p:cNvPr id="167" name="Google Shape;167;p21"/>
            <p:cNvSpPr/>
            <p:nvPr/>
          </p:nvSpPr>
          <p:spPr>
            <a:xfrm>
              <a:off x="8121951" y="841625"/>
              <a:ext cx="2075100" cy="207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619675" y="-1740475"/>
              <a:ext cx="2734500" cy="273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8012925" y="-5715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-1702549" y="1296675"/>
              <a:ext cx="2075100" cy="207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312850" y="-652350"/>
            <a:ext cx="4726575" cy="2555675"/>
            <a:chOff x="5312850" y="-652350"/>
            <a:chExt cx="4726575" cy="2555675"/>
          </a:xfrm>
        </p:grpSpPr>
        <p:sp>
          <p:nvSpPr>
            <p:cNvPr id="188" name="Google Shape;188;p23"/>
            <p:cNvSpPr/>
            <p:nvPr/>
          </p:nvSpPr>
          <p:spPr>
            <a:xfrm>
              <a:off x="7177800" y="983850"/>
              <a:ext cx="531900" cy="53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021425" y="-652350"/>
              <a:ext cx="1636200" cy="163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7768725" y="-367375"/>
              <a:ext cx="2270700" cy="227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 rot="5400000">
              <a:off x="7117275" y="-1803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312850" y="-284300"/>
              <a:ext cx="531900" cy="53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957375" y="190722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957379" y="234041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2"/>
          </p:nvPr>
        </p:nvSpPr>
        <p:spPr>
          <a:xfrm>
            <a:off x="3650107" y="190722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3650108" y="234041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4"/>
          </p:nvPr>
        </p:nvSpPr>
        <p:spPr>
          <a:xfrm>
            <a:off x="6342985" y="190722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5"/>
          </p:nvPr>
        </p:nvSpPr>
        <p:spPr>
          <a:xfrm>
            <a:off x="6342983" y="234041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6"/>
          </p:nvPr>
        </p:nvSpPr>
        <p:spPr>
          <a:xfrm>
            <a:off x="957375" y="338185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7"/>
          </p:nvPr>
        </p:nvSpPr>
        <p:spPr>
          <a:xfrm>
            <a:off x="957379" y="381504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8"/>
          </p:nvPr>
        </p:nvSpPr>
        <p:spPr>
          <a:xfrm>
            <a:off x="3650107" y="338185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9"/>
          </p:nvPr>
        </p:nvSpPr>
        <p:spPr>
          <a:xfrm>
            <a:off x="3650108" y="381504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13"/>
          </p:nvPr>
        </p:nvSpPr>
        <p:spPr>
          <a:xfrm>
            <a:off x="6342985" y="338185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14"/>
          </p:nvPr>
        </p:nvSpPr>
        <p:spPr>
          <a:xfrm>
            <a:off x="6342983" y="3815048"/>
            <a:ext cx="1843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5"/>
          </p:nvPr>
        </p:nvSpPr>
        <p:spPr>
          <a:xfrm>
            <a:off x="713625" y="555275"/>
            <a:ext cx="77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5"/>
          <p:cNvGrpSpPr/>
          <p:nvPr/>
        </p:nvGrpSpPr>
        <p:grpSpPr>
          <a:xfrm>
            <a:off x="-1552250" y="-1075175"/>
            <a:ext cx="11770475" cy="9354275"/>
            <a:chOff x="-1552250" y="-1075175"/>
            <a:chExt cx="11770475" cy="9354275"/>
          </a:xfrm>
        </p:grpSpPr>
        <p:sp>
          <p:nvSpPr>
            <p:cNvPr id="216" name="Google Shape;216;p25"/>
            <p:cNvSpPr/>
            <p:nvPr/>
          </p:nvSpPr>
          <p:spPr>
            <a:xfrm>
              <a:off x="-1552250" y="475800"/>
              <a:ext cx="2270700" cy="227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047750" y="-1075175"/>
              <a:ext cx="2617500" cy="261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18575" y="4425600"/>
              <a:ext cx="3853500" cy="385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5400000">
              <a:off x="3256425" y="-1803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5400000">
              <a:off x="-597075" y="3527400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8421825" y="3439975"/>
              <a:ext cx="1231800" cy="1231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5400000">
              <a:off x="6238850" y="4310175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5400000">
              <a:off x="8902575" y="-765275"/>
              <a:ext cx="834900" cy="179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67" r:id="rId7"/>
    <p:sldLayoutId id="214748366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2503/diamon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22000"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ctrTitle"/>
          </p:nvPr>
        </p:nvSpPr>
        <p:spPr>
          <a:xfrm>
            <a:off x="3387649" y="2269850"/>
            <a:ext cx="5163684" cy="1592891"/>
          </a:xfrm>
          <a:prstGeom prst="rect">
            <a:avLst/>
          </a:prstGeom>
          <a:solidFill>
            <a:schemeClr val="accent2">
              <a:alpha val="18977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9144"/>
            <a:r>
              <a:rPr lang="en-US" sz="3200" dirty="0">
                <a:solidFill>
                  <a:schemeClr val="bg2"/>
                </a:solidFill>
                <a:latin typeface="Goudy Old Style" panose="02020502050305020303" pitchFamily="18" charset="77"/>
              </a:rPr>
              <a:t>Prediction How is Diamond Priced Based on its Attributes</a:t>
            </a:r>
            <a:endParaRPr sz="40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"/>
          </p:nvPr>
        </p:nvSpPr>
        <p:spPr>
          <a:xfrm>
            <a:off x="3881094" y="4425600"/>
            <a:ext cx="38535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77"/>
              </a:rPr>
              <a:t>Amal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77"/>
              </a:rPr>
              <a:t>Nassier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77"/>
              </a:rPr>
              <a:t> 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77"/>
              </a:rPr>
              <a:t>Almuteb</a:t>
            </a:r>
            <a:endParaRPr sz="1800" b="1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77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9734750" y="7680450"/>
            <a:ext cx="26625" cy="26625"/>
          </a:xfrm>
          <a:custGeom>
            <a:avLst/>
            <a:gdLst/>
            <a:ahLst/>
            <a:cxnLst/>
            <a:rect l="l" t="t" r="r" b="b"/>
            <a:pathLst>
              <a:path w="1065" h="1065" extrusionOk="0">
                <a:moveTo>
                  <a:pt x="517" y="1"/>
                </a:moveTo>
                <a:cubicBezTo>
                  <a:pt x="213" y="1"/>
                  <a:pt x="0" y="244"/>
                  <a:pt x="0" y="548"/>
                </a:cubicBezTo>
                <a:cubicBezTo>
                  <a:pt x="0" y="852"/>
                  <a:pt x="213" y="1064"/>
                  <a:pt x="517" y="1064"/>
                </a:cubicBezTo>
                <a:cubicBezTo>
                  <a:pt x="821" y="1064"/>
                  <a:pt x="1064" y="852"/>
                  <a:pt x="1064" y="548"/>
                </a:cubicBezTo>
                <a:cubicBezTo>
                  <a:pt x="1064" y="274"/>
                  <a:pt x="821" y="1"/>
                  <a:pt x="51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252833" y="3331271"/>
            <a:ext cx="2270700" cy="227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29"/>
          <p:cNvSpPr/>
          <p:nvPr/>
        </p:nvSpPr>
        <p:spPr>
          <a:xfrm rot="5400000">
            <a:off x="5052750" y="237150"/>
            <a:ext cx="834900" cy="179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DAB4F49C-7B87-654D-8E97-B3D5F3F1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5" y="4098044"/>
            <a:ext cx="1267395" cy="596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2BE98-F56F-A247-B680-EEBE981E105C}"/>
              </a:ext>
            </a:extLst>
          </p:cNvPr>
          <p:cNvSpPr txBox="1"/>
          <p:nvPr/>
        </p:nvSpPr>
        <p:spPr>
          <a:xfrm>
            <a:off x="3506182" y="1706991"/>
            <a:ext cx="3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5000"/>
                  </a:schemeClr>
                </a:solidFill>
                <a:latin typeface="Goudy Old Style" panose="02020502050305020303" pitchFamily="18" charset="77"/>
              </a:rPr>
              <a:t>Project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7598998" y="717900"/>
            <a:ext cx="3114000" cy="4425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1439941" y="2388086"/>
            <a:ext cx="6165516" cy="215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Diamonds have become important indispensable resources for humans. Its versatility makes it a highly valued element in our society. Hence, people are willing to pay a lot of money for objects created using diamonds.</a:t>
            </a:r>
          </a:p>
          <a:p>
            <a:pPr marL="0" indent="0" algn="l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Due to the combination of different features for determining its worth, a diamond's price could range from a couple hundred dollars to millions of dollars.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2159149" y="1699737"/>
            <a:ext cx="47271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-284300" y="-1974300"/>
            <a:ext cx="3527100" cy="352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 rot="5400000">
            <a:off x="7744350" y="237150"/>
            <a:ext cx="834900" cy="179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-687700" y="4087675"/>
            <a:ext cx="2270700" cy="227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 rot="5400000">
            <a:off x="-3675" y="1751475"/>
            <a:ext cx="834900" cy="179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Diamond outline">
            <a:extLst>
              <a:ext uri="{FF2B5EF4-FFF2-40B4-BE49-F238E27FC236}">
                <a16:creationId xmlns:a16="http://schemas.microsoft.com/office/drawing/2014/main" id="{41414643-1708-494F-B1DD-7CD9AF6FC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499" y="379373"/>
            <a:ext cx="1796400" cy="1479352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0C0BECF5-10B6-4949-967B-5605C875F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32" y="4381542"/>
            <a:ext cx="1267395" cy="5967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/>
          <p:nvPr/>
        </p:nvSpPr>
        <p:spPr>
          <a:xfrm>
            <a:off x="2109741" y="1528847"/>
            <a:ext cx="1561640" cy="995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179939" y="1497508"/>
            <a:ext cx="1488589" cy="9950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title" idx="4"/>
          </p:nvPr>
        </p:nvSpPr>
        <p:spPr>
          <a:xfrm>
            <a:off x="396768" y="422102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kern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Dataset Description</a:t>
            </a:r>
            <a:endParaRPr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5" name="Google Shape;505;p42"/>
          <p:cNvSpPr txBox="1">
            <a:spLocks noGrp="1"/>
          </p:cNvSpPr>
          <p:nvPr>
            <p:ph type="title" idx="2"/>
          </p:nvPr>
        </p:nvSpPr>
        <p:spPr>
          <a:xfrm>
            <a:off x="175740" y="1747296"/>
            <a:ext cx="1561640" cy="558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54000</a:t>
            </a:r>
            <a:br>
              <a:rPr lang="en" sz="2800" dirty="0"/>
            </a:br>
            <a:r>
              <a:rPr lang="en" sz="1400" dirty="0"/>
              <a:t>rows</a:t>
            </a:r>
            <a:endParaRPr sz="1400" dirty="0"/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3"/>
          </p:nvPr>
        </p:nvSpPr>
        <p:spPr>
          <a:xfrm>
            <a:off x="-120943" y="974798"/>
            <a:ext cx="42564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/>
            <a:r>
              <a:rPr lang="en-US" dirty="0"/>
              <a:t>Diamonds dataset hosted on 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. </a:t>
            </a:r>
          </a:p>
          <a:p>
            <a:pPr marL="228600" indent="0"/>
            <a:r>
              <a:rPr lang="en-US" dirty="0"/>
              <a:t>and contains</a:t>
            </a:r>
          </a:p>
        </p:txBody>
      </p:sp>
      <p:sp>
        <p:nvSpPr>
          <p:cNvPr id="521" name="Google Shape;521;p42"/>
          <p:cNvSpPr txBox="1">
            <a:spLocks noGrp="1"/>
          </p:cNvSpPr>
          <p:nvPr>
            <p:ph type="title" idx="5"/>
          </p:nvPr>
        </p:nvSpPr>
        <p:spPr>
          <a:xfrm>
            <a:off x="1818164" y="1908324"/>
            <a:ext cx="2033117" cy="199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10</a:t>
            </a:r>
            <a:br>
              <a:rPr lang="en" sz="2800" dirty="0"/>
            </a:br>
            <a:r>
              <a:rPr lang="en-US" sz="1400" dirty="0"/>
              <a:t>variables</a:t>
            </a:r>
            <a:endParaRPr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F0118-B6CB-B44A-8411-E36A65E3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40" y="2468794"/>
            <a:ext cx="5107460" cy="2524081"/>
          </a:xfrm>
        </p:spPr>
        <p:txBody>
          <a:bodyPr/>
          <a:lstStyle/>
          <a:p>
            <a:pPr marL="228600" indent="0" algn="l" fontAlgn="base"/>
            <a:r>
              <a:rPr lang="en-US" sz="1100" b="1" u="sng" dirty="0"/>
              <a:t>Content</a:t>
            </a:r>
          </a:p>
          <a:p>
            <a:pPr marL="228600" indent="0" algn="l" fontAlgn="base"/>
            <a:endParaRPr lang="en-US" sz="1100" b="1" u="sng" dirty="0"/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  <a:r>
              <a:rPr lang="en-US" sz="1200" b="1" dirty="0"/>
              <a:t> is in US dollars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Carat</a:t>
            </a:r>
            <a:r>
              <a:rPr lang="en-US" sz="1200" b="1" dirty="0"/>
              <a:t> weight of the diamond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Cut </a:t>
            </a:r>
            <a:r>
              <a:rPr lang="en-US" sz="1200" b="1" dirty="0"/>
              <a:t>quality of the cut (Fair, Good, Very Good, Premium, Ideal)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sz="1200" b="1" dirty="0"/>
              <a:t> diamond color, from J (worst) to D (best)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Clarity</a:t>
            </a:r>
            <a:r>
              <a:rPr lang="en-US" sz="1200" b="1" dirty="0"/>
              <a:t> a measurement of how clear the diamond is 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x length </a:t>
            </a:r>
            <a:r>
              <a:rPr lang="en-US" sz="1200" b="1" dirty="0"/>
              <a:t>in mm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y width </a:t>
            </a:r>
            <a:r>
              <a:rPr lang="en-US" sz="1200" b="1" dirty="0"/>
              <a:t>in mm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z depth </a:t>
            </a:r>
            <a:r>
              <a:rPr lang="en-US" sz="1200" b="1" dirty="0"/>
              <a:t>in mm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depth: </a:t>
            </a:r>
            <a:r>
              <a:rPr lang="en-US" sz="1200" b="1" dirty="0"/>
              <a:t>The height of a diamond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table: </a:t>
            </a:r>
            <a:r>
              <a:rPr lang="en-US" sz="1200" b="1" dirty="0"/>
              <a:t>The width of the diamond’s table expressed as a percentage of its average diameter</a:t>
            </a:r>
          </a:p>
          <a:p>
            <a:pPr algn="l"/>
            <a:endParaRPr lang="en-US" sz="1100" dirty="0"/>
          </a:p>
        </p:txBody>
      </p:sp>
      <p:pic>
        <p:nvPicPr>
          <p:cNvPr id="30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0725314-5E73-1646-A849-A486C16B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84" y="1547498"/>
            <a:ext cx="3521358" cy="300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Text&#10;&#10;Description automatically generated with medium confidence">
            <a:extLst>
              <a:ext uri="{FF2B5EF4-FFF2-40B4-BE49-F238E27FC236}">
                <a16:creationId xmlns:a16="http://schemas.microsoft.com/office/drawing/2014/main" id="{2DCF4D74-2661-6847-BF67-B250E16EE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370" y="4721397"/>
            <a:ext cx="1267395" cy="430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836950" y="3069821"/>
            <a:ext cx="2707475" cy="94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Visualization the important qualities of a diamond. </a:t>
            </a:r>
            <a:br>
              <a:rPr lang="en-US" dirty="0"/>
            </a:br>
            <a:endParaRPr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title" idx="2"/>
          </p:nvPr>
        </p:nvSpPr>
        <p:spPr>
          <a:xfrm>
            <a:off x="5952701" y="3069821"/>
            <a:ext cx="2808410" cy="105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Created a predictive model to predict the prices of diamonds.</a:t>
            </a:r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 idx="4"/>
          </p:nvPr>
        </p:nvSpPr>
        <p:spPr>
          <a:xfrm>
            <a:off x="3157556" y="1610313"/>
            <a:ext cx="2932500" cy="630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Fully understand how the pricing system of diamonds worked.</a:t>
            </a:r>
            <a:br>
              <a:rPr lang="en-US" dirty="0"/>
            </a:b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6"/>
          </p:nvPr>
        </p:nvSpPr>
        <p:spPr>
          <a:xfrm>
            <a:off x="377525" y="457537"/>
            <a:ext cx="7719300" cy="1055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Project Target and Some potential problem that can be discussed in the dataset</a:t>
            </a:r>
            <a:endParaRPr sz="2400" dirty="0"/>
          </a:p>
        </p:txBody>
      </p:sp>
      <p:grpSp>
        <p:nvGrpSpPr>
          <p:cNvPr id="49" name="Google Shape;12975;p72">
            <a:extLst>
              <a:ext uri="{FF2B5EF4-FFF2-40B4-BE49-F238E27FC236}">
                <a16:creationId xmlns:a16="http://schemas.microsoft.com/office/drawing/2014/main" id="{DF961F41-02C9-5B4C-8BC3-A816444C785C}"/>
              </a:ext>
            </a:extLst>
          </p:cNvPr>
          <p:cNvGrpSpPr/>
          <p:nvPr/>
        </p:nvGrpSpPr>
        <p:grpSpPr>
          <a:xfrm>
            <a:off x="3623733" y="2758563"/>
            <a:ext cx="2032000" cy="1580686"/>
            <a:chOff x="7055134" y="2919170"/>
            <a:chExt cx="290321" cy="310820"/>
          </a:xfrm>
          <a:solidFill>
            <a:schemeClr val="accent3">
              <a:lumMod val="75000"/>
            </a:schemeClr>
          </a:solidFill>
        </p:grpSpPr>
        <p:sp>
          <p:nvSpPr>
            <p:cNvPr id="50" name="Google Shape;12976;p72">
              <a:extLst>
                <a:ext uri="{FF2B5EF4-FFF2-40B4-BE49-F238E27FC236}">
                  <a16:creationId xmlns:a16="http://schemas.microsoft.com/office/drawing/2014/main" id="{F5E365AC-5F23-2B4A-8EE2-B08493DBE3EC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Google Shape;12977;p72">
              <a:extLst>
                <a:ext uri="{FF2B5EF4-FFF2-40B4-BE49-F238E27FC236}">
                  <a16:creationId xmlns:a16="http://schemas.microsoft.com/office/drawing/2014/main" id="{B009E753-3CF7-6848-9D5A-3DBCBAD9A5F6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2" name="Google Shape;12978;p72">
              <a:extLst>
                <a:ext uri="{FF2B5EF4-FFF2-40B4-BE49-F238E27FC236}">
                  <a16:creationId xmlns:a16="http://schemas.microsoft.com/office/drawing/2014/main" id="{2F960C07-21E7-C245-8127-F45BD4C227E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3" name="Google Shape;12979;p72">
              <a:extLst>
                <a:ext uri="{FF2B5EF4-FFF2-40B4-BE49-F238E27FC236}">
                  <a16:creationId xmlns:a16="http://schemas.microsoft.com/office/drawing/2014/main" id="{8DDC02B6-DED9-7B48-8ED3-A211C073C20F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4" name="Google Shape;12980;p72">
              <a:extLst>
                <a:ext uri="{FF2B5EF4-FFF2-40B4-BE49-F238E27FC236}">
                  <a16:creationId xmlns:a16="http://schemas.microsoft.com/office/drawing/2014/main" id="{2486EF67-D884-0444-A533-7443FD345AF1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Google Shape;12981;p72">
              <a:extLst>
                <a:ext uri="{FF2B5EF4-FFF2-40B4-BE49-F238E27FC236}">
                  <a16:creationId xmlns:a16="http://schemas.microsoft.com/office/drawing/2014/main" id="{6CE12F9C-AC5F-364B-A844-DB6F4C4CCF65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6" name="Google Shape;12982;p72">
              <a:extLst>
                <a:ext uri="{FF2B5EF4-FFF2-40B4-BE49-F238E27FC236}">
                  <a16:creationId xmlns:a16="http://schemas.microsoft.com/office/drawing/2014/main" id="{17EBEEC4-C1B9-284B-B94B-4FBF18AA0C12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7" name="Google Shape;12983;p72">
              <a:extLst>
                <a:ext uri="{FF2B5EF4-FFF2-40B4-BE49-F238E27FC236}">
                  <a16:creationId xmlns:a16="http://schemas.microsoft.com/office/drawing/2014/main" id="{691FC5D9-18B5-5945-9F3F-F6D9C18A23AB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8" name="Google Shape;12984;p72">
              <a:extLst>
                <a:ext uri="{FF2B5EF4-FFF2-40B4-BE49-F238E27FC236}">
                  <a16:creationId xmlns:a16="http://schemas.microsoft.com/office/drawing/2014/main" id="{E7AD4574-879F-E541-8414-4B2B46BD6EE1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9" name="Google Shape;12985;p72">
              <a:extLst>
                <a:ext uri="{FF2B5EF4-FFF2-40B4-BE49-F238E27FC236}">
                  <a16:creationId xmlns:a16="http://schemas.microsoft.com/office/drawing/2014/main" id="{09551FB2-23F5-8745-BFA6-C979BEACB31F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0" name="Google Shape;12986;p72">
              <a:extLst>
                <a:ext uri="{FF2B5EF4-FFF2-40B4-BE49-F238E27FC236}">
                  <a16:creationId xmlns:a16="http://schemas.microsoft.com/office/drawing/2014/main" id="{44A09BC7-D2E4-FE44-B9C1-88C5E1C2DE4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1" name="Google Shape;12987;p72">
              <a:extLst>
                <a:ext uri="{FF2B5EF4-FFF2-40B4-BE49-F238E27FC236}">
                  <a16:creationId xmlns:a16="http://schemas.microsoft.com/office/drawing/2014/main" id="{646C8FFD-EB1C-4246-AF5A-2C1D9A757802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2" name="Google Shape;12988;p72">
              <a:extLst>
                <a:ext uri="{FF2B5EF4-FFF2-40B4-BE49-F238E27FC236}">
                  <a16:creationId xmlns:a16="http://schemas.microsoft.com/office/drawing/2014/main" id="{9D15C487-2F4E-1E4C-AF53-EDEFF7D13DDC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Google Shape;12989;p72">
              <a:extLst>
                <a:ext uri="{FF2B5EF4-FFF2-40B4-BE49-F238E27FC236}">
                  <a16:creationId xmlns:a16="http://schemas.microsoft.com/office/drawing/2014/main" id="{8C978D5B-17DB-8D47-9F08-EA8120AC0B02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71" name="Picture 70" descr="Text&#10;&#10;Description automatically generated with medium confidence">
            <a:extLst>
              <a:ext uri="{FF2B5EF4-FFF2-40B4-BE49-F238E27FC236}">
                <a16:creationId xmlns:a16="http://schemas.microsoft.com/office/drawing/2014/main" id="{4429CC9C-3818-9243-BA28-267A45BC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16" y="4387586"/>
            <a:ext cx="1267395" cy="596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2149530" y="1792573"/>
            <a:ext cx="875700" cy="104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1"/>
          <p:cNvSpPr/>
          <p:nvPr/>
        </p:nvSpPr>
        <p:spPr>
          <a:xfrm>
            <a:off x="3840879" y="1775499"/>
            <a:ext cx="875700" cy="104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5523410" y="1722198"/>
            <a:ext cx="875700" cy="104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66999" y="1775499"/>
            <a:ext cx="875700" cy="104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1"/>
          </p:nvPr>
        </p:nvSpPr>
        <p:spPr>
          <a:xfrm>
            <a:off x="-88357" y="2940046"/>
            <a:ext cx="1986411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Import Required Packages</a:t>
            </a:r>
          </a:p>
          <a:p>
            <a:pPr lvl="0" algn="l"/>
            <a:r>
              <a:rPr lang="en-US" dirty="0"/>
              <a:t>Load the dataset</a:t>
            </a:r>
          </a:p>
        </p:txBody>
      </p:sp>
      <p:sp>
        <p:nvSpPr>
          <p:cNvPr id="261" name="Google Shape;261;p31"/>
          <p:cNvSpPr txBox="1">
            <a:spLocks noGrp="1"/>
          </p:cNvSpPr>
          <p:nvPr>
            <p:ph type="title" idx="3"/>
          </p:nvPr>
        </p:nvSpPr>
        <p:spPr>
          <a:xfrm>
            <a:off x="533506" y="2092075"/>
            <a:ext cx="742686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856929" y="23509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Algorithm</a:t>
            </a:r>
            <a:endParaRPr dirty="0"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5"/>
          </p:nvPr>
        </p:nvSpPr>
        <p:spPr>
          <a:xfrm>
            <a:off x="1370632" y="2951459"/>
            <a:ext cx="205853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Perform the exploratory data analysis (EDA)</a:t>
            </a:r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 idx="6"/>
          </p:nvPr>
        </p:nvSpPr>
        <p:spPr>
          <a:xfrm>
            <a:off x="1681955" y="2067261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8"/>
          </p:nvPr>
        </p:nvSpPr>
        <p:spPr>
          <a:xfrm>
            <a:off x="4960270" y="2955184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Train the model</a:t>
            </a:r>
          </a:p>
          <a:p>
            <a:pPr lvl="0" algn="l"/>
            <a:r>
              <a:rPr lang="en-US" dirty="0"/>
              <a:t>to fit the data</a:t>
            </a:r>
          </a:p>
        </p:txBody>
      </p:sp>
      <p:sp>
        <p:nvSpPr>
          <p:cNvPr id="268" name="Google Shape;268;p31"/>
          <p:cNvSpPr txBox="1">
            <a:spLocks noGrp="1"/>
          </p:cNvSpPr>
          <p:nvPr>
            <p:ph type="title" idx="9"/>
          </p:nvPr>
        </p:nvSpPr>
        <p:spPr>
          <a:xfrm>
            <a:off x="5048637" y="2030923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14"/>
          </p:nvPr>
        </p:nvSpPr>
        <p:spPr>
          <a:xfrm>
            <a:off x="3393279" y="2934908"/>
            <a:ext cx="17709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Create a linear regression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15"/>
          </p:nvPr>
        </p:nvSpPr>
        <p:spPr>
          <a:xfrm>
            <a:off x="3401928" y="2072399"/>
            <a:ext cx="17709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" name="Google Shape;302;p35">
            <a:extLst>
              <a:ext uri="{FF2B5EF4-FFF2-40B4-BE49-F238E27FC236}">
                <a16:creationId xmlns:a16="http://schemas.microsoft.com/office/drawing/2014/main" id="{599A0FA3-06A8-C54F-9EDE-4459F94B234C}"/>
              </a:ext>
            </a:extLst>
          </p:cNvPr>
          <p:cNvSpPr txBox="1">
            <a:spLocks/>
          </p:cNvSpPr>
          <p:nvPr/>
        </p:nvSpPr>
        <p:spPr>
          <a:xfrm>
            <a:off x="765992" y="877184"/>
            <a:ext cx="5633118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nk Ruhl Libre"/>
              <a:buNone/>
              <a:defRPr sz="3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Make the linear regression model based on the following steps</a:t>
            </a:r>
            <a:r>
              <a:rPr lang="en-US" sz="1800" dirty="0"/>
              <a:t>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7" name="Google Shape;256;p31">
            <a:extLst>
              <a:ext uri="{FF2B5EF4-FFF2-40B4-BE49-F238E27FC236}">
                <a16:creationId xmlns:a16="http://schemas.microsoft.com/office/drawing/2014/main" id="{9021AA27-438E-6545-A790-A1F81842A3E6}"/>
              </a:ext>
            </a:extLst>
          </p:cNvPr>
          <p:cNvSpPr/>
          <p:nvPr/>
        </p:nvSpPr>
        <p:spPr>
          <a:xfrm>
            <a:off x="7352384" y="1718457"/>
            <a:ext cx="875700" cy="1047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68;p31">
            <a:extLst>
              <a:ext uri="{FF2B5EF4-FFF2-40B4-BE49-F238E27FC236}">
                <a16:creationId xmlns:a16="http://schemas.microsoft.com/office/drawing/2014/main" id="{9DA5CF4B-954E-1F45-AB0B-EEBABA2BB6AC}"/>
              </a:ext>
            </a:extLst>
          </p:cNvPr>
          <p:cNvSpPr txBox="1">
            <a:spLocks/>
          </p:cNvSpPr>
          <p:nvPr/>
        </p:nvSpPr>
        <p:spPr>
          <a:xfrm>
            <a:off x="6908456" y="2001150"/>
            <a:ext cx="1770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rank Ruhl Libre"/>
              <a:buNone/>
              <a:defRPr sz="4000" b="1" i="0" u="none" strike="noStrike" cap="none">
                <a:solidFill>
                  <a:schemeClr val="l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2" name="Google Shape;267;p31">
            <a:extLst>
              <a:ext uri="{FF2B5EF4-FFF2-40B4-BE49-F238E27FC236}">
                <a16:creationId xmlns:a16="http://schemas.microsoft.com/office/drawing/2014/main" id="{78E5F229-4B69-E54D-BB67-F2DD8DB62ADD}"/>
              </a:ext>
            </a:extLst>
          </p:cNvPr>
          <p:cNvSpPr txBox="1">
            <a:spLocks/>
          </p:cNvSpPr>
          <p:nvPr/>
        </p:nvSpPr>
        <p:spPr>
          <a:xfrm>
            <a:off x="6731170" y="2951443"/>
            <a:ext cx="17709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 Sans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lvl="0" algn="l"/>
            <a:r>
              <a:rPr lang="en-US" dirty="0"/>
              <a:t>Make predictions using the trained model</a:t>
            </a:r>
          </a:p>
        </p:txBody>
      </p:sp>
      <p:pic>
        <p:nvPicPr>
          <p:cNvPr id="33" name="Picture 32" descr="Text&#10;&#10;Description automatically generated with medium confidence">
            <a:extLst>
              <a:ext uri="{FF2B5EF4-FFF2-40B4-BE49-F238E27FC236}">
                <a16:creationId xmlns:a16="http://schemas.microsoft.com/office/drawing/2014/main" id="{D73AC338-A270-3D4A-91F7-EAD04D55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75" y="4417021"/>
            <a:ext cx="1267395" cy="596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>
            <a:spLocks noGrp="1"/>
          </p:cNvSpPr>
          <p:nvPr>
            <p:ph type="title" idx="15"/>
          </p:nvPr>
        </p:nvSpPr>
        <p:spPr>
          <a:xfrm>
            <a:off x="1118845" y="827003"/>
            <a:ext cx="8042383" cy="866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Tools</a:t>
            </a:r>
            <a:endParaRPr sz="3600" dirty="0"/>
          </a:p>
        </p:txBody>
      </p:sp>
      <p:sp>
        <p:nvSpPr>
          <p:cNvPr id="456" name="Google Shape;456;p39"/>
          <p:cNvSpPr txBox="1">
            <a:spLocks noGrp="1"/>
          </p:cNvSpPr>
          <p:nvPr>
            <p:ph type="subTitle" idx="1"/>
          </p:nvPr>
        </p:nvSpPr>
        <p:spPr>
          <a:xfrm>
            <a:off x="957304" y="2268487"/>
            <a:ext cx="329288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library offers data structures and operations for manipulating numerical tables and time series.</a:t>
            </a:r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3"/>
          </p:nvPr>
        </p:nvSpPr>
        <p:spPr>
          <a:xfrm>
            <a:off x="5140037" y="2268487"/>
            <a:ext cx="329288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library used for working with arrays. It 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39"/>
          <p:cNvSpPr txBox="1">
            <a:spLocks noGrp="1"/>
          </p:cNvSpPr>
          <p:nvPr>
            <p:ph type="title" idx="6"/>
          </p:nvPr>
        </p:nvSpPr>
        <p:spPr>
          <a:xfrm>
            <a:off x="957375" y="338185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Matplotlib:</a:t>
            </a:r>
            <a:endParaRPr dirty="0"/>
          </a:p>
        </p:txBody>
      </p:sp>
      <p:sp>
        <p:nvSpPr>
          <p:cNvPr id="460" name="Google Shape;460;p39"/>
          <p:cNvSpPr txBox="1">
            <a:spLocks noGrp="1"/>
          </p:cNvSpPr>
          <p:nvPr>
            <p:ph type="subTitle" idx="7"/>
          </p:nvPr>
        </p:nvSpPr>
        <p:spPr>
          <a:xfrm>
            <a:off x="854316" y="3741787"/>
            <a:ext cx="329288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plotting library for the Python programming language and its numerical mathematics extension NumPy.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39"/>
          <p:cNvSpPr txBox="1">
            <a:spLocks noGrp="1"/>
          </p:cNvSpPr>
          <p:nvPr>
            <p:ph type="title" idx="8"/>
          </p:nvPr>
        </p:nvSpPr>
        <p:spPr>
          <a:xfrm>
            <a:off x="5140037" y="3377043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Seaborn:</a:t>
            </a:r>
            <a:endParaRPr dirty="0"/>
          </a:p>
        </p:txBody>
      </p:sp>
      <p:sp>
        <p:nvSpPr>
          <p:cNvPr id="462" name="Google Shape;462;p39"/>
          <p:cNvSpPr txBox="1">
            <a:spLocks noGrp="1"/>
          </p:cNvSpPr>
          <p:nvPr>
            <p:ph type="subTitle" idx="9"/>
          </p:nvPr>
        </p:nvSpPr>
        <p:spPr>
          <a:xfrm>
            <a:off x="5140037" y="3690614"/>
            <a:ext cx="329288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data visualization library built on top of matplotlib and closely integrated with pandas data structures in Python.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957375" y="190722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Pandas:</a:t>
            </a:r>
            <a:endParaRPr dirty="0"/>
          </a:p>
        </p:txBody>
      </p:sp>
      <p:sp>
        <p:nvSpPr>
          <p:cNvPr id="466" name="Google Shape;466;p39"/>
          <p:cNvSpPr txBox="1">
            <a:spLocks noGrp="1"/>
          </p:cNvSpPr>
          <p:nvPr>
            <p:ph type="title" idx="2"/>
          </p:nvPr>
        </p:nvSpPr>
        <p:spPr>
          <a:xfrm>
            <a:off x="5421377" y="1907225"/>
            <a:ext cx="18435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Numpy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63E5EDDF-E4E2-B348-838B-CE301268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89" y="4546746"/>
            <a:ext cx="1267395" cy="5967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uddhism Center: Diamond Way by Slidesgo">
  <a:themeElements>
    <a:clrScheme name="Simple Light">
      <a:dk1>
        <a:srgbClr val="F6F3E9"/>
      </a:dk1>
      <a:lt1>
        <a:srgbClr val="6D5E6A"/>
      </a:lt1>
      <a:dk2>
        <a:srgbClr val="FFFFFF"/>
      </a:dk2>
      <a:lt2>
        <a:srgbClr val="FFFFFF"/>
      </a:lt2>
      <a:accent1>
        <a:srgbClr val="E7D4D2"/>
      </a:accent1>
      <a:accent2>
        <a:srgbClr val="BECABE"/>
      </a:accent2>
      <a:accent3>
        <a:srgbClr val="C5B9C3"/>
      </a:accent3>
      <a:accent4>
        <a:srgbClr val="FFFFFF"/>
      </a:accent4>
      <a:accent5>
        <a:srgbClr val="FFFFFF"/>
      </a:accent5>
      <a:accent6>
        <a:srgbClr val="FFFFFF"/>
      </a:accent6>
      <a:hlink>
        <a:srgbClr val="6D5E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Goudy Old Style</vt:lpstr>
      <vt:lpstr>Fira Sans Extra Condensed Medium</vt:lpstr>
      <vt:lpstr>Nunito Sans</vt:lpstr>
      <vt:lpstr>Frank Ruhl Libre</vt:lpstr>
      <vt:lpstr>Arial</vt:lpstr>
      <vt:lpstr>Buddhism Center: Diamond Way by Slidesgo</vt:lpstr>
      <vt:lpstr>Prediction How is Diamond Priced Based on its Attributes</vt:lpstr>
      <vt:lpstr>Introduction</vt:lpstr>
      <vt:lpstr>Dataset Description</vt:lpstr>
      <vt:lpstr>Visualization the important qualities of a diamond.  </vt:lpstr>
      <vt:lpstr>01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How is Diamond Priced Based on its Attributes</dc:title>
  <cp:lastModifiedBy>Almuteb, Yazeed Dhafer M</cp:lastModifiedBy>
  <cp:revision>2</cp:revision>
  <dcterms:modified xsi:type="dcterms:W3CDTF">2021-12-11T21:29:37Z</dcterms:modified>
</cp:coreProperties>
</file>