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8" r:id="rId8"/>
    <p:sldId id="269" r:id="rId9"/>
    <p:sldId id="270" r:id="rId10"/>
    <p:sldId id="271" r:id="rId11"/>
    <p:sldId id="279"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110" d="100"/>
          <a:sy n="110" d="100"/>
        </p:scale>
        <p:origin x="-5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838309" y="365128"/>
            <a:ext cx="10516970" cy="1325563"/>
          </a:xfrm>
        </p:spPr>
        <p:txBody>
          <a:bodyPr vert="horz" lIns="91440" tIns="45720" rIns="91440" bIns="45720" anchor="ctr">
            <a:normAutofit/>
          </a:bodyPr>
          <a:lstStyle/>
          <a:p>
            <a:pPr algn="l">
              <a:lnSpc>
                <a:spcPct val="90000"/>
              </a:lnSpc>
              <a:spcBef>
                <a:spcPct val="0"/>
              </a:spcBef>
            </a:pPr>
            <a:r>
              <a:rPr lang="zh-CN" altLang="en-US" sz="4400" b="0" i="0" u="none" baseline="0">
                <a:solidFill>
                  <a:srgbClr val="000000"/>
                </a:solidFill>
              </a:rPr>
              <a:t>单击此处编辑母版标题样式</a:t>
            </a:r>
          </a:p>
        </p:txBody>
      </p:sp>
      <p:sp>
        <p:nvSpPr>
          <p:cNvPr id="3" name="AutoShape 3"/>
          <p:cNvSpPr>
            <a:spLocks noGrp="1"/>
          </p:cNvSpPr>
          <p:nvPr>
            <p:ph sz="half" idx="1"/>
          </p:nvPr>
        </p:nvSpPr>
        <p:spPr>
          <a:xfrm>
            <a:off x="838309" y="1825625"/>
            <a:ext cx="5182275" cy="4351338"/>
          </a:xfrm>
        </p:spPr>
        <p:txBody>
          <a:bodyPr vert="horz" lIns="91440" tIns="45720" rIns="91440" bIns="45720" anchor="t">
            <a:normAutofit/>
          </a:bodyPr>
          <a:lstStyle/>
          <a:p>
            <a:pPr marL="228600" indent="-228600" algn="l">
              <a:lnSpc>
                <a:spcPct val="90000"/>
              </a:lnSpc>
              <a:spcBef>
                <a:spcPts val="1000"/>
              </a:spcBef>
            </a:pPr>
            <a:r>
              <a:rPr lang="zh-CN" altLang="en-US" sz="2800" b="0" i="0" u="none" baseline="0">
                <a:solidFill>
                  <a:srgbClr val="000000"/>
                </a:solidFill>
              </a:rPr>
              <a:t>单击此处编辑母版文本样式</a:t>
            </a:r>
          </a:p>
          <a:p>
            <a:pPr marL="685800" lvl="1" indent="-228600" algn="l">
              <a:lnSpc>
                <a:spcPct val="90000"/>
              </a:lnSpc>
              <a:spcBef>
                <a:spcPts val="500"/>
              </a:spcBef>
            </a:pPr>
            <a:r>
              <a:rPr lang="zh-CN" altLang="en-US" sz="2400" b="0" i="0" u="none" baseline="0">
                <a:solidFill>
                  <a:srgbClr val="000000"/>
                </a:solidFill>
              </a:rPr>
              <a:t>二级</a:t>
            </a:r>
          </a:p>
          <a:p>
            <a:pPr marL="1143000" lvl="2" indent="-228600" algn="l">
              <a:lnSpc>
                <a:spcPct val="90000"/>
              </a:lnSpc>
              <a:spcBef>
                <a:spcPts val="500"/>
              </a:spcBef>
            </a:pPr>
            <a:r>
              <a:rPr lang="zh-CN" altLang="en-US" sz="2000" b="0" i="0" u="none" baseline="0">
                <a:solidFill>
                  <a:srgbClr val="000000"/>
                </a:solidFill>
              </a:rPr>
              <a:t>三级</a:t>
            </a:r>
          </a:p>
          <a:p>
            <a:pPr marL="1600200" lvl="3" indent="-228600" algn="l">
              <a:lnSpc>
                <a:spcPct val="90000"/>
              </a:lnSpc>
              <a:spcBef>
                <a:spcPts val="500"/>
              </a:spcBef>
            </a:pPr>
            <a:r>
              <a:rPr lang="zh-CN" altLang="en-US" sz="1800" b="0" i="0" u="none" baseline="0">
                <a:solidFill>
                  <a:srgbClr val="000000"/>
                </a:solidFill>
              </a:rPr>
              <a:t>四级</a:t>
            </a:r>
          </a:p>
          <a:p>
            <a:pPr marL="2057400" lvl="4" indent="-228600" algn="l">
              <a:lnSpc>
                <a:spcPct val="90000"/>
              </a:lnSpc>
              <a:spcBef>
                <a:spcPts val="500"/>
              </a:spcBef>
            </a:pPr>
            <a:r>
              <a:rPr lang="zh-CN" altLang="en-US" sz="1800" b="0" i="0" u="none" baseline="0">
                <a:solidFill>
                  <a:srgbClr val="000000"/>
                </a:solidFill>
              </a:rPr>
              <a:t>五级</a:t>
            </a:r>
          </a:p>
        </p:txBody>
      </p:sp>
      <p:sp>
        <p:nvSpPr>
          <p:cNvPr id="4" name="AutoShape 4"/>
          <p:cNvSpPr>
            <a:spLocks noGrp="1"/>
          </p:cNvSpPr>
          <p:nvPr>
            <p:ph sz="half" idx="2"/>
          </p:nvPr>
        </p:nvSpPr>
        <p:spPr>
          <a:xfrm>
            <a:off x="6173005" y="1825625"/>
            <a:ext cx="5182275" cy="4351338"/>
          </a:xfrm>
        </p:spPr>
        <p:txBody>
          <a:bodyPr vert="horz" lIns="91440" tIns="45720" rIns="91440" bIns="45720" anchor="t">
            <a:normAutofit/>
          </a:bodyPr>
          <a:lstStyle/>
          <a:p>
            <a:pPr marL="228600" indent="-228600" algn="l">
              <a:lnSpc>
                <a:spcPct val="90000"/>
              </a:lnSpc>
              <a:spcBef>
                <a:spcPts val="1000"/>
              </a:spcBef>
            </a:pPr>
            <a:r>
              <a:rPr lang="zh-CN" altLang="en-US" sz="2800" b="0" i="0" u="none" baseline="0">
                <a:solidFill>
                  <a:srgbClr val="000000"/>
                </a:solidFill>
              </a:rPr>
              <a:t>单击此处编辑母版文本样式</a:t>
            </a:r>
          </a:p>
          <a:p>
            <a:pPr marL="685800" lvl="1" indent="-228600" algn="l">
              <a:lnSpc>
                <a:spcPct val="90000"/>
              </a:lnSpc>
              <a:spcBef>
                <a:spcPts val="500"/>
              </a:spcBef>
            </a:pPr>
            <a:r>
              <a:rPr lang="zh-CN" altLang="en-US" sz="2400" b="0" i="0" u="none" baseline="0">
                <a:solidFill>
                  <a:srgbClr val="000000"/>
                </a:solidFill>
              </a:rPr>
              <a:t>二级</a:t>
            </a:r>
          </a:p>
          <a:p>
            <a:pPr marL="1143000" lvl="2" indent="-228600" algn="l">
              <a:lnSpc>
                <a:spcPct val="90000"/>
              </a:lnSpc>
              <a:spcBef>
                <a:spcPts val="500"/>
              </a:spcBef>
            </a:pPr>
            <a:r>
              <a:rPr lang="zh-CN" altLang="en-US" sz="2000" b="0" i="0" u="none" baseline="0">
                <a:solidFill>
                  <a:srgbClr val="000000"/>
                </a:solidFill>
              </a:rPr>
              <a:t>三级</a:t>
            </a:r>
          </a:p>
          <a:p>
            <a:pPr marL="1600200" lvl="3" indent="-228600" algn="l">
              <a:lnSpc>
                <a:spcPct val="90000"/>
              </a:lnSpc>
              <a:spcBef>
                <a:spcPts val="500"/>
              </a:spcBef>
            </a:pPr>
            <a:r>
              <a:rPr lang="zh-CN" altLang="en-US" sz="1800" b="0" i="0" u="none" baseline="0">
                <a:solidFill>
                  <a:srgbClr val="000000"/>
                </a:solidFill>
              </a:rPr>
              <a:t>四级</a:t>
            </a:r>
          </a:p>
          <a:p>
            <a:pPr marL="2057400" lvl="4" indent="-228600" algn="l">
              <a:lnSpc>
                <a:spcPct val="90000"/>
              </a:lnSpc>
              <a:spcBef>
                <a:spcPts val="500"/>
              </a:spcBef>
            </a:pPr>
            <a:r>
              <a:rPr lang="zh-CN" altLang="en-US" sz="1800" b="0" i="0" u="none" baseline="0">
                <a:solidFill>
                  <a:srgbClr val="000000"/>
                </a:solidFill>
              </a:rPr>
              <a:t>五级</a:t>
            </a:r>
          </a:p>
        </p:txBody>
      </p:sp>
      <p:sp>
        <p:nvSpPr>
          <p:cNvPr id="5" name="AutoShape 5"/>
          <p:cNvSpPr>
            <a:spLocks noGrp="1"/>
          </p:cNvSpPr>
          <p:nvPr>
            <p:ph type="dt" sz="half" idx="10"/>
          </p:nvPr>
        </p:nvSpPr>
        <p:spPr>
          <a:xfrm>
            <a:off x="838309" y="6356353"/>
            <a:ext cx="2743557" cy="365125"/>
          </a:xfrm>
        </p:spPr>
        <p:txBody>
          <a:bodyPr vert="horz" lIns="91440" tIns="45720" rIns="91440" bIns="45720" anchor="ctr">
            <a:normAutofit/>
          </a:bodyPr>
          <a:lstStyle/>
          <a:p>
            <a:pPr marL="0" algn="l"/>
            <a:r>
              <a:rPr lang="en-US" sz="1200" b="0" i="0" u="none" baseline="0">
                <a:solidFill>
                  <a:srgbClr val="000000">
                    <a:tint val="75000"/>
                  </a:srgbClr>
                </a:solidFill>
                <a:latin typeface="Calibri"/>
                <a:ea typeface="Calibri"/>
              </a:rPr>
              <a:t>7/25/2024</a:t>
            </a:r>
          </a:p>
        </p:txBody>
      </p:sp>
      <p:sp>
        <p:nvSpPr>
          <p:cNvPr id="6" name="AutoShape 6"/>
          <p:cNvSpPr>
            <a:spLocks noGrp="1"/>
          </p:cNvSpPr>
          <p:nvPr>
            <p:ph type="ftr" sz="quarter" idx="11"/>
          </p:nvPr>
        </p:nvSpPr>
        <p:spPr>
          <a:xfrm>
            <a:off x="4039126" y="6356353"/>
            <a:ext cx="4115336" cy="365125"/>
          </a:xfrm>
        </p:spPr>
        <p:txBody>
          <a:bodyPr vert="horz" lIns="91440" tIns="45720" rIns="91440" bIns="45720" anchor="ctr">
            <a:normAutofit/>
          </a:bodyPr>
          <a:lstStyle/>
          <a:p>
            <a:pPr marL="0" algn="ctr"/>
            <a:endParaRPr/>
          </a:p>
        </p:txBody>
      </p:sp>
      <p:sp>
        <p:nvSpPr>
          <p:cNvPr id="7" name="AutoShape 7"/>
          <p:cNvSpPr>
            <a:spLocks noGrp="1"/>
          </p:cNvSpPr>
          <p:nvPr>
            <p:ph type="sldNum" sz="quarter" idx="12"/>
          </p:nvPr>
        </p:nvSpPr>
        <p:spPr>
          <a:xfrm>
            <a:off x="8611723" y="6356353"/>
            <a:ext cx="2743557" cy="365125"/>
          </a:xfrm>
        </p:spPr>
        <p:txBody>
          <a:bodyPr vert="horz" lIns="91440" tIns="45720" rIns="91440" bIns="45720" anchor="ctr">
            <a:normAutofit/>
          </a:bodyPr>
          <a:lstStyle/>
          <a:p>
            <a:pPr marL="0" algn="r"/>
            <a:fld id="{3386411A-70EE-422D-B97C-F56BEE3FF077}" type="slidenum">
              <a:rPr lang="en-US" sz="1200" b="0" i="0" u="none" baseline="0">
                <a:solidFill>
                  <a:srgbClr val="000000">
                    <a:tint val="75000"/>
                  </a:srgbClr>
                </a:solidFill>
                <a:latin typeface="Calibri"/>
                <a:ea typeface="Calibri"/>
              </a:rPr>
              <a:pPr marL="0" algn="r"/>
              <a:t>‹#›</a:t>
            </a:fld>
            <a:endParaRPr lang="en-US" sz="1200" b="0" i="0" u="none" baseline="0">
              <a:solidFill>
                <a:srgbClr val="000000">
                  <a:tint val="75000"/>
                </a:srgbClr>
              </a:solidFill>
              <a:latin typeface="Calibri"/>
              <a:ea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838309" y="365128"/>
            <a:ext cx="10516970" cy="1325563"/>
          </a:xfrm>
          <a:prstGeom prst="rect">
            <a:avLst/>
          </a:prstGeom>
        </p:spPr>
        <p:txBody>
          <a:bodyPr vert="horz" lIns="91440" tIns="45720" rIns="91440" bIns="45720" anchor="ctr">
            <a:normAutofit/>
          </a:bodyPr>
          <a:lstStyle/>
          <a:p>
            <a:pPr algn="l">
              <a:lnSpc>
                <a:spcPct val="90000"/>
              </a:lnSpc>
              <a:spcBef>
                <a:spcPct val="0"/>
              </a:spcBef>
            </a:pPr>
            <a:r>
              <a:rPr lang="zh-CN" altLang="en-US" sz="4400" b="0" i="0" u="none" baseline="0">
                <a:solidFill>
                  <a:srgbClr val="000000"/>
                </a:solidFill>
              </a:rPr>
              <a:t>单击此处编辑母版标题样式</a:t>
            </a:r>
          </a:p>
        </p:txBody>
      </p:sp>
      <p:sp>
        <p:nvSpPr>
          <p:cNvPr id="3" name="AutoShape 3"/>
          <p:cNvSpPr>
            <a:spLocks noGrp="1"/>
          </p:cNvSpPr>
          <p:nvPr>
            <p:ph type="body" idx="1"/>
          </p:nvPr>
        </p:nvSpPr>
        <p:spPr>
          <a:xfrm>
            <a:off x="838309" y="1825625"/>
            <a:ext cx="10516970" cy="4351338"/>
          </a:xfrm>
          <a:prstGeom prst="rect">
            <a:avLst/>
          </a:prstGeom>
        </p:spPr>
        <p:txBody>
          <a:bodyPr vert="horz" lIns="91440" tIns="45720" rIns="91440" bIns="45720" anchor="t">
            <a:normAutofit/>
          </a:bodyPr>
          <a:lstStyle/>
          <a:p>
            <a:pPr marL="228600" indent="-228600" algn="l">
              <a:lnSpc>
                <a:spcPct val="90000"/>
              </a:lnSpc>
              <a:spcBef>
                <a:spcPts val="1000"/>
              </a:spcBef>
            </a:pPr>
            <a:r>
              <a:rPr lang="zh-CN" altLang="en-US" sz="2800" b="0" i="0" u="none" baseline="0">
                <a:solidFill>
                  <a:srgbClr val="000000"/>
                </a:solidFill>
              </a:rPr>
              <a:t>单击此处编辑母版文本样式</a:t>
            </a:r>
          </a:p>
          <a:p>
            <a:pPr marL="685800" lvl="1" indent="-228600" algn="l">
              <a:lnSpc>
                <a:spcPct val="90000"/>
              </a:lnSpc>
              <a:spcBef>
                <a:spcPts val="500"/>
              </a:spcBef>
            </a:pPr>
            <a:r>
              <a:rPr lang="zh-CN" altLang="en-US" sz="2400" b="0" i="0" u="none" baseline="0">
                <a:solidFill>
                  <a:srgbClr val="000000"/>
                </a:solidFill>
              </a:rPr>
              <a:t>二级</a:t>
            </a:r>
          </a:p>
          <a:p>
            <a:pPr marL="1143000" lvl="2" indent="-228600" algn="l">
              <a:lnSpc>
                <a:spcPct val="90000"/>
              </a:lnSpc>
              <a:spcBef>
                <a:spcPts val="500"/>
              </a:spcBef>
            </a:pPr>
            <a:r>
              <a:rPr lang="zh-CN" altLang="en-US" sz="2000" b="0" i="0" u="none" baseline="0">
                <a:solidFill>
                  <a:srgbClr val="000000"/>
                </a:solidFill>
              </a:rPr>
              <a:t>三级</a:t>
            </a:r>
          </a:p>
          <a:p>
            <a:pPr marL="1600200" lvl="3" indent="-228600" algn="l">
              <a:lnSpc>
                <a:spcPct val="90000"/>
              </a:lnSpc>
              <a:spcBef>
                <a:spcPts val="500"/>
              </a:spcBef>
            </a:pPr>
            <a:r>
              <a:rPr lang="zh-CN" altLang="en-US" sz="1800" b="0" i="0" u="none" baseline="0">
                <a:solidFill>
                  <a:srgbClr val="000000"/>
                </a:solidFill>
              </a:rPr>
              <a:t>四级</a:t>
            </a:r>
          </a:p>
          <a:p>
            <a:pPr marL="2057400" lvl="4" indent="-228600" algn="l">
              <a:lnSpc>
                <a:spcPct val="90000"/>
              </a:lnSpc>
              <a:spcBef>
                <a:spcPts val="500"/>
              </a:spcBef>
            </a:pPr>
            <a:r>
              <a:rPr lang="zh-CN" altLang="en-US" sz="1800" b="0" i="0" u="none" baseline="0">
                <a:solidFill>
                  <a:srgbClr val="000000"/>
                </a:solidFill>
              </a:rPr>
              <a:t>五级</a:t>
            </a:r>
          </a:p>
        </p:txBody>
      </p:sp>
      <p:sp>
        <p:nvSpPr>
          <p:cNvPr id="4" name="AutoShape 4"/>
          <p:cNvSpPr>
            <a:spLocks noGrp="1"/>
          </p:cNvSpPr>
          <p:nvPr>
            <p:ph type="dt" sz="half" idx="2"/>
          </p:nvPr>
        </p:nvSpPr>
        <p:spPr>
          <a:xfrm>
            <a:off x="838309" y="6356353"/>
            <a:ext cx="2743557" cy="365125"/>
          </a:xfrm>
          <a:prstGeom prst="rect">
            <a:avLst/>
          </a:prstGeom>
        </p:spPr>
        <p:txBody>
          <a:bodyPr vert="horz" lIns="91440" tIns="45720" rIns="91440" bIns="45720" anchor="ctr">
            <a:normAutofit/>
          </a:bodyPr>
          <a:lstStyle/>
          <a:p>
            <a:pPr marL="0" algn="l"/>
            <a:r>
              <a:rPr lang="en-US" sz="1800" b="0" i="0" u="none" baseline="0">
                <a:solidFill>
                  <a:srgbClr val="000000"/>
                </a:solidFill>
                <a:latin typeface="Calibri"/>
                <a:ea typeface="Calibri"/>
              </a:rPr>
              <a:t>7/25/2024</a:t>
            </a:r>
          </a:p>
        </p:txBody>
      </p:sp>
      <p:sp>
        <p:nvSpPr>
          <p:cNvPr id="5" name="AutoShape 5"/>
          <p:cNvSpPr>
            <a:spLocks noGrp="1"/>
          </p:cNvSpPr>
          <p:nvPr>
            <p:ph type="ftr" sz="quarter" idx="3"/>
          </p:nvPr>
        </p:nvSpPr>
        <p:spPr>
          <a:xfrm>
            <a:off x="4039126" y="6356353"/>
            <a:ext cx="4115336" cy="365125"/>
          </a:xfrm>
          <a:prstGeom prst="rect">
            <a:avLst/>
          </a:prstGeom>
        </p:spPr>
        <p:txBody>
          <a:bodyPr vert="horz" lIns="91440" tIns="45720" rIns="91440" bIns="45720" anchor="ctr">
            <a:normAutofit/>
          </a:bodyPr>
          <a:lstStyle/>
          <a:p>
            <a:pPr marL="0" algn="l"/>
            <a:endParaRPr/>
          </a:p>
        </p:txBody>
      </p:sp>
      <p:sp>
        <p:nvSpPr>
          <p:cNvPr id="6" name="AutoShape 6"/>
          <p:cNvSpPr>
            <a:spLocks noGrp="1"/>
          </p:cNvSpPr>
          <p:nvPr>
            <p:ph type="sldNum" sz="quarter" idx="4"/>
          </p:nvPr>
        </p:nvSpPr>
        <p:spPr>
          <a:xfrm>
            <a:off x="8611723" y="6356353"/>
            <a:ext cx="2743557" cy="365125"/>
          </a:xfrm>
          <a:prstGeom prst="rect">
            <a:avLst/>
          </a:prstGeom>
        </p:spPr>
        <p:txBody>
          <a:bodyPr vert="horz" lIns="91440" tIns="45720" rIns="91440" bIns="45720" anchor="ctr">
            <a:normAutofit/>
          </a:bodyPr>
          <a:lstStyle/>
          <a:p>
            <a:pPr marL="0" algn="l"/>
            <a:fld id="{3386411A-70EE-422D-B97C-F56BEE3FF077}" type="slidenum">
              <a:rPr lang="en-US" sz="1800" b="0" i="0" u="none" baseline="0">
                <a:solidFill>
                  <a:srgbClr val="000000"/>
                </a:solidFill>
                <a:latin typeface="Calibri"/>
                <a:ea typeface="Calibri"/>
              </a:rPr>
              <a:pPr marL="0" algn="l"/>
              <a:t>‹#›</a:t>
            </a:fld>
            <a:endParaRPr lang="en-US" sz="1800" b="0" i="0" u="none" baseline="0">
              <a:solidFill>
                <a:srgbClr val="000000"/>
              </a:solidFill>
              <a:latin typeface="Calibri"/>
              <a:ea typeface="Calibri"/>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720198" y="1796825"/>
            <a:ext cx="10561173"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HealthCare Insights</a:t>
            </a:r>
          </a:p>
        </p:txBody>
      </p:sp>
      <p:sp>
        <p:nvSpPr>
          <p:cNvPr id="4" name="AutoShape 4"/>
          <p:cNvSpPr/>
          <p:nvPr/>
        </p:nvSpPr>
        <p:spPr>
          <a:xfrm>
            <a:off x="1008229" y="4214818"/>
            <a:ext cx="4301953" cy="928694"/>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b="1" dirty="0" smtClean="0">
                <a:solidFill>
                  <a:srgbClr val="FFFFFF"/>
                </a:solidFill>
                <a:latin typeface="汉仪旗黑-55简"/>
                <a:ea typeface="汉仪旗黑-55简"/>
              </a:rPr>
              <a:t>Prepared by – </a:t>
            </a:r>
            <a:r>
              <a:rPr lang="en-US" b="1" dirty="0" smtClean="0">
                <a:solidFill>
                  <a:srgbClr val="FFFFFF"/>
                </a:solidFill>
                <a:latin typeface="汉仪旗黑-55简"/>
                <a:ea typeface="汉仪旗黑-55简"/>
              </a:rPr>
              <a:t> </a:t>
            </a:r>
            <a:r>
              <a:rPr lang="en-US" b="1" dirty="0" err="1" smtClean="0">
                <a:solidFill>
                  <a:srgbClr val="FFFFFF"/>
                </a:solidFill>
                <a:latin typeface="汉仪旗黑-55简"/>
                <a:ea typeface="汉仪旗黑-55简"/>
              </a:rPr>
              <a:t>Amal</a:t>
            </a:r>
            <a:r>
              <a:rPr lang="en-US" b="1" dirty="0" smtClean="0">
                <a:solidFill>
                  <a:srgbClr val="FFFFFF"/>
                </a:solidFill>
                <a:latin typeface="汉仪旗黑-55简"/>
                <a:ea typeface="汉仪旗黑-55简"/>
              </a:rPr>
              <a:t> </a:t>
            </a:r>
            <a:r>
              <a:rPr lang="en-US" b="1" dirty="0" smtClean="0">
                <a:solidFill>
                  <a:srgbClr val="FFFFFF"/>
                </a:solidFill>
                <a:latin typeface="汉仪旗黑-55简"/>
                <a:ea typeface="汉仪旗黑-55简"/>
              </a:rPr>
              <a:t>Prasad</a:t>
            </a:r>
          </a:p>
          <a:p>
            <a:pPr marL="0" algn="ctr"/>
            <a:r>
              <a:rPr lang="en-US" b="1" i="0" u="none" baseline="0" dirty="0" smtClean="0">
                <a:solidFill>
                  <a:srgbClr val="FFFFFF"/>
                </a:solidFill>
                <a:latin typeface="汉仪旗黑-55简"/>
                <a:ea typeface="汉仪旗黑-55简"/>
              </a:rPr>
              <a:t>Mentored</a:t>
            </a:r>
            <a:r>
              <a:rPr lang="en-US" b="1" i="0" u="none" dirty="0" smtClean="0">
                <a:solidFill>
                  <a:srgbClr val="FFFFFF"/>
                </a:solidFill>
                <a:latin typeface="汉仪旗黑-55简"/>
                <a:ea typeface="汉仪旗黑-55简"/>
              </a:rPr>
              <a:t> by – </a:t>
            </a:r>
            <a:r>
              <a:rPr lang="en-US" b="1" i="0" u="none" dirty="0" smtClean="0">
                <a:solidFill>
                  <a:srgbClr val="FFFFFF"/>
                </a:solidFill>
                <a:latin typeface="汉仪旗黑-55简"/>
                <a:ea typeface="汉仪旗黑-55简"/>
              </a:rPr>
              <a:t> Ms</a:t>
            </a:r>
            <a:r>
              <a:rPr lang="en-US" b="1" i="0" u="none" dirty="0" smtClean="0">
                <a:solidFill>
                  <a:srgbClr val="FFFFFF"/>
                </a:solidFill>
                <a:latin typeface="汉仪旗黑-55简"/>
                <a:ea typeface="汉仪旗黑-55简"/>
              </a:rPr>
              <a:t>. </a:t>
            </a:r>
            <a:r>
              <a:rPr lang="en-US" b="1" i="0" u="none" dirty="0" err="1" smtClean="0">
                <a:solidFill>
                  <a:srgbClr val="FFFFFF"/>
                </a:solidFill>
                <a:latin typeface="汉仪旗黑-55简"/>
                <a:ea typeface="汉仪旗黑-55简"/>
              </a:rPr>
              <a:t>Shadiya</a:t>
            </a:r>
            <a:r>
              <a:rPr lang="en-US" b="1" i="0" u="none" dirty="0" smtClean="0">
                <a:solidFill>
                  <a:srgbClr val="FFFFFF"/>
                </a:solidFill>
                <a:latin typeface="汉仪旗黑-55简"/>
                <a:ea typeface="汉仪旗黑-55简"/>
              </a:rPr>
              <a:t> </a:t>
            </a:r>
            <a:r>
              <a:rPr lang="en-US" b="1" i="0" u="none" dirty="0" smtClean="0">
                <a:solidFill>
                  <a:srgbClr val="FFFFFF"/>
                </a:solidFill>
                <a:latin typeface="汉仪旗黑-55简"/>
                <a:ea typeface="汉仪旗黑-55简"/>
              </a:rPr>
              <a:t>P. P.</a:t>
            </a:r>
            <a:endParaRPr lang="en-US" b="1" i="0" u="none" baseline="0" dirty="0">
              <a:solidFill>
                <a:srgbClr val="FFFFFF"/>
              </a:solidFill>
              <a:latin typeface="汉仪旗黑-55简"/>
              <a:ea typeface="汉仪旗黑-55简"/>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Data Visualization Techniques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05</a:t>
            </a: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Introduction to SQL Queries</a:t>
            </a:r>
            <a:endParaRPr lang="en-US" sz="1100"/>
          </a:p>
        </p:txBody>
      </p:sp>
      <p:sp>
        <p:nvSpPr>
          <p:cNvPr id="3" name="Freeform 3"/>
          <p:cNvSpPr/>
          <p:nvPr/>
        </p:nvSpPr>
        <p:spPr>
          <a:xfrm rot="2561600">
            <a:off x="2546641" y="4439712"/>
            <a:ext cx="674239" cy="61079"/>
          </a:xfrm>
          <a:custGeom>
            <a:avLst/>
            <a:gdLst/>
            <a:ahLst/>
            <a:cxnLst/>
            <a:rect l="l" t="t" r="r" b="b"/>
            <a:pathLst>
              <a:path>
                <a:moveTo>
                  <a:pt x="0" y="28828"/>
                </a:moveTo>
                <a:lnTo>
                  <a:pt x="617111" y="28828"/>
                </a:lnTo>
              </a:path>
            </a:pathLst>
          </a:custGeom>
          <a:noFill/>
          <a:ln w="12700" cap="flat" cmpd="sng">
            <a:solidFill>
              <a:srgbClr val="FFFFFF">
                <a:lumMod val="85000"/>
              </a:srgbClr>
            </a:solidFill>
            <a:prstDash val="solid"/>
          </a:ln>
        </p:spPr>
      </p:sp>
      <p:sp>
        <p:nvSpPr>
          <p:cNvPr id="4" name="Freeform 4"/>
          <p:cNvSpPr/>
          <p:nvPr/>
        </p:nvSpPr>
        <p:spPr>
          <a:xfrm>
            <a:off x="2635980" y="3550138"/>
            <a:ext cx="749318" cy="61079"/>
          </a:xfrm>
          <a:custGeom>
            <a:avLst/>
            <a:gdLst/>
            <a:ahLst/>
            <a:cxnLst/>
            <a:rect l="l" t="t" r="r" b="b"/>
            <a:pathLst>
              <a:path>
                <a:moveTo>
                  <a:pt x="0" y="28828"/>
                </a:moveTo>
                <a:lnTo>
                  <a:pt x="685829" y="28828"/>
                </a:lnTo>
              </a:path>
            </a:pathLst>
          </a:custGeom>
          <a:noFill/>
          <a:ln w="12700" cap="flat" cmpd="sng">
            <a:solidFill>
              <a:srgbClr val="FFFFFF">
                <a:lumMod val="85000"/>
              </a:srgbClr>
            </a:solidFill>
            <a:prstDash val="solid"/>
          </a:ln>
        </p:spPr>
      </p:sp>
      <p:sp>
        <p:nvSpPr>
          <p:cNvPr id="5" name="Freeform 5"/>
          <p:cNvSpPr/>
          <p:nvPr/>
        </p:nvSpPr>
        <p:spPr>
          <a:xfrm rot="19038400">
            <a:off x="2546641" y="2660564"/>
            <a:ext cx="674239" cy="61079"/>
          </a:xfrm>
          <a:custGeom>
            <a:avLst/>
            <a:gdLst/>
            <a:ahLst/>
            <a:cxnLst/>
            <a:rect l="l" t="t" r="r" b="b"/>
            <a:pathLst>
              <a:path>
                <a:moveTo>
                  <a:pt x="0" y="28828"/>
                </a:moveTo>
                <a:lnTo>
                  <a:pt x="617111" y="28828"/>
                </a:lnTo>
              </a:path>
            </a:pathLst>
          </a:custGeom>
          <a:noFill/>
          <a:ln w="12700" cap="flat" cmpd="sng">
            <a:solidFill>
              <a:srgbClr val="FFFFFF">
                <a:lumMod val="85000"/>
              </a:srgbClr>
            </a:solidFill>
            <a:prstDash val="solid"/>
          </a:ln>
        </p:spPr>
      </p:sp>
      <p:sp>
        <p:nvSpPr>
          <p:cNvPr id="6" name="Freeform 6"/>
          <p:cNvSpPr/>
          <p:nvPr/>
        </p:nvSpPr>
        <p:spPr>
          <a:xfrm>
            <a:off x="2961934" y="1428099"/>
            <a:ext cx="1280032" cy="1241135"/>
          </a:xfrm>
          <a:custGeom>
            <a:avLst/>
            <a:gdLst/>
            <a:ahLst/>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
        <p:nvSpPr>
          <p:cNvPr id="7" name="Freeform 7"/>
          <p:cNvSpPr/>
          <p:nvPr/>
        </p:nvSpPr>
        <p:spPr>
          <a:xfrm>
            <a:off x="3385300" y="2960110"/>
            <a:ext cx="1280032" cy="1241135"/>
          </a:xfrm>
          <a:custGeom>
            <a:avLst/>
            <a:gdLst/>
            <a:ahLst/>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5CB3AB"/>
          </a:solidFill>
          <a:ln cap="flat" cmpd="sng">
            <a:prstDash val="solid"/>
          </a:ln>
        </p:spPr>
        <p:txBody>
          <a:bodyPr vert="horz" lIns="91440" tIns="45720" rIns="91440" bIns="45720" anchor="ctr">
            <a:normAutofit/>
          </a:bodyPr>
          <a:lstStyle/>
          <a:p>
            <a:pPr marL="0" algn="ctr"/>
            <a:endParaRPr/>
          </a:p>
        </p:txBody>
      </p:sp>
      <p:sp>
        <p:nvSpPr>
          <p:cNvPr id="8" name="Freeform 8"/>
          <p:cNvSpPr/>
          <p:nvPr/>
        </p:nvSpPr>
        <p:spPr>
          <a:xfrm>
            <a:off x="2961934" y="4492122"/>
            <a:ext cx="1280032" cy="1241135"/>
          </a:xfrm>
          <a:custGeom>
            <a:avLst/>
            <a:gdLst/>
            <a:ahLst/>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
        <p:nvSpPr>
          <p:cNvPr id="9" name="Freeform 9"/>
          <p:cNvSpPr/>
          <p:nvPr/>
        </p:nvSpPr>
        <p:spPr>
          <a:xfrm>
            <a:off x="3771106" y="3365933"/>
            <a:ext cx="525352" cy="429488"/>
          </a:xfrm>
          <a:custGeom>
            <a:avLst/>
            <a:gdLst/>
            <a:ahLst/>
            <a:cxnLst/>
            <a:rect l="l" t="t" r="r" b="b"/>
            <a:pathLst>
              <a:path w="696" h="569">
                <a:moveTo>
                  <a:pt x="452" y="158"/>
                </a:moveTo>
                <a:lnTo>
                  <a:pt x="454" y="159"/>
                </a:lnTo>
                <a:lnTo>
                  <a:pt x="458" y="160"/>
                </a:lnTo>
                <a:lnTo>
                  <a:pt x="465" y="163"/>
                </a:lnTo>
                <a:lnTo>
                  <a:pt x="475" y="167"/>
                </a:lnTo>
                <a:lnTo>
                  <a:pt x="485" y="173"/>
                </a:lnTo>
                <a:lnTo>
                  <a:pt x="496" y="179"/>
                </a:lnTo>
                <a:lnTo>
                  <a:pt x="508" y="189"/>
                </a:lnTo>
                <a:lnTo>
                  <a:pt x="519" y="198"/>
                </a:lnTo>
                <a:lnTo>
                  <a:pt x="530" y="211"/>
                </a:lnTo>
                <a:lnTo>
                  <a:pt x="541" y="225"/>
                </a:lnTo>
                <a:lnTo>
                  <a:pt x="548" y="241"/>
                </a:lnTo>
                <a:lnTo>
                  <a:pt x="553" y="259"/>
                </a:lnTo>
                <a:lnTo>
                  <a:pt x="557" y="279"/>
                </a:lnTo>
                <a:lnTo>
                  <a:pt x="555" y="301"/>
                </a:lnTo>
                <a:lnTo>
                  <a:pt x="550" y="326"/>
                </a:lnTo>
                <a:lnTo>
                  <a:pt x="542" y="354"/>
                </a:lnTo>
                <a:lnTo>
                  <a:pt x="528" y="385"/>
                </a:lnTo>
                <a:lnTo>
                  <a:pt x="452" y="158"/>
                </a:lnTo>
                <a:close/>
                <a:moveTo>
                  <a:pt x="532" y="68"/>
                </a:moveTo>
                <a:lnTo>
                  <a:pt x="535" y="68"/>
                </a:lnTo>
                <a:lnTo>
                  <a:pt x="542" y="70"/>
                </a:lnTo>
                <a:lnTo>
                  <a:pt x="552" y="74"/>
                </a:lnTo>
                <a:lnTo>
                  <a:pt x="566" y="79"/>
                </a:lnTo>
                <a:lnTo>
                  <a:pt x="582" y="87"/>
                </a:lnTo>
                <a:lnTo>
                  <a:pt x="599" y="98"/>
                </a:lnTo>
                <a:lnTo>
                  <a:pt x="617" y="111"/>
                </a:lnTo>
                <a:lnTo>
                  <a:pt x="635" y="127"/>
                </a:lnTo>
                <a:lnTo>
                  <a:pt x="653" y="147"/>
                </a:lnTo>
                <a:lnTo>
                  <a:pt x="669" y="171"/>
                </a:lnTo>
                <a:lnTo>
                  <a:pt x="683" y="198"/>
                </a:lnTo>
                <a:lnTo>
                  <a:pt x="684" y="201"/>
                </a:lnTo>
                <a:lnTo>
                  <a:pt x="686" y="209"/>
                </a:lnTo>
                <a:lnTo>
                  <a:pt x="689" y="222"/>
                </a:lnTo>
                <a:lnTo>
                  <a:pt x="692" y="237"/>
                </a:lnTo>
                <a:lnTo>
                  <a:pt x="695" y="256"/>
                </a:lnTo>
                <a:lnTo>
                  <a:pt x="696" y="279"/>
                </a:lnTo>
                <a:lnTo>
                  <a:pt x="696" y="302"/>
                </a:lnTo>
                <a:lnTo>
                  <a:pt x="694" y="326"/>
                </a:lnTo>
                <a:lnTo>
                  <a:pt x="688" y="351"/>
                </a:lnTo>
                <a:lnTo>
                  <a:pt x="678" y="375"/>
                </a:lnTo>
                <a:lnTo>
                  <a:pt x="665" y="397"/>
                </a:lnTo>
                <a:lnTo>
                  <a:pt x="646" y="419"/>
                </a:lnTo>
                <a:lnTo>
                  <a:pt x="532" y="68"/>
                </a:lnTo>
                <a:close/>
                <a:moveTo>
                  <a:pt x="353" y="0"/>
                </a:moveTo>
                <a:lnTo>
                  <a:pt x="533" y="569"/>
                </a:lnTo>
                <a:lnTo>
                  <a:pt x="237" y="501"/>
                </a:lnTo>
                <a:lnTo>
                  <a:pt x="85" y="560"/>
                </a:lnTo>
                <a:lnTo>
                  <a:pt x="0" y="293"/>
                </a:lnTo>
                <a:lnTo>
                  <a:pt x="146" y="246"/>
                </a:lnTo>
                <a:lnTo>
                  <a:pt x="353" y="0"/>
                </a:lnTo>
                <a:close/>
              </a:path>
            </a:pathLst>
          </a:custGeom>
          <a:solidFill>
            <a:srgbClr val="FFFFFF"/>
          </a:solidFill>
          <a:ln>
            <a:prstDash val="solid"/>
          </a:ln>
        </p:spPr>
        <p:txBody>
          <a:bodyPr vert="horz" wrap="square" lIns="121920" tIns="60960" rIns="121920" bIns="60960" anchor="t">
            <a:normAutofit/>
          </a:bodyPr>
          <a:lstStyle/>
          <a:p>
            <a:pPr marL="0" algn="l"/>
            <a:endParaRPr/>
          </a:p>
        </p:txBody>
      </p:sp>
      <p:sp>
        <p:nvSpPr>
          <p:cNvPr id="10" name="Freeform 10"/>
          <p:cNvSpPr/>
          <p:nvPr/>
        </p:nvSpPr>
        <p:spPr>
          <a:xfrm>
            <a:off x="3342652" y="1810803"/>
            <a:ext cx="535530" cy="475727"/>
          </a:xfrm>
          <a:custGeom>
            <a:avLst/>
            <a:gdLst/>
            <a:ahLst/>
            <a:cxnLst/>
            <a:rect l="l" t="t" r="r" b="b"/>
            <a:pathLst>
              <a:path w="806" h="716">
                <a:moveTo>
                  <a:pt x="444" y="293"/>
                </a:moveTo>
                <a:lnTo>
                  <a:pt x="439" y="351"/>
                </a:lnTo>
                <a:lnTo>
                  <a:pt x="450" y="351"/>
                </a:lnTo>
                <a:lnTo>
                  <a:pt x="459" y="349"/>
                </a:lnTo>
                <a:lnTo>
                  <a:pt x="467" y="345"/>
                </a:lnTo>
                <a:lnTo>
                  <a:pt x="472" y="338"/>
                </a:lnTo>
                <a:lnTo>
                  <a:pt x="475" y="330"/>
                </a:lnTo>
                <a:lnTo>
                  <a:pt x="474" y="324"/>
                </a:lnTo>
                <a:lnTo>
                  <a:pt x="472" y="317"/>
                </a:lnTo>
                <a:lnTo>
                  <a:pt x="467" y="310"/>
                </a:lnTo>
                <a:lnTo>
                  <a:pt x="458" y="301"/>
                </a:lnTo>
                <a:lnTo>
                  <a:pt x="444" y="293"/>
                </a:lnTo>
                <a:lnTo>
                  <a:pt x="444" y="293"/>
                </a:lnTo>
                <a:close/>
                <a:moveTo>
                  <a:pt x="412" y="192"/>
                </a:moveTo>
                <a:lnTo>
                  <a:pt x="403" y="193"/>
                </a:lnTo>
                <a:lnTo>
                  <a:pt x="395" y="197"/>
                </a:lnTo>
                <a:lnTo>
                  <a:pt x="389" y="203"/>
                </a:lnTo>
                <a:lnTo>
                  <a:pt x="386" y="210"/>
                </a:lnTo>
                <a:lnTo>
                  <a:pt x="388" y="220"/>
                </a:lnTo>
                <a:lnTo>
                  <a:pt x="392" y="228"/>
                </a:lnTo>
                <a:lnTo>
                  <a:pt x="400" y="235"/>
                </a:lnTo>
                <a:lnTo>
                  <a:pt x="407" y="240"/>
                </a:lnTo>
                <a:lnTo>
                  <a:pt x="414" y="244"/>
                </a:lnTo>
                <a:lnTo>
                  <a:pt x="417" y="246"/>
                </a:lnTo>
                <a:lnTo>
                  <a:pt x="421" y="192"/>
                </a:lnTo>
                <a:lnTo>
                  <a:pt x="412" y="192"/>
                </a:lnTo>
                <a:close/>
                <a:moveTo>
                  <a:pt x="55" y="172"/>
                </a:moveTo>
                <a:lnTo>
                  <a:pt x="55" y="506"/>
                </a:lnTo>
                <a:lnTo>
                  <a:pt x="88" y="489"/>
                </a:lnTo>
                <a:lnTo>
                  <a:pt x="122" y="479"/>
                </a:lnTo>
                <a:lnTo>
                  <a:pt x="156" y="474"/>
                </a:lnTo>
                <a:lnTo>
                  <a:pt x="191" y="475"/>
                </a:lnTo>
                <a:lnTo>
                  <a:pt x="226" y="479"/>
                </a:lnTo>
                <a:lnTo>
                  <a:pt x="262" y="488"/>
                </a:lnTo>
                <a:lnTo>
                  <a:pt x="297" y="498"/>
                </a:lnTo>
                <a:lnTo>
                  <a:pt x="333" y="512"/>
                </a:lnTo>
                <a:lnTo>
                  <a:pt x="368" y="527"/>
                </a:lnTo>
                <a:lnTo>
                  <a:pt x="403" y="542"/>
                </a:lnTo>
                <a:lnTo>
                  <a:pt x="438" y="558"/>
                </a:lnTo>
                <a:lnTo>
                  <a:pt x="473" y="574"/>
                </a:lnTo>
                <a:lnTo>
                  <a:pt x="507" y="586"/>
                </a:lnTo>
                <a:lnTo>
                  <a:pt x="541" y="599"/>
                </a:lnTo>
                <a:lnTo>
                  <a:pt x="574" y="608"/>
                </a:lnTo>
                <a:lnTo>
                  <a:pt x="607" y="613"/>
                </a:lnTo>
                <a:lnTo>
                  <a:pt x="637" y="615"/>
                </a:lnTo>
                <a:lnTo>
                  <a:pt x="668" y="611"/>
                </a:lnTo>
                <a:lnTo>
                  <a:pt x="698" y="602"/>
                </a:lnTo>
                <a:lnTo>
                  <a:pt x="725" y="586"/>
                </a:lnTo>
                <a:lnTo>
                  <a:pt x="725" y="634"/>
                </a:lnTo>
                <a:lnTo>
                  <a:pt x="702" y="662"/>
                </a:lnTo>
                <a:lnTo>
                  <a:pt x="678" y="684"/>
                </a:lnTo>
                <a:lnTo>
                  <a:pt x="652" y="700"/>
                </a:lnTo>
                <a:lnTo>
                  <a:pt x="626" y="709"/>
                </a:lnTo>
                <a:lnTo>
                  <a:pt x="598" y="715"/>
                </a:lnTo>
                <a:lnTo>
                  <a:pt x="569" y="716"/>
                </a:lnTo>
                <a:lnTo>
                  <a:pt x="540" y="714"/>
                </a:lnTo>
                <a:lnTo>
                  <a:pt x="510" y="707"/>
                </a:lnTo>
                <a:lnTo>
                  <a:pt x="479" y="698"/>
                </a:lnTo>
                <a:lnTo>
                  <a:pt x="449" y="687"/>
                </a:lnTo>
                <a:lnTo>
                  <a:pt x="417" y="674"/>
                </a:lnTo>
                <a:lnTo>
                  <a:pt x="385" y="661"/>
                </a:lnTo>
                <a:lnTo>
                  <a:pt x="353" y="646"/>
                </a:lnTo>
                <a:lnTo>
                  <a:pt x="320" y="632"/>
                </a:lnTo>
                <a:lnTo>
                  <a:pt x="287" y="617"/>
                </a:lnTo>
                <a:lnTo>
                  <a:pt x="256" y="604"/>
                </a:lnTo>
                <a:lnTo>
                  <a:pt x="223" y="594"/>
                </a:lnTo>
                <a:lnTo>
                  <a:pt x="190" y="584"/>
                </a:lnTo>
                <a:lnTo>
                  <a:pt x="158" y="579"/>
                </a:lnTo>
                <a:lnTo>
                  <a:pt x="125" y="576"/>
                </a:lnTo>
                <a:lnTo>
                  <a:pt x="94" y="577"/>
                </a:lnTo>
                <a:lnTo>
                  <a:pt x="62" y="582"/>
                </a:lnTo>
                <a:lnTo>
                  <a:pt x="31" y="592"/>
                </a:lnTo>
                <a:lnTo>
                  <a:pt x="0" y="608"/>
                </a:lnTo>
                <a:lnTo>
                  <a:pt x="0" y="196"/>
                </a:lnTo>
                <a:lnTo>
                  <a:pt x="28" y="182"/>
                </a:lnTo>
                <a:lnTo>
                  <a:pt x="55" y="172"/>
                </a:lnTo>
                <a:close/>
                <a:moveTo>
                  <a:pt x="424" y="152"/>
                </a:moveTo>
                <a:lnTo>
                  <a:pt x="455" y="158"/>
                </a:lnTo>
                <a:lnTo>
                  <a:pt x="454" y="176"/>
                </a:lnTo>
                <a:lnTo>
                  <a:pt x="474" y="186"/>
                </a:lnTo>
                <a:lnTo>
                  <a:pt x="490" y="199"/>
                </a:lnTo>
                <a:lnTo>
                  <a:pt x="504" y="212"/>
                </a:lnTo>
                <a:lnTo>
                  <a:pt x="513" y="229"/>
                </a:lnTo>
                <a:lnTo>
                  <a:pt x="481" y="237"/>
                </a:lnTo>
                <a:lnTo>
                  <a:pt x="474" y="223"/>
                </a:lnTo>
                <a:lnTo>
                  <a:pt x="465" y="211"/>
                </a:lnTo>
                <a:lnTo>
                  <a:pt x="452" y="202"/>
                </a:lnTo>
                <a:lnTo>
                  <a:pt x="446" y="263"/>
                </a:lnTo>
                <a:lnTo>
                  <a:pt x="465" y="273"/>
                </a:lnTo>
                <a:lnTo>
                  <a:pt x="473" y="278"/>
                </a:lnTo>
                <a:lnTo>
                  <a:pt x="483" y="285"/>
                </a:lnTo>
                <a:lnTo>
                  <a:pt x="493" y="296"/>
                </a:lnTo>
                <a:lnTo>
                  <a:pt x="503" y="308"/>
                </a:lnTo>
                <a:lnTo>
                  <a:pt x="506" y="314"/>
                </a:lnTo>
                <a:lnTo>
                  <a:pt x="509" y="324"/>
                </a:lnTo>
                <a:lnTo>
                  <a:pt x="509" y="335"/>
                </a:lnTo>
                <a:lnTo>
                  <a:pt x="507" y="348"/>
                </a:lnTo>
                <a:lnTo>
                  <a:pt x="501" y="359"/>
                </a:lnTo>
                <a:lnTo>
                  <a:pt x="491" y="367"/>
                </a:lnTo>
                <a:lnTo>
                  <a:pt x="479" y="373"/>
                </a:lnTo>
                <a:lnTo>
                  <a:pt x="465" y="377"/>
                </a:lnTo>
                <a:lnTo>
                  <a:pt x="450" y="378"/>
                </a:lnTo>
                <a:lnTo>
                  <a:pt x="437" y="377"/>
                </a:lnTo>
                <a:lnTo>
                  <a:pt x="435" y="397"/>
                </a:lnTo>
                <a:lnTo>
                  <a:pt x="404" y="388"/>
                </a:lnTo>
                <a:lnTo>
                  <a:pt x="406" y="368"/>
                </a:lnTo>
                <a:lnTo>
                  <a:pt x="390" y="362"/>
                </a:lnTo>
                <a:lnTo>
                  <a:pt x="374" y="354"/>
                </a:lnTo>
                <a:lnTo>
                  <a:pt x="361" y="344"/>
                </a:lnTo>
                <a:lnTo>
                  <a:pt x="350" y="333"/>
                </a:lnTo>
                <a:lnTo>
                  <a:pt x="343" y="325"/>
                </a:lnTo>
                <a:lnTo>
                  <a:pt x="337" y="316"/>
                </a:lnTo>
                <a:lnTo>
                  <a:pt x="333" y="308"/>
                </a:lnTo>
                <a:lnTo>
                  <a:pt x="367" y="301"/>
                </a:lnTo>
                <a:lnTo>
                  <a:pt x="372" y="312"/>
                </a:lnTo>
                <a:lnTo>
                  <a:pt x="380" y="324"/>
                </a:lnTo>
                <a:lnTo>
                  <a:pt x="392" y="334"/>
                </a:lnTo>
                <a:lnTo>
                  <a:pt x="408" y="344"/>
                </a:lnTo>
                <a:lnTo>
                  <a:pt x="414" y="276"/>
                </a:lnTo>
                <a:lnTo>
                  <a:pt x="399" y="266"/>
                </a:lnTo>
                <a:lnTo>
                  <a:pt x="382" y="257"/>
                </a:lnTo>
                <a:lnTo>
                  <a:pt x="367" y="244"/>
                </a:lnTo>
                <a:lnTo>
                  <a:pt x="356" y="231"/>
                </a:lnTo>
                <a:lnTo>
                  <a:pt x="353" y="225"/>
                </a:lnTo>
                <a:lnTo>
                  <a:pt x="351" y="216"/>
                </a:lnTo>
                <a:lnTo>
                  <a:pt x="351" y="204"/>
                </a:lnTo>
                <a:lnTo>
                  <a:pt x="354" y="191"/>
                </a:lnTo>
                <a:lnTo>
                  <a:pt x="363" y="182"/>
                </a:lnTo>
                <a:lnTo>
                  <a:pt x="373" y="174"/>
                </a:lnTo>
                <a:lnTo>
                  <a:pt x="388" y="170"/>
                </a:lnTo>
                <a:lnTo>
                  <a:pt x="405" y="168"/>
                </a:lnTo>
                <a:lnTo>
                  <a:pt x="423" y="169"/>
                </a:lnTo>
                <a:lnTo>
                  <a:pt x="424" y="152"/>
                </a:lnTo>
                <a:close/>
                <a:moveTo>
                  <a:pt x="415" y="112"/>
                </a:moveTo>
                <a:lnTo>
                  <a:pt x="391" y="117"/>
                </a:lnTo>
                <a:lnTo>
                  <a:pt x="370" y="126"/>
                </a:lnTo>
                <a:lnTo>
                  <a:pt x="350" y="142"/>
                </a:lnTo>
                <a:lnTo>
                  <a:pt x="333" y="164"/>
                </a:lnTo>
                <a:lnTo>
                  <a:pt x="320" y="188"/>
                </a:lnTo>
                <a:lnTo>
                  <a:pt x="311" y="216"/>
                </a:lnTo>
                <a:lnTo>
                  <a:pt x="306" y="246"/>
                </a:lnTo>
                <a:lnTo>
                  <a:pt x="304" y="278"/>
                </a:lnTo>
                <a:lnTo>
                  <a:pt x="310" y="310"/>
                </a:lnTo>
                <a:lnTo>
                  <a:pt x="318" y="338"/>
                </a:lnTo>
                <a:lnTo>
                  <a:pt x="331" y="365"/>
                </a:lnTo>
                <a:lnTo>
                  <a:pt x="347" y="388"/>
                </a:lnTo>
                <a:lnTo>
                  <a:pt x="366" y="407"/>
                </a:lnTo>
                <a:lnTo>
                  <a:pt x="388" y="422"/>
                </a:lnTo>
                <a:lnTo>
                  <a:pt x="412" y="432"/>
                </a:lnTo>
                <a:lnTo>
                  <a:pt x="436" y="435"/>
                </a:lnTo>
                <a:lnTo>
                  <a:pt x="460" y="431"/>
                </a:lnTo>
                <a:lnTo>
                  <a:pt x="481" y="421"/>
                </a:lnTo>
                <a:lnTo>
                  <a:pt x="501" y="406"/>
                </a:lnTo>
                <a:lnTo>
                  <a:pt x="518" y="386"/>
                </a:lnTo>
                <a:lnTo>
                  <a:pt x="531" y="361"/>
                </a:lnTo>
                <a:lnTo>
                  <a:pt x="541" y="332"/>
                </a:lnTo>
                <a:lnTo>
                  <a:pt x="546" y="300"/>
                </a:lnTo>
                <a:lnTo>
                  <a:pt x="546" y="267"/>
                </a:lnTo>
                <a:lnTo>
                  <a:pt x="542" y="235"/>
                </a:lnTo>
                <a:lnTo>
                  <a:pt x="533" y="205"/>
                </a:lnTo>
                <a:lnTo>
                  <a:pt x="521" y="178"/>
                </a:lnTo>
                <a:lnTo>
                  <a:pt x="504" y="154"/>
                </a:lnTo>
                <a:lnTo>
                  <a:pt x="485" y="135"/>
                </a:lnTo>
                <a:lnTo>
                  <a:pt x="463" y="121"/>
                </a:lnTo>
                <a:lnTo>
                  <a:pt x="439" y="114"/>
                </a:lnTo>
                <a:lnTo>
                  <a:pt x="415" y="112"/>
                </a:lnTo>
                <a:close/>
                <a:moveTo>
                  <a:pt x="184" y="0"/>
                </a:moveTo>
                <a:lnTo>
                  <a:pt x="219" y="1"/>
                </a:lnTo>
                <a:lnTo>
                  <a:pt x="255" y="6"/>
                </a:lnTo>
                <a:lnTo>
                  <a:pt x="291" y="14"/>
                </a:lnTo>
                <a:lnTo>
                  <a:pt x="326" y="26"/>
                </a:lnTo>
                <a:lnTo>
                  <a:pt x="362" y="40"/>
                </a:lnTo>
                <a:lnTo>
                  <a:pt x="398" y="54"/>
                </a:lnTo>
                <a:lnTo>
                  <a:pt x="434" y="70"/>
                </a:lnTo>
                <a:lnTo>
                  <a:pt x="466" y="85"/>
                </a:lnTo>
                <a:lnTo>
                  <a:pt x="497" y="99"/>
                </a:lnTo>
                <a:lnTo>
                  <a:pt x="529" y="112"/>
                </a:lnTo>
                <a:lnTo>
                  <a:pt x="560" y="122"/>
                </a:lnTo>
                <a:lnTo>
                  <a:pt x="591" y="132"/>
                </a:lnTo>
                <a:lnTo>
                  <a:pt x="620" y="138"/>
                </a:lnTo>
                <a:lnTo>
                  <a:pt x="649" y="140"/>
                </a:lnTo>
                <a:lnTo>
                  <a:pt x="679" y="139"/>
                </a:lnTo>
                <a:lnTo>
                  <a:pt x="706" y="134"/>
                </a:lnTo>
                <a:lnTo>
                  <a:pt x="733" y="124"/>
                </a:lnTo>
                <a:lnTo>
                  <a:pt x="758" y="108"/>
                </a:lnTo>
                <a:lnTo>
                  <a:pt x="783" y="86"/>
                </a:lnTo>
                <a:lnTo>
                  <a:pt x="806" y="59"/>
                </a:lnTo>
                <a:lnTo>
                  <a:pt x="806" y="470"/>
                </a:lnTo>
                <a:lnTo>
                  <a:pt x="783" y="498"/>
                </a:lnTo>
                <a:lnTo>
                  <a:pt x="758" y="521"/>
                </a:lnTo>
                <a:lnTo>
                  <a:pt x="733" y="536"/>
                </a:lnTo>
                <a:lnTo>
                  <a:pt x="706" y="546"/>
                </a:lnTo>
                <a:lnTo>
                  <a:pt x="679" y="551"/>
                </a:lnTo>
                <a:lnTo>
                  <a:pt x="649" y="553"/>
                </a:lnTo>
                <a:lnTo>
                  <a:pt x="620" y="549"/>
                </a:lnTo>
                <a:lnTo>
                  <a:pt x="591" y="544"/>
                </a:lnTo>
                <a:lnTo>
                  <a:pt x="560" y="535"/>
                </a:lnTo>
                <a:lnTo>
                  <a:pt x="529" y="524"/>
                </a:lnTo>
                <a:lnTo>
                  <a:pt x="497" y="511"/>
                </a:lnTo>
                <a:lnTo>
                  <a:pt x="466" y="496"/>
                </a:lnTo>
                <a:lnTo>
                  <a:pt x="434" y="483"/>
                </a:lnTo>
                <a:lnTo>
                  <a:pt x="398" y="467"/>
                </a:lnTo>
                <a:lnTo>
                  <a:pt x="362" y="452"/>
                </a:lnTo>
                <a:lnTo>
                  <a:pt x="326" y="438"/>
                </a:lnTo>
                <a:lnTo>
                  <a:pt x="291" y="426"/>
                </a:lnTo>
                <a:lnTo>
                  <a:pt x="255" y="418"/>
                </a:lnTo>
                <a:lnTo>
                  <a:pt x="219" y="413"/>
                </a:lnTo>
                <a:lnTo>
                  <a:pt x="184" y="413"/>
                </a:lnTo>
                <a:lnTo>
                  <a:pt x="149" y="417"/>
                </a:lnTo>
                <a:lnTo>
                  <a:pt x="115" y="427"/>
                </a:lnTo>
                <a:lnTo>
                  <a:pt x="81" y="444"/>
                </a:lnTo>
                <a:lnTo>
                  <a:pt x="81" y="32"/>
                </a:lnTo>
                <a:lnTo>
                  <a:pt x="115" y="15"/>
                </a:lnTo>
                <a:lnTo>
                  <a:pt x="149" y="5"/>
                </a:lnTo>
                <a:lnTo>
                  <a:pt x="184" y="0"/>
                </a:lnTo>
                <a:close/>
              </a:path>
            </a:pathLst>
          </a:custGeom>
          <a:solidFill>
            <a:srgbClr val="FFFFFF"/>
          </a:solidFill>
          <a:ln>
            <a:prstDash val="solid"/>
          </a:ln>
        </p:spPr>
        <p:txBody>
          <a:bodyPr vert="horz" wrap="square" lIns="121920" tIns="60960" rIns="121920" bIns="60960" anchor="t">
            <a:normAutofit/>
          </a:bodyPr>
          <a:lstStyle/>
          <a:p>
            <a:pPr marL="0" algn="l"/>
            <a:endParaRPr/>
          </a:p>
        </p:txBody>
      </p:sp>
      <p:sp>
        <p:nvSpPr>
          <p:cNvPr id="11" name="Freeform 11"/>
          <p:cNvSpPr/>
          <p:nvPr/>
        </p:nvSpPr>
        <p:spPr>
          <a:xfrm>
            <a:off x="3351717" y="4877035"/>
            <a:ext cx="517400" cy="471309"/>
          </a:xfrm>
          <a:custGeom>
            <a:avLst/>
            <a:gdLst/>
            <a:ahLst/>
            <a:cxnLst/>
            <a:rect l="l" t="t" r="r" b="b"/>
            <a:pathLst>
              <a:path w="595" h="542">
                <a:moveTo>
                  <a:pt x="372" y="205"/>
                </a:moveTo>
                <a:lnTo>
                  <a:pt x="376" y="205"/>
                </a:lnTo>
                <a:lnTo>
                  <a:pt x="379" y="206"/>
                </a:lnTo>
                <a:lnTo>
                  <a:pt x="382" y="208"/>
                </a:lnTo>
                <a:lnTo>
                  <a:pt x="384" y="211"/>
                </a:lnTo>
                <a:lnTo>
                  <a:pt x="386" y="214"/>
                </a:lnTo>
                <a:lnTo>
                  <a:pt x="387" y="217"/>
                </a:lnTo>
                <a:lnTo>
                  <a:pt x="387" y="221"/>
                </a:lnTo>
                <a:lnTo>
                  <a:pt x="386" y="224"/>
                </a:lnTo>
                <a:lnTo>
                  <a:pt x="385" y="229"/>
                </a:lnTo>
                <a:lnTo>
                  <a:pt x="301" y="342"/>
                </a:lnTo>
                <a:lnTo>
                  <a:pt x="356" y="406"/>
                </a:lnTo>
                <a:lnTo>
                  <a:pt x="359" y="413"/>
                </a:lnTo>
                <a:lnTo>
                  <a:pt x="358" y="421"/>
                </a:lnTo>
                <a:lnTo>
                  <a:pt x="353" y="427"/>
                </a:lnTo>
                <a:lnTo>
                  <a:pt x="350" y="429"/>
                </a:lnTo>
                <a:lnTo>
                  <a:pt x="348" y="430"/>
                </a:lnTo>
                <a:lnTo>
                  <a:pt x="344" y="430"/>
                </a:lnTo>
                <a:lnTo>
                  <a:pt x="340" y="430"/>
                </a:lnTo>
                <a:lnTo>
                  <a:pt x="336" y="428"/>
                </a:lnTo>
                <a:lnTo>
                  <a:pt x="333" y="425"/>
                </a:lnTo>
                <a:lnTo>
                  <a:pt x="271" y="352"/>
                </a:lnTo>
                <a:lnTo>
                  <a:pt x="271" y="351"/>
                </a:lnTo>
                <a:lnTo>
                  <a:pt x="270" y="350"/>
                </a:lnTo>
                <a:lnTo>
                  <a:pt x="270" y="348"/>
                </a:lnTo>
                <a:lnTo>
                  <a:pt x="269" y="346"/>
                </a:lnTo>
                <a:lnTo>
                  <a:pt x="269" y="345"/>
                </a:lnTo>
                <a:lnTo>
                  <a:pt x="268" y="343"/>
                </a:lnTo>
                <a:lnTo>
                  <a:pt x="268" y="340"/>
                </a:lnTo>
                <a:lnTo>
                  <a:pt x="269" y="338"/>
                </a:lnTo>
                <a:lnTo>
                  <a:pt x="270" y="336"/>
                </a:lnTo>
                <a:lnTo>
                  <a:pt x="270" y="335"/>
                </a:lnTo>
                <a:lnTo>
                  <a:pt x="361" y="211"/>
                </a:lnTo>
                <a:lnTo>
                  <a:pt x="364" y="208"/>
                </a:lnTo>
                <a:lnTo>
                  <a:pt x="368" y="205"/>
                </a:lnTo>
                <a:lnTo>
                  <a:pt x="372" y="205"/>
                </a:lnTo>
                <a:close/>
                <a:moveTo>
                  <a:pt x="299" y="160"/>
                </a:moveTo>
                <a:lnTo>
                  <a:pt x="268" y="163"/>
                </a:lnTo>
                <a:lnTo>
                  <a:pt x="237" y="171"/>
                </a:lnTo>
                <a:lnTo>
                  <a:pt x="207" y="184"/>
                </a:lnTo>
                <a:lnTo>
                  <a:pt x="181" y="202"/>
                </a:lnTo>
                <a:lnTo>
                  <a:pt x="157" y="223"/>
                </a:lnTo>
                <a:lnTo>
                  <a:pt x="138" y="248"/>
                </a:lnTo>
                <a:lnTo>
                  <a:pt x="123" y="275"/>
                </a:lnTo>
                <a:lnTo>
                  <a:pt x="114" y="305"/>
                </a:lnTo>
                <a:lnTo>
                  <a:pt x="111" y="338"/>
                </a:lnTo>
                <a:lnTo>
                  <a:pt x="114" y="370"/>
                </a:lnTo>
                <a:lnTo>
                  <a:pt x="123" y="399"/>
                </a:lnTo>
                <a:lnTo>
                  <a:pt x="138" y="427"/>
                </a:lnTo>
                <a:lnTo>
                  <a:pt x="157" y="451"/>
                </a:lnTo>
                <a:lnTo>
                  <a:pt x="181" y="472"/>
                </a:lnTo>
                <a:lnTo>
                  <a:pt x="207" y="490"/>
                </a:lnTo>
                <a:lnTo>
                  <a:pt x="237" y="503"/>
                </a:lnTo>
                <a:lnTo>
                  <a:pt x="268" y="512"/>
                </a:lnTo>
                <a:lnTo>
                  <a:pt x="299" y="515"/>
                </a:lnTo>
                <a:lnTo>
                  <a:pt x="332" y="512"/>
                </a:lnTo>
                <a:lnTo>
                  <a:pt x="363" y="503"/>
                </a:lnTo>
                <a:lnTo>
                  <a:pt x="393" y="490"/>
                </a:lnTo>
                <a:lnTo>
                  <a:pt x="419" y="472"/>
                </a:lnTo>
                <a:lnTo>
                  <a:pt x="442" y="451"/>
                </a:lnTo>
                <a:lnTo>
                  <a:pt x="462" y="427"/>
                </a:lnTo>
                <a:lnTo>
                  <a:pt x="476" y="399"/>
                </a:lnTo>
                <a:lnTo>
                  <a:pt x="486" y="370"/>
                </a:lnTo>
                <a:lnTo>
                  <a:pt x="489" y="338"/>
                </a:lnTo>
                <a:lnTo>
                  <a:pt x="486" y="305"/>
                </a:lnTo>
                <a:lnTo>
                  <a:pt x="476" y="275"/>
                </a:lnTo>
                <a:lnTo>
                  <a:pt x="462" y="248"/>
                </a:lnTo>
                <a:lnTo>
                  <a:pt x="442" y="223"/>
                </a:lnTo>
                <a:lnTo>
                  <a:pt x="419" y="202"/>
                </a:lnTo>
                <a:lnTo>
                  <a:pt x="393" y="184"/>
                </a:lnTo>
                <a:lnTo>
                  <a:pt x="363" y="171"/>
                </a:lnTo>
                <a:lnTo>
                  <a:pt x="332" y="163"/>
                </a:lnTo>
                <a:lnTo>
                  <a:pt x="299" y="160"/>
                </a:lnTo>
                <a:close/>
                <a:moveTo>
                  <a:pt x="299" y="132"/>
                </a:moveTo>
                <a:lnTo>
                  <a:pt x="340" y="134"/>
                </a:lnTo>
                <a:lnTo>
                  <a:pt x="379" y="141"/>
                </a:lnTo>
                <a:lnTo>
                  <a:pt x="416" y="151"/>
                </a:lnTo>
                <a:lnTo>
                  <a:pt x="450" y="165"/>
                </a:lnTo>
                <a:lnTo>
                  <a:pt x="481" y="182"/>
                </a:lnTo>
                <a:lnTo>
                  <a:pt x="507" y="202"/>
                </a:lnTo>
                <a:lnTo>
                  <a:pt x="530" y="226"/>
                </a:lnTo>
                <a:lnTo>
                  <a:pt x="549" y="251"/>
                </a:lnTo>
                <a:lnTo>
                  <a:pt x="563" y="279"/>
                </a:lnTo>
                <a:lnTo>
                  <a:pt x="572" y="307"/>
                </a:lnTo>
                <a:lnTo>
                  <a:pt x="575" y="338"/>
                </a:lnTo>
                <a:lnTo>
                  <a:pt x="572" y="368"/>
                </a:lnTo>
                <a:lnTo>
                  <a:pt x="563" y="397"/>
                </a:lnTo>
                <a:lnTo>
                  <a:pt x="549" y="424"/>
                </a:lnTo>
                <a:lnTo>
                  <a:pt x="530" y="449"/>
                </a:lnTo>
                <a:lnTo>
                  <a:pt x="507" y="472"/>
                </a:lnTo>
                <a:lnTo>
                  <a:pt x="481" y="493"/>
                </a:lnTo>
                <a:lnTo>
                  <a:pt x="450" y="510"/>
                </a:lnTo>
                <a:lnTo>
                  <a:pt x="416" y="523"/>
                </a:lnTo>
                <a:lnTo>
                  <a:pt x="379" y="534"/>
                </a:lnTo>
                <a:lnTo>
                  <a:pt x="340" y="540"/>
                </a:lnTo>
                <a:lnTo>
                  <a:pt x="299" y="542"/>
                </a:lnTo>
                <a:lnTo>
                  <a:pt x="259" y="540"/>
                </a:lnTo>
                <a:lnTo>
                  <a:pt x="220" y="534"/>
                </a:lnTo>
                <a:lnTo>
                  <a:pt x="183" y="523"/>
                </a:lnTo>
                <a:lnTo>
                  <a:pt x="149" y="510"/>
                </a:lnTo>
                <a:lnTo>
                  <a:pt x="118" y="493"/>
                </a:lnTo>
                <a:lnTo>
                  <a:pt x="92" y="472"/>
                </a:lnTo>
                <a:lnTo>
                  <a:pt x="68" y="449"/>
                </a:lnTo>
                <a:lnTo>
                  <a:pt x="49" y="424"/>
                </a:lnTo>
                <a:lnTo>
                  <a:pt x="35" y="397"/>
                </a:lnTo>
                <a:lnTo>
                  <a:pt x="27" y="368"/>
                </a:lnTo>
                <a:lnTo>
                  <a:pt x="24" y="338"/>
                </a:lnTo>
                <a:lnTo>
                  <a:pt x="27" y="307"/>
                </a:lnTo>
                <a:lnTo>
                  <a:pt x="35" y="279"/>
                </a:lnTo>
                <a:lnTo>
                  <a:pt x="49" y="251"/>
                </a:lnTo>
                <a:lnTo>
                  <a:pt x="68" y="226"/>
                </a:lnTo>
                <a:lnTo>
                  <a:pt x="92" y="202"/>
                </a:lnTo>
                <a:lnTo>
                  <a:pt x="118" y="182"/>
                </a:lnTo>
                <a:lnTo>
                  <a:pt x="149" y="165"/>
                </a:lnTo>
                <a:lnTo>
                  <a:pt x="183" y="151"/>
                </a:lnTo>
                <a:lnTo>
                  <a:pt x="220" y="141"/>
                </a:lnTo>
                <a:lnTo>
                  <a:pt x="259" y="134"/>
                </a:lnTo>
                <a:lnTo>
                  <a:pt x="299" y="132"/>
                </a:lnTo>
                <a:close/>
                <a:moveTo>
                  <a:pt x="298" y="0"/>
                </a:moveTo>
                <a:lnTo>
                  <a:pt x="329" y="2"/>
                </a:lnTo>
                <a:lnTo>
                  <a:pt x="357" y="9"/>
                </a:lnTo>
                <a:lnTo>
                  <a:pt x="381" y="20"/>
                </a:lnTo>
                <a:lnTo>
                  <a:pt x="394" y="29"/>
                </a:lnTo>
                <a:lnTo>
                  <a:pt x="405" y="40"/>
                </a:lnTo>
                <a:lnTo>
                  <a:pt x="414" y="54"/>
                </a:lnTo>
                <a:lnTo>
                  <a:pt x="437" y="45"/>
                </a:lnTo>
                <a:lnTo>
                  <a:pt x="462" y="42"/>
                </a:lnTo>
                <a:lnTo>
                  <a:pt x="486" y="43"/>
                </a:lnTo>
                <a:lnTo>
                  <a:pt x="509" y="49"/>
                </a:lnTo>
                <a:lnTo>
                  <a:pt x="530" y="57"/>
                </a:lnTo>
                <a:lnTo>
                  <a:pt x="551" y="70"/>
                </a:lnTo>
                <a:lnTo>
                  <a:pt x="568" y="86"/>
                </a:lnTo>
                <a:lnTo>
                  <a:pt x="581" y="105"/>
                </a:lnTo>
                <a:lnTo>
                  <a:pt x="591" y="126"/>
                </a:lnTo>
                <a:lnTo>
                  <a:pt x="595" y="148"/>
                </a:lnTo>
                <a:lnTo>
                  <a:pt x="595" y="169"/>
                </a:lnTo>
                <a:lnTo>
                  <a:pt x="591" y="192"/>
                </a:lnTo>
                <a:lnTo>
                  <a:pt x="583" y="212"/>
                </a:lnTo>
                <a:lnTo>
                  <a:pt x="571" y="231"/>
                </a:lnTo>
                <a:lnTo>
                  <a:pt x="551" y="206"/>
                </a:lnTo>
                <a:lnTo>
                  <a:pt x="526" y="184"/>
                </a:lnTo>
                <a:lnTo>
                  <a:pt x="498" y="163"/>
                </a:lnTo>
                <a:lnTo>
                  <a:pt x="466" y="146"/>
                </a:lnTo>
                <a:lnTo>
                  <a:pt x="428" y="130"/>
                </a:lnTo>
                <a:lnTo>
                  <a:pt x="388" y="120"/>
                </a:lnTo>
                <a:lnTo>
                  <a:pt x="349" y="113"/>
                </a:lnTo>
                <a:lnTo>
                  <a:pt x="359" y="96"/>
                </a:lnTo>
                <a:lnTo>
                  <a:pt x="371" y="81"/>
                </a:lnTo>
                <a:lnTo>
                  <a:pt x="386" y="69"/>
                </a:lnTo>
                <a:lnTo>
                  <a:pt x="382" y="61"/>
                </a:lnTo>
                <a:lnTo>
                  <a:pt x="375" y="53"/>
                </a:lnTo>
                <a:lnTo>
                  <a:pt x="365" y="45"/>
                </a:lnTo>
                <a:lnTo>
                  <a:pt x="346" y="36"/>
                </a:lnTo>
                <a:lnTo>
                  <a:pt x="324" y="29"/>
                </a:lnTo>
                <a:lnTo>
                  <a:pt x="298" y="27"/>
                </a:lnTo>
                <a:lnTo>
                  <a:pt x="273" y="29"/>
                </a:lnTo>
                <a:lnTo>
                  <a:pt x="250" y="36"/>
                </a:lnTo>
                <a:lnTo>
                  <a:pt x="231" y="45"/>
                </a:lnTo>
                <a:lnTo>
                  <a:pt x="220" y="55"/>
                </a:lnTo>
                <a:lnTo>
                  <a:pt x="212" y="64"/>
                </a:lnTo>
                <a:lnTo>
                  <a:pt x="227" y="76"/>
                </a:lnTo>
                <a:lnTo>
                  <a:pt x="241" y="91"/>
                </a:lnTo>
                <a:lnTo>
                  <a:pt x="252" y="108"/>
                </a:lnTo>
                <a:lnTo>
                  <a:pt x="255" y="113"/>
                </a:lnTo>
                <a:lnTo>
                  <a:pt x="219" y="118"/>
                </a:lnTo>
                <a:lnTo>
                  <a:pt x="185" y="127"/>
                </a:lnTo>
                <a:lnTo>
                  <a:pt x="152" y="139"/>
                </a:lnTo>
                <a:lnTo>
                  <a:pt x="120" y="153"/>
                </a:lnTo>
                <a:lnTo>
                  <a:pt x="92" y="171"/>
                </a:lnTo>
                <a:lnTo>
                  <a:pt x="66" y="192"/>
                </a:lnTo>
                <a:lnTo>
                  <a:pt x="43" y="215"/>
                </a:lnTo>
                <a:lnTo>
                  <a:pt x="33" y="228"/>
                </a:lnTo>
                <a:lnTo>
                  <a:pt x="25" y="240"/>
                </a:lnTo>
                <a:lnTo>
                  <a:pt x="19" y="234"/>
                </a:lnTo>
                <a:lnTo>
                  <a:pt x="15" y="227"/>
                </a:lnTo>
                <a:lnTo>
                  <a:pt x="6" y="203"/>
                </a:lnTo>
                <a:lnTo>
                  <a:pt x="0" y="179"/>
                </a:lnTo>
                <a:lnTo>
                  <a:pt x="1" y="156"/>
                </a:lnTo>
                <a:lnTo>
                  <a:pt x="7" y="131"/>
                </a:lnTo>
                <a:lnTo>
                  <a:pt x="17" y="109"/>
                </a:lnTo>
                <a:lnTo>
                  <a:pt x="31" y="89"/>
                </a:lnTo>
                <a:lnTo>
                  <a:pt x="50" y="72"/>
                </a:lnTo>
                <a:lnTo>
                  <a:pt x="72" y="57"/>
                </a:lnTo>
                <a:lnTo>
                  <a:pt x="100" y="46"/>
                </a:lnTo>
                <a:lnTo>
                  <a:pt x="129" y="42"/>
                </a:lnTo>
                <a:lnTo>
                  <a:pt x="157" y="43"/>
                </a:lnTo>
                <a:lnTo>
                  <a:pt x="184" y="51"/>
                </a:lnTo>
                <a:lnTo>
                  <a:pt x="192" y="39"/>
                </a:lnTo>
                <a:lnTo>
                  <a:pt x="203" y="28"/>
                </a:lnTo>
                <a:lnTo>
                  <a:pt x="216" y="20"/>
                </a:lnTo>
                <a:lnTo>
                  <a:pt x="240" y="9"/>
                </a:lnTo>
                <a:lnTo>
                  <a:pt x="268" y="2"/>
                </a:lnTo>
                <a:lnTo>
                  <a:pt x="298" y="0"/>
                </a:lnTo>
                <a:close/>
              </a:path>
            </a:pathLst>
          </a:custGeom>
          <a:solidFill>
            <a:srgbClr val="FFFFFF"/>
          </a:solidFill>
          <a:ln>
            <a:prstDash val="solid"/>
          </a:ln>
        </p:spPr>
        <p:txBody>
          <a:bodyPr vert="horz" wrap="square" lIns="121920" tIns="60960" rIns="121920" bIns="60960" anchor="t">
            <a:normAutofit/>
          </a:bodyPr>
          <a:lstStyle/>
          <a:p>
            <a:pPr marL="0" algn="l"/>
            <a:endParaRPr/>
          </a:p>
        </p:txBody>
      </p:sp>
      <p:sp>
        <p:nvSpPr>
          <p:cNvPr id="12" name="AutoShape 12"/>
          <p:cNvSpPr/>
          <p:nvPr/>
        </p:nvSpPr>
        <p:spPr>
          <a:xfrm>
            <a:off x="912219" y="2598390"/>
            <a:ext cx="1976768" cy="1916698"/>
          </a:xfrm>
          <a:prstGeom prst="ellipse">
            <a:avLst/>
          </a:prstGeom>
          <a:solidFill>
            <a:srgbClr val="5CB3AB"/>
          </a:solidFill>
          <a:ln w="28575" cap="flat" cmpd="sng">
            <a:solidFill>
              <a:srgbClr val="FFFFFF"/>
            </a:solidFill>
            <a:prstDash val="solid"/>
          </a:ln>
        </p:spPr>
      </p:sp>
      <p:grpSp>
        <p:nvGrpSpPr>
          <p:cNvPr id="13" name="Group 13"/>
          <p:cNvGrpSpPr/>
          <p:nvPr/>
        </p:nvGrpSpPr>
        <p:grpSpPr>
          <a:xfrm>
            <a:off x="1344266" y="3134650"/>
            <a:ext cx="1127439" cy="953132"/>
            <a:chOff x="2425" y="1235"/>
            <a:chExt cx="912" cy="771"/>
          </a:xfrm>
          <a:solidFill>
            <a:srgbClr val="FFFFFF"/>
          </a:solidFill>
        </p:grpSpPr>
        <p:sp>
          <p:nvSpPr>
            <p:cNvPr id="14" name="Freeform 14"/>
            <p:cNvSpPr/>
            <p:nvPr/>
          </p:nvSpPr>
          <p:spPr>
            <a:xfrm>
              <a:off x="2625" y="1422"/>
              <a:ext cx="513" cy="214"/>
            </a:xfrm>
            <a:custGeom>
              <a:avLst/>
              <a:gdLst/>
              <a:ahLst/>
              <a:cxnLst/>
              <a:rect l="l" t="t"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grpFill/>
          </p:spPr>
          <p:txBody>
            <a:bodyPr vert="horz" wrap="square" lIns="91440" tIns="45720" rIns="91440" bIns="45720" anchor="t">
              <a:normAutofit fontScale="77500" lnSpcReduction="20000"/>
            </a:bodyPr>
            <a:lstStyle/>
            <a:p>
              <a:pPr marL="0" algn="l"/>
              <a:endParaRPr/>
            </a:p>
          </p:txBody>
        </p:sp>
        <p:sp>
          <p:nvSpPr>
            <p:cNvPr id="15" name="Freeform 15"/>
            <p:cNvSpPr/>
            <p:nvPr/>
          </p:nvSpPr>
          <p:spPr>
            <a:xfrm>
              <a:off x="2425" y="1235"/>
              <a:ext cx="912" cy="771"/>
            </a:xfrm>
            <a:custGeom>
              <a:avLst/>
              <a:gdLst/>
              <a:ahLst/>
              <a:cxnLst/>
              <a:rect l="l" t="t"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grpFill/>
          </p:spPr>
          <p:txBody>
            <a:bodyPr vert="horz" wrap="square" lIns="91440" tIns="45720" rIns="91440" bIns="45720" anchor="t">
              <a:normAutofit/>
            </a:bodyPr>
            <a:lstStyle/>
            <a:p>
              <a:pPr marL="0" algn="l"/>
              <a:endParaRPr/>
            </a:p>
          </p:txBody>
        </p:sp>
      </p:grpSp>
      <p:sp>
        <p:nvSpPr>
          <p:cNvPr id="16" name="AutoShape 16"/>
          <p:cNvSpPr/>
          <p:nvPr/>
        </p:nvSpPr>
        <p:spPr>
          <a:xfrm>
            <a:off x="4665331" y="1340768"/>
            <a:ext cx="667624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purpose of the analysis is to utilize SQL queries to extract and manipulate healthcare data, providing hospitals with actionable insights crucial for decision-making. This enhances operational efficiency, patient care quality, and enables better financial management through data-driven strategies.</a:t>
            </a:r>
          </a:p>
        </p:txBody>
      </p:sp>
      <p:sp>
        <p:nvSpPr>
          <p:cNvPr id="17" name="TextBox 17"/>
          <p:cNvSpPr txBox="1"/>
          <p:nvPr/>
        </p:nvSpPr>
        <p:spPr>
          <a:xfrm>
            <a:off x="4665332" y="986469"/>
            <a:ext cx="662518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Purpose of Analysis</a:t>
            </a:r>
            <a:endParaRPr lang="en-US" sz="1100"/>
          </a:p>
        </p:txBody>
      </p:sp>
      <p:sp>
        <p:nvSpPr>
          <p:cNvPr id="18" name="AutoShape 18"/>
          <p:cNvSpPr/>
          <p:nvPr/>
        </p:nvSpPr>
        <p:spPr>
          <a:xfrm>
            <a:off x="4734259" y="3321180"/>
            <a:ext cx="6607312"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analysis utilizes various datasets such as patient admission records, billing data, treatment outcomes, and diagnosis statistics. These datasets offer a comprehensive view of hospital operations, enabling the identification of trends and patterns that shape healthcare delivery.</a:t>
            </a:r>
          </a:p>
        </p:txBody>
      </p:sp>
      <p:sp>
        <p:nvSpPr>
          <p:cNvPr id="19" name="TextBox 19"/>
          <p:cNvSpPr txBox="1"/>
          <p:nvPr/>
        </p:nvSpPr>
        <p:spPr>
          <a:xfrm>
            <a:off x="4734260" y="2966881"/>
            <a:ext cx="662518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Types of Datasets</a:t>
            </a:r>
            <a:endParaRPr lang="en-US" sz="1100"/>
          </a:p>
        </p:txBody>
      </p:sp>
      <p:sp>
        <p:nvSpPr>
          <p:cNvPr id="20" name="AutoShape 20"/>
          <p:cNvSpPr/>
          <p:nvPr/>
        </p:nvSpPr>
        <p:spPr>
          <a:xfrm>
            <a:off x="4746488" y="5134495"/>
            <a:ext cx="6607312"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methodology involves data extraction using SQL, followed by data cleansing, transformation, and detailed analysis. This systematic approach ensures data accuracy and reliability, resulting in meaningful insights that inform hospital policies and practices.</a:t>
            </a:r>
          </a:p>
        </p:txBody>
      </p:sp>
      <p:sp>
        <p:nvSpPr>
          <p:cNvPr id="21" name="TextBox 21"/>
          <p:cNvSpPr txBox="1"/>
          <p:nvPr/>
        </p:nvSpPr>
        <p:spPr>
          <a:xfrm>
            <a:off x="4746490" y="4780196"/>
            <a:ext cx="662518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Methodology Used</a:t>
            </a:r>
            <a:endParaRPr lang="en-US" sz="1100"/>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7217162" y="2751881"/>
            <a:ext cx="2708275" cy="1973263"/>
            <a:chOff x="7243838" y="1625600"/>
            <a:chExt cx="2708275" cy="1973263"/>
          </a:xfrm>
        </p:grpSpPr>
        <p:sp>
          <p:nvSpPr>
            <p:cNvPr id="3" name="AutoShape 3"/>
            <p:cNvSpPr/>
            <p:nvPr/>
          </p:nvSpPr>
          <p:spPr>
            <a:xfrm>
              <a:off x="7243838" y="1625600"/>
              <a:ext cx="915988" cy="917575"/>
            </a:xfrm>
            <a:prstGeom prst="ellipse">
              <a:avLst/>
            </a:prstGeom>
            <a:solidFill>
              <a:srgbClr val="DCDDDF"/>
            </a:solidFill>
          </p:spPr>
          <p:txBody>
            <a:bodyPr vert="horz" wrap="square" lIns="91440" tIns="45720" rIns="91440" bIns="45720" anchor="t">
              <a:normAutofit/>
            </a:bodyPr>
            <a:lstStyle/>
            <a:p>
              <a:pPr marL="0" algn="l"/>
              <a:endParaRPr/>
            </a:p>
          </p:txBody>
        </p:sp>
        <p:sp>
          <p:nvSpPr>
            <p:cNvPr id="4" name="Freeform 4"/>
            <p:cNvSpPr/>
            <p:nvPr/>
          </p:nvSpPr>
          <p:spPr>
            <a:xfrm>
              <a:off x="7921700" y="1976438"/>
              <a:ext cx="1287463" cy="1285875"/>
            </a:xfrm>
            <a:custGeom>
              <a:avLst/>
              <a:gdLst/>
              <a:ahLst/>
              <a:cxnLst/>
              <a:rect l="l" t="t" r="r" b="b"/>
              <a:pathLst>
                <a:path w="342" h="341">
                  <a:moveTo>
                    <a:pt x="60" y="0"/>
                  </a:moveTo>
                  <a:cubicBezTo>
                    <a:pt x="62" y="10"/>
                    <a:pt x="63" y="19"/>
                    <a:pt x="63" y="29"/>
                  </a:cubicBezTo>
                  <a:cubicBezTo>
                    <a:pt x="63" y="75"/>
                    <a:pt x="38" y="115"/>
                    <a:pt x="0" y="135"/>
                  </a:cubicBezTo>
                  <a:cubicBezTo>
                    <a:pt x="198" y="341"/>
                    <a:pt x="198" y="341"/>
                    <a:pt x="198" y="341"/>
                  </a:cubicBezTo>
                  <a:cubicBezTo>
                    <a:pt x="342" y="10"/>
                    <a:pt x="342" y="10"/>
                    <a:pt x="342" y="10"/>
                  </a:cubicBezTo>
                  <a:cubicBezTo>
                    <a:pt x="60" y="0"/>
                    <a:pt x="60" y="0"/>
                    <a:pt x="60" y="0"/>
                  </a:cubicBezTo>
                </a:path>
              </a:pathLst>
            </a:custGeom>
            <a:solidFill>
              <a:srgbClr val="E6E6E6"/>
            </a:solidFill>
          </p:spPr>
          <p:txBody>
            <a:bodyPr vert="horz" wrap="square" lIns="91440" tIns="45720" rIns="91440" bIns="45720" anchor="t">
              <a:normAutofit/>
            </a:bodyPr>
            <a:lstStyle/>
            <a:p>
              <a:pPr marL="0" algn="l"/>
              <a:endParaRPr/>
            </a:p>
          </p:txBody>
        </p:sp>
        <p:sp>
          <p:nvSpPr>
            <p:cNvPr id="5" name="Freeform 5"/>
            <p:cNvSpPr/>
            <p:nvPr/>
          </p:nvSpPr>
          <p:spPr>
            <a:xfrm>
              <a:off x="7616900" y="1962150"/>
              <a:ext cx="542925" cy="523875"/>
            </a:xfrm>
            <a:custGeom>
              <a:avLst/>
              <a:gdLst/>
              <a:ahLst/>
              <a:cxnLst/>
              <a:rect l="l" t="t" r="r" b="b"/>
              <a:pathLst>
                <a:path w="144" h="139">
                  <a:moveTo>
                    <a:pt x="23" y="0"/>
                  </a:moveTo>
                  <a:cubicBezTo>
                    <a:pt x="0" y="56"/>
                    <a:pt x="0" y="56"/>
                    <a:pt x="0" y="56"/>
                  </a:cubicBezTo>
                  <a:cubicBezTo>
                    <a:pt x="81" y="139"/>
                    <a:pt x="81" y="139"/>
                    <a:pt x="81" y="139"/>
                  </a:cubicBezTo>
                  <a:cubicBezTo>
                    <a:pt x="119" y="119"/>
                    <a:pt x="144" y="79"/>
                    <a:pt x="144" y="33"/>
                  </a:cubicBezTo>
                  <a:cubicBezTo>
                    <a:pt x="144" y="23"/>
                    <a:pt x="143" y="14"/>
                    <a:pt x="141" y="4"/>
                  </a:cubicBezTo>
                  <a:cubicBezTo>
                    <a:pt x="23" y="0"/>
                    <a:pt x="23" y="0"/>
                    <a:pt x="23" y="0"/>
                  </a:cubicBezTo>
                </a:path>
              </a:pathLst>
            </a:custGeom>
            <a:solidFill>
              <a:srgbClr val="C6C7C9"/>
            </a:solidFill>
          </p:spPr>
          <p:txBody>
            <a:bodyPr vert="horz" wrap="square" lIns="91440" tIns="45720" rIns="91440" bIns="45720" anchor="t">
              <a:normAutofit/>
            </a:bodyPr>
            <a:lstStyle/>
            <a:p>
              <a:pPr marL="0" algn="l"/>
              <a:endParaRPr/>
            </a:p>
          </p:txBody>
        </p:sp>
        <p:sp>
          <p:nvSpPr>
            <p:cNvPr id="6" name="AutoShape 6"/>
            <p:cNvSpPr/>
            <p:nvPr/>
          </p:nvSpPr>
          <p:spPr>
            <a:xfrm>
              <a:off x="7583563" y="1962150"/>
              <a:ext cx="241300" cy="244475"/>
            </a:xfrm>
            <a:prstGeom prst="ellipse">
              <a:avLst/>
            </a:prstGeom>
            <a:solidFill>
              <a:srgbClr val="D78D8F"/>
            </a:solidFill>
          </p:spPr>
          <p:txBody>
            <a:bodyPr vert="horz" lIns="91440" tIns="45720" rIns="91440" bIns="45720" anchor="t">
              <a:normAutofit fontScale="32500" lnSpcReduction="20000"/>
            </a:bodyPr>
            <a:lstStyle/>
            <a:p>
              <a:pPr marL="0" algn="l"/>
              <a:endParaRPr/>
            </a:p>
          </p:txBody>
        </p:sp>
        <p:sp>
          <p:nvSpPr>
            <p:cNvPr id="7" name="Freeform 7"/>
            <p:cNvSpPr/>
            <p:nvPr/>
          </p:nvSpPr>
          <p:spPr>
            <a:xfrm>
              <a:off x="8969450" y="2014538"/>
              <a:ext cx="239713" cy="742950"/>
            </a:xfrm>
            <a:custGeom>
              <a:avLst/>
              <a:gdLst/>
              <a:ahLst/>
              <a:cxnLst/>
              <a:rect l="l" t="t" r="r" b="b"/>
              <a:pathLst>
                <a:path w="64" h="197">
                  <a:moveTo>
                    <a:pt x="64" y="197"/>
                  </a:moveTo>
                  <a:cubicBezTo>
                    <a:pt x="0" y="11"/>
                    <a:pt x="0" y="11"/>
                    <a:pt x="0" y="11"/>
                  </a:cubicBezTo>
                  <a:cubicBezTo>
                    <a:pt x="22" y="3"/>
                    <a:pt x="41" y="0"/>
                    <a:pt x="64" y="0"/>
                  </a:cubicBezTo>
                  <a:lnTo>
                    <a:pt x="64" y="197"/>
                  </a:lnTo>
                  <a:close/>
                </a:path>
              </a:pathLst>
            </a:custGeom>
            <a:solidFill>
              <a:srgbClr val="D78D8F"/>
            </a:solidFill>
          </p:spPr>
          <p:txBody>
            <a:bodyPr vert="horz" lIns="91440" tIns="45720" rIns="91440" bIns="45720" anchor="t">
              <a:normAutofit/>
            </a:bodyPr>
            <a:lstStyle/>
            <a:p>
              <a:pPr marL="0" algn="l"/>
              <a:endParaRPr/>
            </a:p>
          </p:txBody>
        </p:sp>
        <p:sp>
          <p:nvSpPr>
            <p:cNvPr id="8" name="Freeform 8"/>
            <p:cNvSpPr/>
            <p:nvPr/>
          </p:nvSpPr>
          <p:spPr>
            <a:xfrm>
              <a:off x="8588450" y="2055813"/>
              <a:ext cx="620713" cy="701675"/>
            </a:xfrm>
            <a:custGeom>
              <a:avLst/>
              <a:gdLst/>
              <a:ahLst/>
              <a:cxnLst/>
              <a:rect l="l" t="t" r="r" b="b"/>
              <a:pathLst>
                <a:path w="165" h="186">
                  <a:moveTo>
                    <a:pt x="165" y="186"/>
                  </a:moveTo>
                  <a:cubicBezTo>
                    <a:pt x="0" y="79"/>
                    <a:pt x="0" y="79"/>
                    <a:pt x="0" y="79"/>
                  </a:cubicBezTo>
                  <a:cubicBezTo>
                    <a:pt x="25" y="40"/>
                    <a:pt x="58" y="15"/>
                    <a:pt x="101" y="0"/>
                  </a:cubicBezTo>
                  <a:lnTo>
                    <a:pt x="165" y="186"/>
                  </a:lnTo>
                  <a:close/>
                </a:path>
              </a:pathLst>
            </a:custGeom>
            <a:solidFill>
              <a:srgbClr val="B3B3B3"/>
            </a:solidFill>
          </p:spPr>
          <p:txBody>
            <a:bodyPr vert="horz" wrap="square" lIns="91440" tIns="45720" rIns="91440" bIns="45720" anchor="t">
              <a:normAutofit/>
            </a:bodyPr>
            <a:lstStyle/>
            <a:p>
              <a:pPr marL="0" algn="l"/>
              <a:endParaRPr/>
            </a:p>
          </p:txBody>
        </p:sp>
        <p:sp>
          <p:nvSpPr>
            <p:cNvPr id="9" name="Freeform 9"/>
            <p:cNvSpPr/>
            <p:nvPr/>
          </p:nvSpPr>
          <p:spPr>
            <a:xfrm>
              <a:off x="8401125" y="2354263"/>
              <a:ext cx="808038" cy="908050"/>
            </a:xfrm>
            <a:custGeom>
              <a:avLst/>
              <a:gdLst/>
              <a:ahLst/>
              <a:cxnLst/>
              <a:rect l="l" t="t" r="r" b="b"/>
              <a:pathLst>
                <a:path w="215" h="241">
                  <a:moveTo>
                    <a:pt x="215" y="107"/>
                  </a:moveTo>
                  <a:cubicBezTo>
                    <a:pt x="71" y="241"/>
                    <a:pt x="71" y="241"/>
                    <a:pt x="71" y="241"/>
                  </a:cubicBezTo>
                  <a:cubicBezTo>
                    <a:pt x="9" y="174"/>
                    <a:pt x="0" y="76"/>
                    <a:pt x="50" y="0"/>
                  </a:cubicBezTo>
                  <a:lnTo>
                    <a:pt x="215" y="107"/>
                  </a:lnTo>
                  <a:close/>
                </a:path>
              </a:pathLst>
            </a:custGeom>
            <a:solidFill>
              <a:srgbClr val="D78D8F"/>
            </a:solidFill>
          </p:spPr>
          <p:txBody>
            <a:bodyPr vert="horz" lIns="91440" tIns="45720" rIns="91440" bIns="45720" anchor="t">
              <a:normAutofit/>
            </a:bodyPr>
            <a:lstStyle/>
            <a:p>
              <a:pPr marL="0" algn="l"/>
              <a:endParaRPr/>
            </a:p>
          </p:txBody>
        </p:sp>
        <p:sp>
          <p:nvSpPr>
            <p:cNvPr id="10" name="Freeform 10"/>
            <p:cNvSpPr/>
            <p:nvPr/>
          </p:nvSpPr>
          <p:spPr>
            <a:xfrm>
              <a:off x="8667825" y="2757488"/>
              <a:ext cx="1223963" cy="841375"/>
            </a:xfrm>
            <a:custGeom>
              <a:avLst/>
              <a:gdLst/>
              <a:ahLst/>
              <a:cxnLst/>
              <a:rect l="l" t="t" r="r" b="b"/>
              <a:pathLst>
                <a:path w="325" h="223">
                  <a:moveTo>
                    <a:pt x="144" y="0"/>
                  </a:moveTo>
                  <a:cubicBezTo>
                    <a:pt x="325" y="77"/>
                    <a:pt x="325" y="77"/>
                    <a:pt x="325" y="77"/>
                  </a:cubicBezTo>
                  <a:cubicBezTo>
                    <a:pt x="283" y="177"/>
                    <a:pt x="167" y="223"/>
                    <a:pt x="67" y="181"/>
                  </a:cubicBezTo>
                  <a:cubicBezTo>
                    <a:pt x="41" y="170"/>
                    <a:pt x="20" y="155"/>
                    <a:pt x="0" y="134"/>
                  </a:cubicBezTo>
                  <a:lnTo>
                    <a:pt x="144" y="0"/>
                  </a:lnTo>
                  <a:close/>
                </a:path>
              </a:pathLst>
            </a:custGeom>
            <a:solidFill>
              <a:srgbClr val="D78D8F"/>
            </a:solidFill>
          </p:spPr>
          <p:txBody>
            <a:bodyPr vert="horz" lIns="91440" tIns="45720" rIns="91440" bIns="45720" anchor="t">
              <a:normAutofit/>
            </a:bodyPr>
            <a:lstStyle/>
            <a:p>
              <a:pPr marL="0" algn="l"/>
              <a:endParaRPr/>
            </a:p>
          </p:txBody>
        </p:sp>
        <p:sp>
          <p:nvSpPr>
            <p:cNvPr id="11" name="Freeform 11"/>
            <p:cNvSpPr/>
            <p:nvPr/>
          </p:nvSpPr>
          <p:spPr>
            <a:xfrm>
              <a:off x="9209163" y="2014538"/>
              <a:ext cx="742950" cy="1033463"/>
            </a:xfrm>
            <a:custGeom>
              <a:avLst/>
              <a:gdLst/>
              <a:ahLst/>
              <a:cxnLst/>
              <a:rect l="l" t="t" r="r" b="b"/>
              <a:pathLst>
                <a:path w="197" h="274">
                  <a:moveTo>
                    <a:pt x="0" y="197"/>
                  </a:moveTo>
                  <a:cubicBezTo>
                    <a:pt x="0" y="0"/>
                    <a:pt x="0" y="0"/>
                    <a:pt x="0" y="0"/>
                  </a:cubicBezTo>
                  <a:cubicBezTo>
                    <a:pt x="109" y="0"/>
                    <a:pt x="197" y="88"/>
                    <a:pt x="197" y="197"/>
                  </a:cubicBezTo>
                  <a:cubicBezTo>
                    <a:pt x="197" y="225"/>
                    <a:pt x="192" y="247"/>
                    <a:pt x="181" y="274"/>
                  </a:cubicBezTo>
                  <a:lnTo>
                    <a:pt x="0" y="197"/>
                  </a:lnTo>
                  <a:close/>
                </a:path>
              </a:pathLst>
            </a:custGeom>
            <a:solidFill>
              <a:srgbClr val="D78D8F"/>
            </a:solidFill>
          </p:spPr>
          <p:txBody>
            <a:bodyPr vert="horz" lIns="91440" tIns="45720" rIns="91440" bIns="45720" anchor="t">
              <a:normAutofit/>
            </a:bodyPr>
            <a:lstStyle/>
            <a:p>
              <a:pPr marL="0" algn="l"/>
              <a:endParaRPr/>
            </a:p>
          </p:txBody>
        </p:sp>
        <p:sp>
          <p:nvSpPr>
            <p:cNvPr id="12" name="AutoShape 12"/>
            <p:cNvSpPr/>
            <p:nvPr/>
          </p:nvSpPr>
          <p:spPr>
            <a:xfrm>
              <a:off x="8920238" y="2466975"/>
              <a:ext cx="579438" cy="581025"/>
            </a:xfrm>
            <a:prstGeom prst="ellipse">
              <a:avLst/>
            </a:prstGeom>
            <a:solidFill>
              <a:srgbClr val="FFFFFF"/>
            </a:solidFill>
          </p:spPr>
          <p:txBody>
            <a:bodyPr vert="horz" wrap="square" lIns="91440" tIns="45720" rIns="91440" bIns="45720" anchor="t">
              <a:normAutofit/>
            </a:bodyPr>
            <a:lstStyle/>
            <a:p>
              <a:pPr marL="0" algn="l"/>
              <a:endParaRPr/>
            </a:p>
          </p:txBody>
        </p:sp>
        <p:sp>
          <p:nvSpPr>
            <p:cNvPr id="13" name="AutoShape 13"/>
            <p:cNvSpPr/>
            <p:nvPr/>
          </p:nvSpPr>
          <p:spPr>
            <a:xfrm>
              <a:off x="7669288" y="2052638"/>
              <a:ext cx="68263" cy="68263"/>
            </a:xfrm>
            <a:prstGeom prst="ellipse">
              <a:avLst/>
            </a:prstGeom>
            <a:solidFill>
              <a:srgbClr val="B3B3B3"/>
            </a:solidFill>
          </p:spPr>
          <p:txBody>
            <a:bodyPr vert="horz" wrap="square" lIns="91440" tIns="45720" rIns="91440" bIns="45720" anchor="t">
              <a:normAutofit fontScale="25000" lnSpcReduction="20000"/>
            </a:bodyPr>
            <a:lstStyle/>
            <a:p>
              <a:pPr marL="0" algn="l"/>
              <a:endParaRPr/>
            </a:p>
          </p:txBody>
        </p:sp>
        <p:sp>
          <p:nvSpPr>
            <p:cNvPr id="14" name="Freeform 14"/>
            <p:cNvSpPr/>
            <p:nvPr/>
          </p:nvSpPr>
          <p:spPr>
            <a:xfrm>
              <a:off x="9031288" y="2568575"/>
              <a:ext cx="338138" cy="339725"/>
            </a:xfrm>
            <a:custGeom>
              <a:avLst/>
              <a:gdLst/>
              <a:ahLst/>
              <a:cxnLst/>
              <a:rect l="l" t="t" r="r" b="b"/>
              <a:pathLst>
                <a:path w="90" h="90">
                  <a:moveTo>
                    <a:pt x="85" y="14"/>
                  </a:moveTo>
                  <a:cubicBezTo>
                    <a:pt x="76" y="5"/>
                    <a:pt x="76" y="5"/>
                    <a:pt x="76" y="5"/>
                  </a:cubicBezTo>
                  <a:cubicBezTo>
                    <a:pt x="70" y="0"/>
                    <a:pt x="62" y="0"/>
                    <a:pt x="56" y="5"/>
                  </a:cubicBezTo>
                  <a:cubicBezTo>
                    <a:pt x="6" y="56"/>
                    <a:pt x="6" y="56"/>
                    <a:pt x="6" y="56"/>
                  </a:cubicBezTo>
                  <a:cubicBezTo>
                    <a:pt x="0" y="61"/>
                    <a:pt x="0" y="70"/>
                    <a:pt x="6" y="75"/>
                  </a:cubicBezTo>
                  <a:cubicBezTo>
                    <a:pt x="15" y="84"/>
                    <a:pt x="15" y="84"/>
                    <a:pt x="15" y="84"/>
                  </a:cubicBezTo>
                  <a:cubicBezTo>
                    <a:pt x="20" y="90"/>
                    <a:pt x="29" y="90"/>
                    <a:pt x="34" y="84"/>
                  </a:cubicBezTo>
                  <a:cubicBezTo>
                    <a:pt x="85" y="34"/>
                    <a:pt x="85" y="34"/>
                    <a:pt x="85" y="34"/>
                  </a:cubicBezTo>
                  <a:cubicBezTo>
                    <a:pt x="90" y="28"/>
                    <a:pt x="90" y="20"/>
                    <a:pt x="85" y="14"/>
                  </a:cubicBezTo>
                  <a:close/>
                  <a:moveTo>
                    <a:pt x="82" y="31"/>
                  </a:moveTo>
                  <a:cubicBezTo>
                    <a:pt x="56" y="56"/>
                    <a:pt x="56" y="56"/>
                    <a:pt x="56" y="56"/>
                  </a:cubicBezTo>
                  <a:cubicBezTo>
                    <a:pt x="37" y="37"/>
                    <a:pt x="37" y="37"/>
                    <a:pt x="37" y="37"/>
                  </a:cubicBezTo>
                  <a:cubicBezTo>
                    <a:pt x="12" y="62"/>
                    <a:pt x="12" y="62"/>
                    <a:pt x="12" y="62"/>
                  </a:cubicBezTo>
                  <a:cubicBezTo>
                    <a:pt x="11" y="63"/>
                    <a:pt x="11" y="64"/>
                    <a:pt x="11" y="66"/>
                  </a:cubicBezTo>
                  <a:cubicBezTo>
                    <a:pt x="11" y="67"/>
                    <a:pt x="11" y="68"/>
                    <a:pt x="12" y="69"/>
                  </a:cubicBezTo>
                  <a:cubicBezTo>
                    <a:pt x="13" y="70"/>
                    <a:pt x="13" y="71"/>
                    <a:pt x="12" y="72"/>
                  </a:cubicBezTo>
                  <a:cubicBezTo>
                    <a:pt x="12" y="73"/>
                    <a:pt x="11" y="73"/>
                    <a:pt x="10" y="73"/>
                  </a:cubicBezTo>
                  <a:cubicBezTo>
                    <a:pt x="10" y="73"/>
                    <a:pt x="9" y="73"/>
                    <a:pt x="9" y="72"/>
                  </a:cubicBezTo>
                  <a:cubicBezTo>
                    <a:pt x="7" y="70"/>
                    <a:pt x="6" y="68"/>
                    <a:pt x="6" y="66"/>
                  </a:cubicBezTo>
                  <a:cubicBezTo>
                    <a:pt x="6" y="63"/>
                    <a:pt x="7" y="61"/>
                    <a:pt x="9" y="59"/>
                  </a:cubicBezTo>
                  <a:cubicBezTo>
                    <a:pt x="59" y="8"/>
                    <a:pt x="59" y="8"/>
                    <a:pt x="59" y="8"/>
                  </a:cubicBezTo>
                  <a:cubicBezTo>
                    <a:pt x="61" y="7"/>
                    <a:pt x="64" y="6"/>
                    <a:pt x="66" y="6"/>
                  </a:cubicBezTo>
                  <a:cubicBezTo>
                    <a:pt x="68" y="6"/>
                    <a:pt x="71" y="7"/>
                    <a:pt x="72" y="8"/>
                  </a:cubicBezTo>
                  <a:cubicBezTo>
                    <a:pt x="82" y="18"/>
                    <a:pt x="82" y="18"/>
                    <a:pt x="82" y="18"/>
                  </a:cubicBezTo>
                  <a:cubicBezTo>
                    <a:pt x="85" y="21"/>
                    <a:pt x="85" y="27"/>
                    <a:pt x="82" y="31"/>
                  </a:cubicBezTo>
                  <a:close/>
                </a:path>
              </a:pathLst>
            </a:custGeom>
            <a:solidFill>
              <a:srgbClr val="D78D8F"/>
            </a:solidFill>
          </p:spPr>
          <p:txBody>
            <a:bodyPr vert="horz" wrap="square" lIns="91440" tIns="45720" rIns="91440" bIns="45720" anchor="t">
              <a:normAutofit lnSpcReduction="10000"/>
            </a:bodyPr>
            <a:lstStyle/>
            <a:p>
              <a:pPr marL="0" algn="l"/>
              <a:endParaRPr/>
            </a:p>
          </p:txBody>
        </p:sp>
      </p:grpSp>
      <p:grpSp>
        <p:nvGrpSpPr>
          <p:cNvPr id="15" name="Group 15"/>
          <p:cNvGrpSpPr/>
          <p:nvPr/>
        </p:nvGrpSpPr>
        <p:grpSpPr>
          <a:xfrm>
            <a:off x="1228885" y="1386364"/>
            <a:ext cx="2637204" cy="2265435"/>
            <a:chOff x="3613" y="1965"/>
            <a:chExt cx="454" cy="390"/>
          </a:xfrm>
        </p:grpSpPr>
        <p:sp>
          <p:nvSpPr>
            <p:cNvPr id="16" name="AutoShape 16"/>
            <p:cNvSpPr/>
            <p:nvPr/>
          </p:nvSpPr>
          <p:spPr>
            <a:xfrm>
              <a:off x="3613" y="1965"/>
              <a:ext cx="454" cy="390"/>
            </a:xfrm>
            <a:prstGeom prst="rect">
              <a:avLst/>
            </a:prstGeom>
            <a:noFill/>
          </p:spPr>
          <p:txBody>
            <a:bodyPr vert="horz" wrap="square" lIns="91440" tIns="45720" rIns="91440" bIns="45720" anchor="t">
              <a:normAutofit/>
            </a:bodyPr>
            <a:lstStyle/>
            <a:p>
              <a:pPr marL="0" algn="l"/>
              <a:endParaRPr/>
            </a:p>
          </p:txBody>
        </p:sp>
        <p:sp>
          <p:nvSpPr>
            <p:cNvPr id="17" name="Freeform 17"/>
            <p:cNvSpPr/>
            <p:nvPr/>
          </p:nvSpPr>
          <p:spPr>
            <a:xfrm>
              <a:off x="3613" y="2016"/>
              <a:ext cx="454" cy="337"/>
            </a:xfrm>
            <a:custGeom>
              <a:avLst/>
              <a:gdLst/>
              <a:ahLst/>
              <a:cxnLst/>
              <a:rect l="l" t="t" r="r" b="b"/>
              <a:pathLst>
                <a:path w="189" h="140">
                  <a:moveTo>
                    <a:pt x="175" y="0"/>
                  </a:moveTo>
                  <a:cubicBezTo>
                    <a:pt x="14" y="0"/>
                    <a:pt x="14" y="0"/>
                    <a:pt x="14" y="0"/>
                  </a:cubicBezTo>
                  <a:cubicBezTo>
                    <a:pt x="6" y="0"/>
                    <a:pt x="0" y="7"/>
                    <a:pt x="0" y="14"/>
                  </a:cubicBezTo>
                  <a:cubicBezTo>
                    <a:pt x="0" y="126"/>
                    <a:pt x="0" y="126"/>
                    <a:pt x="0" y="126"/>
                  </a:cubicBezTo>
                  <a:cubicBezTo>
                    <a:pt x="0" y="134"/>
                    <a:pt x="6" y="140"/>
                    <a:pt x="14" y="140"/>
                  </a:cubicBezTo>
                  <a:cubicBezTo>
                    <a:pt x="175" y="140"/>
                    <a:pt x="175" y="140"/>
                    <a:pt x="175" y="140"/>
                  </a:cubicBezTo>
                  <a:cubicBezTo>
                    <a:pt x="182" y="140"/>
                    <a:pt x="189" y="134"/>
                    <a:pt x="189" y="126"/>
                  </a:cubicBezTo>
                  <a:cubicBezTo>
                    <a:pt x="189" y="14"/>
                    <a:pt x="189" y="14"/>
                    <a:pt x="189" y="14"/>
                  </a:cubicBezTo>
                  <a:cubicBezTo>
                    <a:pt x="189" y="7"/>
                    <a:pt x="182" y="0"/>
                    <a:pt x="175" y="0"/>
                  </a:cubicBezTo>
                  <a:close/>
                  <a:moveTo>
                    <a:pt x="94" y="118"/>
                  </a:moveTo>
                  <a:cubicBezTo>
                    <a:pt x="68" y="118"/>
                    <a:pt x="46" y="97"/>
                    <a:pt x="46" y="70"/>
                  </a:cubicBezTo>
                  <a:cubicBezTo>
                    <a:pt x="46" y="43"/>
                    <a:pt x="68" y="22"/>
                    <a:pt x="94" y="22"/>
                  </a:cubicBezTo>
                  <a:cubicBezTo>
                    <a:pt x="121" y="22"/>
                    <a:pt x="143" y="43"/>
                    <a:pt x="143" y="70"/>
                  </a:cubicBezTo>
                  <a:cubicBezTo>
                    <a:pt x="143" y="97"/>
                    <a:pt x="121" y="118"/>
                    <a:pt x="94" y="118"/>
                  </a:cubicBezTo>
                  <a:close/>
                </a:path>
              </a:pathLst>
            </a:custGeom>
            <a:solidFill>
              <a:schemeClr val="accent1"/>
            </a:solidFill>
          </p:spPr>
          <p:txBody>
            <a:bodyPr vert="horz" wrap="square" lIns="91440" tIns="45720" rIns="91440" bIns="45720" anchor="t">
              <a:normAutofit/>
            </a:bodyPr>
            <a:lstStyle/>
            <a:p>
              <a:pPr marL="0" algn="l"/>
              <a:endParaRPr/>
            </a:p>
          </p:txBody>
        </p:sp>
        <p:sp>
          <p:nvSpPr>
            <p:cNvPr id="18" name="Freeform 18"/>
            <p:cNvSpPr/>
            <p:nvPr/>
          </p:nvSpPr>
          <p:spPr>
            <a:xfrm>
              <a:off x="3771" y="2117"/>
              <a:ext cx="135" cy="135"/>
            </a:xfrm>
            <a:custGeom>
              <a:avLst/>
              <a:gdLst/>
              <a:ahLst/>
              <a:cxnLst/>
              <a:rect l="l" t="t" r="r" b="b"/>
              <a:pathLst>
                <a:path w="56" h="56">
                  <a:moveTo>
                    <a:pt x="54" y="20"/>
                  </a:moveTo>
                  <a:cubicBezTo>
                    <a:pt x="37" y="20"/>
                    <a:pt x="37" y="20"/>
                    <a:pt x="37" y="20"/>
                  </a:cubicBezTo>
                  <a:cubicBezTo>
                    <a:pt x="37" y="3"/>
                    <a:pt x="37" y="3"/>
                    <a:pt x="37" y="3"/>
                  </a:cubicBezTo>
                  <a:cubicBezTo>
                    <a:pt x="37" y="1"/>
                    <a:pt x="35" y="0"/>
                    <a:pt x="34" y="0"/>
                  </a:cubicBezTo>
                  <a:cubicBezTo>
                    <a:pt x="23" y="0"/>
                    <a:pt x="23" y="0"/>
                    <a:pt x="23" y="0"/>
                  </a:cubicBezTo>
                  <a:cubicBezTo>
                    <a:pt x="21" y="0"/>
                    <a:pt x="20" y="1"/>
                    <a:pt x="20" y="3"/>
                  </a:cubicBezTo>
                  <a:cubicBezTo>
                    <a:pt x="20" y="20"/>
                    <a:pt x="20" y="20"/>
                    <a:pt x="20" y="20"/>
                  </a:cubicBezTo>
                  <a:cubicBezTo>
                    <a:pt x="3" y="20"/>
                    <a:pt x="3" y="20"/>
                    <a:pt x="3" y="20"/>
                  </a:cubicBezTo>
                  <a:cubicBezTo>
                    <a:pt x="2" y="20"/>
                    <a:pt x="0" y="21"/>
                    <a:pt x="0" y="23"/>
                  </a:cubicBezTo>
                  <a:cubicBezTo>
                    <a:pt x="0" y="33"/>
                    <a:pt x="0" y="33"/>
                    <a:pt x="0" y="33"/>
                  </a:cubicBezTo>
                  <a:cubicBezTo>
                    <a:pt x="0" y="35"/>
                    <a:pt x="2" y="36"/>
                    <a:pt x="3" y="36"/>
                  </a:cubicBezTo>
                  <a:cubicBezTo>
                    <a:pt x="20" y="36"/>
                    <a:pt x="20" y="36"/>
                    <a:pt x="20" y="36"/>
                  </a:cubicBezTo>
                  <a:cubicBezTo>
                    <a:pt x="20" y="53"/>
                    <a:pt x="20" y="53"/>
                    <a:pt x="20" y="53"/>
                  </a:cubicBezTo>
                  <a:cubicBezTo>
                    <a:pt x="20" y="55"/>
                    <a:pt x="21" y="56"/>
                    <a:pt x="23" y="56"/>
                  </a:cubicBezTo>
                  <a:cubicBezTo>
                    <a:pt x="34" y="56"/>
                    <a:pt x="34" y="56"/>
                    <a:pt x="34" y="56"/>
                  </a:cubicBezTo>
                  <a:cubicBezTo>
                    <a:pt x="35" y="56"/>
                    <a:pt x="37" y="55"/>
                    <a:pt x="37" y="53"/>
                  </a:cubicBezTo>
                  <a:cubicBezTo>
                    <a:pt x="37" y="36"/>
                    <a:pt x="37" y="36"/>
                    <a:pt x="37" y="36"/>
                  </a:cubicBezTo>
                  <a:cubicBezTo>
                    <a:pt x="54" y="36"/>
                    <a:pt x="54" y="36"/>
                    <a:pt x="54" y="36"/>
                  </a:cubicBezTo>
                  <a:cubicBezTo>
                    <a:pt x="55" y="36"/>
                    <a:pt x="56" y="35"/>
                    <a:pt x="56" y="33"/>
                  </a:cubicBezTo>
                  <a:cubicBezTo>
                    <a:pt x="56" y="23"/>
                    <a:pt x="56" y="23"/>
                    <a:pt x="56" y="23"/>
                  </a:cubicBezTo>
                  <a:cubicBezTo>
                    <a:pt x="56" y="21"/>
                    <a:pt x="55" y="20"/>
                    <a:pt x="54" y="20"/>
                  </a:cubicBezTo>
                  <a:close/>
                </a:path>
              </a:pathLst>
            </a:custGeom>
            <a:solidFill>
              <a:schemeClr val="accent1"/>
            </a:solidFill>
          </p:spPr>
          <p:txBody>
            <a:bodyPr vert="horz" wrap="square" lIns="91440" tIns="45720" rIns="91440" bIns="45720" anchor="t">
              <a:normAutofit/>
            </a:bodyPr>
            <a:lstStyle/>
            <a:p>
              <a:pPr marL="0" algn="l"/>
              <a:endParaRPr/>
            </a:p>
          </p:txBody>
        </p:sp>
        <p:sp>
          <p:nvSpPr>
            <p:cNvPr id="19" name="Freeform 19"/>
            <p:cNvSpPr/>
            <p:nvPr/>
          </p:nvSpPr>
          <p:spPr>
            <a:xfrm>
              <a:off x="3764" y="1965"/>
              <a:ext cx="149" cy="36"/>
            </a:xfrm>
            <a:custGeom>
              <a:avLst/>
              <a:gdLst/>
              <a:ahLst/>
              <a:cxnLst/>
              <a:rect l="l" t="t" r="r" b="b"/>
              <a:pathLst>
                <a:path w="62" h="15">
                  <a:moveTo>
                    <a:pt x="10" y="9"/>
                  </a:moveTo>
                  <a:cubicBezTo>
                    <a:pt x="53" y="9"/>
                    <a:pt x="53" y="9"/>
                    <a:pt x="53" y="9"/>
                  </a:cubicBezTo>
                  <a:cubicBezTo>
                    <a:pt x="53" y="15"/>
                    <a:pt x="53" y="15"/>
                    <a:pt x="53" y="15"/>
                  </a:cubicBezTo>
                  <a:cubicBezTo>
                    <a:pt x="62" y="15"/>
                    <a:pt x="62" y="15"/>
                    <a:pt x="62" y="15"/>
                  </a:cubicBezTo>
                  <a:cubicBezTo>
                    <a:pt x="62" y="5"/>
                    <a:pt x="62" y="5"/>
                    <a:pt x="62" y="5"/>
                  </a:cubicBezTo>
                  <a:cubicBezTo>
                    <a:pt x="62" y="2"/>
                    <a:pt x="60" y="0"/>
                    <a:pt x="58" y="0"/>
                  </a:cubicBezTo>
                  <a:cubicBezTo>
                    <a:pt x="5" y="0"/>
                    <a:pt x="5" y="0"/>
                    <a:pt x="5" y="0"/>
                  </a:cubicBezTo>
                  <a:cubicBezTo>
                    <a:pt x="2" y="0"/>
                    <a:pt x="0" y="2"/>
                    <a:pt x="0" y="5"/>
                  </a:cubicBezTo>
                  <a:cubicBezTo>
                    <a:pt x="0" y="15"/>
                    <a:pt x="0" y="15"/>
                    <a:pt x="0" y="15"/>
                  </a:cubicBezTo>
                  <a:cubicBezTo>
                    <a:pt x="10" y="15"/>
                    <a:pt x="10" y="15"/>
                    <a:pt x="10" y="15"/>
                  </a:cubicBezTo>
                  <a:lnTo>
                    <a:pt x="10" y="9"/>
                  </a:lnTo>
                  <a:close/>
                </a:path>
              </a:pathLst>
            </a:custGeom>
            <a:solidFill>
              <a:schemeClr val="accent1"/>
            </a:solidFill>
          </p:spPr>
          <p:txBody>
            <a:bodyPr vert="horz" wrap="square" lIns="91440" tIns="45720" rIns="91440" bIns="45720" anchor="t">
              <a:normAutofit fontScale="47500" lnSpcReduction="20000"/>
            </a:bodyPr>
            <a:lstStyle/>
            <a:p>
              <a:pPr marL="0" algn="l"/>
              <a:endParaRPr/>
            </a:p>
          </p:txBody>
        </p:sp>
      </p:grpSp>
      <p:grpSp>
        <p:nvGrpSpPr>
          <p:cNvPr id="20" name="Group 20"/>
          <p:cNvGrpSpPr/>
          <p:nvPr/>
        </p:nvGrpSpPr>
        <p:grpSpPr>
          <a:xfrm>
            <a:off x="675708" y="3634455"/>
            <a:ext cx="1329816" cy="1302385"/>
            <a:chOff x="1191134" y="3791135"/>
            <a:chExt cx="1329816" cy="1302385"/>
          </a:xfrm>
        </p:grpSpPr>
        <p:grpSp>
          <p:nvGrpSpPr>
            <p:cNvPr id="21" name="Group 21"/>
            <p:cNvGrpSpPr/>
            <p:nvPr/>
          </p:nvGrpSpPr>
          <p:grpSpPr>
            <a:xfrm>
              <a:off x="1237582" y="3791135"/>
              <a:ext cx="1283368" cy="1209490"/>
              <a:chOff x="1237582" y="3791135"/>
              <a:chExt cx="1283368" cy="1209490"/>
            </a:xfrm>
          </p:grpSpPr>
          <p:cxnSp>
            <p:nvCxnSpPr>
              <p:cNvPr id="22" name="Connector 22"/>
              <p:cNvCxnSpPr/>
              <p:nvPr/>
            </p:nvCxnSpPr>
            <p:spPr>
              <a:xfrm flipH="1">
                <a:off x="1237582" y="4362365"/>
                <a:ext cx="1283368" cy="0"/>
              </a:xfrm>
              <a:prstGeom prst="line">
                <a:avLst/>
              </a:prstGeom>
              <a:ln w="19050" cap="flat" cmpd="sng">
                <a:solidFill>
                  <a:schemeClr val="accent1"/>
                </a:solidFill>
                <a:prstDash val="solid"/>
              </a:ln>
            </p:spPr>
          </p:cxnSp>
          <p:cxnSp>
            <p:nvCxnSpPr>
              <p:cNvPr id="23" name="Connector 23"/>
              <p:cNvCxnSpPr/>
              <p:nvPr/>
            </p:nvCxnSpPr>
            <p:spPr>
              <a:xfrm flipV="1">
                <a:off x="2518569" y="3791135"/>
                <a:ext cx="0" cy="579686"/>
              </a:xfrm>
              <a:prstGeom prst="line">
                <a:avLst/>
              </a:prstGeom>
              <a:ln w="19050" cap="flat" cmpd="sng">
                <a:solidFill>
                  <a:schemeClr val="accent1"/>
                </a:solidFill>
                <a:prstDash val="solid"/>
              </a:ln>
            </p:spPr>
          </p:cxnSp>
          <p:cxnSp>
            <p:nvCxnSpPr>
              <p:cNvPr id="24" name="Connector 24"/>
              <p:cNvCxnSpPr/>
              <p:nvPr/>
            </p:nvCxnSpPr>
            <p:spPr>
              <a:xfrm flipV="1">
                <a:off x="1240883" y="4360314"/>
                <a:ext cx="0" cy="640311"/>
              </a:xfrm>
              <a:prstGeom prst="line">
                <a:avLst/>
              </a:prstGeom>
              <a:ln w="19050" cap="flat" cmpd="sng">
                <a:solidFill>
                  <a:schemeClr val="accent1"/>
                </a:solidFill>
                <a:prstDash val="solid"/>
              </a:ln>
            </p:spPr>
          </p:cxnSp>
        </p:grpSp>
        <p:sp>
          <p:nvSpPr>
            <p:cNvPr id="25" name="AutoShape 25"/>
            <p:cNvSpPr/>
            <p:nvPr/>
          </p:nvSpPr>
          <p:spPr>
            <a:xfrm>
              <a:off x="1191134"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grpSp>
        <p:nvGrpSpPr>
          <p:cNvPr id="26" name="Group 26"/>
          <p:cNvGrpSpPr/>
          <p:nvPr/>
        </p:nvGrpSpPr>
        <p:grpSpPr>
          <a:xfrm>
            <a:off x="1803393" y="3634465"/>
            <a:ext cx="525999" cy="1302385"/>
            <a:chOff x="1429089" y="3791135"/>
            <a:chExt cx="525999" cy="1302385"/>
          </a:xfrm>
        </p:grpSpPr>
        <p:grpSp>
          <p:nvGrpSpPr>
            <p:cNvPr id="27" name="Group 27"/>
            <p:cNvGrpSpPr/>
            <p:nvPr/>
          </p:nvGrpSpPr>
          <p:grpSpPr>
            <a:xfrm>
              <a:off x="1475536" y="3791135"/>
              <a:ext cx="479552" cy="1209491"/>
              <a:chOff x="1475536" y="3791135"/>
              <a:chExt cx="479552" cy="1209491"/>
            </a:xfrm>
          </p:grpSpPr>
          <p:cxnSp>
            <p:nvCxnSpPr>
              <p:cNvPr id="28" name="Connector 28"/>
              <p:cNvCxnSpPr/>
              <p:nvPr/>
            </p:nvCxnSpPr>
            <p:spPr>
              <a:xfrm flipH="1">
                <a:off x="1475536" y="4634891"/>
                <a:ext cx="479552" cy="0"/>
              </a:xfrm>
              <a:prstGeom prst="line">
                <a:avLst/>
              </a:prstGeom>
              <a:ln w="19050" cap="flat" cmpd="sng">
                <a:solidFill>
                  <a:schemeClr val="accent1"/>
                </a:solidFill>
                <a:prstDash val="solid"/>
              </a:ln>
            </p:spPr>
          </p:cxnSp>
          <p:cxnSp>
            <p:nvCxnSpPr>
              <p:cNvPr id="29" name="Connector 29"/>
              <p:cNvCxnSpPr/>
              <p:nvPr/>
            </p:nvCxnSpPr>
            <p:spPr>
              <a:xfrm flipV="1">
                <a:off x="1955088" y="3791135"/>
                <a:ext cx="0" cy="843756"/>
              </a:xfrm>
              <a:prstGeom prst="line">
                <a:avLst/>
              </a:prstGeom>
              <a:ln w="19050" cap="flat" cmpd="sng">
                <a:solidFill>
                  <a:schemeClr val="accent1"/>
                </a:solidFill>
                <a:prstDash val="solid"/>
              </a:ln>
            </p:spPr>
          </p:cxnSp>
          <p:cxnSp>
            <p:nvCxnSpPr>
              <p:cNvPr id="30" name="Connector 30"/>
              <p:cNvCxnSpPr/>
              <p:nvPr/>
            </p:nvCxnSpPr>
            <p:spPr>
              <a:xfrm flipV="1">
                <a:off x="1478838" y="4634891"/>
                <a:ext cx="0" cy="365735"/>
              </a:xfrm>
              <a:prstGeom prst="line">
                <a:avLst/>
              </a:prstGeom>
              <a:ln w="19050" cap="flat" cmpd="sng">
                <a:solidFill>
                  <a:schemeClr val="accent1"/>
                </a:solidFill>
                <a:prstDash val="solid"/>
              </a:ln>
            </p:spPr>
          </p:cxnSp>
        </p:grpSp>
        <p:sp>
          <p:nvSpPr>
            <p:cNvPr id="31" name="AutoShape 31"/>
            <p:cNvSpPr/>
            <p:nvPr/>
          </p:nvSpPr>
          <p:spPr>
            <a:xfrm>
              <a:off x="1429089" y="5000625"/>
              <a:ext cx="92895" cy="92895"/>
            </a:xfrm>
            <a:prstGeom prst="ellipse">
              <a:avLst/>
            </a:prstGeom>
            <a:solidFill>
              <a:schemeClr val="accent6"/>
            </a:solid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grpSp>
        <p:nvGrpSpPr>
          <p:cNvPr id="32" name="Group 32"/>
          <p:cNvGrpSpPr/>
          <p:nvPr/>
        </p:nvGrpSpPr>
        <p:grpSpPr>
          <a:xfrm flipH="1">
            <a:off x="2995583" y="3634465"/>
            <a:ext cx="1329816" cy="1302385"/>
            <a:chOff x="1191134" y="3791135"/>
            <a:chExt cx="1329816" cy="1302385"/>
          </a:xfrm>
        </p:grpSpPr>
        <p:grpSp>
          <p:nvGrpSpPr>
            <p:cNvPr id="33" name="Group 33"/>
            <p:cNvGrpSpPr/>
            <p:nvPr/>
          </p:nvGrpSpPr>
          <p:grpSpPr>
            <a:xfrm>
              <a:off x="1237582" y="3791135"/>
              <a:ext cx="1283368" cy="1209490"/>
              <a:chOff x="1237582" y="3791135"/>
              <a:chExt cx="1283368" cy="1209490"/>
            </a:xfrm>
          </p:grpSpPr>
          <p:cxnSp>
            <p:nvCxnSpPr>
              <p:cNvPr id="34" name="Connector 34"/>
              <p:cNvCxnSpPr/>
              <p:nvPr/>
            </p:nvCxnSpPr>
            <p:spPr>
              <a:xfrm flipH="1">
                <a:off x="1237582" y="4362365"/>
                <a:ext cx="1283368" cy="0"/>
              </a:xfrm>
              <a:prstGeom prst="line">
                <a:avLst/>
              </a:prstGeom>
              <a:ln w="19050" cap="flat" cmpd="sng">
                <a:solidFill>
                  <a:schemeClr val="accent1"/>
                </a:solidFill>
                <a:prstDash val="solid"/>
              </a:ln>
            </p:spPr>
          </p:cxnSp>
          <p:cxnSp>
            <p:nvCxnSpPr>
              <p:cNvPr id="35" name="Connector 35"/>
              <p:cNvCxnSpPr/>
              <p:nvPr/>
            </p:nvCxnSpPr>
            <p:spPr>
              <a:xfrm flipV="1">
                <a:off x="2518569" y="3791135"/>
                <a:ext cx="0" cy="579686"/>
              </a:xfrm>
              <a:prstGeom prst="line">
                <a:avLst/>
              </a:prstGeom>
              <a:ln w="19050" cap="flat" cmpd="sng">
                <a:solidFill>
                  <a:schemeClr val="accent1"/>
                </a:solidFill>
                <a:prstDash val="solid"/>
              </a:ln>
            </p:spPr>
          </p:cxnSp>
          <p:cxnSp>
            <p:nvCxnSpPr>
              <p:cNvPr id="36" name="Connector 36"/>
              <p:cNvCxnSpPr/>
              <p:nvPr/>
            </p:nvCxnSpPr>
            <p:spPr>
              <a:xfrm flipV="1">
                <a:off x="1240883" y="4360314"/>
                <a:ext cx="0" cy="640311"/>
              </a:xfrm>
              <a:prstGeom prst="line">
                <a:avLst/>
              </a:prstGeom>
              <a:ln w="19050" cap="flat" cmpd="sng">
                <a:solidFill>
                  <a:schemeClr val="accent1"/>
                </a:solidFill>
                <a:prstDash val="solid"/>
              </a:ln>
            </p:spPr>
          </p:cxnSp>
        </p:grpSp>
        <p:sp>
          <p:nvSpPr>
            <p:cNvPr id="37" name="AutoShape 37"/>
            <p:cNvSpPr/>
            <p:nvPr/>
          </p:nvSpPr>
          <p:spPr>
            <a:xfrm>
              <a:off x="1191134"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grpSp>
        <p:nvGrpSpPr>
          <p:cNvPr id="38" name="Group 38"/>
          <p:cNvGrpSpPr/>
          <p:nvPr/>
        </p:nvGrpSpPr>
        <p:grpSpPr>
          <a:xfrm flipH="1">
            <a:off x="2668787" y="3634465"/>
            <a:ext cx="525999" cy="1302385"/>
            <a:chOff x="1429089" y="3791135"/>
            <a:chExt cx="525999" cy="1302385"/>
          </a:xfrm>
        </p:grpSpPr>
        <p:grpSp>
          <p:nvGrpSpPr>
            <p:cNvPr id="39" name="Group 39"/>
            <p:cNvGrpSpPr/>
            <p:nvPr/>
          </p:nvGrpSpPr>
          <p:grpSpPr>
            <a:xfrm>
              <a:off x="1475536" y="3791135"/>
              <a:ext cx="479552" cy="1209491"/>
              <a:chOff x="1475536" y="3791135"/>
              <a:chExt cx="479552" cy="1209491"/>
            </a:xfrm>
          </p:grpSpPr>
          <p:cxnSp>
            <p:nvCxnSpPr>
              <p:cNvPr id="40" name="Connector 40"/>
              <p:cNvCxnSpPr/>
              <p:nvPr/>
            </p:nvCxnSpPr>
            <p:spPr>
              <a:xfrm flipH="1">
                <a:off x="1475536" y="4634891"/>
                <a:ext cx="479552" cy="0"/>
              </a:xfrm>
              <a:prstGeom prst="line">
                <a:avLst/>
              </a:prstGeom>
              <a:ln w="19050" cap="flat" cmpd="sng">
                <a:solidFill>
                  <a:schemeClr val="accent1"/>
                </a:solidFill>
                <a:prstDash val="solid"/>
              </a:ln>
            </p:spPr>
          </p:cxnSp>
          <p:cxnSp>
            <p:nvCxnSpPr>
              <p:cNvPr id="41" name="Connector 41"/>
              <p:cNvCxnSpPr/>
              <p:nvPr/>
            </p:nvCxnSpPr>
            <p:spPr>
              <a:xfrm flipV="1">
                <a:off x="1955088" y="3791135"/>
                <a:ext cx="0" cy="843756"/>
              </a:xfrm>
              <a:prstGeom prst="line">
                <a:avLst/>
              </a:prstGeom>
              <a:ln w="19050" cap="flat" cmpd="sng">
                <a:solidFill>
                  <a:schemeClr val="accent1"/>
                </a:solidFill>
                <a:prstDash val="solid"/>
              </a:ln>
            </p:spPr>
          </p:cxnSp>
          <p:cxnSp>
            <p:nvCxnSpPr>
              <p:cNvPr id="42" name="Connector 42"/>
              <p:cNvCxnSpPr/>
              <p:nvPr/>
            </p:nvCxnSpPr>
            <p:spPr>
              <a:xfrm flipV="1">
                <a:off x="1478838" y="4634891"/>
                <a:ext cx="0" cy="365735"/>
              </a:xfrm>
              <a:prstGeom prst="line">
                <a:avLst/>
              </a:prstGeom>
              <a:ln w="19050" cap="flat" cmpd="sng">
                <a:solidFill>
                  <a:schemeClr val="accent1"/>
                </a:solidFill>
                <a:prstDash val="solid"/>
              </a:ln>
            </p:spPr>
          </p:cxnSp>
        </p:grpSp>
        <p:sp>
          <p:nvSpPr>
            <p:cNvPr id="43" name="AutoShape 43"/>
            <p:cNvSpPr/>
            <p:nvPr/>
          </p:nvSpPr>
          <p:spPr>
            <a:xfrm>
              <a:off x="1429089"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sp>
        <p:nvSpPr>
          <p:cNvPr id="44" name="Freeform 44"/>
          <p:cNvSpPr/>
          <p:nvPr/>
        </p:nvSpPr>
        <p:spPr>
          <a:xfrm>
            <a:off x="2816996" y="5203575"/>
            <a:ext cx="665347" cy="668469"/>
          </a:xfrm>
          <a:custGeom>
            <a:avLst/>
            <a:gdLst/>
            <a:ahLst/>
            <a:cxnLst/>
            <a:rect l="l" t="t" r="r" b="b"/>
            <a:pathLst>
              <a:path w="90" h="90">
                <a:moveTo>
                  <a:pt x="85" y="14"/>
                </a:moveTo>
                <a:cubicBezTo>
                  <a:pt x="76" y="5"/>
                  <a:pt x="76" y="5"/>
                  <a:pt x="76" y="5"/>
                </a:cubicBezTo>
                <a:cubicBezTo>
                  <a:pt x="70" y="0"/>
                  <a:pt x="62" y="0"/>
                  <a:pt x="56" y="5"/>
                </a:cubicBezTo>
                <a:cubicBezTo>
                  <a:pt x="6" y="56"/>
                  <a:pt x="6" y="56"/>
                  <a:pt x="6" y="56"/>
                </a:cubicBezTo>
                <a:cubicBezTo>
                  <a:pt x="0" y="61"/>
                  <a:pt x="0" y="70"/>
                  <a:pt x="6" y="75"/>
                </a:cubicBezTo>
                <a:cubicBezTo>
                  <a:pt x="15" y="84"/>
                  <a:pt x="15" y="84"/>
                  <a:pt x="15" y="84"/>
                </a:cubicBezTo>
                <a:cubicBezTo>
                  <a:pt x="20" y="90"/>
                  <a:pt x="29" y="90"/>
                  <a:pt x="34" y="84"/>
                </a:cubicBezTo>
                <a:cubicBezTo>
                  <a:pt x="85" y="34"/>
                  <a:pt x="85" y="34"/>
                  <a:pt x="85" y="34"/>
                </a:cubicBezTo>
                <a:cubicBezTo>
                  <a:pt x="90" y="28"/>
                  <a:pt x="90" y="20"/>
                  <a:pt x="85" y="14"/>
                </a:cubicBezTo>
                <a:close/>
                <a:moveTo>
                  <a:pt x="82" y="31"/>
                </a:moveTo>
                <a:cubicBezTo>
                  <a:pt x="56" y="56"/>
                  <a:pt x="56" y="56"/>
                  <a:pt x="56" y="56"/>
                </a:cubicBezTo>
                <a:cubicBezTo>
                  <a:pt x="37" y="37"/>
                  <a:pt x="37" y="37"/>
                  <a:pt x="37" y="37"/>
                </a:cubicBezTo>
                <a:cubicBezTo>
                  <a:pt x="12" y="62"/>
                  <a:pt x="12" y="62"/>
                  <a:pt x="12" y="62"/>
                </a:cubicBezTo>
                <a:cubicBezTo>
                  <a:pt x="11" y="63"/>
                  <a:pt x="11" y="64"/>
                  <a:pt x="11" y="66"/>
                </a:cubicBezTo>
                <a:cubicBezTo>
                  <a:pt x="11" y="67"/>
                  <a:pt x="11" y="68"/>
                  <a:pt x="12" y="69"/>
                </a:cubicBezTo>
                <a:cubicBezTo>
                  <a:pt x="13" y="70"/>
                  <a:pt x="13" y="71"/>
                  <a:pt x="12" y="72"/>
                </a:cubicBezTo>
                <a:cubicBezTo>
                  <a:pt x="12" y="73"/>
                  <a:pt x="11" y="73"/>
                  <a:pt x="10" y="73"/>
                </a:cubicBezTo>
                <a:cubicBezTo>
                  <a:pt x="10" y="73"/>
                  <a:pt x="9" y="73"/>
                  <a:pt x="9" y="72"/>
                </a:cubicBezTo>
                <a:cubicBezTo>
                  <a:pt x="7" y="70"/>
                  <a:pt x="6" y="68"/>
                  <a:pt x="6" y="66"/>
                </a:cubicBezTo>
                <a:cubicBezTo>
                  <a:pt x="6" y="63"/>
                  <a:pt x="7" y="61"/>
                  <a:pt x="9" y="59"/>
                </a:cubicBezTo>
                <a:cubicBezTo>
                  <a:pt x="59" y="8"/>
                  <a:pt x="59" y="8"/>
                  <a:pt x="59" y="8"/>
                </a:cubicBezTo>
                <a:cubicBezTo>
                  <a:pt x="61" y="7"/>
                  <a:pt x="64" y="6"/>
                  <a:pt x="66" y="6"/>
                </a:cubicBezTo>
                <a:cubicBezTo>
                  <a:pt x="68" y="6"/>
                  <a:pt x="71" y="7"/>
                  <a:pt x="72" y="8"/>
                </a:cubicBezTo>
                <a:cubicBezTo>
                  <a:pt x="82" y="18"/>
                  <a:pt x="82" y="18"/>
                  <a:pt x="82" y="18"/>
                </a:cubicBezTo>
                <a:cubicBezTo>
                  <a:pt x="85" y="21"/>
                  <a:pt x="85" y="27"/>
                  <a:pt x="82" y="31"/>
                </a:cubicBezTo>
                <a:close/>
              </a:path>
            </a:pathLst>
          </a:custGeom>
          <a:solidFill>
            <a:schemeClr val="accent1"/>
          </a:solidFill>
        </p:spPr>
        <p:txBody>
          <a:bodyPr vert="horz" wrap="square" lIns="91440" tIns="45720" rIns="91440" bIns="45720" anchor="t">
            <a:normAutofit/>
          </a:bodyPr>
          <a:lstStyle/>
          <a:p>
            <a:pPr marL="0" algn="l"/>
            <a:endParaRPr/>
          </a:p>
        </p:txBody>
      </p:sp>
      <p:grpSp>
        <p:nvGrpSpPr>
          <p:cNvPr id="45" name="Group 45"/>
          <p:cNvGrpSpPr/>
          <p:nvPr/>
        </p:nvGrpSpPr>
        <p:grpSpPr>
          <a:xfrm>
            <a:off x="1541258" y="5243347"/>
            <a:ext cx="612343" cy="697341"/>
            <a:chOff x="3686" y="2410"/>
            <a:chExt cx="353" cy="402"/>
          </a:xfrm>
          <a:solidFill>
            <a:srgbClr val="1CADE4"/>
          </a:solidFill>
        </p:grpSpPr>
        <p:sp>
          <p:nvSpPr>
            <p:cNvPr id="46" name="Freeform 46"/>
            <p:cNvSpPr/>
            <p:nvPr/>
          </p:nvSpPr>
          <p:spPr>
            <a:xfrm>
              <a:off x="3840" y="2525"/>
              <a:ext cx="113" cy="183"/>
            </a:xfrm>
            <a:custGeom>
              <a:avLst/>
              <a:gdLst/>
              <a:ahLst/>
              <a:cxnLst/>
              <a:rect l="l" t="t" r="r" b="b"/>
              <a:pathLst>
                <a:path w="47" h="76">
                  <a:moveTo>
                    <a:pt x="36" y="0"/>
                  </a:moveTo>
                  <a:cubicBezTo>
                    <a:pt x="36" y="3"/>
                    <a:pt x="36" y="5"/>
                    <a:pt x="36" y="8"/>
                  </a:cubicBezTo>
                  <a:cubicBezTo>
                    <a:pt x="30" y="3"/>
                    <a:pt x="30" y="3"/>
                    <a:pt x="30" y="3"/>
                  </a:cubicBezTo>
                  <a:cubicBezTo>
                    <a:pt x="28" y="1"/>
                    <a:pt x="26" y="1"/>
                    <a:pt x="24" y="3"/>
                  </a:cubicBezTo>
                  <a:cubicBezTo>
                    <a:pt x="23" y="4"/>
                    <a:pt x="23" y="7"/>
                    <a:pt x="24" y="8"/>
                  </a:cubicBezTo>
                  <a:cubicBezTo>
                    <a:pt x="35" y="18"/>
                    <a:pt x="35" y="18"/>
                    <a:pt x="35" y="18"/>
                  </a:cubicBezTo>
                  <a:cubicBezTo>
                    <a:pt x="34" y="23"/>
                    <a:pt x="33" y="28"/>
                    <a:pt x="32" y="33"/>
                  </a:cubicBezTo>
                  <a:cubicBezTo>
                    <a:pt x="32" y="33"/>
                    <a:pt x="32" y="34"/>
                    <a:pt x="32" y="34"/>
                  </a:cubicBezTo>
                  <a:cubicBezTo>
                    <a:pt x="13" y="15"/>
                    <a:pt x="13" y="15"/>
                    <a:pt x="13" y="15"/>
                  </a:cubicBezTo>
                  <a:cubicBezTo>
                    <a:pt x="12" y="14"/>
                    <a:pt x="9" y="14"/>
                    <a:pt x="8" y="15"/>
                  </a:cubicBezTo>
                  <a:cubicBezTo>
                    <a:pt x="6" y="17"/>
                    <a:pt x="6" y="19"/>
                    <a:pt x="8" y="21"/>
                  </a:cubicBezTo>
                  <a:cubicBezTo>
                    <a:pt x="29" y="42"/>
                    <a:pt x="29" y="42"/>
                    <a:pt x="29" y="42"/>
                  </a:cubicBezTo>
                  <a:cubicBezTo>
                    <a:pt x="28" y="44"/>
                    <a:pt x="27" y="47"/>
                    <a:pt x="26" y="48"/>
                  </a:cubicBezTo>
                  <a:cubicBezTo>
                    <a:pt x="26" y="49"/>
                    <a:pt x="25" y="50"/>
                    <a:pt x="24" y="51"/>
                  </a:cubicBezTo>
                  <a:cubicBezTo>
                    <a:pt x="24" y="52"/>
                    <a:pt x="24" y="52"/>
                    <a:pt x="24" y="52"/>
                  </a:cubicBezTo>
                  <a:cubicBezTo>
                    <a:pt x="23" y="52"/>
                    <a:pt x="23" y="52"/>
                    <a:pt x="23" y="52"/>
                  </a:cubicBezTo>
                  <a:cubicBezTo>
                    <a:pt x="23" y="52"/>
                    <a:pt x="23" y="52"/>
                    <a:pt x="23" y="52"/>
                  </a:cubicBezTo>
                  <a:cubicBezTo>
                    <a:pt x="9" y="38"/>
                    <a:pt x="9" y="38"/>
                    <a:pt x="9" y="38"/>
                  </a:cubicBezTo>
                  <a:cubicBezTo>
                    <a:pt x="7" y="36"/>
                    <a:pt x="5" y="36"/>
                    <a:pt x="3" y="38"/>
                  </a:cubicBezTo>
                  <a:cubicBezTo>
                    <a:pt x="2" y="39"/>
                    <a:pt x="2" y="42"/>
                    <a:pt x="3" y="43"/>
                  </a:cubicBezTo>
                  <a:cubicBezTo>
                    <a:pt x="17" y="57"/>
                    <a:pt x="17" y="57"/>
                    <a:pt x="17" y="57"/>
                  </a:cubicBezTo>
                  <a:cubicBezTo>
                    <a:pt x="16" y="57"/>
                    <a:pt x="16" y="58"/>
                    <a:pt x="15" y="58"/>
                  </a:cubicBezTo>
                  <a:cubicBezTo>
                    <a:pt x="10" y="61"/>
                    <a:pt x="5" y="63"/>
                    <a:pt x="0" y="64"/>
                  </a:cubicBezTo>
                  <a:cubicBezTo>
                    <a:pt x="0" y="68"/>
                    <a:pt x="0" y="72"/>
                    <a:pt x="0" y="76"/>
                  </a:cubicBezTo>
                  <a:cubicBezTo>
                    <a:pt x="1" y="76"/>
                    <a:pt x="2" y="76"/>
                    <a:pt x="3" y="75"/>
                  </a:cubicBezTo>
                  <a:cubicBezTo>
                    <a:pt x="9" y="74"/>
                    <a:pt x="15" y="72"/>
                    <a:pt x="21" y="69"/>
                  </a:cubicBezTo>
                  <a:cubicBezTo>
                    <a:pt x="22" y="68"/>
                    <a:pt x="23" y="67"/>
                    <a:pt x="25" y="66"/>
                  </a:cubicBezTo>
                  <a:cubicBezTo>
                    <a:pt x="26" y="65"/>
                    <a:pt x="28" y="64"/>
                    <a:pt x="29" y="63"/>
                  </a:cubicBezTo>
                  <a:cubicBezTo>
                    <a:pt x="31" y="61"/>
                    <a:pt x="31" y="61"/>
                    <a:pt x="31" y="61"/>
                  </a:cubicBezTo>
                  <a:cubicBezTo>
                    <a:pt x="32" y="60"/>
                    <a:pt x="32" y="60"/>
                    <a:pt x="32" y="60"/>
                  </a:cubicBezTo>
                  <a:cubicBezTo>
                    <a:pt x="32" y="60"/>
                    <a:pt x="32" y="60"/>
                    <a:pt x="32" y="60"/>
                  </a:cubicBezTo>
                  <a:cubicBezTo>
                    <a:pt x="32" y="60"/>
                    <a:pt x="32" y="60"/>
                    <a:pt x="32" y="60"/>
                  </a:cubicBezTo>
                  <a:cubicBezTo>
                    <a:pt x="33" y="60"/>
                    <a:pt x="33" y="60"/>
                    <a:pt x="33" y="60"/>
                  </a:cubicBezTo>
                  <a:cubicBezTo>
                    <a:pt x="33" y="59"/>
                    <a:pt x="33" y="59"/>
                    <a:pt x="33" y="59"/>
                  </a:cubicBezTo>
                  <a:cubicBezTo>
                    <a:pt x="34" y="58"/>
                    <a:pt x="35" y="56"/>
                    <a:pt x="36" y="55"/>
                  </a:cubicBezTo>
                  <a:cubicBezTo>
                    <a:pt x="40" y="49"/>
                    <a:pt x="42" y="42"/>
                    <a:pt x="43" y="36"/>
                  </a:cubicBezTo>
                  <a:cubicBezTo>
                    <a:pt x="45" y="30"/>
                    <a:pt x="46" y="24"/>
                    <a:pt x="46" y="18"/>
                  </a:cubicBezTo>
                  <a:cubicBezTo>
                    <a:pt x="47" y="12"/>
                    <a:pt x="47" y="6"/>
                    <a:pt x="47" y="1"/>
                  </a:cubicBezTo>
                  <a:cubicBezTo>
                    <a:pt x="47" y="0"/>
                    <a:pt x="47" y="0"/>
                    <a:pt x="47" y="0"/>
                  </a:cubicBezTo>
                  <a:cubicBezTo>
                    <a:pt x="46" y="0"/>
                    <a:pt x="44" y="0"/>
                    <a:pt x="42" y="0"/>
                  </a:cubicBezTo>
                  <a:cubicBezTo>
                    <a:pt x="41" y="0"/>
                    <a:pt x="39" y="0"/>
                    <a:pt x="36" y="0"/>
                  </a:cubicBezTo>
                  <a:close/>
                </a:path>
              </a:pathLst>
            </a:custGeom>
            <a:solidFill>
              <a:schemeClr val="accent1"/>
            </a:solidFill>
          </p:spPr>
          <p:txBody>
            <a:bodyPr vert="horz" wrap="square" lIns="91440" tIns="45720" rIns="91440" bIns="45720" anchor="t">
              <a:normAutofit fontScale="92500" lnSpcReduction="20000"/>
            </a:bodyPr>
            <a:lstStyle/>
            <a:p>
              <a:pPr marL="0" algn="l"/>
              <a:endParaRPr/>
            </a:p>
          </p:txBody>
        </p:sp>
        <p:sp>
          <p:nvSpPr>
            <p:cNvPr id="47" name="Freeform 47"/>
            <p:cNvSpPr/>
            <p:nvPr/>
          </p:nvSpPr>
          <p:spPr>
            <a:xfrm>
              <a:off x="3787" y="2482"/>
              <a:ext cx="252" cy="330"/>
            </a:xfrm>
            <a:custGeom>
              <a:avLst/>
              <a:gdLst/>
              <a:ahLst/>
              <a:cxnLst/>
              <a:rect l="l" t="t" r="r" b="b"/>
              <a:pathLst>
                <a:path w="105" h="137">
                  <a:moveTo>
                    <a:pt x="101" y="6"/>
                  </a:moveTo>
                  <a:cubicBezTo>
                    <a:pt x="101" y="6"/>
                    <a:pt x="101" y="6"/>
                    <a:pt x="101" y="6"/>
                  </a:cubicBezTo>
                  <a:cubicBezTo>
                    <a:pt x="101" y="6"/>
                    <a:pt x="98" y="5"/>
                    <a:pt x="93" y="5"/>
                  </a:cubicBezTo>
                  <a:cubicBezTo>
                    <a:pt x="88" y="4"/>
                    <a:pt x="80" y="3"/>
                    <a:pt x="71" y="1"/>
                  </a:cubicBezTo>
                  <a:cubicBezTo>
                    <a:pt x="66" y="1"/>
                    <a:pt x="61" y="0"/>
                    <a:pt x="55" y="0"/>
                  </a:cubicBezTo>
                  <a:cubicBezTo>
                    <a:pt x="49" y="1"/>
                    <a:pt x="42" y="1"/>
                    <a:pt x="36" y="4"/>
                  </a:cubicBezTo>
                  <a:cubicBezTo>
                    <a:pt x="35" y="4"/>
                    <a:pt x="33" y="5"/>
                    <a:pt x="31" y="6"/>
                  </a:cubicBezTo>
                  <a:cubicBezTo>
                    <a:pt x="30" y="7"/>
                    <a:pt x="28" y="7"/>
                    <a:pt x="27" y="8"/>
                  </a:cubicBezTo>
                  <a:cubicBezTo>
                    <a:pt x="24" y="10"/>
                    <a:pt x="21" y="13"/>
                    <a:pt x="19" y="15"/>
                  </a:cubicBezTo>
                  <a:cubicBezTo>
                    <a:pt x="17" y="16"/>
                    <a:pt x="17" y="16"/>
                    <a:pt x="17" y="16"/>
                  </a:cubicBezTo>
                  <a:cubicBezTo>
                    <a:pt x="17" y="17"/>
                    <a:pt x="17" y="17"/>
                    <a:pt x="17" y="17"/>
                  </a:cubicBezTo>
                  <a:cubicBezTo>
                    <a:pt x="16" y="17"/>
                    <a:pt x="16" y="17"/>
                    <a:pt x="16" y="17"/>
                  </a:cubicBezTo>
                  <a:cubicBezTo>
                    <a:pt x="16" y="17"/>
                    <a:pt x="16" y="17"/>
                    <a:pt x="16" y="17"/>
                  </a:cubicBezTo>
                  <a:cubicBezTo>
                    <a:pt x="16" y="17"/>
                    <a:pt x="16" y="17"/>
                    <a:pt x="16" y="17"/>
                  </a:cubicBezTo>
                  <a:cubicBezTo>
                    <a:pt x="16" y="17"/>
                    <a:pt x="16" y="17"/>
                    <a:pt x="16" y="17"/>
                  </a:cubicBezTo>
                  <a:cubicBezTo>
                    <a:pt x="15" y="18"/>
                    <a:pt x="15" y="18"/>
                    <a:pt x="15" y="18"/>
                  </a:cubicBezTo>
                  <a:cubicBezTo>
                    <a:pt x="13" y="20"/>
                    <a:pt x="12" y="22"/>
                    <a:pt x="11" y="23"/>
                  </a:cubicBezTo>
                  <a:cubicBezTo>
                    <a:pt x="9" y="27"/>
                    <a:pt x="8" y="30"/>
                    <a:pt x="7" y="33"/>
                  </a:cubicBezTo>
                  <a:cubicBezTo>
                    <a:pt x="5" y="40"/>
                    <a:pt x="4" y="47"/>
                    <a:pt x="4" y="54"/>
                  </a:cubicBezTo>
                  <a:cubicBezTo>
                    <a:pt x="4" y="60"/>
                    <a:pt x="4" y="66"/>
                    <a:pt x="4" y="72"/>
                  </a:cubicBezTo>
                  <a:cubicBezTo>
                    <a:pt x="5" y="84"/>
                    <a:pt x="6" y="95"/>
                    <a:pt x="6" y="104"/>
                  </a:cubicBezTo>
                  <a:cubicBezTo>
                    <a:pt x="7" y="113"/>
                    <a:pt x="6" y="120"/>
                    <a:pt x="4" y="124"/>
                  </a:cubicBezTo>
                  <a:cubicBezTo>
                    <a:pt x="4" y="125"/>
                    <a:pt x="4" y="126"/>
                    <a:pt x="3" y="127"/>
                  </a:cubicBezTo>
                  <a:cubicBezTo>
                    <a:pt x="3" y="128"/>
                    <a:pt x="3" y="128"/>
                    <a:pt x="2" y="129"/>
                  </a:cubicBezTo>
                  <a:cubicBezTo>
                    <a:pt x="2" y="130"/>
                    <a:pt x="1" y="130"/>
                    <a:pt x="1" y="130"/>
                  </a:cubicBezTo>
                  <a:cubicBezTo>
                    <a:pt x="0" y="132"/>
                    <a:pt x="0" y="134"/>
                    <a:pt x="1" y="136"/>
                  </a:cubicBezTo>
                  <a:cubicBezTo>
                    <a:pt x="3" y="137"/>
                    <a:pt x="5" y="137"/>
                    <a:pt x="7" y="136"/>
                  </a:cubicBezTo>
                  <a:cubicBezTo>
                    <a:pt x="7" y="136"/>
                    <a:pt x="8" y="135"/>
                    <a:pt x="9" y="134"/>
                  </a:cubicBezTo>
                  <a:cubicBezTo>
                    <a:pt x="9" y="134"/>
                    <a:pt x="10" y="132"/>
                    <a:pt x="11" y="131"/>
                  </a:cubicBezTo>
                  <a:cubicBezTo>
                    <a:pt x="11" y="130"/>
                    <a:pt x="12" y="129"/>
                    <a:pt x="13" y="128"/>
                  </a:cubicBezTo>
                  <a:cubicBezTo>
                    <a:pt x="16" y="122"/>
                    <a:pt x="17" y="113"/>
                    <a:pt x="18" y="104"/>
                  </a:cubicBezTo>
                  <a:cubicBezTo>
                    <a:pt x="18" y="94"/>
                    <a:pt x="18" y="83"/>
                    <a:pt x="18" y="72"/>
                  </a:cubicBezTo>
                  <a:cubicBezTo>
                    <a:pt x="18" y="66"/>
                    <a:pt x="18" y="60"/>
                    <a:pt x="18" y="54"/>
                  </a:cubicBezTo>
                  <a:cubicBezTo>
                    <a:pt x="19" y="48"/>
                    <a:pt x="19" y="43"/>
                    <a:pt x="21" y="38"/>
                  </a:cubicBezTo>
                  <a:cubicBezTo>
                    <a:pt x="22" y="35"/>
                    <a:pt x="23" y="33"/>
                    <a:pt x="24" y="31"/>
                  </a:cubicBezTo>
                  <a:cubicBezTo>
                    <a:pt x="25" y="30"/>
                    <a:pt x="25" y="29"/>
                    <a:pt x="26" y="28"/>
                  </a:cubicBezTo>
                  <a:cubicBezTo>
                    <a:pt x="27" y="28"/>
                    <a:pt x="27" y="28"/>
                    <a:pt x="27" y="28"/>
                  </a:cubicBezTo>
                  <a:cubicBezTo>
                    <a:pt x="27" y="27"/>
                    <a:pt x="27" y="27"/>
                    <a:pt x="27" y="27"/>
                  </a:cubicBezTo>
                  <a:cubicBezTo>
                    <a:pt x="27" y="27"/>
                    <a:pt x="27" y="27"/>
                    <a:pt x="27" y="27"/>
                  </a:cubicBezTo>
                  <a:cubicBezTo>
                    <a:pt x="27" y="27"/>
                    <a:pt x="27" y="27"/>
                    <a:pt x="27" y="27"/>
                  </a:cubicBezTo>
                  <a:cubicBezTo>
                    <a:pt x="27" y="27"/>
                    <a:pt x="27" y="27"/>
                    <a:pt x="27" y="27"/>
                  </a:cubicBezTo>
                  <a:cubicBezTo>
                    <a:pt x="29" y="26"/>
                    <a:pt x="29" y="26"/>
                    <a:pt x="29" y="26"/>
                  </a:cubicBezTo>
                  <a:cubicBezTo>
                    <a:pt x="31" y="23"/>
                    <a:pt x="33" y="22"/>
                    <a:pt x="35" y="21"/>
                  </a:cubicBezTo>
                  <a:cubicBezTo>
                    <a:pt x="36" y="20"/>
                    <a:pt x="37" y="19"/>
                    <a:pt x="38" y="19"/>
                  </a:cubicBezTo>
                  <a:cubicBezTo>
                    <a:pt x="39" y="18"/>
                    <a:pt x="40" y="18"/>
                    <a:pt x="41" y="17"/>
                  </a:cubicBezTo>
                  <a:cubicBezTo>
                    <a:pt x="50" y="14"/>
                    <a:pt x="61" y="13"/>
                    <a:pt x="70" y="14"/>
                  </a:cubicBezTo>
                  <a:cubicBezTo>
                    <a:pt x="74" y="14"/>
                    <a:pt x="79" y="14"/>
                    <a:pt x="82" y="14"/>
                  </a:cubicBezTo>
                  <a:cubicBezTo>
                    <a:pt x="86" y="14"/>
                    <a:pt x="90" y="14"/>
                    <a:pt x="92" y="14"/>
                  </a:cubicBezTo>
                  <a:cubicBezTo>
                    <a:pt x="95" y="14"/>
                    <a:pt x="97" y="14"/>
                    <a:pt x="99" y="14"/>
                  </a:cubicBezTo>
                  <a:cubicBezTo>
                    <a:pt x="100" y="14"/>
                    <a:pt x="101" y="14"/>
                    <a:pt x="101" y="14"/>
                  </a:cubicBezTo>
                  <a:cubicBezTo>
                    <a:pt x="103" y="13"/>
                    <a:pt x="105" y="12"/>
                    <a:pt x="105" y="10"/>
                  </a:cubicBezTo>
                  <a:cubicBezTo>
                    <a:pt x="105" y="8"/>
                    <a:pt x="104" y="6"/>
                    <a:pt x="101" y="6"/>
                  </a:cubicBezTo>
                  <a:close/>
                </a:path>
              </a:pathLst>
            </a:custGeom>
            <a:solidFill>
              <a:schemeClr val="accent1"/>
            </a:solidFill>
          </p:spPr>
          <p:txBody>
            <a:bodyPr vert="horz" wrap="square" lIns="91440" tIns="45720" rIns="91440" bIns="45720" anchor="t">
              <a:normAutofit/>
            </a:bodyPr>
            <a:lstStyle/>
            <a:p>
              <a:pPr marL="0" algn="l"/>
              <a:endParaRPr/>
            </a:p>
          </p:txBody>
        </p:sp>
        <p:sp>
          <p:nvSpPr>
            <p:cNvPr id="48" name="Freeform 48"/>
            <p:cNvSpPr/>
            <p:nvPr/>
          </p:nvSpPr>
          <p:spPr>
            <a:xfrm>
              <a:off x="3686" y="2689"/>
              <a:ext cx="106" cy="74"/>
            </a:xfrm>
            <a:custGeom>
              <a:avLst/>
              <a:gdLst/>
              <a:ahLst/>
              <a:cxnLst/>
              <a:rect l="l" t="t" r="r" b="b"/>
              <a:pathLst>
                <a:path w="44" h="31">
                  <a:moveTo>
                    <a:pt x="43" y="25"/>
                  </a:moveTo>
                  <a:cubicBezTo>
                    <a:pt x="29" y="11"/>
                    <a:pt x="29" y="11"/>
                    <a:pt x="29" y="11"/>
                  </a:cubicBezTo>
                  <a:cubicBezTo>
                    <a:pt x="31" y="11"/>
                    <a:pt x="33" y="11"/>
                    <a:pt x="34" y="11"/>
                  </a:cubicBezTo>
                  <a:cubicBezTo>
                    <a:pt x="37" y="11"/>
                    <a:pt x="41" y="11"/>
                    <a:pt x="44" y="10"/>
                  </a:cubicBezTo>
                  <a:cubicBezTo>
                    <a:pt x="44" y="7"/>
                    <a:pt x="44" y="3"/>
                    <a:pt x="43" y="0"/>
                  </a:cubicBezTo>
                  <a:cubicBezTo>
                    <a:pt x="40" y="0"/>
                    <a:pt x="37" y="0"/>
                    <a:pt x="34" y="1"/>
                  </a:cubicBezTo>
                  <a:cubicBezTo>
                    <a:pt x="29" y="1"/>
                    <a:pt x="25" y="1"/>
                    <a:pt x="22" y="1"/>
                  </a:cubicBezTo>
                  <a:cubicBezTo>
                    <a:pt x="18" y="1"/>
                    <a:pt x="15" y="1"/>
                    <a:pt x="12" y="2"/>
                  </a:cubicBezTo>
                  <a:cubicBezTo>
                    <a:pt x="7" y="2"/>
                    <a:pt x="4" y="2"/>
                    <a:pt x="4" y="2"/>
                  </a:cubicBezTo>
                  <a:cubicBezTo>
                    <a:pt x="2" y="2"/>
                    <a:pt x="0" y="4"/>
                    <a:pt x="0" y="6"/>
                  </a:cubicBezTo>
                  <a:cubicBezTo>
                    <a:pt x="0" y="8"/>
                    <a:pt x="1" y="10"/>
                    <a:pt x="4" y="10"/>
                  </a:cubicBezTo>
                  <a:cubicBezTo>
                    <a:pt x="4" y="10"/>
                    <a:pt x="7" y="10"/>
                    <a:pt x="12" y="10"/>
                  </a:cubicBezTo>
                  <a:cubicBezTo>
                    <a:pt x="14" y="10"/>
                    <a:pt x="16" y="10"/>
                    <a:pt x="18" y="11"/>
                  </a:cubicBezTo>
                  <a:cubicBezTo>
                    <a:pt x="18" y="11"/>
                    <a:pt x="19" y="12"/>
                    <a:pt x="19" y="12"/>
                  </a:cubicBezTo>
                  <a:cubicBezTo>
                    <a:pt x="37" y="30"/>
                    <a:pt x="37" y="30"/>
                    <a:pt x="37" y="30"/>
                  </a:cubicBezTo>
                  <a:cubicBezTo>
                    <a:pt x="38" y="31"/>
                    <a:pt x="39" y="31"/>
                    <a:pt x="40" y="31"/>
                  </a:cubicBezTo>
                  <a:cubicBezTo>
                    <a:pt x="41" y="31"/>
                    <a:pt x="42" y="31"/>
                    <a:pt x="43" y="30"/>
                  </a:cubicBezTo>
                  <a:cubicBezTo>
                    <a:pt x="44" y="29"/>
                    <a:pt x="44" y="26"/>
                    <a:pt x="43" y="25"/>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sp>
          <p:nvSpPr>
            <p:cNvPr id="49" name="Freeform 49"/>
            <p:cNvSpPr/>
            <p:nvPr/>
          </p:nvSpPr>
          <p:spPr>
            <a:xfrm>
              <a:off x="3929" y="2410"/>
              <a:ext cx="50" cy="67"/>
            </a:xfrm>
            <a:custGeom>
              <a:avLst/>
              <a:gdLst/>
              <a:ahLst/>
              <a:cxnLst/>
              <a:rect l="l" t="t" r="r" b="b"/>
              <a:pathLst>
                <a:path w="21" h="28">
                  <a:moveTo>
                    <a:pt x="0" y="12"/>
                  </a:moveTo>
                  <a:cubicBezTo>
                    <a:pt x="0" y="16"/>
                    <a:pt x="0" y="21"/>
                    <a:pt x="0" y="26"/>
                  </a:cubicBezTo>
                  <a:cubicBezTo>
                    <a:pt x="4" y="27"/>
                    <a:pt x="7" y="27"/>
                    <a:pt x="10" y="27"/>
                  </a:cubicBezTo>
                  <a:cubicBezTo>
                    <a:pt x="10" y="26"/>
                    <a:pt x="10" y="24"/>
                    <a:pt x="10" y="23"/>
                  </a:cubicBezTo>
                  <a:cubicBezTo>
                    <a:pt x="14" y="27"/>
                    <a:pt x="14" y="27"/>
                    <a:pt x="14" y="27"/>
                  </a:cubicBezTo>
                  <a:cubicBezTo>
                    <a:pt x="15" y="28"/>
                    <a:pt x="16" y="28"/>
                    <a:pt x="17" y="28"/>
                  </a:cubicBezTo>
                  <a:cubicBezTo>
                    <a:pt x="18" y="28"/>
                    <a:pt x="19" y="28"/>
                    <a:pt x="20" y="27"/>
                  </a:cubicBezTo>
                  <a:cubicBezTo>
                    <a:pt x="21" y="26"/>
                    <a:pt x="21" y="23"/>
                    <a:pt x="20" y="22"/>
                  </a:cubicBezTo>
                  <a:cubicBezTo>
                    <a:pt x="9" y="10"/>
                    <a:pt x="9" y="10"/>
                    <a:pt x="9" y="10"/>
                  </a:cubicBezTo>
                  <a:cubicBezTo>
                    <a:pt x="8" y="6"/>
                    <a:pt x="8" y="3"/>
                    <a:pt x="8" y="3"/>
                  </a:cubicBezTo>
                  <a:cubicBezTo>
                    <a:pt x="8" y="1"/>
                    <a:pt x="6" y="0"/>
                    <a:pt x="4" y="0"/>
                  </a:cubicBezTo>
                  <a:cubicBezTo>
                    <a:pt x="2" y="0"/>
                    <a:pt x="0" y="1"/>
                    <a:pt x="0" y="4"/>
                  </a:cubicBezTo>
                  <a:cubicBezTo>
                    <a:pt x="0" y="4"/>
                    <a:pt x="0" y="4"/>
                    <a:pt x="0" y="4"/>
                  </a:cubicBezTo>
                  <a:cubicBezTo>
                    <a:pt x="0" y="4"/>
                    <a:pt x="0" y="6"/>
                    <a:pt x="0" y="11"/>
                  </a:cubicBezTo>
                  <a:cubicBezTo>
                    <a:pt x="0" y="11"/>
                    <a:pt x="0" y="12"/>
                    <a:pt x="0" y="12"/>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grpSp>
      <p:grpSp>
        <p:nvGrpSpPr>
          <p:cNvPr id="50" name="Group 50"/>
          <p:cNvGrpSpPr/>
          <p:nvPr/>
        </p:nvGrpSpPr>
        <p:grpSpPr>
          <a:xfrm flipH="1">
            <a:off x="396083" y="5189356"/>
            <a:ext cx="650744" cy="642677"/>
            <a:chOff x="3597" y="1921"/>
            <a:chExt cx="484" cy="478"/>
          </a:xfrm>
          <a:solidFill>
            <a:srgbClr val="1CADE4"/>
          </a:solidFill>
        </p:grpSpPr>
        <p:sp>
          <p:nvSpPr>
            <p:cNvPr id="51" name="Freeform 51"/>
            <p:cNvSpPr/>
            <p:nvPr/>
          </p:nvSpPr>
          <p:spPr>
            <a:xfrm>
              <a:off x="3923" y="1921"/>
              <a:ext cx="158" cy="153"/>
            </a:xfrm>
            <a:custGeom>
              <a:avLst/>
              <a:gdLst/>
              <a:ahLst/>
              <a:cxnLst/>
              <a:rect l="l" t="t" r="r" b="b"/>
              <a:pathLst>
                <a:path w="66" h="64">
                  <a:moveTo>
                    <a:pt x="63" y="42"/>
                  </a:moveTo>
                  <a:cubicBezTo>
                    <a:pt x="23" y="3"/>
                    <a:pt x="23" y="3"/>
                    <a:pt x="23" y="3"/>
                  </a:cubicBezTo>
                  <a:cubicBezTo>
                    <a:pt x="20" y="0"/>
                    <a:pt x="16" y="0"/>
                    <a:pt x="13" y="3"/>
                  </a:cubicBezTo>
                  <a:cubicBezTo>
                    <a:pt x="10" y="5"/>
                    <a:pt x="10" y="10"/>
                    <a:pt x="13" y="13"/>
                  </a:cubicBezTo>
                  <a:cubicBezTo>
                    <a:pt x="19" y="19"/>
                    <a:pt x="19" y="19"/>
                    <a:pt x="19" y="19"/>
                  </a:cubicBezTo>
                  <a:cubicBezTo>
                    <a:pt x="0" y="38"/>
                    <a:pt x="0" y="38"/>
                    <a:pt x="0" y="38"/>
                  </a:cubicBezTo>
                  <a:cubicBezTo>
                    <a:pt x="26" y="64"/>
                    <a:pt x="26" y="64"/>
                    <a:pt x="26" y="64"/>
                  </a:cubicBezTo>
                  <a:cubicBezTo>
                    <a:pt x="45" y="45"/>
                    <a:pt x="45" y="45"/>
                    <a:pt x="45" y="45"/>
                  </a:cubicBezTo>
                  <a:cubicBezTo>
                    <a:pt x="52" y="53"/>
                    <a:pt x="52" y="53"/>
                    <a:pt x="52" y="53"/>
                  </a:cubicBezTo>
                  <a:cubicBezTo>
                    <a:pt x="55" y="55"/>
                    <a:pt x="60" y="55"/>
                    <a:pt x="63" y="53"/>
                  </a:cubicBezTo>
                  <a:cubicBezTo>
                    <a:pt x="66" y="50"/>
                    <a:pt x="66" y="45"/>
                    <a:pt x="63" y="42"/>
                  </a:cubicBezTo>
                  <a:close/>
                </a:path>
              </a:pathLst>
            </a:custGeom>
            <a:solidFill>
              <a:schemeClr val="accent1"/>
            </a:solidFill>
          </p:spPr>
          <p:txBody>
            <a:bodyPr vert="horz" wrap="square" lIns="91440" tIns="45720" rIns="91440" bIns="45720" anchor="t">
              <a:normAutofit fontScale="47500" lnSpcReduction="20000"/>
            </a:bodyPr>
            <a:lstStyle/>
            <a:p>
              <a:pPr marL="0" algn="l"/>
              <a:endParaRPr/>
            </a:p>
          </p:txBody>
        </p:sp>
        <p:sp>
          <p:nvSpPr>
            <p:cNvPr id="52" name="Freeform 52"/>
            <p:cNvSpPr/>
            <p:nvPr/>
          </p:nvSpPr>
          <p:spPr>
            <a:xfrm>
              <a:off x="3597" y="1966"/>
              <a:ext cx="431" cy="433"/>
            </a:xfrm>
            <a:custGeom>
              <a:avLst/>
              <a:gdLst/>
              <a:ahLst/>
              <a:cxnLst/>
              <a:rect l="l" t="t" r="r" b="b"/>
              <a:pathLst>
                <a:path w="180" h="181">
                  <a:moveTo>
                    <a:pt x="178" y="70"/>
                  </a:moveTo>
                  <a:cubicBezTo>
                    <a:pt x="110" y="2"/>
                    <a:pt x="110" y="2"/>
                    <a:pt x="110" y="2"/>
                  </a:cubicBezTo>
                  <a:cubicBezTo>
                    <a:pt x="107" y="0"/>
                    <a:pt x="102" y="0"/>
                    <a:pt x="99" y="2"/>
                  </a:cubicBezTo>
                  <a:cubicBezTo>
                    <a:pt x="96" y="5"/>
                    <a:pt x="96" y="10"/>
                    <a:pt x="99" y="13"/>
                  </a:cubicBezTo>
                  <a:cubicBezTo>
                    <a:pt x="108" y="21"/>
                    <a:pt x="108" y="21"/>
                    <a:pt x="108" y="21"/>
                  </a:cubicBezTo>
                  <a:cubicBezTo>
                    <a:pt x="18" y="111"/>
                    <a:pt x="18" y="111"/>
                    <a:pt x="18" y="111"/>
                  </a:cubicBezTo>
                  <a:cubicBezTo>
                    <a:pt x="18" y="159"/>
                    <a:pt x="18" y="159"/>
                    <a:pt x="18" y="159"/>
                  </a:cubicBezTo>
                  <a:cubicBezTo>
                    <a:pt x="0" y="177"/>
                    <a:pt x="0" y="177"/>
                    <a:pt x="0" y="177"/>
                  </a:cubicBezTo>
                  <a:cubicBezTo>
                    <a:pt x="4" y="181"/>
                    <a:pt x="4" y="181"/>
                    <a:pt x="4" y="181"/>
                  </a:cubicBezTo>
                  <a:cubicBezTo>
                    <a:pt x="22" y="163"/>
                    <a:pt x="22" y="163"/>
                    <a:pt x="22" y="163"/>
                  </a:cubicBezTo>
                  <a:cubicBezTo>
                    <a:pt x="70" y="163"/>
                    <a:pt x="70" y="163"/>
                    <a:pt x="70" y="163"/>
                  </a:cubicBezTo>
                  <a:cubicBezTo>
                    <a:pt x="160" y="73"/>
                    <a:pt x="160" y="73"/>
                    <a:pt x="160" y="73"/>
                  </a:cubicBezTo>
                  <a:cubicBezTo>
                    <a:pt x="167" y="81"/>
                    <a:pt x="167" y="81"/>
                    <a:pt x="167" y="81"/>
                  </a:cubicBezTo>
                  <a:cubicBezTo>
                    <a:pt x="170" y="84"/>
                    <a:pt x="175" y="84"/>
                    <a:pt x="178" y="81"/>
                  </a:cubicBezTo>
                  <a:cubicBezTo>
                    <a:pt x="180" y="78"/>
                    <a:pt x="180" y="73"/>
                    <a:pt x="178" y="70"/>
                  </a:cubicBezTo>
                  <a:close/>
                  <a:moveTo>
                    <a:pt x="54" y="120"/>
                  </a:moveTo>
                  <a:cubicBezTo>
                    <a:pt x="41" y="107"/>
                    <a:pt x="41" y="107"/>
                    <a:pt x="41" y="107"/>
                  </a:cubicBezTo>
                  <a:cubicBezTo>
                    <a:pt x="40" y="106"/>
                    <a:pt x="40" y="104"/>
                    <a:pt x="41" y="103"/>
                  </a:cubicBezTo>
                  <a:cubicBezTo>
                    <a:pt x="42" y="102"/>
                    <a:pt x="43" y="102"/>
                    <a:pt x="44" y="103"/>
                  </a:cubicBezTo>
                  <a:cubicBezTo>
                    <a:pt x="57" y="116"/>
                    <a:pt x="57" y="116"/>
                    <a:pt x="57" y="116"/>
                  </a:cubicBezTo>
                  <a:cubicBezTo>
                    <a:pt x="58" y="117"/>
                    <a:pt x="58" y="119"/>
                    <a:pt x="57" y="120"/>
                  </a:cubicBezTo>
                  <a:cubicBezTo>
                    <a:pt x="56" y="121"/>
                    <a:pt x="55" y="121"/>
                    <a:pt x="54" y="120"/>
                  </a:cubicBezTo>
                  <a:close/>
                  <a:moveTo>
                    <a:pt x="65" y="108"/>
                  </a:moveTo>
                  <a:cubicBezTo>
                    <a:pt x="52" y="95"/>
                    <a:pt x="52" y="95"/>
                    <a:pt x="52" y="95"/>
                  </a:cubicBezTo>
                  <a:cubicBezTo>
                    <a:pt x="51" y="94"/>
                    <a:pt x="51" y="93"/>
                    <a:pt x="52" y="92"/>
                  </a:cubicBezTo>
                  <a:cubicBezTo>
                    <a:pt x="53" y="91"/>
                    <a:pt x="55" y="91"/>
                    <a:pt x="56" y="92"/>
                  </a:cubicBezTo>
                  <a:cubicBezTo>
                    <a:pt x="69" y="105"/>
                    <a:pt x="69" y="105"/>
                    <a:pt x="69" y="105"/>
                  </a:cubicBezTo>
                  <a:cubicBezTo>
                    <a:pt x="70" y="106"/>
                    <a:pt x="70" y="107"/>
                    <a:pt x="69" y="108"/>
                  </a:cubicBezTo>
                  <a:cubicBezTo>
                    <a:pt x="68" y="109"/>
                    <a:pt x="66" y="109"/>
                    <a:pt x="65" y="108"/>
                  </a:cubicBezTo>
                  <a:close/>
                  <a:moveTo>
                    <a:pt x="77" y="97"/>
                  </a:moveTo>
                  <a:cubicBezTo>
                    <a:pt x="64" y="84"/>
                    <a:pt x="64" y="84"/>
                    <a:pt x="64" y="84"/>
                  </a:cubicBezTo>
                  <a:cubicBezTo>
                    <a:pt x="63" y="83"/>
                    <a:pt x="63" y="81"/>
                    <a:pt x="64" y="80"/>
                  </a:cubicBezTo>
                  <a:cubicBezTo>
                    <a:pt x="65" y="79"/>
                    <a:pt x="66" y="79"/>
                    <a:pt x="67" y="80"/>
                  </a:cubicBezTo>
                  <a:cubicBezTo>
                    <a:pt x="80" y="93"/>
                    <a:pt x="80" y="93"/>
                    <a:pt x="80" y="93"/>
                  </a:cubicBezTo>
                  <a:cubicBezTo>
                    <a:pt x="81" y="94"/>
                    <a:pt x="81" y="96"/>
                    <a:pt x="80" y="97"/>
                  </a:cubicBezTo>
                  <a:cubicBezTo>
                    <a:pt x="79" y="98"/>
                    <a:pt x="78" y="98"/>
                    <a:pt x="77" y="97"/>
                  </a:cubicBezTo>
                  <a:close/>
                  <a:moveTo>
                    <a:pt x="113" y="106"/>
                  </a:moveTo>
                  <a:cubicBezTo>
                    <a:pt x="75" y="68"/>
                    <a:pt x="75" y="68"/>
                    <a:pt x="75" y="68"/>
                  </a:cubicBezTo>
                  <a:cubicBezTo>
                    <a:pt x="109" y="33"/>
                    <a:pt x="109" y="33"/>
                    <a:pt x="109" y="33"/>
                  </a:cubicBezTo>
                  <a:cubicBezTo>
                    <a:pt x="148" y="72"/>
                    <a:pt x="148" y="72"/>
                    <a:pt x="148" y="72"/>
                  </a:cubicBezTo>
                  <a:lnTo>
                    <a:pt x="113" y="106"/>
                  </a:lnTo>
                  <a:close/>
                </a:path>
              </a:pathLst>
            </a:custGeom>
            <a:solidFill>
              <a:schemeClr val="accent1"/>
            </a:solidFill>
          </p:spPr>
          <p:txBody>
            <a:bodyPr vert="horz" wrap="square" lIns="91440" tIns="45720" rIns="91440" bIns="45720" anchor="t">
              <a:normAutofit/>
            </a:bodyPr>
            <a:lstStyle/>
            <a:p>
              <a:pPr marL="0" algn="l"/>
              <a:endParaRPr/>
            </a:p>
          </p:txBody>
        </p:sp>
      </p:grpSp>
      <p:grpSp>
        <p:nvGrpSpPr>
          <p:cNvPr id="53" name="Group 53"/>
          <p:cNvGrpSpPr/>
          <p:nvPr/>
        </p:nvGrpSpPr>
        <p:grpSpPr>
          <a:xfrm>
            <a:off x="3982961" y="5118052"/>
            <a:ext cx="621791" cy="839515"/>
            <a:chOff x="3764" y="1231"/>
            <a:chExt cx="317" cy="428"/>
          </a:xfrm>
          <a:solidFill>
            <a:srgbClr val="1CADE4"/>
          </a:solidFill>
        </p:grpSpPr>
        <p:sp>
          <p:nvSpPr>
            <p:cNvPr id="54" name="Freeform 54"/>
            <p:cNvSpPr/>
            <p:nvPr/>
          </p:nvSpPr>
          <p:spPr>
            <a:xfrm>
              <a:off x="3764" y="1287"/>
              <a:ext cx="317" cy="372"/>
            </a:xfrm>
            <a:custGeom>
              <a:avLst/>
              <a:gdLst/>
              <a:ahLst/>
              <a:cxnLst/>
              <a:rect l="l" t="t" r="r" b="b"/>
              <a:pathLst>
                <a:path w="131" h="155">
                  <a:moveTo>
                    <a:pt x="118" y="0"/>
                  </a:moveTo>
                  <a:cubicBezTo>
                    <a:pt x="104" y="0"/>
                    <a:pt x="104" y="0"/>
                    <a:pt x="104" y="0"/>
                  </a:cubicBezTo>
                  <a:cubicBezTo>
                    <a:pt x="104" y="18"/>
                    <a:pt x="104" y="18"/>
                    <a:pt x="104" y="18"/>
                  </a:cubicBezTo>
                  <a:cubicBezTo>
                    <a:pt x="114" y="18"/>
                    <a:pt x="114" y="18"/>
                    <a:pt x="114" y="18"/>
                  </a:cubicBezTo>
                  <a:cubicBezTo>
                    <a:pt x="114" y="138"/>
                    <a:pt x="114" y="138"/>
                    <a:pt x="114" y="138"/>
                  </a:cubicBezTo>
                  <a:cubicBezTo>
                    <a:pt x="17" y="138"/>
                    <a:pt x="17" y="138"/>
                    <a:pt x="17" y="138"/>
                  </a:cubicBezTo>
                  <a:cubicBezTo>
                    <a:pt x="17" y="18"/>
                    <a:pt x="17" y="18"/>
                    <a:pt x="17" y="18"/>
                  </a:cubicBezTo>
                  <a:cubicBezTo>
                    <a:pt x="27" y="18"/>
                    <a:pt x="27" y="18"/>
                    <a:pt x="27" y="18"/>
                  </a:cubicBezTo>
                  <a:cubicBezTo>
                    <a:pt x="27" y="0"/>
                    <a:pt x="27" y="0"/>
                    <a:pt x="27" y="0"/>
                  </a:cubicBezTo>
                  <a:cubicBezTo>
                    <a:pt x="13" y="0"/>
                    <a:pt x="13" y="0"/>
                    <a:pt x="13" y="0"/>
                  </a:cubicBezTo>
                  <a:cubicBezTo>
                    <a:pt x="6" y="0"/>
                    <a:pt x="0" y="6"/>
                    <a:pt x="0" y="13"/>
                  </a:cubicBezTo>
                  <a:cubicBezTo>
                    <a:pt x="0" y="142"/>
                    <a:pt x="0" y="142"/>
                    <a:pt x="0" y="142"/>
                  </a:cubicBezTo>
                  <a:cubicBezTo>
                    <a:pt x="0" y="149"/>
                    <a:pt x="6" y="155"/>
                    <a:pt x="13" y="155"/>
                  </a:cubicBezTo>
                  <a:cubicBezTo>
                    <a:pt x="118" y="155"/>
                    <a:pt x="118" y="155"/>
                    <a:pt x="118" y="155"/>
                  </a:cubicBezTo>
                  <a:cubicBezTo>
                    <a:pt x="125" y="155"/>
                    <a:pt x="131" y="149"/>
                    <a:pt x="131" y="142"/>
                  </a:cubicBezTo>
                  <a:cubicBezTo>
                    <a:pt x="131" y="13"/>
                    <a:pt x="131" y="13"/>
                    <a:pt x="131" y="13"/>
                  </a:cubicBezTo>
                  <a:cubicBezTo>
                    <a:pt x="131" y="6"/>
                    <a:pt x="125" y="0"/>
                    <a:pt x="118" y="0"/>
                  </a:cubicBezTo>
                  <a:close/>
                </a:path>
              </a:pathLst>
            </a:custGeom>
            <a:solidFill>
              <a:schemeClr val="accent1"/>
            </a:solidFill>
          </p:spPr>
          <p:txBody>
            <a:bodyPr vert="horz" wrap="square" lIns="91440" tIns="45720" rIns="91440" bIns="45720" anchor="t">
              <a:normAutofit/>
            </a:bodyPr>
            <a:lstStyle/>
            <a:p>
              <a:pPr marL="0" algn="l"/>
              <a:endParaRPr/>
            </a:p>
          </p:txBody>
        </p:sp>
        <p:sp>
          <p:nvSpPr>
            <p:cNvPr id="55" name="Freeform 55"/>
            <p:cNvSpPr/>
            <p:nvPr/>
          </p:nvSpPr>
          <p:spPr>
            <a:xfrm>
              <a:off x="3847" y="1231"/>
              <a:ext cx="152" cy="130"/>
            </a:xfrm>
            <a:custGeom>
              <a:avLst/>
              <a:gdLst/>
              <a:ahLst/>
              <a:cxnLst/>
              <a:rect l="l" t="t" r="r" b="b"/>
              <a:pathLst>
                <a:path w="63" h="54">
                  <a:moveTo>
                    <a:pt x="52" y="23"/>
                  </a:moveTo>
                  <a:cubicBezTo>
                    <a:pt x="53" y="22"/>
                    <a:pt x="53" y="22"/>
                    <a:pt x="53" y="21"/>
                  </a:cubicBezTo>
                  <a:cubicBezTo>
                    <a:pt x="53" y="9"/>
                    <a:pt x="43" y="0"/>
                    <a:pt x="32" y="0"/>
                  </a:cubicBezTo>
                  <a:cubicBezTo>
                    <a:pt x="20" y="0"/>
                    <a:pt x="11" y="9"/>
                    <a:pt x="11" y="21"/>
                  </a:cubicBezTo>
                  <a:cubicBezTo>
                    <a:pt x="11" y="22"/>
                    <a:pt x="11" y="22"/>
                    <a:pt x="11" y="23"/>
                  </a:cubicBezTo>
                  <a:cubicBezTo>
                    <a:pt x="0" y="23"/>
                    <a:pt x="0" y="23"/>
                    <a:pt x="0" y="23"/>
                  </a:cubicBezTo>
                  <a:cubicBezTo>
                    <a:pt x="0" y="54"/>
                    <a:pt x="0" y="54"/>
                    <a:pt x="0" y="54"/>
                  </a:cubicBezTo>
                  <a:cubicBezTo>
                    <a:pt x="63" y="54"/>
                    <a:pt x="63" y="54"/>
                    <a:pt x="63" y="54"/>
                  </a:cubicBezTo>
                  <a:cubicBezTo>
                    <a:pt x="63" y="23"/>
                    <a:pt x="63" y="23"/>
                    <a:pt x="63" y="23"/>
                  </a:cubicBezTo>
                  <a:lnTo>
                    <a:pt x="52" y="23"/>
                  </a:lnTo>
                  <a:close/>
                  <a:moveTo>
                    <a:pt x="32" y="32"/>
                  </a:moveTo>
                  <a:cubicBezTo>
                    <a:pt x="26" y="32"/>
                    <a:pt x="21" y="27"/>
                    <a:pt x="21" y="21"/>
                  </a:cubicBezTo>
                  <a:cubicBezTo>
                    <a:pt x="21" y="15"/>
                    <a:pt x="26" y="10"/>
                    <a:pt x="32" y="10"/>
                  </a:cubicBezTo>
                  <a:cubicBezTo>
                    <a:pt x="38" y="10"/>
                    <a:pt x="43" y="15"/>
                    <a:pt x="43" y="21"/>
                  </a:cubicBezTo>
                  <a:cubicBezTo>
                    <a:pt x="43" y="27"/>
                    <a:pt x="38" y="32"/>
                    <a:pt x="32" y="32"/>
                  </a:cubicBezTo>
                  <a:close/>
                </a:path>
              </a:pathLst>
            </a:custGeom>
            <a:solidFill>
              <a:schemeClr val="accent1"/>
            </a:solidFill>
          </p:spPr>
          <p:txBody>
            <a:bodyPr vert="horz" wrap="square" lIns="91440" tIns="45720" rIns="91440" bIns="45720" anchor="t">
              <a:normAutofit fontScale="70000" lnSpcReduction="20000"/>
            </a:bodyPr>
            <a:lstStyle/>
            <a:p>
              <a:pPr marL="0" algn="l"/>
              <a:endParaRPr/>
            </a:p>
          </p:txBody>
        </p:sp>
        <p:sp>
          <p:nvSpPr>
            <p:cNvPr id="56" name="Freeform 56"/>
            <p:cNvSpPr/>
            <p:nvPr/>
          </p:nvSpPr>
          <p:spPr>
            <a:xfrm>
              <a:off x="3820" y="1530"/>
              <a:ext cx="63" cy="48"/>
            </a:xfrm>
            <a:custGeom>
              <a:avLst/>
              <a:gdLst/>
              <a:ahLst/>
              <a:cxnLst/>
              <a:rect l="l" t="t" r="r" b="b"/>
              <a:pathLst>
                <a:path w="26" h="20">
                  <a:moveTo>
                    <a:pt x="11" y="20"/>
                  </a:moveTo>
                  <a:cubicBezTo>
                    <a:pt x="10" y="20"/>
                    <a:pt x="10" y="19"/>
                    <a:pt x="9" y="19"/>
                  </a:cubicBezTo>
                  <a:cubicBezTo>
                    <a:pt x="0" y="10"/>
                    <a:pt x="0" y="10"/>
                    <a:pt x="0" y="10"/>
                  </a:cubicBezTo>
                  <a:cubicBezTo>
                    <a:pt x="3" y="7"/>
                    <a:pt x="3" y="7"/>
                    <a:pt x="3" y="7"/>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20"/>
                    <a:pt x="11" y="20"/>
                  </a:cubicBezTo>
                  <a:cubicBezTo>
                    <a:pt x="11" y="20"/>
                    <a:pt x="11" y="20"/>
                    <a:pt x="11" y="20"/>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sp>
          <p:nvSpPr>
            <p:cNvPr id="57" name="Freeform 57"/>
            <p:cNvSpPr/>
            <p:nvPr/>
          </p:nvSpPr>
          <p:spPr>
            <a:xfrm>
              <a:off x="3820" y="1453"/>
              <a:ext cx="63" cy="45"/>
            </a:xfrm>
            <a:custGeom>
              <a:avLst/>
              <a:gdLst/>
              <a:ahLst/>
              <a:cxnLst/>
              <a:rect l="l" t="t" r="r" b="b"/>
              <a:pathLst>
                <a:path w="26" h="19">
                  <a:moveTo>
                    <a:pt x="11" y="19"/>
                  </a:moveTo>
                  <a:cubicBezTo>
                    <a:pt x="10" y="19"/>
                    <a:pt x="10" y="19"/>
                    <a:pt x="9" y="19"/>
                  </a:cubicBezTo>
                  <a:cubicBezTo>
                    <a:pt x="0" y="10"/>
                    <a:pt x="0" y="10"/>
                    <a:pt x="0" y="10"/>
                  </a:cubicBezTo>
                  <a:cubicBezTo>
                    <a:pt x="3" y="7"/>
                    <a:pt x="3" y="7"/>
                    <a:pt x="3" y="7"/>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19"/>
                    <a:pt x="11" y="19"/>
                  </a:cubicBezTo>
                  <a:cubicBezTo>
                    <a:pt x="11" y="19"/>
                    <a:pt x="11" y="19"/>
                    <a:pt x="11" y="19"/>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sp>
          <p:nvSpPr>
            <p:cNvPr id="58" name="Freeform 58"/>
            <p:cNvSpPr/>
            <p:nvPr/>
          </p:nvSpPr>
          <p:spPr>
            <a:xfrm>
              <a:off x="3820" y="1376"/>
              <a:ext cx="63" cy="45"/>
            </a:xfrm>
            <a:custGeom>
              <a:avLst/>
              <a:gdLst/>
              <a:ahLst/>
              <a:cxnLst/>
              <a:rect l="l" t="t" r="r" b="b"/>
              <a:pathLst>
                <a:path w="26" h="19">
                  <a:moveTo>
                    <a:pt x="11" y="19"/>
                  </a:moveTo>
                  <a:cubicBezTo>
                    <a:pt x="10" y="19"/>
                    <a:pt x="10" y="19"/>
                    <a:pt x="9" y="19"/>
                  </a:cubicBezTo>
                  <a:cubicBezTo>
                    <a:pt x="0" y="10"/>
                    <a:pt x="0" y="10"/>
                    <a:pt x="0" y="10"/>
                  </a:cubicBezTo>
                  <a:cubicBezTo>
                    <a:pt x="3" y="6"/>
                    <a:pt x="3" y="6"/>
                    <a:pt x="3" y="6"/>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19"/>
                    <a:pt x="11" y="19"/>
                  </a:cubicBezTo>
                  <a:cubicBezTo>
                    <a:pt x="11" y="19"/>
                    <a:pt x="11" y="19"/>
                    <a:pt x="11" y="19"/>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sp>
          <p:nvSpPr>
            <p:cNvPr id="59" name="AutoShape 59"/>
            <p:cNvSpPr/>
            <p:nvPr/>
          </p:nvSpPr>
          <p:spPr>
            <a:xfrm>
              <a:off x="3822" y="1585"/>
              <a:ext cx="201" cy="10"/>
            </a:xfrm>
            <a:prstGeom prst="rect">
              <a:avLst/>
            </a:prstGeom>
            <a:solidFill>
              <a:schemeClr val="accent1"/>
            </a:solidFill>
          </p:spPr>
          <p:txBody>
            <a:bodyPr vert="horz" wrap="square" lIns="91440" tIns="45720" rIns="91440" bIns="45720" anchor="t">
              <a:normAutofit fontScale="25000" lnSpcReduction="20000"/>
            </a:bodyPr>
            <a:lstStyle/>
            <a:p>
              <a:pPr marL="0" algn="l"/>
              <a:endParaRPr/>
            </a:p>
          </p:txBody>
        </p:sp>
        <p:sp>
          <p:nvSpPr>
            <p:cNvPr id="60" name="AutoShape 60"/>
            <p:cNvSpPr/>
            <p:nvPr/>
          </p:nvSpPr>
          <p:spPr>
            <a:xfrm>
              <a:off x="3822" y="1506"/>
              <a:ext cx="201" cy="12"/>
            </a:xfrm>
            <a:prstGeom prst="rect">
              <a:avLst/>
            </a:prstGeom>
            <a:solidFill>
              <a:schemeClr val="accent1"/>
            </a:solidFill>
          </p:spPr>
          <p:txBody>
            <a:bodyPr vert="horz" wrap="square" lIns="91440" tIns="45720" rIns="91440" bIns="45720" anchor="t">
              <a:normAutofit fontScale="25000" lnSpcReduction="20000"/>
            </a:bodyPr>
            <a:lstStyle/>
            <a:p>
              <a:pPr marL="0" algn="l"/>
              <a:endParaRPr/>
            </a:p>
          </p:txBody>
        </p:sp>
        <p:sp>
          <p:nvSpPr>
            <p:cNvPr id="61" name="AutoShape 61"/>
            <p:cNvSpPr/>
            <p:nvPr/>
          </p:nvSpPr>
          <p:spPr>
            <a:xfrm>
              <a:off x="3822" y="1429"/>
              <a:ext cx="201" cy="12"/>
            </a:xfrm>
            <a:prstGeom prst="rect">
              <a:avLst/>
            </a:prstGeom>
            <a:solidFill>
              <a:schemeClr val="accent1"/>
            </a:solidFill>
          </p:spPr>
          <p:txBody>
            <a:bodyPr vert="horz" wrap="square" lIns="91440" tIns="45720" rIns="91440" bIns="45720" anchor="t">
              <a:normAutofit fontScale="25000" lnSpcReduction="20000"/>
            </a:bodyPr>
            <a:lstStyle/>
            <a:p>
              <a:pPr marL="0" algn="l"/>
              <a:endParaRPr/>
            </a:p>
          </p:txBody>
        </p:sp>
      </p:grpSp>
      <p:grpSp>
        <p:nvGrpSpPr>
          <p:cNvPr id="62" name="Group 62"/>
          <p:cNvGrpSpPr/>
          <p:nvPr/>
        </p:nvGrpSpPr>
        <p:grpSpPr>
          <a:xfrm>
            <a:off x="4916738" y="5647840"/>
            <a:ext cx="430179" cy="430179"/>
            <a:chOff x="5688681" y="6307906"/>
            <a:chExt cx="430179" cy="430179"/>
          </a:xfrm>
        </p:grpSpPr>
        <p:sp>
          <p:nvSpPr>
            <p:cNvPr id="63" name="AutoShape 63"/>
            <p:cNvSpPr/>
            <p:nvPr/>
          </p:nvSpPr>
          <p:spPr>
            <a:xfrm>
              <a:off x="5688681" y="6307906"/>
              <a:ext cx="430179" cy="430179"/>
            </a:xfrm>
            <a:prstGeom prst="ellipse">
              <a:avLst/>
            </a:prstGeom>
            <a:solidFill>
              <a:schemeClr val="accent1"/>
            </a:solidFill>
            <a:ln cap="flat" cmpd="sng">
              <a:prstDash val="solid"/>
            </a:ln>
          </p:spPr>
          <p:txBody>
            <a:bodyPr vert="horz" lIns="91440" tIns="45720" rIns="91440" bIns="45720" anchor="ctr">
              <a:normAutofit fontScale="92500" lnSpcReduction="20000"/>
            </a:bodyPr>
            <a:lstStyle/>
            <a:p>
              <a:pPr marL="0" algn="ctr"/>
              <a:endParaRPr/>
            </a:p>
          </p:txBody>
        </p:sp>
        <p:sp>
          <p:nvSpPr>
            <p:cNvPr id="64" name="AutoShape 64"/>
            <p:cNvSpPr/>
            <p:nvPr/>
          </p:nvSpPr>
          <p:spPr>
            <a:xfrm>
              <a:off x="5736420" y="6355645"/>
              <a:ext cx="334699" cy="334699"/>
            </a:xfrm>
            <a:prstGeom prst="mathPlus">
              <a:avLst>
                <a:gd name="adj1" fmla="val 16405"/>
              </a:avLst>
            </a:prstGeom>
            <a:solidFill>
              <a:srgbClr val="FFFFFF"/>
            </a:solidFill>
            <a:ln cap="flat" cmpd="sng">
              <a:prstDash val="solid"/>
            </a:ln>
          </p:spPr>
          <p:txBody>
            <a:bodyPr vert="horz" lIns="91440" tIns="45720" rIns="91440" bIns="45720" anchor="ctr">
              <a:normAutofit fontScale="25000" lnSpcReduction="20000"/>
            </a:bodyPr>
            <a:lstStyle/>
            <a:p>
              <a:pPr marL="0" algn="ctr"/>
              <a:endParaRPr/>
            </a:p>
          </p:txBody>
        </p:sp>
      </p:grpSp>
      <p:grpSp>
        <p:nvGrpSpPr>
          <p:cNvPr id="65" name="Group 65"/>
          <p:cNvGrpSpPr/>
          <p:nvPr/>
        </p:nvGrpSpPr>
        <p:grpSpPr>
          <a:xfrm flipH="1">
            <a:off x="5088682" y="1044871"/>
            <a:ext cx="92895" cy="4402643"/>
            <a:chOff x="1191134" y="690877"/>
            <a:chExt cx="92895" cy="4402643"/>
          </a:xfrm>
        </p:grpSpPr>
        <p:cxnSp>
          <p:nvCxnSpPr>
            <p:cNvPr id="66" name="Connector 66"/>
            <p:cNvCxnSpPr/>
            <p:nvPr/>
          </p:nvCxnSpPr>
          <p:spPr>
            <a:xfrm flipH="1" flipV="1">
              <a:off x="1240883" y="783771"/>
              <a:ext cx="0" cy="4216855"/>
            </a:xfrm>
            <a:prstGeom prst="line">
              <a:avLst/>
            </a:prstGeom>
            <a:ln w="19050" cap="flat" cmpd="sng">
              <a:solidFill>
                <a:schemeClr val="accent1"/>
              </a:solidFill>
              <a:prstDash val="dash"/>
            </a:ln>
          </p:spPr>
        </p:cxnSp>
        <p:sp>
          <p:nvSpPr>
            <p:cNvPr id="67" name="AutoShape 67"/>
            <p:cNvSpPr/>
            <p:nvPr/>
          </p:nvSpPr>
          <p:spPr>
            <a:xfrm>
              <a:off x="1191134" y="5000625"/>
              <a:ext cx="92895" cy="92895"/>
            </a:xfrm>
            <a:prstGeom prst="ellipse">
              <a:avLst/>
            </a:prstGeom>
            <a:no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sp>
          <p:nvSpPr>
            <p:cNvPr id="68" name="AutoShape 68"/>
            <p:cNvSpPr/>
            <p:nvPr/>
          </p:nvSpPr>
          <p:spPr>
            <a:xfrm>
              <a:off x="1191134" y="690877"/>
              <a:ext cx="92895" cy="92895"/>
            </a:xfrm>
            <a:prstGeom prst="ellipse">
              <a:avLst/>
            </a:prstGeom>
            <a:no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sp>
        <p:nvSpPr>
          <p:cNvPr id="69" name="TextBox 69"/>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Visualizing SQL Queries</a:t>
            </a:r>
            <a:endParaRPr lang="en-US" sz="1100"/>
          </a:p>
        </p:txBody>
      </p:sp>
      <p:sp>
        <p:nvSpPr>
          <p:cNvPr id="70" name="AutoShape 70"/>
          <p:cNvSpPr/>
          <p:nvPr/>
        </p:nvSpPr>
        <p:spPr>
          <a:xfrm>
            <a:off x="5346918" y="1340768"/>
            <a:ext cx="6510508"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Various types of visualizations were employed, such as bar charts and line graphs, to exhibit trends over time. Each visualization serves to highlight critical insights, making complex data digestible.</a:t>
            </a:r>
          </a:p>
        </p:txBody>
      </p:sp>
      <p:sp>
        <p:nvSpPr>
          <p:cNvPr id="71" name="TextBox 71"/>
          <p:cNvSpPr txBox="1"/>
          <p:nvPr/>
        </p:nvSpPr>
        <p:spPr>
          <a:xfrm>
            <a:off x="5346917" y="1044871"/>
            <a:ext cx="6510510"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Types of Visualizations</a:t>
            </a:r>
            <a:endParaRPr lang="en-US" sz="1100"/>
          </a:p>
        </p:txBody>
      </p:sp>
      <p:sp>
        <p:nvSpPr>
          <p:cNvPr id="72" name="AutoShape 72"/>
          <p:cNvSpPr/>
          <p:nvPr/>
        </p:nvSpPr>
        <p:spPr>
          <a:xfrm>
            <a:off x="5346914" y="5063428"/>
            <a:ext cx="6510515"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visualization tools included Python libraries such as Matplotlib and Seaborn, which empower the creation of high-quality, informative graphics that effectively convey healthcare insights.</a:t>
            </a:r>
          </a:p>
        </p:txBody>
      </p:sp>
      <p:sp>
        <p:nvSpPr>
          <p:cNvPr id="73" name="TextBox 73"/>
          <p:cNvSpPr txBox="1"/>
          <p:nvPr/>
        </p:nvSpPr>
        <p:spPr>
          <a:xfrm>
            <a:off x="5346918" y="4767530"/>
            <a:ext cx="6510516"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Tools Used for Visualization</a:t>
            </a:r>
            <a:endParaRPr lang="en-US" sz="1100"/>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2073059" y="4326099"/>
            <a:ext cx="3214936" cy="447867"/>
            <a:chOff x="4407906" y="1742527"/>
            <a:chExt cx="4612496" cy="658928"/>
          </a:xfrm>
          <a:solidFill>
            <a:schemeClr val="accent1"/>
          </a:solidFill>
        </p:grpSpPr>
        <p:sp>
          <p:nvSpPr>
            <p:cNvPr id="3" name="AutoShape 3"/>
            <p:cNvSpPr/>
            <p:nvPr/>
          </p:nvSpPr>
          <p:spPr>
            <a:xfrm>
              <a:off x="4407906"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4" name="AutoShape 4"/>
            <p:cNvSpPr/>
            <p:nvPr/>
          </p:nvSpPr>
          <p:spPr>
            <a:xfrm>
              <a:off x="5066834"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5" name="AutoShape 5"/>
            <p:cNvSpPr/>
            <p:nvPr/>
          </p:nvSpPr>
          <p:spPr>
            <a:xfrm>
              <a:off x="5725762"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6" name="AutoShape 6"/>
            <p:cNvSpPr/>
            <p:nvPr/>
          </p:nvSpPr>
          <p:spPr>
            <a:xfrm>
              <a:off x="6384690"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7" name="AutoShape 7"/>
            <p:cNvSpPr/>
            <p:nvPr/>
          </p:nvSpPr>
          <p:spPr>
            <a:xfrm>
              <a:off x="7043618"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8" name="AutoShape 8"/>
            <p:cNvSpPr/>
            <p:nvPr/>
          </p:nvSpPr>
          <p:spPr>
            <a:xfrm>
              <a:off x="7702546"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9" name="AutoShape 9"/>
            <p:cNvSpPr/>
            <p:nvPr/>
          </p:nvSpPr>
          <p:spPr>
            <a:xfrm>
              <a:off x="8361473" y="1742527"/>
              <a:ext cx="658929"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grpSp>
      <p:grpSp>
        <p:nvGrpSpPr>
          <p:cNvPr id="10" name="Group 10"/>
          <p:cNvGrpSpPr/>
          <p:nvPr/>
        </p:nvGrpSpPr>
        <p:grpSpPr>
          <a:xfrm>
            <a:off x="6885667" y="1644130"/>
            <a:ext cx="3214936" cy="447867"/>
            <a:chOff x="4407906" y="1742527"/>
            <a:chExt cx="4612496" cy="658928"/>
          </a:xfrm>
          <a:solidFill>
            <a:schemeClr val="accent2"/>
          </a:solidFill>
        </p:grpSpPr>
        <p:sp>
          <p:nvSpPr>
            <p:cNvPr id="11" name="AutoShape 11"/>
            <p:cNvSpPr/>
            <p:nvPr/>
          </p:nvSpPr>
          <p:spPr>
            <a:xfrm>
              <a:off x="4407906"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2" name="AutoShape 12"/>
            <p:cNvSpPr/>
            <p:nvPr/>
          </p:nvSpPr>
          <p:spPr>
            <a:xfrm>
              <a:off x="5066834"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3" name="AutoShape 13"/>
            <p:cNvSpPr/>
            <p:nvPr/>
          </p:nvSpPr>
          <p:spPr>
            <a:xfrm>
              <a:off x="5725762"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4" name="AutoShape 14"/>
            <p:cNvSpPr/>
            <p:nvPr/>
          </p:nvSpPr>
          <p:spPr>
            <a:xfrm>
              <a:off x="6384690"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5" name="AutoShape 15"/>
            <p:cNvSpPr/>
            <p:nvPr/>
          </p:nvSpPr>
          <p:spPr>
            <a:xfrm>
              <a:off x="7043618"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6" name="AutoShape 16"/>
            <p:cNvSpPr/>
            <p:nvPr/>
          </p:nvSpPr>
          <p:spPr>
            <a:xfrm>
              <a:off x="7702546"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7" name="AutoShape 17"/>
            <p:cNvSpPr/>
            <p:nvPr/>
          </p:nvSpPr>
          <p:spPr>
            <a:xfrm>
              <a:off x="8361473" y="1742527"/>
              <a:ext cx="658929"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grpSp>
      <p:sp>
        <p:nvSpPr>
          <p:cNvPr id="18" name="TextBox 18"/>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Example Visualizations</a:t>
            </a:r>
            <a:endParaRPr lang="en-US" sz="1100"/>
          </a:p>
        </p:txBody>
      </p:sp>
      <p:sp>
        <p:nvSpPr>
          <p:cNvPr id="19" name="AutoShape 19"/>
          <p:cNvSpPr/>
          <p:nvPr/>
        </p:nvSpPr>
        <p:spPr>
          <a:xfrm>
            <a:off x="1056231" y="2582795"/>
            <a:ext cx="504056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A bar chart was constructed to represent the average length of hospital stays categorized by various diagnoses. It provides clear insights into patient care duration and efficiencies.</a:t>
            </a:r>
          </a:p>
        </p:txBody>
      </p:sp>
      <p:sp>
        <p:nvSpPr>
          <p:cNvPr id="20" name="TextBox 20"/>
          <p:cNvSpPr txBox="1"/>
          <p:nvPr/>
        </p:nvSpPr>
        <p:spPr>
          <a:xfrm>
            <a:off x="1056232" y="2276872"/>
            <a:ext cx="5040562"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Hospital Stay Duration</a:t>
            </a:r>
            <a:endParaRPr lang="en-US" sz="1100"/>
          </a:p>
        </p:txBody>
      </p:sp>
      <p:sp>
        <p:nvSpPr>
          <p:cNvPr id="21" name="AutoShape 21"/>
          <p:cNvSpPr/>
          <p:nvPr/>
        </p:nvSpPr>
        <p:spPr>
          <a:xfrm>
            <a:off x="6096791" y="2582795"/>
            <a:ext cx="504056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Visualizations were generated to show the frequency and distribution of different treatment procedures. These graphics help in understanding prevalent medical practices and resource allocation.</a:t>
            </a:r>
          </a:p>
        </p:txBody>
      </p:sp>
      <p:sp>
        <p:nvSpPr>
          <p:cNvPr id="22" name="TextBox 22"/>
          <p:cNvSpPr txBox="1"/>
          <p:nvPr/>
        </p:nvSpPr>
        <p:spPr>
          <a:xfrm>
            <a:off x="6096794" y="2276872"/>
            <a:ext cx="5040560"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Treatment Patterns</a:t>
            </a:r>
            <a:endParaRPr lang="en-US" sz="110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Developing the Dashboard with Streamlit</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06</a:t>
            </a: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AutoShape 2"/>
          <p:cNvSpPr/>
          <p:nvPr/>
        </p:nvSpPr>
        <p:spPr>
          <a:xfrm>
            <a:off x="364230" y="1604798"/>
            <a:ext cx="4955747" cy="3484661"/>
          </a:xfrm>
          <a:prstGeom prst="rect">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cxnSp>
        <p:nvCxnSpPr>
          <p:cNvPr id="3" name="Connector 3"/>
          <p:cNvCxnSpPr/>
          <p:nvPr/>
        </p:nvCxnSpPr>
        <p:spPr>
          <a:xfrm>
            <a:off x="5736754" y="1619089"/>
            <a:ext cx="0" cy="3505200"/>
          </a:xfrm>
          <a:prstGeom prst="line">
            <a:avLst/>
          </a:prstGeom>
          <a:noFill/>
          <a:ln w="19050">
            <a:solidFill>
              <a:srgbClr val="FFFFFF">
                <a:lumMod val="75000"/>
              </a:srgbClr>
            </a:solidFill>
          </a:ln>
        </p:spPr>
      </p:cxnSp>
      <p:sp>
        <p:nvSpPr>
          <p:cNvPr id="4" name="AutoShape 4"/>
          <p:cNvSpPr/>
          <p:nvPr/>
        </p:nvSpPr>
        <p:spPr>
          <a:xfrm>
            <a:off x="6174003" y="1289062"/>
            <a:ext cx="5670000" cy="1980000"/>
          </a:xfrm>
          <a:prstGeom prst="roundRect">
            <a:avLst>
              <a:gd name="adj" fmla="val 9083"/>
            </a:avLst>
          </a:prstGeom>
          <a:noFill/>
          <a:ln w="12700">
            <a:solidFill>
              <a:srgbClr val="FFFFFF">
                <a:lumMod val="75000"/>
              </a:srgbClr>
            </a:solidFill>
          </a:ln>
        </p:spPr>
        <p:txBody>
          <a:bodyPr vert="horz" lIns="91440" tIns="45720" rIns="91440" bIns="45720" anchor="ctr">
            <a:normAutofit/>
          </a:bodyPr>
          <a:lstStyle/>
          <a:p>
            <a:pPr marL="0" algn="ctr"/>
            <a:endParaRPr/>
          </a:p>
        </p:txBody>
      </p:sp>
      <p:sp>
        <p:nvSpPr>
          <p:cNvPr id="5" name="AutoShape 5"/>
          <p:cNvSpPr/>
          <p:nvPr/>
        </p:nvSpPr>
        <p:spPr>
          <a:xfrm>
            <a:off x="6498646" y="1538128"/>
            <a:ext cx="5158648" cy="657872"/>
          </a:xfrm>
          <a:prstGeom prst="rect">
            <a:avLst/>
          </a:prstGeom>
          <a:noFill/>
        </p:spPr>
        <p:txBody>
          <a:bodyPr vert="horz" wrap="square" lIns="91440" tIns="45720" rIns="91440" bIns="45720" anchor="t">
            <a:spAutoFit/>
          </a:bodyPr>
          <a:lstStyle/>
          <a:p>
            <a:pPr marL="0" algn="l">
              <a:lnSpc>
                <a:spcPct val="120000"/>
              </a:lnSpc>
              <a:spcBef>
                <a:spcPct val="20000"/>
              </a:spcBef>
            </a:pPr>
            <a:r>
              <a:rPr lang="zh-CN" altLang="en-US" sz="1400" b="0" i="0" u="none" baseline="0">
                <a:solidFill>
                  <a:srgbClr val="000000">
                    <a:lumMod val="65000"/>
                    <a:lumOff val="35000"/>
                  </a:srgbClr>
                </a:solidFill>
                <a:latin typeface="Microsoft YaHei"/>
                <a:ea typeface="Microsoft YaHei"/>
              </a:rPr>
              <a:t>By utilizing pymysql and SQLAlchemy, the dashboard connects seamlessly to the MySQL database. Real-time data retrieval enhances the relevance and usefulness of the insights provided.</a:t>
            </a:r>
          </a:p>
        </p:txBody>
      </p:sp>
      <p:sp>
        <p:nvSpPr>
          <p:cNvPr id="6" name="AutoShape 6"/>
          <p:cNvSpPr/>
          <p:nvPr/>
        </p:nvSpPr>
        <p:spPr>
          <a:xfrm>
            <a:off x="7369732" y="955687"/>
            <a:ext cx="3279775" cy="568953"/>
          </a:xfrm>
          <a:prstGeom prst="roundRect">
            <a:avLst>
              <a:gd name="adj" fmla="val 16667"/>
            </a:avLst>
          </a:prstGeom>
          <a:solidFill>
            <a:schemeClr val="accent1"/>
          </a:solidFill>
        </p:spPr>
        <p:txBody>
          <a:bodyPr vert="horz" lIns="91440" tIns="45720" rIns="91440" bIns="45720" anchor="ctr">
            <a:normAutofit/>
          </a:bodyPr>
          <a:lstStyle/>
          <a:p>
            <a:pPr marL="0" algn="ctr"/>
            <a:r>
              <a:rPr lang="zh-CN" altLang="en-US" sz="1800" b="1" i="0" u="none" baseline="0">
                <a:solidFill>
                  <a:srgbClr val="FFFFFF"/>
                </a:solidFill>
                <a:latin typeface="Microsoft YaHei"/>
                <a:ea typeface="Microsoft YaHei"/>
              </a:rPr>
              <a:t>Data Integration Methods</a:t>
            </a:r>
          </a:p>
        </p:txBody>
      </p:sp>
      <p:sp>
        <p:nvSpPr>
          <p:cNvPr id="7" name="AutoShape 7"/>
          <p:cNvSpPr/>
          <p:nvPr/>
        </p:nvSpPr>
        <p:spPr>
          <a:xfrm>
            <a:off x="6158119" y="3647913"/>
            <a:ext cx="5671232" cy="1980000"/>
          </a:xfrm>
          <a:prstGeom prst="roundRect">
            <a:avLst>
              <a:gd name="adj" fmla="val 9083"/>
            </a:avLst>
          </a:prstGeom>
          <a:noFill/>
          <a:ln w="12700">
            <a:solidFill>
              <a:srgbClr val="FFFFFF">
                <a:lumMod val="75000"/>
              </a:srgbClr>
            </a:solidFill>
          </a:ln>
        </p:spPr>
        <p:txBody>
          <a:bodyPr vert="horz" lIns="91440" tIns="45720" rIns="91440" bIns="45720" anchor="ctr">
            <a:normAutofit/>
          </a:bodyPr>
          <a:lstStyle/>
          <a:p>
            <a:pPr marL="0" algn="ctr"/>
            <a:endParaRPr/>
          </a:p>
        </p:txBody>
      </p:sp>
      <p:sp>
        <p:nvSpPr>
          <p:cNvPr id="8" name="AutoShape 8"/>
          <p:cNvSpPr/>
          <p:nvPr/>
        </p:nvSpPr>
        <p:spPr>
          <a:xfrm>
            <a:off x="6482761" y="3978880"/>
            <a:ext cx="5158649" cy="657872"/>
          </a:xfrm>
          <a:prstGeom prst="rect">
            <a:avLst/>
          </a:prstGeom>
          <a:noFill/>
        </p:spPr>
        <p:txBody>
          <a:bodyPr vert="horz" wrap="square" lIns="91440" tIns="45720" rIns="91440" bIns="45720" anchor="t">
            <a:spAutoFit/>
          </a:bodyPr>
          <a:lstStyle/>
          <a:p>
            <a:pPr marL="0" algn="l">
              <a:lnSpc>
                <a:spcPct val="120000"/>
              </a:lnSpc>
              <a:spcBef>
                <a:spcPct val="20000"/>
              </a:spcBef>
            </a:pPr>
            <a:r>
              <a:rPr lang="zh-CN" altLang="en-US" sz="1400" b="0" i="0" u="none" baseline="0">
                <a:solidFill>
                  <a:srgbClr val="000000">
                    <a:lumMod val="65000"/>
                    <a:lumOff val="35000"/>
                  </a:srgbClr>
                </a:solidFill>
                <a:latin typeface="Microsoft YaHei"/>
                <a:ea typeface="Microsoft YaHei"/>
              </a:rPr>
              <a:t>The dashboard features multiple sections focusing on key aspects such as admission/discharge trends, billing analysis, and diagnosis statistics, allowing for comprehensive exploration of healthcare data.</a:t>
            </a:r>
          </a:p>
        </p:txBody>
      </p:sp>
      <p:sp>
        <p:nvSpPr>
          <p:cNvPr id="9" name="AutoShape 9"/>
          <p:cNvSpPr/>
          <p:nvPr/>
        </p:nvSpPr>
        <p:spPr>
          <a:xfrm>
            <a:off x="7353847" y="3410080"/>
            <a:ext cx="3279775" cy="568800"/>
          </a:xfrm>
          <a:prstGeom prst="roundRect">
            <a:avLst>
              <a:gd name="adj" fmla="val 16667"/>
            </a:avLst>
          </a:prstGeom>
          <a:solidFill>
            <a:schemeClr val="accent1"/>
          </a:solidFill>
        </p:spPr>
        <p:txBody>
          <a:bodyPr vert="horz" lIns="91440" tIns="45720" rIns="91440" bIns="45720" anchor="ctr">
            <a:normAutofit/>
          </a:bodyPr>
          <a:lstStyle/>
          <a:p>
            <a:pPr marL="0" algn="ctr"/>
            <a:r>
              <a:rPr lang="zh-CN" altLang="en-US" sz="1800" b="1" i="0" u="none" baseline="0">
                <a:solidFill>
                  <a:srgbClr val="FFFFFF"/>
                </a:solidFill>
                <a:latin typeface="Microsoft YaHei"/>
                <a:ea typeface="Microsoft YaHei"/>
              </a:rPr>
              <a:t>Multi-Section Analysis</a:t>
            </a:r>
          </a:p>
        </p:txBody>
      </p:sp>
      <p:sp>
        <p:nvSpPr>
          <p:cNvPr id="10" name="TextBox 10"/>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Dashboard Features</a:t>
            </a:r>
            <a:endParaRPr lang="en-US" sz="110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71841" y="383406"/>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Visualization and Custom Styling</a:t>
            </a:r>
            <a:endParaRPr lang="en-US" sz="1100"/>
          </a:p>
        </p:txBody>
      </p:sp>
      <p:sp>
        <p:nvSpPr>
          <p:cNvPr id="3" name="Freeform 3"/>
          <p:cNvSpPr/>
          <p:nvPr/>
        </p:nvSpPr>
        <p:spPr>
          <a:xfrm>
            <a:off x="4013716" y="1556793"/>
            <a:ext cx="2129187" cy="4039917"/>
          </a:xfrm>
          <a:custGeom>
            <a:avLst/>
            <a:gdLst/>
            <a:ahLst/>
            <a:cxnLst/>
            <a:rect l="l" t="t" r="r" b="b"/>
            <a:pathLst>
              <a:path w="10000" h="10000">
                <a:moveTo>
                  <a:pt x="10000" y="2050"/>
                </a:moveTo>
                <a:lnTo>
                  <a:pt x="5000" y="0"/>
                </a:lnTo>
                <a:lnTo>
                  <a:pt x="0" y="2092"/>
                </a:lnTo>
                <a:lnTo>
                  <a:pt x="0" y="4519"/>
                </a:lnTo>
                <a:lnTo>
                  <a:pt x="2222" y="3640"/>
                </a:lnTo>
                <a:lnTo>
                  <a:pt x="2222" y="10000"/>
                </a:lnTo>
                <a:lnTo>
                  <a:pt x="8095" y="10000"/>
                </a:lnTo>
                <a:lnTo>
                  <a:pt x="8095" y="3682"/>
                </a:lnTo>
                <a:lnTo>
                  <a:pt x="8095" y="3682"/>
                </a:lnTo>
                <a:lnTo>
                  <a:pt x="10000" y="4477"/>
                </a:lnTo>
                <a:lnTo>
                  <a:pt x="10000" y="2050"/>
                </a:ln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
        <p:nvSpPr>
          <p:cNvPr id="4" name="AutoShape 4"/>
          <p:cNvSpPr/>
          <p:nvPr/>
        </p:nvSpPr>
        <p:spPr>
          <a:xfrm>
            <a:off x="4612396" y="2064174"/>
            <a:ext cx="963420" cy="963419"/>
          </a:xfrm>
          <a:prstGeom prst="ellipse">
            <a:avLst/>
          </a:prstGeom>
          <a:solidFill>
            <a:srgbClr val="FFFFFF"/>
          </a:solidFill>
        </p:spPr>
        <p:txBody>
          <a:bodyPr vert="horz" wrap="square" lIns="45720" tIns="22860" rIns="45720" bIns="22860" anchor="t">
            <a:normAutofit/>
          </a:bodyPr>
          <a:lstStyle/>
          <a:p>
            <a:pPr marL="0" algn="l"/>
            <a:endParaRPr/>
          </a:p>
        </p:txBody>
      </p:sp>
      <p:sp>
        <p:nvSpPr>
          <p:cNvPr id="5" name="Freeform 5"/>
          <p:cNvSpPr/>
          <p:nvPr/>
        </p:nvSpPr>
        <p:spPr>
          <a:xfrm rot="10800000">
            <a:off x="6075529" y="1779275"/>
            <a:ext cx="2129187" cy="4039917"/>
          </a:xfrm>
          <a:custGeom>
            <a:avLst/>
            <a:gdLst/>
            <a:ahLst/>
            <a:cxnLst/>
            <a:rect l="l" t="t" r="r" b="b"/>
            <a:pathLst>
              <a:path w="10000" h="10000">
                <a:moveTo>
                  <a:pt x="10000" y="2050"/>
                </a:moveTo>
                <a:lnTo>
                  <a:pt x="5000" y="0"/>
                </a:lnTo>
                <a:lnTo>
                  <a:pt x="0" y="2092"/>
                </a:lnTo>
                <a:lnTo>
                  <a:pt x="0" y="4519"/>
                </a:lnTo>
                <a:lnTo>
                  <a:pt x="2222" y="3640"/>
                </a:lnTo>
                <a:lnTo>
                  <a:pt x="2222" y="10000"/>
                </a:lnTo>
                <a:lnTo>
                  <a:pt x="8095" y="10000"/>
                </a:lnTo>
                <a:lnTo>
                  <a:pt x="8095" y="3682"/>
                </a:lnTo>
                <a:lnTo>
                  <a:pt x="8095" y="3682"/>
                </a:lnTo>
                <a:lnTo>
                  <a:pt x="10000" y="4477"/>
                </a:lnTo>
                <a:lnTo>
                  <a:pt x="10000" y="2050"/>
                </a:lnTo>
                <a:close/>
              </a:path>
            </a:pathLst>
          </a:custGeom>
          <a:solidFill>
            <a:srgbClr val="5CB3AB"/>
          </a:solidFill>
          <a:ln w="28575" cap="flat" cmpd="sng">
            <a:solidFill>
              <a:srgbClr val="FFFFFF"/>
            </a:solidFill>
            <a:prstDash val="solid"/>
          </a:ln>
        </p:spPr>
        <p:txBody>
          <a:bodyPr vert="horz" lIns="91440" tIns="45720" rIns="91440" bIns="45720" anchor="ctr">
            <a:normAutofit/>
          </a:bodyPr>
          <a:lstStyle/>
          <a:p>
            <a:pPr marL="0" algn="ctr"/>
            <a:endParaRPr/>
          </a:p>
        </p:txBody>
      </p:sp>
      <p:sp>
        <p:nvSpPr>
          <p:cNvPr id="6" name="AutoShape 6"/>
          <p:cNvSpPr/>
          <p:nvPr/>
        </p:nvSpPr>
        <p:spPr>
          <a:xfrm rot="10800000">
            <a:off x="6687608" y="4348392"/>
            <a:ext cx="963420" cy="963419"/>
          </a:xfrm>
          <a:prstGeom prst="ellipse">
            <a:avLst/>
          </a:prstGeom>
          <a:solidFill>
            <a:srgbClr val="FFFFFF"/>
          </a:solidFill>
        </p:spPr>
        <p:txBody>
          <a:bodyPr vert="horz" wrap="square" lIns="45720" tIns="22860" rIns="45720" bIns="22860" anchor="t">
            <a:normAutofit/>
          </a:bodyPr>
          <a:lstStyle/>
          <a:p>
            <a:pPr marL="0" algn="l"/>
            <a:endParaRPr/>
          </a:p>
        </p:txBody>
      </p:sp>
      <p:sp>
        <p:nvSpPr>
          <p:cNvPr id="7" name="Freeform 7"/>
          <p:cNvSpPr/>
          <p:nvPr/>
        </p:nvSpPr>
        <p:spPr>
          <a:xfrm>
            <a:off x="4792321" y="2292824"/>
            <a:ext cx="579443" cy="480110"/>
          </a:xfrm>
          <a:custGeom>
            <a:avLst/>
            <a:gdLst/>
            <a:ahLst/>
            <a:cxnLst/>
            <a:rect l="l" t="t" r="r" b="b"/>
            <a:pathLst>
              <a:path w="99" h="82">
                <a:moveTo>
                  <a:pt x="13" y="67"/>
                </a:moveTo>
                <a:cubicBezTo>
                  <a:pt x="13" y="45"/>
                  <a:pt x="13" y="45"/>
                  <a:pt x="13" y="45"/>
                </a:cubicBezTo>
                <a:cubicBezTo>
                  <a:pt x="13" y="43"/>
                  <a:pt x="14" y="41"/>
                  <a:pt x="16" y="41"/>
                </a:cubicBezTo>
                <a:cubicBezTo>
                  <a:pt x="22" y="41"/>
                  <a:pt x="22" y="41"/>
                  <a:pt x="22" y="41"/>
                </a:cubicBezTo>
                <a:cubicBezTo>
                  <a:pt x="24" y="41"/>
                  <a:pt x="25" y="43"/>
                  <a:pt x="25" y="45"/>
                </a:cubicBezTo>
                <a:cubicBezTo>
                  <a:pt x="25" y="67"/>
                  <a:pt x="25" y="67"/>
                  <a:pt x="25" y="67"/>
                </a:cubicBezTo>
                <a:cubicBezTo>
                  <a:pt x="25" y="69"/>
                  <a:pt x="24" y="70"/>
                  <a:pt x="22" y="70"/>
                </a:cubicBezTo>
                <a:cubicBezTo>
                  <a:pt x="16" y="70"/>
                  <a:pt x="16" y="70"/>
                  <a:pt x="16" y="70"/>
                </a:cubicBezTo>
                <a:cubicBezTo>
                  <a:pt x="14" y="70"/>
                  <a:pt x="13" y="69"/>
                  <a:pt x="13" y="67"/>
                </a:cubicBezTo>
                <a:close/>
                <a:moveTo>
                  <a:pt x="36" y="34"/>
                </a:moveTo>
                <a:cubicBezTo>
                  <a:pt x="34" y="34"/>
                  <a:pt x="33" y="35"/>
                  <a:pt x="33" y="37"/>
                </a:cubicBezTo>
                <a:cubicBezTo>
                  <a:pt x="33" y="67"/>
                  <a:pt x="33" y="67"/>
                  <a:pt x="33" y="67"/>
                </a:cubicBezTo>
                <a:cubicBezTo>
                  <a:pt x="33" y="69"/>
                  <a:pt x="34" y="70"/>
                  <a:pt x="36" y="70"/>
                </a:cubicBezTo>
                <a:cubicBezTo>
                  <a:pt x="42" y="70"/>
                  <a:pt x="42" y="70"/>
                  <a:pt x="42" y="70"/>
                </a:cubicBezTo>
                <a:cubicBezTo>
                  <a:pt x="43" y="70"/>
                  <a:pt x="45" y="69"/>
                  <a:pt x="45" y="67"/>
                </a:cubicBezTo>
                <a:cubicBezTo>
                  <a:pt x="45" y="37"/>
                  <a:pt x="45" y="37"/>
                  <a:pt x="45" y="37"/>
                </a:cubicBezTo>
                <a:cubicBezTo>
                  <a:pt x="45" y="35"/>
                  <a:pt x="43" y="34"/>
                  <a:pt x="42" y="34"/>
                </a:cubicBezTo>
                <a:lnTo>
                  <a:pt x="36" y="34"/>
                </a:lnTo>
                <a:close/>
                <a:moveTo>
                  <a:pt x="56" y="27"/>
                </a:moveTo>
                <a:cubicBezTo>
                  <a:pt x="54" y="27"/>
                  <a:pt x="53" y="28"/>
                  <a:pt x="53" y="30"/>
                </a:cubicBezTo>
                <a:cubicBezTo>
                  <a:pt x="53" y="67"/>
                  <a:pt x="53" y="67"/>
                  <a:pt x="53" y="67"/>
                </a:cubicBezTo>
                <a:cubicBezTo>
                  <a:pt x="53" y="69"/>
                  <a:pt x="54" y="70"/>
                  <a:pt x="56" y="70"/>
                </a:cubicBezTo>
                <a:cubicBezTo>
                  <a:pt x="61" y="70"/>
                  <a:pt x="61" y="70"/>
                  <a:pt x="61" y="70"/>
                </a:cubicBezTo>
                <a:cubicBezTo>
                  <a:pt x="63" y="70"/>
                  <a:pt x="65" y="69"/>
                  <a:pt x="65" y="67"/>
                </a:cubicBezTo>
                <a:cubicBezTo>
                  <a:pt x="65" y="30"/>
                  <a:pt x="65" y="30"/>
                  <a:pt x="65" y="30"/>
                </a:cubicBezTo>
                <a:cubicBezTo>
                  <a:pt x="65" y="28"/>
                  <a:pt x="63" y="27"/>
                  <a:pt x="61" y="27"/>
                </a:cubicBezTo>
                <a:lnTo>
                  <a:pt x="56" y="27"/>
                </a:lnTo>
                <a:close/>
                <a:moveTo>
                  <a:pt x="76" y="20"/>
                </a:moveTo>
                <a:cubicBezTo>
                  <a:pt x="74" y="20"/>
                  <a:pt x="72" y="21"/>
                  <a:pt x="72" y="23"/>
                </a:cubicBezTo>
                <a:cubicBezTo>
                  <a:pt x="72" y="67"/>
                  <a:pt x="72" y="67"/>
                  <a:pt x="72" y="67"/>
                </a:cubicBezTo>
                <a:cubicBezTo>
                  <a:pt x="72" y="69"/>
                  <a:pt x="74" y="70"/>
                  <a:pt x="76" y="70"/>
                </a:cubicBezTo>
                <a:cubicBezTo>
                  <a:pt x="81" y="70"/>
                  <a:pt x="81" y="70"/>
                  <a:pt x="81" y="70"/>
                </a:cubicBezTo>
                <a:cubicBezTo>
                  <a:pt x="83" y="70"/>
                  <a:pt x="84" y="69"/>
                  <a:pt x="84" y="67"/>
                </a:cubicBezTo>
                <a:cubicBezTo>
                  <a:pt x="84" y="23"/>
                  <a:pt x="84" y="23"/>
                  <a:pt x="84" y="23"/>
                </a:cubicBezTo>
                <a:cubicBezTo>
                  <a:pt x="84" y="21"/>
                  <a:pt x="83" y="20"/>
                  <a:pt x="81" y="20"/>
                </a:cubicBezTo>
                <a:lnTo>
                  <a:pt x="76" y="20"/>
                </a:lnTo>
                <a:close/>
                <a:moveTo>
                  <a:pt x="15" y="33"/>
                </a:moveTo>
                <a:cubicBezTo>
                  <a:pt x="36" y="29"/>
                  <a:pt x="55" y="21"/>
                  <a:pt x="73" y="11"/>
                </a:cubicBezTo>
                <a:cubicBezTo>
                  <a:pt x="75" y="14"/>
                  <a:pt x="75" y="14"/>
                  <a:pt x="75" y="14"/>
                </a:cubicBezTo>
                <a:cubicBezTo>
                  <a:pt x="81" y="4"/>
                  <a:pt x="81" y="4"/>
                  <a:pt x="81" y="4"/>
                </a:cubicBezTo>
                <a:cubicBezTo>
                  <a:pt x="70" y="3"/>
                  <a:pt x="70" y="3"/>
                  <a:pt x="70" y="3"/>
                </a:cubicBezTo>
                <a:cubicBezTo>
                  <a:pt x="71" y="7"/>
                  <a:pt x="71" y="7"/>
                  <a:pt x="71" y="7"/>
                </a:cubicBezTo>
                <a:cubicBezTo>
                  <a:pt x="54" y="17"/>
                  <a:pt x="34" y="25"/>
                  <a:pt x="14" y="28"/>
                </a:cubicBezTo>
                <a:lnTo>
                  <a:pt x="15" y="33"/>
                </a:lnTo>
                <a:close/>
                <a:moveTo>
                  <a:pt x="99" y="77"/>
                </a:moveTo>
                <a:cubicBezTo>
                  <a:pt x="89" y="71"/>
                  <a:pt x="89" y="71"/>
                  <a:pt x="89" y="71"/>
                </a:cubicBezTo>
                <a:cubicBezTo>
                  <a:pt x="89" y="74"/>
                  <a:pt x="89" y="74"/>
                  <a:pt x="89" y="74"/>
                </a:cubicBezTo>
                <a:cubicBezTo>
                  <a:pt x="8" y="74"/>
                  <a:pt x="8" y="74"/>
                  <a:pt x="8" y="74"/>
                </a:cubicBezTo>
                <a:cubicBezTo>
                  <a:pt x="8" y="10"/>
                  <a:pt x="8" y="10"/>
                  <a:pt x="8" y="10"/>
                </a:cubicBezTo>
                <a:cubicBezTo>
                  <a:pt x="11" y="10"/>
                  <a:pt x="11" y="10"/>
                  <a:pt x="11" y="10"/>
                </a:cubicBezTo>
                <a:cubicBezTo>
                  <a:pt x="6" y="0"/>
                  <a:pt x="6" y="0"/>
                  <a:pt x="6" y="0"/>
                </a:cubicBezTo>
                <a:cubicBezTo>
                  <a:pt x="0" y="10"/>
                  <a:pt x="0" y="10"/>
                  <a:pt x="0" y="10"/>
                </a:cubicBezTo>
                <a:cubicBezTo>
                  <a:pt x="3" y="10"/>
                  <a:pt x="3" y="10"/>
                  <a:pt x="3" y="10"/>
                </a:cubicBezTo>
                <a:cubicBezTo>
                  <a:pt x="3" y="74"/>
                  <a:pt x="3" y="74"/>
                  <a:pt x="3" y="74"/>
                </a:cubicBezTo>
                <a:cubicBezTo>
                  <a:pt x="3" y="77"/>
                  <a:pt x="3" y="77"/>
                  <a:pt x="3" y="77"/>
                </a:cubicBezTo>
                <a:cubicBezTo>
                  <a:pt x="3" y="79"/>
                  <a:pt x="3" y="79"/>
                  <a:pt x="3" y="79"/>
                </a:cubicBezTo>
                <a:cubicBezTo>
                  <a:pt x="89" y="79"/>
                  <a:pt x="89" y="79"/>
                  <a:pt x="89" y="79"/>
                </a:cubicBezTo>
                <a:cubicBezTo>
                  <a:pt x="89" y="82"/>
                  <a:pt x="89" y="82"/>
                  <a:pt x="89" y="82"/>
                </a:cubicBezTo>
                <a:lnTo>
                  <a:pt x="99" y="77"/>
                </a:lnTo>
                <a:close/>
              </a:path>
            </a:pathLst>
          </a:custGeom>
          <a:solidFill>
            <a:srgbClr val="000000">
              <a:lumMod val="65000"/>
              <a:lumOff val="35000"/>
            </a:srgbClr>
          </a:solidFill>
        </p:spPr>
        <p:txBody>
          <a:bodyPr vert="horz" lIns="91440" tIns="45720" rIns="91440" bIns="45720" anchor="t">
            <a:normAutofit/>
          </a:bodyPr>
          <a:lstStyle/>
          <a:p>
            <a:pPr marL="0" algn="l"/>
            <a:endParaRPr/>
          </a:p>
        </p:txBody>
      </p:sp>
      <p:sp>
        <p:nvSpPr>
          <p:cNvPr id="8" name="Freeform 8"/>
          <p:cNvSpPr/>
          <p:nvPr/>
        </p:nvSpPr>
        <p:spPr>
          <a:xfrm>
            <a:off x="6929771" y="4586431"/>
            <a:ext cx="488076" cy="487341"/>
          </a:xfrm>
          <a:custGeom>
            <a:avLst/>
            <a:gdLst/>
            <a:ahLst/>
            <a:cxnLst/>
            <a:rect l="l" t="t" r="r" b="b"/>
            <a:pathLst>
              <a:path w="608415" h="607498">
                <a:moveTo>
                  <a:pt x="157465" y="128853"/>
                </a:moveTo>
                <a:lnTo>
                  <a:pt x="253810" y="253560"/>
                </a:lnTo>
                <a:lnTo>
                  <a:pt x="383401" y="178319"/>
                </a:lnTo>
                <a:lnTo>
                  <a:pt x="504517" y="351452"/>
                </a:lnTo>
                <a:lnTo>
                  <a:pt x="536327" y="329192"/>
                </a:lnTo>
                <a:lnTo>
                  <a:pt x="547800" y="461710"/>
                </a:lnTo>
                <a:lnTo>
                  <a:pt x="427206" y="405344"/>
                </a:lnTo>
                <a:lnTo>
                  <a:pt x="459017" y="383215"/>
                </a:lnTo>
                <a:lnTo>
                  <a:pt x="367104" y="251998"/>
                </a:lnTo>
                <a:lnTo>
                  <a:pt x="239600" y="326068"/>
                </a:lnTo>
                <a:lnTo>
                  <a:pt x="113399" y="162698"/>
                </a:lnTo>
                <a:close/>
                <a:moveTo>
                  <a:pt x="0" y="0"/>
                </a:moveTo>
                <a:lnTo>
                  <a:pt x="69484" y="0"/>
                </a:lnTo>
                <a:lnTo>
                  <a:pt x="69484" y="537988"/>
                </a:lnTo>
                <a:lnTo>
                  <a:pt x="608415" y="537988"/>
                </a:lnTo>
                <a:lnTo>
                  <a:pt x="608415" y="607498"/>
                </a:lnTo>
                <a:lnTo>
                  <a:pt x="0" y="607498"/>
                </a:lnTo>
                <a:close/>
              </a:path>
            </a:pathLst>
          </a:custGeom>
          <a:solidFill>
            <a:srgbClr val="000000">
              <a:lumMod val="65000"/>
              <a:lumOff val="35000"/>
            </a:srgbClr>
          </a:solidFill>
        </p:spPr>
      </p:sp>
      <p:sp>
        <p:nvSpPr>
          <p:cNvPr id="9" name="AutoShape 9"/>
          <p:cNvSpPr/>
          <p:nvPr/>
        </p:nvSpPr>
        <p:spPr>
          <a:xfrm>
            <a:off x="174313" y="2824467"/>
            <a:ext cx="3821578"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dashboard generates interactive visualizations using Matplotlib and Seaborn, allowing users to engage with data and extract relevant metrics through dynamic graphical representations.</a:t>
            </a:r>
          </a:p>
        </p:txBody>
      </p:sp>
      <p:sp>
        <p:nvSpPr>
          <p:cNvPr id="10" name="TextBox 10"/>
          <p:cNvSpPr txBox="1"/>
          <p:nvPr/>
        </p:nvSpPr>
        <p:spPr>
          <a:xfrm>
            <a:off x="174311" y="2537855"/>
            <a:ext cx="3821579"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Interactive Chart Generation</a:t>
            </a:r>
            <a:endParaRPr lang="en-US" sz="1100"/>
          </a:p>
        </p:txBody>
      </p:sp>
      <p:sp>
        <p:nvSpPr>
          <p:cNvPr id="11" name="AutoShape 11"/>
          <p:cNvSpPr/>
          <p:nvPr/>
        </p:nvSpPr>
        <p:spPr>
          <a:xfrm>
            <a:off x="8222539" y="2824467"/>
            <a:ext cx="3796735"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user interface is designed with modern styling elements using CSS, ensuring a responsive layout and engaging interactions that enhance user experience while navigating the dashboard.</a:t>
            </a:r>
          </a:p>
        </p:txBody>
      </p:sp>
      <p:sp>
        <p:nvSpPr>
          <p:cNvPr id="12" name="TextBox 12"/>
          <p:cNvSpPr txBox="1"/>
          <p:nvPr/>
        </p:nvSpPr>
        <p:spPr>
          <a:xfrm>
            <a:off x="8222541" y="2479890"/>
            <a:ext cx="3796735" cy="426720"/>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UI Enhancements and Responsiveness</a:t>
            </a:r>
            <a:endParaRPr lang="en-US" sz="1100"/>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7217162" y="2751881"/>
            <a:ext cx="2708275" cy="1973263"/>
            <a:chOff x="7243838" y="1625600"/>
            <a:chExt cx="2708275" cy="1973263"/>
          </a:xfrm>
        </p:grpSpPr>
        <p:sp>
          <p:nvSpPr>
            <p:cNvPr id="3" name="AutoShape 3"/>
            <p:cNvSpPr/>
            <p:nvPr/>
          </p:nvSpPr>
          <p:spPr>
            <a:xfrm>
              <a:off x="7243838" y="1625600"/>
              <a:ext cx="915988" cy="917575"/>
            </a:xfrm>
            <a:prstGeom prst="ellipse">
              <a:avLst/>
            </a:prstGeom>
            <a:solidFill>
              <a:srgbClr val="DCDDDF"/>
            </a:solidFill>
          </p:spPr>
          <p:txBody>
            <a:bodyPr vert="horz" wrap="square" lIns="91440" tIns="45720" rIns="91440" bIns="45720" anchor="t">
              <a:normAutofit/>
            </a:bodyPr>
            <a:lstStyle/>
            <a:p>
              <a:pPr marL="0" algn="l"/>
              <a:endParaRPr/>
            </a:p>
          </p:txBody>
        </p:sp>
        <p:sp>
          <p:nvSpPr>
            <p:cNvPr id="4" name="Freeform 4"/>
            <p:cNvSpPr/>
            <p:nvPr/>
          </p:nvSpPr>
          <p:spPr>
            <a:xfrm>
              <a:off x="7921700" y="1976438"/>
              <a:ext cx="1287463" cy="1285875"/>
            </a:xfrm>
            <a:custGeom>
              <a:avLst/>
              <a:gdLst/>
              <a:ahLst/>
              <a:cxnLst/>
              <a:rect l="l" t="t" r="r" b="b"/>
              <a:pathLst>
                <a:path w="342" h="341">
                  <a:moveTo>
                    <a:pt x="60" y="0"/>
                  </a:moveTo>
                  <a:cubicBezTo>
                    <a:pt x="62" y="10"/>
                    <a:pt x="63" y="19"/>
                    <a:pt x="63" y="29"/>
                  </a:cubicBezTo>
                  <a:cubicBezTo>
                    <a:pt x="63" y="75"/>
                    <a:pt x="38" y="115"/>
                    <a:pt x="0" y="135"/>
                  </a:cubicBezTo>
                  <a:cubicBezTo>
                    <a:pt x="198" y="341"/>
                    <a:pt x="198" y="341"/>
                    <a:pt x="198" y="341"/>
                  </a:cubicBezTo>
                  <a:cubicBezTo>
                    <a:pt x="342" y="10"/>
                    <a:pt x="342" y="10"/>
                    <a:pt x="342" y="10"/>
                  </a:cubicBezTo>
                  <a:cubicBezTo>
                    <a:pt x="60" y="0"/>
                    <a:pt x="60" y="0"/>
                    <a:pt x="60" y="0"/>
                  </a:cubicBezTo>
                </a:path>
              </a:pathLst>
            </a:custGeom>
            <a:solidFill>
              <a:srgbClr val="E6E6E6"/>
            </a:solidFill>
          </p:spPr>
          <p:txBody>
            <a:bodyPr vert="horz" wrap="square" lIns="91440" tIns="45720" rIns="91440" bIns="45720" anchor="t">
              <a:normAutofit/>
            </a:bodyPr>
            <a:lstStyle/>
            <a:p>
              <a:pPr marL="0" algn="l"/>
              <a:endParaRPr/>
            </a:p>
          </p:txBody>
        </p:sp>
        <p:sp>
          <p:nvSpPr>
            <p:cNvPr id="5" name="Freeform 5"/>
            <p:cNvSpPr/>
            <p:nvPr/>
          </p:nvSpPr>
          <p:spPr>
            <a:xfrm>
              <a:off x="7616900" y="1962150"/>
              <a:ext cx="542925" cy="523875"/>
            </a:xfrm>
            <a:custGeom>
              <a:avLst/>
              <a:gdLst/>
              <a:ahLst/>
              <a:cxnLst/>
              <a:rect l="l" t="t" r="r" b="b"/>
              <a:pathLst>
                <a:path w="144" h="139">
                  <a:moveTo>
                    <a:pt x="23" y="0"/>
                  </a:moveTo>
                  <a:cubicBezTo>
                    <a:pt x="0" y="56"/>
                    <a:pt x="0" y="56"/>
                    <a:pt x="0" y="56"/>
                  </a:cubicBezTo>
                  <a:cubicBezTo>
                    <a:pt x="81" y="139"/>
                    <a:pt x="81" y="139"/>
                    <a:pt x="81" y="139"/>
                  </a:cubicBezTo>
                  <a:cubicBezTo>
                    <a:pt x="119" y="119"/>
                    <a:pt x="144" y="79"/>
                    <a:pt x="144" y="33"/>
                  </a:cubicBezTo>
                  <a:cubicBezTo>
                    <a:pt x="144" y="23"/>
                    <a:pt x="143" y="14"/>
                    <a:pt x="141" y="4"/>
                  </a:cubicBezTo>
                  <a:cubicBezTo>
                    <a:pt x="23" y="0"/>
                    <a:pt x="23" y="0"/>
                    <a:pt x="23" y="0"/>
                  </a:cubicBezTo>
                </a:path>
              </a:pathLst>
            </a:custGeom>
            <a:solidFill>
              <a:srgbClr val="C6C7C9"/>
            </a:solidFill>
          </p:spPr>
          <p:txBody>
            <a:bodyPr vert="horz" wrap="square" lIns="91440" tIns="45720" rIns="91440" bIns="45720" anchor="t">
              <a:normAutofit/>
            </a:bodyPr>
            <a:lstStyle/>
            <a:p>
              <a:pPr marL="0" algn="l"/>
              <a:endParaRPr/>
            </a:p>
          </p:txBody>
        </p:sp>
        <p:sp>
          <p:nvSpPr>
            <p:cNvPr id="6" name="AutoShape 6"/>
            <p:cNvSpPr/>
            <p:nvPr/>
          </p:nvSpPr>
          <p:spPr>
            <a:xfrm>
              <a:off x="7583563" y="1962150"/>
              <a:ext cx="241300" cy="244475"/>
            </a:xfrm>
            <a:prstGeom prst="ellipse">
              <a:avLst/>
            </a:prstGeom>
            <a:solidFill>
              <a:srgbClr val="D78D8F"/>
            </a:solidFill>
          </p:spPr>
          <p:txBody>
            <a:bodyPr vert="horz" lIns="91440" tIns="45720" rIns="91440" bIns="45720" anchor="t">
              <a:normAutofit fontScale="32500" lnSpcReduction="20000"/>
            </a:bodyPr>
            <a:lstStyle/>
            <a:p>
              <a:pPr marL="0" algn="l"/>
              <a:endParaRPr/>
            </a:p>
          </p:txBody>
        </p:sp>
        <p:sp>
          <p:nvSpPr>
            <p:cNvPr id="7" name="Freeform 7"/>
            <p:cNvSpPr/>
            <p:nvPr/>
          </p:nvSpPr>
          <p:spPr>
            <a:xfrm>
              <a:off x="8969450" y="2014538"/>
              <a:ext cx="239713" cy="742950"/>
            </a:xfrm>
            <a:custGeom>
              <a:avLst/>
              <a:gdLst/>
              <a:ahLst/>
              <a:cxnLst/>
              <a:rect l="l" t="t" r="r" b="b"/>
              <a:pathLst>
                <a:path w="64" h="197">
                  <a:moveTo>
                    <a:pt x="64" y="197"/>
                  </a:moveTo>
                  <a:cubicBezTo>
                    <a:pt x="0" y="11"/>
                    <a:pt x="0" y="11"/>
                    <a:pt x="0" y="11"/>
                  </a:cubicBezTo>
                  <a:cubicBezTo>
                    <a:pt x="22" y="3"/>
                    <a:pt x="41" y="0"/>
                    <a:pt x="64" y="0"/>
                  </a:cubicBezTo>
                  <a:lnTo>
                    <a:pt x="64" y="197"/>
                  </a:lnTo>
                  <a:close/>
                </a:path>
              </a:pathLst>
            </a:custGeom>
            <a:solidFill>
              <a:srgbClr val="D78D8F"/>
            </a:solidFill>
          </p:spPr>
          <p:txBody>
            <a:bodyPr vert="horz" lIns="91440" tIns="45720" rIns="91440" bIns="45720" anchor="t">
              <a:normAutofit/>
            </a:bodyPr>
            <a:lstStyle/>
            <a:p>
              <a:pPr marL="0" algn="l"/>
              <a:endParaRPr/>
            </a:p>
          </p:txBody>
        </p:sp>
        <p:sp>
          <p:nvSpPr>
            <p:cNvPr id="8" name="Freeform 8"/>
            <p:cNvSpPr/>
            <p:nvPr/>
          </p:nvSpPr>
          <p:spPr>
            <a:xfrm>
              <a:off x="8588450" y="2055813"/>
              <a:ext cx="620713" cy="701675"/>
            </a:xfrm>
            <a:custGeom>
              <a:avLst/>
              <a:gdLst/>
              <a:ahLst/>
              <a:cxnLst/>
              <a:rect l="l" t="t" r="r" b="b"/>
              <a:pathLst>
                <a:path w="165" h="186">
                  <a:moveTo>
                    <a:pt x="165" y="186"/>
                  </a:moveTo>
                  <a:cubicBezTo>
                    <a:pt x="0" y="79"/>
                    <a:pt x="0" y="79"/>
                    <a:pt x="0" y="79"/>
                  </a:cubicBezTo>
                  <a:cubicBezTo>
                    <a:pt x="25" y="40"/>
                    <a:pt x="58" y="15"/>
                    <a:pt x="101" y="0"/>
                  </a:cubicBezTo>
                  <a:lnTo>
                    <a:pt x="165" y="186"/>
                  </a:lnTo>
                  <a:close/>
                </a:path>
              </a:pathLst>
            </a:custGeom>
            <a:solidFill>
              <a:srgbClr val="B3B3B3"/>
            </a:solidFill>
          </p:spPr>
          <p:txBody>
            <a:bodyPr vert="horz" wrap="square" lIns="91440" tIns="45720" rIns="91440" bIns="45720" anchor="t">
              <a:normAutofit/>
            </a:bodyPr>
            <a:lstStyle/>
            <a:p>
              <a:pPr marL="0" algn="l"/>
              <a:endParaRPr/>
            </a:p>
          </p:txBody>
        </p:sp>
        <p:sp>
          <p:nvSpPr>
            <p:cNvPr id="9" name="Freeform 9"/>
            <p:cNvSpPr/>
            <p:nvPr/>
          </p:nvSpPr>
          <p:spPr>
            <a:xfrm>
              <a:off x="8401125" y="2354263"/>
              <a:ext cx="808038" cy="908050"/>
            </a:xfrm>
            <a:custGeom>
              <a:avLst/>
              <a:gdLst/>
              <a:ahLst/>
              <a:cxnLst/>
              <a:rect l="l" t="t" r="r" b="b"/>
              <a:pathLst>
                <a:path w="215" h="241">
                  <a:moveTo>
                    <a:pt x="215" y="107"/>
                  </a:moveTo>
                  <a:cubicBezTo>
                    <a:pt x="71" y="241"/>
                    <a:pt x="71" y="241"/>
                    <a:pt x="71" y="241"/>
                  </a:cubicBezTo>
                  <a:cubicBezTo>
                    <a:pt x="9" y="174"/>
                    <a:pt x="0" y="76"/>
                    <a:pt x="50" y="0"/>
                  </a:cubicBezTo>
                  <a:lnTo>
                    <a:pt x="215" y="107"/>
                  </a:lnTo>
                  <a:close/>
                </a:path>
              </a:pathLst>
            </a:custGeom>
            <a:solidFill>
              <a:srgbClr val="D78D8F"/>
            </a:solidFill>
          </p:spPr>
          <p:txBody>
            <a:bodyPr vert="horz" lIns="91440" tIns="45720" rIns="91440" bIns="45720" anchor="t">
              <a:normAutofit/>
            </a:bodyPr>
            <a:lstStyle/>
            <a:p>
              <a:pPr marL="0" algn="l"/>
              <a:endParaRPr/>
            </a:p>
          </p:txBody>
        </p:sp>
        <p:sp>
          <p:nvSpPr>
            <p:cNvPr id="10" name="Freeform 10"/>
            <p:cNvSpPr/>
            <p:nvPr/>
          </p:nvSpPr>
          <p:spPr>
            <a:xfrm>
              <a:off x="8667825" y="2757488"/>
              <a:ext cx="1223963" cy="841375"/>
            </a:xfrm>
            <a:custGeom>
              <a:avLst/>
              <a:gdLst/>
              <a:ahLst/>
              <a:cxnLst/>
              <a:rect l="l" t="t" r="r" b="b"/>
              <a:pathLst>
                <a:path w="325" h="223">
                  <a:moveTo>
                    <a:pt x="144" y="0"/>
                  </a:moveTo>
                  <a:cubicBezTo>
                    <a:pt x="325" y="77"/>
                    <a:pt x="325" y="77"/>
                    <a:pt x="325" y="77"/>
                  </a:cubicBezTo>
                  <a:cubicBezTo>
                    <a:pt x="283" y="177"/>
                    <a:pt x="167" y="223"/>
                    <a:pt x="67" y="181"/>
                  </a:cubicBezTo>
                  <a:cubicBezTo>
                    <a:pt x="41" y="170"/>
                    <a:pt x="20" y="155"/>
                    <a:pt x="0" y="134"/>
                  </a:cubicBezTo>
                  <a:lnTo>
                    <a:pt x="144" y="0"/>
                  </a:lnTo>
                  <a:close/>
                </a:path>
              </a:pathLst>
            </a:custGeom>
            <a:solidFill>
              <a:srgbClr val="D78D8F"/>
            </a:solidFill>
          </p:spPr>
          <p:txBody>
            <a:bodyPr vert="horz" lIns="91440" tIns="45720" rIns="91440" bIns="45720" anchor="t">
              <a:normAutofit/>
            </a:bodyPr>
            <a:lstStyle/>
            <a:p>
              <a:pPr marL="0" algn="l"/>
              <a:endParaRPr/>
            </a:p>
          </p:txBody>
        </p:sp>
        <p:sp>
          <p:nvSpPr>
            <p:cNvPr id="11" name="Freeform 11"/>
            <p:cNvSpPr/>
            <p:nvPr/>
          </p:nvSpPr>
          <p:spPr>
            <a:xfrm>
              <a:off x="9209163" y="2014538"/>
              <a:ext cx="742950" cy="1033463"/>
            </a:xfrm>
            <a:custGeom>
              <a:avLst/>
              <a:gdLst/>
              <a:ahLst/>
              <a:cxnLst/>
              <a:rect l="l" t="t" r="r" b="b"/>
              <a:pathLst>
                <a:path w="197" h="274">
                  <a:moveTo>
                    <a:pt x="0" y="197"/>
                  </a:moveTo>
                  <a:cubicBezTo>
                    <a:pt x="0" y="0"/>
                    <a:pt x="0" y="0"/>
                    <a:pt x="0" y="0"/>
                  </a:cubicBezTo>
                  <a:cubicBezTo>
                    <a:pt x="109" y="0"/>
                    <a:pt x="197" y="88"/>
                    <a:pt x="197" y="197"/>
                  </a:cubicBezTo>
                  <a:cubicBezTo>
                    <a:pt x="197" y="225"/>
                    <a:pt x="192" y="247"/>
                    <a:pt x="181" y="274"/>
                  </a:cubicBezTo>
                  <a:lnTo>
                    <a:pt x="0" y="197"/>
                  </a:lnTo>
                  <a:close/>
                </a:path>
              </a:pathLst>
            </a:custGeom>
            <a:solidFill>
              <a:srgbClr val="D78D8F"/>
            </a:solidFill>
          </p:spPr>
          <p:txBody>
            <a:bodyPr vert="horz" lIns="91440" tIns="45720" rIns="91440" bIns="45720" anchor="t">
              <a:normAutofit/>
            </a:bodyPr>
            <a:lstStyle/>
            <a:p>
              <a:pPr marL="0" algn="l"/>
              <a:endParaRPr/>
            </a:p>
          </p:txBody>
        </p:sp>
        <p:sp>
          <p:nvSpPr>
            <p:cNvPr id="12" name="AutoShape 12"/>
            <p:cNvSpPr/>
            <p:nvPr/>
          </p:nvSpPr>
          <p:spPr>
            <a:xfrm>
              <a:off x="8920238" y="2466975"/>
              <a:ext cx="579438" cy="581025"/>
            </a:xfrm>
            <a:prstGeom prst="ellipse">
              <a:avLst/>
            </a:prstGeom>
            <a:solidFill>
              <a:srgbClr val="FFFFFF"/>
            </a:solidFill>
          </p:spPr>
          <p:txBody>
            <a:bodyPr vert="horz" wrap="square" lIns="91440" tIns="45720" rIns="91440" bIns="45720" anchor="t">
              <a:normAutofit/>
            </a:bodyPr>
            <a:lstStyle/>
            <a:p>
              <a:pPr marL="0" algn="l"/>
              <a:endParaRPr/>
            </a:p>
          </p:txBody>
        </p:sp>
        <p:sp>
          <p:nvSpPr>
            <p:cNvPr id="13" name="AutoShape 13"/>
            <p:cNvSpPr/>
            <p:nvPr/>
          </p:nvSpPr>
          <p:spPr>
            <a:xfrm>
              <a:off x="7669288" y="2052638"/>
              <a:ext cx="68263" cy="68263"/>
            </a:xfrm>
            <a:prstGeom prst="ellipse">
              <a:avLst/>
            </a:prstGeom>
            <a:solidFill>
              <a:srgbClr val="B3B3B3"/>
            </a:solidFill>
          </p:spPr>
          <p:txBody>
            <a:bodyPr vert="horz" wrap="square" lIns="91440" tIns="45720" rIns="91440" bIns="45720" anchor="t">
              <a:normAutofit fontScale="25000" lnSpcReduction="20000"/>
            </a:bodyPr>
            <a:lstStyle/>
            <a:p>
              <a:pPr marL="0" algn="l"/>
              <a:endParaRPr/>
            </a:p>
          </p:txBody>
        </p:sp>
        <p:sp>
          <p:nvSpPr>
            <p:cNvPr id="14" name="Freeform 14"/>
            <p:cNvSpPr/>
            <p:nvPr/>
          </p:nvSpPr>
          <p:spPr>
            <a:xfrm>
              <a:off x="9031288" y="2568575"/>
              <a:ext cx="338138" cy="339725"/>
            </a:xfrm>
            <a:custGeom>
              <a:avLst/>
              <a:gdLst/>
              <a:ahLst/>
              <a:cxnLst/>
              <a:rect l="l" t="t" r="r" b="b"/>
              <a:pathLst>
                <a:path w="90" h="90">
                  <a:moveTo>
                    <a:pt x="85" y="14"/>
                  </a:moveTo>
                  <a:cubicBezTo>
                    <a:pt x="76" y="5"/>
                    <a:pt x="76" y="5"/>
                    <a:pt x="76" y="5"/>
                  </a:cubicBezTo>
                  <a:cubicBezTo>
                    <a:pt x="70" y="0"/>
                    <a:pt x="62" y="0"/>
                    <a:pt x="56" y="5"/>
                  </a:cubicBezTo>
                  <a:cubicBezTo>
                    <a:pt x="6" y="56"/>
                    <a:pt x="6" y="56"/>
                    <a:pt x="6" y="56"/>
                  </a:cubicBezTo>
                  <a:cubicBezTo>
                    <a:pt x="0" y="61"/>
                    <a:pt x="0" y="70"/>
                    <a:pt x="6" y="75"/>
                  </a:cubicBezTo>
                  <a:cubicBezTo>
                    <a:pt x="15" y="84"/>
                    <a:pt x="15" y="84"/>
                    <a:pt x="15" y="84"/>
                  </a:cubicBezTo>
                  <a:cubicBezTo>
                    <a:pt x="20" y="90"/>
                    <a:pt x="29" y="90"/>
                    <a:pt x="34" y="84"/>
                  </a:cubicBezTo>
                  <a:cubicBezTo>
                    <a:pt x="85" y="34"/>
                    <a:pt x="85" y="34"/>
                    <a:pt x="85" y="34"/>
                  </a:cubicBezTo>
                  <a:cubicBezTo>
                    <a:pt x="90" y="28"/>
                    <a:pt x="90" y="20"/>
                    <a:pt x="85" y="14"/>
                  </a:cubicBezTo>
                  <a:close/>
                  <a:moveTo>
                    <a:pt x="82" y="31"/>
                  </a:moveTo>
                  <a:cubicBezTo>
                    <a:pt x="56" y="56"/>
                    <a:pt x="56" y="56"/>
                    <a:pt x="56" y="56"/>
                  </a:cubicBezTo>
                  <a:cubicBezTo>
                    <a:pt x="37" y="37"/>
                    <a:pt x="37" y="37"/>
                    <a:pt x="37" y="37"/>
                  </a:cubicBezTo>
                  <a:cubicBezTo>
                    <a:pt x="12" y="62"/>
                    <a:pt x="12" y="62"/>
                    <a:pt x="12" y="62"/>
                  </a:cubicBezTo>
                  <a:cubicBezTo>
                    <a:pt x="11" y="63"/>
                    <a:pt x="11" y="64"/>
                    <a:pt x="11" y="66"/>
                  </a:cubicBezTo>
                  <a:cubicBezTo>
                    <a:pt x="11" y="67"/>
                    <a:pt x="11" y="68"/>
                    <a:pt x="12" y="69"/>
                  </a:cubicBezTo>
                  <a:cubicBezTo>
                    <a:pt x="13" y="70"/>
                    <a:pt x="13" y="71"/>
                    <a:pt x="12" y="72"/>
                  </a:cubicBezTo>
                  <a:cubicBezTo>
                    <a:pt x="12" y="73"/>
                    <a:pt x="11" y="73"/>
                    <a:pt x="10" y="73"/>
                  </a:cubicBezTo>
                  <a:cubicBezTo>
                    <a:pt x="10" y="73"/>
                    <a:pt x="9" y="73"/>
                    <a:pt x="9" y="72"/>
                  </a:cubicBezTo>
                  <a:cubicBezTo>
                    <a:pt x="7" y="70"/>
                    <a:pt x="6" y="68"/>
                    <a:pt x="6" y="66"/>
                  </a:cubicBezTo>
                  <a:cubicBezTo>
                    <a:pt x="6" y="63"/>
                    <a:pt x="7" y="61"/>
                    <a:pt x="9" y="59"/>
                  </a:cubicBezTo>
                  <a:cubicBezTo>
                    <a:pt x="59" y="8"/>
                    <a:pt x="59" y="8"/>
                    <a:pt x="59" y="8"/>
                  </a:cubicBezTo>
                  <a:cubicBezTo>
                    <a:pt x="61" y="7"/>
                    <a:pt x="64" y="6"/>
                    <a:pt x="66" y="6"/>
                  </a:cubicBezTo>
                  <a:cubicBezTo>
                    <a:pt x="68" y="6"/>
                    <a:pt x="71" y="7"/>
                    <a:pt x="72" y="8"/>
                  </a:cubicBezTo>
                  <a:cubicBezTo>
                    <a:pt x="82" y="18"/>
                    <a:pt x="82" y="18"/>
                    <a:pt x="82" y="18"/>
                  </a:cubicBezTo>
                  <a:cubicBezTo>
                    <a:pt x="85" y="21"/>
                    <a:pt x="85" y="27"/>
                    <a:pt x="82" y="31"/>
                  </a:cubicBezTo>
                  <a:close/>
                </a:path>
              </a:pathLst>
            </a:custGeom>
            <a:solidFill>
              <a:srgbClr val="D78D8F"/>
            </a:solidFill>
          </p:spPr>
          <p:txBody>
            <a:bodyPr vert="horz" wrap="square" lIns="91440" tIns="45720" rIns="91440" bIns="45720" anchor="t">
              <a:normAutofit lnSpcReduction="10000"/>
            </a:bodyPr>
            <a:lstStyle/>
            <a:p>
              <a:pPr marL="0" algn="l"/>
              <a:endParaRPr/>
            </a:p>
          </p:txBody>
        </p:sp>
      </p:grpSp>
      <p:grpSp>
        <p:nvGrpSpPr>
          <p:cNvPr id="15" name="Group 15"/>
          <p:cNvGrpSpPr/>
          <p:nvPr/>
        </p:nvGrpSpPr>
        <p:grpSpPr>
          <a:xfrm>
            <a:off x="1228885" y="1386364"/>
            <a:ext cx="2637204" cy="2265435"/>
            <a:chOff x="3613" y="1965"/>
            <a:chExt cx="454" cy="390"/>
          </a:xfrm>
        </p:grpSpPr>
        <p:sp>
          <p:nvSpPr>
            <p:cNvPr id="16" name="AutoShape 16"/>
            <p:cNvSpPr/>
            <p:nvPr/>
          </p:nvSpPr>
          <p:spPr>
            <a:xfrm>
              <a:off x="3613" y="1965"/>
              <a:ext cx="454" cy="390"/>
            </a:xfrm>
            <a:prstGeom prst="rect">
              <a:avLst/>
            </a:prstGeom>
            <a:noFill/>
          </p:spPr>
          <p:txBody>
            <a:bodyPr vert="horz" wrap="square" lIns="91440" tIns="45720" rIns="91440" bIns="45720" anchor="t">
              <a:normAutofit/>
            </a:bodyPr>
            <a:lstStyle/>
            <a:p>
              <a:pPr marL="0" algn="l"/>
              <a:endParaRPr/>
            </a:p>
          </p:txBody>
        </p:sp>
        <p:sp>
          <p:nvSpPr>
            <p:cNvPr id="17" name="Freeform 17"/>
            <p:cNvSpPr/>
            <p:nvPr/>
          </p:nvSpPr>
          <p:spPr>
            <a:xfrm>
              <a:off x="3613" y="2016"/>
              <a:ext cx="454" cy="337"/>
            </a:xfrm>
            <a:custGeom>
              <a:avLst/>
              <a:gdLst/>
              <a:ahLst/>
              <a:cxnLst/>
              <a:rect l="l" t="t" r="r" b="b"/>
              <a:pathLst>
                <a:path w="189" h="140">
                  <a:moveTo>
                    <a:pt x="175" y="0"/>
                  </a:moveTo>
                  <a:cubicBezTo>
                    <a:pt x="14" y="0"/>
                    <a:pt x="14" y="0"/>
                    <a:pt x="14" y="0"/>
                  </a:cubicBezTo>
                  <a:cubicBezTo>
                    <a:pt x="6" y="0"/>
                    <a:pt x="0" y="7"/>
                    <a:pt x="0" y="14"/>
                  </a:cubicBezTo>
                  <a:cubicBezTo>
                    <a:pt x="0" y="126"/>
                    <a:pt x="0" y="126"/>
                    <a:pt x="0" y="126"/>
                  </a:cubicBezTo>
                  <a:cubicBezTo>
                    <a:pt x="0" y="134"/>
                    <a:pt x="6" y="140"/>
                    <a:pt x="14" y="140"/>
                  </a:cubicBezTo>
                  <a:cubicBezTo>
                    <a:pt x="175" y="140"/>
                    <a:pt x="175" y="140"/>
                    <a:pt x="175" y="140"/>
                  </a:cubicBezTo>
                  <a:cubicBezTo>
                    <a:pt x="182" y="140"/>
                    <a:pt x="189" y="134"/>
                    <a:pt x="189" y="126"/>
                  </a:cubicBezTo>
                  <a:cubicBezTo>
                    <a:pt x="189" y="14"/>
                    <a:pt x="189" y="14"/>
                    <a:pt x="189" y="14"/>
                  </a:cubicBezTo>
                  <a:cubicBezTo>
                    <a:pt x="189" y="7"/>
                    <a:pt x="182" y="0"/>
                    <a:pt x="175" y="0"/>
                  </a:cubicBezTo>
                  <a:close/>
                  <a:moveTo>
                    <a:pt x="94" y="118"/>
                  </a:moveTo>
                  <a:cubicBezTo>
                    <a:pt x="68" y="118"/>
                    <a:pt x="46" y="97"/>
                    <a:pt x="46" y="70"/>
                  </a:cubicBezTo>
                  <a:cubicBezTo>
                    <a:pt x="46" y="43"/>
                    <a:pt x="68" y="22"/>
                    <a:pt x="94" y="22"/>
                  </a:cubicBezTo>
                  <a:cubicBezTo>
                    <a:pt x="121" y="22"/>
                    <a:pt x="143" y="43"/>
                    <a:pt x="143" y="70"/>
                  </a:cubicBezTo>
                  <a:cubicBezTo>
                    <a:pt x="143" y="97"/>
                    <a:pt x="121" y="118"/>
                    <a:pt x="94" y="118"/>
                  </a:cubicBezTo>
                  <a:close/>
                </a:path>
              </a:pathLst>
            </a:custGeom>
            <a:solidFill>
              <a:schemeClr val="accent1"/>
            </a:solidFill>
          </p:spPr>
          <p:txBody>
            <a:bodyPr vert="horz" wrap="square" lIns="91440" tIns="45720" rIns="91440" bIns="45720" anchor="t">
              <a:normAutofit/>
            </a:bodyPr>
            <a:lstStyle/>
            <a:p>
              <a:pPr marL="0" algn="l"/>
              <a:endParaRPr/>
            </a:p>
          </p:txBody>
        </p:sp>
        <p:sp>
          <p:nvSpPr>
            <p:cNvPr id="18" name="Freeform 18"/>
            <p:cNvSpPr/>
            <p:nvPr/>
          </p:nvSpPr>
          <p:spPr>
            <a:xfrm>
              <a:off x="3771" y="2117"/>
              <a:ext cx="135" cy="135"/>
            </a:xfrm>
            <a:custGeom>
              <a:avLst/>
              <a:gdLst/>
              <a:ahLst/>
              <a:cxnLst/>
              <a:rect l="l" t="t" r="r" b="b"/>
              <a:pathLst>
                <a:path w="56" h="56">
                  <a:moveTo>
                    <a:pt x="54" y="20"/>
                  </a:moveTo>
                  <a:cubicBezTo>
                    <a:pt x="37" y="20"/>
                    <a:pt x="37" y="20"/>
                    <a:pt x="37" y="20"/>
                  </a:cubicBezTo>
                  <a:cubicBezTo>
                    <a:pt x="37" y="3"/>
                    <a:pt x="37" y="3"/>
                    <a:pt x="37" y="3"/>
                  </a:cubicBezTo>
                  <a:cubicBezTo>
                    <a:pt x="37" y="1"/>
                    <a:pt x="35" y="0"/>
                    <a:pt x="34" y="0"/>
                  </a:cubicBezTo>
                  <a:cubicBezTo>
                    <a:pt x="23" y="0"/>
                    <a:pt x="23" y="0"/>
                    <a:pt x="23" y="0"/>
                  </a:cubicBezTo>
                  <a:cubicBezTo>
                    <a:pt x="21" y="0"/>
                    <a:pt x="20" y="1"/>
                    <a:pt x="20" y="3"/>
                  </a:cubicBezTo>
                  <a:cubicBezTo>
                    <a:pt x="20" y="20"/>
                    <a:pt x="20" y="20"/>
                    <a:pt x="20" y="20"/>
                  </a:cubicBezTo>
                  <a:cubicBezTo>
                    <a:pt x="3" y="20"/>
                    <a:pt x="3" y="20"/>
                    <a:pt x="3" y="20"/>
                  </a:cubicBezTo>
                  <a:cubicBezTo>
                    <a:pt x="2" y="20"/>
                    <a:pt x="0" y="21"/>
                    <a:pt x="0" y="23"/>
                  </a:cubicBezTo>
                  <a:cubicBezTo>
                    <a:pt x="0" y="33"/>
                    <a:pt x="0" y="33"/>
                    <a:pt x="0" y="33"/>
                  </a:cubicBezTo>
                  <a:cubicBezTo>
                    <a:pt x="0" y="35"/>
                    <a:pt x="2" y="36"/>
                    <a:pt x="3" y="36"/>
                  </a:cubicBezTo>
                  <a:cubicBezTo>
                    <a:pt x="20" y="36"/>
                    <a:pt x="20" y="36"/>
                    <a:pt x="20" y="36"/>
                  </a:cubicBezTo>
                  <a:cubicBezTo>
                    <a:pt x="20" y="53"/>
                    <a:pt x="20" y="53"/>
                    <a:pt x="20" y="53"/>
                  </a:cubicBezTo>
                  <a:cubicBezTo>
                    <a:pt x="20" y="55"/>
                    <a:pt x="21" y="56"/>
                    <a:pt x="23" y="56"/>
                  </a:cubicBezTo>
                  <a:cubicBezTo>
                    <a:pt x="34" y="56"/>
                    <a:pt x="34" y="56"/>
                    <a:pt x="34" y="56"/>
                  </a:cubicBezTo>
                  <a:cubicBezTo>
                    <a:pt x="35" y="56"/>
                    <a:pt x="37" y="55"/>
                    <a:pt x="37" y="53"/>
                  </a:cubicBezTo>
                  <a:cubicBezTo>
                    <a:pt x="37" y="36"/>
                    <a:pt x="37" y="36"/>
                    <a:pt x="37" y="36"/>
                  </a:cubicBezTo>
                  <a:cubicBezTo>
                    <a:pt x="54" y="36"/>
                    <a:pt x="54" y="36"/>
                    <a:pt x="54" y="36"/>
                  </a:cubicBezTo>
                  <a:cubicBezTo>
                    <a:pt x="55" y="36"/>
                    <a:pt x="56" y="35"/>
                    <a:pt x="56" y="33"/>
                  </a:cubicBezTo>
                  <a:cubicBezTo>
                    <a:pt x="56" y="23"/>
                    <a:pt x="56" y="23"/>
                    <a:pt x="56" y="23"/>
                  </a:cubicBezTo>
                  <a:cubicBezTo>
                    <a:pt x="56" y="21"/>
                    <a:pt x="55" y="20"/>
                    <a:pt x="54" y="20"/>
                  </a:cubicBezTo>
                  <a:close/>
                </a:path>
              </a:pathLst>
            </a:custGeom>
            <a:solidFill>
              <a:schemeClr val="accent1"/>
            </a:solidFill>
          </p:spPr>
          <p:txBody>
            <a:bodyPr vert="horz" wrap="square" lIns="91440" tIns="45720" rIns="91440" bIns="45720" anchor="t">
              <a:normAutofit/>
            </a:bodyPr>
            <a:lstStyle/>
            <a:p>
              <a:pPr marL="0" algn="l"/>
              <a:endParaRPr/>
            </a:p>
          </p:txBody>
        </p:sp>
        <p:sp>
          <p:nvSpPr>
            <p:cNvPr id="19" name="Freeform 19"/>
            <p:cNvSpPr/>
            <p:nvPr/>
          </p:nvSpPr>
          <p:spPr>
            <a:xfrm>
              <a:off x="3764" y="1965"/>
              <a:ext cx="149" cy="36"/>
            </a:xfrm>
            <a:custGeom>
              <a:avLst/>
              <a:gdLst/>
              <a:ahLst/>
              <a:cxnLst/>
              <a:rect l="l" t="t" r="r" b="b"/>
              <a:pathLst>
                <a:path w="62" h="15">
                  <a:moveTo>
                    <a:pt x="10" y="9"/>
                  </a:moveTo>
                  <a:cubicBezTo>
                    <a:pt x="53" y="9"/>
                    <a:pt x="53" y="9"/>
                    <a:pt x="53" y="9"/>
                  </a:cubicBezTo>
                  <a:cubicBezTo>
                    <a:pt x="53" y="15"/>
                    <a:pt x="53" y="15"/>
                    <a:pt x="53" y="15"/>
                  </a:cubicBezTo>
                  <a:cubicBezTo>
                    <a:pt x="62" y="15"/>
                    <a:pt x="62" y="15"/>
                    <a:pt x="62" y="15"/>
                  </a:cubicBezTo>
                  <a:cubicBezTo>
                    <a:pt x="62" y="5"/>
                    <a:pt x="62" y="5"/>
                    <a:pt x="62" y="5"/>
                  </a:cubicBezTo>
                  <a:cubicBezTo>
                    <a:pt x="62" y="2"/>
                    <a:pt x="60" y="0"/>
                    <a:pt x="58" y="0"/>
                  </a:cubicBezTo>
                  <a:cubicBezTo>
                    <a:pt x="5" y="0"/>
                    <a:pt x="5" y="0"/>
                    <a:pt x="5" y="0"/>
                  </a:cubicBezTo>
                  <a:cubicBezTo>
                    <a:pt x="2" y="0"/>
                    <a:pt x="0" y="2"/>
                    <a:pt x="0" y="5"/>
                  </a:cubicBezTo>
                  <a:cubicBezTo>
                    <a:pt x="0" y="15"/>
                    <a:pt x="0" y="15"/>
                    <a:pt x="0" y="15"/>
                  </a:cubicBezTo>
                  <a:cubicBezTo>
                    <a:pt x="10" y="15"/>
                    <a:pt x="10" y="15"/>
                    <a:pt x="10" y="15"/>
                  </a:cubicBezTo>
                  <a:lnTo>
                    <a:pt x="10" y="9"/>
                  </a:lnTo>
                  <a:close/>
                </a:path>
              </a:pathLst>
            </a:custGeom>
            <a:solidFill>
              <a:schemeClr val="accent1"/>
            </a:solidFill>
          </p:spPr>
          <p:txBody>
            <a:bodyPr vert="horz" wrap="square" lIns="91440" tIns="45720" rIns="91440" bIns="45720" anchor="t">
              <a:normAutofit fontScale="47500" lnSpcReduction="20000"/>
            </a:bodyPr>
            <a:lstStyle/>
            <a:p>
              <a:pPr marL="0" algn="l"/>
              <a:endParaRPr/>
            </a:p>
          </p:txBody>
        </p:sp>
      </p:grpSp>
      <p:grpSp>
        <p:nvGrpSpPr>
          <p:cNvPr id="20" name="Group 20"/>
          <p:cNvGrpSpPr/>
          <p:nvPr/>
        </p:nvGrpSpPr>
        <p:grpSpPr>
          <a:xfrm>
            <a:off x="675708" y="3634455"/>
            <a:ext cx="1329816" cy="1302385"/>
            <a:chOff x="1191134" y="3791135"/>
            <a:chExt cx="1329816" cy="1302385"/>
          </a:xfrm>
        </p:grpSpPr>
        <p:grpSp>
          <p:nvGrpSpPr>
            <p:cNvPr id="21" name="Group 21"/>
            <p:cNvGrpSpPr/>
            <p:nvPr/>
          </p:nvGrpSpPr>
          <p:grpSpPr>
            <a:xfrm>
              <a:off x="1237582" y="3791135"/>
              <a:ext cx="1283368" cy="1209490"/>
              <a:chOff x="1237582" y="3791135"/>
              <a:chExt cx="1283368" cy="1209490"/>
            </a:xfrm>
          </p:grpSpPr>
          <p:cxnSp>
            <p:nvCxnSpPr>
              <p:cNvPr id="22" name="Connector 22"/>
              <p:cNvCxnSpPr/>
              <p:nvPr/>
            </p:nvCxnSpPr>
            <p:spPr>
              <a:xfrm flipH="1">
                <a:off x="1237582" y="4362365"/>
                <a:ext cx="1283368" cy="0"/>
              </a:xfrm>
              <a:prstGeom prst="line">
                <a:avLst/>
              </a:prstGeom>
              <a:ln w="19050" cap="flat" cmpd="sng">
                <a:solidFill>
                  <a:schemeClr val="accent1"/>
                </a:solidFill>
                <a:prstDash val="solid"/>
              </a:ln>
            </p:spPr>
          </p:cxnSp>
          <p:cxnSp>
            <p:nvCxnSpPr>
              <p:cNvPr id="23" name="Connector 23"/>
              <p:cNvCxnSpPr/>
              <p:nvPr/>
            </p:nvCxnSpPr>
            <p:spPr>
              <a:xfrm flipV="1">
                <a:off x="2518569" y="3791135"/>
                <a:ext cx="0" cy="579686"/>
              </a:xfrm>
              <a:prstGeom prst="line">
                <a:avLst/>
              </a:prstGeom>
              <a:ln w="19050" cap="flat" cmpd="sng">
                <a:solidFill>
                  <a:schemeClr val="accent1"/>
                </a:solidFill>
                <a:prstDash val="solid"/>
              </a:ln>
            </p:spPr>
          </p:cxnSp>
          <p:cxnSp>
            <p:nvCxnSpPr>
              <p:cNvPr id="24" name="Connector 24"/>
              <p:cNvCxnSpPr/>
              <p:nvPr/>
            </p:nvCxnSpPr>
            <p:spPr>
              <a:xfrm flipV="1">
                <a:off x="1240883" y="4360314"/>
                <a:ext cx="0" cy="640311"/>
              </a:xfrm>
              <a:prstGeom prst="line">
                <a:avLst/>
              </a:prstGeom>
              <a:ln w="19050" cap="flat" cmpd="sng">
                <a:solidFill>
                  <a:schemeClr val="accent1"/>
                </a:solidFill>
                <a:prstDash val="solid"/>
              </a:ln>
            </p:spPr>
          </p:cxnSp>
        </p:grpSp>
        <p:sp>
          <p:nvSpPr>
            <p:cNvPr id="25" name="AutoShape 25"/>
            <p:cNvSpPr/>
            <p:nvPr/>
          </p:nvSpPr>
          <p:spPr>
            <a:xfrm>
              <a:off x="1191134"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grpSp>
        <p:nvGrpSpPr>
          <p:cNvPr id="26" name="Group 26"/>
          <p:cNvGrpSpPr/>
          <p:nvPr/>
        </p:nvGrpSpPr>
        <p:grpSpPr>
          <a:xfrm>
            <a:off x="1803393" y="3634465"/>
            <a:ext cx="525999" cy="1302385"/>
            <a:chOff x="1429089" y="3791135"/>
            <a:chExt cx="525999" cy="1302385"/>
          </a:xfrm>
        </p:grpSpPr>
        <p:grpSp>
          <p:nvGrpSpPr>
            <p:cNvPr id="27" name="Group 27"/>
            <p:cNvGrpSpPr/>
            <p:nvPr/>
          </p:nvGrpSpPr>
          <p:grpSpPr>
            <a:xfrm>
              <a:off x="1475536" y="3791135"/>
              <a:ext cx="479552" cy="1209491"/>
              <a:chOff x="1475536" y="3791135"/>
              <a:chExt cx="479552" cy="1209491"/>
            </a:xfrm>
          </p:grpSpPr>
          <p:cxnSp>
            <p:nvCxnSpPr>
              <p:cNvPr id="28" name="Connector 28"/>
              <p:cNvCxnSpPr/>
              <p:nvPr/>
            </p:nvCxnSpPr>
            <p:spPr>
              <a:xfrm flipH="1">
                <a:off x="1475536" y="4634891"/>
                <a:ext cx="479552" cy="0"/>
              </a:xfrm>
              <a:prstGeom prst="line">
                <a:avLst/>
              </a:prstGeom>
              <a:ln w="19050" cap="flat" cmpd="sng">
                <a:solidFill>
                  <a:schemeClr val="accent1"/>
                </a:solidFill>
                <a:prstDash val="solid"/>
              </a:ln>
            </p:spPr>
          </p:cxnSp>
          <p:cxnSp>
            <p:nvCxnSpPr>
              <p:cNvPr id="29" name="Connector 29"/>
              <p:cNvCxnSpPr/>
              <p:nvPr/>
            </p:nvCxnSpPr>
            <p:spPr>
              <a:xfrm flipV="1">
                <a:off x="1955088" y="3791135"/>
                <a:ext cx="0" cy="843756"/>
              </a:xfrm>
              <a:prstGeom prst="line">
                <a:avLst/>
              </a:prstGeom>
              <a:ln w="19050" cap="flat" cmpd="sng">
                <a:solidFill>
                  <a:schemeClr val="accent1"/>
                </a:solidFill>
                <a:prstDash val="solid"/>
              </a:ln>
            </p:spPr>
          </p:cxnSp>
          <p:cxnSp>
            <p:nvCxnSpPr>
              <p:cNvPr id="30" name="Connector 30"/>
              <p:cNvCxnSpPr/>
              <p:nvPr/>
            </p:nvCxnSpPr>
            <p:spPr>
              <a:xfrm flipV="1">
                <a:off x="1478838" y="4634891"/>
                <a:ext cx="0" cy="365735"/>
              </a:xfrm>
              <a:prstGeom prst="line">
                <a:avLst/>
              </a:prstGeom>
              <a:ln w="19050" cap="flat" cmpd="sng">
                <a:solidFill>
                  <a:schemeClr val="accent1"/>
                </a:solidFill>
                <a:prstDash val="solid"/>
              </a:ln>
            </p:spPr>
          </p:cxnSp>
        </p:grpSp>
        <p:sp>
          <p:nvSpPr>
            <p:cNvPr id="31" name="AutoShape 31"/>
            <p:cNvSpPr/>
            <p:nvPr/>
          </p:nvSpPr>
          <p:spPr>
            <a:xfrm>
              <a:off x="1429089" y="5000625"/>
              <a:ext cx="92895" cy="92895"/>
            </a:xfrm>
            <a:prstGeom prst="ellipse">
              <a:avLst/>
            </a:prstGeom>
            <a:solidFill>
              <a:schemeClr val="accent6"/>
            </a:solid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grpSp>
        <p:nvGrpSpPr>
          <p:cNvPr id="32" name="Group 32"/>
          <p:cNvGrpSpPr/>
          <p:nvPr/>
        </p:nvGrpSpPr>
        <p:grpSpPr>
          <a:xfrm flipH="1">
            <a:off x="2995583" y="3634465"/>
            <a:ext cx="1329816" cy="1302385"/>
            <a:chOff x="1191134" y="3791135"/>
            <a:chExt cx="1329816" cy="1302385"/>
          </a:xfrm>
        </p:grpSpPr>
        <p:grpSp>
          <p:nvGrpSpPr>
            <p:cNvPr id="33" name="Group 33"/>
            <p:cNvGrpSpPr/>
            <p:nvPr/>
          </p:nvGrpSpPr>
          <p:grpSpPr>
            <a:xfrm>
              <a:off x="1237582" y="3791135"/>
              <a:ext cx="1283368" cy="1209490"/>
              <a:chOff x="1237582" y="3791135"/>
              <a:chExt cx="1283368" cy="1209490"/>
            </a:xfrm>
          </p:grpSpPr>
          <p:cxnSp>
            <p:nvCxnSpPr>
              <p:cNvPr id="34" name="Connector 34"/>
              <p:cNvCxnSpPr/>
              <p:nvPr/>
            </p:nvCxnSpPr>
            <p:spPr>
              <a:xfrm flipH="1">
                <a:off x="1237582" y="4362365"/>
                <a:ext cx="1283368" cy="0"/>
              </a:xfrm>
              <a:prstGeom prst="line">
                <a:avLst/>
              </a:prstGeom>
              <a:ln w="19050" cap="flat" cmpd="sng">
                <a:solidFill>
                  <a:schemeClr val="accent1"/>
                </a:solidFill>
                <a:prstDash val="solid"/>
              </a:ln>
            </p:spPr>
          </p:cxnSp>
          <p:cxnSp>
            <p:nvCxnSpPr>
              <p:cNvPr id="35" name="Connector 35"/>
              <p:cNvCxnSpPr/>
              <p:nvPr/>
            </p:nvCxnSpPr>
            <p:spPr>
              <a:xfrm flipV="1">
                <a:off x="2518569" y="3791135"/>
                <a:ext cx="0" cy="579686"/>
              </a:xfrm>
              <a:prstGeom prst="line">
                <a:avLst/>
              </a:prstGeom>
              <a:ln w="19050" cap="flat" cmpd="sng">
                <a:solidFill>
                  <a:schemeClr val="accent1"/>
                </a:solidFill>
                <a:prstDash val="solid"/>
              </a:ln>
            </p:spPr>
          </p:cxnSp>
          <p:cxnSp>
            <p:nvCxnSpPr>
              <p:cNvPr id="36" name="Connector 36"/>
              <p:cNvCxnSpPr/>
              <p:nvPr/>
            </p:nvCxnSpPr>
            <p:spPr>
              <a:xfrm flipV="1">
                <a:off x="1240883" y="4360314"/>
                <a:ext cx="0" cy="640311"/>
              </a:xfrm>
              <a:prstGeom prst="line">
                <a:avLst/>
              </a:prstGeom>
              <a:ln w="19050" cap="flat" cmpd="sng">
                <a:solidFill>
                  <a:schemeClr val="accent1"/>
                </a:solidFill>
                <a:prstDash val="solid"/>
              </a:ln>
            </p:spPr>
          </p:cxnSp>
        </p:grpSp>
        <p:sp>
          <p:nvSpPr>
            <p:cNvPr id="37" name="AutoShape 37"/>
            <p:cNvSpPr/>
            <p:nvPr/>
          </p:nvSpPr>
          <p:spPr>
            <a:xfrm>
              <a:off x="1191134"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grpSp>
        <p:nvGrpSpPr>
          <p:cNvPr id="38" name="Group 38"/>
          <p:cNvGrpSpPr/>
          <p:nvPr/>
        </p:nvGrpSpPr>
        <p:grpSpPr>
          <a:xfrm flipH="1">
            <a:off x="2668787" y="3634465"/>
            <a:ext cx="525999" cy="1302385"/>
            <a:chOff x="1429089" y="3791135"/>
            <a:chExt cx="525999" cy="1302385"/>
          </a:xfrm>
        </p:grpSpPr>
        <p:grpSp>
          <p:nvGrpSpPr>
            <p:cNvPr id="39" name="Group 39"/>
            <p:cNvGrpSpPr/>
            <p:nvPr/>
          </p:nvGrpSpPr>
          <p:grpSpPr>
            <a:xfrm>
              <a:off x="1475536" y="3791135"/>
              <a:ext cx="479552" cy="1209491"/>
              <a:chOff x="1475536" y="3791135"/>
              <a:chExt cx="479552" cy="1209491"/>
            </a:xfrm>
          </p:grpSpPr>
          <p:cxnSp>
            <p:nvCxnSpPr>
              <p:cNvPr id="40" name="Connector 40"/>
              <p:cNvCxnSpPr/>
              <p:nvPr/>
            </p:nvCxnSpPr>
            <p:spPr>
              <a:xfrm flipH="1">
                <a:off x="1475536" y="4634891"/>
                <a:ext cx="479552" cy="0"/>
              </a:xfrm>
              <a:prstGeom prst="line">
                <a:avLst/>
              </a:prstGeom>
              <a:ln w="19050" cap="flat" cmpd="sng">
                <a:solidFill>
                  <a:schemeClr val="accent1"/>
                </a:solidFill>
                <a:prstDash val="solid"/>
              </a:ln>
            </p:spPr>
          </p:cxnSp>
          <p:cxnSp>
            <p:nvCxnSpPr>
              <p:cNvPr id="41" name="Connector 41"/>
              <p:cNvCxnSpPr/>
              <p:nvPr/>
            </p:nvCxnSpPr>
            <p:spPr>
              <a:xfrm flipV="1">
                <a:off x="1955088" y="3791135"/>
                <a:ext cx="0" cy="843756"/>
              </a:xfrm>
              <a:prstGeom prst="line">
                <a:avLst/>
              </a:prstGeom>
              <a:ln w="19050" cap="flat" cmpd="sng">
                <a:solidFill>
                  <a:schemeClr val="accent1"/>
                </a:solidFill>
                <a:prstDash val="solid"/>
              </a:ln>
            </p:spPr>
          </p:cxnSp>
          <p:cxnSp>
            <p:nvCxnSpPr>
              <p:cNvPr id="42" name="Connector 42"/>
              <p:cNvCxnSpPr/>
              <p:nvPr/>
            </p:nvCxnSpPr>
            <p:spPr>
              <a:xfrm flipV="1">
                <a:off x="1478838" y="4634891"/>
                <a:ext cx="0" cy="365735"/>
              </a:xfrm>
              <a:prstGeom prst="line">
                <a:avLst/>
              </a:prstGeom>
              <a:ln w="19050" cap="flat" cmpd="sng">
                <a:solidFill>
                  <a:schemeClr val="accent1"/>
                </a:solidFill>
                <a:prstDash val="solid"/>
              </a:ln>
            </p:spPr>
          </p:cxnSp>
        </p:grpSp>
        <p:sp>
          <p:nvSpPr>
            <p:cNvPr id="43" name="AutoShape 43"/>
            <p:cNvSpPr/>
            <p:nvPr/>
          </p:nvSpPr>
          <p:spPr>
            <a:xfrm>
              <a:off x="1429089"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sp>
        <p:nvSpPr>
          <p:cNvPr id="44" name="Freeform 44"/>
          <p:cNvSpPr/>
          <p:nvPr/>
        </p:nvSpPr>
        <p:spPr>
          <a:xfrm>
            <a:off x="2816996" y="5203575"/>
            <a:ext cx="665347" cy="668469"/>
          </a:xfrm>
          <a:custGeom>
            <a:avLst/>
            <a:gdLst/>
            <a:ahLst/>
            <a:cxnLst/>
            <a:rect l="l" t="t" r="r" b="b"/>
            <a:pathLst>
              <a:path w="90" h="90">
                <a:moveTo>
                  <a:pt x="85" y="14"/>
                </a:moveTo>
                <a:cubicBezTo>
                  <a:pt x="76" y="5"/>
                  <a:pt x="76" y="5"/>
                  <a:pt x="76" y="5"/>
                </a:cubicBezTo>
                <a:cubicBezTo>
                  <a:pt x="70" y="0"/>
                  <a:pt x="62" y="0"/>
                  <a:pt x="56" y="5"/>
                </a:cubicBezTo>
                <a:cubicBezTo>
                  <a:pt x="6" y="56"/>
                  <a:pt x="6" y="56"/>
                  <a:pt x="6" y="56"/>
                </a:cubicBezTo>
                <a:cubicBezTo>
                  <a:pt x="0" y="61"/>
                  <a:pt x="0" y="70"/>
                  <a:pt x="6" y="75"/>
                </a:cubicBezTo>
                <a:cubicBezTo>
                  <a:pt x="15" y="84"/>
                  <a:pt x="15" y="84"/>
                  <a:pt x="15" y="84"/>
                </a:cubicBezTo>
                <a:cubicBezTo>
                  <a:pt x="20" y="90"/>
                  <a:pt x="29" y="90"/>
                  <a:pt x="34" y="84"/>
                </a:cubicBezTo>
                <a:cubicBezTo>
                  <a:pt x="85" y="34"/>
                  <a:pt x="85" y="34"/>
                  <a:pt x="85" y="34"/>
                </a:cubicBezTo>
                <a:cubicBezTo>
                  <a:pt x="90" y="28"/>
                  <a:pt x="90" y="20"/>
                  <a:pt x="85" y="14"/>
                </a:cubicBezTo>
                <a:close/>
                <a:moveTo>
                  <a:pt x="82" y="31"/>
                </a:moveTo>
                <a:cubicBezTo>
                  <a:pt x="56" y="56"/>
                  <a:pt x="56" y="56"/>
                  <a:pt x="56" y="56"/>
                </a:cubicBezTo>
                <a:cubicBezTo>
                  <a:pt x="37" y="37"/>
                  <a:pt x="37" y="37"/>
                  <a:pt x="37" y="37"/>
                </a:cubicBezTo>
                <a:cubicBezTo>
                  <a:pt x="12" y="62"/>
                  <a:pt x="12" y="62"/>
                  <a:pt x="12" y="62"/>
                </a:cubicBezTo>
                <a:cubicBezTo>
                  <a:pt x="11" y="63"/>
                  <a:pt x="11" y="64"/>
                  <a:pt x="11" y="66"/>
                </a:cubicBezTo>
                <a:cubicBezTo>
                  <a:pt x="11" y="67"/>
                  <a:pt x="11" y="68"/>
                  <a:pt x="12" y="69"/>
                </a:cubicBezTo>
                <a:cubicBezTo>
                  <a:pt x="13" y="70"/>
                  <a:pt x="13" y="71"/>
                  <a:pt x="12" y="72"/>
                </a:cubicBezTo>
                <a:cubicBezTo>
                  <a:pt x="12" y="73"/>
                  <a:pt x="11" y="73"/>
                  <a:pt x="10" y="73"/>
                </a:cubicBezTo>
                <a:cubicBezTo>
                  <a:pt x="10" y="73"/>
                  <a:pt x="9" y="73"/>
                  <a:pt x="9" y="72"/>
                </a:cubicBezTo>
                <a:cubicBezTo>
                  <a:pt x="7" y="70"/>
                  <a:pt x="6" y="68"/>
                  <a:pt x="6" y="66"/>
                </a:cubicBezTo>
                <a:cubicBezTo>
                  <a:pt x="6" y="63"/>
                  <a:pt x="7" y="61"/>
                  <a:pt x="9" y="59"/>
                </a:cubicBezTo>
                <a:cubicBezTo>
                  <a:pt x="59" y="8"/>
                  <a:pt x="59" y="8"/>
                  <a:pt x="59" y="8"/>
                </a:cubicBezTo>
                <a:cubicBezTo>
                  <a:pt x="61" y="7"/>
                  <a:pt x="64" y="6"/>
                  <a:pt x="66" y="6"/>
                </a:cubicBezTo>
                <a:cubicBezTo>
                  <a:pt x="68" y="6"/>
                  <a:pt x="71" y="7"/>
                  <a:pt x="72" y="8"/>
                </a:cubicBezTo>
                <a:cubicBezTo>
                  <a:pt x="82" y="18"/>
                  <a:pt x="82" y="18"/>
                  <a:pt x="82" y="18"/>
                </a:cubicBezTo>
                <a:cubicBezTo>
                  <a:pt x="85" y="21"/>
                  <a:pt x="85" y="27"/>
                  <a:pt x="82" y="31"/>
                </a:cubicBezTo>
                <a:close/>
              </a:path>
            </a:pathLst>
          </a:custGeom>
          <a:solidFill>
            <a:schemeClr val="accent1"/>
          </a:solidFill>
        </p:spPr>
        <p:txBody>
          <a:bodyPr vert="horz" wrap="square" lIns="91440" tIns="45720" rIns="91440" bIns="45720" anchor="t">
            <a:normAutofit/>
          </a:bodyPr>
          <a:lstStyle/>
          <a:p>
            <a:pPr marL="0" algn="l"/>
            <a:endParaRPr/>
          </a:p>
        </p:txBody>
      </p:sp>
      <p:grpSp>
        <p:nvGrpSpPr>
          <p:cNvPr id="45" name="Group 45"/>
          <p:cNvGrpSpPr/>
          <p:nvPr/>
        </p:nvGrpSpPr>
        <p:grpSpPr>
          <a:xfrm>
            <a:off x="1541258" y="5243347"/>
            <a:ext cx="612343" cy="697341"/>
            <a:chOff x="3686" y="2410"/>
            <a:chExt cx="353" cy="402"/>
          </a:xfrm>
          <a:solidFill>
            <a:srgbClr val="1CADE4"/>
          </a:solidFill>
        </p:grpSpPr>
        <p:sp>
          <p:nvSpPr>
            <p:cNvPr id="46" name="Freeform 46"/>
            <p:cNvSpPr/>
            <p:nvPr/>
          </p:nvSpPr>
          <p:spPr>
            <a:xfrm>
              <a:off x="3840" y="2525"/>
              <a:ext cx="113" cy="183"/>
            </a:xfrm>
            <a:custGeom>
              <a:avLst/>
              <a:gdLst/>
              <a:ahLst/>
              <a:cxnLst/>
              <a:rect l="l" t="t" r="r" b="b"/>
              <a:pathLst>
                <a:path w="47" h="76">
                  <a:moveTo>
                    <a:pt x="36" y="0"/>
                  </a:moveTo>
                  <a:cubicBezTo>
                    <a:pt x="36" y="3"/>
                    <a:pt x="36" y="5"/>
                    <a:pt x="36" y="8"/>
                  </a:cubicBezTo>
                  <a:cubicBezTo>
                    <a:pt x="30" y="3"/>
                    <a:pt x="30" y="3"/>
                    <a:pt x="30" y="3"/>
                  </a:cubicBezTo>
                  <a:cubicBezTo>
                    <a:pt x="28" y="1"/>
                    <a:pt x="26" y="1"/>
                    <a:pt x="24" y="3"/>
                  </a:cubicBezTo>
                  <a:cubicBezTo>
                    <a:pt x="23" y="4"/>
                    <a:pt x="23" y="7"/>
                    <a:pt x="24" y="8"/>
                  </a:cubicBezTo>
                  <a:cubicBezTo>
                    <a:pt x="35" y="18"/>
                    <a:pt x="35" y="18"/>
                    <a:pt x="35" y="18"/>
                  </a:cubicBezTo>
                  <a:cubicBezTo>
                    <a:pt x="34" y="23"/>
                    <a:pt x="33" y="28"/>
                    <a:pt x="32" y="33"/>
                  </a:cubicBezTo>
                  <a:cubicBezTo>
                    <a:pt x="32" y="33"/>
                    <a:pt x="32" y="34"/>
                    <a:pt x="32" y="34"/>
                  </a:cubicBezTo>
                  <a:cubicBezTo>
                    <a:pt x="13" y="15"/>
                    <a:pt x="13" y="15"/>
                    <a:pt x="13" y="15"/>
                  </a:cubicBezTo>
                  <a:cubicBezTo>
                    <a:pt x="12" y="14"/>
                    <a:pt x="9" y="14"/>
                    <a:pt x="8" y="15"/>
                  </a:cubicBezTo>
                  <a:cubicBezTo>
                    <a:pt x="6" y="17"/>
                    <a:pt x="6" y="19"/>
                    <a:pt x="8" y="21"/>
                  </a:cubicBezTo>
                  <a:cubicBezTo>
                    <a:pt x="29" y="42"/>
                    <a:pt x="29" y="42"/>
                    <a:pt x="29" y="42"/>
                  </a:cubicBezTo>
                  <a:cubicBezTo>
                    <a:pt x="28" y="44"/>
                    <a:pt x="27" y="47"/>
                    <a:pt x="26" y="48"/>
                  </a:cubicBezTo>
                  <a:cubicBezTo>
                    <a:pt x="26" y="49"/>
                    <a:pt x="25" y="50"/>
                    <a:pt x="24" y="51"/>
                  </a:cubicBezTo>
                  <a:cubicBezTo>
                    <a:pt x="24" y="52"/>
                    <a:pt x="24" y="52"/>
                    <a:pt x="24" y="52"/>
                  </a:cubicBezTo>
                  <a:cubicBezTo>
                    <a:pt x="23" y="52"/>
                    <a:pt x="23" y="52"/>
                    <a:pt x="23" y="52"/>
                  </a:cubicBezTo>
                  <a:cubicBezTo>
                    <a:pt x="23" y="52"/>
                    <a:pt x="23" y="52"/>
                    <a:pt x="23" y="52"/>
                  </a:cubicBezTo>
                  <a:cubicBezTo>
                    <a:pt x="9" y="38"/>
                    <a:pt x="9" y="38"/>
                    <a:pt x="9" y="38"/>
                  </a:cubicBezTo>
                  <a:cubicBezTo>
                    <a:pt x="7" y="36"/>
                    <a:pt x="5" y="36"/>
                    <a:pt x="3" y="38"/>
                  </a:cubicBezTo>
                  <a:cubicBezTo>
                    <a:pt x="2" y="39"/>
                    <a:pt x="2" y="42"/>
                    <a:pt x="3" y="43"/>
                  </a:cubicBezTo>
                  <a:cubicBezTo>
                    <a:pt x="17" y="57"/>
                    <a:pt x="17" y="57"/>
                    <a:pt x="17" y="57"/>
                  </a:cubicBezTo>
                  <a:cubicBezTo>
                    <a:pt x="16" y="57"/>
                    <a:pt x="16" y="58"/>
                    <a:pt x="15" y="58"/>
                  </a:cubicBezTo>
                  <a:cubicBezTo>
                    <a:pt x="10" y="61"/>
                    <a:pt x="5" y="63"/>
                    <a:pt x="0" y="64"/>
                  </a:cubicBezTo>
                  <a:cubicBezTo>
                    <a:pt x="0" y="68"/>
                    <a:pt x="0" y="72"/>
                    <a:pt x="0" y="76"/>
                  </a:cubicBezTo>
                  <a:cubicBezTo>
                    <a:pt x="1" y="76"/>
                    <a:pt x="2" y="76"/>
                    <a:pt x="3" y="75"/>
                  </a:cubicBezTo>
                  <a:cubicBezTo>
                    <a:pt x="9" y="74"/>
                    <a:pt x="15" y="72"/>
                    <a:pt x="21" y="69"/>
                  </a:cubicBezTo>
                  <a:cubicBezTo>
                    <a:pt x="22" y="68"/>
                    <a:pt x="23" y="67"/>
                    <a:pt x="25" y="66"/>
                  </a:cubicBezTo>
                  <a:cubicBezTo>
                    <a:pt x="26" y="65"/>
                    <a:pt x="28" y="64"/>
                    <a:pt x="29" y="63"/>
                  </a:cubicBezTo>
                  <a:cubicBezTo>
                    <a:pt x="31" y="61"/>
                    <a:pt x="31" y="61"/>
                    <a:pt x="31" y="61"/>
                  </a:cubicBezTo>
                  <a:cubicBezTo>
                    <a:pt x="32" y="60"/>
                    <a:pt x="32" y="60"/>
                    <a:pt x="32" y="60"/>
                  </a:cubicBezTo>
                  <a:cubicBezTo>
                    <a:pt x="32" y="60"/>
                    <a:pt x="32" y="60"/>
                    <a:pt x="32" y="60"/>
                  </a:cubicBezTo>
                  <a:cubicBezTo>
                    <a:pt x="32" y="60"/>
                    <a:pt x="32" y="60"/>
                    <a:pt x="32" y="60"/>
                  </a:cubicBezTo>
                  <a:cubicBezTo>
                    <a:pt x="33" y="60"/>
                    <a:pt x="33" y="60"/>
                    <a:pt x="33" y="60"/>
                  </a:cubicBezTo>
                  <a:cubicBezTo>
                    <a:pt x="33" y="59"/>
                    <a:pt x="33" y="59"/>
                    <a:pt x="33" y="59"/>
                  </a:cubicBezTo>
                  <a:cubicBezTo>
                    <a:pt x="34" y="58"/>
                    <a:pt x="35" y="56"/>
                    <a:pt x="36" y="55"/>
                  </a:cubicBezTo>
                  <a:cubicBezTo>
                    <a:pt x="40" y="49"/>
                    <a:pt x="42" y="42"/>
                    <a:pt x="43" y="36"/>
                  </a:cubicBezTo>
                  <a:cubicBezTo>
                    <a:pt x="45" y="30"/>
                    <a:pt x="46" y="24"/>
                    <a:pt x="46" y="18"/>
                  </a:cubicBezTo>
                  <a:cubicBezTo>
                    <a:pt x="47" y="12"/>
                    <a:pt x="47" y="6"/>
                    <a:pt x="47" y="1"/>
                  </a:cubicBezTo>
                  <a:cubicBezTo>
                    <a:pt x="47" y="0"/>
                    <a:pt x="47" y="0"/>
                    <a:pt x="47" y="0"/>
                  </a:cubicBezTo>
                  <a:cubicBezTo>
                    <a:pt x="46" y="0"/>
                    <a:pt x="44" y="0"/>
                    <a:pt x="42" y="0"/>
                  </a:cubicBezTo>
                  <a:cubicBezTo>
                    <a:pt x="41" y="0"/>
                    <a:pt x="39" y="0"/>
                    <a:pt x="36" y="0"/>
                  </a:cubicBezTo>
                  <a:close/>
                </a:path>
              </a:pathLst>
            </a:custGeom>
            <a:solidFill>
              <a:schemeClr val="accent1"/>
            </a:solidFill>
          </p:spPr>
          <p:txBody>
            <a:bodyPr vert="horz" wrap="square" lIns="91440" tIns="45720" rIns="91440" bIns="45720" anchor="t">
              <a:normAutofit fontScale="92500" lnSpcReduction="20000"/>
            </a:bodyPr>
            <a:lstStyle/>
            <a:p>
              <a:pPr marL="0" algn="l"/>
              <a:endParaRPr/>
            </a:p>
          </p:txBody>
        </p:sp>
        <p:sp>
          <p:nvSpPr>
            <p:cNvPr id="47" name="Freeform 47"/>
            <p:cNvSpPr/>
            <p:nvPr/>
          </p:nvSpPr>
          <p:spPr>
            <a:xfrm>
              <a:off x="3787" y="2482"/>
              <a:ext cx="252" cy="330"/>
            </a:xfrm>
            <a:custGeom>
              <a:avLst/>
              <a:gdLst/>
              <a:ahLst/>
              <a:cxnLst/>
              <a:rect l="l" t="t" r="r" b="b"/>
              <a:pathLst>
                <a:path w="105" h="137">
                  <a:moveTo>
                    <a:pt x="101" y="6"/>
                  </a:moveTo>
                  <a:cubicBezTo>
                    <a:pt x="101" y="6"/>
                    <a:pt x="101" y="6"/>
                    <a:pt x="101" y="6"/>
                  </a:cubicBezTo>
                  <a:cubicBezTo>
                    <a:pt x="101" y="6"/>
                    <a:pt x="98" y="5"/>
                    <a:pt x="93" y="5"/>
                  </a:cubicBezTo>
                  <a:cubicBezTo>
                    <a:pt x="88" y="4"/>
                    <a:pt x="80" y="3"/>
                    <a:pt x="71" y="1"/>
                  </a:cubicBezTo>
                  <a:cubicBezTo>
                    <a:pt x="66" y="1"/>
                    <a:pt x="61" y="0"/>
                    <a:pt x="55" y="0"/>
                  </a:cubicBezTo>
                  <a:cubicBezTo>
                    <a:pt x="49" y="1"/>
                    <a:pt x="42" y="1"/>
                    <a:pt x="36" y="4"/>
                  </a:cubicBezTo>
                  <a:cubicBezTo>
                    <a:pt x="35" y="4"/>
                    <a:pt x="33" y="5"/>
                    <a:pt x="31" y="6"/>
                  </a:cubicBezTo>
                  <a:cubicBezTo>
                    <a:pt x="30" y="7"/>
                    <a:pt x="28" y="7"/>
                    <a:pt x="27" y="8"/>
                  </a:cubicBezTo>
                  <a:cubicBezTo>
                    <a:pt x="24" y="10"/>
                    <a:pt x="21" y="13"/>
                    <a:pt x="19" y="15"/>
                  </a:cubicBezTo>
                  <a:cubicBezTo>
                    <a:pt x="17" y="16"/>
                    <a:pt x="17" y="16"/>
                    <a:pt x="17" y="16"/>
                  </a:cubicBezTo>
                  <a:cubicBezTo>
                    <a:pt x="17" y="17"/>
                    <a:pt x="17" y="17"/>
                    <a:pt x="17" y="17"/>
                  </a:cubicBezTo>
                  <a:cubicBezTo>
                    <a:pt x="16" y="17"/>
                    <a:pt x="16" y="17"/>
                    <a:pt x="16" y="17"/>
                  </a:cubicBezTo>
                  <a:cubicBezTo>
                    <a:pt x="16" y="17"/>
                    <a:pt x="16" y="17"/>
                    <a:pt x="16" y="17"/>
                  </a:cubicBezTo>
                  <a:cubicBezTo>
                    <a:pt x="16" y="17"/>
                    <a:pt x="16" y="17"/>
                    <a:pt x="16" y="17"/>
                  </a:cubicBezTo>
                  <a:cubicBezTo>
                    <a:pt x="16" y="17"/>
                    <a:pt x="16" y="17"/>
                    <a:pt x="16" y="17"/>
                  </a:cubicBezTo>
                  <a:cubicBezTo>
                    <a:pt x="15" y="18"/>
                    <a:pt x="15" y="18"/>
                    <a:pt x="15" y="18"/>
                  </a:cubicBezTo>
                  <a:cubicBezTo>
                    <a:pt x="13" y="20"/>
                    <a:pt x="12" y="22"/>
                    <a:pt x="11" y="23"/>
                  </a:cubicBezTo>
                  <a:cubicBezTo>
                    <a:pt x="9" y="27"/>
                    <a:pt x="8" y="30"/>
                    <a:pt x="7" y="33"/>
                  </a:cubicBezTo>
                  <a:cubicBezTo>
                    <a:pt x="5" y="40"/>
                    <a:pt x="4" y="47"/>
                    <a:pt x="4" y="54"/>
                  </a:cubicBezTo>
                  <a:cubicBezTo>
                    <a:pt x="4" y="60"/>
                    <a:pt x="4" y="66"/>
                    <a:pt x="4" y="72"/>
                  </a:cubicBezTo>
                  <a:cubicBezTo>
                    <a:pt x="5" y="84"/>
                    <a:pt x="6" y="95"/>
                    <a:pt x="6" y="104"/>
                  </a:cubicBezTo>
                  <a:cubicBezTo>
                    <a:pt x="7" y="113"/>
                    <a:pt x="6" y="120"/>
                    <a:pt x="4" y="124"/>
                  </a:cubicBezTo>
                  <a:cubicBezTo>
                    <a:pt x="4" y="125"/>
                    <a:pt x="4" y="126"/>
                    <a:pt x="3" y="127"/>
                  </a:cubicBezTo>
                  <a:cubicBezTo>
                    <a:pt x="3" y="128"/>
                    <a:pt x="3" y="128"/>
                    <a:pt x="2" y="129"/>
                  </a:cubicBezTo>
                  <a:cubicBezTo>
                    <a:pt x="2" y="130"/>
                    <a:pt x="1" y="130"/>
                    <a:pt x="1" y="130"/>
                  </a:cubicBezTo>
                  <a:cubicBezTo>
                    <a:pt x="0" y="132"/>
                    <a:pt x="0" y="134"/>
                    <a:pt x="1" y="136"/>
                  </a:cubicBezTo>
                  <a:cubicBezTo>
                    <a:pt x="3" y="137"/>
                    <a:pt x="5" y="137"/>
                    <a:pt x="7" y="136"/>
                  </a:cubicBezTo>
                  <a:cubicBezTo>
                    <a:pt x="7" y="136"/>
                    <a:pt x="8" y="135"/>
                    <a:pt x="9" y="134"/>
                  </a:cubicBezTo>
                  <a:cubicBezTo>
                    <a:pt x="9" y="134"/>
                    <a:pt x="10" y="132"/>
                    <a:pt x="11" y="131"/>
                  </a:cubicBezTo>
                  <a:cubicBezTo>
                    <a:pt x="11" y="130"/>
                    <a:pt x="12" y="129"/>
                    <a:pt x="13" y="128"/>
                  </a:cubicBezTo>
                  <a:cubicBezTo>
                    <a:pt x="16" y="122"/>
                    <a:pt x="17" y="113"/>
                    <a:pt x="18" y="104"/>
                  </a:cubicBezTo>
                  <a:cubicBezTo>
                    <a:pt x="18" y="94"/>
                    <a:pt x="18" y="83"/>
                    <a:pt x="18" y="72"/>
                  </a:cubicBezTo>
                  <a:cubicBezTo>
                    <a:pt x="18" y="66"/>
                    <a:pt x="18" y="60"/>
                    <a:pt x="18" y="54"/>
                  </a:cubicBezTo>
                  <a:cubicBezTo>
                    <a:pt x="19" y="48"/>
                    <a:pt x="19" y="43"/>
                    <a:pt x="21" y="38"/>
                  </a:cubicBezTo>
                  <a:cubicBezTo>
                    <a:pt x="22" y="35"/>
                    <a:pt x="23" y="33"/>
                    <a:pt x="24" y="31"/>
                  </a:cubicBezTo>
                  <a:cubicBezTo>
                    <a:pt x="25" y="30"/>
                    <a:pt x="25" y="29"/>
                    <a:pt x="26" y="28"/>
                  </a:cubicBezTo>
                  <a:cubicBezTo>
                    <a:pt x="27" y="28"/>
                    <a:pt x="27" y="28"/>
                    <a:pt x="27" y="28"/>
                  </a:cubicBezTo>
                  <a:cubicBezTo>
                    <a:pt x="27" y="27"/>
                    <a:pt x="27" y="27"/>
                    <a:pt x="27" y="27"/>
                  </a:cubicBezTo>
                  <a:cubicBezTo>
                    <a:pt x="27" y="27"/>
                    <a:pt x="27" y="27"/>
                    <a:pt x="27" y="27"/>
                  </a:cubicBezTo>
                  <a:cubicBezTo>
                    <a:pt x="27" y="27"/>
                    <a:pt x="27" y="27"/>
                    <a:pt x="27" y="27"/>
                  </a:cubicBezTo>
                  <a:cubicBezTo>
                    <a:pt x="27" y="27"/>
                    <a:pt x="27" y="27"/>
                    <a:pt x="27" y="27"/>
                  </a:cubicBezTo>
                  <a:cubicBezTo>
                    <a:pt x="29" y="26"/>
                    <a:pt x="29" y="26"/>
                    <a:pt x="29" y="26"/>
                  </a:cubicBezTo>
                  <a:cubicBezTo>
                    <a:pt x="31" y="23"/>
                    <a:pt x="33" y="22"/>
                    <a:pt x="35" y="21"/>
                  </a:cubicBezTo>
                  <a:cubicBezTo>
                    <a:pt x="36" y="20"/>
                    <a:pt x="37" y="19"/>
                    <a:pt x="38" y="19"/>
                  </a:cubicBezTo>
                  <a:cubicBezTo>
                    <a:pt x="39" y="18"/>
                    <a:pt x="40" y="18"/>
                    <a:pt x="41" y="17"/>
                  </a:cubicBezTo>
                  <a:cubicBezTo>
                    <a:pt x="50" y="14"/>
                    <a:pt x="61" y="13"/>
                    <a:pt x="70" y="14"/>
                  </a:cubicBezTo>
                  <a:cubicBezTo>
                    <a:pt x="74" y="14"/>
                    <a:pt x="79" y="14"/>
                    <a:pt x="82" y="14"/>
                  </a:cubicBezTo>
                  <a:cubicBezTo>
                    <a:pt x="86" y="14"/>
                    <a:pt x="90" y="14"/>
                    <a:pt x="92" y="14"/>
                  </a:cubicBezTo>
                  <a:cubicBezTo>
                    <a:pt x="95" y="14"/>
                    <a:pt x="97" y="14"/>
                    <a:pt x="99" y="14"/>
                  </a:cubicBezTo>
                  <a:cubicBezTo>
                    <a:pt x="100" y="14"/>
                    <a:pt x="101" y="14"/>
                    <a:pt x="101" y="14"/>
                  </a:cubicBezTo>
                  <a:cubicBezTo>
                    <a:pt x="103" y="13"/>
                    <a:pt x="105" y="12"/>
                    <a:pt x="105" y="10"/>
                  </a:cubicBezTo>
                  <a:cubicBezTo>
                    <a:pt x="105" y="8"/>
                    <a:pt x="104" y="6"/>
                    <a:pt x="101" y="6"/>
                  </a:cubicBezTo>
                  <a:close/>
                </a:path>
              </a:pathLst>
            </a:custGeom>
            <a:solidFill>
              <a:schemeClr val="accent1"/>
            </a:solidFill>
          </p:spPr>
          <p:txBody>
            <a:bodyPr vert="horz" wrap="square" lIns="91440" tIns="45720" rIns="91440" bIns="45720" anchor="t">
              <a:normAutofit/>
            </a:bodyPr>
            <a:lstStyle/>
            <a:p>
              <a:pPr marL="0" algn="l"/>
              <a:endParaRPr/>
            </a:p>
          </p:txBody>
        </p:sp>
        <p:sp>
          <p:nvSpPr>
            <p:cNvPr id="48" name="Freeform 48"/>
            <p:cNvSpPr/>
            <p:nvPr/>
          </p:nvSpPr>
          <p:spPr>
            <a:xfrm>
              <a:off x="3686" y="2689"/>
              <a:ext cx="106" cy="74"/>
            </a:xfrm>
            <a:custGeom>
              <a:avLst/>
              <a:gdLst/>
              <a:ahLst/>
              <a:cxnLst/>
              <a:rect l="l" t="t" r="r" b="b"/>
              <a:pathLst>
                <a:path w="44" h="31">
                  <a:moveTo>
                    <a:pt x="43" y="25"/>
                  </a:moveTo>
                  <a:cubicBezTo>
                    <a:pt x="29" y="11"/>
                    <a:pt x="29" y="11"/>
                    <a:pt x="29" y="11"/>
                  </a:cubicBezTo>
                  <a:cubicBezTo>
                    <a:pt x="31" y="11"/>
                    <a:pt x="33" y="11"/>
                    <a:pt x="34" y="11"/>
                  </a:cubicBezTo>
                  <a:cubicBezTo>
                    <a:pt x="37" y="11"/>
                    <a:pt x="41" y="11"/>
                    <a:pt x="44" y="10"/>
                  </a:cubicBezTo>
                  <a:cubicBezTo>
                    <a:pt x="44" y="7"/>
                    <a:pt x="44" y="3"/>
                    <a:pt x="43" y="0"/>
                  </a:cubicBezTo>
                  <a:cubicBezTo>
                    <a:pt x="40" y="0"/>
                    <a:pt x="37" y="0"/>
                    <a:pt x="34" y="1"/>
                  </a:cubicBezTo>
                  <a:cubicBezTo>
                    <a:pt x="29" y="1"/>
                    <a:pt x="25" y="1"/>
                    <a:pt x="22" y="1"/>
                  </a:cubicBezTo>
                  <a:cubicBezTo>
                    <a:pt x="18" y="1"/>
                    <a:pt x="15" y="1"/>
                    <a:pt x="12" y="2"/>
                  </a:cubicBezTo>
                  <a:cubicBezTo>
                    <a:pt x="7" y="2"/>
                    <a:pt x="4" y="2"/>
                    <a:pt x="4" y="2"/>
                  </a:cubicBezTo>
                  <a:cubicBezTo>
                    <a:pt x="2" y="2"/>
                    <a:pt x="0" y="4"/>
                    <a:pt x="0" y="6"/>
                  </a:cubicBezTo>
                  <a:cubicBezTo>
                    <a:pt x="0" y="8"/>
                    <a:pt x="1" y="10"/>
                    <a:pt x="4" y="10"/>
                  </a:cubicBezTo>
                  <a:cubicBezTo>
                    <a:pt x="4" y="10"/>
                    <a:pt x="7" y="10"/>
                    <a:pt x="12" y="10"/>
                  </a:cubicBezTo>
                  <a:cubicBezTo>
                    <a:pt x="14" y="10"/>
                    <a:pt x="16" y="10"/>
                    <a:pt x="18" y="11"/>
                  </a:cubicBezTo>
                  <a:cubicBezTo>
                    <a:pt x="18" y="11"/>
                    <a:pt x="19" y="12"/>
                    <a:pt x="19" y="12"/>
                  </a:cubicBezTo>
                  <a:cubicBezTo>
                    <a:pt x="37" y="30"/>
                    <a:pt x="37" y="30"/>
                    <a:pt x="37" y="30"/>
                  </a:cubicBezTo>
                  <a:cubicBezTo>
                    <a:pt x="38" y="31"/>
                    <a:pt x="39" y="31"/>
                    <a:pt x="40" y="31"/>
                  </a:cubicBezTo>
                  <a:cubicBezTo>
                    <a:pt x="41" y="31"/>
                    <a:pt x="42" y="31"/>
                    <a:pt x="43" y="30"/>
                  </a:cubicBezTo>
                  <a:cubicBezTo>
                    <a:pt x="44" y="29"/>
                    <a:pt x="44" y="26"/>
                    <a:pt x="43" y="25"/>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sp>
          <p:nvSpPr>
            <p:cNvPr id="49" name="Freeform 49"/>
            <p:cNvSpPr/>
            <p:nvPr/>
          </p:nvSpPr>
          <p:spPr>
            <a:xfrm>
              <a:off x="3929" y="2410"/>
              <a:ext cx="50" cy="67"/>
            </a:xfrm>
            <a:custGeom>
              <a:avLst/>
              <a:gdLst/>
              <a:ahLst/>
              <a:cxnLst/>
              <a:rect l="l" t="t" r="r" b="b"/>
              <a:pathLst>
                <a:path w="21" h="28">
                  <a:moveTo>
                    <a:pt x="0" y="12"/>
                  </a:moveTo>
                  <a:cubicBezTo>
                    <a:pt x="0" y="16"/>
                    <a:pt x="0" y="21"/>
                    <a:pt x="0" y="26"/>
                  </a:cubicBezTo>
                  <a:cubicBezTo>
                    <a:pt x="4" y="27"/>
                    <a:pt x="7" y="27"/>
                    <a:pt x="10" y="27"/>
                  </a:cubicBezTo>
                  <a:cubicBezTo>
                    <a:pt x="10" y="26"/>
                    <a:pt x="10" y="24"/>
                    <a:pt x="10" y="23"/>
                  </a:cubicBezTo>
                  <a:cubicBezTo>
                    <a:pt x="14" y="27"/>
                    <a:pt x="14" y="27"/>
                    <a:pt x="14" y="27"/>
                  </a:cubicBezTo>
                  <a:cubicBezTo>
                    <a:pt x="15" y="28"/>
                    <a:pt x="16" y="28"/>
                    <a:pt x="17" y="28"/>
                  </a:cubicBezTo>
                  <a:cubicBezTo>
                    <a:pt x="18" y="28"/>
                    <a:pt x="19" y="28"/>
                    <a:pt x="20" y="27"/>
                  </a:cubicBezTo>
                  <a:cubicBezTo>
                    <a:pt x="21" y="26"/>
                    <a:pt x="21" y="23"/>
                    <a:pt x="20" y="22"/>
                  </a:cubicBezTo>
                  <a:cubicBezTo>
                    <a:pt x="9" y="10"/>
                    <a:pt x="9" y="10"/>
                    <a:pt x="9" y="10"/>
                  </a:cubicBezTo>
                  <a:cubicBezTo>
                    <a:pt x="8" y="6"/>
                    <a:pt x="8" y="3"/>
                    <a:pt x="8" y="3"/>
                  </a:cubicBezTo>
                  <a:cubicBezTo>
                    <a:pt x="8" y="1"/>
                    <a:pt x="6" y="0"/>
                    <a:pt x="4" y="0"/>
                  </a:cubicBezTo>
                  <a:cubicBezTo>
                    <a:pt x="2" y="0"/>
                    <a:pt x="0" y="1"/>
                    <a:pt x="0" y="4"/>
                  </a:cubicBezTo>
                  <a:cubicBezTo>
                    <a:pt x="0" y="4"/>
                    <a:pt x="0" y="4"/>
                    <a:pt x="0" y="4"/>
                  </a:cubicBezTo>
                  <a:cubicBezTo>
                    <a:pt x="0" y="4"/>
                    <a:pt x="0" y="6"/>
                    <a:pt x="0" y="11"/>
                  </a:cubicBezTo>
                  <a:cubicBezTo>
                    <a:pt x="0" y="11"/>
                    <a:pt x="0" y="12"/>
                    <a:pt x="0" y="12"/>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grpSp>
      <p:grpSp>
        <p:nvGrpSpPr>
          <p:cNvPr id="50" name="Group 50"/>
          <p:cNvGrpSpPr/>
          <p:nvPr/>
        </p:nvGrpSpPr>
        <p:grpSpPr>
          <a:xfrm flipH="1">
            <a:off x="396083" y="5189356"/>
            <a:ext cx="650744" cy="642677"/>
            <a:chOff x="3597" y="1921"/>
            <a:chExt cx="484" cy="478"/>
          </a:xfrm>
          <a:solidFill>
            <a:srgbClr val="1CADE4"/>
          </a:solidFill>
        </p:grpSpPr>
        <p:sp>
          <p:nvSpPr>
            <p:cNvPr id="51" name="Freeform 51"/>
            <p:cNvSpPr/>
            <p:nvPr/>
          </p:nvSpPr>
          <p:spPr>
            <a:xfrm>
              <a:off x="3923" y="1921"/>
              <a:ext cx="158" cy="153"/>
            </a:xfrm>
            <a:custGeom>
              <a:avLst/>
              <a:gdLst/>
              <a:ahLst/>
              <a:cxnLst/>
              <a:rect l="l" t="t" r="r" b="b"/>
              <a:pathLst>
                <a:path w="66" h="64">
                  <a:moveTo>
                    <a:pt x="63" y="42"/>
                  </a:moveTo>
                  <a:cubicBezTo>
                    <a:pt x="23" y="3"/>
                    <a:pt x="23" y="3"/>
                    <a:pt x="23" y="3"/>
                  </a:cubicBezTo>
                  <a:cubicBezTo>
                    <a:pt x="20" y="0"/>
                    <a:pt x="16" y="0"/>
                    <a:pt x="13" y="3"/>
                  </a:cubicBezTo>
                  <a:cubicBezTo>
                    <a:pt x="10" y="5"/>
                    <a:pt x="10" y="10"/>
                    <a:pt x="13" y="13"/>
                  </a:cubicBezTo>
                  <a:cubicBezTo>
                    <a:pt x="19" y="19"/>
                    <a:pt x="19" y="19"/>
                    <a:pt x="19" y="19"/>
                  </a:cubicBezTo>
                  <a:cubicBezTo>
                    <a:pt x="0" y="38"/>
                    <a:pt x="0" y="38"/>
                    <a:pt x="0" y="38"/>
                  </a:cubicBezTo>
                  <a:cubicBezTo>
                    <a:pt x="26" y="64"/>
                    <a:pt x="26" y="64"/>
                    <a:pt x="26" y="64"/>
                  </a:cubicBezTo>
                  <a:cubicBezTo>
                    <a:pt x="45" y="45"/>
                    <a:pt x="45" y="45"/>
                    <a:pt x="45" y="45"/>
                  </a:cubicBezTo>
                  <a:cubicBezTo>
                    <a:pt x="52" y="53"/>
                    <a:pt x="52" y="53"/>
                    <a:pt x="52" y="53"/>
                  </a:cubicBezTo>
                  <a:cubicBezTo>
                    <a:pt x="55" y="55"/>
                    <a:pt x="60" y="55"/>
                    <a:pt x="63" y="53"/>
                  </a:cubicBezTo>
                  <a:cubicBezTo>
                    <a:pt x="66" y="50"/>
                    <a:pt x="66" y="45"/>
                    <a:pt x="63" y="42"/>
                  </a:cubicBezTo>
                  <a:close/>
                </a:path>
              </a:pathLst>
            </a:custGeom>
            <a:solidFill>
              <a:schemeClr val="accent1"/>
            </a:solidFill>
          </p:spPr>
          <p:txBody>
            <a:bodyPr vert="horz" wrap="square" lIns="91440" tIns="45720" rIns="91440" bIns="45720" anchor="t">
              <a:normAutofit fontScale="47500" lnSpcReduction="20000"/>
            </a:bodyPr>
            <a:lstStyle/>
            <a:p>
              <a:pPr marL="0" algn="l"/>
              <a:endParaRPr/>
            </a:p>
          </p:txBody>
        </p:sp>
        <p:sp>
          <p:nvSpPr>
            <p:cNvPr id="52" name="Freeform 52"/>
            <p:cNvSpPr/>
            <p:nvPr/>
          </p:nvSpPr>
          <p:spPr>
            <a:xfrm>
              <a:off x="3597" y="1966"/>
              <a:ext cx="431" cy="433"/>
            </a:xfrm>
            <a:custGeom>
              <a:avLst/>
              <a:gdLst/>
              <a:ahLst/>
              <a:cxnLst/>
              <a:rect l="l" t="t" r="r" b="b"/>
              <a:pathLst>
                <a:path w="180" h="181">
                  <a:moveTo>
                    <a:pt x="178" y="70"/>
                  </a:moveTo>
                  <a:cubicBezTo>
                    <a:pt x="110" y="2"/>
                    <a:pt x="110" y="2"/>
                    <a:pt x="110" y="2"/>
                  </a:cubicBezTo>
                  <a:cubicBezTo>
                    <a:pt x="107" y="0"/>
                    <a:pt x="102" y="0"/>
                    <a:pt x="99" y="2"/>
                  </a:cubicBezTo>
                  <a:cubicBezTo>
                    <a:pt x="96" y="5"/>
                    <a:pt x="96" y="10"/>
                    <a:pt x="99" y="13"/>
                  </a:cubicBezTo>
                  <a:cubicBezTo>
                    <a:pt x="108" y="21"/>
                    <a:pt x="108" y="21"/>
                    <a:pt x="108" y="21"/>
                  </a:cubicBezTo>
                  <a:cubicBezTo>
                    <a:pt x="18" y="111"/>
                    <a:pt x="18" y="111"/>
                    <a:pt x="18" y="111"/>
                  </a:cubicBezTo>
                  <a:cubicBezTo>
                    <a:pt x="18" y="159"/>
                    <a:pt x="18" y="159"/>
                    <a:pt x="18" y="159"/>
                  </a:cubicBezTo>
                  <a:cubicBezTo>
                    <a:pt x="0" y="177"/>
                    <a:pt x="0" y="177"/>
                    <a:pt x="0" y="177"/>
                  </a:cubicBezTo>
                  <a:cubicBezTo>
                    <a:pt x="4" y="181"/>
                    <a:pt x="4" y="181"/>
                    <a:pt x="4" y="181"/>
                  </a:cubicBezTo>
                  <a:cubicBezTo>
                    <a:pt x="22" y="163"/>
                    <a:pt x="22" y="163"/>
                    <a:pt x="22" y="163"/>
                  </a:cubicBezTo>
                  <a:cubicBezTo>
                    <a:pt x="70" y="163"/>
                    <a:pt x="70" y="163"/>
                    <a:pt x="70" y="163"/>
                  </a:cubicBezTo>
                  <a:cubicBezTo>
                    <a:pt x="160" y="73"/>
                    <a:pt x="160" y="73"/>
                    <a:pt x="160" y="73"/>
                  </a:cubicBezTo>
                  <a:cubicBezTo>
                    <a:pt x="167" y="81"/>
                    <a:pt x="167" y="81"/>
                    <a:pt x="167" y="81"/>
                  </a:cubicBezTo>
                  <a:cubicBezTo>
                    <a:pt x="170" y="84"/>
                    <a:pt x="175" y="84"/>
                    <a:pt x="178" y="81"/>
                  </a:cubicBezTo>
                  <a:cubicBezTo>
                    <a:pt x="180" y="78"/>
                    <a:pt x="180" y="73"/>
                    <a:pt x="178" y="70"/>
                  </a:cubicBezTo>
                  <a:close/>
                  <a:moveTo>
                    <a:pt x="54" y="120"/>
                  </a:moveTo>
                  <a:cubicBezTo>
                    <a:pt x="41" y="107"/>
                    <a:pt x="41" y="107"/>
                    <a:pt x="41" y="107"/>
                  </a:cubicBezTo>
                  <a:cubicBezTo>
                    <a:pt x="40" y="106"/>
                    <a:pt x="40" y="104"/>
                    <a:pt x="41" y="103"/>
                  </a:cubicBezTo>
                  <a:cubicBezTo>
                    <a:pt x="42" y="102"/>
                    <a:pt x="43" y="102"/>
                    <a:pt x="44" y="103"/>
                  </a:cubicBezTo>
                  <a:cubicBezTo>
                    <a:pt x="57" y="116"/>
                    <a:pt x="57" y="116"/>
                    <a:pt x="57" y="116"/>
                  </a:cubicBezTo>
                  <a:cubicBezTo>
                    <a:pt x="58" y="117"/>
                    <a:pt x="58" y="119"/>
                    <a:pt x="57" y="120"/>
                  </a:cubicBezTo>
                  <a:cubicBezTo>
                    <a:pt x="56" y="121"/>
                    <a:pt x="55" y="121"/>
                    <a:pt x="54" y="120"/>
                  </a:cubicBezTo>
                  <a:close/>
                  <a:moveTo>
                    <a:pt x="65" y="108"/>
                  </a:moveTo>
                  <a:cubicBezTo>
                    <a:pt x="52" y="95"/>
                    <a:pt x="52" y="95"/>
                    <a:pt x="52" y="95"/>
                  </a:cubicBezTo>
                  <a:cubicBezTo>
                    <a:pt x="51" y="94"/>
                    <a:pt x="51" y="93"/>
                    <a:pt x="52" y="92"/>
                  </a:cubicBezTo>
                  <a:cubicBezTo>
                    <a:pt x="53" y="91"/>
                    <a:pt x="55" y="91"/>
                    <a:pt x="56" y="92"/>
                  </a:cubicBezTo>
                  <a:cubicBezTo>
                    <a:pt x="69" y="105"/>
                    <a:pt x="69" y="105"/>
                    <a:pt x="69" y="105"/>
                  </a:cubicBezTo>
                  <a:cubicBezTo>
                    <a:pt x="70" y="106"/>
                    <a:pt x="70" y="107"/>
                    <a:pt x="69" y="108"/>
                  </a:cubicBezTo>
                  <a:cubicBezTo>
                    <a:pt x="68" y="109"/>
                    <a:pt x="66" y="109"/>
                    <a:pt x="65" y="108"/>
                  </a:cubicBezTo>
                  <a:close/>
                  <a:moveTo>
                    <a:pt x="77" y="97"/>
                  </a:moveTo>
                  <a:cubicBezTo>
                    <a:pt x="64" y="84"/>
                    <a:pt x="64" y="84"/>
                    <a:pt x="64" y="84"/>
                  </a:cubicBezTo>
                  <a:cubicBezTo>
                    <a:pt x="63" y="83"/>
                    <a:pt x="63" y="81"/>
                    <a:pt x="64" y="80"/>
                  </a:cubicBezTo>
                  <a:cubicBezTo>
                    <a:pt x="65" y="79"/>
                    <a:pt x="66" y="79"/>
                    <a:pt x="67" y="80"/>
                  </a:cubicBezTo>
                  <a:cubicBezTo>
                    <a:pt x="80" y="93"/>
                    <a:pt x="80" y="93"/>
                    <a:pt x="80" y="93"/>
                  </a:cubicBezTo>
                  <a:cubicBezTo>
                    <a:pt x="81" y="94"/>
                    <a:pt x="81" y="96"/>
                    <a:pt x="80" y="97"/>
                  </a:cubicBezTo>
                  <a:cubicBezTo>
                    <a:pt x="79" y="98"/>
                    <a:pt x="78" y="98"/>
                    <a:pt x="77" y="97"/>
                  </a:cubicBezTo>
                  <a:close/>
                  <a:moveTo>
                    <a:pt x="113" y="106"/>
                  </a:moveTo>
                  <a:cubicBezTo>
                    <a:pt x="75" y="68"/>
                    <a:pt x="75" y="68"/>
                    <a:pt x="75" y="68"/>
                  </a:cubicBezTo>
                  <a:cubicBezTo>
                    <a:pt x="109" y="33"/>
                    <a:pt x="109" y="33"/>
                    <a:pt x="109" y="33"/>
                  </a:cubicBezTo>
                  <a:cubicBezTo>
                    <a:pt x="148" y="72"/>
                    <a:pt x="148" y="72"/>
                    <a:pt x="148" y="72"/>
                  </a:cubicBezTo>
                  <a:lnTo>
                    <a:pt x="113" y="106"/>
                  </a:lnTo>
                  <a:close/>
                </a:path>
              </a:pathLst>
            </a:custGeom>
            <a:solidFill>
              <a:schemeClr val="accent1"/>
            </a:solidFill>
          </p:spPr>
          <p:txBody>
            <a:bodyPr vert="horz" wrap="square" lIns="91440" tIns="45720" rIns="91440" bIns="45720" anchor="t">
              <a:normAutofit/>
            </a:bodyPr>
            <a:lstStyle/>
            <a:p>
              <a:pPr marL="0" algn="l"/>
              <a:endParaRPr/>
            </a:p>
          </p:txBody>
        </p:sp>
      </p:grpSp>
      <p:grpSp>
        <p:nvGrpSpPr>
          <p:cNvPr id="53" name="Group 53"/>
          <p:cNvGrpSpPr/>
          <p:nvPr/>
        </p:nvGrpSpPr>
        <p:grpSpPr>
          <a:xfrm>
            <a:off x="3982961" y="5118052"/>
            <a:ext cx="621791" cy="839515"/>
            <a:chOff x="3764" y="1231"/>
            <a:chExt cx="317" cy="428"/>
          </a:xfrm>
          <a:solidFill>
            <a:srgbClr val="1CADE4"/>
          </a:solidFill>
        </p:grpSpPr>
        <p:sp>
          <p:nvSpPr>
            <p:cNvPr id="54" name="Freeform 54"/>
            <p:cNvSpPr/>
            <p:nvPr/>
          </p:nvSpPr>
          <p:spPr>
            <a:xfrm>
              <a:off x="3764" y="1287"/>
              <a:ext cx="317" cy="372"/>
            </a:xfrm>
            <a:custGeom>
              <a:avLst/>
              <a:gdLst/>
              <a:ahLst/>
              <a:cxnLst/>
              <a:rect l="l" t="t" r="r" b="b"/>
              <a:pathLst>
                <a:path w="131" h="155">
                  <a:moveTo>
                    <a:pt x="118" y="0"/>
                  </a:moveTo>
                  <a:cubicBezTo>
                    <a:pt x="104" y="0"/>
                    <a:pt x="104" y="0"/>
                    <a:pt x="104" y="0"/>
                  </a:cubicBezTo>
                  <a:cubicBezTo>
                    <a:pt x="104" y="18"/>
                    <a:pt x="104" y="18"/>
                    <a:pt x="104" y="18"/>
                  </a:cubicBezTo>
                  <a:cubicBezTo>
                    <a:pt x="114" y="18"/>
                    <a:pt x="114" y="18"/>
                    <a:pt x="114" y="18"/>
                  </a:cubicBezTo>
                  <a:cubicBezTo>
                    <a:pt x="114" y="138"/>
                    <a:pt x="114" y="138"/>
                    <a:pt x="114" y="138"/>
                  </a:cubicBezTo>
                  <a:cubicBezTo>
                    <a:pt x="17" y="138"/>
                    <a:pt x="17" y="138"/>
                    <a:pt x="17" y="138"/>
                  </a:cubicBezTo>
                  <a:cubicBezTo>
                    <a:pt x="17" y="18"/>
                    <a:pt x="17" y="18"/>
                    <a:pt x="17" y="18"/>
                  </a:cubicBezTo>
                  <a:cubicBezTo>
                    <a:pt x="27" y="18"/>
                    <a:pt x="27" y="18"/>
                    <a:pt x="27" y="18"/>
                  </a:cubicBezTo>
                  <a:cubicBezTo>
                    <a:pt x="27" y="0"/>
                    <a:pt x="27" y="0"/>
                    <a:pt x="27" y="0"/>
                  </a:cubicBezTo>
                  <a:cubicBezTo>
                    <a:pt x="13" y="0"/>
                    <a:pt x="13" y="0"/>
                    <a:pt x="13" y="0"/>
                  </a:cubicBezTo>
                  <a:cubicBezTo>
                    <a:pt x="6" y="0"/>
                    <a:pt x="0" y="6"/>
                    <a:pt x="0" y="13"/>
                  </a:cubicBezTo>
                  <a:cubicBezTo>
                    <a:pt x="0" y="142"/>
                    <a:pt x="0" y="142"/>
                    <a:pt x="0" y="142"/>
                  </a:cubicBezTo>
                  <a:cubicBezTo>
                    <a:pt x="0" y="149"/>
                    <a:pt x="6" y="155"/>
                    <a:pt x="13" y="155"/>
                  </a:cubicBezTo>
                  <a:cubicBezTo>
                    <a:pt x="118" y="155"/>
                    <a:pt x="118" y="155"/>
                    <a:pt x="118" y="155"/>
                  </a:cubicBezTo>
                  <a:cubicBezTo>
                    <a:pt x="125" y="155"/>
                    <a:pt x="131" y="149"/>
                    <a:pt x="131" y="142"/>
                  </a:cubicBezTo>
                  <a:cubicBezTo>
                    <a:pt x="131" y="13"/>
                    <a:pt x="131" y="13"/>
                    <a:pt x="131" y="13"/>
                  </a:cubicBezTo>
                  <a:cubicBezTo>
                    <a:pt x="131" y="6"/>
                    <a:pt x="125" y="0"/>
                    <a:pt x="118" y="0"/>
                  </a:cubicBezTo>
                  <a:close/>
                </a:path>
              </a:pathLst>
            </a:custGeom>
            <a:solidFill>
              <a:schemeClr val="accent1"/>
            </a:solidFill>
          </p:spPr>
          <p:txBody>
            <a:bodyPr vert="horz" wrap="square" lIns="91440" tIns="45720" rIns="91440" bIns="45720" anchor="t">
              <a:normAutofit/>
            </a:bodyPr>
            <a:lstStyle/>
            <a:p>
              <a:pPr marL="0" algn="l"/>
              <a:endParaRPr/>
            </a:p>
          </p:txBody>
        </p:sp>
        <p:sp>
          <p:nvSpPr>
            <p:cNvPr id="55" name="Freeform 55"/>
            <p:cNvSpPr/>
            <p:nvPr/>
          </p:nvSpPr>
          <p:spPr>
            <a:xfrm>
              <a:off x="3847" y="1231"/>
              <a:ext cx="152" cy="130"/>
            </a:xfrm>
            <a:custGeom>
              <a:avLst/>
              <a:gdLst/>
              <a:ahLst/>
              <a:cxnLst/>
              <a:rect l="l" t="t" r="r" b="b"/>
              <a:pathLst>
                <a:path w="63" h="54">
                  <a:moveTo>
                    <a:pt x="52" y="23"/>
                  </a:moveTo>
                  <a:cubicBezTo>
                    <a:pt x="53" y="22"/>
                    <a:pt x="53" y="22"/>
                    <a:pt x="53" y="21"/>
                  </a:cubicBezTo>
                  <a:cubicBezTo>
                    <a:pt x="53" y="9"/>
                    <a:pt x="43" y="0"/>
                    <a:pt x="32" y="0"/>
                  </a:cubicBezTo>
                  <a:cubicBezTo>
                    <a:pt x="20" y="0"/>
                    <a:pt x="11" y="9"/>
                    <a:pt x="11" y="21"/>
                  </a:cubicBezTo>
                  <a:cubicBezTo>
                    <a:pt x="11" y="22"/>
                    <a:pt x="11" y="22"/>
                    <a:pt x="11" y="23"/>
                  </a:cubicBezTo>
                  <a:cubicBezTo>
                    <a:pt x="0" y="23"/>
                    <a:pt x="0" y="23"/>
                    <a:pt x="0" y="23"/>
                  </a:cubicBezTo>
                  <a:cubicBezTo>
                    <a:pt x="0" y="54"/>
                    <a:pt x="0" y="54"/>
                    <a:pt x="0" y="54"/>
                  </a:cubicBezTo>
                  <a:cubicBezTo>
                    <a:pt x="63" y="54"/>
                    <a:pt x="63" y="54"/>
                    <a:pt x="63" y="54"/>
                  </a:cubicBezTo>
                  <a:cubicBezTo>
                    <a:pt x="63" y="23"/>
                    <a:pt x="63" y="23"/>
                    <a:pt x="63" y="23"/>
                  </a:cubicBezTo>
                  <a:lnTo>
                    <a:pt x="52" y="23"/>
                  </a:lnTo>
                  <a:close/>
                  <a:moveTo>
                    <a:pt x="32" y="32"/>
                  </a:moveTo>
                  <a:cubicBezTo>
                    <a:pt x="26" y="32"/>
                    <a:pt x="21" y="27"/>
                    <a:pt x="21" y="21"/>
                  </a:cubicBezTo>
                  <a:cubicBezTo>
                    <a:pt x="21" y="15"/>
                    <a:pt x="26" y="10"/>
                    <a:pt x="32" y="10"/>
                  </a:cubicBezTo>
                  <a:cubicBezTo>
                    <a:pt x="38" y="10"/>
                    <a:pt x="43" y="15"/>
                    <a:pt x="43" y="21"/>
                  </a:cubicBezTo>
                  <a:cubicBezTo>
                    <a:pt x="43" y="27"/>
                    <a:pt x="38" y="32"/>
                    <a:pt x="32" y="32"/>
                  </a:cubicBezTo>
                  <a:close/>
                </a:path>
              </a:pathLst>
            </a:custGeom>
            <a:solidFill>
              <a:schemeClr val="accent1"/>
            </a:solidFill>
          </p:spPr>
          <p:txBody>
            <a:bodyPr vert="horz" wrap="square" lIns="91440" tIns="45720" rIns="91440" bIns="45720" anchor="t">
              <a:normAutofit fontScale="70000" lnSpcReduction="20000"/>
            </a:bodyPr>
            <a:lstStyle/>
            <a:p>
              <a:pPr marL="0" algn="l"/>
              <a:endParaRPr/>
            </a:p>
          </p:txBody>
        </p:sp>
        <p:sp>
          <p:nvSpPr>
            <p:cNvPr id="56" name="Freeform 56"/>
            <p:cNvSpPr/>
            <p:nvPr/>
          </p:nvSpPr>
          <p:spPr>
            <a:xfrm>
              <a:off x="3820" y="1530"/>
              <a:ext cx="63" cy="48"/>
            </a:xfrm>
            <a:custGeom>
              <a:avLst/>
              <a:gdLst/>
              <a:ahLst/>
              <a:cxnLst/>
              <a:rect l="l" t="t" r="r" b="b"/>
              <a:pathLst>
                <a:path w="26" h="20">
                  <a:moveTo>
                    <a:pt x="11" y="20"/>
                  </a:moveTo>
                  <a:cubicBezTo>
                    <a:pt x="10" y="20"/>
                    <a:pt x="10" y="19"/>
                    <a:pt x="9" y="19"/>
                  </a:cubicBezTo>
                  <a:cubicBezTo>
                    <a:pt x="0" y="10"/>
                    <a:pt x="0" y="10"/>
                    <a:pt x="0" y="10"/>
                  </a:cubicBezTo>
                  <a:cubicBezTo>
                    <a:pt x="3" y="7"/>
                    <a:pt x="3" y="7"/>
                    <a:pt x="3" y="7"/>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20"/>
                    <a:pt x="11" y="20"/>
                  </a:cubicBezTo>
                  <a:cubicBezTo>
                    <a:pt x="11" y="20"/>
                    <a:pt x="11" y="20"/>
                    <a:pt x="11" y="20"/>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sp>
          <p:nvSpPr>
            <p:cNvPr id="57" name="Freeform 57"/>
            <p:cNvSpPr/>
            <p:nvPr/>
          </p:nvSpPr>
          <p:spPr>
            <a:xfrm>
              <a:off x="3820" y="1453"/>
              <a:ext cx="63" cy="45"/>
            </a:xfrm>
            <a:custGeom>
              <a:avLst/>
              <a:gdLst/>
              <a:ahLst/>
              <a:cxnLst/>
              <a:rect l="l" t="t" r="r" b="b"/>
              <a:pathLst>
                <a:path w="26" h="19">
                  <a:moveTo>
                    <a:pt x="11" y="19"/>
                  </a:moveTo>
                  <a:cubicBezTo>
                    <a:pt x="10" y="19"/>
                    <a:pt x="10" y="19"/>
                    <a:pt x="9" y="19"/>
                  </a:cubicBezTo>
                  <a:cubicBezTo>
                    <a:pt x="0" y="10"/>
                    <a:pt x="0" y="10"/>
                    <a:pt x="0" y="10"/>
                  </a:cubicBezTo>
                  <a:cubicBezTo>
                    <a:pt x="3" y="7"/>
                    <a:pt x="3" y="7"/>
                    <a:pt x="3" y="7"/>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19"/>
                    <a:pt x="11" y="19"/>
                  </a:cubicBezTo>
                  <a:cubicBezTo>
                    <a:pt x="11" y="19"/>
                    <a:pt x="11" y="19"/>
                    <a:pt x="11" y="19"/>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sp>
          <p:nvSpPr>
            <p:cNvPr id="58" name="Freeform 58"/>
            <p:cNvSpPr/>
            <p:nvPr/>
          </p:nvSpPr>
          <p:spPr>
            <a:xfrm>
              <a:off x="3820" y="1376"/>
              <a:ext cx="63" cy="45"/>
            </a:xfrm>
            <a:custGeom>
              <a:avLst/>
              <a:gdLst/>
              <a:ahLst/>
              <a:cxnLst/>
              <a:rect l="l" t="t" r="r" b="b"/>
              <a:pathLst>
                <a:path w="26" h="19">
                  <a:moveTo>
                    <a:pt x="11" y="19"/>
                  </a:moveTo>
                  <a:cubicBezTo>
                    <a:pt x="10" y="19"/>
                    <a:pt x="10" y="19"/>
                    <a:pt x="9" y="19"/>
                  </a:cubicBezTo>
                  <a:cubicBezTo>
                    <a:pt x="0" y="10"/>
                    <a:pt x="0" y="10"/>
                    <a:pt x="0" y="10"/>
                  </a:cubicBezTo>
                  <a:cubicBezTo>
                    <a:pt x="3" y="6"/>
                    <a:pt x="3" y="6"/>
                    <a:pt x="3" y="6"/>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19"/>
                    <a:pt x="11" y="19"/>
                  </a:cubicBezTo>
                  <a:cubicBezTo>
                    <a:pt x="11" y="19"/>
                    <a:pt x="11" y="19"/>
                    <a:pt x="11" y="19"/>
                  </a:cubicBezTo>
                  <a:close/>
                </a:path>
              </a:pathLst>
            </a:custGeom>
            <a:solidFill>
              <a:schemeClr val="accent1"/>
            </a:solidFill>
          </p:spPr>
          <p:txBody>
            <a:bodyPr vert="horz" wrap="square" lIns="91440" tIns="45720" rIns="91440" bIns="45720" anchor="t">
              <a:normAutofit fontScale="25000" lnSpcReduction="20000"/>
            </a:bodyPr>
            <a:lstStyle/>
            <a:p>
              <a:pPr marL="0" algn="l"/>
              <a:endParaRPr/>
            </a:p>
          </p:txBody>
        </p:sp>
        <p:sp>
          <p:nvSpPr>
            <p:cNvPr id="59" name="AutoShape 59"/>
            <p:cNvSpPr/>
            <p:nvPr/>
          </p:nvSpPr>
          <p:spPr>
            <a:xfrm>
              <a:off x="3822" y="1585"/>
              <a:ext cx="201" cy="10"/>
            </a:xfrm>
            <a:prstGeom prst="rect">
              <a:avLst/>
            </a:prstGeom>
            <a:solidFill>
              <a:schemeClr val="accent1"/>
            </a:solidFill>
          </p:spPr>
          <p:txBody>
            <a:bodyPr vert="horz" wrap="square" lIns="91440" tIns="45720" rIns="91440" bIns="45720" anchor="t">
              <a:normAutofit fontScale="25000" lnSpcReduction="20000"/>
            </a:bodyPr>
            <a:lstStyle/>
            <a:p>
              <a:pPr marL="0" algn="l"/>
              <a:endParaRPr/>
            </a:p>
          </p:txBody>
        </p:sp>
        <p:sp>
          <p:nvSpPr>
            <p:cNvPr id="60" name="AutoShape 60"/>
            <p:cNvSpPr/>
            <p:nvPr/>
          </p:nvSpPr>
          <p:spPr>
            <a:xfrm>
              <a:off x="3822" y="1506"/>
              <a:ext cx="201" cy="12"/>
            </a:xfrm>
            <a:prstGeom prst="rect">
              <a:avLst/>
            </a:prstGeom>
            <a:solidFill>
              <a:schemeClr val="accent1"/>
            </a:solidFill>
          </p:spPr>
          <p:txBody>
            <a:bodyPr vert="horz" wrap="square" lIns="91440" tIns="45720" rIns="91440" bIns="45720" anchor="t">
              <a:normAutofit fontScale="25000" lnSpcReduction="20000"/>
            </a:bodyPr>
            <a:lstStyle/>
            <a:p>
              <a:pPr marL="0" algn="l"/>
              <a:endParaRPr/>
            </a:p>
          </p:txBody>
        </p:sp>
        <p:sp>
          <p:nvSpPr>
            <p:cNvPr id="61" name="AutoShape 61"/>
            <p:cNvSpPr/>
            <p:nvPr/>
          </p:nvSpPr>
          <p:spPr>
            <a:xfrm>
              <a:off x="3822" y="1429"/>
              <a:ext cx="201" cy="12"/>
            </a:xfrm>
            <a:prstGeom prst="rect">
              <a:avLst/>
            </a:prstGeom>
            <a:solidFill>
              <a:schemeClr val="accent1"/>
            </a:solidFill>
          </p:spPr>
          <p:txBody>
            <a:bodyPr vert="horz" wrap="square" lIns="91440" tIns="45720" rIns="91440" bIns="45720" anchor="t">
              <a:normAutofit fontScale="25000" lnSpcReduction="20000"/>
            </a:bodyPr>
            <a:lstStyle/>
            <a:p>
              <a:pPr marL="0" algn="l"/>
              <a:endParaRPr/>
            </a:p>
          </p:txBody>
        </p:sp>
      </p:grpSp>
      <p:grpSp>
        <p:nvGrpSpPr>
          <p:cNvPr id="62" name="Group 62"/>
          <p:cNvGrpSpPr/>
          <p:nvPr/>
        </p:nvGrpSpPr>
        <p:grpSpPr>
          <a:xfrm>
            <a:off x="4916738" y="5647840"/>
            <a:ext cx="430179" cy="430179"/>
            <a:chOff x="5688681" y="6307906"/>
            <a:chExt cx="430179" cy="430179"/>
          </a:xfrm>
        </p:grpSpPr>
        <p:sp>
          <p:nvSpPr>
            <p:cNvPr id="63" name="AutoShape 63"/>
            <p:cNvSpPr/>
            <p:nvPr/>
          </p:nvSpPr>
          <p:spPr>
            <a:xfrm>
              <a:off x="5688681" y="6307906"/>
              <a:ext cx="430179" cy="430179"/>
            </a:xfrm>
            <a:prstGeom prst="ellipse">
              <a:avLst/>
            </a:prstGeom>
            <a:solidFill>
              <a:schemeClr val="accent1"/>
            </a:solidFill>
            <a:ln cap="flat" cmpd="sng">
              <a:prstDash val="solid"/>
            </a:ln>
          </p:spPr>
          <p:txBody>
            <a:bodyPr vert="horz" lIns="91440" tIns="45720" rIns="91440" bIns="45720" anchor="ctr">
              <a:normAutofit fontScale="92500" lnSpcReduction="20000"/>
            </a:bodyPr>
            <a:lstStyle/>
            <a:p>
              <a:pPr marL="0" algn="ctr"/>
              <a:endParaRPr/>
            </a:p>
          </p:txBody>
        </p:sp>
        <p:sp>
          <p:nvSpPr>
            <p:cNvPr id="64" name="AutoShape 64"/>
            <p:cNvSpPr/>
            <p:nvPr/>
          </p:nvSpPr>
          <p:spPr>
            <a:xfrm>
              <a:off x="5736420" y="6355645"/>
              <a:ext cx="334699" cy="334699"/>
            </a:xfrm>
            <a:prstGeom prst="mathPlus">
              <a:avLst>
                <a:gd name="adj1" fmla="val 16405"/>
              </a:avLst>
            </a:prstGeom>
            <a:solidFill>
              <a:srgbClr val="FFFFFF"/>
            </a:solidFill>
            <a:ln cap="flat" cmpd="sng">
              <a:prstDash val="solid"/>
            </a:ln>
          </p:spPr>
          <p:txBody>
            <a:bodyPr vert="horz" lIns="91440" tIns="45720" rIns="91440" bIns="45720" anchor="ctr">
              <a:normAutofit fontScale="25000" lnSpcReduction="20000"/>
            </a:bodyPr>
            <a:lstStyle/>
            <a:p>
              <a:pPr marL="0" algn="ctr"/>
              <a:endParaRPr/>
            </a:p>
          </p:txBody>
        </p:sp>
      </p:grpSp>
      <p:grpSp>
        <p:nvGrpSpPr>
          <p:cNvPr id="65" name="Group 65"/>
          <p:cNvGrpSpPr/>
          <p:nvPr/>
        </p:nvGrpSpPr>
        <p:grpSpPr>
          <a:xfrm flipH="1">
            <a:off x="5088682" y="1044871"/>
            <a:ext cx="92895" cy="4402643"/>
            <a:chOff x="1191134" y="690877"/>
            <a:chExt cx="92895" cy="4402643"/>
          </a:xfrm>
        </p:grpSpPr>
        <p:cxnSp>
          <p:nvCxnSpPr>
            <p:cNvPr id="66" name="Connector 66"/>
            <p:cNvCxnSpPr/>
            <p:nvPr/>
          </p:nvCxnSpPr>
          <p:spPr>
            <a:xfrm flipH="1" flipV="1">
              <a:off x="1240883" y="783771"/>
              <a:ext cx="0" cy="4216855"/>
            </a:xfrm>
            <a:prstGeom prst="line">
              <a:avLst/>
            </a:prstGeom>
            <a:ln w="19050" cap="flat" cmpd="sng">
              <a:solidFill>
                <a:schemeClr val="accent1"/>
              </a:solidFill>
              <a:prstDash val="dash"/>
            </a:ln>
          </p:spPr>
        </p:cxnSp>
        <p:sp>
          <p:nvSpPr>
            <p:cNvPr id="67" name="AutoShape 67"/>
            <p:cNvSpPr/>
            <p:nvPr/>
          </p:nvSpPr>
          <p:spPr>
            <a:xfrm>
              <a:off x="1191134" y="5000625"/>
              <a:ext cx="92895" cy="92895"/>
            </a:xfrm>
            <a:prstGeom prst="ellipse">
              <a:avLst/>
            </a:prstGeom>
            <a:no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sp>
          <p:nvSpPr>
            <p:cNvPr id="68" name="AutoShape 68"/>
            <p:cNvSpPr/>
            <p:nvPr/>
          </p:nvSpPr>
          <p:spPr>
            <a:xfrm>
              <a:off x="1191134" y="690877"/>
              <a:ext cx="92895" cy="92895"/>
            </a:xfrm>
            <a:prstGeom prst="ellipse">
              <a:avLst/>
            </a:prstGeom>
            <a:noFill/>
            <a:ln w="12700" cap="flat" cmpd="sng">
              <a:solidFill>
                <a:schemeClr val="accent1"/>
              </a:solidFill>
              <a:prstDash val="solid"/>
            </a:ln>
          </p:spPr>
          <p:txBody>
            <a:bodyPr vert="horz" lIns="91440" tIns="45720" rIns="91440" bIns="45720" anchor="ctr">
              <a:normAutofit fontScale="25000" lnSpcReduction="20000"/>
            </a:bodyPr>
            <a:lstStyle/>
            <a:p>
              <a:pPr marL="0" algn="ctr"/>
              <a:endParaRPr/>
            </a:p>
          </p:txBody>
        </p:sp>
      </p:grpSp>
      <p:sp>
        <p:nvSpPr>
          <p:cNvPr id="69" name="TextBox 69"/>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Actionable Insights and Recommendations</a:t>
            </a:r>
            <a:endParaRPr lang="en-US" sz="1100"/>
          </a:p>
        </p:txBody>
      </p:sp>
      <p:sp>
        <p:nvSpPr>
          <p:cNvPr id="70" name="AutoShape 70"/>
          <p:cNvSpPr/>
          <p:nvPr/>
        </p:nvSpPr>
        <p:spPr>
          <a:xfrm>
            <a:off x="5346918" y="1340768"/>
            <a:ext cx="6510508"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A dedicated module within the dashboard presents recommendations based on data analysis, aiding healthcare administrators in implementing evidence-based strategies to enhance service delivery.</a:t>
            </a:r>
          </a:p>
        </p:txBody>
      </p:sp>
      <p:sp>
        <p:nvSpPr>
          <p:cNvPr id="71" name="TextBox 71"/>
          <p:cNvSpPr txBox="1"/>
          <p:nvPr/>
        </p:nvSpPr>
        <p:spPr>
          <a:xfrm>
            <a:off x="5346917" y="1044871"/>
            <a:ext cx="6510510"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Suggestions Module</a:t>
            </a:r>
            <a:endParaRPr lang="en-US" sz="1100"/>
          </a:p>
        </p:txBody>
      </p:sp>
      <p:sp>
        <p:nvSpPr>
          <p:cNvPr id="72" name="AutoShape 72"/>
          <p:cNvSpPr/>
          <p:nvPr/>
        </p:nvSpPr>
        <p:spPr>
          <a:xfrm>
            <a:off x="5346914" y="5063428"/>
            <a:ext cx="6510515"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dashboard culminates in a section that provides actionable insights, fortified by visual representations, enabling decision-makers to strategize effectively for improved patient care and operational efficiency.</a:t>
            </a:r>
          </a:p>
        </p:txBody>
      </p:sp>
      <p:sp>
        <p:nvSpPr>
          <p:cNvPr id="73" name="TextBox 73"/>
          <p:cNvSpPr txBox="1"/>
          <p:nvPr/>
        </p:nvSpPr>
        <p:spPr>
          <a:xfrm>
            <a:off x="5346918" y="4767530"/>
            <a:ext cx="6510516"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Data-Driven Recommendations</a:t>
            </a:r>
            <a:endParaRPr lang="en-US" sz="1100"/>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720202" y="1796825"/>
            <a:ext cx="6672737" cy="995209"/>
          </a:xfrm>
          <a:prstGeom prst="rect">
            <a:avLst/>
          </a:prstGeom>
        </p:spPr>
        <p:txBody>
          <a:bodyPr vert="horz" wrap="square" lIns="91440" tIns="45720" rIns="91440" bIns="45720" anchor="t">
            <a:spAutoFit/>
          </a:bodyPr>
          <a:lstStyle/>
          <a:p>
            <a:pPr marL="0" algn="l"/>
            <a:r>
              <a:rPr lang="zh-CN" altLang="en-US" sz="5867" b="1" i="0" u="none" baseline="0">
                <a:solidFill>
                  <a:srgbClr val="5CB3AB"/>
                </a:solidFill>
                <a:latin typeface="+mn-ea"/>
                <a:ea typeface="+mn-ea"/>
              </a:rPr>
              <a:t>Thank you for listening.</a:t>
            </a:r>
          </a:p>
        </p:txBody>
      </p:sp>
      <p:sp>
        <p:nvSpPr>
          <p:cNvPr id="4" name="AutoShape 4"/>
          <p:cNvSpPr/>
          <p:nvPr/>
        </p:nvSpPr>
        <p:spPr>
          <a:xfrm>
            <a:off x="984227" y="3789041"/>
            <a:ext cx="1751883" cy="366845"/>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fontScale="85000" lnSpcReduction="10000"/>
          </a:bodyPr>
          <a:lstStyle/>
          <a:p>
            <a:pPr marL="0" algn="ctr"/>
            <a:r>
              <a:rPr lang="zh-CN" altLang="en-US" sz="1400" b="0" i="0" u="none" baseline="0">
                <a:ln w="6350"/>
                <a:solidFill>
                  <a:srgbClr val="FFFFFF"/>
                </a:solidFill>
                <a:latin typeface="方正清刻本悦宋简体"/>
                <a:ea typeface="方正清刻本悦宋简体"/>
              </a:rPr>
              <a:t>Author: Author's Name</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2.jpeg"/>
          <p:cNvPicPr>
            <a:picLocks noChangeAspect="1"/>
          </p:cNvPicPr>
          <p:nvPr/>
        </p:nvPicPr>
        <p:blipFill>
          <a:blip r:embed="rId2"/>
          <a:stretch>
            <a:fillRect/>
          </a:stretch>
        </p:blipFill>
        <p:spPr>
          <a:xfrm>
            <a:off x="0" y="0"/>
            <a:ext cx="12192000" cy="7000835"/>
          </a:xfrm>
          <a:prstGeom prst="rect">
            <a:avLst/>
          </a:prstGeom>
        </p:spPr>
      </p:pic>
      <p:sp>
        <p:nvSpPr>
          <p:cNvPr id="4" name="AutoShape 4"/>
          <p:cNvSpPr/>
          <p:nvPr/>
        </p:nvSpPr>
        <p:spPr>
          <a:xfrm>
            <a:off x="4707349" y="1464621"/>
            <a:ext cx="2778896" cy="523220"/>
          </a:xfrm>
          <a:prstGeom prst="rect">
            <a:avLst/>
          </a:prstGeom>
        </p:spPr>
        <p:txBody>
          <a:bodyPr vert="horz" wrap="square" lIns="91440" tIns="45720" rIns="91440" bIns="45720" anchor="t">
            <a:spAutoFit/>
          </a:bodyPr>
          <a:lstStyle/>
          <a:p>
            <a:pPr marL="0" algn="dist"/>
            <a:r>
              <a:rPr lang="zh-CN" altLang="en-US" sz="2800" b="0" i="0" u="none" baseline="0">
                <a:solidFill>
                  <a:srgbClr val="FFFFFF">
                    <a:lumMod val="65000"/>
                  </a:srgbClr>
                </a:solidFill>
                <a:latin typeface="Microsoft YaHei"/>
                <a:ea typeface="Microsoft YaHei"/>
              </a:rPr>
              <a:t>CONTENTS</a:t>
            </a:r>
          </a:p>
        </p:txBody>
      </p:sp>
      <p:sp>
        <p:nvSpPr>
          <p:cNvPr id="5" name="TextBox 5"/>
          <p:cNvSpPr txBox="1"/>
          <p:nvPr/>
        </p:nvSpPr>
        <p:spPr>
          <a:xfrm>
            <a:off x="1137253" y="2756931"/>
            <a:ext cx="797013" cy="523220"/>
          </a:xfrm>
          <a:prstGeom prst="rect">
            <a:avLst/>
          </a:prstGeom>
          <a:noFill/>
        </p:spPr>
        <p:txBody>
          <a:bodyPr vert="horz" wrap="non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01. </a:t>
            </a:r>
            <a:endParaRPr lang="en-US" sz="2800" dirty="0"/>
          </a:p>
        </p:txBody>
      </p:sp>
      <p:sp>
        <p:nvSpPr>
          <p:cNvPr id="6" name="AutoShape 6"/>
          <p:cNvSpPr/>
          <p:nvPr/>
        </p:nvSpPr>
        <p:spPr>
          <a:xfrm>
            <a:off x="1809720" y="2714620"/>
            <a:ext cx="3913751"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Introduction to HealthCare Insights</a:t>
            </a:r>
          </a:p>
        </p:txBody>
      </p:sp>
      <p:sp>
        <p:nvSpPr>
          <p:cNvPr id="7" name="TextBox 7"/>
          <p:cNvSpPr txBox="1"/>
          <p:nvPr/>
        </p:nvSpPr>
        <p:spPr>
          <a:xfrm>
            <a:off x="1104241" y="4058812"/>
            <a:ext cx="797013" cy="523220"/>
          </a:xfrm>
          <a:prstGeom prst="rect">
            <a:avLst/>
          </a:prstGeom>
          <a:noFill/>
        </p:spPr>
        <p:txBody>
          <a:bodyPr vert="horz" wrap="non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03. </a:t>
            </a:r>
            <a:endParaRPr lang="en-US" sz="2800" dirty="0"/>
          </a:p>
        </p:txBody>
      </p:sp>
      <p:sp>
        <p:nvSpPr>
          <p:cNvPr id="8" name="AutoShape 8"/>
          <p:cNvSpPr/>
          <p:nvPr/>
        </p:nvSpPr>
        <p:spPr>
          <a:xfrm>
            <a:off x="1809720" y="4000504"/>
            <a:ext cx="3913751"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Healthcare Facility Utilization</a:t>
            </a:r>
          </a:p>
        </p:txBody>
      </p:sp>
      <p:sp>
        <p:nvSpPr>
          <p:cNvPr id="9" name="TextBox 9"/>
          <p:cNvSpPr txBox="1"/>
          <p:nvPr/>
        </p:nvSpPr>
        <p:spPr>
          <a:xfrm>
            <a:off x="1104241" y="5378954"/>
            <a:ext cx="797013" cy="523220"/>
          </a:xfrm>
          <a:prstGeom prst="rect">
            <a:avLst/>
          </a:prstGeom>
          <a:noFill/>
        </p:spPr>
        <p:txBody>
          <a:bodyPr vert="horz" wrap="non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05. </a:t>
            </a:r>
            <a:endParaRPr lang="en-US" sz="2800" dirty="0"/>
          </a:p>
        </p:txBody>
      </p:sp>
      <p:sp>
        <p:nvSpPr>
          <p:cNvPr id="10" name="AutoShape 10"/>
          <p:cNvSpPr/>
          <p:nvPr/>
        </p:nvSpPr>
        <p:spPr>
          <a:xfrm>
            <a:off x="1809720" y="5286388"/>
            <a:ext cx="3913751"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Data Visualization Techniques</a:t>
            </a:r>
          </a:p>
        </p:txBody>
      </p:sp>
      <p:sp>
        <p:nvSpPr>
          <p:cNvPr id="11" name="TextBox 11"/>
          <p:cNvSpPr txBox="1"/>
          <p:nvPr/>
        </p:nvSpPr>
        <p:spPr>
          <a:xfrm>
            <a:off x="6287260" y="2738166"/>
            <a:ext cx="691215" cy="523220"/>
          </a:xfrm>
          <a:prstGeom prst="rect">
            <a:avLst/>
          </a:prstGeom>
          <a:noFill/>
        </p:spPr>
        <p:txBody>
          <a:bodyPr vert="horz" wrap="non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02.</a:t>
            </a:r>
            <a:endParaRPr lang="en-US" sz="2800" dirty="0"/>
          </a:p>
        </p:txBody>
      </p:sp>
      <p:sp>
        <p:nvSpPr>
          <p:cNvPr id="12" name="AutoShape 12"/>
          <p:cNvSpPr/>
          <p:nvPr/>
        </p:nvSpPr>
        <p:spPr>
          <a:xfrm>
            <a:off x="6953256" y="2643182"/>
            <a:ext cx="3913751"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Treatment and Service Trends</a:t>
            </a:r>
          </a:p>
        </p:txBody>
      </p:sp>
      <p:sp>
        <p:nvSpPr>
          <p:cNvPr id="13" name="TextBox 13"/>
          <p:cNvSpPr txBox="1"/>
          <p:nvPr/>
        </p:nvSpPr>
        <p:spPr>
          <a:xfrm>
            <a:off x="6287260" y="4040047"/>
            <a:ext cx="797013" cy="523220"/>
          </a:xfrm>
          <a:prstGeom prst="rect">
            <a:avLst/>
          </a:prstGeom>
          <a:noFill/>
        </p:spPr>
        <p:txBody>
          <a:bodyPr vert="horz" wrap="non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04. </a:t>
            </a:r>
            <a:endParaRPr lang="en-US" sz="2800" dirty="0"/>
          </a:p>
        </p:txBody>
      </p:sp>
      <p:sp>
        <p:nvSpPr>
          <p:cNvPr id="14" name="AutoShape 14"/>
          <p:cNvSpPr/>
          <p:nvPr/>
        </p:nvSpPr>
        <p:spPr>
          <a:xfrm>
            <a:off x="6953256" y="4000504"/>
            <a:ext cx="3913751"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Data Pre-Processing and Integration</a:t>
            </a:r>
          </a:p>
        </p:txBody>
      </p:sp>
      <p:sp>
        <p:nvSpPr>
          <p:cNvPr id="15" name="TextBox 15"/>
          <p:cNvSpPr txBox="1"/>
          <p:nvPr/>
        </p:nvSpPr>
        <p:spPr>
          <a:xfrm>
            <a:off x="6287260" y="5360189"/>
            <a:ext cx="797013" cy="523220"/>
          </a:xfrm>
          <a:prstGeom prst="rect">
            <a:avLst/>
          </a:prstGeom>
          <a:noFill/>
        </p:spPr>
        <p:txBody>
          <a:bodyPr vert="horz" wrap="non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06. </a:t>
            </a:r>
            <a:endParaRPr lang="en-US" sz="2800" dirty="0"/>
          </a:p>
        </p:txBody>
      </p:sp>
      <p:sp>
        <p:nvSpPr>
          <p:cNvPr id="16" name="AutoShape 16"/>
          <p:cNvSpPr/>
          <p:nvPr/>
        </p:nvSpPr>
        <p:spPr>
          <a:xfrm>
            <a:off x="7024694" y="5357826"/>
            <a:ext cx="4779875"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Developing </a:t>
            </a:r>
            <a:r>
              <a:rPr lang="zh-CN" altLang="en-US" sz="2800" b="0" i="0" u="none" baseline="0" dirty="0" smtClean="0">
                <a:solidFill>
                  <a:schemeClr val="accent1"/>
                </a:solidFill>
                <a:latin typeface="微软雅黑"/>
                <a:ea typeface="微软雅黑"/>
              </a:rPr>
              <a:t>the Dashboard </a:t>
            </a:r>
            <a:r>
              <a:rPr lang="zh-CN" altLang="en-US" sz="2800" b="0" i="0" u="none" baseline="0" dirty="0">
                <a:solidFill>
                  <a:schemeClr val="accent1"/>
                </a:solidFill>
                <a:latin typeface="微软雅黑"/>
                <a:ea typeface="微软雅黑"/>
              </a:rPr>
              <a:t>with Streamlit</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Introduction to HealthCare Insights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01</a:t>
            </a: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Problem Statement</a:t>
            </a:r>
            <a:endParaRPr lang="en-US" sz="1100"/>
          </a:p>
        </p:txBody>
      </p:sp>
      <p:grpSp>
        <p:nvGrpSpPr>
          <p:cNvPr id="3" name="Group 3"/>
          <p:cNvGrpSpPr/>
          <p:nvPr/>
        </p:nvGrpSpPr>
        <p:grpSpPr>
          <a:xfrm>
            <a:off x="3348795" y="1138578"/>
            <a:ext cx="4798701" cy="4317979"/>
            <a:chOff x="3033029" y="882688"/>
            <a:chExt cx="3201013" cy="2865422"/>
          </a:xfrm>
        </p:grpSpPr>
        <p:sp>
          <p:nvSpPr>
            <p:cNvPr id="4" name="AutoShape 4"/>
            <p:cNvSpPr/>
            <p:nvPr/>
          </p:nvSpPr>
          <p:spPr>
            <a:xfrm>
              <a:off x="3670948" y="2600989"/>
              <a:ext cx="1147122" cy="1147121"/>
            </a:xfrm>
            <a:prstGeom prst="donut">
              <a:avLst>
                <a:gd name="adj" fmla="val 10679"/>
              </a:avLst>
            </a:prstGeom>
            <a:solidFill>
              <a:srgbClr val="5CB3AB"/>
            </a:solidFill>
            <a:ln cap="flat" cmpd="sng">
              <a:prstDash val="solid"/>
            </a:ln>
            <a:effectLst>
              <a:outerShdw blurRad="50800" dist="38100" dir="8100000" algn="tr" rotWithShape="0">
                <a:srgbClr val="000000">
                  <a:alpha val="40000"/>
                </a:srgbClr>
              </a:outerShdw>
            </a:effectLst>
          </p:spPr>
          <p:txBody>
            <a:bodyPr vert="horz" lIns="68580" tIns="34290" rIns="68580" bIns="34290" anchor="ctr">
              <a:normAutofit/>
            </a:bodyPr>
            <a:lstStyle/>
            <a:p>
              <a:pPr marL="0" algn="ctr"/>
              <a:endParaRPr/>
            </a:p>
          </p:txBody>
        </p:sp>
        <p:sp>
          <p:nvSpPr>
            <p:cNvPr id="5" name="AutoShape 5"/>
            <p:cNvSpPr/>
            <p:nvPr/>
          </p:nvSpPr>
          <p:spPr>
            <a:xfrm>
              <a:off x="4277501" y="1851312"/>
              <a:ext cx="1147122" cy="1147121"/>
            </a:xfrm>
            <a:prstGeom prst="donut">
              <a:avLst>
                <a:gd name="adj" fmla="val 17048"/>
              </a:avLst>
            </a:prstGeom>
            <a:solidFill>
              <a:srgbClr val="C57C90"/>
            </a:solidFill>
            <a:ln cap="flat" cmpd="sng">
              <a:prstDash val="solid"/>
            </a:ln>
            <a:effectLst>
              <a:outerShdw blurRad="50800" dist="38100" dir="8100000" algn="tr" rotWithShape="0">
                <a:srgbClr val="000000">
                  <a:alpha val="40000"/>
                </a:srgbClr>
              </a:outerShdw>
            </a:effectLst>
          </p:spPr>
          <p:txBody>
            <a:bodyPr vert="horz" lIns="68580" tIns="34290" rIns="68580" bIns="34290" anchor="ctr">
              <a:normAutofit/>
            </a:bodyPr>
            <a:lstStyle/>
            <a:p>
              <a:pPr marL="0" algn="ctr"/>
              <a:endParaRPr/>
            </a:p>
          </p:txBody>
        </p:sp>
        <p:sp>
          <p:nvSpPr>
            <p:cNvPr id="6" name="AutoShape 6"/>
            <p:cNvSpPr/>
            <p:nvPr/>
          </p:nvSpPr>
          <p:spPr>
            <a:xfrm>
              <a:off x="4982216" y="1016574"/>
              <a:ext cx="1147122" cy="1147121"/>
            </a:xfrm>
            <a:prstGeom prst="donut">
              <a:avLst>
                <a:gd name="adj" fmla="val 11163"/>
              </a:avLst>
            </a:prstGeom>
            <a:solidFill>
              <a:srgbClr val="5CB3AB"/>
            </a:solidFill>
            <a:ln cap="flat" cmpd="sng">
              <a:prstDash val="solid"/>
            </a:ln>
            <a:effectLst>
              <a:outerShdw blurRad="50800" dist="38100" dir="8100000" algn="tr" rotWithShape="0">
                <a:srgbClr val="000000">
                  <a:alpha val="40000"/>
                </a:srgbClr>
              </a:outerShdw>
            </a:effectLst>
          </p:spPr>
          <p:txBody>
            <a:bodyPr vert="horz" lIns="68580" tIns="34290" rIns="68580" bIns="34290" anchor="ctr">
              <a:normAutofit/>
            </a:bodyPr>
            <a:lstStyle/>
            <a:p>
              <a:pPr marL="0" algn="ctr"/>
              <a:endParaRPr/>
            </a:p>
          </p:txBody>
        </p:sp>
        <p:cxnSp>
          <p:nvCxnSpPr>
            <p:cNvPr id="7" name="Connector 7"/>
            <p:cNvCxnSpPr/>
            <p:nvPr/>
          </p:nvCxnSpPr>
          <p:spPr>
            <a:xfrm flipH="1">
              <a:off x="4391484" y="1256333"/>
              <a:ext cx="762111" cy="0"/>
            </a:xfrm>
            <a:prstGeom prst="line">
              <a:avLst/>
            </a:prstGeom>
            <a:ln w="12700" cap="flat" cmpd="sng">
              <a:solidFill>
                <a:srgbClr val="000000">
                  <a:lumMod val="65000"/>
                  <a:lumOff val="35000"/>
                </a:srgbClr>
              </a:solidFill>
              <a:prstDash val="solid"/>
              <a:tailEnd type="oval"/>
            </a:ln>
          </p:spPr>
        </p:cxnSp>
        <p:sp>
          <p:nvSpPr>
            <p:cNvPr id="8" name="TextBox 8"/>
            <p:cNvSpPr txBox="1"/>
            <p:nvPr/>
          </p:nvSpPr>
          <p:spPr>
            <a:xfrm>
              <a:off x="4343089" y="882688"/>
              <a:ext cx="376820" cy="352316"/>
            </a:xfrm>
            <a:prstGeom prst="rect">
              <a:avLst/>
            </a:prstGeom>
            <a:noFill/>
          </p:spPr>
          <p:txBody>
            <a:bodyPr vert="horz" wrap="none" lIns="68580" tIns="34290" rIns="68580" bIns="34290" rtlCol="0" anchor="t">
              <a:spAutoFit/>
            </a:bodyPr>
            <a:lstStyle/>
            <a:p>
              <a:pPr marL="0" algn="l">
                <a:defRPr/>
              </a:pPr>
              <a:r>
                <a:rPr lang="en-US" sz="3000" b="1" i="0" u="none" baseline="0">
                  <a:solidFill>
                    <a:srgbClr val="000000">
                      <a:lumMod val="65000"/>
                      <a:lumOff val="35000"/>
                    </a:srgbClr>
                  </a:solidFill>
                  <a:latin typeface="微软雅黑"/>
                  <a:ea typeface="微软雅黑"/>
                </a:rPr>
                <a:t>01</a:t>
              </a:r>
              <a:endParaRPr lang="en-US" sz="1100"/>
            </a:p>
          </p:txBody>
        </p:sp>
        <p:cxnSp>
          <p:nvCxnSpPr>
            <p:cNvPr id="9" name="Connector 9"/>
            <p:cNvCxnSpPr/>
            <p:nvPr/>
          </p:nvCxnSpPr>
          <p:spPr>
            <a:xfrm flipH="1">
              <a:off x="5371749" y="2424579"/>
              <a:ext cx="762111" cy="0"/>
            </a:xfrm>
            <a:prstGeom prst="line">
              <a:avLst/>
            </a:prstGeom>
            <a:ln w="12700" cap="flat" cmpd="sng">
              <a:solidFill>
                <a:srgbClr val="000000">
                  <a:lumMod val="65000"/>
                  <a:lumOff val="35000"/>
                </a:srgbClr>
              </a:solidFill>
              <a:prstDash val="solid"/>
              <a:headEnd type="oval"/>
            </a:ln>
          </p:spPr>
        </p:cxnSp>
        <p:sp>
          <p:nvSpPr>
            <p:cNvPr id="10" name="TextBox 10"/>
            <p:cNvSpPr txBox="1"/>
            <p:nvPr/>
          </p:nvSpPr>
          <p:spPr>
            <a:xfrm>
              <a:off x="5857222" y="2035322"/>
              <a:ext cx="376820" cy="352316"/>
            </a:xfrm>
            <a:prstGeom prst="rect">
              <a:avLst/>
            </a:prstGeom>
            <a:noFill/>
          </p:spPr>
          <p:txBody>
            <a:bodyPr vert="horz" wrap="none" lIns="68580" tIns="34290" rIns="68580" bIns="34290" rtlCol="0" anchor="t">
              <a:spAutoFit/>
            </a:bodyPr>
            <a:lstStyle/>
            <a:p>
              <a:pPr marL="0" algn="l">
                <a:defRPr/>
              </a:pPr>
              <a:r>
                <a:rPr lang="en-US" sz="3000" b="1" i="0" u="none" baseline="0">
                  <a:solidFill>
                    <a:srgbClr val="000000">
                      <a:lumMod val="65000"/>
                      <a:lumOff val="35000"/>
                    </a:srgbClr>
                  </a:solidFill>
                  <a:latin typeface="微软雅黑"/>
                  <a:ea typeface="微软雅黑"/>
                </a:rPr>
                <a:t>02</a:t>
              </a:r>
              <a:endParaRPr lang="en-US" sz="1100"/>
            </a:p>
          </p:txBody>
        </p:sp>
        <p:cxnSp>
          <p:nvCxnSpPr>
            <p:cNvPr id="11" name="Connector 11"/>
            <p:cNvCxnSpPr/>
            <p:nvPr/>
          </p:nvCxnSpPr>
          <p:spPr>
            <a:xfrm flipH="1">
              <a:off x="3082791" y="2829426"/>
              <a:ext cx="762111" cy="0"/>
            </a:xfrm>
            <a:prstGeom prst="line">
              <a:avLst/>
            </a:prstGeom>
            <a:ln w="12700" cap="flat" cmpd="sng">
              <a:solidFill>
                <a:srgbClr val="000000">
                  <a:lumMod val="65000"/>
                  <a:lumOff val="35000"/>
                </a:srgbClr>
              </a:solidFill>
              <a:prstDash val="solid"/>
              <a:tailEnd type="oval"/>
            </a:ln>
          </p:spPr>
        </p:cxnSp>
        <p:sp>
          <p:nvSpPr>
            <p:cNvPr id="12" name="TextBox 12"/>
            <p:cNvSpPr txBox="1"/>
            <p:nvPr/>
          </p:nvSpPr>
          <p:spPr>
            <a:xfrm>
              <a:off x="3033029" y="2451037"/>
              <a:ext cx="376820" cy="352316"/>
            </a:xfrm>
            <a:prstGeom prst="rect">
              <a:avLst/>
            </a:prstGeom>
            <a:noFill/>
          </p:spPr>
          <p:txBody>
            <a:bodyPr vert="horz" wrap="none" lIns="68580" tIns="34290" rIns="68580" bIns="34290" rtlCol="0" anchor="t">
              <a:spAutoFit/>
            </a:bodyPr>
            <a:lstStyle/>
            <a:p>
              <a:pPr marL="0" algn="l">
                <a:defRPr/>
              </a:pPr>
              <a:r>
                <a:rPr lang="en-US" sz="3000" b="1" i="0" u="none" baseline="0">
                  <a:solidFill>
                    <a:srgbClr val="000000">
                      <a:lumMod val="65000"/>
                      <a:lumOff val="35000"/>
                    </a:srgbClr>
                  </a:solidFill>
                  <a:latin typeface="微软雅黑"/>
                  <a:ea typeface="微软雅黑"/>
                </a:rPr>
                <a:t>03</a:t>
              </a:r>
              <a:endParaRPr lang="en-US" sz="1100"/>
            </a:p>
          </p:txBody>
        </p:sp>
        <p:sp>
          <p:nvSpPr>
            <p:cNvPr id="13" name="TextBox 13"/>
            <p:cNvSpPr txBox="1"/>
            <p:nvPr/>
          </p:nvSpPr>
          <p:spPr>
            <a:xfrm>
              <a:off x="5296187" y="1426743"/>
              <a:ext cx="519178" cy="326786"/>
            </a:xfrm>
            <a:prstGeom prst="rect">
              <a:avLst/>
            </a:prstGeom>
            <a:noFill/>
          </p:spPr>
          <p:txBody>
            <a:bodyPr vert="horz" wrap="square" lIns="0" tIns="0" rIns="0" bIns="0" rtlCol="0" anchor="t">
              <a:spAutoFit/>
            </a:bodyPr>
            <a:lstStyle/>
            <a:p>
              <a:pPr marL="0" algn="ctr">
                <a:defRPr/>
              </a:pPr>
              <a:r>
                <a:rPr lang="en-US" sz="3200" b="1" i="0" u="none" baseline="0">
                  <a:solidFill>
                    <a:srgbClr val="000000">
                      <a:lumMod val="75000"/>
                      <a:lumOff val="25000"/>
                    </a:srgbClr>
                  </a:solidFill>
                  <a:latin typeface="微软雅黑"/>
                  <a:ea typeface="微软雅黑"/>
                </a:rPr>
                <a:t>1</a:t>
              </a:r>
              <a:endParaRPr lang="en-US" sz="1100"/>
            </a:p>
          </p:txBody>
        </p:sp>
      </p:grpSp>
      <p:sp>
        <p:nvSpPr>
          <p:cNvPr id="14" name="AutoShape 14"/>
          <p:cNvSpPr/>
          <p:nvPr/>
        </p:nvSpPr>
        <p:spPr>
          <a:xfrm>
            <a:off x="120130" y="1576296"/>
            <a:ext cx="4992594" cy="754822"/>
          </a:xfrm>
          <a:prstGeom prst="rect">
            <a:avLst/>
          </a:prstGeom>
          <a:noFill/>
        </p:spPr>
        <p:txBody>
          <a:bodyPr vert="horz" wrap="square" lIns="91440" tIns="45720" rIns="91440" bIns="45720" anchor="t">
            <a:spAutoFit/>
          </a:bodyPr>
          <a:lstStyle/>
          <a:p>
            <a:pPr marL="0" algn="r">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In the modern healthcare landscape, the rapid accumulation of patient data necessitates advanced analytical techniques. Hospitals require analytics to derive meaningful insights that can enhance clinical outcomes and operational efficiency while addressing the complexities inherent in managing large datasets.</a:t>
            </a:r>
          </a:p>
        </p:txBody>
      </p:sp>
      <p:sp>
        <p:nvSpPr>
          <p:cNvPr id="15" name="TextBox 15"/>
          <p:cNvSpPr txBox="1"/>
          <p:nvPr/>
        </p:nvSpPr>
        <p:spPr>
          <a:xfrm>
            <a:off x="120130" y="1259503"/>
            <a:ext cx="4992594" cy="368755"/>
          </a:xfrm>
          <a:prstGeom prst="rect">
            <a:avLst/>
          </a:prstGeom>
          <a:noFill/>
        </p:spPr>
        <p:txBody>
          <a:bodyPr vert="horz" wrap="square" lIns="91440" tIns="45720" rIns="91440" bIns="45720" rtlCol="0" anchor="b">
            <a:spAutoFit/>
          </a:bodyPr>
          <a:lstStyle/>
          <a:p>
            <a:pPr marL="0" algn="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Need for Data Analytics</a:t>
            </a:r>
            <a:endParaRPr lang="en-US" sz="1100"/>
          </a:p>
        </p:txBody>
      </p:sp>
      <p:sp>
        <p:nvSpPr>
          <p:cNvPr id="16" name="AutoShape 16"/>
          <p:cNvSpPr/>
          <p:nvPr/>
        </p:nvSpPr>
        <p:spPr>
          <a:xfrm>
            <a:off x="120130" y="4465873"/>
            <a:ext cx="4184982" cy="1401152"/>
          </a:xfrm>
          <a:prstGeom prst="rect">
            <a:avLst/>
          </a:prstGeom>
          <a:noFill/>
        </p:spPr>
        <p:txBody>
          <a:bodyPr vert="horz" wrap="square" lIns="91440" tIns="45720" rIns="91440" bIns="45720" anchor="t">
            <a:spAutoFit/>
          </a:bodyPr>
          <a:lstStyle/>
          <a:p>
            <a:pPr marL="0" algn="r">
              <a:lnSpc>
                <a:spcPct val="150000"/>
              </a:lnSpc>
              <a:spcBef>
                <a:spcPct val="20000"/>
              </a:spcBef>
            </a:pPr>
            <a:r>
              <a:rPr lang="zh-CN" altLang="en-US" sz="1400" b="0" i="0" u="none" baseline="0">
                <a:solidFill>
                  <a:srgbClr val="000000">
                    <a:lumMod val="65000"/>
                    <a:lumOff val="35000"/>
                  </a:srgbClr>
                </a:solidFill>
                <a:latin typeface="Microsoft YaHei"/>
                <a:ea typeface="Microsoft YaHei"/>
              </a:rPr>
              <a:t>Healthcare data is often siloed across various departments and systems, making it challenging to compile and analyze. There are issues related to data inconsistency, missing values, and complex formats that hinder the extraction of actionable insights for decision-making.</a:t>
            </a:r>
          </a:p>
        </p:txBody>
      </p:sp>
      <p:sp>
        <p:nvSpPr>
          <p:cNvPr id="17" name="TextBox 17"/>
          <p:cNvSpPr txBox="1"/>
          <p:nvPr/>
        </p:nvSpPr>
        <p:spPr>
          <a:xfrm>
            <a:off x="120130" y="4149080"/>
            <a:ext cx="4154336" cy="368755"/>
          </a:xfrm>
          <a:prstGeom prst="rect">
            <a:avLst/>
          </a:prstGeom>
          <a:noFill/>
        </p:spPr>
        <p:txBody>
          <a:bodyPr vert="horz" wrap="square" lIns="91440" tIns="45720" rIns="91440" bIns="45720" rtlCol="0" anchor="b">
            <a:spAutoFit/>
          </a:bodyPr>
          <a:lstStyle/>
          <a:p>
            <a:pPr marL="0" algn="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Challenges in Data Extraction</a:t>
            </a:r>
            <a:endParaRPr lang="en-US" sz="1100"/>
          </a:p>
        </p:txBody>
      </p:sp>
      <p:sp>
        <p:nvSpPr>
          <p:cNvPr id="18" name="AutoShape 18"/>
          <p:cNvSpPr/>
          <p:nvPr/>
        </p:nvSpPr>
        <p:spPr>
          <a:xfrm>
            <a:off x="8041010" y="3457761"/>
            <a:ext cx="3934963"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This project aims to develop an interactive analytics dashboard that allows healthcare administrators to visualize and understand key metrics. By utilizing Python, SQL, and Streamlit, it seeks to transform complex data into comprehensible formats for improved operational management and patient care.</a:t>
            </a:r>
          </a:p>
        </p:txBody>
      </p:sp>
      <p:sp>
        <p:nvSpPr>
          <p:cNvPr id="19" name="TextBox 19"/>
          <p:cNvSpPr txBox="1"/>
          <p:nvPr/>
        </p:nvSpPr>
        <p:spPr>
          <a:xfrm>
            <a:off x="8041010" y="3140969"/>
            <a:ext cx="3965609" cy="368755"/>
          </a:xfrm>
          <a:prstGeom prst="rect">
            <a:avLst/>
          </a:prstGeom>
          <a:noFill/>
        </p:spPr>
        <p:txBody>
          <a:bodyPr vert="horz" wrap="square" lIns="91440" tIns="45720" rIns="91440" bIns="45720" rtlCol="0" anchor="b">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Purpose of the Project</a:t>
            </a:r>
            <a:endParaRPr lang="en-US" sz="1100"/>
          </a:p>
        </p:txBody>
      </p:sp>
      <p:sp>
        <p:nvSpPr>
          <p:cNvPr id="20" name="TextBox 20"/>
          <p:cNvSpPr txBox="1"/>
          <p:nvPr/>
        </p:nvSpPr>
        <p:spPr>
          <a:xfrm>
            <a:off x="5685089" y="3196729"/>
            <a:ext cx="778310" cy="492442"/>
          </a:xfrm>
          <a:prstGeom prst="rect">
            <a:avLst/>
          </a:prstGeom>
          <a:noFill/>
        </p:spPr>
        <p:txBody>
          <a:bodyPr vert="horz" wrap="square" lIns="0" tIns="0" rIns="0" bIns="0" rtlCol="0" anchor="t">
            <a:spAutoFit/>
          </a:bodyPr>
          <a:lstStyle/>
          <a:p>
            <a:pPr marL="0" algn="ctr">
              <a:defRPr/>
            </a:pPr>
            <a:r>
              <a:rPr lang="en-US" sz="3200" b="1" i="0" u="none" baseline="0">
                <a:solidFill>
                  <a:srgbClr val="000000">
                    <a:lumMod val="75000"/>
                    <a:lumOff val="25000"/>
                  </a:srgbClr>
                </a:solidFill>
                <a:latin typeface="微软雅黑"/>
                <a:ea typeface="微软雅黑"/>
              </a:rPr>
              <a:t>2</a:t>
            </a:r>
            <a:endParaRPr lang="en-US" sz="1100"/>
          </a:p>
        </p:txBody>
      </p:sp>
      <p:sp>
        <p:nvSpPr>
          <p:cNvPr id="21" name="TextBox 21"/>
          <p:cNvSpPr txBox="1"/>
          <p:nvPr/>
        </p:nvSpPr>
        <p:spPr>
          <a:xfrm>
            <a:off x="4742420" y="4346025"/>
            <a:ext cx="778310" cy="492442"/>
          </a:xfrm>
          <a:prstGeom prst="rect">
            <a:avLst/>
          </a:prstGeom>
          <a:noFill/>
        </p:spPr>
        <p:txBody>
          <a:bodyPr vert="horz" wrap="square" lIns="0" tIns="0" rIns="0" bIns="0" rtlCol="0" anchor="t">
            <a:spAutoFit/>
          </a:bodyPr>
          <a:lstStyle/>
          <a:p>
            <a:pPr marL="0" algn="ctr">
              <a:defRPr/>
            </a:pPr>
            <a:r>
              <a:rPr lang="en-US" sz="3200" b="1" i="0" u="none" baseline="0">
                <a:solidFill>
                  <a:srgbClr val="000000">
                    <a:lumMod val="75000"/>
                    <a:lumOff val="25000"/>
                  </a:srgbClr>
                </a:solidFill>
                <a:latin typeface="微软雅黑"/>
                <a:ea typeface="微软雅黑"/>
              </a:rPr>
              <a:t>3</a:t>
            </a:r>
            <a:endParaRPr lang="en-US" sz="1100"/>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Importance of Data in Healthcare</a:t>
            </a:r>
            <a:endParaRPr lang="en-US" sz="1100"/>
          </a:p>
        </p:txBody>
      </p:sp>
      <p:sp>
        <p:nvSpPr>
          <p:cNvPr id="3" name="Freeform 3"/>
          <p:cNvSpPr/>
          <p:nvPr/>
        </p:nvSpPr>
        <p:spPr>
          <a:xfrm rot="2561600">
            <a:off x="2546641" y="4439712"/>
            <a:ext cx="674239" cy="61079"/>
          </a:xfrm>
          <a:custGeom>
            <a:avLst/>
            <a:gdLst/>
            <a:ahLst/>
            <a:cxnLst/>
            <a:rect l="l" t="t" r="r" b="b"/>
            <a:pathLst>
              <a:path>
                <a:moveTo>
                  <a:pt x="0" y="28828"/>
                </a:moveTo>
                <a:lnTo>
                  <a:pt x="617111" y="28828"/>
                </a:lnTo>
              </a:path>
            </a:pathLst>
          </a:custGeom>
          <a:noFill/>
          <a:ln w="12700" cap="flat" cmpd="sng">
            <a:solidFill>
              <a:srgbClr val="FFFFFF">
                <a:lumMod val="85000"/>
              </a:srgbClr>
            </a:solidFill>
            <a:prstDash val="solid"/>
          </a:ln>
        </p:spPr>
      </p:sp>
      <p:sp>
        <p:nvSpPr>
          <p:cNvPr id="4" name="Freeform 4"/>
          <p:cNvSpPr/>
          <p:nvPr/>
        </p:nvSpPr>
        <p:spPr>
          <a:xfrm>
            <a:off x="2635980" y="3550138"/>
            <a:ext cx="749318" cy="61079"/>
          </a:xfrm>
          <a:custGeom>
            <a:avLst/>
            <a:gdLst/>
            <a:ahLst/>
            <a:cxnLst/>
            <a:rect l="l" t="t" r="r" b="b"/>
            <a:pathLst>
              <a:path>
                <a:moveTo>
                  <a:pt x="0" y="28828"/>
                </a:moveTo>
                <a:lnTo>
                  <a:pt x="685829" y="28828"/>
                </a:lnTo>
              </a:path>
            </a:pathLst>
          </a:custGeom>
          <a:noFill/>
          <a:ln w="12700" cap="flat" cmpd="sng">
            <a:solidFill>
              <a:srgbClr val="FFFFFF">
                <a:lumMod val="85000"/>
              </a:srgbClr>
            </a:solidFill>
            <a:prstDash val="solid"/>
          </a:ln>
        </p:spPr>
      </p:sp>
      <p:sp>
        <p:nvSpPr>
          <p:cNvPr id="5" name="Freeform 5"/>
          <p:cNvSpPr/>
          <p:nvPr/>
        </p:nvSpPr>
        <p:spPr>
          <a:xfrm rot="19038400">
            <a:off x="2546641" y="2660564"/>
            <a:ext cx="674239" cy="61079"/>
          </a:xfrm>
          <a:custGeom>
            <a:avLst/>
            <a:gdLst/>
            <a:ahLst/>
            <a:cxnLst/>
            <a:rect l="l" t="t" r="r" b="b"/>
            <a:pathLst>
              <a:path>
                <a:moveTo>
                  <a:pt x="0" y="28828"/>
                </a:moveTo>
                <a:lnTo>
                  <a:pt x="617111" y="28828"/>
                </a:lnTo>
              </a:path>
            </a:pathLst>
          </a:custGeom>
          <a:noFill/>
          <a:ln w="12700" cap="flat" cmpd="sng">
            <a:solidFill>
              <a:srgbClr val="FFFFFF">
                <a:lumMod val="85000"/>
              </a:srgbClr>
            </a:solidFill>
            <a:prstDash val="solid"/>
          </a:ln>
        </p:spPr>
      </p:sp>
      <p:sp>
        <p:nvSpPr>
          <p:cNvPr id="6" name="Freeform 6"/>
          <p:cNvSpPr/>
          <p:nvPr/>
        </p:nvSpPr>
        <p:spPr>
          <a:xfrm>
            <a:off x="2961934" y="1428099"/>
            <a:ext cx="1280032" cy="1241135"/>
          </a:xfrm>
          <a:custGeom>
            <a:avLst/>
            <a:gdLst/>
            <a:ahLst/>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
        <p:nvSpPr>
          <p:cNvPr id="7" name="Freeform 7"/>
          <p:cNvSpPr/>
          <p:nvPr/>
        </p:nvSpPr>
        <p:spPr>
          <a:xfrm>
            <a:off x="3385300" y="2960110"/>
            <a:ext cx="1280032" cy="1241135"/>
          </a:xfrm>
          <a:custGeom>
            <a:avLst/>
            <a:gdLst/>
            <a:ahLst/>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5CB3AB"/>
          </a:solidFill>
          <a:ln cap="flat" cmpd="sng">
            <a:prstDash val="solid"/>
          </a:ln>
        </p:spPr>
        <p:txBody>
          <a:bodyPr vert="horz" lIns="91440" tIns="45720" rIns="91440" bIns="45720" anchor="ctr">
            <a:normAutofit/>
          </a:bodyPr>
          <a:lstStyle/>
          <a:p>
            <a:pPr marL="0" algn="ctr"/>
            <a:endParaRPr/>
          </a:p>
        </p:txBody>
      </p:sp>
      <p:sp>
        <p:nvSpPr>
          <p:cNvPr id="8" name="Freeform 8"/>
          <p:cNvSpPr/>
          <p:nvPr/>
        </p:nvSpPr>
        <p:spPr>
          <a:xfrm>
            <a:off x="2961934" y="4492122"/>
            <a:ext cx="1280032" cy="1241135"/>
          </a:xfrm>
          <a:custGeom>
            <a:avLst/>
            <a:gdLst/>
            <a:ahLst/>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
        <p:nvSpPr>
          <p:cNvPr id="9" name="Freeform 9"/>
          <p:cNvSpPr/>
          <p:nvPr/>
        </p:nvSpPr>
        <p:spPr>
          <a:xfrm>
            <a:off x="3771106" y="3365933"/>
            <a:ext cx="525352" cy="429488"/>
          </a:xfrm>
          <a:custGeom>
            <a:avLst/>
            <a:gdLst/>
            <a:ahLst/>
            <a:cxnLst/>
            <a:rect l="l" t="t" r="r" b="b"/>
            <a:pathLst>
              <a:path w="696" h="569">
                <a:moveTo>
                  <a:pt x="452" y="158"/>
                </a:moveTo>
                <a:lnTo>
                  <a:pt x="454" y="159"/>
                </a:lnTo>
                <a:lnTo>
                  <a:pt x="458" y="160"/>
                </a:lnTo>
                <a:lnTo>
                  <a:pt x="465" y="163"/>
                </a:lnTo>
                <a:lnTo>
                  <a:pt x="475" y="167"/>
                </a:lnTo>
                <a:lnTo>
                  <a:pt x="485" y="173"/>
                </a:lnTo>
                <a:lnTo>
                  <a:pt x="496" y="179"/>
                </a:lnTo>
                <a:lnTo>
                  <a:pt x="508" y="189"/>
                </a:lnTo>
                <a:lnTo>
                  <a:pt x="519" y="198"/>
                </a:lnTo>
                <a:lnTo>
                  <a:pt x="530" y="211"/>
                </a:lnTo>
                <a:lnTo>
                  <a:pt x="541" y="225"/>
                </a:lnTo>
                <a:lnTo>
                  <a:pt x="548" y="241"/>
                </a:lnTo>
                <a:lnTo>
                  <a:pt x="553" y="259"/>
                </a:lnTo>
                <a:lnTo>
                  <a:pt x="557" y="279"/>
                </a:lnTo>
                <a:lnTo>
                  <a:pt x="555" y="301"/>
                </a:lnTo>
                <a:lnTo>
                  <a:pt x="550" y="326"/>
                </a:lnTo>
                <a:lnTo>
                  <a:pt x="542" y="354"/>
                </a:lnTo>
                <a:lnTo>
                  <a:pt x="528" y="385"/>
                </a:lnTo>
                <a:lnTo>
                  <a:pt x="452" y="158"/>
                </a:lnTo>
                <a:close/>
                <a:moveTo>
                  <a:pt x="532" y="68"/>
                </a:moveTo>
                <a:lnTo>
                  <a:pt x="535" y="68"/>
                </a:lnTo>
                <a:lnTo>
                  <a:pt x="542" y="70"/>
                </a:lnTo>
                <a:lnTo>
                  <a:pt x="552" y="74"/>
                </a:lnTo>
                <a:lnTo>
                  <a:pt x="566" y="79"/>
                </a:lnTo>
                <a:lnTo>
                  <a:pt x="582" y="87"/>
                </a:lnTo>
                <a:lnTo>
                  <a:pt x="599" y="98"/>
                </a:lnTo>
                <a:lnTo>
                  <a:pt x="617" y="111"/>
                </a:lnTo>
                <a:lnTo>
                  <a:pt x="635" y="127"/>
                </a:lnTo>
                <a:lnTo>
                  <a:pt x="653" y="147"/>
                </a:lnTo>
                <a:lnTo>
                  <a:pt x="669" y="171"/>
                </a:lnTo>
                <a:lnTo>
                  <a:pt x="683" y="198"/>
                </a:lnTo>
                <a:lnTo>
                  <a:pt x="684" y="201"/>
                </a:lnTo>
                <a:lnTo>
                  <a:pt x="686" y="209"/>
                </a:lnTo>
                <a:lnTo>
                  <a:pt x="689" y="222"/>
                </a:lnTo>
                <a:lnTo>
                  <a:pt x="692" y="237"/>
                </a:lnTo>
                <a:lnTo>
                  <a:pt x="695" y="256"/>
                </a:lnTo>
                <a:lnTo>
                  <a:pt x="696" y="279"/>
                </a:lnTo>
                <a:lnTo>
                  <a:pt x="696" y="302"/>
                </a:lnTo>
                <a:lnTo>
                  <a:pt x="694" y="326"/>
                </a:lnTo>
                <a:lnTo>
                  <a:pt x="688" y="351"/>
                </a:lnTo>
                <a:lnTo>
                  <a:pt x="678" y="375"/>
                </a:lnTo>
                <a:lnTo>
                  <a:pt x="665" y="397"/>
                </a:lnTo>
                <a:lnTo>
                  <a:pt x="646" y="419"/>
                </a:lnTo>
                <a:lnTo>
                  <a:pt x="532" y="68"/>
                </a:lnTo>
                <a:close/>
                <a:moveTo>
                  <a:pt x="353" y="0"/>
                </a:moveTo>
                <a:lnTo>
                  <a:pt x="533" y="569"/>
                </a:lnTo>
                <a:lnTo>
                  <a:pt x="237" y="501"/>
                </a:lnTo>
                <a:lnTo>
                  <a:pt x="85" y="560"/>
                </a:lnTo>
                <a:lnTo>
                  <a:pt x="0" y="293"/>
                </a:lnTo>
                <a:lnTo>
                  <a:pt x="146" y="246"/>
                </a:lnTo>
                <a:lnTo>
                  <a:pt x="353" y="0"/>
                </a:lnTo>
                <a:close/>
              </a:path>
            </a:pathLst>
          </a:custGeom>
          <a:solidFill>
            <a:srgbClr val="FFFFFF"/>
          </a:solidFill>
          <a:ln>
            <a:prstDash val="solid"/>
          </a:ln>
        </p:spPr>
        <p:txBody>
          <a:bodyPr vert="horz" wrap="square" lIns="121920" tIns="60960" rIns="121920" bIns="60960" anchor="t">
            <a:normAutofit/>
          </a:bodyPr>
          <a:lstStyle/>
          <a:p>
            <a:pPr marL="0" algn="l"/>
            <a:endParaRPr/>
          </a:p>
        </p:txBody>
      </p:sp>
      <p:sp>
        <p:nvSpPr>
          <p:cNvPr id="10" name="Freeform 10"/>
          <p:cNvSpPr/>
          <p:nvPr/>
        </p:nvSpPr>
        <p:spPr>
          <a:xfrm>
            <a:off x="3342652" y="1810803"/>
            <a:ext cx="535530" cy="475727"/>
          </a:xfrm>
          <a:custGeom>
            <a:avLst/>
            <a:gdLst/>
            <a:ahLst/>
            <a:cxnLst/>
            <a:rect l="l" t="t" r="r" b="b"/>
            <a:pathLst>
              <a:path w="806" h="716">
                <a:moveTo>
                  <a:pt x="444" y="293"/>
                </a:moveTo>
                <a:lnTo>
                  <a:pt x="439" y="351"/>
                </a:lnTo>
                <a:lnTo>
                  <a:pt x="450" y="351"/>
                </a:lnTo>
                <a:lnTo>
                  <a:pt x="459" y="349"/>
                </a:lnTo>
                <a:lnTo>
                  <a:pt x="467" y="345"/>
                </a:lnTo>
                <a:lnTo>
                  <a:pt x="472" y="338"/>
                </a:lnTo>
                <a:lnTo>
                  <a:pt x="475" y="330"/>
                </a:lnTo>
                <a:lnTo>
                  <a:pt x="474" y="324"/>
                </a:lnTo>
                <a:lnTo>
                  <a:pt x="472" y="317"/>
                </a:lnTo>
                <a:lnTo>
                  <a:pt x="467" y="310"/>
                </a:lnTo>
                <a:lnTo>
                  <a:pt x="458" y="301"/>
                </a:lnTo>
                <a:lnTo>
                  <a:pt x="444" y="293"/>
                </a:lnTo>
                <a:lnTo>
                  <a:pt x="444" y="293"/>
                </a:lnTo>
                <a:close/>
                <a:moveTo>
                  <a:pt x="412" y="192"/>
                </a:moveTo>
                <a:lnTo>
                  <a:pt x="403" y="193"/>
                </a:lnTo>
                <a:lnTo>
                  <a:pt x="395" y="197"/>
                </a:lnTo>
                <a:lnTo>
                  <a:pt x="389" y="203"/>
                </a:lnTo>
                <a:lnTo>
                  <a:pt x="386" y="210"/>
                </a:lnTo>
                <a:lnTo>
                  <a:pt x="388" y="220"/>
                </a:lnTo>
                <a:lnTo>
                  <a:pt x="392" y="228"/>
                </a:lnTo>
                <a:lnTo>
                  <a:pt x="400" y="235"/>
                </a:lnTo>
                <a:lnTo>
                  <a:pt x="407" y="240"/>
                </a:lnTo>
                <a:lnTo>
                  <a:pt x="414" y="244"/>
                </a:lnTo>
                <a:lnTo>
                  <a:pt x="417" y="246"/>
                </a:lnTo>
                <a:lnTo>
                  <a:pt x="421" y="192"/>
                </a:lnTo>
                <a:lnTo>
                  <a:pt x="412" y="192"/>
                </a:lnTo>
                <a:close/>
                <a:moveTo>
                  <a:pt x="55" y="172"/>
                </a:moveTo>
                <a:lnTo>
                  <a:pt x="55" y="506"/>
                </a:lnTo>
                <a:lnTo>
                  <a:pt x="88" y="489"/>
                </a:lnTo>
                <a:lnTo>
                  <a:pt x="122" y="479"/>
                </a:lnTo>
                <a:lnTo>
                  <a:pt x="156" y="474"/>
                </a:lnTo>
                <a:lnTo>
                  <a:pt x="191" y="475"/>
                </a:lnTo>
                <a:lnTo>
                  <a:pt x="226" y="479"/>
                </a:lnTo>
                <a:lnTo>
                  <a:pt x="262" y="488"/>
                </a:lnTo>
                <a:lnTo>
                  <a:pt x="297" y="498"/>
                </a:lnTo>
                <a:lnTo>
                  <a:pt x="333" y="512"/>
                </a:lnTo>
                <a:lnTo>
                  <a:pt x="368" y="527"/>
                </a:lnTo>
                <a:lnTo>
                  <a:pt x="403" y="542"/>
                </a:lnTo>
                <a:lnTo>
                  <a:pt x="438" y="558"/>
                </a:lnTo>
                <a:lnTo>
                  <a:pt x="473" y="574"/>
                </a:lnTo>
                <a:lnTo>
                  <a:pt x="507" y="586"/>
                </a:lnTo>
                <a:lnTo>
                  <a:pt x="541" y="599"/>
                </a:lnTo>
                <a:lnTo>
                  <a:pt x="574" y="608"/>
                </a:lnTo>
                <a:lnTo>
                  <a:pt x="607" y="613"/>
                </a:lnTo>
                <a:lnTo>
                  <a:pt x="637" y="615"/>
                </a:lnTo>
                <a:lnTo>
                  <a:pt x="668" y="611"/>
                </a:lnTo>
                <a:lnTo>
                  <a:pt x="698" y="602"/>
                </a:lnTo>
                <a:lnTo>
                  <a:pt x="725" y="586"/>
                </a:lnTo>
                <a:lnTo>
                  <a:pt x="725" y="634"/>
                </a:lnTo>
                <a:lnTo>
                  <a:pt x="702" y="662"/>
                </a:lnTo>
                <a:lnTo>
                  <a:pt x="678" y="684"/>
                </a:lnTo>
                <a:lnTo>
                  <a:pt x="652" y="700"/>
                </a:lnTo>
                <a:lnTo>
                  <a:pt x="626" y="709"/>
                </a:lnTo>
                <a:lnTo>
                  <a:pt x="598" y="715"/>
                </a:lnTo>
                <a:lnTo>
                  <a:pt x="569" y="716"/>
                </a:lnTo>
                <a:lnTo>
                  <a:pt x="540" y="714"/>
                </a:lnTo>
                <a:lnTo>
                  <a:pt x="510" y="707"/>
                </a:lnTo>
                <a:lnTo>
                  <a:pt x="479" y="698"/>
                </a:lnTo>
                <a:lnTo>
                  <a:pt x="449" y="687"/>
                </a:lnTo>
                <a:lnTo>
                  <a:pt x="417" y="674"/>
                </a:lnTo>
                <a:lnTo>
                  <a:pt x="385" y="661"/>
                </a:lnTo>
                <a:lnTo>
                  <a:pt x="353" y="646"/>
                </a:lnTo>
                <a:lnTo>
                  <a:pt x="320" y="632"/>
                </a:lnTo>
                <a:lnTo>
                  <a:pt x="287" y="617"/>
                </a:lnTo>
                <a:lnTo>
                  <a:pt x="256" y="604"/>
                </a:lnTo>
                <a:lnTo>
                  <a:pt x="223" y="594"/>
                </a:lnTo>
                <a:lnTo>
                  <a:pt x="190" y="584"/>
                </a:lnTo>
                <a:lnTo>
                  <a:pt x="158" y="579"/>
                </a:lnTo>
                <a:lnTo>
                  <a:pt x="125" y="576"/>
                </a:lnTo>
                <a:lnTo>
                  <a:pt x="94" y="577"/>
                </a:lnTo>
                <a:lnTo>
                  <a:pt x="62" y="582"/>
                </a:lnTo>
                <a:lnTo>
                  <a:pt x="31" y="592"/>
                </a:lnTo>
                <a:lnTo>
                  <a:pt x="0" y="608"/>
                </a:lnTo>
                <a:lnTo>
                  <a:pt x="0" y="196"/>
                </a:lnTo>
                <a:lnTo>
                  <a:pt x="28" y="182"/>
                </a:lnTo>
                <a:lnTo>
                  <a:pt x="55" y="172"/>
                </a:lnTo>
                <a:close/>
                <a:moveTo>
                  <a:pt x="424" y="152"/>
                </a:moveTo>
                <a:lnTo>
                  <a:pt x="455" y="158"/>
                </a:lnTo>
                <a:lnTo>
                  <a:pt x="454" y="176"/>
                </a:lnTo>
                <a:lnTo>
                  <a:pt x="474" y="186"/>
                </a:lnTo>
                <a:lnTo>
                  <a:pt x="490" y="199"/>
                </a:lnTo>
                <a:lnTo>
                  <a:pt x="504" y="212"/>
                </a:lnTo>
                <a:lnTo>
                  <a:pt x="513" y="229"/>
                </a:lnTo>
                <a:lnTo>
                  <a:pt x="481" y="237"/>
                </a:lnTo>
                <a:lnTo>
                  <a:pt x="474" y="223"/>
                </a:lnTo>
                <a:lnTo>
                  <a:pt x="465" y="211"/>
                </a:lnTo>
                <a:lnTo>
                  <a:pt x="452" y="202"/>
                </a:lnTo>
                <a:lnTo>
                  <a:pt x="446" y="263"/>
                </a:lnTo>
                <a:lnTo>
                  <a:pt x="465" y="273"/>
                </a:lnTo>
                <a:lnTo>
                  <a:pt x="473" y="278"/>
                </a:lnTo>
                <a:lnTo>
                  <a:pt x="483" y="285"/>
                </a:lnTo>
                <a:lnTo>
                  <a:pt x="493" y="296"/>
                </a:lnTo>
                <a:lnTo>
                  <a:pt x="503" y="308"/>
                </a:lnTo>
                <a:lnTo>
                  <a:pt x="506" y="314"/>
                </a:lnTo>
                <a:lnTo>
                  <a:pt x="509" y="324"/>
                </a:lnTo>
                <a:lnTo>
                  <a:pt x="509" y="335"/>
                </a:lnTo>
                <a:lnTo>
                  <a:pt x="507" y="348"/>
                </a:lnTo>
                <a:lnTo>
                  <a:pt x="501" y="359"/>
                </a:lnTo>
                <a:lnTo>
                  <a:pt x="491" y="367"/>
                </a:lnTo>
                <a:lnTo>
                  <a:pt x="479" y="373"/>
                </a:lnTo>
                <a:lnTo>
                  <a:pt x="465" y="377"/>
                </a:lnTo>
                <a:lnTo>
                  <a:pt x="450" y="378"/>
                </a:lnTo>
                <a:lnTo>
                  <a:pt x="437" y="377"/>
                </a:lnTo>
                <a:lnTo>
                  <a:pt x="435" y="397"/>
                </a:lnTo>
                <a:lnTo>
                  <a:pt x="404" y="388"/>
                </a:lnTo>
                <a:lnTo>
                  <a:pt x="406" y="368"/>
                </a:lnTo>
                <a:lnTo>
                  <a:pt x="390" y="362"/>
                </a:lnTo>
                <a:lnTo>
                  <a:pt x="374" y="354"/>
                </a:lnTo>
                <a:lnTo>
                  <a:pt x="361" y="344"/>
                </a:lnTo>
                <a:lnTo>
                  <a:pt x="350" y="333"/>
                </a:lnTo>
                <a:lnTo>
                  <a:pt x="343" y="325"/>
                </a:lnTo>
                <a:lnTo>
                  <a:pt x="337" y="316"/>
                </a:lnTo>
                <a:lnTo>
                  <a:pt x="333" y="308"/>
                </a:lnTo>
                <a:lnTo>
                  <a:pt x="367" y="301"/>
                </a:lnTo>
                <a:lnTo>
                  <a:pt x="372" y="312"/>
                </a:lnTo>
                <a:lnTo>
                  <a:pt x="380" y="324"/>
                </a:lnTo>
                <a:lnTo>
                  <a:pt x="392" y="334"/>
                </a:lnTo>
                <a:lnTo>
                  <a:pt x="408" y="344"/>
                </a:lnTo>
                <a:lnTo>
                  <a:pt x="414" y="276"/>
                </a:lnTo>
                <a:lnTo>
                  <a:pt x="399" y="266"/>
                </a:lnTo>
                <a:lnTo>
                  <a:pt x="382" y="257"/>
                </a:lnTo>
                <a:lnTo>
                  <a:pt x="367" y="244"/>
                </a:lnTo>
                <a:lnTo>
                  <a:pt x="356" y="231"/>
                </a:lnTo>
                <a:lnTo>
                  <a:pt x="353" y="225"/>
                </a:lnTo>
                <a:lnTo>
                  <a:pt x="351" y="216"/>
                </a:lnTo>
                <a:lnTo>
                  <a:pt x="351" y="204"/>
                </a:lnTo>
                <a:lnTo>
                  <a:pt x="354" y="191"/>
                </a:lnTo>
                <a:lnTo>
                  <a:pt x="363" y="182"/>
                </a:lnTo>
                <a:lnTo>
                  <a:pt x="373" y="174"/>
                </a:lnTo>
                <a:lnTo>
                  <a:pt x="388" y="170"/>
                </a:lnTo>
                <a:lnTo>
                  <a:pt x="405" y="168"/>
                </a:lnTo>
                <a:lnTo>
                  <a:pt x="423" y="169"/>
                </a:lnTo>
                <a:lnTo>
                  <a:pt x="424" y="152"/>
                </a:lnTo>
                <a:close/>
                <a:moveTo>
                  <a:pt x="415" y="112"/>
                </a:moveTo>
                <a:lnTo>
                  <a:pt x="391" y="117"/>
                </a:lnTo>
                <a:lnTo>
                  <a:pt x="370" y="126"/>
                </a:lnTo>
                <a:lnTo>
                  <a:pt x="350" y="142"/>
                </a:lnTo>
                <a:lnTo>
                  <a:pt x="333" y="164"/>
                </a:lnTo>
                <a:lnTo>
                  <a:pt x="320" y="188"/>
                </a:lnTo>
                <a:lnTo>
                  <a:pt x="311" y="216"/>
                </a:lnTo>
                <a:lnTo>
                  <a:pt x="306" y="246"/>
                </a:lnTo>
                <a:lnTo>
                  <a:pt x="304" y="278"/>
                </a:lnTo>
                <a:lnTo>
                  <a:pt x="310" y="310"/>
                </a:lnTo>
                <a:lnTo>
                  <a:pt x="318" y="338"/>
                </a:lnTo>
                <a:lnTo>
                  <a:pt x="331" y="365"/>
                </a:lnTo>
                <a:lnTo>
                  <a:pt x="347" y="388"/>
                </a:lnTo>
                <a:lnTo>
                  <a:pt x="366" y="407"/>
                </a:lnTo>
                <a:lnTo>
                  <a:pt x="388" y="422"/>
                </a:lnTo>
                <a:lnTo>
                  <a:pt x="412" y="432"/>
                </a:lnTo>
                <a:lnTo>
                  <a:pt x="436" y="435"/>
                </a:lnTo>
                <a:lnTo>
                  <a:pt x="460" y="431"/>
                </a:lnTo>
                <a:lnTo>
                  <a:pt x="481" y="421"/>
                </a:lnTo>
                <a:lnTo>
                  <a:pt x="501" y="406"/>
                </a:lnTo>
                <a:lnTo>
                  <a:pt x="518" y="386"/>
                </a:lnTo>
                <a:lnTo>
                  <a:pt x="531" y="361"/>
                </a:lnTo>
                <a:lnTo>
                  <a:pt x="541" y="332"/>
                </a:lnTo>
                <a:lnTo>
                  <a:pt x="546" y="300"/>
                </a:lnTo>
                <a:lnTo>
                  <a:pt x="546" y="267"/>
                </a:lnTo>
                <a:lnTo>
                  <a:pt x="542" y="235"/>
                </a:lnTo>
                <a:lnTo>
                  <a:pt x="533" y="205"/>
                </a:lnTo>
                <a:lnTo>
                  <a:pt x="521" y="178"/>
                </a:lnTo>
                <a:lnTo>
                  <a:pt x="504" y="154"/>
                </a:lnTo>
                <a:lnTo>
                  <a:pt x="485" y="135"/>
                </a:lnTo>
                <a:lnTo>
                  <a:pt x="463" y="121"/>
                </a:lnTo>
                <a:lnTo>
                  <a:pt x="439" y="114"/>
                </a:lnTo>
                <a:lnTo>
                  <a:pt x="415" y="112"/>
                </a:lnTo>
                <a:close/>
                <a:moveTo>
                  <a:pt x="184" y="0"/>
                </a:moveTo>
                <a:lnTo>
                  <a:pt x="219" y="1"/>
                </a:lnTo>
                <a:lnTo>
                  <a:pt x="255" y="6"/>
                </a:lnTo>
                <a:lnTo>
                  <a:pt x="291" y="14"/>
                </a:lnTo>
                <a:lnTo>
                  <a:pt x="326" y="26"/>
                </a:lnTo>
                <a:lnTo>
                  <a:pt x="362" y="40"/>
                </a:lnTo>
                <a:lnTo>
                  <a:pt x="398" y="54"/>
                </a:lnTo>
                <a:lnTo>
                  <a:pt x="434" y="70"/>
                </a:lnTo>
                <a:lnTo>
                  <a:pt x="466" y="85"/>
                </a:lnTo>
                <a:lnTo>
                  <a:pt x="497" y="99"/>
                </a:lnTo>
                <a:lnTo>
                  <a:pt x="529" y="112"/>
                </a:lnTo>
                <a:lnTo>
                  <a:pt x="560" y="122"/>
                </a:lnTo>
                <a:lnTo>
                  <a:pt x="591" y="132"/>
                </a:lnTo>
                <a:lnTo>
                  <a:pt x="620" y="138"/>
                </a:lnTo>
                <a:lnTo>
                  <a:pt x="649" y="140"/>
                </a:lnTo>
                <a:lnTo>
                  <a:pt x="679" y="139"/>
                </a:lnTo>
                <a:lnTo>
                  <a:pt x="706" y="134"/>
                </a:lnTo>
                <a:lnTo>
                  <a:pt x="733" y="124"/>
                </a:lnTo>
                <a:lnTo>
                  <a:pt x="758" y="108"/>
                </a:lnTo>
                <a:lnTo>
                  <a:pt x="783" y="86"/>
                </a:lnTo>
                <a:lnTo>
                  <a:pt x="806" y="59"/>
                </a:lnTo>
                <a:lnTo>
                  <a:pt x="806" y="470"/>
                </a:lnTo>
                <a:lnTo>
                  <a:pt x="783" y="498"/>
                </a:lnTo>
                <a:lnTo>
                  <a:pt x="758" y="521"/>
                </a:lnTo>
                <a:lnTo>
                  <a:pt x="733" y="536"/>
                </a:lnTo>
                <a:lnTo>
                  <a:pt x="706" y="546"/>
                </a:lnTo>
                <a:lnTo>
                  <a:pt x="679" y="551"/>
                </a:lnTo>
                <a:lnTo>
                  <a:pt x="649" y="553"/>
                </a:lnTo>
                <a:lnTo>
                  <a:pt x="620" y="549"/>
                </a:lnTo>
                <a:lnTo>
                  <a:pt x="591" y="544"/>
                </a:lnTo>
                <a:lnTo>
                  <a:pt x="560" y="535"/>
                </a:lnTo>
                <a:lnTo>
                  <a:pt x="529" y="524"/>
                </a:lnTo>
                <a:lnTo>
                  <a:pt x="497" y="511"/>
                </a:lnTo>
                <a:lnTo>
                  <a:pt x="466" y="496"/>
                </a:lnTo>
                <a:lnTo>
                  <a:pt x="434" y="483"/>
                </a:lnTo>
                <a:lnTo>
                  <a:pt x="398" y="467"/>
                </a:lnTo>
                <a:lnTo>
                  <a:pt x="362" y="452"/>
                </a:lnTo>
                <a:lnTo>
                  <a:pt x="326" y="438"/>
                </a:lnTo>
                <a:lnTo>
                  <a:pt x="291" y="426"/>
                </a:lnTo>
                <a:lnTo>
                  <a:pt x="255" y="418"/>
                </a:lnTo>
                <a:lnTo>
                  <a:pt x="219" y="413"/>
                </a:lnTo>
                <a:lnTo>
                  <a:pt x="184" y="413"/>
                </a:lnTo>
                <a:lnTo>
                  <a:pt x="149" y="417"/>
                </a:lnTo>
                <a:lnTo>
                  <a:pt x="115" y="427"/>
                </a:lnTo>
                <a:lnTo>
                  <a:pt x="81" y="444"/>
                </a:lnTo>
                <a:lnTo>
                  <a:pt x="81" y="32"/>
                </a:lnTo>
                <a:lnTo>
                  <a:pt x="115" y="15"/>
                </a:lnTo>
                <a:lnTo>
                  <a:pt x="149" y="5"/>
                </a:lnTo>
                <a:lnTo>
                  <a:pt x="184" y="0"/>
                </a:lnTo>
                <a:close/>
              </a:path>
            </a:pathLst>
          </a:custGeom>
          <a:solidFill>
            <a:srgbClr val="FFFFFF"/>
          </a:solidFill>
          <a:ln>
            <a:prstDash val="solid"/>
          </a:ln>
        </p:spPr>
        <p:txBody>
          <a:bodyPr vert="horz" wrap="square" lIns="121920" tIns="60960" rIns="121920" bIns="60960" anchor="t">
            <a:normAutofit/>
          </a:bodyPr>
          <a:lstStyle/>
          <a:p>
            <a:pPr marL="0" algn="l"/>
            <a:endParaRPr/>
          </a:p>
        </p:txBody>
      </p:sp>
      <p:sp>
        <p:nvSpPr>
          <p:cNvPr id="11" name="Freeform 11"/>
          <p:cNvSpPr/>
          <p:nvPr/>
        </p:nvSpPr>
        <p:spPr>
          <a:xfrm>
            <a:off x="3351717" y="4877035"/>
            <a:ext cx="517400" cy="471309"/>
          </a:xfrm>
          <a:custGeom>
            <a:avLst/>
            <a:gdLst/>
            <a:ahLst/>
            <a:cxnLst/>
            <a:rect l="l" t="t" r="r" b="b"/>
            <a:pathLst>
              <a:path w="595" h="542">
                <a:moveTo>
                  <a:pt x="372" y="205"/>
                </a:moveTo>
                <a:lnTo>
                  <a:pt x="376" y="205"/>
                </a:lnTo>
                <a:lnTo>
                  <a:pt x="379" y="206"/>
                </a:lnTo>
                <a:lnTo>
                  <a:pt x="382" y="208"/>
                </a:lnTo>
                <a:lnTo>
                  <a:pt x="384" y="211"/>
                </a:lnTo>
                <a:lnTo>
                  <a:pt x="386" y="214"/>
                </a:lnTo>
                <a:lnTo>
                  <a:pt x="387" y="217"/>
                </a:lnTo>
                <a:lnTo>
                  <a:pt x="387" y="221"/>
                </a:lnTo>
                <a:lnTo>
                  <a:pt x="386" y="224"/>
                </a:lnTo>
                <a:lnTo>
                  <a:pt x="385" y="229"/>
                </a:lnTo>
                <a:lnTo>
                  <a:pt x="301" y="342"/>
                </a:lnTo>
                <a:lnTo>
                  <a:pt x="356" y="406"/>
                </a:lnTo>
                <a:lnTo>
                  <a:pt x="359" y="413"/>
                </a:lnTo>
                <a:lnTo>
                  <a:pt x="358" y="421"/>
                </a:lnTo>
                <a:lnTo>
                  <a:pt x="353" y="427"/>
                </a:lnTo>
                <a:lnTo>
                  <a:pt x="350" y="429"/>
                </a:lnTo>
                <a:lnTo>
                  <a:pt x="348" y="430"/>
                </a:lnTo>
                <a:lnTo>
                  <a:pt x="344" y="430"/>
                </a:lnTo>
                <a:lnTo>
                  <a:pt x="340" y="430"/>
                </a:lnTo>
                <a:lnTo>
                  <a:pt x="336" y="428"/>
                </a:lnTo>
                <a:lnTo>
                  <a:pt x="333" y="425"/>
                </a:lnTo>
                <a:lnTo>
                  <a:pt x="271" y="352"/>
                </a:lnTo>
                <a:lnTo>
                  <a:pt x="271" y="351"/>
                </a:lnTo>
                <a:lnTo>
                  <a:pt x="270" y="350"/>
                </a:lnTo>
                <a:lnTo>
                  <a:pt x="270" y="348"/>
                </a:lnTo>
                <a:lnTo>
                  <a:pt x="269" y="346"/>
                </a:lnTo>
                <a:lnTo>
                  <a:pt x="269" y="345"/>
                </a:lnTo>
                <a:lnTo>
                  <a:pt x="268" y="343"/>
                </a:lnTo>
                <a:lnTo>
                  <a:pt x="268" y="340"/>
                </a:lnTo>
                <a:lnTo>
                  <a:pt x="269" y="338"/>
                </a:lnTo>
                <a:lnTo>
                  <a:pt x="270" y="336"/>
                </a:lnTo>
                <a:lnTo>
                  <a:pt x="270" y="335"/>
                </a:lnTo>
                <a:lnTo>
                  <a:pt x="361" y="211"/>
                </a:lnTo>
                <a:lnTo>
                  <a:pt x="364" y="208"/>
                </a:lnTo>
                <a:lnTo>
                  <a:pt x="368" y="205"/>
                </a:lnTo>
                <a:lnTo>
                  <a:pt x="372" y="205"/>
                </a:lnTo>
                <a:close/>
                <a:moveTo>
                  <a:pt x="299" y="160"/>
                </a:moveTo>
                <a:lnTo>
                  <a:pt x="268" y="163"/>
                </a:lnTo>
                <a:lnTo>
                  <a:pt x="237" y="171"/>
                </a:lnTo>
                <a:lnTo>
                  <a:pt x="207" y="184"/>
                </a:lnTo>
                <a:lnTo>
                  <a:pt x="181" y="202"/>
                </a:lnTo>
                <a:lnTo>
                  <a:pt x="157" y="223"/>
                </a:lnTo>
                <a:lnTo>
                  <a:pt x="138" y="248"/>
                </a:lnTo>
                <a:lnTo>
                  <a:pt x="123" y="275"/>
                </a:lnTo>
                <a:lnTo>
                  <a:pt x="114" y="305"/>
                </a:lnTo>
                <a:lnTo>
                  <a:pt x="111" y="338"/>
                </a:lnTo>
                <a:lnTo>
                  <a:pt x="114" y="370"/>
                </a:lnTo>
                <a:lnTo>
                  <a:pt x="123" y="399"/>
                </a:lnTo>
                <a:lnTo>
                  <a:pt x="138" y="427"/>
                </a:lnTo>
                <a:lnTo>
                  <a:pt x="157" y="451"/>
                </a:lnTo>
                <a:lnTo>
                  <a:pt x="181" y="472"/>
                </a:lnTo>
                <a:lnTo>
                  <a:pt x="207" y="490"/>
                </a:lnTo>
                <a:lnTo>
                  <a:pt x="237" y="503"/>
                </a:lnTo>
                <a:lnTo>
                  <a:pt x="268" y="512"/>
                </a:lnTo>
                <a:lnTo>
                  <a:pt x="299" y="515"/>
                </a:lnTo>
                <a:lnTo>
                  <a:pt x="332" y="512"/>
                </a:lnTo>
                <a:lnTo>
                  <a:pt x="363" y="503"/>
                </a:lnTo>
                <a:lnTo>
                  <a:pt x="393" y="490"/>
                </a:lnTo>
                <a:lnTo>
                  <a:pt x="419" y="472"/>
                </a:lnTo>
                <a:lnTo>
                  <a:pt x="442" y="451"/>
                </a:lnTo>
                <a:lnTo>
                  <a:pt x="462" y="427"/>
                </a:lnTo>
                <a:lnTo>
                  <a:pt x="476" y="399"/>
                </a:lnTo>
                <a:lnTo>
                  <a:pt x="486" y="370"/>
                </a:lnTo>
                <a:lnTo>
                  <a:pt x="489" y="338"/>
                </a:lnTo>
                <a:lnTo>
                  <a:pt x="486" y="305"/>
                </a:lnTo>
                <a:lnTo>
                  <a:pt x="476" y="275"/>
                </a:lnTo>
                <a:lnTo>
                  <a:pt x="462" y="248"/>
                </a:lnTo>
                <a:lnTo>
                  <a:pt x="442" y="223"/>
                </a:lnTo>
                <a:lnTo>
                  <a:pt x="419" y="202"/>
                </a:lnTo>
                <a:lnTo>
                  <a:pt x="393" y="184"/>
                </a:lnTo>
                <a:lnTo>
                  <a:pt x="363" y="171"/>
                </a:lnTo>
                <a:lnTo>
                  <a:pt x="332" y="163"/>
                </a:lnTo>
                <a:lnTo>
                  <a:pt x="299" y="160"/>
                </a:lnTo>
                <a:close/>
                <a:moveTo>
                  <a:pt x="299" y="132"/>
                </a:moveTo>
                <a:lnTo>
                  <a:pt x="340" y="134"/>
                </a:lnTo>
                <a:lnTo>
                  <a:pt x="379" y="141"/>
                </a:lnTo>
                <a:lnTo>
                  <a:pt x="416" y="151"/>
                </a:lnTo>
                <a:lnTo>
                  <a:pt x="450" y="165"/>
                </a:lnTo>
                <a:lnTo>
                  <a:pt x="481" y="182"/>
                </a:lnTo>
                <a:lnTo>
                  <a:pt x="507" y="202"/>
                </a:lnTo>
                <a:lnTo>
                  <a:pt x="530" y="226"/>
                </a:lnTo>
                <a:lnTo>
                  <a:pt x="549" y="251"/>
                </a:lnTo>
                <a:lnTo>
                  <a:pt x="563" y="279"/>
                </a:lnTo>
                <a:lnTo>
                  <a:pt x="572" y="307"/>
                </a:lnTo>
                <a:lnTo>
                  <a:pt x="575" y="338"/>
                </a:lnTo>
                <a:lnTo>
                  <a:pt x="572" y="368"/>
                </a:lnTo>
                <a:lnTo>
                  <a:pt x="563" y="397"/>
                </a:lnTo>
                <a:lnTo>
                  <a:pt x="549" y="424"/>
                </a:lnTo>
                <a:lnTo>
                  <a:pt x="530" y="449"/>
                </a:lnTo>
                <a:lnTo>
                  <a:pt x="507" y="472"/>
                </a:lnTo>
                <a:lnTo>
                  <a:pt x="481" y="493"/>
                </a:lnTo>
                <a:lnTo>
                  <a:pt x="450" y="510"/>
                </a:lnTo>
                <a:lnTo>
                  <a:pt x="416" y="523"/>
                </a:lnTo>
                <a:lnTo>
                  <a:pt x="379" y="534"/>
                </a:lnTo>
                <a:lnTo>
                  <a:pt x="340" y="540"/>
                </a:lnTo>
                <a:lnTo>
                  <a:pt x="299" y="542"/>
                </a:lnTo>
                <a:lnTo>
                  <a:pt x="259" y="540"/>
                </a:lnTo>
                <a:lnTo>
                  <a:pt x="220" y="534"/>
                </a:lnTo>
                <a:lnTo>
                  <a:pt x="183" y="523"/>
                </a:lnTo>
                <a:lnTo>
                  <a:pt x="149" y="510"/>
                </a:lnTo>
                <a:lnTo>
                  <a:pt x="118" y="493"/>
                </a:lnTo>
                <a:lnTo>
                  <a:pt x="92" y="472"/>
                </a:lnTo>
                <a:lnTo>
                  <a:pt x="68" y="449"/>
                </a:lnTo>
                <a:lnTo>
                  <a:pt x="49" y="424"/>
                </a:lnTo>
                <a:lnTo>
                  <a:pt x="35" y="397"/>
                </a:lnTo>
                <a:lnTo>
                  <a:pt x="27" y="368"/>
                </a:lnTo>
                <a:lnTo>
                  <a:pt x="24" y="338"/>
                </a:lnTo>
                <a:lnTo>
                  <a:pt x="27" y="307"/>
                </a:lnTo>
                <a:lnTo>
                  <a:pt x="35" y="279"/>
                </a:lnTo>
                <a:lnTo>
                  <a:pt x="49" y="251"/>
                </a:lnTo>
                <a:lnTo>
                  <a:pt x="68" y="226"/>
                </a:lnTo>
                <a:lnTo>
                  <a:pt x="92" y="202"/>
                </a:lnTo>
                <a:lnTo>
                  <a:pt x="118" y="182"/>
                </a:lnTo>
                <a:lnTo>
                  <a:pt x="149" y="165"/>
                </a:lnTo>
                <a:lnTo>
                  <a:pt x="183" y="151"/>
                </a:lnTo>
                <a:lnTo>
                  <a:pt x="220" y="141"/>
                </a:lnTo>
                <a:lnTo>
                  <a:pt x="259" y="134"/>
                </a:lnTo>
                <a:lnTo>
                  <a:pt x="299" y="132"/>
                </a:lnTo>
                <a:close/>
                <a:moveTo>
                  <a:pt x="298" y="0"/>
                </a:moveTo>
                <a:lnTo>
                  <a:pt x="329" y="2"/>
                </a:lnTo>
                <a:lnTo>
                  <a:pt x="357" y="9"/>
                </a:lnTo>
                <a:lnTo>
                  <a:pt x="381" y="20"/>
                </a:lnTo>
                <a:lnTo>
                  <a:pt x="394" y="29"/>
                </a:lnTo>
                <a:lnTo>
                  <a:pt x="405" y="40"/>
                </a:lnTo>
                <a:lnTo>
                  <a:pt x="414" y="54"/>
                </a:lnTo>
                <a:lnTo>
                  <a:pt x="437" y="45"/>
                </a:lnTo>
                <a:lnTo>
                  <a:pt x="462" y="42"/>
                </a:lnTo>
                <a:lnTo>
                  <a:pt x="486" y="43"/>
                </a:lnTo>
                <a:lnTo>
                  <a:pt x="509" y="49"/>
                </a:lnTo>
                <a:lnTo>
                  <a:pt x="530" y="57"/>
                </a:lnTo>
                <a:lnTo>
                  <a:pt x="551" y="70"/>
                </a:lnTo>
                <a:lnTo>
                  <a:pt x="568" y="86"/>
                </a:lnTo>
                <a:lnTo>
                  <a:pt x="581" y="105"/>
                </a:lnTo>
                <a:lnTo>
                  <a:pt x="591" y="126"/>
                </a:lnTo>
                <a:lnTo>
                  <a:pt x="595" y="148"/>
                </a:lnTo>
                <a:lnTo>
                  <a:pt x="595" y="169"/>
                </a:lnTo>
                <a:lnTo>
                  <a:pt x="591" y="192"/>
                </a:lnTo>
                <a:lnTo>
                  <a:pt x="583" y="212"/>
                </a:lnTo>
                <a:lnTo>
                  <a:pt x="571" y="231"/>
                </a:lnTo>
                <a:lnTo>
                  <a:pt x="551" y="206"/>
                </a:lnTo>
                <a:lnTo>
                  <a:pt x="526" y="184"/>
                </a:lnTo>
                <a:lnTo>
                  <a:pt x="498" y="163"/>
                </a:lnTo>
                <a:lnTo>
                  <a:pt x="466" y="146"/>
                </a:lnTo>
                <a:lnTo>
                  <a:pt x="428" y="130"/>
                </a:lnTo>
                <a:lnTo>
                  <a:pt x="388" y="120"/>
                </a:lnTo>
                <a:lnTo>
                  <a:pt x="349" y="113"/>
                </a:lnTo>
                <a:lnTo>
                  <a:pt x="359" y="96"/>
                </a:lnTo>
                <a:lnTo>
                  <a:pt x="371" y="81"/>
                </a:lnTo>
                <a:lnTo>
                  <a:pt x="386" y="69"/>
                </a:lnTo>
                <a:lnTo>
                  <a:pt x="382" y="61"/>
                </a:lnTo>
                <a:lnTo>
                  <a:pt x="375" y="53"/>
                </a:lnTo>
                <a:lnTo>
                  <a:pt x="365" y="45"/>
                </a:lnTo>
                <a:lnTo>
                  <a:pt x="346" y="36"/>
                </a:lnTo>
                <a:lnTo>
                  <a:pt x="324" y="29"/>
                </a:lnTo>
                <a:lnTo>
                  <a:pt x="298" y="27"/>
                </a:lnTo>
                <a:lnTo>
                  <a:pt x="273" y="29"/>
                </a:lnTo>
                <a:lnTo>
                  <a:pt x="250" y="36"/>
                </a:lnTo>
                <a:lnTo>
                  <a:pt x="231" y="45"/>
                </a:lnTo>
                <a:lnTo>
                  <a:pt x="220" y="55"/>
                </a:lnTo>
                <a:lnTo>
                  <a:pt x="212" y="64"/>
                </a:lnTo>
                <a:lnTo>
                  <a:pt x="227" y="76"/>
                </a:lnTo>
                <a:lnTo>
                  <a:pt x="241" y="91"/>
                </a:lnTo>
                <a:lnTo>
                  <a:pt x="252" y="108"/>
                </a:lnTo>
                <a:lnTo>
                  <a:pt x="255" y="113"/>
                </a:lnTo>
                <a:lnTo>
                  <a:pt x="219" y="118"/>
                </a:lnTo>
                <a:lnTo>
                  <a:pt x="185" y="127"/>
                </a:lnTo>
                <a:lnTo>
                  <a:pt x="152" y="139"/>
                </a:lnTo>
                <a:lnTo>
                  <a:pt x="120" y="153"/>
                </a:lnTo>
                <a:lnTo>
                  <a:pt x="92" y="171"/>
                </a:lnTo>
                <a:lnTo>
                  <a:pt x="66" y="192"/>
                </a:lnTo>
                <a:lnTo>
                  <a:pt x="43" y="215"/>
                </a:lnTo>
                <a:lnTo>
                  <a:pt x="33" y="228"/>
                </a:lnTo>
                <a:lnTo>
                  <a:pt x="25" y="240"/>
                </a:lnTo>
                <a:lnTo>
                  <a:pt x="19" y="234"/>
                </a:lnTo>
                <a:lnTo>
                  <a:pt x="15" y="227"/>
                </a:lnTo>
                <a:lnTo>
                  <a:pt x="6" y="203"/>
                </a:lnTo>
                <a:lnTo>
                  <a:pt x="0" y="179"/>
                </a:lnTo>
                <a:lnTo>
                  <a:pt x="1" y="156"/>
                </a:lnTo>
                <a:lnTo>
                  <a:pt x="7" y="131"/>
                </a:lnTo>
                <a:lnTo>
                  <a:pt x="17" y="109"/>
                </a:lnTo>
                <a:lnTo>
                  <a:pt x="31" y="89"/>
                </a:lnTo>
                <a:lnTo>
                  <a:pt x="50" y="72"/>
                </a:lnTo>
                <a:lnTo>
                  <a:pt x="72" y="57"/>
                </a:lnTo>
                <a:lnTo>
                  <a:pt x="100" y="46"/>
                </a:lnTo>
                <a:lnTo>
                  <a:pt x="129" y="42"/>
                </a:lnTo>
                <a:lnTo>
                  <a:pt x="157" y="43"/>
                </a:lnTo>
                <a:lnTo>
                  <a:pt x="184" y="51"/>
                </a:lnTo>
                <a:lnTo>
                  <a:pt x="192" y="39"/>
                </a:lnTo>
                <a:lnTo>
                  <a:pt x="203" y="28"/>
                </a:lnTo>
                <a:lnTo>
                  <a:pt x="216" y="20"/>
                </a:lnTo>
                <a:lnTo>
                  <a:pt x="240" y="9"/>
                </a:lnTo>
                <a:lnTo>
                  <a:pt x="268" y="2"/>
                </a:lnTo>
                <a:lnTo>
                  <a:pt x="298" y="0"/>
                </a:lnTo>
                <a:close/>
              </a:path>
            </a:pathLst>
          </a:custGeom>
          <a:solidFill>
            <a:srgbClr val="FFFFFF"/>
          </a:solidFill>
          <a:ln>
            <a:prstDash val="solid"/>
          </a:ln>
        </p:spPr>
        <p:txBody>
          <a:bodyPr vert="horz" wrap="square" lIns="121920" tIns="60960" rIns="121920" bIns="60960" anchor="t">
            <a:normAutofit/>
          </a:bodyPr>
          <a:lstStyle/>
          <a:p>
            <a:pPr marL="0" algn="l"/>
            <a:endParaRPr/>
          </a:p>
        </p:txBody>
      </p:sp>
      <p:sp>
        <p:nvSpPr>
          <p:cNvPr id="12" name="AutoShape 12"/>
          <p:cNvSpPr/>
          <p:nvPr/>
        </p:nvSpPr>
        <p:spPr>
          <a:xfrm>
            <a:off x="912219" y="2598390"/>
            <a:ext cx="1976768" cy="1916698"/>
          </a:xfrm>
          <a:prstGeom prst="ellipse">
            <a:avLst/>
          </a:prstGeom>
          <a:solidFill>
            <a:srgbClr val="5CB3AB"/>
          </a:solidFill>
          <a:ln w="28575" cap="flat" cmpd="sng">
            <a:solidFill>
              <a:srgbClr val="FFFFFF"/>
            </a:solidFill>
            <a:prstDash val="solid"/>
          </a:ln>
        </p:spPr>
      </p:sp>
      <p:grpSp>
        <p:nvGrpSpPr>
          <p:cNvPr id="13" name="Group 13"/>
          <p:cNvGrpSpPr/>
          <p:nvPr/>
        </p:nvGrpSpPr>
        <p:grpSpPr>
          <a:xfrm>
            <a:off x="1344266" y="3134650"/>
            <a:ext cx="1127439" cy="953132"/>
            <a:chOff x="2425" y="1235"/>
            <a:chExt cx="912" cy="771"/>
          </a:xfrm>
          <a:solidFill>
            <a:srgbClr val="FFFFFF"/>
          </a:solidFill>
        </p:grpSpPr>
        <p:sp>
          <p:nvSpPr>
            <p:cNvPr id="14" name="Freeform 14"/>
            <p:cNvSpPr/>
            <p:nvPr/>
          </p:nvSpPr>
          <p:spPr>
            <a:xfrm>
              <a:off x="2625" y="1422"/>
              <a:ext cx="513" cy="214"/>
            </a:xfrm>
            <a:custGeom>
              <a:avLst/>
              <a:gdLst/>
              <a:ahLst/>
              <a:cxnLst/>
              <a:rect l="l" t="t"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grpFill/>
          </p:spPr>
          <p:txBody>
            <a:bodyPr vert="horz" wrap="square" lIns="91440" tIns="45720" rIns="91440" bIns="45720" anchor="t">
              <a:normAutofit fontScale="77500" lnSpcReduction="20000"/>
            </a:bodyPr>
            <a:lstStyle/>
            <a:p>
              <a:pPr marL="0" algn="l"/>
              <a:endParaRPr/>
            </a:p>
          </p:txBody>
        </p:sp>
        <p:sp>
          <p:nvSpPr>
            <p:cNvPr id="15" name="Freeform 15"/>
            <p:cNvSpPr/>
            <p:nvPr/>
          </p:nvSpPr>
          <p:spPr>
            <a:xfrm>
              <a:off x="2425" y="1235"/>
              <a:ext cx="912" cy="771"/>
            </a:xfrm>
            <a:custGeom>
              <a:avLst/>
              <a:gdLst/>
              <a:ahLst/>
              <a:cxnLst/>
              <a:rect l="l" t="t"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grpFill/>
          </p:spPr>
          <p:txBody>
            <a:bodyPr vert="horz" wrap="square" lIns="91440" tIns="45720" rIns="91440" bIns="45720" anchor="t">
              <a:normAutofit/>
            </a:bodyPr>
            <a:lstStyle/>
            <a:p>
              <a:pPr marL="0" algn="l"/>
              <a:endParaRPr/>
            </a:p>
          </p:txBody>
        </p:sp>
      </p:grpSp>
      <p:sp>
        <p:nvSpPr>
          <p:cNvPr id="16" name="AutoShape 16"/>
          <p:cNvSpPr/>
          <p:nvPr/>
        </p:nvSpPr>
        <p:spPr>
          <a:xfrm>
            <a:off x="4665331" y="1340768"/>
            <a:ext cx="667624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Integrating data analytics into healthcare operations fosters personalized treatment plans, early detection of potential health issues, and enhanced monitoring of patient progress, ultimately leading to better clinical outcomes and higher levels of patient satisfaction.</a:t>
            </a:r>
          </a:p>
        </p:txBody>
      </p:sp>
      <p:sp>
        <p:nvSpPr>
          <p:cNvPr id="17" name="TextBox 17"/>
          <p:cNvSpPr txBox="1"/>
          <p:nvPr/>
        </p:nvSpPr>
        <p:spPr>
          <a:xfrm>
            <a:off x="4665332" y="986469"/>
            <a:ext cx="662518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Enhancing Patient Care</a:t>
            </a:r>
            <a:endParaRPr lang="en-US" sz="1100"/>
          </a:p>
        </p:txBody>
      </p:sp>
      <p:sp>
        <p:nvSpPr>
          <p:cNvPr id="18" name="AutoShape 18"/>
          <p:cNvSpPr/>
          <p:nvPr/>
        </p:nvSpPr>
        <p:spPr>
          <a:xfrm>
            <a:off x="4734259" y="3321180"/>
            <a:ext cx="6607312"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Leveraging data allows hospitals to optimize their workflows, reduce wait times, manage staff effectively, and allocate resources efficiently. This operational agility is crucial in maintaining competitive and responsive healthcare services.</a:t>
            </a:r>
          </a:p>
        </p:txBody>
      </p:sp>
      <p:sp>
        <p:nvSpPr>
          <p:cNvPr id="19" name="TextBox 19"/>
          <p:cNvSpPr txBox="1"/>
          <p:nvPr/>
        </p:nvSpPr>
        <p:spPr>
          <a:xfrm>
            <a:off x="4734260" y="2966881"/>
            <a:ext cx="662518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Streamlining Operations</a:t>
            </a:r>
            <a:endParaRPr lang="en-US" sz="1100"/>
          </a:p>
        </p:txBody>
      </p:sp>
      <p:sp>
        <p:nvSpPr>
          <p:cNvPr id="20" name="AutoShape 20"/>
          <p:cNvSpPr/>
          <p:nvPr/>
        </p:nvSpPr>
        <p:spPr>
          <a:xfrm>
            <a:off x="4746488" y="5134495"/>
            <a:ext cx="6607312"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Data-driven insights empower hospital leaders to make strategic decisions based on empirical evidence, allowing for proactive measures to enhance service delivery, optimize costs, and improve overall health outcomes across the patient population.</a:t>
            </a:r>
          </a:p>
        </p:txBody>
      </p:sp>
      <p:sp>
        <p:nvSpPr>
          <p:cNvPr id="21" name="TextBox 21"/>
          <p:cNvSpPr txBox="1"/>
          <p:nvPr/>
        </p:nvSpPr>
        <p:spPr>
          <a:xfrm>
            <a:off x="4746490" y="4780196"/>
            <a:ext cx="662518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Informed Decision Making</a:t>
            </a:r>
            <a:endParaRPr lang="en-US" sz="1100"/>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Data Pre-Processing and Integration</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a:t>
            </a:r>
            <a:r>
              <a:rPr lang="en-US" sz="2667" b="0" i="0" u="none" baseline="0" smtClean="0">
                <a:ln w="6350"/>
                <a:solidFill>
                  <a:srgbClr val="FFFFFF"/>
                </a:solidFill>
                <a:latin typeface="方正清刻本悦宋简体"/>
                <a:ea typeface="方正清刻本悦宋简体"/>
              </a:rPr>
              <a:t>02</a:t>
            </a:r>
            <a:endParaRPr lang="en-US" sz="2667" b="0" i="0" u="none" baseline="0">
              <a:ln w="6350"/>
              <a:solidFill>
                <a:srgbClr val="FFFFFF"/>
              </a:solidFill>
              <a:latin typeface="方正清刻本悦宋简体"/>
              <a:ea typeface="方正清刻本悦宋简体"/>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2073059" y="4326099"/>
            <a:ext cx="3214936" cy="447867"/>
            <a:chOff x="4407906" y="1742527"/>
            <a:chExt cx="4612496" cy="658928"/>
          </a:xfrm>
          <a:solidFill>
            <a:schemeClr val="accent1"/>
          </a:solidFill>
        </p:grpSpPr>
        <p:sp>
          <p:nvSpPr>
            <p:cNvPr id="3" name="AutoShape 3"/>
            <p:cNvSpPr/>
            <p:nvPr/>
          </p:nvSpPr>
          <p:spPr>
            <a:xfrm>
              <a:off x="4407906"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4" name="AutoShape 4"/>
            <p:cNvSpPr/>
            <p:nvPr/>
          </p:nvSpPr>
          <p:spPr>
            <a:xfrm>
              <a:off x="5066834"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5" name="AutoShape 5"/>
            <p:cNvSpPr/>
            <p:nvPr/>
          </p:nvSpPr>
          <p:spPr>
            <a:xfrm>
              <a:off x="5725762"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6" name="AutoShape 6"/>
            <p:cNvSpPr/>
            <p:nvPr/>
          </p:nvSpPr>
          <p:spPr>
            <a:xfrm>
              <a:off x="6384690"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7" name="AutoShape 7"/>
            <p:cNvSpPr/>
            <p:nvPr/>
          </p:nvSpPr>
          <p:spPr>
            <a:xfrm>
              <a:off x="7043618"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8" name="AutoShape 8"/>
            <p:cNvSpPr/>
            <p:nvPr/>
          </p:nvSpPr>
          <p:spPr>
            <a:xfrm>
              <a:off x="7702546"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9" name="AutoShape 9"/>
            <p:cNvSpPr/>
            <p:nvPr/>
          </p:nvSpPr>
          <p:spPr>
            <a:xfrm>
              <a:off x="8361473" y="1742527"/>
              <a:ext cx="658929"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grpSp>
      <p:grpSp>
        <p:nvGrpSpPr>
          <p:cNvPr id="10" name="Group 10"/>
          <p:cNvGrpSpPr/>
          <p:nvPr/>
        </p:nvGrpSpPr>
        <p:grpSpPr>
          <a:xfrm>
            <a:off x="6885667" y="1644130"/>
            <a:ext cx="3214936" cy="447867"/>
            <a:chOff x="4407906" y="1742527"/>
            <a:chExt cx="4612496" cy="658928"/>
          </a:xfrm>
          <a:solidFill>
            <a:schemeClr val="accent2"/>
          </a:solidFill>
        </p:grpSpPr>
        <p:sp>
          <p:nvSpPr>
            <p:cNvPr id="11" name="AutoShape 11"/>
            <p:cNvSpPr/>
            <p:nvPr/>
          </p:nvSpPr>
          <p:spPr>
            <a:xfrm>
              <a:off x="4407906"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2" name="AutoShape 12"/>
            <p:cNvSpPr/>
            <p:nvPr/>
          </p:nvSpPr>
          <p:spPr>
            <a:xfrm>
              <a:off x="5066834"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3" name="AutoShape 13"/>
            <p:cNvSpPr/>
            <p:nvPr/>
          </p:nvSpPr>
          <p:spPr>
            <a:xfrm>
              <a:off x="5725762"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4" name="AutoShape 14"/>
            <p:cNvSpPr/>
            <p:nvPr/>
          </p:nvSpPr>
          <p:spPr>
            <a:xfrm>
              <a:off x="6384690"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5" name="AutoShape 15"/>
            <p:cNvSpPr/>
            <p:nvPr/>
          </p:nvSpPr>
          <p:spPr>
            <a:xfrm>
              <a:off x="7043618"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6" name="AutoShape 16"/>
            <p:cNvSpPr/>
            <p:nvPr/>
          </p:nvSpPr>
          <p:spPr>
            <a:xfrm>
              <a:off x="7702546" y="1742527"/>
              <a:ext cx="658928"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sp>
          <p:nvSpPr>
            <p:cNvPr id="17" name="AutoShape 17"/>
            <p:cNvSpPr/>
            <p:nvPr/>
          </p:nvSpPr>
          <p:spPr>
            <a:xfrm>
              <a:off x="8361473" y="1742527"/>
              <a:ext cx="658929" cy="658928"/>
            </a:xfrm>
            <a:prstGeom prst="diamond">
              <a:avLst/>
            </a:prstGeom>
            <a:grpFill/>
            <a:ln cap="flat" cmpd="sng">
              <a:prstDash val="solid"/>
            </a:ln>
          </p:spPr>
          <p:txBody>
            <a:bodyPr vert="horz" lIns="91440" tIns="45720" rIns="91440" bIns="45720" anchor="ctr">
              <a:normAutofit fontScale="55000" lnSpcReduction="20000"/>
            </a:bodyPr>
            <a:lstStyle/>
            <a:p>
              <a:pPr marL="0" algn="ctr"/>
              <a:endParaRPr/>
            </a:p>
          </p:txBody>
        </p:sp>
      </p:grpSp>
      <p:sp>
        <p:nvSpPr>
          <p:cNvPr id="18" name="TextBox 18"/>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Understanding the Dataset</a:t>
            </a:r>
            <a:endParaRPr lang="en-US" sz="1100"/>
          </a:p>
        </p:txBody>
      </p:sp>
      <p:sp>
        <p:nvSpPr>
          <p:cNvPr id="19" name="AutoShape 19"/>
          <p:cNvSpPr/>
          <p:nvPr/>
        </p:nvSpPr>
        <p:spPr>
          <a:xfrm>
            <a:off x="1056231" y="2582795"/>
            <a:ext cx="504056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dataset captures vital information regarding patient admissions, including dates, diagnoses, treatment procedures, and financial details. This comprehensive data serves as the foundation for advanced analytical techniques.</a:t>
            </a:r>
          </a:p>
        </p:txBody>
      </p:sp>
      <p:sp>
        <p:nvSpPr>
          <p:cNvPr id="20" name="TextBox 20"/>
          <p:cNvSpPr txBox="1"/>
          <p:nvPr/>
        </p:nvSpPr>
        <p:spPr>
          <a:xfrm>
            <a:off x="1056232" y="2276872"/>
            <a:ext cx="5040562"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Key Details Captured</a:t>
            </a:r>
            <a:endParaRPr lang="en-US" sz="1100"/>
          </a:p>
        </p:txBody>
      </p:sp>
      <p:sp>
        <p:nvSpPr>
          <p:cNvPr id="21" name="AutoShape 21"/>
          <p:cNvSpPr/>
          <p:nvPr/>
        </p:nvSpPr>
        <p:spPr>
          <a:xfrm>
            <a:off x="6096791" y="2582795"/>
            <a:ext cx="504056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Key components include admission and discharge details, diagnosis specifics, medical tests administered, follow-up schedules, patient satisfaction ratings, and billing information. This multifaceted data allows for extensive analysis of healthcare practices.</a:t>
            </a:r>
          </a:p>
        </p:txBody>
      </p:sp>
      <p:sp>
        <p:nvSpPr>
          <p:cNvPr id="22" name="TextBox 22"/>
          <p:cNvSpPr txBox="1"/>
          <p:nvPr/>
        </p:nvSpPr>
        <p:spPr>
          <a:xfrm>
            <a:off x="6096794" y="2276872"/>
            <a:ext cx="5040560"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Components of the Dataset</a:t>
            </a:r>
            <a:endParaRPr lang="en-US" sz="1100"/>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Data Pre-Processing Steps</a:t>
            </a:r>
            <a:endParaRPr lang="en-US" sz="1100"/>
          </a:p>
        </p:txBody>
      </p:sp>
      <p:sp>
        <p:nvSpPr>
          <p:cNvPr id="3" name="AutoShape 3"/>
          <p:cNvSpPr/>
          <p:nvPr/>
        </p:nvSpPr>
        <p:spPr>
          <a:xfrm>
            <a:off x="280504" y="1124744"/>
            <a:ext cx="3672408" cy="4131733"/>
          </a:xfrm>
          <a:prstGeom prst="roundRect">
            <a:avLst>
              <a:gd name="adj" fmla="val 8162"/>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sp>
        <p:nvSpPr>
          <p:cNvPr id="4" name="Freeform 4"/>
          <p:cNvSpPr/>
          <p:nvPr/>
        </p:nvSpPr>
        <p:spPr>
          <a:xfrm>
            <a:off x="280504" y="3068961"/>
            <a:ext cx="3672408" cy="3379532"/>
          </a:xfrm>
          <a:custGeom>
            <a:avLst/>
            <a:gdLst/>
            <a:ahLst/>
            <a:cxnLst/>
            <a:rect l="l" t="t" r="r" b="b"/>
            <a:pathLst>
              <a:path w="3285067" h="1583267">
                <a:moveTo>
                  <a:pt x="0" y="0"/>
                </a:moveTo>
                <a:lnTo>
                  <a:pt x="3285067" y="0"/>
                </a:lnTo>
                <a:lnTo>
                  <a:pt x="3285067" y="1315140"/>
                </a:lnTo>
                <a:cubicBezTo>
                  <a:pt x="3285067" y="1463222"/>
                  <a:pt x="3165022" y="1583267"/>
                  <a:pt x="3016940" y="1583267"/>
                </a:cubicBezTo>
                <a:lnTo>
                  <a:pt x="268127" y="1583267"/>
                </a:lnTo>
                <a:cubicBezTo>
                  <a:pt x="120045" y="1583267"/>
                  <a:pt x="0" y="1463222"/>
                  <a:pt x="0" y="1315140"/>
                </a:cubicBezTo>
                <a:close/>
              </a:path>
            </a:pathLst>
          </a:cu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5" name="AutoShape 5"/>
          <p:cNvSpPr/>
          <p:nvPr/>
        </p:nvSpPr>
        <p:spPr>
          <a:xfrm>
            <a:off x="4322626" y="1124744"/>
            <a:ext cx="3672408" cy="4131733"/>
          </a:xfrm>
          <a:prstGeom prst="roundRect">
            <a:avLst>
              <a:gd name="adj" fmla="val 8162"/>
            </a:avLst>
          </a:prstGeom>
          <a:blipFill>
            <a:blip r:embed="rId3"/>
            <a:srcRect/>
            <a:stretch>
              <a:fillRect/>
            </a:stretch>
          </a:blipFill>
          <a:ln cap="flat" cmpd="sng">
            <a:prstDash val="solid"/>
          </a:ln>
        </p:spPr>
        <p:txBody>
          <a:bodyPr vert="horz" lIns="91440" tIns="45720" rIns="91440" bIns="45720" anchor="ctr">
            <a:normAutofit/>
          </a:bodyPr>
          <a:lstStyle/>
          <a:p>
            <a:pPr marL="0" algn="ctr"/>
            <a:endParaRPr/>
          </a:p>
        </p:txBody>
      </p:sp>
      <p:sp>
        <p:nvSpPr>
          <p:cNvPr id="6" name="Freeform 6"/>
          <p:cNvSpPr/>
          <p:nvPr/>
        </p:nvSpPr>
        <p:spPr>
          <a:xfrm>
            <a:off x="4322626" y="3068960"/>
            <a:ext cx="3686579" cy="3379531"/>
          </a:xfrm>
          <a:custGeom>
            <a:avLst/>
            <a:gdLst/>
            <a:ahLst/>
            <a:cxnLst/>
            <a:rect l="l" t="t" r="r" b="b"/>
            <a:pathLst>
              <a:path w="3285067" h="1583267">
                <a:moveTo>
                  <a:pt x="0" y="0"/>
                </a:moveTo>
                <a:lnTo>
                  <a:pt x="3285067" y="0"/>
                </a:lnTo>
                <a:lnTo>
                  <a:pt x="3285067" y="1315140"/>
                </a:lnTo>
                <a:cubicBezTo>
                  <a:pt x="3285067" y="1463222"/>
                  <a:pt x="3165022" y="1583267"/>
                  <a:pt x="3016940" y="1583267"/>
                </a:cubicBezTo>
                <a:lnTo>
                  <a:pt x="268127" y="1583267"/>
                </a:lnTo>
                <a:cubicBezTo>
                  <a:pt x="120045" y="1583267"/>
                  <a:pt x="0" y="1463222"/>
                  <a:pt x="0" y="1315140"/>
                </a:cubicBezTo>
                <a:close/>
              </a:path>
            </a:pathLst>
          </a:cu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7" name="AutoShape 7"/>
          <p:cNvSpPr/>
          <p:nvPr/>
        </p:nvSpPr>
        <p:spPr>
          <a:xfrm>
            <a:off x="8329042" y="1124744"/>
            <a:ext cx="3672408" cy="4131733"/>
          </a:xfrm>
          <a:prstGeom prst="roundRect">
            <a:avLst>
              <a:gd name="adj" fmla="val 8162"/>
            </a:avLst>
          </a:prstGeom>
          <a:blipFill>
            <a:blip r:embed="rId4"/>
            <a:srcRect/>
            <a:stretch>
              <a:fillRect/>
            </a:stretch>
          </a:blipFill>
          <a:ln cap="flat" cmpd="sng">
            <a:prstDash val="solid"/>
          </a:ln>
        </p:spPr>
        <p:txBody>
          <a:bodyPr vert="horz" lIns="91440" tIns="45720" rIns="91440" bIns="45720" anchor="ctr">
            <a:normAutofit/>
          </a:bodyPr>
          <a:lstStyle/>
          <a:p>
            <a:pPr marL="0" algn="ctr"/>
            <a:endParaRPr/>
          </a:p>
        </p:txBody>
      </p:sp>
      <p:sp>
        <p:nvSpPr>
          <p:cNvPr id="8" name="Freeform 8"/>
          <p:cNvSpPr/>
          <p:nvPr/>
        </p:nvSpPr>
        <p:spPr>
          <a:xfrm>
            <a:off x="8314871" y="3068960"/>
            <a:ext cx="3686579" cy="3379531"/>
          </a:xfrm>
          <a:custGeom>
            <a:avLst/>
            <a:gdLst/>
            <a:ahLst/>
            <a:cxnLst/>
            <a:rect l="l" t="t" r="r" b="b"/>
            <a:pathLst>
              <a:path w="3285067" h="1583267">
                <a:moveTo>
                  <a:pt x="0" y="0"/>
                </a:moveTo>
                <a:lnTo>
                  <a:pt x="3285067" y="0"/>
                </a:lnTo>
                <a:lnTo>
                  <a:pt x="3285067" y="1315140"/>
                </a:lnTo>
                <a:cubicBezTo>
                  <a:pt x="3285067" y="1463222"/>
                  <a:pt x="3165022" y="1583267"/>
                  <a:pt x="3016940" y="1583267"/>
                </a:cubicBezTo>
                <a:lnTo>
                  <a:pt x="268127" y="1583267"/>
                </a:lnTo>
                <a:cubicBezTo>
                  <a:pt x="120045" y="1583267"/>
                  <a:pt x="0" y="1463222"/>
                  <a:pt x="0" y="1315140"/>
                </a:cubicBezTo>
                <a:close/>
              </a:path>
            </a:pathLst>
          </a:cu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9" name="AutoShape 9"/>
          <p:cNvSpPr/>
          <p:nvPr/>
        </p:nvSpPr>
        <p:spPr>
          <a:xfrm>
            <a:off x="291447" y="3573247"/>
            <a:ext cx="3651633"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FFFFFF"/>
                </a:solidFill>
                <a:latin typeface="Microsoft YaHei"/>
                <a:ea typeface="Microsoft YaHei"/>
              </a:rPr>
              <a:t>The preprocessing phase involved thorough checks for missing values, ensuring that data integrity is maintained. Addressing gaps in information is crucial for reliable analysis results.</a:t>
            </a:r>
          </a:p>
        </p:txBody>
      </p:sp>
      <p:sp>
        <p:nvSpPr>
          <p:cNvPr id="10" name="TextBox 10"/>
          <p:cNvSpPr txBox="1"/>
          <p:nvPr/>
        </p:nvSpPr>
        <p:spPr>
          <a:xfrm>
            <a:off x="280504" y="3073262"/>
            <a:ext cx="3662576"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Handling Missing Data</a:t>
            </a:r>
            <a:endParaRPr lang="en-US" sz="1100"/>
          </a:p>
        </p:txBody>
      </p:sp>
      <p:sp>
        <p:nvSpPr>
          <p:cNvPr id="11" name="AutoShape 11"/>
          <p:cNvSpPr/>
          <p:nvPr/>
        </p:nvSpPr>
        <p:spPr>
          <a:xfrm>
            <a:off x="4340640" y="3574206"/>
            <a:ext cx="3654394"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FFFFFF"/>
                </a:solidFill>
                <a:latin typeface="Microsoft YaHei"/>
                <a:ea typeface="Microsoft YaHei"/>
              </a:rPr>
              <a:t>New features were created, such as calculating the duration of hospital stays and time between discharge and follow-ups, which significantly enhances the dataset's analytical potential.</a:t>
            </a:r>
          </a:p>
        </p:txBody>
      </p:sp>
      <p:sp>
        <p:nvSpPr>
          <p:cNvPr id="12" name="TextBox 12"/>
          <p:cNvSpPr txBox="1"/>
          <p:nvPr/>
        </p:nvSpPr>
        <p:spPr>
          <a:xfrm>
            <a:off x="4340640" y="3073261"/>
            <a:ext cx="3672408"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Feature Engineering</a:t>
            </a:r>
            <a:endParaRPr lang="en-US" sz="1100"/>
          </a:p>
        </p:txBody>
      </p:sp>
      <p:sp>
        <p:nvSpPr>
          <p:cNvPr id="13" name="AutoShape 13"/>
          <p:cNvSpPr/>
          <p:nvPr/>
        </p:nvSpPr>
        <p:spPr>
          <a:xfrm>
            <a:off x="8325199" y="3573247"/>
            <a:ext cx="3672408"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FFFFFF"/>
                </a:solidFill>
                <a:latin typeface="Microsoft YaHei"/>
                <a:ea typeface="Microsoft YaHei"/>
              </a:rPr>
              <a:t>A meticulous cleaning process eliminated null values and ensured data consistency. By preparing the dataset carefully, the subsequent insights drawn from the data are more accurate and insightful.</a:t>
            </a:r>
          </a:p>
        </p:txBody>
      </p:sp>
      <p:sp>
        <p:nvSpPr>
          <p:cNvPr id="14" name="TextBox 14"/>
          <p:cNvSpPr txBox="1"/>
          <p:nvPr/>
        </p:nvSpPr>
        <p:spPr>
          <a:xfrm>
            <a:off x="8339878" y="3073261"/>
            <a:ext cx="3661572" cy="362792"/>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Data Cleaning Process</a:t>
            </a:r>
            <a:endParaRPr lang="en-US" sz="1100"/>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71841" y="383406"/>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Database Integration</a:t>
            </a:r>
            <a:endParaRPr lang="en-US" sz="1100"/>
          </a:p>
        </p:txBody>
      </p:sp>
      <p:sp>
        <p:nvSpPr>
          <p:cNvPr id="3" name="Freeform 3"/>
          <p:cNvSpPr/>
          <p:nvPr/>
        </p:nvSpPr>
        <p:spPr>
          <a:xfrm>
            <a:off x="4013716" y="1556793"/>
            <a:ext cx="2129187" cy="4039917"/>
          </a:xfrm>
          <a:custGeom>
            <a:avLst/>
            <a:gdLst/>
            <a:ahLst/>
            <a:cxnLst/>
            <a:rect l="l" t="t" r="r" b="b"/>
            <a:pathLst>
              <a:path w="10000" h="10000">
                <a:moveTo>
                  <a:pt x="10000" y="2050"/>
                </a:moveTo>
                <a:lnTo>
                  <a:pt x="5000" y="0"/>
                </a:lnTo>
                <a:lnTo>
                  <a:pt x="0" y="2092"/>
                </a:lnTo>
                <a:lnTo>
                  <a:pt x="0" y="4519"/>
                </a:lnTo>
                <a:lnTo>
                  <a:pt x="2222" y="3640"/>
                </a:lnTo>
                <a:lnTo>
                  <a:pt x="2222" y="10000"/>
                </a:lnTo>
                <a:lnTo>
                  <a:pt x="8095" y="10000"/>
                </a:lnTo>
                <a:lnTo>
                  <a:pt x="8095" y="3682"/>
                </a:lnTo>
                <a:lnTo>
                  <a:pt x="8095" y="3682"/>
                </a:lnTo>
                <a:lnTo>
                  <a:pt x="10000" y="4477"/>
                </a:lnTo>
                <a:lnTo>
                  <a:pt x="10000" y="2050"/>
                </a:ln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
        <p:nvSpPr>
          <p:cNvPr id="4" name="AutoShape 4"/>
          <p:cNvSpPr/>
          <p:nvPr/>
        </p:nvSpPr>
        <p:spPr>
          <a:xfrm>
            <a:off x="4612396" y="2064174"/>
            <a:ext cx="963420" cy="963419"/>
          </a:xfrm>
          <a:prstGeom prst="ellipse">
            <a:avLst/>
          </a:prstGeom>
          <a:solidFill>
            <a:srgbClr val="FFFFFF"/>
          </a:solidFill>
        </p:spPr>
        <p:txBody>
          <a:bodyPr vert="horz" wrap="square" lIns="45720" tIns="22860" rIns="45720" bIns="22860" anchor="t">
            <a:normAutofit/>
          </a:bodyPr>
          <a:lstStyle/>
          <a:p>
            <a:pPr marL="0" algn="l"/>
            <a:endParaRPr/>
          </a:p>
        </p:txBody>
      </p:sp>
      <p:sp>
        <p:nvSpPr>
          <p:cNvPr id="5" name="Freeform 5"/>
          <p:cNvSpPr/>
          <p:nvPr/>
        </p:nvSpPr>
        <p:spPr>
          <a:xfrm rot="10800000">
            <a:off x="6075529" y="1779275"/>
            <a:ext cx="2129187" cy="4039917"/>
          </a:xfrm>
          <a:custGeom>
            <a:avLst/>
            <a:gdLst/>
            <a:ahLst/>
            <a:cxnLst/>
            <a:rect l="l" t="t" r="r" b="b"/>
            <a:pathLst>
              <a:path w="10000" h="10000">
                <a:moveTo>
                  <a:pt x="10000" y="2050"/>
                </a:moveTo>
                <a:lnTo>
                  <a:pt x="5000" y="0"/>
                </a:lnTo>
                <a:lnTo>
                  <a:pt x="0" y="2092"/>
                </a:lnTo>
                <a:lnTo>
                  <a:pt x="0" y="4519"/>
                </a:lnTo>
                <a:lnTo>
                  <a:pt x="2222" y="3640"/>
                </a:lnTo>
                <a:lnTo>
                  <a:pt x="2222" y="10000"/>
                </a:lnTo>
                <a:lnTo>
                  <a:pt x="8095" y="10000"/>
                </a:lnTo>
                <a:lnTo>
                  <a:pt x="8095" y="3682"/>
                </a:lnTo>
                <a:lnTo>
                  <a:pt x="8095" y="3682"/>
                </a:lnTo>
                <a:lnTo>
                  <a:pt x="10000" y="4477"/>
                </a:lnTo>
                <a:lnTo>
                  <a:pt x="10000" y="2050"/>
                </a:lnTo>
                <a:close/>
              </a:path>
            </a:pathLst>
          </a:custGeom>
          <a:solidFill>
            <a:srgbClr val="5CB3AB"/>
          </a:solidFill>
          <a:ln w="28575" cap="flat" cmpd="sng">
            <a:solidFill>
              <a:srgbClr val="FFFFFF"/>
            </a:solidFill>
            <a:prstDash val="solid"/>
          </a:ln>
        </p:spPr>
        <p:txBody>
          <a:bodyPr vert="horz" lIns="91440" tIns="45720" rIns="91440" bIns="45720" anchor="ctr">
            <a:normAutofit/>
          </a:bodyPr>
          <a:lstStyle/>
          <a:p>
            <a:pPr marL="0" algn="ctr"/>
            <a:endParaRPr/>
          </a:p>
        </p:txBody>
      </p:sp>
      <p:sp>
        <p:nvSpPr>
          <p:cNvPr id="6" name="AutoShape 6"/>
          <p:cNvSpPr/>
          <p:nvPr/>
        </p:nvSpPr>
        <p:spPr>
          <a:xfrm rot="10800000">
            <a:off x="6687608" y="4348392"/>
            <a:ext cx="963420" cy="963419"/>
          </a:xfrm>
          <a:prstGeom prst="ellipse">
            <a:avLst/>
          </a:prstGeom>
          <a:solidFill>
            <a:srgbClr val="FFFFFF"/>
          </a:solidFill>
        </p:spPr>
        <p:txBody>
          <a:bodyPr vert="horz" wrap="square" lIns="45720" tIns="22860" rIns="45720" bIns="22860" anchor="t">
            <a:normAutofit/>
          </a:bodyPr>
          <a:lstStyle/>
          <a:p>
            <a:pPr marL="0" algn="l"/>
            <a:endParaRPr/>
          </a:p>
        </p:txBody>
      </p:sp>
      <p:sp>
        <p:nvSpPr>
          <p:cNvPr id="7" name="Freeform 7"/>
          <p:cNvSpPr/>
          <p:nvPr/>
        </p:nvSpPr>
        <p:spPr>
          <a:xfrm>
            <a:off x="4792321" y="2292824"/>
            <a:ext cx="579443" cy="480110"/>
          </a:xfrm>
          <a:custGeom>
            <a:avLst/>
            <a:gdLst/>
            <a:ahLst/>
            <a:cxnLst/>
            <a:rect l="l" t="t" r="r" b="b"/>
            <a:pathLst>
              <a:path w="99" h="82">
                <a:moveTo>
                  <a:pt x="13" y="67"/>
                </a:moveTo>
                <a:cubicBezTo>
                  <a:pt x="13" y="45"/>
                  <a:pt x="13" y="45"/>
                  <a:pt x="13" y="45"/>
                </a:cubicBezTo>
                <a:cubicBezTo>
                  <a:pt x="13" y="43"/>
                  <a:pt x="14" y="41"/>
                  <a:pt x="16" y="41"/>
                </a:cubicBezTo>
                <a:cubicBezTo>
                  <a:pt x="22" y="41"/>
                  <a:pt x="22" y="41"/>
                  <a:pt x="22" y="41"/>
                </a:cubicBezTo>
                <a:cubicBezTo>
                  <a:pt x="24" y="41"/>
                  <a:pt x="25" y="43"/>
                  <a:pt x="25" y="45"/>
                </a:cubicBezTo>
                <a:cubicBezTo>
                  <a:pt x="25" y="67"/>
                  <a:pt x="25" y="67"/>
                  <a:pt x="25" y="67"/>
                </a:cubicBezTo>
                <a:cubicBezTo>
                  <a:pt x="25" y="69"/>
                  <a:pt x="24" y="70"/>
                  <a:pt x="22" y="70"/>
                </a:cubicBezTo>
                <a:cubicBezTo>
                  <a:pt x="16" y="70"/>
                  <a:pt x="16" y="70"/>
                  <a:pt x="16" y="70"/>
                </a:cubicBezTo>
                <a:cubicBezTo>
                  <a:pt x="14" y="70"/>
                  <a:pt x="13" y="69"/>
                  <a:pt x="13" y="67"/>
                </a:cubicBezTo>
                <a:close/>
                <a:moveTo>
                  <a:pt x="36" y="34"/>
                </a:moveTo>
                <a:cubicBezTo>
                  <a:pt x="34" y="34"/>
                  <a:pt x="33" y="35"/>
                  <a:pt x="33" y="37"/>
                </a:cubicBezTo>
                <a:cubicBezTo>
                  <a:pt x="33" y="67"/>
                  <a:pt x="33" y="67"/>
                  <a:pt x="33" y="67"/>
                </a:cubicBezTo>
                <a:cubicBezTo>
                  <a:pt x="33" y="69"/>
                  <a:pt x="34" y="70"/>
                  <a:pt x="36" y="70"/>
                </a:cubicBezTo>
                <a:cubicBezTo>
                  <a:pt x="42" y="70"/>
                  <a:pt x="42" y="70"/>
                  <a:pt x="42" y="70"/>
                </a:cubicBezTo>
                <a:cubicBezTo>
                  <a:pt x="43" y="70"/>
                  <a:pt x="45" y="69"/>
                  <a:pt x="45" y="67"/>
                </a:cubicBezTo>
                <a:cubicBezTo>
                  <a:pt x="45" y="37"/>
                  <a:pt x="45" y="37"/>
                  <a:pt x="45" y="37"/>
                </a:cubicBezTo>
                <a:cubicBezTo>
                  <a:pt x="45" y="35"/>
                  <a:pt x="43" y="34"/>
                  <a:pt x="42" y="34"/>
                </a:cubicBezTo>
                <a:lnTo>
                  <a:pt x="36" y="34"/>
                </a:lnTo>
                <a:close/>
                <a:moveTo>
                  <a:pt x="56" y="27"/>
                </a:moveTo>
                <a:cubicBezTo>
                  <a:pt x="54" y="27"/>
                  <a:pt x="53" y="28"/>
                  <a:pt x="53" y="30"/>
                </a:cubicBezTo>
                <a:cubicBezTo>
                  <a:pt x="53" y="67"/>
                  <a:pt x="53" y="67"/>
                  <a:pt x="53" y="67"/>
                </a:cubicBezTo>
                <a:cubicBezTo>
                  <a:pt x="53" y="69"/>
                  <a:pt x="54" y="70"/>
                  <a:pt x="56" y="70"/>
                </a:cubicBezTo>
                <a:cubicBezTo>
                  <a:pt x="61" y="70"/>
                  <a:pt x="61" y="70"/>
                  <a:pt x="61" y="70"/>
                </a:cubicBezTo>
                <a:cubicBezTo>
                  <a:pt x="63" y="70"/>
                  <a:pt x="65" y="69"/>
                  <a:pt x="65" y="67"/>
                </a:cubicBezTo>
                <a:cubicBezTo>
                  <a:pt x="65" y="30"/>
                  <a:pt x="65" y="30"/>
                  <a:pt x="65" y="30"/>
                </a:cubicBezTo>
                <a:cubicBezTo>
                  <a:pt x="65" y="28"/>
                  <a:pt x="63" y="27"/>
                  <a:pt x="61" y="27"/>
                </a:cubicBezTo>
                <a:lnTo>
                  <a:pt x="56" y="27"/>
                </a:lnTo>
                <a:close/>
                <a:moveTo>
                  <a:pt x="76" y="20"/>
                </a:moveTo>
                <a:cubicBezTo>
                  <a:pt x="74" y="20"/>
                  <a:pt x="72" y="21"/>
                  <a:pt x="72" y="23"/>
                </a:cubicBezTo>
                <a:cubicBezTo>
                  <a:pt x="72" y="67"/>
                  <a:pt x="72" y="67"/>
                  <a:pt x="72" y="67"/>
                </a:cubicBezTo>
                <a:cubicBezTo>
                  <a:pt x="72" y="69"/>
                  <a:pt x="74" y="70"/>
                  <a:pt x="76" y="70"/>
                </a:cubicBezTo>
                <a:cubicBezTo>
                  <a:pt x="81" y="70"/>
                  <a:pt x="81" y="70"/>
                  <a:pt x="81" y="70"/>
                </a:cubicBezTo>
                <a:cubicBezTo>
                  <a:pt x="83" y="70"/>
                  <a:pt x="84" y="69"/>
                  <a:pt x="84" y="67"/>
                </a:cubicBezTo>
                <a:cubicBezTo>
                  <a:pt x="84" y="23"/>
                  <a:pt x="84" y="23"/>
                  <a:pt x="84" y="23"/>
                </a:cubicBezTo>
                <a:cubicBezTo>
                  <a:pt x="84" y="21"/>
                  <a:pt x="83" y="20"/>
                  <a:pt x="81" y="20"/>
                </a:cubicBezTo>
                <a:lnTo>
                  <a:pt x="76" y="20"/>
                </a:lnTo>
                <a:close/>
                <a:moveTo>
                  <a:pt x="15" y="33"/>
                </a:moveTo>
                <a:cubicBezTo>
                  <a:pt x="36" y="29"/>
                  <a:pt x="55" y="21"/>
                  <a:pt x="73" y="11"/>
                </a:cubicBezTo>
                <a:cubicBezTo>
                  <a:pt x="75" y="14"/>
                  <a:pt x="75" y="14"/>
                  <a:pt x="75" y="14"/>
                </a:cubicBezTo>
                <a:cubicBezTo>
                  <a:pt x="81" y="4"/>
                  <a:pt x="81" y="4"/>
                  <a:pt x="81" y="4"/>
                </a:cubicBezTo>
                <a:cubicBezTo>
                  <a:pt x="70" y="3"/>
                  <a:pt x="70" y="3"/>
                  <a:pt x="70" y="3"/>
                </a:cubicBezTo>
                <a:cubicBezTo>
                  <a:pt x="71" y="7"/>
                  <a:pt x="71" y="7"/>
                  <a:pt x="71" y="7"/>
                </a:cubicBezTo>
                <a:cubicBezTo>
                  <a:pt x="54" y="17"/>
                  <a:pt x="34" y="25"/>
                  <a:pt x="14" y="28"/>
                </a:cubicBezTo>
                <a:lnTo>
                  <a:pt x="15" y="33"/>
                </a:lnTo>
                <a:close/>
                <a:moveTo>
                  <a:pt x="99" y="77"/>
                </a:moveTo>
                <a:cubicBezTo>
                  <a:pt x="89" y="71"/>
                  <a:pt x="89" y="71"/>
                  <a:pt x="89" y="71"/>
                </a:cubicBezTo>
                <a:cubicBezTo>
                  <a:pt x="89" y="74"/>
                  <a:pt x="89" y="74"/>
                  <a:pt x="89" y="74"/>
                </a:cubicBezTo>
                <a:cubicBezTo>
                  <a:pt x="8" y="74"/>
                  <a:pt x="8" y="74"/>
                  <a:pt x="8" y="74"/>
                </a:cubicBezTo>
                <a:cubicBezTo>
                  <a:pt x="8" y="10"/>
                  <a:pt x="8" y="10"/>
                  <a:pt x="8" y="10"/>
                </a:cubicBezTo>
                <a:cubicBezTo>
                  <a:pt x="11" y="10"/>
                  <a:pt x="11" y="10"/>
                  <a:pt x="11" y="10"/>
                </a:cubicBezTo>
                <a:cubicBezTo>
                  <a:pt x="6" y="0"/>
                  <a:pt x="6" y="0"/>
                  <a:pt x="6" y="0"/>
                </a:cubicBezTo>
                <a:cubicBezTo>
                  <a:pt x="0" y="10"/>
                  <a:pt x="0" y="10"/>
                  <a:pt x="0" y="10"/>
                </a:cubicBezTo>
                <a:cubicBezTo>
                  <a:pt x="3" y="10"/>
                  <a:pt x="3" y="10"/>
                  <a:pt x="3" y="10"/>
                </a:cubicBezTo>
                <a:cubicBezTo>
                  <a:pt x="3" y="74"/>
                  <a:pt x="3" y="74"/>
                  <a:pt x="3" y="74"/>
                </a:cubicBezTo>
                <a:cubicBezTo>
                  <a:pt x="3" y="77"/>
                  <a:pt x="3" y="77"/>
                  <a:pt x="3" y="77"/>
                </a:cubicBezTo>
                <a:cubicBezTo>
                  <a:pt x="3" y="79"/>
                  <a:pt x="3" y="79"/>
                  <a:pt x="3" y="79"/>
                </a:cubicBezTo>
                <a:cubicBezTo>
                  <a:pt x="89" y="79"/>
                  <a:pt x="89" y="79"/>
                  <a:pt x="89" y="79"/>
                </a:cubicBezTo>
                <a:cubicBezTo>
                  <a:pt x="89" y="82"/>
                  <a:pt x="89" y="82"/>
                  <a:pt x="89" y="82"/>
                </a:cubicBezTo>
                <a:lnTo>
                  <a:pt x="99" y="77"/>
                </a:lnTo>
                <a:close/>
              </a:path>
            </a:pathLst>
          </a:custGeom>
          <a:solidFill>
            <a:srgbClr val="000000">
              <a:lumMod val="65000"/>
              <a:lumOff val="35000"/>
            </a:srgbClr>
          </a:solidFill>
        </p:spPr>
        <p:txBody>
          <a:bodyPr vert="horz" lIns="91440" tIns="45720" rIns="91440" bIns="45720" anchor="t">
            <a:normAutofit/>
          </a:bodyPr>
          <a:lstStyle/>
          <a:p>
            <a:pPr marL="0" algn="l"/>
            <a:endParaRPr/>
          </a:p>
        </p:txBody>
      </p:sp>
      <p:sp>
        <p:nvSpPr>
          <p:cNvPr id="8" name="Freeform 8"/>
          <p:cNvSpPr/>
          <p:nvPr/>
        </p:nvSpPr>
        <p:spPr>
          <a:xfrm>
            <a:off x="6929771" y="4586431"/>
            <a:ext cx="488076" cy="487341"/>
          </a:xfrm>
          <a:custGeom>
            <a:avLst/>
            <a:gdLst/>
            <a:ahLst/>
            <a:cxnLst/>
            <a:rect l="l" t="t" r="r" b="b"/>
            <a:pathLst>
              <a:path w="608415" h="607498">
                <a:moveTo>
                  <a:pt x="157465" y="128853"/>
                </a:moveTo>
                <a:lnTo>
                  <a:pt x="253810" y="253560"/>
                </a:lnTo>
                <a:lnTo>
                  <a:pt x="383401" y="178319"/>
                </a:lnTo>
                <a:lnTo>
                  <a:pt x="504517" y="351452"/>
                </a:lnTo>
                <a:lnTo>
                  <a:pt x="536327" y="329192"/>
                </a:lnTo>
                <a:lnTo>
                  <a:pt x="547800" y="461710"/>
                </a:lnTo>
                <a:lnTo>
                  <a:pt x="427206" y="405344"/>
                </a:lnTo>
                <a:lnTo>
                  <a:pt x="459017" y="383215"/>
                </a:lnTo>
                <a:lnTo>
                  <a:pt x="367104" y="251998"/>
                </a:lnTo>
                <a:lnTo>
                  <a:pt x="239600" y="326068"/>
                </a:lnTo>
                <a:lnTo>
                  <a:pt x="113399" y="162698"/>
                </a:lnTo>
                <a:close/>
                <a:moveTo>
                  <a:pt x="0" y="0"/>
                </a:moveTo>
                <a:lnTo>
                  <a:pt x="69484" y="0"/>
                </a:lnTo>
                <a:lnTo>
                  <a:pt x="69484" y="537988"/>
                </a:lnTo>
                <a:lnTo>
                  <a:pt x="608415" y="537988"/>
                </a:lnTo>
                <a:lnTo>
                  <a:pt x="608415" y="607498"/>
                </a:lnTo>
                <a:lnTo>
                  <a:pt x="0" y="607498"/>
                </a:lnTo>
                <a:close/>
              </a:path>
            </a:pathLst>
          </a:custGeom>
          <a:solidFill>
            <a:srgbClr val="000000">
              <a:lumMod val="65000"/>
              <a:lumOff val="35000"/>
            </a:srgbClr>
          </a:solidFill>
        </p:spPr>
      </p:sp>
      <p:sp>
        <p:nvSpPr>
          <p:cNvPr id="9" name="AutoShape 9"/>
          <p:cNvSpPr/>
          <p:nvPr/>
        </p:nvSpPr>
        <p:spPr>
          <a:xfrm>
            <a:off x="174313" y="2824467"/>
            <a:ext cx="3821578" cy="1177290"/>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Integrating the clean data into an SQL database involved establishing a connection via SQLAlchemy. This connection ensures efficient data management and retrieval for analysis.</a:t>
            </a:r>
          </a:p>
        </p:txBody>
      </p:sp>
      <p:sp>
        <p:nvSpPr>
          <p:cNvPr id="10" name="TextBox 10"/>
          <p:cNvSpPr txBox="1"/>
          <p:nvPr/>
        </p:nvSpPr>
        <p:spPr>
          <a:xfrm>
            <a:off x="174311" y="2537855"/>
            <a:ext cx="3821579"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SQL Database Connection</a:t>
            </a:r>
            <a:endParaRPr lang="en-US" sz="1100"/>
          </a:p>
        </p:txBody>
      </p:sp>
      <p:sp>
        <p:nvSpPr>
          <p:cNvPr id="11" name="AutoShape 11"/>
          <p:cNvSpPr/>
          <p:nvPr/>
        </p:nvSpPr>
        <p:spPr>
          <a:xfrm>
            <a:off x="8222539" y="2824467"/>
            <a:ext cx="3796735"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preprocessed dataset was uploaded to a MySQL table using the Pandas library, facilitating smooth operations in querying and retrieving large volumes of healthcare data for analysis.</a:t>
            </a:r>
          </a:p>
        </p:txBody>
      </p:sp>
      <p:sp>
        <p:nvSpPr>
          <p:cNvPr id="12" name="TextBox 12"/>
          <p:cNvSpPr txBox="1"/>
          <p:nvPr/>
        </p:nvSpPr>
        <p:spPr>
          <a:xfrm>
            <a:off x="8222541" y="2537855"/>
            <a:ext cx="3796735"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Data Insertion Process</a:t>
            </a:r>
            <a:endParaRPr lang="en-US" sz="1100"/>
          </a:p>
        </p:txBody>
      </p:sp>
    </p:spTree>
  </p:cSld>
  <p:clrMapOvr>
    <a:masterClrMapping/>
  </p:clrMapOvr>
  <p:transition advClick="0"/>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1061</Words>
  <Application>Microsoft Office PowerPoint</Application>
  <PresentationFormat>Custom</PresentationFormat>
  <Paragraphs>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6</cp:revision>
  <dcterms:created xsi:type="dcterms:W3CDTF">2006-08-16T00:00:00Z</dcterms:created>
  <dcterms:modified xsi:type="dcterms:W3CDTF">2025-02-16T17:50:26Z</dcterms:modified>
</cp:coreProperties>
</file>