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110" d="100"/>
          <a:sy n="110" d="100"/>
        </p:scale>
        <p:origin x="-5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doughnutChart>
        <c:ser>
          <c:idx val="0"/>
          <c:order val="0"/>
          <c:tx>
            <c:strRef>
              <c:f>Sheet1!$B$1</c:f>
              <c:strCache>
                <c:ptCount val="1"/>
                <c:pt idx="0">
                  <c:v>占比</c:v>
                </c:pt>
              </c:strCache>
            </c:strRef>
          </c:tx>
          <c:spPr>
            <a:solidFill>
              <a:srgbClr val="F3EEEA"/>
            </a:solidFill>
            <a:ln>
              <a:noFill/>
            </a:ln>
          </c:spPr>
          <c:dPt>
            <c:idx val="0"/>
          </c:dPt>
          <c:dPt>
            <c:idx val="1"/>
            <c:spPr>
              <a:solidFill>
                <a:srgbClr val="E4A7A9"/>
              </a:solidFill>
              <a:ln>
                <a:noFill/>
              </a:ln>
            </c:spPr>
          </c:dPt>
          <c:cat>
            <c:strRef>
              <c:f>Sheet1!$A$2:$A$3</c:f>
              <c:strCache>
                <c:ptCount val="2"/>
                <c:pt idx="0">
                  <c:v>管理人员</c:v>
                </c:pt>
                <c:pt idx="1">
                  <c:v>其他</c:v>
                </c:pt>
              </c:strCache>
            </c:strRef>
          </c:cat>
          <c:val>
            <c:numRef>
              <c:f>Sheet1!$B$2:$B$3</c:f>
              <c:numCache>
                <c:formatCode>General</c:formatCode>
                <c:ptCount val="2"/>
                <c:pt idx="0">
                  <c:v>40</c:v>
                </c:pt>
                <c:pt idx="1">
                  <c:v>60</c:v>
                </c:pt>
              </c:numCache>
            </c:numRef>
          </c:val>
        </c:ser>
        <c:firstSliceAng val="0"/>
        <c:holeSize val="75"/>
      </c:doughnutChart>
    </c:plotArea>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ser>
          <c:idx val="0"/>
          <c:order val="0"/>
          <c:tx>
            <c:strRef>
              <c:f>Sheet1!$B$1</c:f>
              <c:strCache>
                <c:ptCount val="1"/>
                <c:pt idx="0">
                  <c:v>占比</c:v>
                </c:pt>
              </c:strCache>
            </c:strRef>
          </c:tx>
          <c:dPt>
            <c:idx val="0"/>
            <c:spPr>
              <a:solidFill>
                <a:schemeClr val="accent1">
                  <a:shade val="76000"/>
                </a:schemeClr>
              </a:solidFill>
              <a:ln w="19050">
                <a:solidFill>
                  <a:schemeClr val="lt1"/>
                </a:solidFill>
              </a:ln>
            </c:spPr>
          </c:dPt>
          <c:dPt>
            <c:idx val="1"/>
            <c:spPr>
              <a:solidFill>
                <a:schemeClr val="accent1">
                  <a:tint val="77000"/>
                </a:schemeClr>
              </a:solidFill>
              <a:ln w="19050">
                <a:solidFill>
                  <a:schemeClr val="lt1"/>
                </a:solidFill>
              </a:ln>
            </c:spPr>
          </c:dPt>
          <c:cat>
            <c:strRef>
              <c:f>Sheet1!$A$2:$A$3</c:f>
              <c:strCache>
                <c:ptCount val="2"/>
                <c:pt idx="0">
                  <c:v>管理人员</c:v>
                </c:pt>
                <c:pt idx="1">
                  <c:v>其他</c:v>
                </c:pt>
              </c:strCache>
            </c:strRef>
          </c:cat>
          <c:val>
            <c:numRef>
              <c:f>Sheet1!$B$2:$B$3</c:f>
              <c:numCache>
                <c:formatCode>General</c:formatCode>
                <c:ptCount val="2"/>
                <c:pt idx="0">
                  <c:v>40</c:v>
                </c:pt>
                <c:pt idx="1">
                  <c:v>60</c:v>
                </c:pt>
              </c:numCache>
            </c:numRef>
          </c:val>
        </c:ser>
        <c:firstSliceAng val="0"/>
        <c:holeSize val="75"/>
      </c:doughnutChart>
    </c:plotArea>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doughnutChart>
        <c:ser>
          <c:idx val="0"/>
          <c:order val="0"/>
          <c:tx>
            <c:strRef>
              <c:f>Sheet1!$B$1</c:f>
              <c:strCache>
                <c:ptCount val="1"/>
                <c:pt idx="0">
                  <c:v>占比</c:v>
                </c:pt>
              </c:strCache>
            </c:strRef>
          </c:tx>
          <c:dPt>
            <c:idx val="0"/>
            <c:spPr>
              <a:solidFill>
                <a:schemeClr val="accent1">
                  <a:shade val="76000"/>
                </a:schemeClr>
              </a:solidFill>
              <a:ln w="19050">
                <a:solidFill>
                  <a:schemeClr val="lt1"/>
                </a:solidFill>
              </a:ln>
            </c:spPr>
          </c:dPt>
          <c:dPt>
            <c:idx val="1"/>
            <c:spPr>
              <a:solidFill>
                <a:schemeClr val="accent1">
                  <a:tint val="77000"/>
                </a:schemeClr>
              </a:solidFill>
              <a:ln w="19050">
                <a:solidFill>
                  <a:schemeClr val="lt1"/>
                </a:solidFill>
              </a:ln>
            </c:spPr>
          </c:dPt>
          <c:cat>
            <c:strRef>
              <c:f>Sheet1!$A$2:$A$3</c:f>
              <c:strCache>
                <c:ptCount val="2"/>
                <c:pt idx="0">
                  <c:v>管理人员</c:v>
                </c:pt>
                <c:pt idx="1">
                  <c:v>其他</c:v>
                </c:pt>
              </c:strCache>
            </c:strRef>
          </c:cat>
          <c:val>
            <c:numRef>
              <c:f>Sheet1!$B$2:$B$3</c:f>
              <c:numCache>
                <c:formatCode>General</c:formatCode>
                <c:ptCount val="2"/>
                <c:pt idx="0">
                  <c:v>40</c:v>
                </c:pt>
                <c:pt idx="1">
                  <c:v>60</c:v>
                </c:pt>
              </c:numCache>
            </c:numRef>
          </c:val>
        </c:ser>
        <c:firstSliceAng val="0"/>
        <c:holeSize val="75"/>
      </c:doughnutChart>
    </c:plotArea>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sz="half" idx="1"/>
          </p:nvPr>
        </p:nvSpPr>
        <p:spPr>
          <a:xfrm>
            <a:off x="838309"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sz="half" idx="2"/>
          </p:nvPr>
        </p:nvSpPr>
        <p:spPr>
          <a:xfrm>
            <a:off x="6173005" y="1825625"/>
            <a:ext cx="5182275" cy="4351338"/>
          </a:xfr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5" name="AutoShape 5"/>
          <p:cNvSpPr>
            <a:spLocks noGrp="1"/>
          </p:cNvSpPr>
          <p:nvPr>
            <p:ph type="dt" sz="half" idx="10"/>
          </p:nvPr>
        </p:nvSpPr>
        <p:spPr>
          <a:xfrm>
            <a:off x="838309" y="6356353"/>
            <a:ext cx="2743557" cy="365125"/>
          </a:xfrm>
        </p:spPr>
        <p:txBody>
          <a:bodyPr vert="horz" lIns="91440" tIns="45720" rIns="91440" bIns="45720" anchor="ctr">
            <a:normAutofit/>
          </a:bodyPr>
          <a:lstStyle/>
          <a:p>
            <a:pPr marL="0" algn="l"/>
            <a:r>
              <a:rPr lang="en-US" sz="1200" b="0" i="0" u="none" baseline="0">
                <a:solidFill>
                  <a:srgbClr val="000000">
                    <a:tint val="75000"/>
                  </a:srgbClr>
                </a:solidFill>
                <a:latin typeface="Calibri"/>
                <a:ea typeface="Calibri"/>
              </a:rPr>
              <a:t>7/25/2024</a:t>
            </a:r>
          </a:p>
        </p:txBody>
      </p:sp>
      <p:sp>
        <p:nvSpPr>
          <p:cNvPr id="6" name="AutoShape 6"/>
          <p:cNvSpPr>
            <a:spLocks noGrp="1"/>
          </p:cNvSpPr>
          <p:nvPr>
            <p:ph type="ftr" sz="quarter" idx="11"/>
          </p:nvPr>
        </p:nvSpPr>
        <p:spPr>
          <a:xfrm>
            <a:off x="4039126" y="6356353"/>
            <a:ext cx="4115336" cy="365125"/>
          </a:xfrm>
        </p:spPr>
        <p:txBody>
          <a:bodyPr vert="horz" lIns="91440" tIns="45720" rIns="91440" bIns="45720" anchor="ctr">
            <a:normAutofit/>
          </a:bodyPr>
          <a:lstStyle/>
          <a:p>
            <a:pPr marL="0" algn="ctr"/>
            <a:endParaRPr/>
          </a:p>
        </p:txBody>
      </p:sp>
      <p:sp>
        <p:nvSpPr>
          <p:cNvPr id="7" name="AutoShape 7"/>
          <p:cNvSpPr>
            <a:spLocks noGrp="1"/>
          </p:cNvSpPr>
          <p:nvPr>
            <p:ph type="sldNum" sz="quarter" idx="12"/>
          </p:nvPr>
        </p:nvSpPr>
        <p:spPr>
          <a:xfrm>
            <a:off x="8611723" y="6356353"/>
            <a:ext cx="2743557" cy="365125"/>
          </a:xfrm>
        </p:spPr>
        <p:txBody>
          <a:bodyPr vert="horz" lIns="91440" tIns="45720" rIns="91440" bIns="45720" anchor="ctr">
            <a:normAutofit/>
          </a:bodyPr>
          <a:lstStyle/>
          <a:p>
            <a:pPr marL="0" algn="r"/>
            <a:fld id="{3386411A-70EE-422D-B97C-F56BEE3FF077}" type="slidenum">
              <a:rPr lang="en-US" sz="1200" b="0" i="0" u="none" baseline="0">
                <a:solidFill>
                  <a:srgbClr val="000000">
                    <a:tint val="75000"/>
                  </a:srgbClr>
                </a:solidFill>
                <a:latin typeface="Calibri"/>
                <a:ea typeface="Calibri"/>
              </a:rPr>
              <a:pPr marL="0" algn="r"/>
              <a:t>‹#›</a:t>
            </a:fld>
            <a:endParaRPr lang="en-US" sz="1200" b="0" i="0" u="none" baseline="0">
              <a:solidFill>
                <a:srgbClr val="000000">
                  <a:tint val="75000"/>
                </a:srgbClr>
              </a:solidFill>
              <a:latin typeface="Calibri"/>
              <a:ea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38309" y="365128"/>
            <a:ext cx="10516970" cy="1325563"/>
          </a:xfrm>
          <a:prstGeom prst="rect">
            <a:avLst/>
          </a:prstGeom>
        </p:spPr>
        <p:txBody>
          <a:bodyPr vert="horz" lIns="91440" tIns="45720" rIns="91440" bIns="45720" anchor="ctr">
            <a:normAutofit/>
          </a:bodyPr>
          <a:lstStyle/>
          <a:p>
            <a:pPr algn="l">
              <a:lnSpc>
                <a:spcPct val="90000"/>
              </a:lnSpc>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type="body" idx="1"/>
          </p:nvPr>
        </p:nvSpPr>
        <p:spPr>
          <a:xfrm>
            <a:off x="838309" y="1825625"/>
            <a:ext cx="10516970" cy="4351338"/>
          </a:xfrm>
          <a:prstGeom prst="rect">
            <a:avLst/>
          </a:prstGeom>
        </p:spPr>
        <p:txBody>
          <a:bodyPr vert="horz" lIns="91440" tIns="45720" rIns="91440" bIns="45720" anchor="t">
            <a:normAutofit/>
          </a:bodyPr>
          <a:lstStyle/>
          <a:p>
            <a:pPr marL="228600" indent="-228600" algn="l">
              <a:lnSpc>
                <a:spcPct val="90000"/>
              </a:lnSpc>
              <a:spcBef>
                <a:spcPts val="1000"/>
              </a:spcBef>
            </a:pPr>
            <a:r>
              <a:rPr lang="zh-CN" altLang="en-US" sz="2800" b="0" i="0" u="none" baseline="0">
                <a:solidFill>
                  <a:srgbClr val="000000"/>
                </a:solidFill>
              </a:rPr>
              <a:t>单击此处编辑母版文本样式</a:t>
            </a:r>
          </a:p>
          <a:p>
            <a:pPr marL="685800" lvl="1" indent="-228600" algn="l">
              <a:lnSpc>
                <a:spcPct val="90000"/>
              </a:lnSpc>
              <a:spcBef>
                <a:spcPts val="500"/>
              </a:spcBef>
            </a:pPr>
            <a:r>
              <a:rPr lang="zh-CN" altLang="en-US" sz="2400" b="0" i="0" u="none" baseline="0">
                <a:solidFill>
                  <a:srgbClr val="000000"/>
                </a:solidFill>
              </a:rPr>
              <a:t>二级</a:t>
            </a:r>
          </a:p>
          <a:p>
            <a:pPr marL="1143000" lvl="2" indent="-228600" algn="l">
              <a:lnSpc>
                <a:spcPct val="90000"/>
              </a:lnSpc>
              <a:spcBef>
                <a:spcPts val="500"/>
              </a:spcBef>
            </a:pPr>
            <a:r>
              <a:rPr lang="zh-CN" altLang="en-US" sz="2000" b="0" i="0" u="none" baseline="0">
                <a:solidFill>
                  <a:srgbClr val="000000"/>
                </a:solidFill>
              </a:rPr>
              <a:t>三级</a:t>
            </a:r>
          </a:p>
          <a:p>
            <a:pPr marL="1600200" lvl="3" indent="-228600" algn="l">
              <a:lnSpc>
                <a:spcPct val="90000"/>
              </a:lnSpc>
              <a:spcBef>
                <a:spcPts val="500"/>
              </a:spcBef>
            </a:pPr>
            <a:r>
              <a:rPr lang="zh-CN" altLang="en-US" sz="1800" b="0" i="0" u="none" baseline="0">
                <a:solidFill>
                  <a:srgbClr val="000000"/>
                </a:solidFill>
              </a:rPr>
              <a:t>四级</a:t>
            </a:r>
          </a:p>
          <a:p>
            <a:pPr marL="2057400" lvl="4" indent="-228600" algn="l">
              <a:lnSpc>
                <a:spcPct val="90000"/>
              </a:lnSpc>
              <a:spcBef>
                <a:spcPts val="500"/>
              </a:spcBef>
            </a:pPr>
            <a:r>
              <a:rPr lang="zh-CN" altLang="en-US" sz="1800" b="0" i="0" u="none" baseline="0">
                <a:solidFill>
                  <a:srgbClr val="000000"/>
                </a:solidFill>
              </a:rPr>
              <a:t>五级</a:t>
            </a:r>
          </a:p>
        </p:txBody>
      </p:sp>
      <p:sp>
        <p:nvSpPr>
          <p:cNvPr id="4" name="AutoShape 4"/>
          <p:cNvSpPr>
            <a:spLocks noGrp="1"/>
          </p:cNvSpPr>
          <p:nvPr>
            <p:ph type="dt" sz="half" idx="2"/>
          </p:nvPr>
        </p:nvSpPr>
        <p:spPr>
          <a:xfrm>
            <a:off x="838309" y="6356353"/>
            <a:ext cx="2743557" cy="365125"/>
          </a:xfrm>
          <a:prstGeom prst="rect">
            <a:avLst/>
          </a:prstGeom>
        </p:spPr>
        <p:txBody>
          <a:bodyPr vert="horz" lIns="91440" tIns="45720" rIns="91440" bIns="45720" anchor="ctr">
            <a:normAutofit/>
          </a:bodyPr>
          <a:lstStyle/>
          <a:p>
            <a:pPr marL="0" algn="l"/>
            <a:r>
              <a:rPr lang="en-US" sz="1800" b="0" i="0" u="none" baseline="0">
                <a:solidFill>
                  <a:srgbClr val="000000"/>
                </a:solidFill>
                <a:latin typeface="Calibri"/>
                <a:ea typeface="Calibri"/>
              </a:rPr>
              <a:t>7/25/2024</a:t>
            </a:r>
          </a:p>
        </p:txBody>
      </p:sp>
      <p:sp>
        <p:nvSpPr>
          <p:cNvPr id="5" name="AutoShape 5"/>
          <p:cNvSpPr>
            <a:spLocks noGrp="1"/>
          </p:cNvSpPr>
          <p:nvPr>
            <p:ph type="ftr" sz="quarter" idx="3"/>
          </p:nvPr>
        </p:nvSpPr>
        <p:spPr>
          <a:xfrm>
            <a:off x="4039126" y="6356353"/>
            <a:ext cx="4115336" cy="365125"/>
          </a:xfrm>
          <a:prstGeom prst="rect">
            <a:avLst/>
          </a:prstGeom>
        </p:spPr>
        <p:txBody>
          <a:bodyPr vert="horz" lIns="91440" tIns="45720" rIns="91440" bIns="45720" anchor="ctr">
            <a:normAutofit/>
          </a:bodyPr>
          <a:lstStyle/>
          <a:p>
            <a:pPr marL="0" algn="l"/>
            <a:endParaRPr/>
          </a:p>
        </p:txBody>
      </p:sp>
      <p:sp>
        <p:nvSpPr>
          <p:cNvPr id="6" name="AutoShape 6"/>
          <p:cNvSpPr>
            <a:spLocks noGrp="1"/>
          </p:cNvSpPr>
          <p:nvPr>
            <p:ph type="sldNum" sz="quarter" idx="4"/>
          </p:nvPr>
        </p:nvSpPr>
        <p:spPr>
          <a:xfrm>
            <a:off x="8611723" y="6356353"/>
            <a:ext cx="2743557" cy="365125"/>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000000"/>
                </a:solidFill>
                <a:latin typeface="Calibri"/>
                <a:ea typeface="Calibri"/>
              </a:rPr>
              <a:pPr marL="0" algn="l"/>
              <a:t>‹#›</a:t>
            </a:fld>
            <a:endParaRPr lang="en-US" sz="1800" b="0" i="0" u="none" baseline="0">
              <a:solidFill>
                <a:srgbClr val="000000"/>
              </a:solidFill>
              <a:latin typeface="Calibri"/>
              <a:ea typeface="Calibri"/>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720198" y="1796825"/>
            <a:ext cx="10561173"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Healthcare Insights Analysis</a:t>
            </a:r>
          </a:p>
        </p:txBody>
      </p:sp>
      <p:sp>
        <p:nvSpPr>
          <p:cNvPr id="4" name="AutoShape 4"/>
          <p:cNvSpPr/>
          <p:nvPr/>
        </p:nvSpPr>
        <p:spPr>
          <a:xfrm>
            <a:off x="1008229" y="4436137"/>
            <a:ext cx="3744416" cy="366845"/>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zh-CN" altLang="en-US" sz="1400" b="0" i="0" u="none" baseline="0">
                <a:solidFill>
                  <a:srgbClr val="FFFFFF"/>
                </a:solidFill>
                <a:latin typeface="汉仪旗黑-55简"/>
                <a:ea typeface="汉仪旗黑-55简"/>
              </a:rPr>
              <a:t>Reporter</a:t>
            </a:r>
            <a:r>
              <a:rPr lang="en-US" sz="1400" b="0" i="0" u="none" baseline="0">
                <a:solidFill>
                  <a:srgbClr val="FFFFFF"/>
                </a:solidFill>
                <a:latin typeface="汉仪旗黑-55简"/>
                <a:ea typeface="汉仪旗黑-55简"/>
              </a:rPr>
              <a:t>:</a:t>
            </a:r>
            <a:r>
              <a:rPr lang="zh-CN" altLang="en-US" sz="1400" b="0" i="0" u="none" baseline="0">
                <a:solidFill>
                  <a:srgbClr val="FFFFFF"/>
                </a:solidFill>
                <a:latin typeface="汉仪旗黑-55简"/>
                <a:ea typeface="汉仪旗黑-55简"/>
              </a:rPr>
              <a:t>  </a:t>
            </a:r>
            <a:r>
              <a:rPr lang="en-US" sz="1400" b="0" i="0" u="none" baseline="0">
                <a:solidFill>
                  <a:srgbClr val="FFFFFF"/>
                </a:solidFill>
                <a:latin typeface="汉仪旗黑-55简"/>
                <a:ea typeface="汉仪旗黑-55简"/>
              </a:rPr>
              <a:t>XXX</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552178" y="1253143"/>
            <a:ext cx="3240000" cy="4351713"/>
          </a:xfrm>
          <a:prstGeom prst="rect">
            <a:avLst/>
          </a:prstGeom>
          <a:gradFill>
            <a:gsLst>
              <a:gs pos="0">
                <a:srgbClr val="5CB3AB"/>
              </a:gs>
              <a:gs pos="100000">
                <a:srgbClr val="FFFFFF"/>
              </a:gs>
            </a:gsLst>
            <a:lin ang="16200000"/>
          </a:gra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3" name="AutoShape 3"/>
          <p:cNvSpPr/>
          <p:nvPr/>
        </p:nvSpPr>
        <p:spPr>
          <a:xfrm>
            <a:off x="4429879" y="1253144"/>
            <a:ext cx="3240000" cy="4351713"/>
          </a:xfrm>
          <a:prstGeom prst="rect">
            <a:avLst/>
          </a:prstGeom>
          <a:gradFill>
            <a:gsLst>
              <a:gs pos="0">
                <a:srgbClr val="5CB3AB"/>
              </a:gs>
              <a:gs pos="100000">
                <a:srgbClr val="FFFFFF"/>
              </a:gs>
            </a:gsLst>
            <a:lin ang="16200000"/>
          </a:gra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4" name="AutoShape 4"/>
          <p:cNvSpPr/>
          <p:nvPr/>
        </p:nvSpPr>
        <p:spPr>
          <a:xfrm>
            <a:off x="8307580" y="1253143"/>
            <a:ext cx="3240000" cy="4351713"/>
          </a:xfrm>
          <a:prstGeom prst="rect">
            <a:avLst/>
          </a:prstGeom>
          <a:gradFill>
            <a:gsLst>
              <a:gs pos="0">
                <a:srgbClr val="5CB3AB"/>
              </a:gs>
              <a:gs pos="100000">
                <a:srgbClr val="FFFFFF"/>
              </a:gs>
            </a:gsLst>
            <a:lin ang="16200000"/>
          </a:gra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5" name="TextBox 5"/>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Discrepancies in Billing</a:t>
            </a:r>
            <a:endParaRPr lang="en-US" sz="1100"/>
          </a:p>
        </p:txBody>
      </p:sp>
      <p:sp>
        <p:nvSpPr>
          <p:cNvPr id="6" name="AutoShape 6"/>
          <p:cNvSpPr/>
          <p:nvPr/>
        </p:nvSpPr>
        <p:spPr>
          <a:xfrm>
            <a:off x="571725" y="2411135"/>
            <a:ext cx="3220452" cy="1401152"/>
          </a:xfrm>
          <a:prstGeom prst="rect">
            <a:avLst/>
          </a:prstGeom>
          <a:noFill/>
        </p:spPr>
        <p:txBody>
          <a:bodyPr vert="horz" wrap="square" lIns="91440" tIns="45720" rIns="91440" bIns="45720" anchor="t">
            <a:spAutoFit/>
          </a:bodyPr>
          <a:lstStyle/>
          <a:p>
            <a:pPr marL="0" algn="ct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Analyzing discrepancies between billed amounts and actual payments received reveals critical insights into billing inefficiencies. Understanding these gaps is essential for hospitals to refine their billing practices and recover outstanding payments.</a:t>
            </a:r>
          </a:p>
        </p:txBody>
      </p:sp>
      <p:sp>
        <p:nvSpPr>
          <p:cNvPr id="7" name="TextBox 7"/>
          <p:cNvSpPr txBox="1"/>
          <p:nvPr/>
        </p:nvSpPr>
        <p:spPr>
          <a:xfrm>
            <a:off x="571724" y="1757200"/>
            <a:ext cx="3220453" cy="362792"/>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Billed vs. Actual Payments</a:t>
            </a:r>
            <a:endParaRPr lang="en-US" sz="1100"/>
          </a:p>
        </p:txBody>
      </p:sp>
      <p:sp>
        <p:nvSpPr>
          <p:cNvPr id="8" name="AutoShape 8"/>
          <p:cNvSpPr/>
          <p:nvPr/>
        </p:nvSpPr>
        <p:spPr>
          <a:xfrm>
            <a:off x="4429877" y="2411135"/>
            <a:ext cx="3239999" cy="1401152"/>
          </a:xfrm>
          <a:prstGeom prst="rect">
            <a:avLst/>
          </a:prstGeom>
          <a:noFill/>
        </p:spPr>
        <p:txBody>
          <a:bodyPr vert="horz" wrap="square" lIns="91440" tIns="45720" rIns="91440" bIns="45720" anchor="t">
            <a:spAutoFit/>
          </a:bodyPr>
          <a:lstStyle/>
          <a:p>
            <a:pPr marL="0" algn="ct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Identifying the insurance plans covering the majority of patients assists hospitals in tailoring their billing processes to align with the stipulations of those plans. This streamlining can lead to quicker payments and fewer disputes.</a:t>
            </a:r>
          </a:p>
        </p:txBody>
      </p:sp>
      <p:sp>
        <p:nvSpPr>
          <p:cNvPr id="9" name="TextBox 9"/>
          <p:cNvSpPr txBox="1"/>
          <p:nvPr/>
        </p:nvSpPr>
        <p:spPr>
          <a:xfrm>
            <a:off x="4429879" y="1700809"/>
            <a:ext cx="3239999"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Common Insurance Plans</a:t>
            </a:r>
            <a:endParaRPr lang="en-US" sz="1100"/>
          </a:p>
        </p:txBody>
      </p:sp>
      <p:sp>
        <p:nvSpPr>
          <p:cNvPr id="10" name="AutoShape 10"/>
          <p:cNvSpPr/>
          <p:nvPr/>
        </p:nvSpPr>
        <p:spPr>
          <a:xfrm>
            <a:off x="8307762" y="2411135"/>
            <a:ext cx="3239818" cy="1401152"/>
          </a:xfrm>
          <a:prstGeom prst="rect">
            <a:avLst/>
          </a:prstGeom>
          <a:noFill/>
        </p:spPr>
        <p:txBody>
          <a:bodyPr vert="horz" wrap="square" lIns="91440" tIns="45720" rIns="91440" bIns="45720" anchor="t">
            <a:spAutoFit/>
          </a:bodyPr>
          <a:lstStyle/>
          <a:p>
            <a:pPr marL="0" algn="ct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Streamlining billing procedures based on data insights minimizes delays and enhances financial performance. Efficient billing processes contribute to improved cash flow and increase the hospital's ability to reinvest in patient care.</a:t>
            </a:r>
          </a:p>
        </p:txBody>
      </p:sp>
      <p:sp>
        <p:nvSpPr>
          <p:cNvPr id="11" name="TextBox 11"/>
          <p:cNvSpPr txBox="1"/>
          <p:nvPr/>
        </p:nvSpPr>
        <p:spPr>
          <a:xfrm>
            <a:off x="8307764" y="1700808"/>
            <a:ext cx="3239816"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Streamlining Procedures</a:t>
            </a:r>
            <a:endParaRPr lang="en-US" sz="110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AutoShape 2"/>
          <p:cNvSpPr/>
          <p:nvPr/>
        </p:nvSpPr>
        <p:spPr>
          <a:xfrm>
            <a:off x="1308631" y="1566840"/>
            <a:ext cx="2503905" cy="1256045"/>
          </a:xfrm>
          <a:prstGeom prst="homePlate">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3" name="AutoShape 3"/>
          <p:cNvSpPr/>
          <p:nvPr/>
        </p:nvSpPr>
        <p:spPr>
          <a:xfrm>
            <a:off x="912218" y="1817923"/>
            <a:ext cx="792824" cy="792824"/>
          </a:xfrm>
          <a:prstGeom prst="ellipse">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endParaRPr/>
          </a:p>
        </p:txBody>
      </p:sp>
      <p:sp>
        <p:nvSpPr>
          <p:cNvPr id="4" name="TextBox 4"/>
          <p:cNvSpPr txBox="1"/>
          <p:nvPr/>
        </p:nvSpPr>
        <p:spPr>
          <a:xfrm>
            <a:off x="430768" y="38699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Financial Outcomes</a:t>
            </a:r>
            <a:endParaRPr lang="en-US" sz="1100"/>
          </a:p>
        </p:txBody>
      </p:sp>
      <p:grpSp>
        <p:nvGrpSpPr>
          <p:cNvPr id="5" name="Group 5"/>
          <p:cNvGrpSpPr/>
          <p:nvPr/>
        </p:nvGrpSpPr>
        <p:grpSpPr>
          <a:xfrm>
            <a:off x="4683413" y="1556792"/>
            <a:ext cx="2900317" cy="1256045"/>
            <a:chOff x="34355" y="1738364"/>
            <a:chExt cx="3271553" cy="1416817"/>
          </a:xfrm>
          <a:solidFill>
            <a:srgbClr val="D78D8F"/>
          </a:solidFill>
        </p:grpSpPr>
        <p:sp>
          <p:nvSpPr>
            <p:cNvPr id="6" name="AutoShape 6"/>
            <p:cNvSpPr/>
            <p:nvPr/>
          </p:nvSpPr>
          <p:spPr>
            <a:xfrm>
              <a:off x="481507" y="1738364"/>
              <a:ext cx="2824401" cy="1416817"/>
            </a:xfrm>
            <a:prstGeom prst="homePlate">
              <a:avLst/>
            </a:prstGeom>
            <a:grp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a:off x="34355" y="1999621"/>
              <a:ext cx="894304" cy="894304"/>
            </a:xfrm>
            <a:prstGeom prst="ellipse">
              <a:avLst/>
            </a:prstGeom>
            <a:grpFill/>
            <a:ln w="28575" cap="flat" cmpd="sng">
              <a:solidFill>
                <a:srgbClr val="FFFFFF"/>
              </a:solidFill>
              <a:prstDash val="solid"/>
            </a:ln>
          </p:spPr>
          <p:txBody>
            <a:bodyPr vert="horz" lIns="91440" tIns="45720" rIns="91440" bIns="45720" anchor="ctr">
              <a:normAutofit/>
            </a:bodyPr>
            <a:lstStyle/>
            <a:p>
              <a:pPr marL="0" algn="ctr"/>
              <a:endParaRPr/>
            </a:p>
          </p:txBody>
        </p:sp>
      </p:grpSp>
      <p:grpSp>
        <p:nvGrpSpPr>
          <p:cNvPr id="8" name="Group 8"/>
          <p:cNvGrpSpPr/>
          <p:nvPr/>
        </p:nvGrpSpPr>
        <p:grpSpPr>
          <a:xfrm>
            <a:off x="8453061" y="1566840"/>
            <a:ext cx="2900317" cy="1256045"/>
            <a:chOff x="34355" y="1738364"/>
            <a:chExt cx="3271553" cy="1416817"/>
          </a:xfrm>
          <a:solidFill>
            <a:srgbClr val="A3B2D6"/>
          </a:solidFill>
        </p:grpSpPr>
        <p:sp>
          <p:nvSpPr>
            <p:cNvPr id="9" name="AutoShape 9"/>
            <p:cNvSpPr/>
            <p:nvPr/>
          </p:nvSpPr>
          <p:spPr>
            <a:xfrm>
              <a:off x="481507" y="1738364"/>
              <a:ext cx="2824401" cy="1416817"/>
            </a:xfrm>
            <a:prstGeom prst="homePlate">
              <a:avLst/>
            </a:prstGeom>
            <a:solidFill>
              <a:srgbClr val="5CB3AB"/>
            </a:solidFill>
            <a:ln cap="flat" cmpd="sng">
              <a:prstDash val="solid"/>
            </a:ln>
          </p:spPr>
          <p:txBody>
            <a:bodyPr vert="horz" lIns="91440" tIns="45720" rIns="91440" bIns="45720" anchor="ctr">
              <a:normAutofit/>
            </a:bodyPr>
            <a:lstStyle/>
            <a:p>
              <a:pPr marL="0" algn="ctr"/>
              <a:endParaRPr/>
            </a:p>
          </p:txBody>
        </p:sp>
        <p:sp>
          <p:nvSpPr>
            <p:cNvPr id="10" name="AutoShape 10"/>
            <p:cNvSpPr/>
            <p:nvPr/>
          </p:nvSpPr>
          <p:spPr>
            <a:xfrm>
              <a:off x="34355" y="1999621"/>
              <a:ext cx="894304" cy="894304"/>
            </a:xfrm>
            <a:prstGeom prst="ellipse">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endParaRPr/>
            </a:p>
          </p:txBody>
        </p:sp>
      </p:grpSp>
      <p:sp>
        <p:nvSpPr>
          <p:cNvPr id="11" name="Freeform 11"/>
          <p:cNvSpPr/>
          <p:nvPr/>
        </p:nvSpPr>
        <p:spPr>
          <a:xfrm>
            <a:off x="1161023" y="2037994"/>
            <a:ext cx="367840" cy="313734"/>
          </a:xfrm>
          <a:custGeom>
            <a:avLst/>
            <a:gdLst/>
            <a:ahLst/>
            <a:cxnLst/>
            <a:rect l="l" t="t"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rgbClr val="FFFFFF"/>
          </a:solidFill>
        </p:spPr>
        <p:txBody>
          <a:bodyPr vert="horz" wrap="square" lIns="91440" tIns="45720" rIns="91440" bIns="45720" anchor="t">
            <a:normAutofit fontScale="92500" lnSpcReduction="20000"/>
          </a:bodyPr>
          <a:lstStyle/>
          <a:p>
            <a:pPr marL="0" algn="l"/>
            <a:endParaRPr/>
          </a:p>
        </p:txBody>
      </p:sp>
      <p:grpSp>
        <p:nvGrpSpPr>
          <p:cNvPr id="12" name="Group 12"/>
          <p:cNvGrpSpPr/>
          <p:nvPr/>
        </p:nvGrpSpPr>
        <p:grpSpPr>
          <a:xfrm>
            <a:off x="8626976" y="2024033"/>
            <a:ext cx="444990" cy="376192"/>
            <a:chOff x="2425" y="1235"/>
            <a:chExt cx="912" cy="771"/>
          </a:xfrm>
          <a:solidFill>
            <a:srgbClr val="FFFFFF"/>
          </a:solidFill>
        </p:grpSpPr>
        <p:sp>
          <p:nvSpPr>
            <p:cNvPr id="13" name="Freeform 13"/>
            <p:cNvSpPr/>
            <p:nvPr/>
          </p:nvSpPr>
          <p:spPr>
            <a:xfrm>
              <a:off x="2625" y="1422"/>
              <a:ext cx="513" cy="214"/>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grpFill/>
          </p:spPr>
          <p:txBody>
            <a:bodyPr vert="horz" wrap="square" lIns="91440" tIns="45720" rIns="91440" bIns="45720" anchor="t">
              <a:normAutofit fontScale="25000" lnSpcReduction="20000"/>
            </a:bodyPr>
            <a:lstStyle/>
            <a:p>
              <a:pPr marL="0" algn="l"/>
              <a:endParaRPr/>
            </a:p>
          </p:txBody>
        </p:sp>
        <p:sp>
          <p:nvSpPr>
            <p:cNvPr id="14" name="Freeform 14"/>
            <p:cNvSpPr/>
            <p:nvPr/>
          </p:nvSpPr>
          <p:spPr>
            <a:xfrm>
              <a:off x="2425" y="1235"/>
              <a:ext cx="912" cy="771"/>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grpFill/>
          </p:spPr>
          <p:txBody>
            <a:bodyPr vert="horz" wrap="square" lIns="91440" tIns="45720" rIns="91440" bIns="45720" anchor="t">
              <a:normAutofit/>
            </a:bodyPr>
            <a:lstStyle/>
            <a:p>
              <a:pPr marL="0" algn="l"/>
              <a:endParaRPr/>
            </a:p>
          </p:txBody>
        </p:sp>
      </p:grpSp>
      <p:grpSp>
        <p:nvGrpSpPr>
          <p:cNvPr id="15" name="Group 15"/>
          <p:cNvGrpSpPr/>
          <p:nvPr/>
        </p:nvGrpSpPr>
        <p:grpSpPr>
          <a:xfrm>
            <a:off x="4814309" y="1978468"/>
            <a:ext cx="483938" cy="362424"/>
            <a:chOff x="2423" y="1278"/>
            <a:chExt cx="912" cy="683"/>
          </a:xfrm>
          <a:solidFill>
            <a:srgbClr val="FFFFFF"/>
          </a:solidFill>
        </p:grpSpPr>
        <p:sp>
          <p:nvSpPr>
            <p:cNvPr id="16" name="Freeform 16"/>
            <p:cNvSpPr/>
            <p:nvPr/>
          </p:nvSpPr>
          <p:spPr>
            <a:xfrm>
              <a:off x="2746" y="1582"/>
              <a:ext cx="265" cy="281"/>
            </a:xfrm>
            <a:custGeom>
              <a:avLst/>
              <a:gdLst/>
              <a:ahLst/>
              <a:cxnLst/>
              <a:rect l="l" t="t"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grpFill/>
          </p:spPr>
          <p:txBody>
            <a:bodyPr vert="horz" wrap="square" lIns="91440" tIns="45720" rIns="91440" bIns="45720" anchor="t">
              <a:normAutofit fontScale="25000" lnSpcReduction="20000"/>
            </a:bodyPr>
            <a:lstStyle/>
            <a:p>
              <a:pPr marL="0" algn="l"/>
              <a:endParaRPr/>
            </a:p>
          </p:txBody>
        </p:sp>
        <p:sp>
          <p:nvSpPr>
            <p:cNvPr id="17" name="Freeform 17"/>
            <p:cNvSpPr/>
            <p:nvPr/>
          </p:nvSpPr>
          <p:spPr>
            <a:xfrm>
              <a:off x="2423" y="1278"/>
              <a:ext cx="912" cy="683"/>
            </a:xfrm>
            <a:custGeom>
              <a:avLst/>
              <a:gdLst/>
              <a:ahLst/>
              <a:cxnLst/>
              <a:rect l="l" t="t"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grpFill/>
          </p:spPr>
          <p:txBody>
            <a:bodyPr vert="horz" wrap="square" lIns="91440" tIns="45720" rIns="91440" bIns="45720" anchor="t">
              <a:normAutofit lnSpcReduction="10000"/>
            </a:bodyPr>
            <a:lstStyle/>
            <a:p>
              <a:pPr marL="0" algn="l"/>
              <a:endParaRPr/>
            </a:p>
          </p:txBody>
        </p:sp>
      </p:grpSp>
      <p:sp>
        <p:nvSpPr>
          <p:cNvPr id="18" name="TextBox 18"/>
          <p:cNvSpPr txBox="1"/>
          <p:nvPr/>
        </p:nvSpPr>
        <p:spPr>
          <a:xfrm>
            <a:off x="1541519" y="2013985"/>
            <a:ext cx="2129050" cy="426720"/>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Cash Flow Improvements</a:t>
            </a:r>
            <a:endParaRPr lang="en-US" sz="1100"/>
          </a:p>
        </p:txBody>
      </p:sp>
      <p:sp>
        <p:nvSpPr>
          <p:cNvPr id="19" name="AutoShape 19"/>
          <p:cNvSpPr/>
          <p:nvPr/>
        </p:nvSpPr>
        <p:spPr>
          <a:xfrm>
            <a:off x="624186" y="3110916"/>
            <a:ext cx="3528391"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Insights drawn from billing analysis directly lead to improvements in cash flow. By addressing discrepancies and enhancing billing efficiency, hospitals can ensure timely payments, which is crucial for sustaining operations.</a:t>
            </a:r>
          </a:p>
        </p:txBody>
      </p:sp>
      <p:sp>
        <p:nvSpPr>
          <p:cNvPr id="20" name="TextBox 20"/>
          <p:cNvSpPr txBox="1"/>
          <p:nvPr/>
        </p:nvSpPr>
        <p:spPr>
          <a:xfrm>
            <a:off x="5119829" y="2022446"/>
            <a:ext cx="2129050" cy="426720"/>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Hospital Financial Health</a:t>
            </a:r>
            <a:endParaRPr lang="en-US" sz="1100"/>
          </a:p>
        </p:txBody>
      </p:sp>
      <p:sp>
        <p:nvSpPr>
          <p:cNvPr id="21" name="AutoShape 21"/>
          <p:cNvSpPr/>
          <p:nvPr/>
        </p:nvSpPr>
        <p:spPr>
          <a:xfrm>
            <a:off x="4368602" y="3110916"/>
            <a:ext cx="3528391"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Maintaining the financial health of a hospital relies heavily on effective billing practices. Data-driven strategies contribute to a more stable financial environment, enabling better resource allocation and planning.</a:t>
            </a:r>
          </a:p>
        </p:txBody>
      </p:sp>
      <p:sp>
        <p:nvSpPr>
          <p:cNvPr id="22" name="TextBox 22"/>
          <p:cNvSpPr txBox="1"/>
          <p:nvPr/>
        </p:nvSpPr>
        <p:spPr>
          <a:xfrm>
            <a:off x="8915427" y="2013985"/>
            <a:ext cx="2129050" cy="426720"/>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Billing Efficiency Strategies</a:t>
            </a:r>
            <a:endParaRPr lang="en-US" sz="1100"/>
          </a:p>
        </p:txBody>
      </p:sp>
      <p:sp>
        <p:nvSpPr>
          <p:cNvPr id="23" name="AutoShape 23"/>
          <p:cNvSpPr/>
          <p:nvPr/>
        </p:nvSpPr>
        <p:spPr>
          <a:xfrm>
            <a:off x="8185026" y="3102455"/>
            <a:ext cx="3528391"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Implementing strategies for billing efficiency, informed by analytics, can substantially reduce the time between service delivery and payment. This allows healthcare facilities to focus more on patient care rather than administrative bottlenecks.</a:t>
            </a:r>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Diagnosis and Treatment Statistics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dirty="0">
                <a:ln w="6350"/>
                <a:solidFill>
                  <a:srgbClr val="FFFFFF"/>
                </a:solidFill>
                <a:latin typeface="方正清刻本悦宋简体"/>
                <a:ea typeface="方正清刻本悦宋简体"/>
              </a:rPr>
              <a:t>PART </a:t>
            </a:r>
            <a:r>
              <a:rPr lang="en-US" sz="2667" b="0" i="0" u="none" baseline="0" dirty="0" smtClean="0">
                <a:ln w="6350"/>
                <a:solidFill>
                  <a:srgbClr val="FFFFFF"/>
                </a:solidFill>
                <a:latin typeface="方正清刻本悦宋简体"/>
                <a:ea typeface="方正清刻本悦宋简体"/>
              </a:rPr>
              <a:t>03</a:t>
            </a:r>
            <a:endParaRPr lang="en-US" sz="2667"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Overview of Common Conditions</a:t>
            </a:r>
            <a:endParaRPr lang="en-US" sz="1100"/>
          </a:p>
        </p:txBody>
      </p:sp>
      <p:sp>
        <p:nvSpPr>
          <p:cNvPr id="3" name="AutoShape 3"/>
          <p:cNvSpPr/>
          <p:nvPr/>
        </p:nvSpPr>
        <p:spPr>
          <a:xfrm>
            <a:off x="280504" y="1124744"/>
            <a:ext cx="3672408" cy="4131733"/>
          </a:xfrm>
          <a:prstGeom prst="roundRect">
            <a:avLst>
              <a:gd name="adj" fmla="val 8162"/>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a:off x="280504" y="3068961"/>
            <a:ext cx="3672408" cy="3379532"/>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5" name="AutoShape 5"/>
          <p:cNvSpPr/>
          <p:nvPr/>
        </p:nvSpPr>
        <p:spPr>
          <a:xfrm>
            <a:off x="4322626" y="1124744"/>
            <a:ext cx="3672408" cy="4131733"/>
          </a:xfrm>
          <a:prstGeom prst="roundRect">
            <a:avLst>
              <a:gd name="adj" fmla="val 8162"/>
            </a:avLst>
          </a:prstGeom>
          <a:blipFill>
            <a:blip r:embed="rId3"/>
            <a:srcRect/>
            <a:stretch>
              <a:fillRect/>
            </a:stretch>
          </a:blipFill>
          <a:ln cap="flat" cmpd="sng">
            <a:prstDash val="solid"/>
          </a:ln>
        </p:spPr>
        <p:txBody>
          <a:bodyPr vert="horz" lIns="91440" tIns="45720" rIns="91440" bIns="45720" anchor="ctr">
            <a:normAutofit/>
          </a:bodyPr>
          <a:lstStyle/>
          <a:p>
            <a:pPr marL="0" algn="ctr"/>
            <a:endParaRPr/>
          </a:p>
        </p:txBody>
      </p:sp>
      <p:sp>
        <p:nvSpPr>
          <p:cNvPr id="6" name="Freeform 6"/>
          <p:cNvSpPr/>
          <p:nvPr/>
        </p:nvSpPr>
        <p:spPr>
          <a:xfrm>
            <a:off x="4322626" y="3068960"/>
            <a:ext cx="3686579" cy="3379531"/>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7" name="AutoShape 7"/>
          <p:cNvSpPr/>
          <p:nvPr/>
        </p:nvSpPr>
        <p:spPr>
          <a:xfrm>
            <a:off x="8329042" y="1124744"/>
            <a:ext cx="3672408" cy="4131733"/>
          </a:xfrm>
          <a:prstGeom prst="roundRect">
            <a:avLst>
              <a:gd name="adj" fmla="val 8162"/>
            </a:avLst>
          </a:prstGeom>
          <a:blipFill>
            <a:blip r:embed="rId4"/>
            <a:srcRect/>
            <a:stretch>
              <a:fillRect/>
            </a:stretch>
          </a:blip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8314871" y="3068960"/>
            <a:ext cx="3686579" cy="3379531"/>
          </a:xfrm>
          <a:custGeom>
            <a:avLst/>
            <a:gdLst/>
            <a:ahLst/>
            <a:cxnLst/>
            <a:rect l="l" t="t" r="r" b="b"/>
            <a:pathLst>
              <a:path w="3285067" h="1583267">
                <a:moveTo>
                  <a:pt x="0" y="0"/>
                </a:moveTo>
                <a:lnTo>
                  <a:pt x="3285067" y="0"/>
                </a:lnTo>
                <a:lnTo>
                  <a:pt x="3285067" y="1315140"/>
                </a:lnTo>
                <a:cubicBezTo>
                  <a:pt x="3285067" y="1463222"/>
                  <a:pt x="3165022" y="1583267"/>
                  <a:pt x="3016940" y="1583267"/>
                </a:cubicBezTo>
                <a:lnTo>
                  <a:pt x="268127" y="1583267"/>
                </a:lnTo>
                <a:cubicBezTo>
                  <a:pt x="120045" y="1583267"/>
                  <a:pt x="0" y="1463222"/>
                  <a:pt x="0" y="1315140"/>
                </a:cubicBez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9" name="AutoShape 9"/>
          <p:cNvSpPr/>
          <p:nvPr/>
        </p:nvSpPr>
        <p:spPr>
          <a:xfrm>
            <a:off x="291447" y="3573247"/>
            <a:ext cx="365163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Analyzing diagnosis data reveals prevalent health issues within the patient population. Hospitals can use these insights to address community health concerns and allocate resources effectively for treatment and prevention.</a:t>
            </a:r>
          </a:p>
        </p:txBody>
      </p:sp>
      <p:sp>
        <p:nvSpPr>
          <p:cNvPr id="10" name="TextBox 10"/>
          <p:cNvSpPr txBox="1"/>
          <p:nvPr/>
        </p:nvSpPr>
        <p:spPr>
          <a:xfrm>
            <a:off x="280504" y="3073262"/>
            <a:ext cx="3662576"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Prevalent Health Issues</a:t>
            </a:r>
            <a:endParaRPr lang="en-US" sz="1100"/>
          </a:p>
        </p:txBody>
      </p:sp>
      <p:sp>
        <p:nvSpPr>
          <p:cNvPr id="11" name="AutoShape 11"/>
          <p:cNvSpPr/>
          <p:nvPr/>
        </p:nvSpPr>
        <p:spPr>
          <a:xfrm>
            <a:off x="4340640" y="3574206"/>
            <a:ext cx="3654394"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Evaluating treatment effectiveness through diagnosis statistics helps hospitals identify which interventions yield the best outcomes. This evaluation allows for adjustments in treatment protocols, enhancing patient care quality.</a:t>
            </a:r>
          </a:p>
        </p:txBody>
      </p:sp>
      <p:sp>
        <p:nvSpPr>
          <p:cNvPr id="12" name="TextBox 12"/>
          <p:cNvSpPr txBox="1"/>
          <p:nvPr/>
        </p:nvSpPr>
        <p:spPr>
          <a:xfrm>
            <a:off x="4340640" y="3073261"/>
            <a:ext cx="3672408"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Treatment Effectiveness</a:t>
            </a:r>
            <a:endParaRPr lang="en-US" sz="1100"/>
          </a:p>
        </p:txBody>
      </p:sp>
      <p:sp>
        <p:nvSpPr>
          <p:cNvPr id="13" name="AutoShape 13"/>
          <p:cNvSpPr/>
          <p:nvPr/>
        </p:nvSpPr>
        <p:spPr>
          <a:xfrm>
            <a:off x="8325199" y="3573247"/>
            <a:ext cx="3672408"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Understanding prevalent conditions informs better resource allocation for various treatments. Hospitals can focus on supplying the necessary equipment and staff for common diagnoses, optimizing care delivery.</a:t>
            </a:r>
          </a:p>
        </p:txBody>
      </p:sp>
      <p:sp>
        <p:nvSpPr>
          <p:cNvPr id="14" name="TextBox 14"/>
          <p:cNvSpPr txBox="1"/>
          <p:nvPr/>
        </p:nvSpPr>
        <p:spPr>
          <a:xfrm>
            <a:off x="8339878" y="3073261"/>
            <a:ext cx="3661572" cy="426720"/>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Resource Allocation for Treatments</a:t>
            </a:r>
            <a:endParaRPr lang="en-US" sz="11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Public Health Initiatives</a:t>
            </a:r>
            <a:endParaRPr lang="en-US" sz="1100"/>
          </a:p>
        </p:txBody>
      </p:sp>
      <p:sp>
        <p:nvSpPr>
          <p:cNvPr id="3" name="AutoShape 3"/>
          <p:cNvSpPr/>
          <p:nvPr/>
        </p:nvSpPr>
        <p:spPr>
          <a:xfrm>
            <a:off x="2966033" y="3068961"/>
            <a:ext cx="2963536" cy="2664750"/>
          </a:xfrm>
          <a:prstGeom prst="arc">
            <a:avLst>
              <a:gd name="adj1" fmla="val 11962451"/>
              <a:gd name="adj2" fmla="val 20673024"/>
            </a:avLst>
          </a:prstGeom>
          <a:solidFill>
            <a:srgbClr val="FFFFFF"/>
          </a:solidFill>
          <a:ln w="19050" cap="rnd" cmpd="sng">
            <a:solidFill>
              <a:srgbClr val="D78D8F"/>
            </a:solidFill>
            <a:prstDash val="dash"/>
          </a:ln>
        </p:spPr>
        <p:txBody>
          <a:bodyPr vert="horz" lIns="91440" tIns="45720" rIns="91440" bIns="45720" anchor="ctr">
            <a:normAutofit/>
          </a:bodyPr>
          <a:lstStyle/>
          <a:p>
            <a:pPr marL="0" algn="ctr"/>
            <a:endParaRPr/>
          </a:p>
        </p:txBody>
      </p:sp>
      <p:grpSp>
        <p:nvGrpSpPr>
          <p:cNvPr id="4" name="Group 4"/>
          <p:cNvGrpSpPr/>
          <p:nvPr/>
        </p:nvGrpSpPr>
        <p:grpSpPr>
          <a:xfrm>
            <a:off x="2743458" y="3993722"/>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5" name="AutoShape 5"/>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6" name="TextBox 6"/>
            <p:cNvSpPr txBox="1"/>
            <p:nvPr/>
          </p:nvSpPr>
          <p:spPr>
            <a:xfrm>
              <a:off x="2054843" y="3714881"/>
              <a:ext cx="324297" cy="369332"/>
            </a:xfrm>
            <a:prstGeom prst="rect">
              <a:avLst/>
            </a:prstGeom>
            <a:solidFill>
              <a:srgbClr val="D78D8F"/>
            </a:solidFill>
            <a:ln cap="flat" cmpd="sng">
              <a:prstDash val="solid"/>
            </a:ln>
          </p:spPr>
          <p:txBody>
            <a:bodyPr vert="horz" lIns="91440" tIns="45720" rIns="91440" bIns="45720" rtlCol="0" anchor="ctr">
              <a:normAutofit lnSpcReduction="10000"/>
            </a:bodyPr>
            <a:lstStyle/>
            <a:p>
              <a:pPr marL="0" marR="0" indent="0" algn="ctr" fontAlgn="auto">
                <a:lnSpc>
                  <a:spcPct val="100000"/>
                </a:lnSpc>
                <a:spcBef>
                  <a:spcPct val="0"/>
                </a:spcBef>
                <a:spcAft>
                  <a:spcPct val="0"/>
                </a:spcAft>
                <a:defRPr/>
              </a:pPr>
              <a:r>
                <a:rPr lang="en-US" sz="2000" b="0" i="0" u="none" baseline="0">
                  <a:solidFill>
                    <a:srgbClr val="FFFFFF"/>
                  </a:solidFill>
                  <a:latin typeface="Calibri Light"/>
                  <a:ea typeface="Calibri Light"/>
                </a:rPr>
                <a:t>1</a:t>
              </a:r>
              <a:endParaRPr lang="en-US" sz="1100"/>
            </a:p>
          </p:txBody>
        </p:sp>
      </p:grpSp>
      <p:sp>
        <p:nvSpPr>
          <p:cNvPr id="7" name="TextBox 7"/>
          <p:cNvSpPr txBox="1"/>
          <p:nvPr/>
        </p:nvSpPr>
        <p:spPr>
          <a:xfrm>
            <a:off x="5753950" y="4091673"/>
            <a:ext cx="193422" cy="369332"/>
          </a:xfrm>
          <a:prstGeom prst="rect">
            <a:avLst/>
          </a:prstGeom>
          <a:noFill/>
        </p:spPr>
        <p:txBody>
          <a:bodyPr vert="horz" wrap="square" lIns="91440" tIns="45720" rIns="91440" bIns="45720" rtlCol="0" anchor="t">
            <a:spAutoFit/>
          </a:bodyPr>
          <a:lstStyle/>
          <a:p>
            <a:pPr marL="0" algn="l">
              <a:defRPr/>
            </a:pPr>
            <a:r>
              <a:rPr lang="en-US" sz="1800" b="0" i="0" u="none" baseline="0">
                <a:solidFill>
                  <a:srgbClr val="FFFFFF"/>
                </a:solidFill>
                <a:latin typeface="微软雅黑"/>
                <a:ea typeface="微软雅黑"/>
              </a:rPr>
              <a:t>2</a:t>
            </a:r>
            <a:endParaRPr lang="en-US" sz="1100"/>
          </a:p>
        </p:txBody>
      </p:sp>
      <p:grpSp>
        <p:nvGrpSpPr>
          <p:cNvPr id="8" name="Group 8"/>
          <p:cNvGrpSpPr/>
          <p:nvPr/>
        </p:nvGrpSpPr>
        <p:grpSpPr>
          <a:xfrm>
            <a:off x="5581517" y="3991786"/>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9" name="AutoShape 9"/>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0" name="TextBox 10"/>
            <p:cNvSpPr txBox="1"/>
            <p:nvPr/>
          </p:nvSpPr>
          <p:spPr>
            <a:xfrm>
              <a:off x="2043337" y="3707525"/>
              <a:ext cx="333696" cy="369332"/>
            </a:xfrm>
            <a:prstGeom prst="rect">
              <a:avLst/>
            </a:prstGeom>
            <a:solidFill>
              <a:srgbClr val="D78D8F"/>
            </a:solidFill>
            <a:ln cap="flat" cmpd="sng">
              <a:prstDash val="solid"/>
            </a:ln>
          </p:spPr>
          <p:txBody>
            <a:bodyPr vert="horz" lIns="91440" tIns="45720" rIns="91440" bIns="45720" rtlCol="0" anchor="ctr">
              <a:normAutofit/>
            </a:bodyPr>
            <a:lstStyle/>
            <a:p>
              <a:pPr marL="0" marR="0" indent="0" algn="ctr" fontAlgn="auto">
                <a:lnSpc>
                  <a:spcPct val="100000"/>
                </a:lnSpc>
                <a:spcBef>
                  <a:spcPct val="0"/>
                </a:spcBef>
                <a:spcAft>
                  <a:spcPct val="0"/>
                </a:spcAft>
                <a:defRPr/>
              </a:pPr>
              <a:r>
                <a:rPr lang="en-US" sz="1800" b="0" i="0" u="none" baseline="0">
                  <a:solidFill>
                    <a:srgbClr val="FFFFFF"/>
                  </a:solidFill>
                  <a:latin typeface="Calibri Light"/>
                  <a:ea typeface="Calibri Light"/>
                </a:rPr>
                <a:t>2</a:t>
              </a:r>
              <a:endParaRPr lang="en-US" sz="1100"/>
            </a:p>
          </p:txBody>
        </p:sp>
      </p:grpSp>
      <p:grpSp>
        <p:nvGrpSpPr>
          <p:cNvPr id="11" name="Group 11"/>
          <p:cNvGrpSpPr/>
          <p:nvPr/>
        </p:nvGrpSpPr>
        <p:grpSpPr>
          <a:xfrm>
            <a:off x="8728709" y="3991785"/>
            <a:ext cx="538287" cy="538287"/>
            <a:chOff x="1924870" y="3620658"/>
            <a:chExt cx="538287" cy="538287"/>
          </a:xfrm>
          <a:gradFill>
            <a:gsLst>
              <a:gs pos="0">
                <a:srgbClr val="1D9A78">
                  <a:lumMod val="5000"/>
                  <a:lumOff val="95000"/>
                </a:srgbClr>
              </a:gs>
              <a:gs pos="34000">
                <a:srgbClr val="E0C1BB"/>
              </a:gs>
              <a:gs pos="68000">
                <a:srgbClr val="C1786A">
                  <a:alpha val="72000"/>
                </a:srgbClr>
              </a:gs>
              <a:gs pos="99000">
                <a:srgbClr val="C1786A"/>
              </a:gs>
              <a:gs pos="100000">
                <a:srgbClr val="C1786A">
                  <a:alpha val="61000"/>
                </a:srgbClr>
              </a:gs>
            </a:gsLst>
            <a:lin ang="5400000"/>
          </a:gradFill>
        </p:grpSpPr>
        <p:sp>
          <p:nvSpPr>
            <p:cNvPr id="12" name="AutoShape 12"/>
            <p:cNvSpPr/>
            <p:nvPr/>
          </p:nvSpPr>
          <p:spPr>
            <a:xfrm>
              <a:off x="1924870" y="3620658"/>
              <a:ext cx="538287" cy="538287"/>
            </a:xfrm>
            <a:prstGeom prst="ellipse">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13" name="TextBox 13"/>
            <p:cNvSpPr txBox="1"/>
            <p:nvPr/>
          </p:nvSpPr>
          <p:spPr>
            <a:xfrm>
              <a:off x="2043337" y="3711981"/>
              <a:ext cx="327216" cy="369332"/>
            </a:xfrm>
            <a:prstGeom prst="rect">
              <a:avLst/>
            </a:prstGeom>
            <a:solidFill>
              <a:srgbClr val="D78D8F"/>
            </a:solidFill>
            <a:ln cap="flat" cmpd="sng">
              <a:prstDash val="solid"/>
            </a:ln>
          </p:spPr>
          <p:txBody>
            <a:bodyPr vert="horz" lIns="91440" tIns="45720" rIns="91440" bIns="45720" rtlCol="0" anchor="ctr">
              <a:normAutofit/>
            </a:bodyPr>
            <a:lstStyle/>
            <a:p>
              <a:pPr marL="0" marR="0" indent="0" algn="ctr" fontAlgn="auto">
                <a:lnSpc>
                  <a:spcPct val="100000"/>
                </a:lnSpc>
                <a:spcBef>
                  <a:spcPct val="0"/>
                </a:spcBef>
                <a:spcAft>
                  <a:spcPct val="0"/>
                </a:spcAft>
                <a:defRPr/>
              </a:pPr>
              <a:r>
                <a:rPr lang="en-US" sz="1800" b="0" i="0" u="none" baseline="0">
                  <a:solidFill>
                    <a:srgbClr val="FFFFFF"/>
                  </a:solidFill>
                  <a:latin typeface="Calibri Light"/>
                  <a:ea typeface="Calibri Light"/>
                </a:rPr>
                <a:t>3</a:t>
              </a:r>
              <a:endParaRPr lang="en-US" sz="1100"/>
            </a:p>
          </p:txBody>
        </p:sp>
      </p:grpSp>
      <p:sp>
        <p:nvSpPr>
          <p:cNvPr id="14" name="AutoShape 14"/>
          <p:cNvSpPr/>
          <p:nvPr/>
        </p:nvSpPr>
        <p:spPr>
          <a:xfrm rot="10800000">
            <a:off x="5955560" y="2764441"/>
            <a:ext cx="2963536" cy="2664750"/>
          </a:xfrm>
          <a:prstGeom prst="arc">
            <a:avLst>
              <a:gd name="adj1" fmla="val 11962451"/>
              <a:gd name="adj2" fmla="val 20673024"/>
            </a:avLst>
          </a:prstGeom>
          <a:solidFill>
            <a:srgbClr val="FFFFFF"/>
          </a:solidFill>
          <a:ln w="19050" cap="rnd" cmpd="sng">
            <a:solidFill>
              <a:srgbClr val="D78D8F"/>
            </a:solidFill>
            <a:prstDash val="dash"/>
          </a:ln>
        </p:spPr>
        <p:txBody>
          <a:bodyPr vert="horz" lIns="91440" tIns="45720" rIns="91440" bIns="45720" anchor="ctr">
            <a:normAutofit/>
          </a:bodyPr>
          <a:lstStyle/>
          <a:p>
            <a:pPr marL="0" algn="ctr"/>
            <a:endParaRPr/>
          </a:p>
        </p:txBody>
      </p:sp>
      <p:sp>
        <p:nvSpPr>
          <p:cNvPr id="15" name="AutoShape 15"/>
          <p:cNvSpPr/>
          <p:nvPr/>
        </p:nvSpPr>
        <p:spPr>
          <a:xfrm>
            <a:off x="264146" y="4999769"/>
            <a:ext cx="5317371"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analysis of diagnosis trends helps in identifying emerging health threats in the community. Early recognition enables hospitals to develop proactive public health initiatives to counteract these threats effectively.</a:t>
            </a:r>
          </a:p>
        </p:txBody>
      </p:sp>
      <p:sp>
        <p:nvSpPr>
          <p:cNvPr id="16" name="TextBox 16"/>
          <p:cNvSpPr txBox="1"/>
          <p:nvPr/>
        </p:nvSpPr>
        <p:spPr>
          <a:xfrm>
            <a:off x="264146" y="4621182"/>
            <a:ext cx="5317371"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Identifying Emerging Health Threats</a:t>
            </a:r>
            <a:endParaRPr lang="en-US" sz="1100"/>
          </a:p>
        </p:txBody>
      </p:sp>
      <p:sp>
        <p:nvSpPr>
          <p:cNvPr id="17" name="AutoShape 17"/>
          <p:cNvSpPr/>
          <p:nvPr/>
        </p:nvSpPr>
        <p:spPr>
          <a:xfrm>
            <a:off x="7680970" y="2279721"/>
            <a:ext cx="4320480" cy="1177290"/>
          </a:xfrm>
          <a:prstGeom prst="rect">
            <a:avLst/>
          </a:prstGeom>
          <a:noFill/>
        </p:spPr>
        <p:txBody>
          <a:bodyPr vert="horz" wrap="square" lIns="91440" tIns="45720" rIns="91440" bIns="45720" anchor="b">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Analyzing trends in patient diagnoses helps hospitals stay ahead of changes in community health needs. This adaptability is vital for evolving health strategies that meet the demands of the population.</a:t>
            </a:r>
          </a:p>
        </p:txBody>
      </p:sp>
      <p:sp>
        <p:nvSpPr>
          <p:cNvPr id="18" name="TextBox 18"/>
          <p:cNvSpPr txBox="1"/>
          <p:nvPr/>
        </p:nvSpPr>
        <p:spPr>
          <a:xfrm>
            <a:off x="7680970" y="3554462"/>
            <a:ext cx="432048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Trends in Patient Diagnoses</a:t>
            </a:r>
            <a:endParaRPr lang="en-US" sz="1100"/>
          </a:p>
        </p:txBody>
      </p:sp>
      <p:sp>
        <p:nvSpPr>
          <p:cNvPr id="19" name="AutoShape 19"/>
          <p:cNvSpPr/>
          <p:nvPr/>
        </p:nvSpPr>
        <p:spPr>
          <a:xfrm>
            <a:off x="2424386" y="1435495"/>
            <a:ext cx="5256584"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Data-driven insights allow hospitals to implement proactive health measures, including vaccination drives and health education programs, addressing health issues before they escalate into larger problems.</a:t>
            </a:r>
          </a:p>
        </p:txBody>
      </p:sp>
      <p:sp>
        <p:nvSpPr>
          <p:cNvPr id="20" name="TextBox 20"/>
          <p:cNvSpPr txBox="1"/>
          <p:nvPr/>
        </p:nvSpPr>
        <p:spPr>
          <a:xfrm>
            <a:off x="2424386" y="1066017"/>
            <a:ext cx="5256584" cy="362792"/>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Proactive Health Measures</a:t>
            </a:r>
            <a:endParaRPr lang="en-US" sz="110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Bed Occupancy and Length of Stay Metrics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dirty="0">
                <a:ln w="6350"/>
                <a:solidFill>
                  <a:srgbClr val="FFFFFF"/>
                </a:solidFill>
                <a:latin typeface="方正清刻本悦宋简体"/>
                <a:ea typeface="方正清刻本悦宋简体"/>
              </a:rPr>
              <a:t>PART </a:t>
            </a:r>
            <a:r>
              <a:rPr lang="en-US" sz="2667" b="0" i="0" u="none" baseline="0" dirty="0" smtClean="0">
                <a:ln w="6350"/>
                <a:solidFill>
                  <a:srgbClr val="FFFFFF"/>
                </a:solidFill>
                <a:latin typeface="方正清刻本悦宋简体"/>
                <a:ea typeface="方正清刻本悦宋简体"/>
              </a:rPr>
              <a:t>04</a:t>
            </a:r>
            <a:endParaRPr lang="en-US" sz="2667"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Bed Occupancy Insights</a:t>
            </a:r>
            <a:endParaRPr lang="en-US" sz="1100"/>
          </a:p>
        </p:txBody>
      </p:sp>
      <p:grpSp>
        <p:nvGrpSpPr>
          <p:cNvPr id="3" name="Group 3"/>
          <p:cNvGrpSpPr/>
          <p:nvPr/>
        </p:nvGrpSpPr>
        <p:grpSpPr>
          <a:xfrm>
            <a:off x="3348795" y="1138578"/>
            <a:ext cx="4798701" cy="4317979"/>
            <a:chOff x="3033029" y="882688"/>
            <a:chExt cx="3201013" cy="2865422"/>
          </a:xfrm>
        </p:grpSpPr>
        <p:sp>
          <p:nvSpPr>
            <p:cNvPr id="4" name="AutoShape 4"/>
            <p:cNvSpPr/>
            <p:nvPr/>
          </p:nvSpPr>
          <p:spPr>
            <a:xfrm>
              <a:off x="3670948" y="2600989"/>
              <a:ext cx="1147122" cy="1147121"/>
            </a:xfrm>
            <a:prstGeom prst="donut">
              <a:avLst>
                <a:gd name="adj" fmla="val 10679"/>
              </a:avLst>
            </a:prstGeom>
            <a:solidFill>
              <a:srgbClr val="5CB3AB"/>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sp>
          <p:nvSpPr>
            <p:cNvPr id="5" name="AutoShape 5"/>
            <p:cNvSpPr/>
            <p:nvPr/>
          </p:nvSpPr>
          <p:spPr>
            <a:xfrm>
              <a:off x="4277501" y="1851312"/>
              <a:ext cx="1147122" cy="1147121"/>
            </a:xfrm>
            <a:prstGeom prst="donut">
              <a:avLst>
                <a:gd name="adj" fmla="val 17048"/>
              </a:avLst>
            </a:prstGeom>
            <a:solidFill>
              <a:srgbClr val="C57C90"/>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sp>
          <p:nvSpPr>
            <p:cNvPr id="6" name="AutoShape 6"/>
            <p:cNvSpPr/>
            <p:nvPr/>
          </p:nvSpPr>
          <p:spPr>
            <a:xfrm>
              <a:off x="4982216" y="1016574"/>
              <a:ext cx="1147122" cy="1147121"/>
            </a:xfrm>
            <a:prstGeom prst="donut">
              <a:avLst>
                <a:gd name="adj" fmla="val 11163"/>
              </a:avLst>
            </a:prstGeom>
            <a:solidFill>
              <a:srgbClr val="5CB3AB"/>
            </a:solidFill>
            <a:ln cap="flat" cmpd="sng">
              <a:prstDash val="solid"/>
            </a:ln>
            <a:effectLst>
              <a:outerShdw blurRad="50800" dist="38100" dir="8100000" algn="tr" rotWithShape="0">
                <a:srgbClr val="000000">
                  <a:alpha val="40000"/>
                </a:srgbClr>
              </a:outerShdw>
            </a:effectLst>
          </p:spPr>
          <p:txBody>
            <a:bodyPr vert="horz" lIns="68580" tIns="34290" rIns="68580" bIns="34290" anchor="ctr">
              <a:normAutofit/>
            </a:bodyPr>
            <a:lstStyle/>
            <a:p>
              <a:pPr marL="0" algn="ctr"/>
              <a:endParaRPr/>
            </a:p>
          </p:txBody>
        </p:sp>
        <p:cxnSp>
          <p:nvCxnSpPr>
            <p:cNvPr id="7" name="Connector 7"/>
            <p:cNvCxnSpPr/>
            <p:nvPr/>
          </p:nvCxnSpPr>
          <p:spPr>
            <a:xfrm flipH="1">
              <a:off x="4391484" y="1256333"/>
              <a:ext cx="762111" cy="0"/>
            </a:xfrm>
            <a:prstGeom prst="line">
              <a:avLst/>
            </a:prstGeom>
            <a:ln w="12700" cap="flat" cmpd="sng">
              <a:solidFill>
                <a:srgbClr val="000000">
                  <a:lumMod val="65000"/>
                  <a:lumOff val="35000"/>
                </a:srgbClr>
              </a:solidFill>
              <a:prstDash val="solid"/>
              <a:tailEnd type="oval"/>
            </a:ln>
          </p:spPr>
        </p:cxnSp>
        <p:sp>
          <p:nvSpPr>
            <p:cNvPr id="8" name="TextBox 8"/>
            <p:cNvSpPr txBox="1"/>
            <p:nvPr/>
          </p:nvSpPr>
          <p:spPr>
            <a:xfrm>
              <a:off x="4343089" y="882688"/>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01</a:t>
              </a:r>
              <a:endParaRPr lang="en-US" sz="1100"/>
            </a:p>
          </p:txBody>
        </p:sp>
        <p:cxnSp>
          <p:nvCxnSpPr>
            <p:cNvPr id="9" name="Connector 9"/>
            <p:cNvCxnSpPr/>
            <p:nvPr/>
          </p:nvCxnSpPr>
          <p:spPr>
            <a:xfrm flipH="1">
              <a:off x="5371749" y="2424579"/>
              <a:ext cx="762111" cy="0"/>
            </a:xfrm>
            <a:prstGeom prst="line">
              <a:avLst/>
            </a:prstGeom>
            <a:ln w="12700" cap="flat" cmpd="sng">
              <a:solidFill>
                <a:srgbClr val="000000">
                  <a:lumMod val="65000"/>
                  <a:lumOff val="35000"/>
                </a:srgbClr>
              </a:solidFill>
              <a:prstDash val="solid"/>
              <a:headEnd type="oval"/>
            </a:ln>
          </p:spPr>
        </p:cxnSp>
        <p:sp>
          <p:nvSpPr>
            <p:cNvPr id="10" name="TextBox 10"/>
            <p:cNvSpPr txBox="1"/>
            <p:nvPr/>
          </p:nvSpPr>
          <p:spPr>
            <a:xfrm>
              <a:off x="5857222" y="2035322"/>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02</a:t>
              </a:r>
              <a:endParaRPr lang="en-US" sz="1100"/>
            </a:p>
          </p:txBody>
        </p:sp>
        <p:cxnSp>
          <p:nvCxnSpPr>
            <p:cNvPr id="11" name="Connector 11"/>
            <p:cNvCxnSpPr/>
            <p:nvPr/>
          </p:nvCxnSpPr>
          <p:spPr>
            <a:xfrm flipH="1">
              <a:off x="3082791" y="2829426"/>
              <a:ext cx="762111" cy="0"/>
            </a:xfrm>
            <a:prstGeom prst="line">
              <a:avLst/>
            </a:prstGeom>
            <a:ln w="12700" cap="flat" cmpd="sng">
              <a:solidFill>
                <a:srgbClr val="000000">
                  <a:lumMod val="65000"/>
                  <a:lumOff val="35000"/>
                </a:srgbClr>
              </a:solidFill>
              <a:prstDash val="solid"/>
              <a:tailEnd type="oval"/>
            </a:ln>
          </p:spPr>
        </p:cxnSp>
        <p:sp>
          <p:nvSpPr>
            <p:cNvPr id="12" name="TextBox 12"/>
            <p:cNvSpPr txBox="1"/>
            <p:nvPr/>
          </p:nvSpPr>
          <p:spPr>
            <a:xfrm>
              <a:off x="3033029" y="2451037"/>
              <a:ext cx="376820" cy="352316"/>
            </a:xfrm>
            <a:prstGeom prst="rect">
              <a:avLst/>
            </a:prstGeom>
            <a:noFill/>
          </p:spPr>
          <p:txBody>
            <a:bodyPr vert="horz" wrap="none" lIns="68580" tIns="34290" rIns="68580" bIns="34290" rtlCol="0" anchor="t">
              <a:spAutoFit/>
            </a:bodyPr>
            <a:lstStyle/>
            <a:p>
              <a:pPr marL="0" algn="l">
                <a:defRPr/>
              </a:pPr>
              <a:r>
                <a:rPr lang="en-US" sz="3000" b="1" i="0" u="none" baseline="0">
                  <a:solidFill>
                    <a:srgbClr val="000000">
                      <a:lumMod val="65000"/>
                      <a:lumOff val="35000"/>
                    </a:srgbClr>
                  </a:solidFill>
                  <a:latin typeface="微软雅黑"/>
                  <a:ea typeface="微软雅黑"/>
                </a:rPr>
                <a:t>03</a:t>
              </a:r>
              <a:endParaRPr lang="en-US" sz="1100"/>
            </a:p>
          </p:txBody>
        </p:sp>
        <p:sp>
          <p:nvSpPr>
            <p:cNvPr id="13" name="TextBox 13"/>
            <p:cNvSpPr txBox="1"/>
            <p:nvPr/>
          </p:nvSpPr>
          <p:spPr>
            <a:xfrm>
              <a:off x="5296187" y="1426743"/>
              <a:ext cx="519178" cy="326786"/>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1</a:t>
              </a:r>
              <a:endParaRPr lang="en-US" sz="1100"/>
            </a:p>
          </p:txBody>
        </p:sp>
      </p:grpSp>
      <p:sp>
        <p:nvSpPr>
          <p:cNvPr id="14" name="AutoShape 14"/>
          <p:cNvSpPr/>
          <p:nvPr/>
        </p:nvSpPr>
        <p:spPr>
          <a:xfrm>
            <a:off x="120130" y="1576296"/>
            <a:ext cx="4992594" cy="754822"/>
          </a:xfrm>
          <a:prstGeom prst="rect">
            <a:avLst/>
          </a:prstGeom>
          <a:noFill/>
        </p:spPr>
        <p:txBody>
          <a:bodyPr vert="horz" wrap="square" lIns="91440" tIns="45720" rIns="91440" bIns="45720" anchor="t">
            <a:spAutoFit/>
          </a:bodyPr>
          <a:lstStyle/>
          <a:p>
            <a:pPr marL="0" algn="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Understanding patient turnover rates is essential for managing bed occupancy effectively. Hospitals can optimize bed usage by analyzing turnover patterns, ensuring patients receive timely treatment.</a:t>
            </a:r>
          </a:p>
        </p:txBody>
      </p:sp>
      <p:sp>
        <p:nvSpPr>
          <p:cNvPr id="15" name="TextBox 15"/>
          <p:cNvSpPr txBox="1"/>
          <p:nvPr/>
        </p:nvSpPr>
        <p:spPr>
          <a:xfrm>
            <a:off x="120130" y="1259503"/>
            <a:ext cx="4992594" cy="368755"/>
          </a:xfrm>
          <a:prstGeom prst="rect">
            <a:avLst/>
          </a:prstGeom>
          <a:noFill/>
        </p:spPr>
        <p:txBody>
          <a:bodyPr vert="horz" wrap="square" lIns="91440" tIns="45720" rIns="91440" bIns="45720" rtlCol="0" anchor="b">
            <a:spAutoFit/>
          </a:bodyPr>
          <a:lstStyle/>
          <a:p>
            <a:pPr marL="0" algn="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Patient Turnover Rates</a:t>
            </a:r>
            <a:endParaRPr lang="en-US" sz="1100"/>
          </a:p>
        </p:txBody>
      </p:sp>
      <p:sp>
        <p:nvSpPr>
          <p:cNvPr id="16" name="AutoShape 16"/>
          <p:cNvSpPr/>
          <p:nvPr/>
        </p:nvSpPr>
        <p:spPr>
          <a:xfrm>
            <a:off x="120130" y="4465873"/>
            <a:ext cx="4184982" cy="1401152"/>
          </a:xfrm>
          <a:prstGeom prst="rect">
            <a:avLst/>
          </a:prstGeom>
          <a:noFill/>
        </p:spPr>
        <p:txBody>
          <a:bodyPr vert="horz" wrap="square" lIns="91440" tIns="45720" rIns="91440" bIns="45720" anchor="t">
            <a:spAutoFit/>
          </a:bodyPr>
          <a:lstStyle/>
          <a:p>
            <a:pPr marL="0" algn="r">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Identifying overcrowding periods enables hospitals to develop strategies for managing excess patient loads. By anticipating surge times, facilities can prepare to accommodate more patients without compromising care quality.</a:t>
            </a:r>
          </a:p>
        </p:txBody>
      </p:sp>
      <p:sp>
        <p:nvSpPr>
          <p:cNvPr id="17" name="TextBox 17"/>
          <p:cNvSpPr txBox="1"/>
          <p:nvPr/>
        </p:nvSpPr>
        <p:spPr>
          <a:xfrm>
            <a:off x="120130" y="4149080"/>
            <a:ext cx="4154336" cy="368755"/>
          </a:xfrm>
          <a:prstGeom prst="rect">
            <a:avLst/>
          </a:prstGeom>
          <a:noFill/>
        </p:spPr>
        <p:txBody>
          <a:bodyPr vert="horz" wrap="square" lIns="91440" tIns="45720" rIns="91440" bIns="45720" rtlCol="0" anchor="b">
            <a:spAutoFit/>
          </a:bodyPr>
          <a:lstStyle/>
          <a:p>
            <a:pPr marL="0" algn="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Overcrowding Periods</a:t>
            </a:r>
            <a:endParaRPr lang="en-US" sz="1100"/>
          </a:p>
        </p:txBody>
      </p:sp>
      <p:sp>
        <p:nvSpPr>
          <p:cNvPr id="18" name="AutoShape 18"/>
          <p:cNvSpPr/>
          <p:nvPr/>
        </p:nvSpPr>
        <p:spPr>
          <a:xfrm>
            <a:off x="8041010" y="3457761"/>
            <a:ext cx="393496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Data insights can highlight the need for capacity expansion. If occupancy rates consistently remain high, hospitals may need to consider additional beds or facilities to ensure they can adequately support patient demands.</a:t>
            </a:r>
          </a:p>
        </p:txBody>
      </p:sp>
      <p:sp>
        <p:nvSpPr>
          <p:cNvPr id="19" name="TextBox 19"/>
          <p:cNvSpPr txBox="1"/>
          <p:nvPr/>
        </p:nvSpPr>
        <p:spPr>
          <a:xfrm>
            <a:off x="8041010" y="3140969"/>
            <a:ext cx="3965609" cy="368755"/>
          </a:xfrm>
          <a:prstGeom prst="rect">
            <a:avLst/>
          </a:prstGeom>
          <a:noFill/>
        </p:spPr>
        <p:txBody>
          <a:bodyPr vert="horz" wrap="square" lIns="91440" tIns="45720" rIns="91440" bIns="45720" rtlCol="0" anchor="b">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Capacity Expansion Needs</a:t>
            </a:r>
            <a:endParaRPr lang="en-US" sz="1100"/>
          </a:p>
        </p:txBody>
      </p:sp>
      <p:sp>
        <p:nvSpPr>
          <p:cNvPr id="20" name="TextBox 20"/>
          <p:cNvSpPr txBox="1"/>
          <p:nvPr/>
        </p:nvSpPr>
        <p:spPr>
          <a:xfrm>
            <a:off x="5685089" y="3196729"/>
            <a:ext cx="778310" cy="492442"/>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2</a:t>
            </a:r>
            <a:endParaRPr lang="en-US" sz="1100"/>
          </a:p>
        </p:txBody>
      </p:sp>
      <p:sp>
        <p:nvSpPr>
          <p:cNvPr id="21" name="TextBox 21"/>
          <p:cNvSpPr txBox="1"/>
          <p:nvPr/>
        </p:nvSpPr>
        <p:spPr>
          <a:xfrm>
            <a:off x="4742420" y="4346025"/>
            <a:ext cx="778310" cy="492442"/>
          </a:xfrm>
          <a:prstGeom prst="rect">
            <a:avLst/>
          </a:prstGeom>
          <a:noFill/>
        </p:spPr>
        <p:txBody>
          <a:bodyPr vert="horz" wrap="square" lIns="0" tIns="0" rIns="0" bIns="0" rtlCol="0" anchor="t">
            <a:spAutoFit/>
          </a:bodyPr>
          <a:lstStyle/>
          <a:p>
            <a:pPr marL="0" algn="ctr">
              <a:defRPr/>
            </a:pPr>
            <a:r>
              <a:rPr lang="en-US" sz="3200" b="1" i="0" u="none" baseline="0">
                <a:solidFill>
                  <a:srgbClr val="000000">
                    <a:lumMod val="75000"/>
                    <a:lumOff val="25000"/>
                  </a:srgbClr>
                </a:solidFill>
                <a:latin typeface="微软雅黑"/>
                <a:ea typeface="微软雅黑"/>
              </a:rPr>
              <a:t>3</a:t>
            </a:r>
            <a:endParaRPr lang="en-US" sz="110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Analyzing Length of Stay</a:t>
            </a:r>
            <a:endParaRPr lang="en-US" sz="1100"/>
          </a:p>
        </p:txBody>
      </p:sp>
      <p:grpSp>
        <p:nvGrpSpPr>
          <p:cNvPr id="3" name="Group 3"/>
          <p:cNvGrpSpPr/>
          <p:nvPr/>
        </p:nvGrpSpPr>
        <p:grpSpPr>
          <a:xfrm>
            <a:off x="3576514" y="-249688"/>
            <a:ext cx="6089345" cy="7100834"/>
            <a:chOff x="5470766" y="3112062"/>
            <a:chExt cx="1586750" cy="1850323"/>
          </a:xfrm>
          <a:solidFill>
            <a:srgbClr val="E7E6E6"/>
          </a:solidFill>
        </p:grpSpPr>
        <p:sp>
          <p:nvSpPr>
            <p:cNvPr id="4" name="AutoShape 4"/>
            <p:cNvSpPr/>
            <p:nvPr/>
          </p:nvSpPr>
          <p:spPr>
            <a:xfrm rot="14400000">
              <a:off x="5719387" y="3844770"/>
              <a:ext cx="1483872" cy="18456"/>
            </a:xfrm>
            <a:prstGeom prst="trapezoid">
              <a:avLst>
                <a:gd name="adj" fmla="val 58361"/>
              </a:avLst>
            </a:prstGeom>
            <a:solidFill>
              <a:srgbClr val="5CB3AB"/>
            </a:solidFill>
            <a:ln cap="flat" cmpd="sng">
              <a:prstDash val="solid"/>
            </a:ln>
          </p:spPr>
          <p:txBody>
            <a:bodyPr vert="horz" lIns="91440" tIns="45720" rIns="91440" bIns="45720" anchor="ctr">
              <a:normAutofit fontScale="25000" lnSpcReduction="20000"/>
            </a:bodyPr>
            <a:lstStyle/>
            <a:p>
              <a:pPr marL="0" algn="ctr"/>
              <a:endParaRPr/>
            </a:p>
          </p:txBody>
        </p:sp>
        <p:sp>
          <p:nvSpPr>
            <p:cNvPr id="5" name="AutoShape 5"/>
            <p:cNvSpPr/>
            <p:nvPr/>
          </p:nvSpPr>
          <p:spPr>
            <a:xfrm>
              <a:off x="5573640" y="4843648"/>
              <a:ext cx="1483876" cy="13109"/>
            </a:xfrm>
            <a:prstGeom prst="trapezoid">
              <a:avLst>
                <a:gd name="adj" fmla="val 58361"/>
              </a:avLst>
            </a:prstGeom>
            <a:solidFill>
              <a:srgbClr val="5CB3AB"/>
            </a:solidFill>
            <a:ln cap="flat" cmpd="sng">
              <a:prstDash val="solid"/>
            </a:ln>
          </p:spPr>
          <p:txBody>
            <a:bodyPr vert="horz" lIns="91440" tIns="45720" rIns="91440" bIns="45720" anchor="ctr">
              <a:normAutofit fontScale="25000" lnSpcReduction="20000"/>
            </a:bodyPr>
            <a:lstStyle/>
            <a:p>
              <a:pPr marL="0" algn="ctr"/>
              <a:endParaRPr/>
            </a:p>
          </p:txBody>
        </p:sp>
        <p:sp>
          <p:nvSpPr>
            <p:cNvPr id="6" name="AutoShape 6"/>
            <p:cNvSpPr/>
            <p:nvPr/>
          </p:nvSpPr>
          <p:spPr>
            <a:xfrm rot="7200000">
              <a:off x="4737690" y="4211589"/>
              <a:ext cx="1483872" cy="17719"/>
            </a:xfrm>
            <a:prstGeom prst="trapezoid">
              <a:avLst>
                <a:gd name="adj" fmla="val 58361"/>
              </a:avLst>
            </a:prstGeom>
            <a:solidFill>
              <a:srgbClr val="5CB3AB"/>
            </a:solidFill>
            <a:ln cap="flat" cmpd="sng">
              <a:prstDash val="solid"/>
            </a:ln>
          </p:spPr>
          <p:txBody>
            <a:bodyPr vert="horz" lIns="91440" tIns="45720" rIns="91440" bIns="45720" anchor="ctr">
              <a:normAutofit fontScale="25000" lnSpcReduction="20000"/>
            </a:bodyPr>
            <a:lstStyle/>
            <a:p>
              <a:pPr marL="0" algn="ctr"/>
              <a:endParaRPr/>
            </a:p>
          </p:txBody>
        </p:sp>
      </p:grpSp>
      <p:grpSp>
        <p:nvGrpSpPr>
          <p:cNvPr id="7" name="Group 7"/>
          <p:cNvGrpSpPr/>
          <p:nvPr/>
        </p:nvGrpSpPr>
        <p:grpSpPr>
          <a:xfrm>
            <a:off x="4657618" y="2348880"/>
            <a:ext cx="2693469" cy="2787899"/>
            <a:chOff x="4684290" y="2540292"/>
            <a:chExt cx="2693469" cy="2787899"/>
          </a:xfrm>
        </p:grpSpPr>
        <p:sp>
          <p:nvSpPr>
            <p:cNvPr id="8" name="AutoShape 8"/>
            <p:cNvSpPr/>
            <p:nvPr/>
          </p:nvSpPr>
          <p:spPr>
            <a:xfrm>
              <a:off x="4684290" y="2780928"/>
              <a:ext cx="2547263" cy="2547263"/>
            </a:xfrm>
            <a:prstGeom prst="ellipse">
              <a:avLst/>
            </a:prstGeom>
            <a:noFill/>
            <a:ln w="12700" cap="flat" cmpd="sng">
              <a:solidFill>
                <a:srgbClr val="5CB3AB"/>
              </a:solidFill>
              <a:prstDash val="solid"/>
            </a:ln>
          </p:spPr>
          <p:txBody>
            <a:bodyPr vert="horz" lIns="91440" tIns="45720" rIns="91440" bIns="45720" anchor="ctr">
              <a:normAutofit/>
            </a:bodyPr>
            <a:lstStyle/>
            <a:p>
              <a:pPr marL="0" algn="ctr"/>
              <a:endParaRPr/>
            </a:p>
          </p:txBody>
        </p:sp>
        <p:grpSp>
          <p:nvGrpSpPr>
            <p:cNvPr id="9" name="Group 9"/>
            <p:cNvGrpSpPr/>
            <p:nvPr/>
          </p:nvGrpSpPr>
          <p:grpSpPr>
            <a:xfrm>
              <a:off x="5301647" y="3021877"/>
              <a:ext cx="1603469" cy="1850507"/>
              <a:chOff x="8301916" y="1749231"/>
              <a:chExt cx="2561601" cy="2956261"/>
            </a:xfrm>
          </p:grpSpPr>
          <p:sp>
            <p:nvSpPr>
              <p:cNvPr id="10" name="AutoShape 10"/>
              <p:cNvSpPr/>
              <p:nvPr/>
            </p:nvSpPr>
            <p:spPr>
              <a:xfrm rot="14400000">
                <a:off x="8553651" y="2720979"/>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fontScale="62500" lnSpcReduction="20000"/>
              </a:bodyPr>
              <a:lstStyle/>
              <a:p>
                <a:pPr marL="0" algn="ctr"/>
                <a:endParaRPr/>
              </a:p>
            </p:txBody>
          </p:sp>
          <p:sp>
            <p:nvSpPr>
              <p:cNvPr id="11" name="AutoShape 11"/>
              <p:cNvSpPr/>
              <p:nvPr/>
            </p:nvSpPr>
            <p:spPr>
              <a:xfrm>
                <a:off x="8492970" y="4010011"/>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fontScale="62500" lnSpcReduction="20000"/>
              </a:bodyPr>
              <a:lstStyle/>
              <a:p>
                <a:pPr marL="0" algn="ctr"/>
                <a:endParaRPr/>
              </a:p>
            </p:txBody>
          </p:sp>
          <p:sp>
            <p:nvSpPr>
              <p:cNvPr id="12" name="AutoShape 12"/>
              <p:cNvSpPr/>
              <p:nvPr/>
            </p:nvSpPr>
            <p:spPr>
              <a:xfrm rot="7200000">
                <a:off x="7330168" y="3306693"/>
                <a:ext cx="2370547" cy="427052"/>
              </a:xfrm>
              <a:prstGeom prst="trapezoid">
                <a:avLst>
                  <a:gd name="adj" fmla="val 58361"/>
                </a:avLst>
              </a:prstGeom>
              <a:solidFill>
                <a:srgbClr val="5CB3AB"/>
              </a:solidFill>
              <a:ln cap="flat" cmpd="sng">
                <a:prstDash val="solid"/>
              </a:ln>
            </p:spPr>
            <p:txBody>
              <a:bodyPr vert="horz" lIns="91440" tIns="45720" rIns="91440" bIns="45720" anchor="ctr">
                <a:normAutofit fontScale="62500" lnSpcReduction="20000"/>
              </a:bodyPr>
              <a:lstStyle/>
              <a:p>
                <a:pPr marL="0" algn="ctr"/>
                <a:endParaRPr/>
              </a:p>
            </p:txBody>
          </p:sp>
        </p:grpSp>
        <p:sp>
          <p:nvSpPr>
            <p:cNvPr id="13" name="AutoShape 13"/>
            <p:cNvSpPr/>
            <p:nvPr/>
          </p:nvSpPr>
          <p:spPr>
            <a:xfrm>
              <a:off x="5607322" y="2540292"/>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4" name="Freeform 14"/>
            <p:cNvSpPr/>
            <p:nvPr/>
          </p:nvSpPr>
          <p:spPr>
            <a:xfrm>
              <a:off x="5831624" y="2675911"/>
              <a:ext cx="207834" cy="385204"/>
            </a:xfrm>
            <a:custGeom>
              <a:avLst/>
              <a:gdLst/>
              <a:ahLst/>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rgbClr val="FFFFFF"/>
            </a:solidFill>
          </p:spPr>
          <p:txBody>
            <a:bodyPr vert="horz" lIns="91440" tIns="45720" rIns="91440" bIns="45720" anchor="ctr">
              <a:normAutofit/>
            </a:bodyPr>
            <a:lstStyle/>
            <a:p>
              <a:pPr marL="0" algn="ctr"/>
              <a:endParaRPr/>
            </a:p>
          </p:txBody>
        </p:sp>
        <p:sp>
          <p:nvSpPr>
            <p:cNvPr id="15" name="AutoShape 15"/>
            <p:cNvSpPr/>
            <p:nvPr/>
          </p:nvSpPr>
          <p:spPr>
            <a:xfrm>
              <a:off x="4724120" y="4476314"/>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6" name="Freeform 16"/>
            <p:cNvSpPr/>
            <p:nvPr/>
          </p:nvSpPr>
          <p:spPr>
            <a:xfrm>
              <a:off x="4859738" y="4628997"/>
              <a:ext cx="385203" cy="351076"/>
            </a:xfrm>
            <a:custGeom>
              <a:avLst/>
              <a:gdLst/>
              <a:ahLst/>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rgbClr val="FFFFFF"/>
            </a:solidFill>
          </p:spPr>
          <p:txBody>
            <a:bodyPr vert="horz" lIns="91440" tIns="45720" rIns="91440" bIns="45720" anchor="ctr">
              <a:normAutofit lnSpcReduction="10000"/>
            </a:bodyPr>
            <a:lstStyle/>
            <a:p>
              <a:pPr marL="0" algn="ctr"/>
              <a:endParaRPr/>
            </a:p>
          </p:txBody>
        </p:sp>
        <p:sp>
          <p:nvSpPr>
            <p:cNvPr id="17" name="AutoShape 17"/>
            <p:cNvSpPr/>
            <p:nvPr/>
          </p:nvSpPr>
          <p:spPr>
            <a:xfrm>
              <a:off x="6721321" y="4467018"/>
              <a:ext cx="656438" cy="656442"/>
            </a:xfrm>
            <a:prstGeom prst="ellipse">
              <a:avLst/>
            </a:prstGeom>
            <a:solidFill>
              <a:srgbClr val="5CB3AB"/>
            </a:solidFill>
            <a:ln w="76200" cap="flat" cmpd="sng">
              <a:solidFill>
                <a:srgbClr val="FFFFFF"/>
              </a:solidFill>
              <a:prstDash val="solid"/>
            </a:ln>
          </p:spPr>
          <p:txBody>
            <a:bodyPr vert="horz" lIns="91440" tIns="45720" rIns="91440" bIns="45720" anchor="ctr">
              <a:normAutofit/>
            </a:bodyPr>
            <a:lstStyle/>
            <a:p>
              <a:pPr marL="0" algn="ctr"/>
              <a:endParaRPr/>
            </a:p>
          </p:txBody>
        </p:sp>
        <p:sp>
          <p:nvSpPr>
            <p:cNvPr id="18" name="Freeform 18"/>
            <p:cNvSpPr/>
            <p:nvPr/>
          </p:nvSpPr>
          <p:spPr>
            <a:xfrm>
              <a:off x="6856939" y="4613195"/>
              <a:ext cx="385203" cy="364088"/>
            </a:xfrm>
            <a:custGeom>
              <a:avLst/>
              <a:gdLst/>
              <a:ahLst/>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rgbClr val="FFFFFF"/>
            </a:solidFill>
          </p:spPr>
          <p:txBody>
            <a:bodyPr vert="horz" lIns="91440" tIns="45720" rIns="91440" bIns="45720" anchor="ctr">
              <a:normAutofit lnSpcReduction="10000"/>
            </a:bodyPr>
            <a:lstStyle/>
            <a:p>
              <a:pPr marL="0" algn="ctr"/>
              <a:endParaRPr/>
            </a:p>
          </p:txBody>
        </p:sp>
        <p:sp>
          <p:nvSpPr>
            <p:cNvPr id="19" name="TextBox 19"/>
            <p:cNvSpPr txBox="1"/>
            <p:nvPr/>
          </p:nvSpPr>
          <p:spPr>
            <a:xfrm>
              <a:off x="5163643" y="3840206"/>
              <a:ext cx="1512168" cy="584775"/>
            </a:xfrm>
            <a:prstGeom prst="rect">
              <a:avLst/>
            </a:prstGeom>
            <a:noFill/>
          </p:spPr>
          <p:txBody>
            <a:bodyPr vert="horz" wrap="none" lIns="91440" tIns="45720" rIns="91440" bIns="45720" rtlCol="0" anchor="ctr">
              <a:normAutofit/>
            </a:bodyPr>
            <a:lstStyle/>
            <a:p>
              <a:pPr marL="0" algn="ctr">
                <a:defRPr/>
              </a:pPr>
              <a:r>
                <a:rPr lang="zh-CN" altLang="en-US" sz="1400" b="1" i="0" u="none" baseline="0">
                  <a:solidFill>
                    <a:srgbClr val="FFFFFF"/>
                  </a:solidFill>
                </a:rPr>
                <a:t>Keywords</a:t>
              </a:r>
              <a:endParaRPr lang="en-US" sz="1100"/>
            </a:p>
          </p:txBody>
        </p:sp>
      </p:grpSp>
      <p:sp>
        <p:nvSpPr>
          <p:cNvPr id="20" name="AutoShape 20"/>
          <p:cNvSpPr/>
          <p:nvPr/>
        </p:nvSpPr>
        <p:spPr>
          <a:xfrm>
            <a:off x="2784425" y="1294960"/>
            <a:ext cx="637939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Analyzing length of stay can reveal insights into patient recovery processes. Longer-than-necessary stays may indicate issues in discharge planning or post-care support that need to be addressed for improved outcomes.</a:t>
            </a:r>
          </a:p>
        </p:txBody>
      </p:sp>
      <p:sp>
        <p:nvSpPr>
          <p:cNvPr id="21" name="TextBox 21"/>
          <p:cNvSpPr txBox="1"/>
          <p:nvPr/>
        </p:nvSpPr>
        <p:spPr>
          <a:xfrm>
            <a:off x="2784426" y="1021235"/>
            <a:ext cx="6379390"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Implications for Recovery</a:t>
            </a:r>
            <a:endParaRPr lang="en-US" sz="1100"/>
          </a:p>
        </p:txBody>
      </p:sp>
      <p:sp>
        <p:nvSpPr>
          <p:cNvPr id="22" name="AutoShape 22"/>
          <p:cNvSpPr/>
          <p:nvPr/>
        </p:nvSpPr>
        <p:spPr>
          <a:xfrm>
            <a:off x="120128" y="4648692"/>
            <a:ext cx="4679172" cy="11772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Evaluating the average length of stay for different treatments provides insights into hospital efficiency. This assessment enables the identification of areas where care processes can be enhanced or streamlined.</a:t>
            </a:r>
          </a:p>
        </p:txBody>
      </p:sp>
      <p:sp>
        <p:nvSpPr>
          <p:cNvPr id="23" name="TextBox 23"/>
          <p:cNvSpPr txBox="1"/>
          <p:nvPr/>
        </p:nvSpPr>
        <p:spPr>
          <a:xfrm>
            <a:off x="120130" y="4374966"/>
            <a:ext cx="4693877"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Treatment Duration Evaluation</a:t>
            </a:r>
            <a:endParaRPr lang="en-US" sz="1100"/>
          </a:p>
        </p:txBody>
      </p:sp>
      <p:sp>
        <p:nvSpPr>
          <p:cNvPr id="24" name="AutoShape 24"/>
          <p:cNvSpPr/>
          <p:nvPr/>
        </p:nvSpPr>
        <p:spPr>
          <a:xfrm>
            <a:off x="7275905" y="4650434"/>
            <a:ext cx="4671493" cy="1177290"/>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Insights into length of stay can lead to improvements in treatment protocols, enhancing care delivery and potentially reducing hospital expenses while maintaining high patient care standards.</a:t>
            </a:r>
          </a:p>
        </p:txBody>
      </p:sp>
      <p:sp>
        <p:nvSpPr>
          <p:cNvPr id="25" name="TextBox 25"/>
          <p:cNvSpPr txBox="1"/>
          <p:nvPr/>
        </p:nvSpPr>
        <p:spPr>
          <a:xfrm>
            <a:off x="7275905" y="4376709"/>
            <a:ext cx="4671495" cy="368755"/>
          </a:xfrm>
          <a:prstGeom prst="rect">
            <a:avLst/>
          </a:prstGeom>
          <a:noFill/>
        </p:spPr>
        <p:txBody>
          <a:bodyPr vert="horz" wrap="square" lIns="91440" tIns="45720" rIns="91440" bIns="45720" rtlCol="0" anchor="b">
            <a:spAutoFit/>
          </a:bodyPr>
          <a:lstStyle/>
          <a:p>
            <a:pPr marL="0" algn="ctr">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Improving Treatment Protocols</a:t>
            </a:r>
            <a:endParaRPr lang="en-US" sz="11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Doctor Performance and Critical Patient Analysis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dirty="0">
                <a:ln w="6350"/>
                <a:solidFill>
                  <a:srgbClr val="FFFFFF"/>
                </a:solidFill>
                <a:latin typeface="方正清刻本悦宋简体"/>
                <a:ea typeface="方正清刻本悦宋简体"/>
              </a:rPr>
              <a:t>PART </a:t>
            </a:r>
            <a:r>
              <a:rPr lang="en-US" sz="2667" b="0" i="0" u="none" baseline="0" dirty="0" smtClean="0">
                <a:ln w="6350"/>
                <a:solidFill>
                  <a:srgbClr val="FFFFFF"/>
                </a:solidFill>
                <a:latin typeface="方正清刻本悦宋简体"/>
                <a:ea typeface="方正清刻本悦宋简体"/>
              </a:rPr>
              <a:t>05</a:t>
            </a:r>
            <a:endParaRPr lang="en-US" sz="2667"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Evaluating Healthcare Providers</a:t>
            </a:r>
            <a:endParaRPr lang="en-US" sz="1100"/>
          </a:p>
        </p:txBody>
      </p:sp>
      <p:sp>
        <p:nvSpPr>
          <p:cNvPr id="3" name="AutoShape 3"/>
          <p:cNvSpPr/>
          <p:nvPr/>
        </p:nvSpPr>
        <p:spPr>
          <a:xfrm>
            <a:off x="2151275" y="2881167"/>
            <a:ext cx="0" cy="482600"/>
          </a:xfrm>
          <a:prstGeom prst="line">
            <a:avLst/>
          </a:prstGeom>
          <a:noFill/>
          <a:ln w="6350">
            <a:solidFill>
              <a:srgbClr val="FFFFFF">
                <a:lumMod val="50000"/>
              </a:srgbClr>
            </a:solidFill>
            <a:tailEnd type="oval" w="sm" len="sm"/>
          </a:ln>
        </p:spPr>
        <p:txBody>
          <a:bodyPr vert="horz" lIns="91440" tIns="45720" rIns="91440" bIns="45720" anchor="t">
            <a:normAutofit fontScale="25000" lnSpcReduction="20000"/>
          </a:bodyPr>
          <a:lstStyle/>
          <a:p>
            <a:pPr marL="0" algn="l"/>
            <a:endParaRPr/>
          </a:p>
        </p:txBody>
      </p:sp>
      <p:sp>
        <p:nvSpPr>
          <p:cNvPr id="4" name="AutoShape 4"/>
          <p:cNvSpPr/>
          <p:nvPr/>
        </p:nvSpPr>
        <p:spPr>
          <a:xfrm flipH="1">
            <a:off x="5953124" y="2643182"/>
            <a:ext cx="45719" cy="491659"/>
          </a:xfrm>
          <a:prstGeom prst="line">
            <a:avLst/>
          </a:prstGeom>
          <a:noFill/>
          <a:ln w="6350">
            <a:solidFill>
              <a:srgbClr val="FFFFFF">
                <a:lumMod val="50000"/>
              </a:srgbClr>
            </a:solidFill>
            <a:tailEnd type="oval" w="sm" len="sm"/>
          </a:ln>
        </p:spPr>
        <p:txBody>
          <a:bodyPr vert="horz" lIns="91440" tIns="45720" rIns="91440" bIns="45720" anchor="t">
            <a:normAutofit fontScale="25000" lnSpcReduction="20000"/>
          </a:bodyPr>
          <a:lstStyle/>
          <a:p>
            <a:pPr marL="0" algn="l"/>
            <a:endParaRPr/>
          </a:p>
        </p:txBody>
      </p:sp>
      <p:sp>
        <p:nvSpPr>
          <p:cNvPr id="5" name="AutoShape 5"/>
          <p:cNvSpPr/>
          <p:nvPr/>
        </p:nvSpPr>
        <p:spPr>
          <a:xfrm>
            <a:off x="10025090" y="2840194"/>
            <a:ext cx="0" cy="482600"/>
          </a:xfrm>
          <a:prstGeom prst="line">
            <a:avLst/>
          </a:prstGeom>
          <a:noFill/>
          <a:ln w="6350">
            <a:solidFill>
              <a:srgbClr val="FFFFFF">
                <a:lumMod val="50000"/>
              </a:srgbClr>
            </a:solidFill>
            <a:tailEnd type="oval" w="sm" len="sm"/>
          </a:ln>
        </p:spPr>
        <p:txBody>
          <a:bodyPr vert="horz" lIns="91440" tIns="45720" rIns="91440" bIns="45720" anchor="t">
            <a:normAutofit fontScale="25000" lnSpcReduction="20000"/>
          </a:bodyPr>
          <a:lstStyle/>
          <a:p>
            <a:pPr marL="0" algn="l"/>
            <a:endParaRPr/>
          </a:p>
        </p:txBody>
      </p:sp>
      <p:sp>
        <p:nvSpPr>
          <p:cNvPr id="6" name="AutoShape 6"/>
          <p:cNvSpPr/>
          <p:nvPr/>
        </p:nvSpPr>
        <p:spPr>
          <a:xfrm>
            <a:off x="1739011" y="1833554"/>
            <a:ext cx="831469" cy="828639"/>
          </a:xfrm>
          <a:prstGeom prst="ellipse">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7" name="Freeform 7"/>
          <p:cNvSpPr/>
          <p:nvPr/>
        </p:nvSpPr>
        <p:spPr>
          <a:xfrm>
            <a:off x="1502863" y="1311765"/>
            <a:ext cx="1360328" cy="1589404"/>
          </a:xfrm>
          <a:custGeom>
            <a:avLst/>
            <a:gdLst/>
            <a:ahLst/>
            <a:cxnLst/>
            <a:rect l="l" t="t"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8" name="AutoShape 8"/>
          <p:cNvSpPr/>
          <p:nvPr/>
        </p:nvSpPr>
        <p:spPr>
          <a:xfrm>
            <a:off x="9612826" y="1792580"/>
            <a:ext cx="831469" cy="828639"/>
          </a:xfrm>
          <a:prstGeom prst="ellipse">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9" name="Freeform 9"/>
          <p:cNvSpPr/>
          <p:nvPr/>
        </p:nvSpPr>
        <p:spPr>
          <a:xfrm>
            <a:off x="9376678" y="1270792"/>
            <a:ext cx="1360328" cy="1589404"/>
          </a:xfrm>
          <a:custGeom>
            <a:avLst/>
            <a:gdLst/>
            <a:ahLst/>
            <a:cxnLst/>
            <a:rect l="l" t="t"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10" name="AutoShape 10"/>
          <p:cNvSpPr/>
          <p:nvPr/>
        </p:nvSpPr>
        <p:spPr>
          <a:xfrm>
            <a:off x="5586579" y="1595569"/>
            <a:ext cx="831469" cy="828639"/>
          </a:xfrm>
          <a:prstGeom prst="ellipse">
            <a:avLst/>
          </a:prstGeom>
          <a:solidFill>
            <a:srgbClr val="D78D8F"/>
          </a:solidFill>
        </p:spPr>
        <p:txBody>
          <a:bodyPr vert="horz" lIns="91440" tIns="45720" rIns="91440" bIns="45720" anchor="t">
            <a:normAutofit/>
          </a:bodyPr>
          <a:lstStyle/>
          <a:p>
            <a:pPr marL="0" algn="l"/>
            <a:endParaRPr/>
          </a:p>
        </p:txBody>
      </p:sp>
      <p:sp>
        <p:nvSpPr>
          <p:cNvPr id="11" name="Freeform 11"/>
          <p:cNvSpPr/>
          <p:nvPr/>
        </p:nvSpPr>
        <p:spPr>
          <a:xfrm>
            <a:off x="1952596" y="2071678"/>
            <a:ext cx="413164" cy="352391"/>
          </a:xfrm>
          <a:custGeom>
            <a:avLst/>
            <a:gdLst/>
            <a:ahLst/>
            <a:cxnLst/>
            <a:rect l="l" t="t"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rgbClr val="FFFFFF"/>
          </a:solidFill>
        </p:spPr>
        <p:txBody>
          <a:bodyPr vert="horz" wrap="square" lIns="91440" tIns="45720" rIns="91440" bIns="45720" anchor="t">
            <a:normAutofit lnSpcReduction="10000"/>
          </a:bodyPr>
          <a:lstStyle/>
          <a:p>
            <a:pPr marL="0" algn="l"/>
            <a:endParaRPr/>
          </a:p>
        </p:txBody>
      </p:sp>
      <p:grpSp>
        <p:nvGrpSpPr>
          <p:cNvPr id="12" name="Group 12"/>
          <p:cNvGrpSpPr/>
          <p:nvPr/>
        </p:nvGrpSpPr>
        <p:grpSpPr>
          <a:xfrm>
            <a:off x="9847823" y="2000240"/>
            <a:ext cx="354532" cy="413316"/>
            <a:chOff x="2492" y="1167"/>
            <a:chExt cx="778" cy="907"/>
          </a:xfrm>
          <a:solidFill>
            <a:srgbClr val="FFFFFF"/>
          </a:solidFill>
        </p:grpSpPr>
        <p:sp>
          <p:nvSpPr>
            <p:cNvPr id="13" name="Freeform 13"/>
            <p:cNvSpPr/>
            <p:nvPr/>
          </p:nvSpPr>
          <p:spPr>
            <a:xfrm>
              <a:off x="2492" y="1167"/>
              <a:ext cx="778" cy="907"/>
            </a:xfrm>
            <a:custGeom>
              <a:avLst/>
              <a:gdLst/>
              <a:ahLst/>
              <a:cxnLst/>
              <a:rect l="l" t="t"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grpFill/>
          </p:spPr>
          <p:txBody>
            <a:bodyPr vert="horz" wrap="square" lIns="91440" tIns="45720" rIns="91440" bIns="45720" anchor="t">
              <a:normAutofit/>
            </a:bodyPr>
            <a:lstStyle/>
            <a:p>
              <a:pPr marL="0" algn="l"/>
              <a:endParaRPr/>
            </a:p>
          </p:txBody>
        </p:sp>
        <p:sp>
          <p:nvSpPr>
            <p:cNvPr id="14" name="AutoShape 14"/>
            <p:cNvSpPr/>
            <p:nvPr/>
          </p:nvSpPr>
          <p:spPr>
            <a:xfrm>
              <a:off x="2694" y="1474"/>
              <a:ext cx="184" cy="52"/>
            </a:xfrm>
            <a:prstGeom prst="rect">
              <a:avLst/>
            </a:prstGeom>
            <a:grpFill/>
          </p:spPr>
          <p:txBody>
            <a:bodyPr vert="horz" wrap="square" lIns="91440" tIns="45720" rIns="91440" bIns="45720" anchor="t">
              <a:normAutofit fontScale="25000" lnSpcReduction="20000"/>
            </a:bodyPr>
            <a:lstStyle/>
            <a:p>
              <a:pPr marL="0" algn="l"/>
              <a:endParaRPr/>
            </a:p>
          </p:txBody>
        </p:sp>
        <p:sp>
          <p:nvSpPr>
            <p:cNvPr id="15" name="AutoShape 15"/>
            <p:cNvSpPr/>
            <p:nvPr/>
          </p:nvSpPr>
          <p:spPr>
            <a:xfrm>
              <a:off x="2694" y="1352"/>
              <a:ext cx="245" cy="52"/>
            </a:xfrm>
            <a:prstGeom prst="rect">
              <a:avLst/>
            </a:prstGeom>
            <a:grpFill/>
          </p:spPr>
          <p:txBody>
            <a:bodyPr vert="horz" wrap="square" lIns="91440" tIns="45720" rIns="91440" bIns="45720" anchor="t">
              <a:normAutofit fontScale="25000" lnSpcReduction="20000"/>
            </a:bodyPr>
            <a:lstStyle/>
            <a:p>
              <a:pPr marL="0" algn="l"/>
              <a:endParaRPr/>
            </a:p>
          </p:txBody>
        </p:sp>
        <p:sp>
          <p:nvSpPr>
            <p:cNvPr id="16" name="Freeform 16"/>
            <p:cNvSpPr/>
            <p:nvPr/>
          </p:nvSpPr>
          <p:spPr>
            <a:xfrm>
              <a:off x="2968" y="1381"/>
              <a:ext cx="187" cy="606"/>
            </a:xfrm>
            <a:custGeom>
              <a:avLst/>
              <a:gdLst/>
              <a:ahLst/>
              <a:cxnLst/>
              <a:rect l="l" t="t"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grpFill/>
          </p:spPr>
          <p:txBody>
            <a:bodyPr vert="horz" wrap="square" lIns="91440" tIns="45720" rIns="91440" bIns="45720" anchor="t">
              <a:normAutofit fontScale="85000" lnSpcReduction="20000"/>
            </a:bodyPr>
            <a:lstStyle/>
            <a:p>
              <a:pPr marL="0" algn="l"/>
              <a:endParaRPr/>
            </a:p>
          </p:txBody>
        </p:sp>
      </p:grpSp>
      <p:grpSp>
        <p:nvGrpSpPr>
          <p:cNvPr id="17" name="Group 17"/>
          <p:cNvGrpSpPr/>
          <p:nvPr/>
        </p:nvGrpSpPr>
        <p:grpSpPr>
          <a:xfrm>
            <a:off x="5733740" y="1811350"/>
            <a:ext cx="530206" cy="397074"/>
            <a:chOff x="2423" y="1278"/>
            <a:chExt cx="912" cy="683"/>
          </a:xfrm>
          <a:solidFill>
            <a:srgbClr val="FFFFFF"/>
          </a:solidFill>
        </p:grpSpPr>
        <p:sp>
          <p:nvSpPr>
            <p:cNvPr id="18" name="Freeform 18"/>
            <p:cNvSpPr/>
            <p:nvPr/>
          </p:nvSpPr>
          <p:spPr>
            <a:xfrm>
              <a:off x="2746" y="1582"/>
              <a:ext cx="265" cy="281"/>
            </a:xfrm>
            <a:custGeom>
              <a:avLst/>
              <a:gdLst/>
              <a:ahLst/>
              <a:cxnLst/>
              <a:rect l="l" t="t"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grpFill/>
          </p:spPr>
          <p:txBody>
            <a:bodyPr vert="horz" wrap="square" lIns="91440" tIns="45720" rIns="91440" bIns="45720" anchor="t">
              <a:normAutofit fontScale="25000" lnSpcReduction="20000"/>
            </a:bodyPr>
            <a:lstStyle/>
            <a:p>
              <a:pPr marL="0" algn="l"/>
              <a:endParaRPr/>
            </a:p>
          </p:txBody>
        </p:sp>
        <p:sp>
          <p:nvSpPr>
            <p:cNvPr id="19" name="Freeform 19"/>
            <p:cNvSpPr/>
            <p:nvPr/>
          </p:nvSpPr>
          <p:spPr>
            <a:xfrm>
              <a:off x="2423" y="1278"/>
              <a:ext cx="912" cy="683"/>
            </a:xfrm>
            <a:custGeom>
              <a:avLst/>
              <a:gdLst/>
              <a:ahLst/>
              <a:cxnLst/>
              <a:rect l="l" t="t"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grpFill/>
          </p:spPr>
          <p:txBody>
            <a:bodyPr vert="horz" wrap="square" lIns="91440" tIns="45720" rIns="91440" bIns="45720" anchor="t">
              <a:normAutofit/>
            </a:bodyPr>
            <a:lstStyle/>
            <a:p>
              <a:pPr marL="0" algn="l"/>
              <a:endParaRPr/>
            </a:p>
          </p:txBody>
        </p:sp>
      </p:grpSp>
      <p:sp>
        <p:nvSpPr>
          <p:cNvPr id="20" name="AutoShape 20"/>
          <p:cNvSpPr/>
          <p:nvPr/>
        </p:nvSpPr>
        <p:spPr>
          <a:xfrm>
            <a:off x="432165" y="3868955"/>
            <a:ext cx="3720403"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Evaluating healthcare providers through performance metrics helps in assessing their effectiveness. Metrics such as patient satisfaction, recovery rates, and treatment outcomes inform further training and support where needed.</a:t>
            </a:r>
          </a:p>
        </p:txBody>
      </p:sp>
      <p:sp>
        <p:nvSpPr>
          <p:cNvPr id="21" name="TextBox 21"/>
          <p:cNvSpPr txBox="1"/>
          <p:nvPr/>
        </p:nvSpPr>
        <p:spPr>
          <a:xfrm>
            <a:off x="452398" y="3500438"/>
            <a:ext cx="3720404"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Performance Metrics</a:t>
            </a:r>
            <a:endParaRPr lang="en-US" sz="1100" dirty="0"/>
          </a:p>
        </p:txBody>
      </p:sp>
      <p:sp>
        <p:nvSpPr>
          <p:cNvPr id="22" name="AutoShape 22"/>
          <p:cNvSpPr/>
          <p:nvPr/>
        </p:nvSpPr>
        <p:spPr>
          <a:xfrm>
            <a:off x="4233033" y="3864201"/>
            <a:ext cx="3720399"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Analyzing patient outcomes and readmission rates is crucial for improving care quality. By understanding the factors contributing to readmissions, hospitals can refine practices to enhance patient safety and reduce unnecessary repeat admissions.</a:t>
            </a:r>
          </a:p>
        </p:txBody>
      </p:sp>
      <p:sp>
        <p:nvSpPr>
          <p:cNvPr id="23" name="TextBox 23"/>
          <p:cNvSpPr txBox="1"/>
          <p:nvPr/>
        </p:nvSpPr>
        <p:spPr>
          <a:xfrm>
            <a:off x="4095736" y="3214686"/>
            <a:ext cx="3720399" cy="662361"/>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Patient Outcomes and Readmission Rates</a:t>
            </a:r>
            <a:endParaRPr lang="en-US" sz="1100" dirty="0"/>
          </a:p>
        </p:txBody>
      </p:sp>
      <p:sp>
        <p:nvSpPr>
          <p:cNvPr id="24" name="AutoShape 24"/>
          <p:cNvSpPr/>
          <p:nvPr/>
        </p:nvSpPr>
        <p:spPr>
          <a:xfrm>
            <a:off x="8185025" y="3842023"/>
            <a:ext cx="3720402"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Insights gained from performance evaluations help in identifying professional development needs for healthcare providers. This targeted approach ensures that staff receive the training necessary to elevate care quality.</a:t>
            </a:r>
          </a:p>
        </p:txBody>
      </p:sp>
      <p:sp>
        <p:nvSpPr>
          <p:cNvPr id="25" name="TextBox 25"/>
          <p:cNvSpPr txBox="1"/>
          <p:nvPr/>
        </p:nvSpPr>
        <p:spPr>
          <a:xfrm>
            <a:off x="8024826" y="3500438"/>
            <a:ext cx="3720398"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dirty="0">
                <a:solidFill>
                  <a:srgbClr val="000000">
                    <a:lumMod val="65000"/>
                    <a:lumOff val="35000"/>
                  </a:srgbClr>
                </a:solidFill>
                <a:latin typeface="Microsoft YaHei"/>
                <a:ea typeface="Microsoft YaHei"/>
              </a:rPr>
              <a:t>Professional Development Needs</a:t>
            </a:r>
            <a:endParaRPr lang="en-US" sz="1100" dirty="0"/>
          </a:p>
        </p:txBody>
      </p:sp>
      <p:sp>
        <p:nvSpPr>
          <p:cNvPr id="26" name="Freeform 26"/>
          <p:cNvSpPr/>
          <p:nvPr/>
        </p:nvSpPr>
        <p:spPr>
          <a:xfrm>
            <a:off x="5350430" y="1073781"/>
            <a:ext cx="1360328" cy="1589404"/>
          </a:xfrm>
          <a:custGeom>
            <a:avLst/>
            <a:gdLst/>
            <a:ahLst/>
            <a:cxnLst/>
            <a:rect l="l" t="t" r="r" b="b"/>
            <a:pathLst>
              <a:path w="586" h="685">
                <a:moveTo>
                  <a:pt x="526" y="0"/>
                </a:moveTo>
                <a:cubicBezTo>
                  <a:pt x="467" y="119"/>
                  <a:pt x="467" y="119"/>
                  <a:pt x="467" y="119"/>
                </a:cubicBezTo>
                <a:cubicBezTo>
                  <a:pt x="490" y="119"/>
                  <a:pt x="490" y="119"/>
                  <a:pt x="490" y="119"/>
                </a:cubicBezTo>
                <a:cubicBezTo>
                  <a:pt x="490" y="403"/>
                  <a:pt x="490" y="403"/>
                  <a:pt x="490" y="403"/>
                </a:cubicBezTo>
                <a:cubicBezTo>
                  <a:pt x="490" y="519"/>
                  <a:pt x="397" y="613"/>
                  <a:pt x="281" y="613"/>
                </a:cubicBezTo>
                <a:cubicBezTo>
                  <a:pt x="165" y="613"/>
                  <a:pt x="72" y="519"/>
                  <a:pt x="72" y="403"/>
                </a:cubicBezTo>
                <a:cubicBezTo>
                  <a:pt x="0" y="403"/>
                  <a:pt x="0" y="403"/>
                  <a:pt x="0" y="403"/>
                </a:cubicBezTo>
                <a:cubicBezTo>
                  <a:pt x="0" y="559"/>
                  <a:pt x="126" y="685"/>
                  <a:pt x="281" y="685"/>
                </a:cubicBezTo>
                <a:cubicBezTo>
                  <a:pt x="436" y="685"/>
                  <a:pt x="562" y="559"/>
                  <a:pt x="562" y="403"/>
                </a:cubicBezTo>
                <a:cubicBezTo>
                  <a:pt x="562" y="119"/>
                  <a:pt x="562" y="119"/>
                  <a:pt x="562" y="119"/>
                </a:cubicBezTo>
                <a:cubicBezTo>
                  <a:pt x="586" y="119"/>
                  <a:pt x="586" y="119"/>
                  <a:pt x="586" y="119"/>
                </a:cubicBezTo>
                <a:lnTo>
                  <a:pt x="526" y="0"/>
                </a:ln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2.jpeg"/>
          <p:cNvPicPr>
            <a:picLocks noChangeAspect="1"/>
          </p:cNvPicPr>
          <p:nvPr/>
        </p:nvPicPr>
        <p:blipFill>
          <a:blip r:embed="rId2"/>
          <a:stretch>
            <a:fillRect/>
          </a:stretch>
        </p:blipFill>
        <p:spPr>
          <a:xfrm>
            <a:off x="1200250" y="1"/>
            <a:ext cx="11112963" cy="6858000"/>
          </a:xfrm>
          <a:prstGeom prst="rect">
            <a:avLst/>
          </a:prstGeom>
        </p:spPr>
      </p:pic>
      <p:sp>
        <p:nvSpPr>
          <p:cNvPr id="4" name="AutoShape 4"/>
          <p:cNvSpPr/>
          <p:nvPr/>
        </p:nvSpPr>
        <p:spPr>
          <a:xfrm>
            <a:off x="4707349" y="1464621"/>
            <a:ext cx="2778896" cy="523220"/>
          </a:xfrm>
          <a:prstGeom prst="rect">
            <a:avLst/>
          </a:prstGeom>
        </p:spPr>
        <p:txBody>
          <a:bodyPr vert="horz" wrap="square" lIns="91440" tIns="45720" rIns="91440" bIns="45720" anchor="t">
            <a:spAutoFit/>
          </a:bodyPr>
          <a:lstStyle/>
          <a:p>
            <a:pPr marL="0" algn="dist"/>
            <a:r>
              <a:rPr lang="zh-CN" altLang="en-US" sz="2800" b="0" i="0" u="none" baseline="0" dirty="0">
                <a:solidFill>
                  <a:srgbClr val="FFFFFF">
                    <a:lumMod val="65000"/>
                  </a:srgbClr>
                </a:solidFill>
                <a:latin typeface="Microsoft YaHei"/>
                <a:ea typeface="Microsoft YaHei"/>
              </a:rPr>
              <a:t>CONTENTS</a:t>
            </a:r>
          </a:p>
        </p:txBody>
      </p:sp>
      <p:sp>
        <p:nvSpPr>
          <p:cNvPr id="5" name="TextBox 5"/>
          <p:cNvSpPr txBox="1"/>
          <p:nvPr/>
        </p:nvSpPr>
        <p:spPr>
          <a:xfrm>
            <a:off x="1104241" y="2756931"/>
            <a:ext cx="797013"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01. </a:t>
            </a:r>
            <a:endParaRPr lang="en-US" sz="2800" dirty="0"/>
          </a:p>
        </p:txBody>
      </p:sp>
      <p:sp>
        <p:nvSpPr>
          <p:cNvPr id="6" name="AutoShape 6"/>
          <p:cNvSpPr/>
          <p:nvPr/>
        </p:nvSpPr>
        <p:spPr>
          <a:xfrm>
            <a:off x="1809720" y="2714621"/>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Overview of Healthcare Datasets</a:t>
            </a:r>
          </a:p>
        </p:txBody>
      </p:sp>
      <p:sp>
        <p:nvSpPr>
          <p:cNvPr id="7" name="TextBox 7"/>
          <p:cNvSpPr txBox="1"/>
          <p:nvPr/>
        </p:nvSpPr>
        <p:spPr>
          <a:xfrm>
            <a:off x="1104241" y="4058812"/>
            <a:ext cx="797013"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03. </a:t>
            </a:r>
            <a:endParaRPr lang="en-US" sz="2800" dirty="0"/>
          </a:p>
        </p:txBody>
      </p:sp>
      <p:sp>
        <p:nvSpPr>
          <p:cNvPr id="8" name="AutoShape 8"/>
          <p:cNvSpPr/>
          <p:nvPr/>
        </p:nvSpPr>
        <p:spPr>
          <a:xfrm>
            <a:off x="1809720" y="4000505"/>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Billing and Insurance Analytics</a:t>
            </a:r>
          </a:p>
        </p:txBody>
      </p:sp>
      <p:sp>
        <p:nvSpPr>
          <p:cNvPr id="9" name="TextBox 9"/>
          <p:cNvSpPr txBox="1"/>
          <p:nvPr/>
        </p:nvSpPr>
        <p:spPr>
          <a:xfrm>
            <a:off x="1104241" y="5378954"/>
            <a:ext cx="797013"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05. </a:t>
            </a:r>
            <a:endParaRPr lang="en-US" sz="2800" dirty="0"/>
          </a:p>
        </p:txBody>
      </p:sp>
      <p:sp>
        <p:nvSpPr>
          <p:cNvPr id="10" name="AutoShape 10"/>
          <p:cNvSpPr/>
          <p:nvPr/>
        </p:nvSpPr>
        <p:spPr>
          <a:xfrm>
            <a:off x="1809720" y="5357827"/>
            <a:ext cx="3913751" cy="1384995"/>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Bed Occupancy and Length of Stay Metrics</a:t>
            </a:r>
          </a:p>
        </p:txBody>
      </p:sp>
      <p:sp>
        <p:nvSpPr>
          <p:cNvPr id="11" name="TextBox 11"/>
          <p:cNvSpPr txBox="1"/>
          <p:nvPr/>
        </p:nvSpPr>
        <p:spPr>
          <a:xfrm>
            <a:off x="6287260" y="2738166"/>
            <a:ext cx="691215"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02.</a:t>
            </a:r>
            <a:endParaRPr lang="en-US" sz="2800" dirty="0"/>
          </a:p>
        </p:txBody>
      </p:sp>
      <p:sp>
        <p:nvSpPr>
          <p:cNvPr id="12" name="AutoShape 12"/>
          <p:cNvSpPr/>
          <p:nvPr/>
        </p:nvSpPr>
        <p:spPr>
          <a:xfrm>
            <a:off x="6953256" y="2714621"/>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Patient Admission and Discharge Trends</a:t>
            </a:r>
          </a:p>
        </p:txBody>
      </p:sp>
      <p:sp>
        <p:nvSpPr>
          <p:cNvPr id="13" name="TextBox 13"/>
          <p:cNvSpPr txBox="1"/>
          <p:nvPr/>
        </p:nvSpPr>
        <p:spPr>
          <a:xfrm>
            <a:off x="6287260" y="4040047"/>
            <a:ext cx="797013"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04. </a:t>
            </a:r>
            <a:endParaRPr lang="en-US" sz="2800" dirty="0"/>
          </a:p>
        </p:txBody>
      </p:sp>
      <p:sp>
        <p:nvSpPr>
          <p:cNvPr id="14" name="AutoShape 14"/>
          <p:cNvSpPr/>
          <p:nvPr/>
        </p:nvSpPr>
        <p:spPr>
          <a:xfrm>
            <a:off x="6953256" y="3929067"/>
            <a:ext cx="3913751" cy="954107"/>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Diagnosis and Treatment Statistics</a:t>
            </a:r>
          </a:p>
        </p:txBody>
      </p:sp>
      <p:sp>
        <p:nvSpPr>
          <p:cNvPr id="15" name="TextBox 15"/>
          <p:cNvSpPr txBox="1"/>
          <p:nvPr/>
        </p:nvSpPr>
        <p:spPr>
          <a:xfrm>
            <a:off x="6287260" y="5360189"/>
            <a:ext cx="797013" cy="523220"/>
          </a:xfrm>
          <a:prstGeom prst="rect">
            <a:avLst/>
          </a:prstGeom>
          <a:noFill/>
        </p:spPr>
        <p:txBody>
          <a:bodyPr vert="horz" wrap="square" lIns="91440" tIns="45720" rIns="91440" bIns="45720" rtlCol="0" anchor="t">
            <a:spAutoFit/>
          </a:bodyPr>
          <a:lstStyle/>
          <a:p>
            <a:pPr marL="0" algn="l">
              <a:defRPr/>
            </a:pPr>
            <a:r>
              <a:rPr lang="en-US" sz="2800" b="0" i="0" u="none" baseline="0" dirty="0" smtClean="0">
                <a:solidFill>
                  <a:schemeClr val="accent1"/>
                </a:solidFill>
                <a:latin typeface="微软雅黑"/>
                <a:ea typeface="微软雅黑"/>
              </a:rPr>
              <a:t>06. </a:t>
            </a:r>
            <a:endParaRPr lang="en-US" sz="2800" dirty="0"/>
          </a:p>
        </p:txBody>
      </p:sp>
      <p:sp>
        <p:nvSpPr>
          <p:cNvPr id="16" name="AutoShape 16"/>
          <p:cNvSpPr/>
          <p:nvPr/>
        </p:nvSpPr>
        <p:spPr>
          <a:xfrm>
            <a:off x="7024694" y="5286389"/>
            <a:ext cx="3913751" cy="1384995"/>
          </a:xfrm>
          <a:prstGeom prst="rect">
            <a:avLst/>
          </a:prstGeom>
        </p:spPr>
        <p:txBody>
          <a:bodyPr vert="horz" wrap="square" lIns="91440" tIns="45720" rIns="91440" bIns="45720" anchor="t">
            <a:spAutoFit/>
          </a:bodyPr>
          <a:lstStyle/>
          <a:p>
            <a:pPr marL="0" algn="l"/>
            <a:r>
              <a:rPr lang="zh-CN" altLang="en-US" sz="2800" b="0" i="0" u="none" baseline="0" dirty="0">
                <a:solidFill>
                  <a:schemeClr val="accent1"/>
                </a:solidFill>
                <a:latin typeface="微软雅黑"/>
                <a:ea typeface="微软雅黑"/>
              </a:rPr>
              <a:t>Doctor Performance and Critical Patient Analysis</a:t>
            </a:r>
          </a:p>
        </p:txBody>
      </p:sp>
      <p:sp>
        <p:nvSpPr>
          <p:cNvPr id="20" name="AutoShape 20"/>
          <p:cNvSpPr/>
          <p:nvPr/>
        </p:nvSpPr>
        <p:spPr>
          <a:xfrm>
            <a:off x="1708741" y="2682251"/>
            <a:ext cx="184731" cy="707886"/>
          </a:xfrm>
          <a:prstGeom prst="rect">
            <a:avLst/>
          </a:prstGeom>
        </p:spPr>
        <p:txBody>
          <a:bodyPr vert="horz" wrap="square" lIns="91440" tIns="45720" rIns="91440" bIns="45720" anchor="t">
            <a:spAutoFit/>
          </a:bodyPr>
          <a:lstStyle/>
          <a:p>
            <a:pPr marL="0" algn="l"/>
            <a:endParaRPr lang="en-US" sz="4000" b="0" i="0" u="none" baseline="0" dirty="0">
              <a:solidFill>
                <a:schemeClr val="accent1"/>
              </a:solidFill>
              <a:latin typeface="微软雅黑"/>
              <a:ea typeface="微软雅黑"/>
            </a:endParaRPr>
          </a:p>
        </p:txBody>
      </p:sp>
      <p:sp>
        <p:nvSpPr>
          <p:cNvPr id="21" name="AutoShape 21"/>
          <p:cNvSpPr/>
          <p:nvPr/>
        </p:nvSpPr>
        <p:spPr>
          <a:xfrm>
            <a:off x="1708741" y="3967630"/>
            <a:ext cx="184731" cy="707886"/>
          </a:xfrm>
          <a:prstGeom prst="rect">
            <a:avLst/>
          </a:prstGeom>
        </p:spPr>
        <p:txBody>
          <a:bodyPr vert="horz" wrap="square" lIns="91440" tIns="45720" rIns="91440" bIns="45720" anchor="t">
            <a:spAutoFit/>
          </a:bodyPr>
          <a:lstStyle/>
          <a:p>
            <a:pPr marL="0" algn="l"/>
            <a:endParaRPr lang="en-US" sz="4000" b="0" i="0" u="none" baseline="0" dirty="0">
              <a:solidFill>
                <a:schemeClr val="accent1"/>
              </a:solidFill>
              <a:latin typeface="微软雅黑"/>
              <a:ea typeface="微软雅黑"/>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Addressing Critical Patient Conditions</a:t>
            </a:r>
            <a:endParaRPr lang="en-US" sz="1100"/>
          </a:p>
        </p:txBody>
      </p:sp>
      <p:sp>
        <p:nvSpPr>
          <p:cNvPr id="3" name="Freeform 3"/>
          <p:cNvSpPr/>
          <p:nvPr/>
        </p:nvSpPr>
        <p:spPr>
          <a:xfrm rot="5400000">
            <a:off x="8007385" y="-527736"/>
            <a:ext cx="1553241" cy="4858201"/>
          </a:xfrm>
          <a:custGeom>
            <a:avLst/>
            <a:gdLst/>
            <a:ahLst/>
            <a:cxnLst/>
            <a:rect l="l" t="t" r="r" b="b"/>
            <a:pathLst>
              <a:path w="2480" h="876">
                <a:moveTo>
                  <a:pt x="0" y="237"/>
                </a:moveTo>
                <a:lnTo>
                  <a:pt x="0" y="876"/>
                </a:lnTo>
                <a:lnTo>
                  <a:pt x="2480" y="876"/>
                </a:lnTo>
                <a:lnTo>
                  <a:pt x="2480" y="237"/>
                </a:lnTo>
                <a:lnTo>
                  <a:pt x="1226" y="0"/>
                </a:lnTo>
                <a:lnTo>
                  <a:pt x="0" y="237"/>
                </a:lnTo>
                <a:close/>
              </a:path>
            </a:pathLst>
          </a:custGeom>
          <a:solidFill>
            <a:schemeClr val="accent2">
              <a:lumMod val="60000"/>
              <a:lumOff val="40000"/>
            </a:schemeClr>
          </a:solidFill>
        </p:spPr>
        <p:txBody>
          <a:bodyPr vert="horz" wrap="square" lIns="121917" tIns="60958" rIns="121917" bIns="60958" anchor="t">
            <a:normAutofit/>
          </a:bodyPr>
          <a:lstStyle/>
          <a:p>
            <a:pPr marL="0" algn="l" fontAlgn="base">
              <a:spcBef>
                <a:spcPct val="0"/>
              </a:spcBef>
              <a:spcAft>
                <a:spcPct val="0"/>
              </a:spcAft>
            </a:pPr>
            <a:endParaRPr/>
          </a:p>
        </p:txBody>
      </p:sp>
      <p:sp>
        <p:nvSpPr>
          <p:cNvPr id="4" name="Freeform 4"/>
          <p:cNvSpPr/>
          <p:nvPr/>
        </p:nvSpPr>
        <p:spPr>
          <a:xfrm rot="5400000">
            <a:off x="8003194" y="1008011"/>
            <a:ext cx="1553242" cy="4841562"/>
          </a:xfrm>
          <a:custGeom>
            <a:avLst/>
            <a:gdLst/>
            <a:ahLst/>
            <a:cxnLst/>
            <a:rect l="l" t="t" r="r" b="b"/>
            <a:pathLst>
              <a:path w="2480" h="873">
                <a:moveTo>
                  <a:pt x="0" y="234"/>
                </a:moveTo>
                <a:lnTo>
                  <a:pt x="0" y="873"/>
                </a:lnTo>
                <a:lnTo>
                  <a:pt x="2480" y="873"/>
                </a:lnTo>
                <a:lnTo>
                  <a:pt x="2480" y="234"/>
                </a:lnTo>
                <a:lnTo>
                  <a:pt x="1226" y="0"/>
                </a:lnTo>
                <a:lnTo>
                  <a:pt x="0" y="234"/>
                </a:lnTo>
                <a:close/>
              </a:path>
            </a:pathLst>
          </a:cu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5" name="Freeform 5"/>
          <p:cNvSpPr/>
          <p:nvPr/>
        </p:nvSpPr>
        <p:spPr>
          <a:xfrm rot="5400000">
            <a:off x="8007386" y="2528519"/>
            <a:ext cx="1553241" cy="4858201"/>
          </a:xfrm>
          <a:custGeom>
            <a:avLst/>
            <a:gdLst/>
            <a:ahLst/>
            <a:cxnLst/>
            <a:rect l="l" t="t" r="r" b="b"/>
            <a:pathLst>
              <a:path w="2480" h="876">
                <a:moveTo>
                  <a:pt x="0" y="237"/>
                </a:moveTo>
                <a:lnTo>
                  <a:pt x="0" y="876"/>
                </a:lnTo>
                <a:lnTo>
                  <a:pt x="2480" y="876"/>
                </a:lnTo>
                <a:lnTo>
                  <a:pt x="2480" y="237"/>
                </a:lnTo>
                <a:lnTo>
                  <a:pt x="1226" y="0"/>
                </a:lnTo>
                <a:lnTo>
                  <a:pt x="0" y="237"/>
                </a:lnTo>
                <a:close/>
              </a:path>
            </a:pathLst>
          </a:custGeom>
          <a:solidFill>
            <a:srgbClr val="D78D8F"/>
          </a:solidFill>
        </p:spPr>
        <p:txBody>
          <a:bodyPr vert="horz" wrap="square" lIns="121917" tIns="60958" rIns="121917" bIns="60958" anchor="t">
            <a:normAutofit/>
          </a:bodyPr>
          <a:lstStyle/>
          <a:p>
            <a:pPr marL="0" algn="l" fontAlgn="base">
              <a:spcBef>
                <a:spcPct val="0"/>
              </a:spcBef>
              <a:spcAft>
                <a:spcPct val="0"/>
              </a:spcAft>
            </a:pPr>
            <a:endParaRPr/>
          </a:p>
        </p:txBody>
      </p:sp>
      <p:sp>
        <p:nvSpPr>
          <p:cNvPr id="6" name="AutoShape 6"/>
          <p:cNvSpPr/>
          <p:nvPr/>
        </p:nvSpPr>
        <p:spPr>
          <a:xfrm>
            <a:off x="3206502" y="2586903"/>
            <a:ext cx="2371416" cy="60973"/>
          </a:xfrm>
          <a:prstGeom prst="rect">
            <a:avLst/>
          </a:prstGeom>
          <a:solidFill>
            <a:schemeClr val="accent2">
              <a:lumMod val="60000"/>
              <a:lumOff val="40000"/>
            </a:schemeClr>
          </a:solidFill>
        </p:spPr>
        <p:txBody>
          <a:bodyPr vert="horz" wrap="square" lIns="121917" tIns="60958" rIns="121917" bIns="60958" anchor="t">
            <a:normAutofit fontScale="25000" lnSpcReduction="20000"/>
          </a:bodyPr>
          <a:lstStyle/>
          <a:p>
            <a:pPr marL="0" algn="l" fontAlgn="base">
              <a:spcBef>
                <a:spcPct val="0"/>
              </a:spcBef>
              <a:spcAft>
                <a:spcPct val="0"/>
              </a:spcAft>
            </a:pPr>
            <a:endParaRPr/>
          </a:p>
        </p:txBody>
      </p:sp>
      <p:sp>
        <p:nvSpPr>
          <p:cNvPr id="7" name="AutoShape 7"/>
          <p:cNvSpPr/>
          <p:nvPr/>
        </p:nvSpPr>
        <p:spPr>
          <a:xfrm>
            <a:off x="3206502" y="4114330"/>
            <a:ext cx="2371416" cy="60973"/>
          </a:xfrm>
          <a:prstGeom prst="rect">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fontScale="25000" lnSpcReduction="20000"/>
          </a:bodyPr>
          <a:lstStyle/>
          <a:p>
            <a:pPr marL="0" algn="ctr"/>
            <a:endParaRPr/>
          </a:p>
        </p:txBody>
      </p:sp>
      <p:sp>
        <p:nvSpPr>
          <p:cNvPr id="8" name="Freeform 8"/>
          <p:cNvSpPr/>
          <p:nvPr/>
        </p:nvSpPr>
        <p:spPr>
          <a:xfrm>
            <a:off x="6813692" y="1487410"/>
            <a:ext cx="501724" cy="470378"/>
          </a:xfrm>
          <a:custGeom>
            <a:avLst/>
            <a:gdLst/>
            <a:ahLst/>
            <a:cxnLst/>
            <a:rect l="l" t="t" r="r" b="b"/>
            <a:pathLst>
              <a:path w="2950" h="2765">
                <a:moveTo>
                  <a:pt x="2926" y="825"/>
                </a:moveTo>
                <a:cubicBezTo>
                  <a:pt x="2401" y="45"/>
                  <a:pt x="2401" y="45"/>
                  <a:pt x="2401" y="45"/>
                </a:cubicBezTo>
                <a:cubicBezTo>
                  <a:pt x="2382" y="17"/>
                  <a:pt x="2350" y="0"/>
                  <a:pt x="2316" y="0"/>
                </a:cubicBezTo>
                <a:cubicBezTo>
                  <a:pt x="635" y="0"/>
                  <a:pt x="635" y="0"/>
                  <a:pt x="635" y="0"/>
                </a:cubicBezTo>
                <a:cubicBezTo>
                  <a:pt x="601" y="0"/>
                  <a:pt x="569" y="17"/>
                  <a:pt x="550" y="45"/>
                </a:cubicBezTo>
                <a:cubicBezTo>
                  <a:pt x="25" y="825"/>
                  <a:pt x="25" y="825"/>
                  <a:pt x="25" y="825"/>
                </a:cubicBezTo>
                <a:cubicBezTo>
                  <a:pt x="0" y="861"/>
                  <a:pt x="1" y="909"/>
                  <a:pt x="28" y="944"/>
                </a:cubicBezTo>
                <a:cubicBezTo>
                  <a:pt x="1394" y="2725"/>
                  <a:pt x="1394" y="2725"/>
                  <a:pt x="1394" y="2725"/>
                </a:cubicBezTo>
                <a:cubicBezTo>
                  <a:pt x="1413" y="2750"/>
                  <a:pt x="1443" y="2765"/>
                  <a:pt x="1475" y="2765"/>
                </a:cubicBezTo>
                <a:cubicBezTo>
                  <a:pt x="1507" y="2765"/>
                  <a:pt x="1537" y="2750"/>
                  <a:pt x="1556" y="2725"/>
                </a:cubicBezTo>
                <a:cubicBezTo>
                  <a:pt x="2922" y="944"/>
                  <a:pt x="2922" y="944"/>
                  <a:pt x="2922" y="944"/>
                </a:cubicBezTo>
                <a:cubicBezTo>
                  <a:pt x="2949" y="909"/>
                  <a:pt x="2950" y="861"/>
                  <a:pt x="2926" y="825"/>
                </a:cubicBezTo>
                <a:close/>
                <a:moveTo>
                  <a:pt x="1882" y="943"/>
                </a:moveTo>
                <a:cubicBezTo>
                  <a:pt x="1475" y="2430"/>
                  <a:pt x="1475" y="2430"/>
                  <a:pt x="1475" y="2430"/>
                </a:cubicBezTo>
                <a:cubicBezTo>
                  <a:pt x="1069" y="943"/>
                  <a:pt x="1069" y="943"/>
                  <a:pt x="1069" y="943"/>
                </a:cubicBezTo>
                <a:cubicBezTo>
                  <a:pt x="1882" y="943"/>
                  <a:pt x="1882" y="943"/>
                  <a:pt x="1882" y="943"/>
                </a:cubicBezTo>
                <a:close/>
                <a:moveTo>
                  <a:pt x="1099" y="820"/>
                </a:moveTo>
                <a:cubicBezTo>
                  <a:pt x="1475" y="218"/>
                  <a:pt x="1475" y="218"/>
                  <a:pt x="1475" y="218"/>
                </a:cubicBezTo>
                <a:cubicBezTo>
                  <a:pt x="1851" y="820"/>
                  <a:pt x="1851" y="820"/>
                  <a:pt x="1851" y="820"/>
                </a:cubicBezTo>
                <a:cubicBezTo>
                  <a:pt x="1099" y="820"/>
                  <a:pt x="1099" y="820"/>
                  <a:pt x="1099" y="820"/>
                </a:cubicBezTo>
                <a:close/>
                <a:moveTo>
                  <a:pt x="1612" y="205"/>
                </a:moveTo>
                <a:cubicBezTo>
                  <a:pt x="2202" y="205"/>
                  <a:pt x="2202" y="205"/>
                  <a:pt x="2202" y="205"/>
                </a:cubicBezTo>
                <a:cubicBezTo>
                  <a:pt x="1954" y="752"/>
                  <a:pt x="1954" y="752"/>
                  <a:pt x="1954" y="752"/>
                </a:cubicBezTo>
                <a:cubicBezTo>
                  <a:pt x="1612" y="205"/>
                  <a:pt x="1612" y="205"/>
                  <a:pt x="1612" y="205"/>
                </a:cubicBezTo>
                <a:close/>
                <a:moveTo>
                  <a:pt x="997" y="752"/>
                </a:moveTo>
                <a:cubicBezTo>
                  <a:pt x="749" y="205"/>
                  <a:pt x="749" y="205"/>
                  <a:pt x="749" y="205"/>
                </a:cubicBezTo>
                <a:cubicBezTo>
                  <a:pt x="1339" y="205"/>
                  <a:pt x="1339" y="205"/>
                  <a:pt x="1339" y="205"/>
                </a:cubicBezTo>
                <a:cubicBezTo>
                  <a:pt x="997" y="752"/>
                  <a:pt x="997" y="752"/>
                  <a:pt x="997" y="752"/>
                </a:cubicBezTo>
                <a:close/>
                <a:moveTo>
                  <a:pt x="1305" y="2272"/>
                </a:moveTo>
                <a:cubicBezTo>
                  <a:pt x="285" y="943"/>
                  <a:pt x="285" y="943"/>
                  <a:pt x="285" y="943"/>
                </a:cubicBezTo>
                <a:cubicBezTo>
                  <a:pt x="941" y="943"/>
                  <a:pt x="941" y="943"/>
                  <a:pt x="941" y="943"/>
                </a:cubicBezTo>
                <a:cubicBezTo>
                  <a:pt x="1305" y="2272"/>
                  <a:pt x="1305" y="2272"/>
                  <a:pt x="1305" y="2272"/>
                </a:cubicBezTo>
                <a:close/>
                <a:moveTo>
                  <a:pt x="2009" y="943"/>
                </a:moveTo>
                <a:cubicBezTo>
                  <a:pt x="2665" y="943"/>
                  <a:pt x="2665" y="943"/>
                  <a:pt x="2665" y="943"/>
                </a:cubicBezTo>
                <a:cubicBezTo>
                  <a:pt x="1646" y="2272"/>
                  <a:pt x="1646" y="2272"/>
                  <a:pt x="1646" y="2272"/>
                </a:cubicBezTo>
                <a:cubicBezTo>
                  <a:pt x="2009" y="943"/>
                  <a:pt x="2009" y="943"/>
                  <a:pt x="2009" y="943"/>
                </a:cubicBezTo>
                <a:close/>
                <a:moveTo>
                  <a:pt x="2676" y="820"/>
                </a:moveTo>
                <a:cubicBezTo>
                  <a:pt x="2058" y="820"/>
                  <a:pt x="2058" y="820"/>
                  <a:pt x="2058" y="820"/>
                </a:cubicBezTo>
                <a:cubicBezTo>
                  <a:pt x="2306" y="272"/>
                  <a:pt x="2306" y="272"/>
                  <a:pt x="2306" y="272"/>
                </a:cubicBezTo>
                <a:cubicBezTo>
                  <a:pt x="2676" y="820"/>
                  <a:pt x="2676" y="820"/>
                  <a:pt x="2676" y="820"/>
                </a:cubicBezTo>
                <a:close/>
                <a:moveTo>
                  <a:pt x="644" y="272"/>
                </a:moveTo>
                <a:cubicBezTo>
                  <a:pt x="893" y="820"/>
                  <a:pt x="893" y="820"/>
                  <a:pt x="893" y="820"/>
                </a:cubicBezTo>
                <a:cubicBezTo>
                  <a:pt x="274" y="820"/>
                  <a:pt x="274" y="820"/>
                  <a:pt x="274" y="820"/>
                </a:cubicBezTo>
                <a:cubicBezTo>
                  <a:pt x="644" y="272"/>
                  <a:pt x="644" y="272"/>
                  <a:pt x="644" y="272"/>
                </a:cubicBezTo>
                <a:close/>
                <a:moveTo>
                  <a:pt x="644" y="272"/>
                </a:moveTo>
                <a:cubicBezTo>
                  <a:pt x="644" y="272"/>
                  <a:pt x="644" y="272"/>
                  <a:pt x="644" y="272"/>
                </a:cubicBezTo>
              </a:path>
            </a:pathLst>
          </a:custGeom>
          <a:solidFill>
            <a:srgbClr val="FFFFFF"/>
          </a:solidFill>
        </p:spPr>
        <p:txBody>
          <a:bodyPr vert="horz" wrap="square" lIns="121917" tIns="60958" rIns="121917" bIns="60958" anchor="t">
            <a:normAutofit/>
          </a:bodyPr>
          <a:lstStyle/>
          <a:p>
            <a:pPr marL="0" algn="l" fontAlgn="base">
              <a:spcBef>
                <a:spcPct val="0"/>
              </a:spcBef>
              <a:spcAft>
                <a:spcPct val="0"/>
              </a:spcAft>
            </a:pPr>
            <a:endParaRPr/>
          </a:p>
        </p:txBody>
      </p:sp>
      <p:sp>
        <p:nvSpPr>
          <p:cNvPr id="9" name="Freeform 9"/>
          <p:cNvSpPr/>
          <p:nvPr/>
        </p:nvSpPr>
        <p:spPr>
          <a:xfrm>
            <a:off x="6810014" y="2947706"/>
            <a:ext cx="445425" cy="488534"/>
          </a:xfrm>
          <a:custGeom>
            <a:avLst/>
            <a:gdLst/>
            <a:ahLst/>
            <a:cxnLst/>
            <a:rect l="l" t="t" r="r" b="b"/>
            <a:pathLst>
              <a:path w="2210" h="2427">
                <a:moveTo>
                  <a:pt x="2210" y="1381"/>
                </a:moveTo>
                <a:cubicBezTo>
                  <a:pt x="2210" y="1381"/>
                  <a:pt x="2210" y="1381"/>
                  <a:pt x="2210" y="1381"/>
                </a:cubicBezTo>
                <a:cubicBezTo>
                  <a:pt x="2210" y="1381"/>
                  <a:pt x="2210" y="1381"/>
                  <a:pt x="2210" y="1381"/>
                </a:cubicBezTo>
                <a:cubicBezTo>
                  <a:pt x="2210" y="1379"/>
                  <a:pt x="2210" y="1376"/>
                  <a:pt x="2210" y="1372"/>
                </a:cubicBezTo>
                <a:cubicBezTo>
                  <a:pt x="2209" y="1363"/>
                  <a:pt x="2208" y="1354"/>
                  <a:pt x="2207" y="1345"/>
                </a:cubicBezTo>
                <a:cubicBezTo>
                  <a:pt x="2205" y="1328"/>
                  <a:pt x="2204" y="1310"/>
                  <a:pt x="2204" y="1305"/>
                </a:cubicBezTo>
                <a:cubicBezTo>
                  <a:pt x="2204" y="823"/>
                  <a:pt x="1894" y="413"/>
                  <a:pt x="1462" y="264"/>
                </a:cubicBezTo>
                <a:cubicBezTo>
                  <a:pt x="1461" y="265"/>
                  <a:pt x="1460" y="265"/>
                  <a:pt x="1459" y="266"/>
                </a:cubicBezTo>
                <a:cubicBezTo>
                  <a:pt x="1451" y="262"/>
                  <a:pt x="1442" y="259"/>
                  <a:pt x="1433" y="259"/>
                </a:cubicBezTo>
                <a:cubicBezTo>
                  <a:pt x="1402" y="259"/>
                  <a:pt x="1378" y="284"/>
                  <a:pt x="1378" y="314"/>
                </a:cubicBezTo>
                <a:cubicBezTo>
                  <a:pt x="1378" y="343"/>
                  <a:pt x="1400" y="367"/>
                  <a:pt x="1428" y="369"/>
                </a:cubicBezTo>
                <a:cubicBezTo>
                  <a:pt x="1758" y="484"/>
                  <a:pt x="2009" y="769"/>
                  <a:pt x="2076" y="1120"/>
                </a:cubicBezTo>
                <a:cubicBezTo>
                  <a:pt x="2025" y="1081"/>
                  <a:pt x="1963" y="1058"/>
                  <a:pt x="1896" y="1058"/>
                </a:cubicBezTo>
                <a:cubicBezTo>
                  <a:pt x="1787" y="1058"/>
                  <a:pt x="1691" y="1119"/>
                  <a:pt x="1634" y="1209"/>
                </a:cubicBezTo>
                <a:cubicBezTo>
                  <a:pt x="1578" y="1119"/>
                  <a:pt x="1482" y="1058"/>
                  <a:pt x="1373" y="1058"/>
                </a:cubicBezTo>
                <a:cubicBezTo>
                  <a:pt x="1264" y="1058"/>
                  <a:pt x="1167" y="1119"/>
                  <a:pt x="1111" y="1209"/>
                </a:cubicBezTo>
                <a:cubicBezTo>
                  <a:pt x="1055" y="1119"/>
                  <a:pt x="959" y="1058"/>
                  <a:pt x="850" y="1058"/>
                </a:cubicBezTo>
                <a:cubicBezTo>
                  <a:pt x="740" y="1058"/>
                  <a:pt x="644" y="1119"/>
                  <a:pt x="588" y="1209"/>
                </a:cubicBezTo>
                <a:cubicBezTo>
                  <a:pt x="532" y="1119"/>
                  <a:pt x="436" y="1058"/>
                  <a:pt x="326" y="1058"/>
                </a:cubicBezTo>
                <a:cubicBezTo>
                  <a:pt x="250" y="1058"/>
                  <a:pt x="180" y="1088"/>
                  <a:pt x="125" y="1137"/>
                </a:cubicBezTo>
                <a:cubicBezTo>
                  <a:pt x="205" y="675"/>
                  <a:pt x="604" y="322"/>
                  <a:pt x="1087" y="314"/>
                </a:cubicBezTo>
                <a:cubicBezTo>
                  <a:pt x="1091" y="316"/>
                  <a:pt x="1096" y="316"/>
                  <a:pt x="1102" y="316"/>
                </a:cubicBezTo>
                <a:cubicBezTo>
                  <a:pt x="1141" y="316"/>
                  <a:pt x="1157" y="284"/>
                  <a:pt x="1157" y="245"/>
                </a:cubicBezTo>
                <a:cubicBezTo>
                  <a:pt x="1157" y="53"/>
                  <a:pt x="1157" y="53"/>
                  <a:pt x="1157" y="53"/>
                </a:cubicBezTo>
                <a:cubicBezTo>
                  <a:pt x="1157" y="22"/>
                  <a:pt x="1134" y="0"/>
                  <a:pt x="1102" y="0"/>
                </a:cubicBezTo>
                <a:cubicBezTo>
                  <a:pt x="1078" y="0"/>
                  <a:pt x="1047" y="20"/>
                  <a:pt x="1047" y="53"/>
                </a:cubicBezTo>
                <a:cubicBezTo>
                  <a:pt x="1047" y="205"/>
                  <a:pt x="1047" y="205"/>
                  <a:pt x="1047" y="205"/>
                </a:cubicBezTo>
                <a:cubicBezTo>
                  <a:pt x="464" y="234"/>
                  <a:pt x="1" y="716"/>
                  <a:pt x="1" y="1305"/>
                </a:cubicBezTo>
                <a:cubicBezTo>
                  <a:pt x="1" y="1312"/>
                  <a:pt x="1" y="1345"/>
                  <a:pt x="1" y="1368"/>
                </a:cubicBezTo>
                <a:cubicBezTo>
                  <a:pt x="0" y="1372"/>
                  <a:pt x="0" y="1376"/>
                  <a:pt x="0" y="1381"/>
                </a:cubicBezTo>
                <a:cubicBezTo>
                  <a:pt x="0" y="1413"/>
                  <a:pt x="26" y="1440"/>
                  <a:pt x="58" y="1440"/>
                </a:cubicBezTo>
                <a:cubicBezTo>
                  <a:pt x="87" y="1440"/>
                  <a:pt x="112" y="1417"/>
                  <a:pt x="115" y="1388"/>
                </a:cubicBezTo>
                <a:cubicBezTo>
                  <a:pt x="117" y="1388"/>
                  <a:pt x="117" y="1388"/>
                  <a:pt x="117" y="1388"/>
                </a:cubicBezTo>
                <a:cubicBezTo>
                  <a:pt x="118" y="1271"/>
                  <a:pt x="211" y="1163"/>
                  <a:pt x="326" y="1163"/>
                </a:cubicBezTo>
                <a:cubicBezTo>
                  <a:pt x="438" y="1163"/>
                  <a:pt x="530" y="1265"/>
                  <a:pt x="536" y="1378"/>
                </a:cubicBezTo>
                <a:cubicBezTo>
                  <a:pt x="535" y="1380"/>
                  <a:pt x="535" y="1382"/>
                  <a:pt x="535" y="1384"/>
                </a:cubicBezTo>
                <a:cubicBezTo>
                  <a:pt x="535" y="1385"/>
                  <a:pt x="535" y="1385"/>
                  <a:pt x="535" y="1386"/>
                </a:cubicBezTo>
                <a:cubicBezTo>
                  <a:pt x="535" y="1386"/>
                  <a:pt x="535" y="1386"/>
                  <a:pt x="535" y="1387"/>
                </a:cubicBezTo>
                <a:cubicBezTo>
                  <a:pt x="535" y="1387"/>
                  <a:pt x="535" y="1388"/>
                  <a:pt x="535" y="1388"/>
                </a:cubicBezTo>
                <a:cubicBezTo>
                  <a:pt x="535" y="1388"/>
                  <a:pt x="535" y="1388"/>
                  <a:pt x="535" y="1388"/>
                </a:cubicBezTo>
                <a:cubicBezTo>
                  <a:pt x="536" y="1417"/>
                  <a:pt x="560" y="1440"/>
                  <a:pt x="588" y="1440"/>
                </a:cubicBezTo>
                <a:cubicBezTo>
                  <a:pt x="616" y="1440"/>
                  <a:pt x="639" y="1417"/>
                  <a:pt x="641" y="1388"/>
                </a:cubicBezTo>
                <a:cubicBezTo>
                  <a:pt x="641" y="1388"/>
                  <a:pt x="641" y="1388"/>
                  <a:pt x="641" y="1388"/>
                </a:cubicBezTo>
                <a:cubicBezTo>
                  <a:pt x="641" y="1388"/>
                  <a:pt x="641" y="1387"/>
                  <a:pt x="641" y="1387"/>
                </a:cubicBezTo>
                <a:cubicBezTo>
                  <a:pt x="641" y="1387"/>
                  <a:pt x="641" y="1386"/>
                  <a:pt x="641" y="1386"/>
                </a:cubicBezTo>
                <a:cubicBezTo>
                  <a:pt x="641" y="1385"/>
                  <a:pt x="641" y="1384"/>
                  <a:pt x="640" y="1383"/>
                </a:cubicBezTo>
                <a:cubicBezTo>
                  <a:pt x="640" y="1381"/>
                  <a:pt x="640" y="1379"/>
                  <a:pt x="640" y="1378"/>
                </a:cubicBezTo>
                <a:cubicBezTo>
                  <a:pt x="646" y="1265"/>
                  <a:pt x="738" y="1163"/>
                  <a:pt x="850" y="1163"/>
                </a:cubicBezTo>
                <a:cubicBezTo>
                  <a:pt x="949" y="1163"/>
                  <a:pt x="1032" y="1244"/>
                  <a:pt x="1054" y="1341"/>
                </a:cubicBezTo>
                <a:cubicBezTo>
                  <a:pt x="1054" y="2030"/>
                  <a:pt x="1054" y="2030"/>
                  <a:pt x="1054" y="2030"/>
                </a:cubicBezTo>
                <a:cubicBezTo>
                  <a:pt x="1049" y="2041"/>
                  <a:pt x="1047" y="2055"/>
                  <a:pt x="1047" y="2069"/>
                </a:cubicBezTo>
                <a:cubicBezTo>
                  <a:pt x="1047" y="2190"/>
                  <a:pt x="1000" y="2317"/>
                  <a:pt x="827" y="2317"/>
                </a:cubicBezTo>
                <a:cubicBezTo>
                  <a:pt x="676" y="2317"/>
                  <a:pt x="579" y="2190"/>
                  <a:pt x="579" y="2069"/>
                </a:cubicBezTo>
                <a:cubicBezTo>
                  <a:pt x="579" y="2030"/>
                  <a:pt x="552" y="2014"/>
                  <a:pt x="524" y="2014"/>
                </a:cubicBezTo>
                <a:cubicBezTo>
                  <a:pt x="496" y="2014"/>
                  <a:pt x="469" y="2030"/>
                  <a:pt x="469" y="2069"/>
                </a:cubicBezTo>
                <a:cubicBezTo>
                  <a:pt x="469" y="2268"/>
                  <a:pt x="578" y="2427"/>
                  <a:pt x="827" y="2427"/>
                </a:cubicBezTo>
                <a:cubicBezTo>
                  <a:pt x="1112" y="2427"/>
                  <a:pt x="1156" y="2274"/>
                  <a:pt x="1157" y="2080"/>
                </a:cubicBezTo>
                <a:cubicBezTo>
                  <a:pt x="1162" y="2069"/>
                  <a:pt x="1164" y="2056"/>
                  <a:pt x="1164" y="2042"/>
                </a:cubicBezTo>
                <a:cubicBezTo>
                  <a:pt x="1164" y="1375"/>
                  <a:pt x="1164" y="1375"/>
                  <a:pt x="1164" y="1375"/>
                </a:cubicBezTo>
                <a:cubicBezTo>
                  <a:pt x="1171" y="1263"/>
                  <a:pt x="1262" y="1163"/>
                  <a:pt x="1373" y="1163"/>
                </a:cubicBezTo>
                <a:cubicBezTo>
                  <a:pt x="1485" y="1163"/>
                  <a:pt x="1576" y="1265"/>
                  <a:pt x="1582" y="1378"/>
                </a:cubicBezTo>
                <a:cubicBezTo>
                  <a:pt x="1582" y="1379"/>
                  <a:pt x="1582" y="1381"/>
                  <a:pt x="1582" y="1383"/>
                </a:cubicBezTo>
                <a:cubicBezTo>
                  <a:pt x="1582" y="1384"/>
                  <a:pt x="1582" y="1385"/>
                  <a:pt x="1582" y="1386"/>
                </a:cubicBezTo>
                <a:cubicBezTo>
                  <a:pt x="1582" y="1386"/>
                  <a:pt x="1582" y="1387"/>
                  <a:pt x="1582" y="1387"/>
                </a:cubicBezTo>
                <a:cubicBezTo>
                  <a:pt x="1582" y="1388"/>
                  <a:pt x="1582" y="1388"/>
                  <a:pt x="1582" y="1388"/>
                </a:cubicBezTo>
                <a:cubicBezTo>
                  <a:pt x="1582" y="1388"/>
                  <a:pt x="1582" y="1388"/>
                  <a:pt x="1582" y="1388"/>
                </a:cubicBezTo>
                <a:cubicBezTo>
                  <a:pt x="1583" y="1417"/>
                  <a:pt x="1606" y="1440"/>
                  <a:pt x="1634" y="1440"/>
                </a:cubicBezTo>
                <a:cubicBezTo>
                  <a:pt x="1663" y="1440"/>
                  <a:pt x="1686" y="1417"/>
                  <a:pt x="1687" y="1388"/>
                </a:cubicBezTo>
                <a:cubicBezTo>
                  <a:pt x="1687" y="1388"/>
                  <a:pt x="1687" y="1388"/>
                  <a:pt x="1687" y="1388"/>
                </a:cubicBezTo>
                <a:cubicBezTo>
                  <a:pt x="1687" y="1388"/>
                  <a:pt x="1687" y="1387"/>
                  <a:pt x="1687" y="1387"/>
                </a:cubicBezTo>
                <a:cubicBezTo>
                  <a:pt x="1687" y="1386"/>
                  <a:pt x="1687" y="1386"/>
                  <a:pt x="1687" y="1386"/>
                </a:cubicBezTo>
                <a:cubicBezTo>
                  <a:pt x="1687" y="1385"/>
                  <a:pt x="1687" y="1385"/>
                  <a:pt x="1687" y="1384"/>
                </a:cubicBezTo>
                <a:cubicBezTo>
                  <a:pt x="1687" y="1382"/>
                  <a:pt x="1687" y="1380"/>
                  <a:pt x="1687" y="1378"/>
                </a:cubicBezTo>
                <a:cubicBezTo>
                  <a:pt x="1692" y="1265"/>
                  <a:pt x="1784" y="1163"/>
                  <a:pt x="1896" y="1163"/>
                </a:cubicBezTo>
                <a:cubicBezTo>
                  <a:pt x="1988" y="1163"/>
                  <a:pt x="2067" y="1233"/>
                  <a:pt x="2095" y="1321"/>
                </a:cubicBezTo>
                <a:cubicBezTo>
                  <a:pt x="2096" y="1341"/>
                  <a:pt x="2100" y="1374"/>
                  <a:pt x="2100" y="1381"/>
                </a:cubicBezTo>
                <a:cubicBezTo>
                  <a:pt x="2100" y="1381"/>
                  <a:pt x="2100" y="1381"/>
                  <a:pt x="2100" y="1381"/>
                </a:cubicBezTo>
                <a:cubicBezTo>
                  <a:pt x="2100" y="1381"/>
                  <a:pt x="2100" y="1381"/>
                  <a:pt x="2100" y="1381"/>
                </a:cubicBezTo>
                <a:cubicBezTo>
                  <a:pt x="2100" y="1412"/>
                  <a:pt x="2125" y="1436"/>
                  <a:pt x="2155" y="1436"/>
                </a:cubicBezTo>
                <a:cubicBezTo>
                  <a:pt x="2183" y="1436"/>
                  <a:pt x="2206" y="1415"/>
                  <a:pt x="2210" y="1388"/>
                </a:cubicBezTo>
                <a:cubicBezTo>
                  <a:pt x="2210" y="1388"/>
                  <a:pt x="2210" y="1388"/>
                  <a:pt x="2210" y="1388"/>
                </a:cubicBezTo>
                <a:cubicBezTo>
                  <a:pt x="2210" y="1386"/>
                  <a:pt x="2210" y="1385"/>
                  <a:pt x="2210" y="1383"/>
                </a:cubicBezTo>
                <a:cubicBezTo>
                  <a:pt x="2210" y="1382"/>
                  <a:pt x="2210" y="1382"/>
                  <a:pt x="2210" y="1381"/>
                </a:cubicBezTo>
                <a:close/>
                <a:moveTo>
                  <a:pt x="2210" y="1381"/>
                </a:moveTo>
                <a:cubicBezTo>
                  <a:pt x="2210" y="1381"/>
                  <a:pt x="2210" y="1381"/>
                  <a:pt x="2210" y="1381"/>
                </a:cubicBezTo>
              </a:path>
            </a:pathLst>
          </a:custGeom>
          <a:solidFill>
            <a:srgbClr val="FFFFFF"/>
          </a:solidFill>
        </p:spPr>
        <p:txBody>
          <a:bodyPr vert="horz" wrap="square" lIns="121917" tIns="60958" rIns="121917" bIns="60958" anchor="t">
            <a:normAutofit/>
          </a:bodyPr>
          <a:lstStyle/>
          <a:p>
            <a:pPr marL="0" algn="l" fontAlgn="base">
              <a:spcBef>
                <a:spcPct val="0"/>
              </a:spcBef>
              <a:spcAft>
                <a:spcPct val="0"/>
              </a:spcAft>
            </a:pPr>
            <a:endParaRPr/>
          </a:p>
        </p:txBody>
      </p:sp>
      <p:sp>
        <p:nvSpPr>
          <p:cNvPr id="10" name="Freeform 10"/>
          <p:cNvSpPr/>
          <p:nvPr/>
        </p:nvSpPr>
        <p:spPr>
          <a:xfrm>
            <a:off x="6768095" y="4496163"/>
            <a:ext cx="529262" cy="486387"/>
          </a:xfrm>
          <a:custGeom>
            <a:avLst/>
            <a:gdLst/>
            <a:ahLst/>
            <a:cxnLst/>
            <a:rect l="l" t="t" r="r" b="b"/>
            <a:pathLst>
              <a:path w="2069" h="1899">
                <a:moveTo>
                  <a:pt x="1120" y="0"/>
                </a:moveTo>
                <a:cubicBezTo>
                  <a:pt x="655" y="0"/>
                  <a:pt x="270" y="334"/>
                  <a:pt x="189" y="777"/>
                </a:cubicBezTo>
                <a:cubicBezTo>
                  <a:pt x="0" y="777"/>
                  <a:pt x="0" y="777"/>
                  <a:pt x="0" y="777"/>
                </a:cubicBezTo>
                <a:cubicBezTo>
                  <a:pt x="259" y="1122"/>
                  <a:pt x="259" y="1122"/>
                  <a:pt x="259" y="1122"/>
                </a:cubicBezTo>
                <a:cubicBezTo>
                  <a:pt x="517" y="777"/>
                  <a:pt x="517" y="777"/>
                  <a:pt x="517" y="777"/>
                </a:cubicBezTo>
                <a:cubicBezTo>
                  <a:pt x="362" y="777"/>
                  <a:pt x="362" y="777"/>
                  <a:pt x="362" y="777"/>
                </a:cubicBezTo>
                <a:cubicBezTo>
                  <a:pt x="442" y="432"/>
                  <a:pt x="747" y="173"/>
                  <a:pt x="1120" y="173"/>
                </a:cubicBezTo>
                <a:cubicBezTo>
                  <a:pt x="1552" y="173"/>
                  <a:pt x="1896" y="518"/>
                  <a:pt x="1896" y="950"/>
                </a:cubicBezTo>
                <a:cubicBezTo>
                  <a:pt x="1896" y="1381"/>
                  <a:pt x="1552" y="1727"/>
                  <a:pt x="1120" y="1727"/>
                </a:cubicBezTo>
                <a:cubicBezTo>
                  <a:pt x="850" y="1727"/>
                  <a:pt x="615" y="1588"/>
                  <a:pt x="477" y="1381"/>
                </a:cubicBezTo>
                <a:cubicBezTo>
                  <a:pt x="276" y="1381"/>
                  <a:pt x="276" y="1381"/>
                  <a:pt x="276" y="1381"/>
                </a:cubicBezTo>
                <a:cubicBezTo>
                  <a:pt x="431" y="1686"/>
                  <a:pt x="753" y="1899"/>
                  <a:pt x="1120" y="1899"/>
                </a:cubicBezTo>
                <a:cubicBezTo>
                  <a:pt x="1643" y="1899"/>
                  <a:pt x="2069" y="1473"/>
                  <a:pt x="2069" y="950"/>
                </a:cubicBezTo>
                <a:cubicBezTo>
                  <a:pt x="2069" y="426"/>
                  <a:pt x="1643" y="0"/>
                  <a:pt x="1120" y="0"/>
                </a:cubicBezTo>
                <a:close/>
                <a:moveTo>
                  <a:pt x="1080" y="345"/>
                </a:moveTo>
                <a:cubicBezTo>
                  <a:pt x="1080" y="978"/>
                  <a:pt x="1080" y="978"/>
                  <a:pt x="1080" y="978"/>
                </a:cubicBezTo>
                <a:cubicBezTo>
                  <a:pt x="1528" y="1243"/>
                  <a:pt x="1528" y="1243"/>
                  <a:pt x="1528" y="1243"/>
                </a:cubicBezTo>
                <a:cubicBezTo>
                  <a:pt x="1569" y="1168"/>
                  <a:pt x="1569" y="1168"/>
                  <a:pt x="1569" y="1168"/>
                </a:cubicBezTo>
                <a:cubicBezTo>
                  <a:pt x="1166" y="926"/>
                  <a:pt x="1166" y="926"/>
                  <a:pt x="1166" y="926"/>
                </a:cubicBezTo>
                <a:cubicBezTo>
                  <a:pt x="1166" y="345"/>
                  <a:pt x="1166" y="345"/>
                  <a:pt x="1166" y="345"/>
                </a:cubicBezTo>
                <a:lnTo>
                  <a:pt x="1080" y="345"/>
                </a:lnTo>
                <a:close/>
                <a:moveTo>
                  <a:pt x="1080" y="345"/>
                </a:moveTo>
                <a:cubicBezTo>
                  <a:pt x="1080" y="345"/>
                  <a:pt x="1080" y="345"/>
                  <a:pt x="1080" y="345"/>
                </a:cubicBezTo>
              </a:path>
            </a:pathLst>
          </a:custGeom>
          <a:solidFill>
            <a:srgbClr val="FFFFFF"/>
          </a:solidFill>
        </p:spPr>
        <p:txBody>
          <a:bodyPr vert="horz" wrap="square" lIns="121917" tIns="60958" rIns="121917" bIns="60958" anchor="t">
            <a:normAutofit/>
          </a:bodyPr>
          <a:lstStyle/>
          <a:p>
            <a:pPr marL="0" algn="l" fontAlgn="base">
              <a:spcBef>
                <a:spcPct val="0"/>
              </a:spcBef>
              <a:spcAft>
                <a:spcPct val="0"/>
              </a:spcAft>
            </a:pPr>
            <a:endParaRPr/>
          </a:p>
        </p:txBody>
      </p:sp>
      <p:sp>
        <p:nvSpPr>
          <p:cNvPr id="11" name="TextBox 11"/>
          <p:cNvSpPr txBox="1"/>
          <p:nvPr/>
        </p:nvSpPr>
        <p:spPr>
          <a:xfrm>
            <a:off x="11254740" y="1593861"/>
            <a:ext cx="525138" cy="784826"/>
          </a:xfrm>
          <a:prstGeom prst="rect">
            <a:avLst/>
          </a:prstGeom>
        </p:spPr>
        <p:txBody>
          <a:bodyPr vert="horz" wrap="none" lIns="121917" tIns="60958" rIns="121917" bIns="60958" rtlCol="0" anchor="t">
            <a:spAutoFit/>
          </a:bodyPr>
          <a:lstStyle/>
          <a:p>
            <a:pPr marL="0" algn="l" fontAlgn="base">
              <a:spcBef>
                <a:spcPct val="0"/>
              </a:spcBef>
              <a:spcAft>
                <a:spcPct val="0"/>
              </a:spcAft>
              <a:defRPr/>
            </a:pPr>
            <a:r>
              <a:rPr lang="en-US" sz="4300" b="1" i="0" u="none" baseline="0">
                <a:solidFill>
                  <a:srgbClr val="000000">
                    <a:lumMod val="75000"/>
                    <a:lumOff val="25000"/>
                  </a:srgbClr>
                </a:solidFill>
                <a:latin typeface="+mn-ea"/>
                <a:ea typeface="+mn-ea"/>
              </a:rPr>
              <a:t>1</a:t>
            </a:r>
            <a:endParaRPr lang="en-US" sz="1100"/>
          </a:p>
        </p:txBody>
      </p:sp>
      <p:sp>
        <p:nvSpPr>
          <p:cNvPr id="12" name="TextBox 12"/>
          <p:cNvSpPr txBox="1"/>
          <p:nvPr/>
        </p:nvSpPr>
        <p:spPr>
          <a:xfrm>
            <a:off x="11260288" y="3043532"/>
            <a:ext cx="525138" cy="784826"/>
          </a:xfrm>
          <a:prstGeom prst="rect">
            <a:avLst/>
          </a:prstGeom>
        </p:spPr>
        <p:txBody>
          <a:bodyPr vert="horz" wrap="none" lIns="121917" tIns="60958" rIns="121917" bIns="60958" rtlCol="0" anchor="t">
            <a:spAutoFit/>
          </a:bodyPr>
          <a:lstStyle/>
          <a:p>
            <a:pPr marL="0" algn="l" fontAlgn="base">
              <a:spcBef>
                <a:spcPct val="0"/>
              </a:spcBef>
              <a:spcAft>
                <a:spcPct val="0"/>
              </a:spcAft>
              <a:defRPr/>
            </a:pPr>
            <a:r>
              <a:rPr lang="en-US" sz="4300" b="1" i="0" u="none" baseline="0">
                <a:solidFill>
                  <a:srgbClr val="000000">
                    <a:lumMod val="75000"/>
                    <a:lumOff val="25000"/>
                  </a:srgbClr>
                </a:solidFill>
                <a:latin typeface="+mn-ea"/>
                <a:ea typeface="+mn-ea"/>
              </a:rPr>
              <a:t>2</a:t>
            </a:r>
            <a:endParaRPr lang="en-US" sz="1100"/>
          </a:p>
        </p:txBody>
      </p:sp>
      <p:sp>
        <p:nvSpPr>
          <p:cNvPr id="13" name="TextBox 13"/>
          <p:cNvSpPr txBox="1"/>
          <p:nvPr/>
        </p:nvSpPr>
        <p:spPr>
          <a:xfrm>
            <a:off x="11254002" y="4390416"/>
            <a:ext cx="525138" cy="784826"/>
          </a:xfrm>
          <a:prstGeom prst="rect">
            <a:avLst/>
          </a:prstGeom>
        </p:spPr>
        <p:txBody>
          <a:bodyPr vert="horz" wrap="none" lIns="121917" tIns="60958" rIns="121917" bIns="60958" rtlCol="0" anchor="t">
            <a:spAutoFit/>
          </a:bodyPr>
          <a:lstStyle/>
          <a:p>
            <a:pPr marL="0" algn="l" fontAlgn="base">
              <a:spcBef>
                <a:spcPct val="0"/>
              </a:spcBef>
              <a:spcAft>
                <a:spcPct val="0"/>
              </a:spcAft>
              <a:defRPr/>
            </a:pPr>
            <a:r>
              <a:rPr lang="en-US" sz="4300" b="1" i="0" u="none" baseline="0">
                <a:solidFill>
                  <a:srgbClr val="000000">
                    <a:lumMod val="75000"/>
                    <a:lumOff val="25000"/>
                  </a:srgbClr>
                </a:solidFill>
                <a:latin typeface="+mn-ea"/>
                <a:ea typeface="+mn-ea"/>
              </a:rPr>
              <a:t>3</a:t>
            </a:r>
            <a:endParaRPr lang="en-US" sz="1100"/>
          </a:p>
        </p:txBody>
      </p:sp>
      <p:sp>
        <p:nvSpPr>
          <p:cNvPr id="14" name="TextBox 14"/>
          <p:cNvSpPr txBox="1"/>
          <p:nvPr/>
        </p:nvSpPr>
        <p:spPr>
          <a:xfrm>
            <a:off x="7315415" y="1491417"/>
            <a:ext cx="307606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FFFFFF"/>
                </a:solidFill>
                <a:latin typeface="Microsoft YaHei"/>
                <a:ea typeface="Microsoft YaHei"/>
              </a:rPr>
              <a:t>Timely Interventions</a:t>
            </a:r>
            <a:endParaRPr lang="en-US" sz="1100"/>
          </a:p>
        </p:txBody>
      </p:sp>
      <p:sp>
        <p:nvSpPr>
          <p:cNvPr id="15" name="TextBox 15"/>
          <p:cNvSpPr txBox="1"/>
          <p:nvPr/>
        </p:nvSpPr>
        <p:spPr>
          <a:xfrm>
            <a:off x="7297357" y="3011101"/>
            <a:ext cx="3076067" cy="426720"/>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FFFFFF"/>
                </a:solidFill>
                <a:latin typeface="Microsoft YaHei"/>
                <a:ea typeface="Microsoft YaHei"/>
              </a:rPr>
              <a:t>Identification of High-Risk Patients</a:t>
            </a:r>
            <a:endParaRPr lang="en-US" sz="1100"/>
          </a:p>
        </p:txBody>
      </p:sp>
      <p:sp>
        <p:nvSpPr>
          <p:cNvPr id="16" name="TextBox 16"/>
          <p:cNvSpPr txBox="1"/>
          <p:nvPr/>
        </p:nvSpPr>
        <p:spPr>
          <a:xfrm>
            <a:off x="7315414" y="4554978"/>
            <a:ext cx="3076067" cy="426720"/>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FFFFFF"/>
                </a:solidFill>
                <a:latin typeface="Microsoft YaHei"/>
                <a:ea typeface="Microsoft YaHei"/>
              </a:rPr>
              <a:t>Resource Allocation for Critical Care</a:t>
            </a:r>
            <a:endParaRPr lang="en-US" sz="1100"/>
          </a:p>
        </p:txBody>
      </p:sp>
      <p:sp>
        <p:nvSpPr>
          <p:cNvPr id="17" name="AutoShape 17"/>
          <p:cNvSpPr/>
          <p:nvPr/>
        </p:nvSpPr>
        <p:spPr>
          <a:xfrm>
            <a:off x="3184844" y="5698435"/>
            <a:ext cx="2371416" cy="60973"/>
          </a:xfrm>
          <a:prstGeom prst="rect">
            <a:avLst/>
          </a:prstGeom>
          <a:solidFill>
            <a:srgbClr val="D78D8F"/>
          </a:solidFill>
        </p:spPr>
        <p:txBody>
          <a:bodyPr vert="horz" wrap="square" lIns="121917" tIns="60958" rIns="121917" bIns="60958" anchor="t">
            <a:normAutofit fontScale="25000" lnSpcReduction="20000"/>
          </a:bodyPr>
          <a:lstStyle/>
          <a:p>
            <a:pPr marL="0" algn="l" fontAlgn="base">
              <a:spcBef>
                <a:spcPct val="0"/>
              </a:spcBef>
              <a:spcAft>
                <a:spcPct val="0"/>
              </a:spcAft>
            </a:pPr>
            <a:endParaRPr/>
          </a:p>
        </p:txBody>
      </p:sp>
      <p:sp>
        <p:nvSpPr>
          <p:cNvPr id="18" name="AutoShape 18"/>
          <p:cNvSpPr/>
          <p:nvPr/>
        </p:nvSpPr>
        <p:spPr>
          <a:xfrm>
            <a:off x="432164" y="1124744"/>
            <a:ext cx="5664629" cy="657872"/>
          </a:xfrm>
          <a:prstGeom prst="rect">
            <a:avLst/>
          </a:prstGeom>
          <a:noFill/>
        </p:spPr>
        <p:txBody>
          <a:bodyPr vert="horz" wrap="square" lIns="91440" tIns="45720" rIns="91440" bIns="45720" anchor="t">
            <a:spAutoFit/>
          </a:bodyPr>
          <a:lstStyle/>
          <a:p>
            <a:pPr marL="0" algn="r">
              <a:lnSpc>
                <a:spcPct val="120000"/>
              </a:lnSpc>
              <a:spcBef>
                <a:spcPct val="20000"/>
              </a:spcBef>
            </a:pPr>
            <a:r>
              <a:rPr lang="zh-CN" altLang="en-US" sz="1400" b="0" i="0" u="none" baseline="0">
                <a:solidFill>
                  <a:srgbClr val="000000">
                    <a:lumMod val="65000"/>
                    <a:lumOff val="35000"/>
                  </a:srgbClr>
                </a:solidFill>
                <a:latin typeface="Microsoft YaHei"/>
                <a:ea typeface="Microsoft YaHei"/>
              </a:rPr>
              <a:t>Ensuring timely interventions for patients in critical condition can save lives. Data-driven analysis triggers proactive responses to changes in patient status, enhancing the overall quality of emergency care delivery.</a:t>
            </a:r>
          </a:p>
        </p:txBody>
      </p:sp>
      <p:sp>
        <p:nvSpPr>
          <p:cNvPr id="19" name="AutoShape 19"/>
          <p:cNvSpPr/>
          <p:nvPr/>
        </p:nvSpPr>
        <p:spPr>
          <a:xfrm>
            <a:off x="432165" y="2652171"/>
            <a:ext cx="5664628" cy="657872"/>
          </a:xfrm>
          <a:prstGeom prst="rect">
            <a:avLst/>
          </a:prstGeom>
          <a:noFill/>
        </p:spPr>
        <p:txBody>
          <a:bodyPr vert="horz" wrap="square" lIns="91440" tIns="45720" rIns="91440" bIns="45720" anchor="t">
            <a:spAutoFit/>
          </a:bodyPr>
          <a:lstStyle/>
          <a:p>
            <a:pPr marL="0" algn="r">
              <a:lnSpc>
                <a:spcPct val="120000"/>
              </a:lnSpc>
              <a:spcBef>
                <a:spcPct val="20000"/>
              </a:spcBef>
            </a:pPr>
            <a:r>
              <a:rPr lang="zh-CN" altLang="en-US" sz="1400" b="0" i="0" u="none" baseline="0">
                <a:solidFill>
                  <a:srgbClr val="000000">
                    <a:lumMod val="65000"/>
                    <a:lumOff val="35000"/>
                  </a:srgbClr>
                </a:solidFill>
                <a:latin typeface="Microsoft YaHei"/>
                <a:ea typeface="Microsoft YaHei"/>
              </a:rPr>
              <a:t>Identifying high-risk patients is essential for proactive healthcare management. Tailored interventions and monitoring can significantly improve outcomes for patients identified as being in critical condition.</a:t>
            </a:r>
          </a:p>
        </p:txBody>
      </p:sp>
      <p:sp>
        <p:nvSpPr>
          <p:cNvPr id="20" name="AutoShape 20"/>
          <p:cNvSpPr/>
          <p:nvPr/>
        </p:nvSpPr>
        <p:spPr>
          <a:xfrm>
            <a:off x="432164" y="4175303"/>
            <a:ext cx="5664627" cy="657872"/>
          </a:xfrm>
          <a:prstGeom prst="rect">
            <a:avLst/>
          </a:prstGeom>
          <a:noFill/>
        </p:spPr>
        <p:txBody>
          <a:bodyPr vert="horz" wrap="square" lIns="91440" tIns="45720" rIns="91440" bIns="45720" anchor="t">
            <a:spAutoFit/>
          </a:bodyPr>
          <a:lstStyle/>
          <a:p>
            <a:pPr marL="0" algn="r">
              <a:lnSpc>
                <a:spcPct val="120000"/>
              </a:lnSpc>
              <a:spcBef>
                <a:spcPct val="20000"/>
              </a:spcBef>
            </a:pPr>
            <a:r>
              <a:rPr lang="zh-CN" altLang="en-US" sz="1400" b="0" i="0" u="none" baseline="0">
                <a:solidFill>
                  <a:srgbClr val="000000">
                    <a:lumMod val="65000"/>
                    <a:lumOff val="35000"/>
                  </a:srgbClr>
                </a:solidFill>
                <a:latin typeface="Microsoft YaHei"/>
                <a:ea typeface="Microsoft YaHei"/>
              </a:rPr>
              <a:t>Analyzing critical patient data helps hospitals allocate necessary resources efficiently. This ensures that critical care units are well-staffed and equipped to deal with surges in patient acuity.</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666711" y="1"/>
            <a:ext cx="11526087" cy="6858000"/>
          </a:xfrm>
          <a:prstGeom prst="rect">
            <a:avLst/>
          </a:prstGeom>
        </p:spPr>
      </p:pic>
      <p:sp>
        <p:nvSpPr>
          <p:cNvPr id="3" name="AutoShape 3"/>
          <p:cNvSpPr/>
          <p:nvPr/>
        </p:nvSpPr>
        <p:spPr>
          <a:xfrm>
            <a:off x="720202" y="1796825"/>
            <a:ext cx="6672737" cy="995209"/>
          </a:xfrm>
          <a:prstGeom prst="rect">
            <a:avLst/>
          </a:prstGeom>
        </p:spPr>
        <p:txBody>
          <a:bodyPr vert="horz" wrap="square" lIns="91440" tIns="45720" rIns="91440" bIns="45720" anchor="t">
            <a:spAutoFit/>
          </a:bodyPr>
          <a:lstStyle/>
          <a:p>
            <a:pPr marL="0" algn="l"/>
            <a:r>
              <a:rPr lang="zh-CN" altLang="en-US" sz="5867" b="1" i="0" u="none" baseline="0" dirty="0">
                <a:solidFill>
                  <a:srgbClr val="5CB3AB"/>
                </a:solidFill>
                <a:latin typeface="Berlin Sans FB" pitchFamily="34" charset="0"/>
              </a:rPr>
              <a:t>Thank </a:t>
            </a:r>
            <a:r>
              <a:rPr lang="zh-CN" altLang="en-US" sz="5867" b="1" i="0" u="none" baseline="0" dirty="0" smtClean="0">
                <a:solidFill>
                  <a:srgbClr val="5CB3AB"/>
                </a:solidFill>
                <a:latin typeface="Berlin Sans FB" pitchFamily="34" charset="0"/>
              </a:rPr>
              <a:t>you</a:t>
            </a:r>
            <a:r>
              <a:rPr lang="en-US" altLang="zh-CN" sz="5867" b="1" i="0" u="none" baseline="0" dirty="0" smtClean="0">
                <a:solidFill>
                  <a:srgbClr val="5CB3AB"/>
                </a:solidFill>
                <a:latin typeface="Berlin Sans FB" pitchFamily="34" charset="0"/>
              </a:rPr>
              <a:t>!</a:t>
            </a:r>
            <a:endParaRPr lang="zh-CN" altLang="en-US" sz="5867" b="1" i="0" u="none" baseline="0" dirty="0">
              <a:solidFill>
                <a:srgbClr val="5CB3AB"/>
              </a:solidFill>
              <a:latin typeface="Berlin Sans FB" pitchFamily="34" charset="0"/>
            </a:endParaRPr>
          </a:p>
        </p:txBody>
      </p:sp>
      <p:sp>
        <p:nvSpPr>
          <p:cNvPr id="4" name="AutoShape 4"/>
          <p:cNvSpPr/>
          <p:nvPr/>
        </p:nvSpPr>
        <p:spPr>
          <a:xfrm>
            <a:off x="984227" y="3789041"/>
            <a:ext cx="3182947" cy="640091"/>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altLang="zh-CN" sz="1400" b="1" i="0" u="none" baseline="0" dirty="0" smtClean="0">
                <a:ln w="6350"/>
                <a:solidFill>
                  <a:srgbClr val="FFFFFF"/>
                </a:solidFill>
                <a:latin typeface="方正清刻本悦宋简体"/>
                <a:ea typeface="方正清刻本悦宋简体"/>
              </a:rPr>
              <a:t>Presented</a:t>
            </a:r>
            <a:r>
              <a:rPr lang="en-US" altLang="zh-CN" sz="1400" b="1" i="0" u="none" dirty="0" smtClean="0">
                <a:ln w="6350"/>
                <a:solidFill>
                  <a:srgbClr val="FFFFFF"/>
                </a:solidFill>
                <a:latin typeface="方正清刻本悦宋简体"/>
                <a:ea typeface="方正清刻本悦宋简体"/>
              </a:rPr>
              <a:t> By </a:t>
            </a:r>
            <a:r>
              <a:rPr lang="zh-CN" altLang="en-US" sz="1400" b="1" i="0" u="none" baseline="0" dirty="0" smtClean="0">
                <a:ln w="6350"/>
                <a:solidFill>
                  <a:srgbClr val="FFFFFF"/>
                </a:solidFill>
                <a:latin typeface="方正清刻本悦宋简体"/>
                <a:ea typeface="方正清刻本悦宋简体"/>
              </a:rPr>
              <a:t>: </a:t>
            </a:r>
            <a:r>
              <a:rPr lang="en-US" altLang="zh-CN" sz="1400" b="1" i="0" u="none" baseline="0" dirty="0" err="1" smtClean="0">
                <a:ln w="6350"/>
                <a:solidFill>
                  <a:srgbClr val="FFFFFF"/>
                </a:solidFill>
                <a:latin typeface="方正清刻本悦宋简体"/>
                <a:ea typeface="方正清刻本悦宋简体"/>
              </a:rPr>
              <a:t>Amal</a:t>
            </a:r>
            <a:r>
              <a:rPr lang="en-US" altLang="zh-CN" sz="1400" b="1" i="0" u="none" baseline="0" dirty="0" smtClean="0">
                <a:ln w="6350"/>
                <a:solidFill>
                  <a:srgbClr val="FFFFFF"/>
                </a:solidFill>
                <a:latin typeface="方正清刻本悦宋简体"/>
                <a:ea typeface="方正清刻本悦宋简体"/>
              </a:rPr>
              <a:t> Prasad</a:t>
            </a:r>
            <a:endParaRPr lang="zh-CN" altLang="en-US" sz="1400" b="1"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23902" y="1357298"/>
            <a:ext cx="6286544" cy="1107996"/>
          </a:xfrm>
          <a:prstGeom prst="rect">
            <a:avLst/>
          </a:prstGeom>
        </p:spPr>
        <p:txBody>
          <a:bodyPr vert="horz" wrap="square" lIns="91440" tIns="45720" rIns="91440" bIns="45720" anchor="t">
            <a:spAutoFit/>
          </a:bodyPr>
          <a:lstStyle/>
          <a:p>
            <a:pPr marL="0" algn="l"/>
            <a:r>
              <a:rPr lang="en-US" sz="6600" b="1" i="0" u="none" baseline="0" dirty="0" smtClean="0">
                <a:solidFill>
                  <a:srgbClr val="5CB3AB"/>
                </a:solidFill>
                <a:latin typeface="+mn-ea"/>
                <a:ea typeface="+mn-ea"/>
              </a:rPr>
              <a:t>Trend Analysis</a:t>
            </a:r>
            <a:endParaRPr lang="en-US" sz="6600" b="1" i="0" u="none" baseline="0" dirty="0">
              <a:solidFill>
                <a:srgbClr val="5CB3AB"/>
              </a:solidFill>
              <a:latin typeface="+mn-ea"/>
              <a:ea typeface="+mn-ea"/>
            </a:endParaRP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Introduction to SQL Queries</a:t>
            </a:r>
            <a:endParaRPr lang="en-US" sz="1100"/>
          </a:p>
        </p:txBody>
      </p:sp>
      <p:sp>
        <p:nvSpPr>
          <p:cNvPr id="3" name="Freeform 3"/>
          <p:cNvSpPr/>
          <p:nvPr/>
        </p:nvSpPr>
        <p:spPr>
          <a:xfrm rot="2561600">
            <a:off x="2546641" y="4439712"/>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4" name="Freeform 4"/>
          <p:cNvSpPr/>
          <p:nvPr/>
        </p:nvSpPr>
        <p:spPr>
          <a:xfrm>
            <a:off x="2635980" y="3550138"/>
            <a:ext cx="749318" cy="61079"/>
          </a:xfrm>
          <a:custGeom>
            <a:avLst/>
            <a:gdLst/>
            <a:ahLst/>
            <a:cxnLst/>
            <a:rect l="l" t="t" r="r" b="b"/>
            <a:pathLst>
              <a:path>
                <a:moveTo>
                  <a:pt x="0" y="28828"/>
                </a:moveTo>
                <a:lnTo>
                  <a:pt x="685829" y="28828"/>
                </a:lnTo>
              </a:path>
            </a:pathLst>
          </a:custGeom>
          <a:noFill/>
          <a:ln w="12700" cap="flat" cmpd="sng">
            <a:solidFill>
              <a:srgbClr val="FFFFFF">
                <a:lumMod val="85000"/>
              </a:srgbClr>
            </a:solidFill>
            <a:prstDash val="solid"/>
          </a:ln>
        </p:spPr>
      </p:sp>
      <p:sp>
        <p:nvSpPr>
          <p:cNvPr id="5" name="Freeform 5"/>
          <p:cNvSpPr/>
          <p:nvPr/>
        </p:nvSpPr>
        <p:spPr>
          <a:xfrm rot="19038400">
            <a:off x="2546641" y="2660564"/>
            <a:ext cx="674239" cy="61079"/>
          </a:xfrm>
          <a:custGeom>
            <a:avLst/>
            <a:gdLst/>
            <a:ahLst/>
            <a:cxnLst/>
            <a:rect l="l" t="t" r="r" b="b"/>
            <a:pathLst>
              <a:path>
                <a:moveTo>
                  <a:pt x="0" y="28828"/>
                </a:moveTo>
                <a:lnTo>
                  <a:pt x="617111" y="28828"/>
                </a:lnTo>
              </a:path>
            </a:pathLst>
          </a:custGeom>
          <a:noFill/>
          <a:ln w="12700" cap="flat" cmpd="sng">
            <a:solidFill>
              <a:srgbClr val="FFFFFF">
                <a:lumMod val="85000"/>
              </a:srgbClr>
            </a:solidFill>
            <a:prstDash val="solid"/>
          </a:ln>
        </p:spPr>
      </p:sp>
      <p:sp>
        <p:nvSpPr>
          <p:cNvPr id="6" name="Freeform 6"/>
          <p:cNvSpPr/>
          <p:nvPr/>
        </p:nvSpPr>
        <p:spPr>
          <a:xfrm>
            <a:off x="2961934" y="1428099"/>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7" name="Freeform 7"/>
          <p:cNvSpPr/>
          <p:nvPr/>
        </p:nvSpPr>
        <p:spPr>
          <a:xfrm>
            <a:off x="3385300" y="2960110"/>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5CB3AB"/>
          </a:soli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2961934" y="4492122"/>
            <a:ext cx="1280032" cy="1241135"/>
          </a:xfrm>
          <a:custGeom>
            <a:avLst/>
            <a:gdLst/>
            <a:ahLst/>
            <a:cxnLst/>
            <a:rect l="l" t="t" r="r" b="b"/>
            <a:pathLst>
              <a:path w="1171575" h="1171575">
                <a:moveTo>
                  <a:pt x="0" y="585788"/>
                </a:moveTo>
                <a:cubicBezTo>
                  <a:pt x="0" y="262266"/>
                  <a:pt x="262266" y="0"/>
                  <a:pt x="585788" y="0"/>
                </a:cubicBezTo>
                <a:cubicBezTo>
                  <a:pt x="909310" y="0"/>
                  <a:pt x="1171576" y="262266"/>
                  <a:pt x="1171576" y="585788"/>
                </a:cubicBezTo>
                <a:cubicBezTo>
                  <a:pt x="1171576" y="909310"/>
                  <a:pt x="909310" y="1171576"/>
                  <a:pt x="585788" y="1171576"/>
                </a:cubicBezTo>
                <a:cubicBezTo>
                  <a:pt x="262266" y="1171576"/>
                  <a:pt x="0" y="909310"/>
                  <a:pt x="0" y="585788"/>
                </a:cubicBezTo>
                <a:close/>
              </a:path>
            </a:pathLst>
          </a:custGeom>
          <a:solidFill>
            <a:srgbClr val="D78D8F"/>
          </a:solidFill>
          <a:ln cap="flat" cmpd="sng">
            <a:prstDash val="solid"/>
          </a:ln>
        </p:spPr>
        <p:txBody>
          <a:bodyPr vert="horz" lIns="91440" tIns="45720" rIns="91440" bIns="45720" anchor="ctr">
            <a:normAutofit/>
          </a:bodyPr>
          <a:lstStyle/>
          <a:p>
            <a:pPr marL="0" algn="ctr"/>
            <a:endParaRPr/>
          </a:p>
        </p:txBody>
      </p:sp>
      <p:sp>
        <p:nvSpPr>
          <p:cNvPr id="9" name="Freeform 9"/>
          <p:cNvSpPr/>
          <p:nvPr/>
        </p:nvSpPr>
        <p:spPr>
          <a:xfrm>
            <a:off x="3771106" y="3365933"/>
            <a:ext cx="525352" cy="429488"/>
          </a:xfrm>
          <a:custGeom>
            <a:avLst/>
            <a:gdLst/>
            <a:ahLst/>
            <a:cxnLst/>
            <a:rect l="l" t="t" r="r" b="b"/>
            <a:pathLst>
              <a:path w="696" h="569">
                <a:moveTo>
                  <a:pt x="452" y="158"/>
                </a:moveTo>
                <a:lnTo>
                  <a:pt x="454" y="159"/>
                </a:lnTo>
                <a:lnTo>
                  <a:pt x="458" y="160"/>
                </a:lnTo>
                <a:lnTo>
                  <a:pt x="465" y="163"/>
                </a:lnTo>
                <a:lnTo>
                  <a:pt x="475" y="167"/>
                </a:lnTo>
                <a:lnTo>
                  <a:pt x="485" y="173"/>
                </a:lnTo>
                <a:lnTo>
                  <a:pt x="496" y="179"/>
                </a:lnTo>
                <a:lnTo>
                  <a:pt x="508" y="189"/>
                </a:lnTo>
                <a:lnTo>
                  <a:pt x="519" y="198"/>
                </a:lnTo>
                <a:lnTo>
                  <a:pt x="530" y="211"/>
                </a:lnTo>
                <a:lnTo>
                  <a:pt x="541" y="225"/>
                </a:lnTo>
                <a:lnTo>
                  <a:pt x="548" y="241"/>
                </a:lnTo>
                <a:lnTo>
                  <a:pt x="553" y="259"/>
                </a:lnTo>
                <a:lnTo>
                  <a:pt x="557" y="279"/>
                </a:lnTo>
                <a:lnTo>
                  <a:pt x="555" y="301"/>
                </a:lnTo>
                <a:lnTo>
                  <a:pt x="550" y="326"/>
                </a:lnTo>
                <a:lnTo>
                  <a:pt x="542" y="354"/>
                </a:lnTo>
                <a:lnTo>
                  <a:pt x="528" y="385"/>
                </a:lnTo>
                <a:lnTo>
                  <a:pt x="452" y="158"/>
                </a:lnTo>
                <a:close/>
                <a:moveTo>
                  <a:pt x="532" y="68"/>
                </a:moveTo>
                <a:lnTo>
                  <a:pt x="535" y="68"/>
                </a:lnTo>
                <a:lnTo>
                  <a:pt x="542" y="70"/>
                </a:lnTo>
                <a:lnTo>
                  <a:pt x="552" y="74"/>
                </a:lnTo>
                <a:lnTo>
                  <a:pt x="566" y="79"/>
                </a:lnTo>
                <a:lnTo>
                  <a:pt x="582" y="87"/>
                </a:lnTo>
                <a:lnTo>
                  <a:pt x="599" y="98"/>
                </a:lnTo>
                <a:lnTo>
                  <a:pt x="617" y="111"/>
                </a:lnTo>
                <a:lnTo>
                  <a:pt x="635" y="127"/>
                </a:lnTo>
                <a:lnTo>
                  <a:pt x="653" y="147"/>
                </a:lnTo>
                <a:lnTo>
                  <a:pt x="669" y="171"/>
                </a:lnTo>
                <a:lnTo>
                  <a:pt x="683" y="198"/>
                </a:lnTo>
                <a:lnTo>
                  <a:pt x="684" y="201"/>
                </a:lnTo>
                <a:lnTo>
                  <a:pt x="686" y="209"/>
                </a:lnTo>
                <a:lnTo>
                  <a:pt x="689" y="222"/>
                </a:lnTo>
                <a:lnTo>
                  <a:pt x="692" y="237"/>
                </a:lnTo>
                <a:lnTo>
                  <a:pt x="695" y="256"/>
                </a:lnTo>
                <a:lnTo>
                  <a:pt x="696" y="279"/>
                </a:lnTo>
                <a:lnTo>
                  <a:pt x="696" y="302"/>
                </a:lnTo>
                <a:lnTo>
                  <a:pt x="694" y="326"/>
                </a:lnTo>
                <a:lnTo>
                  <a:pt x="688" y="351"/>
                </a:lnTo>
                <a:lnTo>
                  <a:pt x="678" y="375"/>
                </a:lnTo>
                <a:lnTo>
                  <a:pt x="665" y="397"/>
                </a:lnTo>
                <a:lnTo>
                  <a:pt x="646" y="419"/>
                </a:lnTo>
                <a:lnTo>
                  <a:pt x="532" y="68"/>
                </a:lnTo>
                <a:close/>
                <a:moveTo>
                  <a:pt x="353" y="0"/>
                </a:moveTo>
                <a:lnTo>
                  <a:pt x="533" y="569"/>
                </a:lnTo>
                <a:lnTo>
                  <a:pt x="237" y="501"/>
                </a:lnTo>
                <a:lnTo>
                  <a:pt x="85" y="560"/>
                </a:lnTo>
                <a:lnTo>
                  <a:pt x="0" y="293"/>
                </a:lnTo>
                <a:lnTo>
                  <a:pt x="146" y="246"/>
                </a:lnTo>
                <a:lnTo>
                  <a:pt x="353"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0" name="Freeform 10"/>
          <p:cNvSpPr/>
          <p:nvPr/>
        </p:nvSpPr>
        <p:spPr>
          <a:xfrm>
            <a:off x="3342652" y="1810803"/>
            <a:ext cx="535530" cy="475727"/>
          </a:xfrm>
          <a:custGeom>
            <a:avLst/>
            <a:gdLst/>
            <a:ahLst/>
            <a:cxnLst/>
            <a:rect l="l" t="t" r="r" b="b"/>
            <a:pathLst>
              <a:path w="806" h="716">
                <a:moveTo>
                  <a:pt x="444" y="293"/>
                </a:moveTo>
                <a:lnTo>
                  <a:pt x="439" y="351"/>
                </a:lnTo>
                <a:lnTo>
                  <a:pt x="450" y="351"/>
                </a:lnTo>
                <a:lnTo>
                  <a:pt x="459" y="349"/>
                </a:lnTo>
                <a:lnTo>
                  <a:pt x="467" y="345"/>
                </a:lnTo>
                <a:lnTo>
                  <a:pt x="472" y="338"/>
                </a:lnTo>
                <a:lnTo>
                  <a:pt x="475" y="330"/>
                </a:lnTo>
                <a:lnTo>
                  <a:pt x="474" y="324"/>
                </a:lnTo>
                <a:lnTo>
                  <a:pt x="472" y="317"/>
                </a:lnTo>
                <a:lnTo>
                  <a:pt x="467" y="310"/>
                </a:lnTo>
                <a:lnTo>
                  <a:pt x="458" y="301"/>
                </a:lnTo>
                <a:lnTo>
                  <a:pt x="444" y="293"/>
                </a:lnTo>
                <a:lnTo>
                  <a:pt x="444" y="293"/>
                </a:lnTo>
                <a:close/>
                <a:moveTo>
                  <a:pt x="412" y="192"/>
                </a:moveTo>
                <a:lnTo>
                  <a:pt x="403" y="193"/>
                </a:lnTo>
                <a:lnTo>
                  <a:pt x="395" y="197"/>
                </a:lnTo>
                <a:lnTo>
                  <a:pt x="389" y="203"/>
                </a:lnTo>
                <a:lnTo>
                  <a:pt x="386" y="210"/>
                </a:lnTo>
                <a:lnTo>
                  <a:pt x="388" y="220"/>
                </a:lnTo>
                <a:lnTo>
                  <a:pt x="392" y="228"/>
                </a:lnTo>
                <a:lnTo>
                  <a:pt x="400" y="235"/>
                </a:lnTo>
                <a:lnTo>
                  <a:pt x="407" y="240"/>
                </a:lnTo>
                <a:lnTo>
                  <a:pt x="414" y="244"/>
                </a:lnTo>
                <a:lnTo>
                  <a:pt x="417" y="246"/>
                </a:lnTo>
                <a:lnTo>
                  <a:pt x="421" y="192"/>
                </a:lnTo>
                <a:lnTo>
                  <a:pt x="412" y="192"/>
                </a:lnTo>
                <a:close/>
                <a:moveTo>
                  <a:pt x="55" y="172"/>
                </a:moveTo>
                <a:lnTo>
                  <a:pt x="55" y="506"/>
                </a:lnTo>
                <a:lnTo>
                  <a:pt x="88" y="489"/>
                </a:lnTo>
                <a:lnTo>
                  <a:pt x="122" y="479"/>
                </a:lnTo>
                <a:lnTo>
                  <a:pt x="156" y="474"/>
                </a:lnTo>
                <a:lnTo>
                  <a:pt x="191" y="475"/>
                </a:lnTo>
                <a:lnTo>
                  <a:pt x="226" y="479"/>
                </a:lnTo>
                <a:lnTo>
                  <a:pt x="262" y="488"/>
                </a:lnTo>
                <a:lnTo>
                  <a:pt x="297" y="498"/>
                </a:lnTo>
                <a:lnTo>
                  <a:pt x="333" y="512"/>
                </a:lnTo>
                <a:lnTo>
                  <a:pt x="368" y="527"/>
                </a:lnTo>
                <a:lnTo>
                  <a:pt x="403" y="542"/>
                </a:lnTo>
                <a:lnTo>
                  <a:pt x="438" y="558"/>
                </a:lnTo>
                <a:lnTo>
                  <a:pt x="473" y="574"/>
                </a:lnTo>
                <a:lnTo>
                  <a:pt x="507" y="586"/>
                </a:lnTo>
                <a:lnTo>
                  <a:pt x="541" y="599"/>
                </a:lnTo>
                <a:lnTo>
                  <a:pt x="574" y="608"/>
                </a:lnTo>
                <a:lnTo>
                  <a:pt x="607" y="613"/>
                </a:lnTo>
                <a:lnTo>
                  <a:pt x="637" y="615"/>
                </a:lnTo>
                <a:lnTo>
                  <a:pt x="668" y="611"/>
                </a:lnTo>
                <a:lnTo>
                  <a:pt x="698" y="602"/>
                </a:lnTo>
                <a:lnTo>
                  <a:pt x="725" y="586"/>
                </a:lnTo>
                <a:lnTo>
                  <a:pt x="725" y="634"/>
                </a:lnTo>
                <a:lnTo>
                  <a:pt x="702" y="662"/>
                </a:lnTo>
                <a:lnTo>
                  <a:pt x="678" y="684"/>
                </a:lnTo>
                <a:lnTo>
                  <a:pt x="652" y="700"/>
                </a:lnTo>
                <a:lnTo>
                  <a:pt x="626" y="709"/>
                </a:lnTo>
                <a:lnTo>
                  <a:pt x="598" y="715"/>
                </a:lnTo>
                <a:lnTo>
                  <a:pt x="569" y="716"/>
                </a:lnTo>
                <a:lnTo>
                  <a:pt x="540" y="714"/>
                </a:lnTo>
                <a:lnTo>
                  <a:pt x="510" y="707"/>
                </a:lnTo>
                <a:lnTo>
                  <a:pt x="479" y="698"/>
                </a:lnTo>
                <a:lnTo>
                  <a:pt x="449" y="687"/>
                </a:lnTo>
                <a:lnTo>
                  <a:pt x="417" y="674"/>
                </a:lnTo>
                <a:lnTo>
                  <a:pt x="385" y="661"/>
                </a:lnTo>
                <a:lnTo>
                  <a:pt x="353" y="646"/>
                </a:lnTo>
                <a:lnTo>
                  <a:pt x="320" y="632"/>
                </a:lnTo>
                <a:lnTo>
                  <a:pt x="287" y="617"/>
                </a:lnTo>
                <a:lnTo>
                  <a:pt x="256" y="604"/>
                </a:lnTo>
                <a:lnTo>
                  <a:pt x="223" y="594"/>
                </a:lnTo>
                <a:lnTo>
                  <a:pt x="190" y="584"/>
                </a:lnTo>
                <a:lnTo>
                  <a:pt x="158" y="579"/>
                </a:lnTo>
                <a:lnTo>
                  <a:pt x="125" y="576"/>
                </a:lnTo>
                <a:lnTo>
                  <a:pt x="94" y="577"/>
                </a:lnTo>
                <a:lnTo>
                  <a:pt x="62" y="582"/>
                </a:lnTo>
                <a:lnTo>
                  <a:pt x="31" y="592"/>
                </a:lnTo>
                <a:lnTo>
                  <a:pt x="0" y="608"/>
                </a:lnTo>
                <a:lnTo>
                  <a:pt x="0" y="196"/>
                </a:lnTo>
                <a:lnTo>
                  <a:pt x="28" y="182"/>
                </a:lnTo>
                <a:lnTo>
                  <a:pt x="55" y="172"/>
                </a:lnTo>
                <a:close/>
                <a:moveTo>
                  <a:pt x="424" y="152"/>
                </a:moveTo>
                <a:lnTo>
                  <a:pt x="455" y="158"/>
                </a:lnTo>
                <a:lnTo>
                  <a:pt x="454" y="176"/>
                </a:lnTo>
                <a:lnTo>
                  <a:pt x="474" y="186"/>
                </a:lnTo>
                <a:lnTo>
                  <a:pt x="490" y="199"/>
                </a:lnTo>
                <a:lnTo>
                  <a:pt x="504" y="212"/>
                </a:lnTo>
                <a:lnTo>
                  <a:pt x="513" y="229"/>
                </a:lnTo>
                <a:lnTo>
                  <a:pt x="481" y="237"/>
                </a:lnTo>
                <a:lnTo>
                  <a:pt x="474" y="223"/>
                </a:lnTo>
                <a:lnTo>
                  <a:pt x="465" y="211"/>
                </a:lnTo>
                <a:lnTo>
                  <a:pt x="452" y="202"/>
                </a:lnTo>
                <a:lnTo>
                  <a:pt x="446" y="263"/>
                </a:lnTo>
                <a:lnTo>
                  <a:pt x="465" y="273"/>
                </a:lnTo>
                <a:lnTo>
                  <a:pt x="473" y="278"/>
                </a:lnTo>
                <a:lnTo>
                  <a:pt x="483" y="285"/>
                </a:lnTo>
                <a:lnTo>
                  <a:pt x="493" y="296"/>
                </a:lnTo>
                <a:lnTo>
                  <a:pt x="503" y="308"/>
                </a:lnTo>
                <a:lnTo>
                  <a:pt x="506" y="314"/>
                </a:lnTo>
                <a:lnTo>
                  <a:pt x="509" y="324"/>
                </a:lnTo>
                <a:lnTo>
                  <a:pt x="509" y="335"/>
                </a:lnTo>
                <a:lnTo>
                  <a:pt x="507" y="348"/>
                </a:lnTo>
                <a:lnTo>
                  <a:pt x="501" y="359"/>
                </a:lnTo>
                <a:lnTo>
                  <a:pt x="491" y="367"/>
                </a:lnTo>
                <a:lnTo>
                  <a:pt x="479" y="373"/>
                </a:lnTo>
                <a:lnTo>
                  <a:pt x="465" y="377"/>
                </a:lnTo>
                <a:lnTo>
                  <a:pt x="450" y="378"/>
                </a:lnTo>
                <a:lnTo>
                  <a:pt x="437" y="377"/>
                </a:lnTo>
                <a:lnTo>
                  <a:pt x="435" y="397"/>
                </a:lnTo>
                <a:lnTo>
                  <a:pt x="404" y="388"/>
                </a:lnTo>
                <a:lnTo>
                  <a:pt x="406" y="368"/>
                </a:lnTo>
                <a:lnTo>
                  <a:pt x="390" y="362"/>
                </a:lnTo>
                <a:lnTo>
                  <a:pt x="374" y="354"/>
                </a:lnTo>
                <a:lnTo>
                  <a:pt x="361" y="344"/>
                </a:lnTo>
                <a:lnTo>
                  <a:pt x="350" y="333"/>
                </a:lnTo>
                <a:lnTo>
                  <a:pt x="343" y="325"/>
                </a:lnTo>
                <a:lnTo>
                  <a:pt x="337" y="316"/>
                </a:lnTo>
                <a:lnTo>
                  <a:pt x="333" y="308"/>
                </a:lnTo>
                <a:lnTo>
                  <a:pt x="367" y="301"/>
                </a:lnTo>
                <a:lnTo>
                  <a:pt x="372" y="312"/>
                </a:lnTo>
                <a:lnTo>
                  <a:pt x="380" y="324"/>
                </a:lnTo>
                <a:lnTo>
                  <a:pt x="392" y="334"/>
                </a:lnTo>
                <a:lnTo>
                  <a:pt x="408" y="344"/>
                </a:lnTo>
                <a:lnTo>
                  <a:pt x="414" y="276"/>
                </a:lnTo>
                <a:lnTo>
                  <a:pt x="399" y="266"/>
                </a:lnTo>
                <a:lnTo>
                  <a:pt x="382" y="257"/>
                </a:lnTo>
                <a:lnTo>
                  <a:pt x="367" y="244"/>
                </a:lnTo>
                <a:lnTo>
                  <a:pt x="356" y="231"/>
                </a:lnTo>
                <a:lnTo>
                  <a:pt x="353" y="225"/>
                </a:lnTo>
                <a:lnTo>
                  <a:pt x="351" y="216"/>
                </a:lnTo>
                <a:lnTo>
                  <a:pt x="351" y="204"/>
                </a:lnTo>
                <a:lnTo>
                  <a:pt x="354" y="191"/>
                </a:lnTo>
                <a:lnTo>
                  <a:pt x="363" y="182"/>
                </a:lnTo>
                <a:lnTo>
                  <a:pt x="373" y="174"/>
                </a:lnTo>
                <a:lnTo>
                  <a:pt x="388" y="170"/>
                </a:lnTo>
                <a:lnTo>
                  <a:pt x="405" y="168"/>
                </a:lnTo>
                <a:lnTo>
                  <a:pt x="423" y="169"/>
                </a:lnTo>
                <a:lnTo>
                  <a:pt x="424" y="152"/>
                </a:lnTo>
                <a:close/>
                <a:moveTo>
                  <a:pt x="415" y="112"/>
                </a:moveTo>
                <a:lnTo>
                  <a:pt x="391" y="117"/>
                </a:lnTo>
                <a:lnTo>
                  <a:pt x="370" y="126"/>
                </a:lnTo>
                <a:lnTo>
                  <a:pt x="350" y="142"/>
                </a:lnTo>
                <a:lnTo>
                  <a:pt x="333" y="164"/>
                </a:lnTo>
                <a:lnTo>
                  <a:pt x="320" y="188"/>
                </a:lnTo>
                <a:lnTo>
                  <a:pt x="311" y="216"/>
                </a:lnTo>
                <a:lnTo>
                  <a:pt x="306" y="246"/>
                </a:lnTo>
                <a:lnTo>
                  <a:pt x="304" y="278"/>
                </a:lnTo>
                <a:lnTo>
                  <a:pt x="310" y="310"/>
                </a:lnTo>
                <a:lnTo>
                  <a:pt x="318" y="338"/>
                </a:lnTo>
                <a:lnTo>
                  <a:pt x="331" y="365"/>
                </a:lnTo>
                <a:lnTo>
                  <a:pt x="347" y="388"/>
                </a:lnTo>
                <a:lnTo>
                  <a:pt x="366" y="407"/>
                </a:lnTo>
                <a:lnTo>
                  <a:pt x="388" y="422"/>
                </a:lnTo>
                <a:lnTo>
                  <a:pt x="412" y="432"/>
                </a:lnTo>
                <a:lnTo>
                  <a:pt x="436" y="435"/>
                </a:lnTo>
                <a:lnTo>
                  <a:pt x="460" y="431"/>
                </a:lnTo>
                <a:lnTo>
                  <a:pt x="481" y="421"/>
                </a:lnTo>
                <a:lnTo>
                  <a:pt x="501" y="406"/>
                </a:lnTo>
                <a:lnTo>
                  <a:pt x="518" y="386"/>
                </a:lnTo>
                <a:lnTo>
                  <a:pt x="531" y="361"/>
                </a:lnTo>
                <a:lnTo>
                  <a:pt x="541" y="332"/>
                </a:lnTo>
                <a:lnTo>
                  <a:pt x="546" y="300"/>
                </a:lnTo>
                <a:lnTo>
                  <a:pt x="546" y="267"/>
                </a:lnTo>
                <a:lnTo>
                  <a:pt x="542" y="235"/>
                </a:lnTo>
                <a:lnTo>
                  <a:pt x="533" y="205"/>
                </a:lnTo>
                <a:lnTo>
                  <a:pt x="521" y="178"/>
                </a:lnTo>
                <a:lnTo>
                  <a:pt x="504" y="154"/>
                </a:lnTo>
                <a:lnTo>
                  <a:pt x="485" y="135"/>
                </a:lnTo>
                <a:lnTo>
                  <a:pt x="463" y="121"/>
                </a:lnTo>
                <a:lnTo>
                  <a:pt x="439" y="114"/>
                </a:lnTo>
                <a:lnTo>
                  <a:pt x="415" y="112"/>
                </a:lnTo>
                <a:close/>
                <a:moveTo>
                  <a:pt x="184" y="0"/>
                </a:moveTo>
                <a:lnTo>
                  <a:pt x="219" y="1"/>
                </a:lnTo>
                <a:lnTo>
                  <a:pt x="255" y="6"/>
                </a:lnTo>
                <a:lnTo>
                  <a:pt x="291" y="14"/>
                </a:lnTo>
                <a:lnTo>
                  <a:pt x="326" y="26"/>
                </a:lnTo>
                <a:lnTo>
                  <a:pt x="362" y="40"/>
                </a:lnTo>
                <a:lnTo>
                  <a:pt x="398" y="54"/>
                </a:lnTo>
                <a:lnTo>
                  <a:pt x="434" y="70"/>
                </a:lnTo>
                <a:lnTo>
                  <a:pt x="466" y="85"/>
                </a:lnTo>
                <a:lnTo>
                  <a:pt x="497" y="99"/>
                </a:lnTo>
                <a:lnTo>
                  <a:pt x="529" y="112"/>
                </a:lnTo>
                <a:lnTo>
                  <a:pt x="560" y="122"/>
                </a:lnTo>
                <a:lnTo>
                  <a:pt x="591" y="132"/>
                </a:lnTo>
                <a:lnTo>
                  <a:pt x="620" y="138"/>
                </a:lnTo>
                <a:lnTo>
                  <a:pt x="649" y="140"/>
                </a:lnTo>
                <a:lnTo>
                  <a:pt x="679" y="139"/>
                </a:lnTo>
                <a:lnTo>
                  <a:pt x="706" y="134"/>
                </a:lnTo>
                <a:lnTo>
                  <a:pt x="733" y="124"/>
                </a:lnTo>
                <a:lnTo>
                  <a:pt x="758" y="108"/>
                </a:lnTo>
                <a:lnTo>
                  <a:pt x="783" y="86"/>
                </a:lnTo>
                <a:lnTo>
                  <a:pt x="806" y="59"/>
                </a:lnTo>
                <a:lnTo>
                  <a:pt x="806" y="470"/>
                </a:lnTo>
                <a:lnTo>
                  <a:pt x="783" y="498"/>
                </a:lnTo>
                <a:lnTo>
                  <a:pt x="758" y="521"/>
                </a:lnTo>
                <a:lnTo>
                  <a:pt x="733" y="536"/>
                </a:lnTo>
                <a:lnTo>
                  <a:pt x="706" y="546"/>
                </a:lnTo>
                <a:lnTo>
                  <a:pt x="679" y="551"/>
                </a:lnTo>
                <a:lnTo>
                  <a:pt x="649" y="553"/>
                </a:lnTo>
                <a:lnTo>
                  <a:pt x="620" y="549"/>
                </a:lnTo>
                <a:lnTo>
                  <a:pt x="591" y="544"/>
                </a:lnTo>
                <a:lnTo>
                  <a:pt x="560" y="535"/>
                </a:lnTo>
                <a:lnTo>
                  <a:pt x="529" y="524"/>
                </a:lnTo>
                <a:lnTo>
                  <a:pt x="497" y="511"/>
                </a:lnTo>
                <a:lnTo>
                  <a:pt x="466" y="496"/>
                </a:lnTo>
                <a:lnTo>
                  <a:pt x="434" y="483"/>
                </a:lnTo>
                <a:lnTo>
                  <a:pt x="398" y="467"/>
                </a:lnTo>
                <a:lnTo>
                  <a:pt x="362" y="452"/>
                </a:lnTo>
                <a:lnTo>
                  <a:pt x="326" y="438"/>
                </a:lnTo>
                <a:lnTo>
                  <a:pt x="291" y="426"/>
                </a:lnTo>
                <a:lnTo>
                  <a:pt x="255" y="418"/>
                </a:lnTo>
                <a:lnTo>
                  <a:pt x="219" y="413"/>
                </a:lnTo>
                <a:lnTo>
                  <a:pt x="184" y="413"/>
                </a:lnTo>
                <a:lnTo>
                  <a:pt x="149" y="417"/>
                </a:lnTo>
                <a:lnTo>
                  <a:pt x="115" y="427"/>
                </a:lnTo>
                <a:lnTo>
                  <a:pt x="81" y="444"/>
                </a:lnTo>
                <a:lnTo>
                  <a:pt x="81" y="32"/>
                </a:lnTo>
                <a:lnTo>
                  <a:pt x="115" y="15"/>
                </a:lnTo>
                <a:lnTo>
                  <a:pt x="149" y="5"/>
                </a:lnTo>
                <a:lnTo>
                  <a:pt x="184"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1" name="Freeform 11"/>
          <p:cNvSpPr/>
          <p:nvPr/>
        </p:nvSpPr>
        <p:spPr>
          <a:xfrm>
            <a:off x="3351717" y="4877035"/>
            <a:ext cx="517400" cy="471309"/>
          </a:xfrm>
          <a:custGeom>
            <a:avLst/>
            <a:gdLst/>
            <a:ahLst/>
            <a:cxnLst/>
            <a:rect l="l" t="t" r="r" b="b"/>
            <a:pathLst>
              <a:path w="595" h="542">
                <a:moveTo>
                  <a:pt x="372" y="205"/>
                </a:moveTo>
                <a:lnTo>
                  <a:pt x="376" y="205"/>
                </a:lnTo>
                <a:lnTo>
                  <a:pt x="379" y="206"/>
                </a:lnTo>
                <a:lnTo>
                  <a:pt x="382" y="208"/>
                </a:lnTo>
                <a:lnTo>
                  <a:pt x="384" y="211"/>
                </a:lnTo>
                <a:lnTo>
                  <a:pt x="386" y="214"/>
                </a:lnTo>
                <a:lnTo>
                  <a:pt x="387" y="217"/>
                </a:lnTo>
                <a:lnTo>
                  <a:pt x="387" y="221"/>
                </a:lnTo>
                <a:lnTo>
                  <a:pt x="386" y="224"/>
                </a:lnTo>
                <a:lnTo>
                  <a:pt x="385" y="229"/>
                </a:lnTo>
                <a:lnTo>
                  <a:pt x="301" y="342"/>
                </a:lnTo>
                <a:lnTo>
                  <a:pt x="356" y="406"/>
                </a:lnTo>
                <a:lnTo>
                  <a:pt x="359" y="413"/>
                </a:lnTo>
                <a:lnTo>
                  <a:pt x="358" y="421"/>
                </a:lnTo>
                <a:lnTo>
                  <a:pt x="353" y="427"/>
                </a:lnTo>
                <a:lnTo>
                  <a:pt x="350" y="429"/>
                </a:lnTo>
                <a:lnTo>
                  <a:pt x="348" y="430"/>
                </a:lnTo>
                <a:lnTo>
                  <a:pt x="344" y="430"/>
                </a:lnTo>
                <a:lnTo>
                  <a:pt x="340" y="430"/>
                </a:lnTo>
                <a:lnTo>
                  <a:pt x="336" y="428"/>
                </a:lnTo>
                <a:lnTo>
                  <a:pt x="333" y="425"/>
                </a:lnTo>
                <a:lnTo>
                  <a:pt x="271" y="352"/>
                </a:lnTo>
                <a:lnTo>
                  <a:pt x="271" y="351"/>
                </a:lnTo>
                <a:lnTo>
                  <a:pt x="270" y="350"/>
                </a:lnTo>
                <a:lnTo>
                  <a:pt x="270" y="348"/>
                </a:lnTo>
                <a:lnTo>
                  <a:pt x="269" y="346"/>
                </a:lnTo>
                <a:lnTo>
                  <a:pt x="269" y="345"/>
                </a:lnTo>
                <a:lnTo>
                  <a:pt x="268" y="343"/>
                </a:lnTo>
                <a:lnTo>
                  <a:pt x="268" y="340"/>
                </a:lnTo>
                <a:lnTo>
                  <a:pt x="269" y="338"/>
                </a:lnTo>
                <a:lnTo>
                  <a:pt x="270" y="336"/>
                </a:lnTo>
                <a:lnTo>
                  <a:pt x="270" y="335"/>
                </a:lnTo>
                <a:lnTo>
                  <a:pt x="361" y="211"/>
                </a:lnTo>
                <a:lnTo>
                  <a:pt x="364" y="208"/>
                </a:lnTo>
                <a:lnTo>
                  <a:pt x="368" y="205"/>
                </a:lnTo>
                <a:lnTo>
                  <a:pt x="372" y="205"/>
                </a:lnTo>
                <a:close/>
                <a:moveTo>
                  <a:pt x="299" y="160"/>
                </a:moveTo>
                <a:lnTo>
                  <a:pt x="268" y="163"/>
                </a:lnTo>
                <a:lnTo>
                  <a:pt x="237" y="171"/>
                </a:lnTo>
                <a:lnTo>
                  <a:pt x="207" y="184"/>
                </a:lnTo>
                <a:lnTo>
                  <a:pt x="181" y="202"/>
                </a:lnTo>
                <a:lnTo>
                  <a:pt x="157" y="223"/>
                </a:lnTo>
                <a:lnTo>
                  <a:pt x="138" y="248"/>
                </a:lnTo>
                <a:lnTo>
                  <a:pt x="123" y="275"/>
                </a:lnTo>
                <a:lnTo>
                  <a:pt x="114" y="305"/>
                </a:lnTo>
                <a:lnTo>
                  <a:pt x="111" y="338"/>
                </a:lnTo>
                <a:lnTo>
                  <a:pt x="114" y="370"/>
                </a:lnTo>
                <a:lnTo>
                  <a:pt x="123" y="399"/>
                </a:lnTo>
                <a:lnTo>
                  <a:pt x="138" y="427"/>
                </a:lnTo>
                <a:lnTo>
                  <a:pt x="157" y="451"/>
                </a:lnTo>
                <a:lnTo>
                  <a:pt x="181" y="472"/>
                </a:lnTo>
                <a:lnTo>
                  <a:pt x="207" y="490"/>
                </a:lnTo>
                <a:lnTo>
                  <a:pt x="237" y="503"/>
                </a:lnTo>
                <a:lnTo>
                  <a:pt x="268" y="512"/>
                </a:lnTo>
                <a:lnTo>
                  <a:pt x="299" y="515"/>
                </a:lnTo>
                <a:lnTo>
                  <a:pt x="332" y="512"/>
                </a:lnTo>
                <a:lnTo>
                  <a:pt x="363" y="503"/>
                </a:lnTo>
                <a:lnTo>
                  <a:pt x="393" y="490"/>
                </a:lnTo>
                <a:lnTo>
                  <a:pt x="419" y="472"/>
                </a:lnTo>
                <a:lnTo>
                  <a:pt x="442" y="451"/>
                </a:lnTo>
                <a:lnTo>
                  <a:pt x="462" y="427"/>
                </a:lnTo>
                <a:lnTo>
                  <a:pt x="476" y="399"/>
                </a:lnTo>
                <a:lnTo>
                  <a:pt x="486" y="370"/>
                </a:lnTo>
                <a:lnTo>
                  <a:pt x="489" y="338"/>
                </a:lnTo>
                <a:lnTo>
                  <a:pt x="486" y="305"/>
                </a:lnTo>
                <a:lnTo>
                  <a:pt x="476" y="275"/>
                </a:lnTo>
                <a:lnTo>
                  <a:pt x="462" y="248"/>
                </a:lnTo>
                <a:lnTo>
                  <a:pt x="442" y="223"/>
                </a:lnTo>
                <a:lnTo>
                  <a:pt x="419" y="202"/>
                </a:lnTo>
                <a:lnTo>
                  <a:pt x="393" y="184"/>
                </a:lnTo>
                <a:lnTo>
                  <a:pt x="363" y="171"/>
                </a:lnTo>
                <a:lnTo>
                  <a:pt x="332" y="163"/>
                </a:lnTo>
                <a:lnTo>
                  <a:pt x="299" y="160"/>
                </a:lnTo>
                <a:close/>
                <a:moveTo>
                  <a:pt x="299" y="132"/>
                </a:moveTo>
                <a:lnTo>
                  <a:pt x="340" y="134"/>
                </a:lnTo>
                <a:lnTo>
                  <a:pt x="379" y="141"/>
                </a:lnTo>
                <a:lnTo>
                  <a:pt x="416" y="151"/>
                </a:lnTo>
                <a:lnTo>
                  <a:pt x="450" y="165"/>
                </a:lnTo>
                <a:lnTo>
                  <a:pt x="481" y="182"/>
                </a:lnTo>
                <a:lnTo>
                  <a:pt x="507" y="202"/>
                </a:lnTo>
                <a:lnTo>
                  <a:pt x="530" y="226"/>
                </a:lnTo>
                <a:lnTo>
                  <a:pt x="549" y="251"/>
                </a:lnTo>
                <a:lnTo>
                  <a:pt x="563" y="279"/>
                </a:lnTo>
                <a:lnTo>
                  <a:pt x="572" y="307"/>
                </a:lnTo>
                <a:lnTo>
                  <a:pt x="575" y="338"/>
                </a:lnTo>
                <a:lnTo>
                  <a:pt x="572" y="368"/>
                </a:lnTo>
                <a:lnTo>
                  <a:pt x="563" y="397"/>
                </a:lnTo>
                <a:lnTo>
                  <a:pt x="549" y="424"/>
                </a:lnTo>
                <a:lnTo>
                  <a:pt x="530" y="449"/>
                </a:lnTo>
                <a:lnTo>
                  <a:pt x="507" y="472"/>
                </a:lnTo>
                <a:lnTo>
                  <a:pt x="481" y="493"/>
                </a:lnTo>
                <a:lnTo>
                  <a:pt x="450" y="510"/>
                </a:lnTo>
                <a:lnTo>
                  <a:pt x="416" y="523"/>
                </a:lnTo>
                <a:lnTo>
                  <a:pt x="379" y="534"/>
                </a:lnTo>
                <a:lnTo>
                  <a:pt x="340" y="540"/>
                </a:lnTo>
                <a:lnTo>
                  <a:pt x="299" y="542"/>
                </a:lnTo>
                <a:lnTo>
                  <a:pt x="259" y="540"/>
                </a:lnTo>
                <a:lnTo>
                  <a:pt x="220" y="534"/>
                </a:lnTo>
                <a:lnTo>
                  <a:pt x="183" y="523"/>
                </a:lnTo>
                <a:lnTo>
                  <a:pt x="149" y="510"/>
                </a:lnTo>
                <a:lnTo>
                  <a:pt x="118" y="493"/>
                </a:lnTo>
                <a:lnTo>
                  <a:pt x="92" y="472"/>
                </a:lnTo>
                <a:lnTo>
                  <a:pt x="68" y="449"/>
                </a:lnTo>
                <a:lnTo>
                  <a:pt x="49" y="424"/>
                </a:lnTo>
                <a:lnTo>
                  <a:pt x="35" y="397"/>
                </a:lnTo>
                <a:lnTo>
                  <a:pt x="27" y="368"/>
                </a:lnTo>
                <a:lnTo>
                  <a:pt x="24" y="338"/>
                </a:lnTo>
                <a:lnTo>
                  <a:pt x="27" y="307"/>
                </a:lnTo>
                <a:lnTo>
                  <a:pt x="35" y="279"/>
                </a:lnTo>
                <a:lnTo>
                  <a:pt x="49" y="251"/>
                </a:lnTo>
                <a:lnTo>
                  <a:pt x="68" y="226"/>
                </a:lnTo>
                <a:lnTo>
                  <a:pt x="92" y="202"/>
                </a:lnTo>
                <a:lnTo>
                  <a:pt x="118" y="182"/>
                </a:lnTo>
                <a:lnTo>
                  <a:pt x="149" y="165"/>
                </a:lnTo>
                <a:lnTo>
                  <a:pt x="183" y="151"/>
                </a:lnTo>
                <a:lnTo>
                  <a:pt x="220" y="141"/>
                </a:lnTo>
                <a:lnTo>
                  <a:pt x="259" y="134"/>
                </a:lnTo>
                <a:lnTo>
                  <a:pt x="299" y="132"/>
                </a:lnTo>
                <a:close/>
                <a:moveTo>
                  <a:pt x="298" y="0"/>
                </a:moveTo>
                <a:lnTo>
                  <a:pt x="329" y="2"/>
                </a:lnTo>
                <a:lnTo>
                  <a:pt x="357" y="9"/>
                </a:lnTo>
                <a:lnTo>
                  <a:pt x="381" y="20"/>
                </a:lnTo>
                <a:lnTo>
                  <a:pt x="394" y="29"/>
                </a:lnTo>
                <a:lnTo>
                  <a:pt x="405" y="40"/>
                </a:lnTo>
                <a:lnTo>
                  <a:pt x="414" y="54"/>
                </a:lnTo>
                <a:lnTo>
                  <a:pt x="437" y="45"/>
                </a:lnTo>
                <a:lnTo>
                  <a:pt x="462" y="42"/>
                </a:lnTo>
                <a:lnTo>
                  <a:pt x="486" y="43"/>
                </a:lnTo>
                <a:lnTo>
                  <a:pt x="509" y="49"/>
                </a:lnTo>
                <a:lnTo>
                  <a:pt x="530" y="57"/>
                </a:lnTo>
                <a:lnTo>
                  <a:pt x="551" y="70"/>
                </a:lnTo>
                <a:lnTo>
                  <a:pt x="568" y="86"/>
                </a:lnTo>
                <a:lnTo>
                  <a:pt x="581" y="105"/>
                </a:lnTo>
                <a:lnTo>
                  <a:pt x="591" y="126"/>
                </a:lnTo>
                <a:lnTo>
                  <a:pt x="595" y="148"/>
                </a:lnTo>
                <a:lnTo>
                  <a:pt x="595" y="169"/>
                </a:lnTo>
                <a:lnTo>
                  <a:pt x="591" y="192"/>
                </a:lnTo>
                <a:lnTo>
                  <a:pt x="583" y="212"/>
                </a:lnTo>
                <a:lnTo>
                  <a:pt x="571" y="231"/>
                </a:lnTo>
                <a:lnTo>
                  <a:pt x="551" y="206"/>
                </a:lnTo>
                <a:lnTo>
                  <a:pt x="526" y="184"/>
                </a:lnTo>
                <a:lnTo>
                  <a:pt x="498" y="163"/>
                </a:lnTo>
                <a:lnTo>
                  <a:pt x="466" y="146"/>
                </a:lnTo>
                <a:lnTo>
                  <a:pt x="428" y="130"/>
                </a:lnTo>
                <a:lnTo>
                  <a:pt x="388" y="120"/>
                </a:lnTo>
                <a:lnTo>
                  <a:pt x="349" y="113"/>
                </a:lnTo>
                <a:lnTo>
                  <a:pt x="359" y="96"/>
                </a:lnTo>
                <a:lnTo>
                  <a:pt x="371" y="81"/>
                </a:lnTo>
                <a:lnTo>
                  <a:pt x="386" y="69"/>
                </a:lnTo>
                <a:lnTo>
                  <a:pt x="382" y="61"/>
                </a:lnTo>
                <a:lnTo>
                  <a:pt x="375" y="53"/>
                </a:lnTo>
                <a:lnTo>
                  <a:pt x="365" y="45"/>
                </a:lnTo>
                <a:lnTo>
                  <a:pt x="346" y="36"/>
                </a:lnTo>
                <a:lnTo>
                  <a:pt x="324" y="29"/>
                </a:lnTo>
                <a:lnTo>
                  <a:pt x="298" y="27"/>
                </a:lnTo>
                <a:lnTo>
                  <a:pt x="273" y="29"/>
                </a:lnTo>
                <a:lnTo>
                  <a:pt x="250" y="36"/>
                </a:lnTo>
                <a:lnTo>
                  <a:pt x="231" y="45"/>
                </a:lnTo>
                <a:lnTo>
                  <a:pt x="220" y="55"/>
                </a:lnTo>
                <a:lnTo>
                  <a:pt x="212" y="64"/>
                </a:lnTo>
                <a:lnTo>
                  <a:pt x="227" y="76"/>
                </a:lnTo>
                <a:lnTo>
                  <a:pt x="241" y="91"/>
                </a:lnTo>
                <a:lnTo>
                  <a:pt x="252" y="108"/>
                </a:lnTo>
                <a:lnTo>
                  <a:pt x="255" y="113"/>
                </a:lnTo>
                <a:lnTo>
                  <a:pt x="219" y="118"/>
                </a:lnTo>
                <a:lnTo>
                  <a:pt x="185" y="127"/>
                </a:lnTo>
                <a:lnTo>
                  <a:pt x="152" y="139"/>
                </a:lnTo>
                <a:lnTo>
                  <a:pt x="120" y="153"/>
                </a:lnTo>
                <a:lnTo>
                  <a:pt x="92" y="171"/>
                </a:lnTo>
                <a:lnTo>
                  <a:pt x="66" y="192"/>
                </a:lnTo>
                <a:lnTo>
                  <a:pt x="43" y="215"/>
                </a:lnTo>
                <a:lnTo>
                  <a:pt x="33" y="228"/>
                </a:lnTo>
                <a:lnTo>
                  <a:pt x="25" y="240"/>
                </a:lnTo>
                <a:lnTo>
                  <a:pt x="19" y="234"/>
                </a:lnTo>
                <a:lnTo>
                  <a:pt x="15" y="227"/>
                </a:lnTo>
                <a:lnTo>
                  <a:pt x="6" y="203"/>
                </a:lnTo>
                <a:lnTo>
                  <a:pt x="0" y="179"/>
                </a:lnTo>
                <a:lnTo>
                  <a:pt x="1" y="156"/>
                </a:lnTo>
                <a:lnTo>
                  <a:pt x="7" y="131"/>
                </a:lnTo>
                <a:lnTo>
                  <a:pt x="17" y="109"/>
                </a:lnTo>
                <a:lnTo>
                  <a:pt x="31" y="89"/>
                </a:lnTo>
                <a:lnTo>
                  <a:pt x="50" y="72"/>
                </a:lnTo>
                <a:lnTo>
                  <a:pt x="72" y="57"/>
                </a:lnTo>
                <a:lnTo>
                  <a:pt x="100" y="46"/>
                </a:lnTo>
                <a:lnTo>
                  <a:pt x="129" y="42"/>
                </a:lnTo>
                <a:lnTo>
                  <a:pt x="157" y="43"/>
                </a:lnTo>
                <a:lnTo>
                  <a:pt x="184" y="51"/>
                </a:lnTo>
                <a:lnTo>
                  <a:pt x="192" y="39"/>
                </a:lnTo>
                <a:lnTo>
                  <a:pt x="203" y="28"/>
                </a:lnTo>
                <a:lnTo>
                  <a:pt x="216" y="20"/>
                </a:lnTo>
                <a:lnTo>
                  <a:pt x="240" y="9"/>
                </a:lnTo>
                <a:lnTo>
                  <a:pt x="268" y="2"/>
                </a:lnTo>
                <a:lnTo>
                  <a:pt x="298" y="0"/>
                </a:lnTo>
                <a:close/>
              </a:path>
            </a:pathLst>
          </a:custGeom>
          <a:solidFill>
            <a:srgbClr val="FFFFFF"/>
          </a:solidFill>
          <a:ln>
            <a:prstDash val="solid"/>
          </a:ln>
        </p:spPr>
        <p:txBody>
          <a:bodyPr vert="horz" wrap="square" lIns="121920" tIns="60960" rIns="121920" bIns="60960" anchor="t">
            <a:normAutofit/>
          </a:bodyPr>
          <a:lstStyle/>
          <a:p>
            <a:pPr marL="0" algn="l"/>
            <a:endParaRPr/>
          </a:p>
        </p:txBody>
      </p:sp>
      <p:sp>
        <p:nvSpPr>
          <p:cNvPr id="12" name="AutoShape 12"/>
          <p:cNvSpPr/>
          <p:nvPr/>
        </p:nvSpPr>
        <p:spPr>
          <a:xfrm>
            <a:off x="912219" y="2598390"/>
            <a:ext cx="1976768" cy="1916698"/>
          </a:xfrm>
          <a:prstGeom prst="ellipse">
            <a:avLst/>
          </a:prstGeom>
          <a:solidFill>
            <a:srgbClr val="5CB3AB"/>
          </a:solidFill>
          <a:ln w="28575" cap="flat" cmpd="sng">
            <a:solidFill>
              <a:srgbClr val="FFFFFF"/>
            </a:solidFill>
            <a:prstDash val="solid"/>
          </a:ln>
        </p:spPr>
      </p:sp>
      <p:grpSp>
        <p:nvGrpSpPr>
          <p:cNvPr id="13" name="Group 13"/>
          <p:cNvGrpSpPr/>
          <p:nvPr/>
        </p:nvGrpSpPr>
        <p:grpSpPr>
          <a:xfrm>
            <a:off x="1344266" y="3134650"/>
            <a:ext cx="1127439" cy="953132"/>
            <a:chOff x="2425" y="1235"/>
            <a:chExt cx="912" cy="771"/>
          </a:xfrm>
          <a:solidFill>
            <a:srgbClr val="FFFFFF"/>
          </a:solidFill>
        </p:grpSpPr>
        <p:sp>
          <p:nvSpPr>
            <p:cNvPr id="14" name="Freeform 14"/>
            <p:cNvSpPr/>
            <p:nvPr/>
          </p:nvSpPr>
          <p:spPr>
            <a:xfrm>
              <a:off x="2625" y="1422"/>
              <a:ext cx="513" cy="214"/>
            </a:xfrm>
            <a:custGeom>
              <a:avLst/>
              <a:gdLst/>
              <a:ahLst/>
              <a:cxnLst/>
              <a:rect l="l" t="t"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grpFill/>
          </p:spPr>
          <p:txBody>
            <a:bodyPr vert="horz" wrap="square" lIns="91440" tIns="45720" rIns="91440" bIns="45720" anchor="t">
              <a:normAutofit fontScale="77500" lnSpcReduction="20000"/>
            </a:bodyPr>
            <a:lstStyle/>
            <a:p>
              <a:pPr marL="0" algn="l"/>
              <a:endParaRPr/>
            </a:p>
          </p:txBody>
        </p:sp>
        <p:sp>
          <p:nvSpPr>
            <p:cNvPr id="15" name="Freeform 15"/>
            <p:cNvSpPr/>
            <p:nvPr/>
          </p:nvSpPr>
          <p:spPr>
            <a:xfrm>
              <a:off x="2425" y="1235"/>
              <a:ext cx="912" cy="771"/>
            </a:xfrm>
            <a:custGeom>
              <a:avLst/>
              <a:gdLst/>
              <a:ahLst/>
              <a:cxnLst/>
              <a:rect l="l" t="t"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grpFill/>
          </p:spPr>
          <p:txBody>
            <a:bodyPr vert="horz" wrap="square" lIns="91440" tIns="45720" rIns="91440" bIns="45720" anchor="t">
              <a:normAutofit/>
            </a:bodyPr>
            <a:lstStyle/>
            <a:p>
              <a:pPr marL="0" algn="l"/>
              <a:endParaRPr/>
            </a:p>
          </p:txBody>
        </p:sp>
      </p:grpSp>
      <p:sp>
        <p:nvSpPr>
          <p:cNvPr id="16" name="AutoShape 16"/>
          <p:cNvSpPr/>
          <p:nvPr/>
        </p:nvSpPr>
        <p:spPr>
          <a:xfrm>
            <a:off x="4665331" y="1340768"/>
            <a:ext cx="6676240"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purpose of the analysis is to utilize SQL queries to extract and manipulate healthcare data, providing hospitals with actionable insights crucial for decision-making. This enhances operational efficiency, patient care quality, and enables better financial management through data-driven strategies.</a:t>
            </a:r>
          </a:p>
        </p:txBody>
      </p:sp>
      <p:sp>
        <p:nvSpPr>
          <p:cNvPr id="17" name="TextBox 17"/>
          <p:cNvSpPr txBox="1"/>
          <p:nvPr/>
        </p:nvSpPr>
        <p:spPr>
          <a:xfrm>
            <a:off x="4665332" y="986469"/>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Purpose of Analysis</a:t>
            </a:r>
            <a:endParaRPr lang="en-US" sz="1100"/>
          </a:p>
        </p:txBody>
      </p:sp>
      <p:sp>
        <p:nvSpPr>
          <p:cNvPr id="18" name="AutoShape 18"/>
          <p:cNvSpPr/>
          <p:nvPr/>
        </p:nvSpPr>
        <p:spPr>
          <a:xfrm>
            <a:off x="4734259" y="3321180"/>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analysis utilizes various datasets such as patient admission records, billing data, treatment outcomes, and diagnosis statistics. These datasets offer a comprehensive view of hospital operations, enabling the identification of trends and patterns that shape healthcare delivery.</a:t>
            </a:r>
          </a:p>
        </p:txBody>
      </p:sp>
      <p:sp>
        <p:nvSpPr>
          <p:cNvPr id="19" name="TextBox 19"/>
          <p:cNvSpPr txBox="1"/>
          <p:nvPr/>
        </p:nvSpPr>
        <p:spPr>
          <a:xfrm>
            <a:off x="4734260" y="2966881"/>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Types of Datasets</a:t>
            </a:r>
            <a:endParaRPr lang="en-US" sz="1100"/>
          </a:p>
        </p:txBody>
      </p:sp>
      <p:sp>
        <p:nvSpPr>
          <p:cNvPr id="20" name="AutoShape 20"/>
          <p:cNvSpPr/>
          <p:nvPr/>
        </p:nvSpPr>
        <p:spPr>
          <a:xfrm>
            <a:off x="4746488" y="5134495"/>
            <a:ext cx="6607312"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methodology involves data extraction using SQL, followed by data cleansing, transformation, and detailed analysis. This systematic approach ensures data accuracy and reliability, resulting in meaningful insights that inform hospital policies and practices.</a:t>
            </a:r>
          </a:p>
        </p:txBody>
      </p:sp>
      <p:sp>
        <p:nvSpPr>
          <p:cNvPr id="21" name="TextBox 21"/>
          <p:cNvSpPr txBox="1"/>
          <p:nvPr/>
        </p:nvSpPr>
        <p:spPr>
          <a:xfrm>
            <a:off x="4746490" y="4780196"/>
            <a:ext cx="6625187"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Methodology Used</a:t>
            </a:r>
            <a:endParaRPr lang="en-US" sz="110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Importance of Healthcare Data</a:t>
            </a:r>
            <a:endParaRPr lang="en-US" sz="1100"/>
          </a:p>
        </p:txBody>
      </p:sp>
      <p:cxnSp>
        <p:nvCxnSpPr>
          <p:cNvPr id="3" name="Connector 3"/>
          <p:cNvCxnSpPr/>
          <p:nvPr/>
        </p:nvCxnSpPr>
        <p:spPr>
          <a:xfrm>
            <a:off x="3508162" y="1735765"/>
            <a:ext cx="0" cy="462209"/>
          </a:xfrm>
          <a:prstGeom prst="line">
            <a:avLst/>
          </a:prstGeom>
          <a:ln w="38100" cap="flat" cmpd="sng">
            <a:solidFill>
              <a:srgbClr val="D3D6D9"/>
            </a:solidFill>
            <a:prstDash val="sysDot"/>
          </a:ln>
        </p:spPr>
      </p:cxnSp>
      <p:sp>
        <p:nvSpPr>
          <p:cNvPr id="4" name="AutoShape 4"/>
          <p:cNvSpPr/>
          <p:nvPr/>
        </p:nvSpPr>
        <p:spPr>
          <a:xfrm>
            <a:off x="3263420" y="1355314"/>
            <a:ext cx="488463" cy="488463"/>
          </a:xfrm>
          <a:prstGeom prst="ellipse">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r>
              <a:rPr lang="en-US" sz="1350" b="1" i="0" u="none" baseline="0">
                <a:solidFill>
                  <a:schemeClr val="lt1"/>
                </a:solidFill>
                <a:latin typeface="Noto Sans CJK"/>
                <a:ea typeface="Noto Sans CJK"/>
              </a:rPr>
              <a:t>1</a:t>
            </a:r>
          </a:p>
        </p:txBody>
      </p:sp>
      <p:cxnSp>
        <p:nvCxnSpPr>
          <p:cNvPr id="5" name="Connector 5"/>
          <p:cNvCxnSpPr/>
          <p:nvPr/>
        </p:nvCxnSpPr>
        <p:spPr>
          <a:xfrm>
            <a:off x="6950248" y="1735903"/>
            <a:ext cx="0" cy="462209"/>
          </a:xfrm>
          <a:prstGeom prst="line">
            <a:avLst/>
          </a:prstGeom>
          <a:ln w="38100" cap="flat" cmpd="sng">
            <a:solidFill>
              <a:srgbClr val="D3D6D9"/>
            </a:solidFill>
            <a:prstDash val="sysDot"/>
          </a:ln>
        </p:spPr>
      </p:cxnSp>
      <p:sp>
        <p:nvSpPr>
          <p:cNvPr id="6" name="AutoShape 6"/>
          <p:cNvSpPr/>
          <p:nvPr/>
        </p:nvSpPr>
        <p:spPr>
          <a:xfrm>
            <a:off x="6705505" y="1355452"/>
            <a:ext cx="488463" cy="488463"/>
          </a:xfrm>
          <a:prstGeom prst="ellipse">
            <a:avLst/>
          </a:prstGeom>
          <a:solidFill>
            <a:srgbClr val="D78D8F"/>
          </a:solidFill>
          <a:ln w="28575" cap="flat" cmpd="sng">
            <a:solidFill>
              <a:srgbClr val="FFFFFF"/>
            </a:solidFill>
            <a:prstDash val="solid"/>
          </a:ln>
        </p:spPr>
        <p:txBody>
          <a:bodyPr vert="horz" lIns="91440" tIns="45720" rIns="91440" bIns="45720" anchor="ctr">
            <a:normAutofit/>
          </a:bodyPr>
          <a:lstStyle/>
          <a:p>
            <a:pPr marL="0" algn="ctr"/>
            <a:r>
              <a:rPr lang="en-US" sz="1350" b="1" i="0" u="none" baseline="0">
                <a:solidFill>
                  <a:schemeClr val="lt1"/>
                </a:solidFill>
                <a:latin typeface="Noto Sans CJK"/>
                <a:ea typeface="Noto Sans CJK"/>
              </a:rPr>
              <a:t>2</a:t>
            </a:r>
          </a:p>
        </p:txBody>
      </p:sp>
      <p:cxnSp>
        <p:nvCxnSpPr>
          <p:cNvPr id="7" name="Connector 7"/>
          <p:cNvCxnSpPr/>
          <p:nvPr/>
        </p:nvCxnSpPr>
        <p:spPr>
          <a:xfrm>
            <a:off x="10309201" y="1822524"/>
            <a:ext cx="0" cy="462209"/>
          </a:xfrm>
          <a:prstGeom prst="line">
            <a:avLst/>
          </a:prstGeom>
          <a:ln w="38100" cap="flat" cmpd="sng">
            <a:solidFill>
              <a:srgbClr val="D3D6D9"/>
            </a:solidFill>
            <a:prstDash val="sysDot"/>
          </a:ln>
        </p:spPr>
      </p:cxnSp>
      <p:sp>
        <p:nvSpPr>
          <p:cNvPr id="8" name="AutoShape 8"/>
          <p:cNvSpPr/>
          <p:nvPr/>
        </p:nvSpPr>
        <p:spPr>
          <a:xfrm>
            <a:off x="10064459" y="1442073"/>
            <a:ext cx="488463" cy="488463"/>
          </a:xfrm>
          <a:prstGeom prst="ellipse">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r>
              <a:rPr lang="en-US" sz="1350" b="1" i="0" u="none" baseline="0">
                <a:solidFill>
                  <a:schemeClr val="lt1"/>
                </a:solidFill>
                <a:latin typeface="Noto Sans CJK"/>
                <a:ea typeface="Noto Sans CJK"/>
              </a:rPr>
              <a:t>3</a:t>
            </a:r>
          </a:p>
        </p:txBody>
      </p:sp>
      <p:sp>
        <p:nvSpPr>
          <p:cNvPr id="9" name="AutoShape 9"/>
          <p:cNvSpPr/>
          <p:nvPr/>
        </p:nvSpPr>
        <p:spPr>
          <a:xfrm>
            <a:off x="7896766" y="2198253"/>
            <a:ext cx="3096572" cy="604838"/>
          </a:xfrm>
          <a:prstGeom prst="roundRect">
            <a:avLst>
              <a:gd name="adj" fmla="val 50000"/>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r>
              <a:rPr lang="zh-CN" altLang="en-US" sz="1600" b="1" i="0" u="none" baseline="0">
                <a:solidFill>
                  <a:srgbClr val="FFFFFF"/>
                </a:solidFill>
                <a:latin typeface="Microsoft YaHei"/>
                <a:ea typeface="Microsoft YaHei"/>
              </a:rPr>
              <a:t>Financial Implications</a:t>
            </a:r>
          </a:p>
        </p:txBody>
      </p:sp>
      <p:sp>
        <p:nvSpPr>
          <p:cNvPr id="10" name="AutoShape 10"/>
          <p:cNvSpPr/>
          <p:nvPr/>
        </p:nvSpPr>
        <p:spPr>
          <a:xfrm>
            <a:off x="4530630" y="2198253"/>
            <a:ext cx="2790300" cy="604838"/>
          </a:xfrm>
          <a:prstGeom prst="roundRect">
            <a:avLst>
              <a:gd name="adj" fmla="val 50000"/>
            </a:avLst>
          </a:prstGeom>
          <a:solidFill>
            <a:srgbClr val="D78D8F"/>
          </a:solidFill>
          <a:ln w="28575" cap="flat" cmpd="sng">
            <a:solidFill>
              <a:srgbClr val="FFFFFF"/>
            </a:solidFill>
            <a:prstDash val="solid"/>
          </a:ln>
        </p:spPr>
        <p:txBody>
          <a:bodyPr vert="horz" lIns="91440" tIns="45720" rIns="91440" bIns="45720" anchor="ctr">
            <a:normAutofit/>
          </a:bodyPr>
          <a:lstStyle/>
          <a:p>
            <a:pPr marL="0" algn="ctr"/>
            <a:r>
              <a:rPr lang="zh-CN" altLang="en-US" sz="1600" b="1" i="0" u="none" baseline="0">
                <a:solidFill>
                  <a:srgbClr val="FFFFFF"/>
                </a:solidFill>
                <a:latin typeface="Microsoft YaHei"/>
                <a:ea typeface="Microsoft YaHei"/>
              </a:rPr>
              <a:t>Operational Efficiency</a:t>
            </a:r>
          </a:p>
        </p:txBody>
      </p:sp>
      <p:sp>
        <p:nvSpPr>
          <p:cNvPr id="11" name="AutoShape 11"/>
          <p:cNvSpPr/>
          <p:nvPr/>
        </p:nvSpPr>
        <p:spPr>
          <a:xfrm>
            <a:off x="912218" y="2197973"/>
            <a:ext cx="3055841" cy="605117"/>
          </a:xfrm>
          <a:prstGeom prst="roundRect">
            <a:avLst>
              <a:gd name="adj" fmla="val 50000"/>
            </a:avLst>
          </a:prstGeom>
          <a:solidFill>
            <a:srgbClr val="5CB3AB"/>
          </a:solidFill>
          <a:ln w="28575" cap="flat" cmpd="sng">
            <a:solidFill>
              <a:srgbClr val="FFFFFF"/>
            </a:solidFill>
            <a:prstDash val="solid"/>
          </a:ln>
        </p:spPr>
        <p:txBody>
          <a:bodyPr vert="horz" lIns="91440" tIns="45720" rIns="91440" bIns="45720" anchor="ctr">
            <a:normAutofit/>
          </a:bodyPr>
          <a:lstStyle/>
          <a:p>
            <a:pPr marL="0" algn="ctr"/>
            <a:r>
              <a:rPr lang="zh-CN" altLang="en-US" sz="1600" b="1" i="0" u="none" baseline="0">
                <a:solidFill>
                  <a:srgbClr val="FFFFFF"/>
                </a:solidFill>
                <a:latin typeface="Microsoft YaHei"/>
                <a:ea typeface="Microsoft YaHei"/>
              </a:rPr>
              <a:t>Impact on Patient Care</a:t>
            </a:r>
          </a:p>
        </p:txBody>
      </p:sp>
      <p:sp>
        <p:nvSpPr>
          <p:cNvPr id="12" name="AutoShape 12"/>
          <p:cNvSpPr/>
          <p:nvPr/>
        </p:nvSpPr>
        <p:spPr>
          <a:xfrm>
            <a:off x="912218" y="3004727"/>
            <a:ext cx="3055841"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Healthcare data significantly impacts patient care by enabling tailored treatment options, tracking health outcomes, and improving overall patient management. It allows healthcare providers to make informed decisions that enhance safety and efficacy in patient treatment plans.</a:t>
            </a:r>
          </a:p>
        </p:txBody>
      </p:sp>
      <p:sp>
        <p:nvSpPr>
          <p:cNvPr id="13" name="AutoShape 13"/>
          <p:cNvSpPr/>
          <p:nvPr/>
        </p:nvSpPr>
        <p:spPr>
          <a:xfrm>
            <a:off x="4530630" y="3004727"/>
            <a:ext cx="2790300"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Effective utilization of healthcare data leads to enhanced operational efficiency. By analyzing patient flow and resource allocation, hospitals can streamline processes, reduce wait times, and ultimately provide a more responsive healthcare environment.</a:t>
            </a:r>
          </a:p>
        </p:txBody>
      </p:sp>
      <p:sp>
        <p:nvSpPr>
          <p:cNvPr id="14" name="AutoShape 14"/>
          <p:cNvSpPr/>
          <p:nvPr/>
        </p:nvSpPr>
        <p:spPr>
          <a:xfrm>
            <a:off x="7896766" y="3004727"/>
            <a:ext cx="3096572"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The financial implications of healthcare data analysis are profound. Insights into billing and insurance allow for better cash flow management and financial planning, ensuring that healthcare institutions maintain financial stability while delivering high-quality care.</a:t>
            </a: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Patient Admission and Discharge Trends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dirty="0">
                <a:ln w="6350"/>
                <a:solidFill>
                  <a:srgbClr val="FFFFFF"/>
                </a:solidFill>
                <a:latin typeface="方正清刻本悦宋简体"/>
                <a:ea typeface="方正清刻本悦宋简体"/>
              </a:rPr>
              <a:t>PART </a:t>
            </a:r>
            <a:r>
              <a:rPr lang="en-US" sz="2667" b="0" i="0" u="none" baseline="0" dirty="0" smtClean="0">
                <a:ln w="6350"/>
                <a:solidFill>
                  <a:srgbClr val="FFFFFF"/>
                </a:solidFill>
                <a:latin typeface="方正清刻本悦宋简体"/>
                <a:ea typeface="方正清刻本悦宋简体"/>
              </a:rPr>
              <a:t>01</a:t>
            </a:r>
            <a:endParaRPr lang="en-US" sz="2667"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52473" y="391080"/>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Analysis of Patient Flow</a:t>
            </a:r>
            <a:endParaRPr lang="en-US" sz="1100"/>
          </a:p>
        </p:txBody>
      </p:sp>
      <p:sp>
        <p:nvSpPr>
          <p:cNvPr id="3" name="AutoShape 3"/>
          <p:cNvSpPr/>
          <p:nvPr/>
        </p:nvSpPr>
        <p:spPr>
          <a:xfrm>
            <a:off x="353445" y="1737498"/>
            <a:ext cx="3600000" cy="4729422"/>
          </a:xfrm>
          <a:prstGeom prst="rect">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4" name="AutoShape 4"/>
          <p:cNvSpPr/>
          <p:nvPr/>
        </p:nvSpPr>
        <p:spPr>
          <a:xfrm>
            <a:off x="1400169" y="1078116"/>
            <a:ext cx="1528550" cy="1528550"/>
          </a:xfrm>
          <a:prstGeom prst="ellipse">
            <a:avLst/>
          </a:prstGeom>
          <a:solidFill>
            <a:schemeClr val="accent1"/>
          </a:solidFill>
          <a:ln w="38100" cap="flat" cmpd="sng">
            <a:solidFill>
              <a:srgbClr val="F3EEEA"/>
            </a:solidFill>
            <a:prstDash val="solid"/>
          </a:ln>
        </p:spPr>
        <p:txBody>
          <a:bodyPr vert="horz" lIns="91440" tIns="45720" rIns="91440" bIns="45720" anchor="ctr">
            <a:normAutofit/>
          </a:bodyPr>
          <a:lstStyle/>
          <a:p>
            <a:pPr marL="0" algn="ctr"/>
            <a:endParaRPr/>
          </a:p>
        </p:txBody>
      </p:sp>
      <p:sp>
        <p:nvSpPr>
          <p:cNvPr id="5" name="AutoShape 5"/>
          <p:cNvSpPr/>
          <p:nvPr/>
        </p:nvSpPr>
        <p:spPr>
          <a:xfrm>
            <a:off x="4274682" y="1737498"/>
            <a:ext cx="3600000" cy="4729422"/>
          </a:xfrm>
          <a:prstGeom prst="rect">
            <a:avLst/>
          </a:prstGeom>
          <a:solidFill>
            <a:srgbClr val="D78D8F"/>
          </a:soli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a:off x="5293192" y="1082795"/>
            <a:ext cx="1528550" cy="1528550"/>
          </a:xfrm>
          <a:prstGeom prst="ellipse">
            <a:avLst/>
          </a:prstGeom>
          <a:solidFill>
            <a:srgbClr val="D78D8F"/>
          </a:solidFill>
          <a:ln w="38100" cap="flat" cmpd="sng">
            <a:solidFill>
              <a:srgbClr val="F3EEEA"/>
            </a:solidFill>
            <a:prstDash val="solid"/>
          </a:ln>
        </p:spPr>
        <p:txBody>
          <a:bodyPr vert="horz" lIns="91440" tIns="45720" rIns="91440" bIns="45720" anchor="ctr">
            <a:normAutofit/>
          </a:bodyPr>
          <a:lstStyle/>
          <a:p>
            <a:pPr marL="0" algn="ctr"/>
            <a:endParaRPr/>
          </a:p>
        </p:txBody>
      </p:sp>
      <p:graphicFrame>
        <p:nvGraphicFramePr>
          <p:cNvPr id="7" name="Chart 7"/>
          <p:cNvGraphicFramePr>
            <a:graphicFrameLocks noGrp="1"/>
          </p:cNvGraphicFramePr>
          <p:nvPr/>
        </p:nvGraphicFramePr>
        <p:xfrm>
          <a:off x="4764973" y="985407"/>
          <a:ext cx="2584987" cy="1723325"/>
        </p:xfrm>
        <a:graphic>
          <a:graphicData uri="http://schemas.openxmlformats.org/drawingml/2006/chart">
            <c:chart xmlns:c="http://schemas.openxmlformats.org/drawingml/2006/chart" xmlns:r="http://schemas.openxmlformats.org/officeDocument/2006/relationships" r:id="rId2"/>
          </a:graphicData>
        </a:graphic>
      </p:graphicFrame>
      <p:sp>
        <p:nvSpPr>
          <p:cNvPr id="8" name="AutoShape 8"/>
          <p:cNvSpPr/>
          <p:nvPr/>
        </p:nvSpPr>
        <p:spPr>
          <a:xfrm>
            <a:off x="8195376" y="1737498"/>
            <a:ext cx="3600000" cy="4729422"/>
          </a:xfrm>
          <a:prstGeom prst="rect">
            <a:avLst/>
          </a:prstGeom>
          <a:solidFill>
            <a:srgbClr val="5CB3AB"/>
          </a:solidFill>
          <a:ln w="6350" cap="flat" cmpd="sng">
            <a:gradFill>
              <a:gsLst>
                <a:gs pos="0">
                  <a:srgbClr val="1D9A78">
                    <a:lumMod val="75000"/>
                  </a:srgbClr>
                </a:gs>
                <a:gs pos="100000">
                  <a:srgbClr val="DAEBFF"/>
                </a:gs>
              </a:gsLst>
              <a:lin ang="16200000"/>
            </a:gradFill>
            <a:prstDash val="solid"/>
          </a:ln>
        </p:spPr>
        <p:txBody>
          <a:bodyPr vert="horz" lIns="91440" tIns="45720" rIns="91440" bIns="45720" anchor="ctr">
            <a:normAutofit/>
          </a:bodyPr>
          <a:lstStyle/>
          <a:p>
            <a:pPr marL="0" algn="ctr"/>
            <a:endParaRPr/>
          </a:p>
        </p:txBody>
      </p:sp>
      <p:sp>
        <p:nvSpPr>
          <p:cNvPr id="9" name="AutoShape 9"/>
          <p:cNvSpPr/>
          <p:nvPr/>
        </p:nvSpPr>
        <p:spPr>
          <a:xfrm>
            <a:off x="9215227" y="1078116"/>
            <a:ext cx="1528550" cy="1528550"/>
          </a:xfrm>
          <a:prstGeom prst="ellipse">
            <a:avLst/>
          </a:prstGeom>
          <a:solidFill>
            <a:schemeClr val="accent1"/>
          </a:solidFill>
          <a:ln w="38100" cap="flat" cmpd="sng">
            <a:solidFill>
              <a:srgbClr val="F3EEEA"/>
            </a:solidFill>
            <a:prstDash val="solid"/>
          </a:ln>
        </p:spPr>
        <p:txBody>
          <a:bodyPr vert="horz" lIns="91440" tIns="45720" rIns="91440" bIns="45720" anchor="ctr">
            <a:normAutofit/>
          </a:bodyPr>
          <a:lstStyle/>
          <a:p>
            <a:pPr marL="0" algn="ctr"/>
            <a:endParaRPr/>
          </a:p>
        </p:txBody>
      </p:sp>
      <p:sp>
        <p:nvSpPr>
          <p:cNvPr id="10" name="AutoShape 10"/>
          <p:cNvSpPr/>
          <p:nvPr/>
        </p:nvSpPr>
        <p:spPr>
          <a:xfrm>
            <a:off x="1987150" y="1611557"/>
            <a:ext cx="354584" cy="461665"/>
          </a:xfrm>
          <a:prstGeom prst="rect">
            <a:avLst/>
          </a:prstGeom>
        </p:spPr>
        <p:txBody>
          <a:bodyPr vert="horz" wrap="none" lIns="91440" tIns="45720" rIns="91440" bIns="45720" anchor="t">
            <a:spAutoFit/>
          </a:bodyPr>
          <a:lstStyle/>
          <a:p>
            <a:pPr marL="0" algn="ctr"/>
            <a:r>
              <a:rPr lang="en-US" sz="2400" b="0" i="0" u="none" baseline="0">
                <a:solidFill>
                  <a:srgbClr val="FFFFFF"/>
                </a:solidFill>
                <a:latin typeface="微软雅黑"/>
                <a:ea typeface="微软雅黑"/>
              </a:rPr>
              <a:t>1</a:t>
            </a:r>
          </a:p>
        </p:txBody>
      </p:sp>
      <p:sp>
        <p:nvSpPr>
          <p:cNvPr id="11" name="AutoShape 11"/>
          <p:cNvSpPr/>
          <p:nvPr/>
        </p:nvSpPr>
        <p:spPr>
          <a:xfrm>
            <a:off x="5880173" y="1616236"/>
            <a:ext cx="354584" cy="461665"/>
          </a:xfrm>
          <a:prstGeom prst="rect">
            <a:avLst/>
          </a:prstGeom>
        </p:spPr>
        <p:txBody>
          <a:bodyPr vert="horz" wrap="none" lIns="91440" tIns="45720" rIns="91440" bIns="45720" anchor="t">
            <a:spAutoFit/>
          </a:bodyPr>
          <a:lstStyle/>
          <a:p>
            <a:pPr marL="0" algn="ctr"/>
            <a:r>
              <a:rPr lang="en-US" sz="2400" b="0" i="0" u="none" baseline="0">
                <a:solidFill>
                  <a:srgbClr val="FFFFFF"/>
                </a:solidFill>
                <a:latin typeface="微软雅黑"/>
                <a:ea typeface="微软雅黑"/>
              </a:rPr>
              <a:t>2</a:t>
            </a:r>
          </a:p>
        </p:txBody>
      </p:sp>
      <p:sp>
        <p:nvSpPr>
          <p:cNvPr id="12" name="AutoShape 12"/>
          <p:cNvSpPr/>
          <p:nvPr/>
        </p:nvSpPr>
        <p:spPr>
          <a:xfrm>
            <a:off x="9803593" y="1609889"/>
            <a:ext cx="354584" cy="461665"/>
          </a:xfrm>
          <a:prstGeom prst="rect">
            <a:avLst/>
          </a:prstGeom>
        </p:spPr>
        <p:txBody>
          <a:bodyPr vert="horz" wrap="none" lIns="91440" tIns="45720" rIns="91440" bIns="45720" anchor="t">
            <a:spAutoFit/>
          </a:bodyPr>
          <a:lstStyle/>
          <a:p>
            <a:pPr marL="0" algn="ctr"/>
            <a:r>
              <a:rPr lang="en-US" sz="2400" b="0" i="0" u="none" baseline="0">
                <a:solidFill>
                  <a:srgbClr val="FFFFFF"/>
                </a:solidFill>
                <a:latin typeface="微软雅黑"/>
                <a:ea typeface="微软雅黑"/>
              </a:rPr>
              <a:t>3</a:t>
            </a:r>
          </a:p>
        </p:txBody>
      </p:sp>
      <p:sp>
        <p:nvSpPr>
          <p:cNvPr id="13" name="AutoShape 13"/>
          <p:cNvSpPr/>
          <p:nvPr/>
        </p:nvSpPr>
        <p:spPr>
          <a:xfrm>
            <a:off x="353445" y="3164807"/>
            <a:ext cx="3600000"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Analyzing patient flow reveals peak admission times, enabling hospitals to prepare adequately for surges in patient numbers. This knowledge allows for optimized scheduling of staff and resources to enhance patient care during busy periods.</a:t>
            </a:r>
          </a:p>
        </p:txBody>
      </p:sp>
      <p:sp>
        <p:nvSpPr>
          <p:cNvPr id="14" name="TextBox 14"/>
          <p:cNvSpPr txBox="1"/>
          <p:nvPr/>
        </p:nvSpPr>
        <p:spPr>
          <a:xfrm>
            <a:off x="353445" y="2617063"/>
            <a:ext cx="360000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Peak Admission Times</a:t>
            </a:r>
            <a:endParaRPr lang="en-US" sz="1100"/>
          </a:p>
        </p:txBody>
      </p:sp>
      <p:sp>
        <p:nvSpPr>
          <p:cNvPr id="15" name="AutoShape 15"/>
          <p:cNvSpPr/>
          <p:nvPr/>
        </p:nvSpPr>
        <p:spPr>
          <a:xfrm>
            <a:off x="4274139" y="3169610"/>
            <a:ext cx="3600000"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Understanding seasonal variations in admissions helps hospitals anticipate fluctuations in patient volumes. Such insights facilitate proactive measures, ensuring that necessary resources are available to accommodate increased demand during specific times of the year.</a:t>
            </a:r>
          </a:p>
        </p:txBody>
      </p:sp>
      <p:sp>
        <p:nvSpPr>
          <p:cNvPr id="16" name="TextBox 16"/>
          <p:cNvSpPr txBox="1"/>
          <p:nvPr/>
        </p:nvSpPr>
        <p:spPr>
          <a:xfrm>
            <a:off x="4274139" y="2606776"/>
            <a:ext cx="3600000" cy="368755"/>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Seasonal Variations</a:t>
            </a:r>
            <a:endParaRPr lang="en-US" sz="1100"/>
          </a:p>
        </p:txBody>
      </p:sp>
      <p:sp>
        <p:nvSpPr>
          <p:cNvPr id="17" name="AutoShape 17"/>
          <p:cNvSpPr/>
          <p:nvPr/>
        </p:nvSpPr>
        <p:spPr>
          <a:xfrm>
            <a:off x="8194833" y="3167799"/>
            <a:ext cx="3600000" cy="140115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FFFFFF"/>
                </a:solidFill>
                <a:latin typeface="Microsoft YaHei"/>
                <a:ea typeface="Microsoft YaHei"/>
              </a:rPr>
              <a:t>Effective resource allocation hinges on understanding patient flow trends. By aligning staffing and resource distribution with identified patient flow patterns, hospitals can improve service delivery and ensure that care is both timely and efficient.</a:t>
            </a:r>
          </a:p>
        </p:txBody>
      </p:sp>
      <p:sp>
        <p:nvSpPr>
          <p:cNvPr id="18" name="TextBox 18"/>
          <p:cNvSpPr txBox="1"/>
          <p:nvPr/>
        </p:nvSpPr>
        <p:spPr>
          <a:xfrm>
            <a:off x="8194832" y="2617063"/>
            <a:ext cx="3600001" cy="362792"/>
          </a:xfrm>
          <a:prstGeom prst="rect">
            <a:avLst/>
          </a:prstGeom>
          <a:noFill/>
        </p:spPr>
        <p:txBody>
          <a:bodyPr vert="horz" wrap="square" lIns="91440" tIns="45720" rIns="91440" bIns="45720" rtlCol="0" anchor="t">
            <a:spAutoFit/>
          </a:bodyPr>
          <a:lstStyle/>
          <a:p>
            <a:pPr marL="0" algn="ctr">
              <a:lnSpc>
                <a:spcPct val="120000"/>
              </a:lnSpc>
              <a:spcBef>
                <a:spcPct val="20000"/>
              </a:spcBef>
              <a:defRPr/>
            </a:pPr>
            <a:r>
              <a:rPr lang="zh-CN" altLang="en-US" sz="1600" b="1" i="0" u="none" baseline="0">
                <a:solidFill>
                  <a:srgbClr val="FFFFFF"/>
                </a:solidFill>
                <a:latin typeface="Microsoft YaHei"/>
                <a:ea typeface="Microsoft YaHei"/>
              </a:rPr>
              <a:t>Resource Allocation</a:t>
            </a:r>
            <a:endParaRPr lang="en-US" sz="1100"/>
          </a:p>
        </p:txBody>
      </p:sp>
      <p:graphicFrame>
        <p:nvGraphicFramePr>
          <p:cNvPr id="19" name="Chart 19"/>
          <p:cNvGraphicFramePr>
            <a:graphicFrameLocks noGrp="1"/>
          </p:cNvGraphicFramePr>
          <p:nvPr/>
        </p:nvGraphicFramePr>
        <p:xfrm>
          <a:off x="871951" y="980728"/>
          <a:ext cx="2584987" cy="1723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20"/>
          <p:cNvGraphicFramePr>
            <a:graphicFrameLocks noGrp="1"/>
          </p:cNvGraphicFramePr>
          <p:nvPr/>
        </p:nvGraphicFramePr>
        <p:xfrm>
          <a:off x="8687007" y="980728"/>
          <a:ext cx="2584987" cy="17233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296275" y="2309238"/>
            <a:ext cx="2020215" cy="3025577"/>
          </a:xfrm>
          <a:custGeom>
            <a:avLst/>
            <a:gdLst/>
            <a:ahLst/>
            <a:cxnLst/>
            <a:rect l="l" t="t" r="r" b="b"/>
            <a:pathLst>
              <a:path w="4551" h="6827">
                <a:moveTo>
                  <a:pt x="4551" y="1593"/>
                </a:moveTo>
                <a:lnTo>
                  <a:pt x="4551" y="0"/>
                </a:lnTo>
                <a:lnTo>
                  <a:pt x="3641" y="0"/>
                </a:lnTo>
                <a:lnTo>
                  <a:pt x="3641" y="455"/>
                </a:lnTo>
                <a:lnTo>
                  <a:pt x="910" y="455"/>
                </a:lnTo>
                <a:lnTo>
                  <a:pt x="910" y="0"/>
                </a:lnTo>
                <a:lnTo>
                  <a:pt x="0" y="0"/>
                </a:lnTo>
                <a:lnTo>
                  <a:pt x="0" y="1593"/>
                </a:lnTo>
                <a:cubicBezTo>
                  <a:pt x="0" y="2336"/>
                  <a:pt x="358" y="2998"/>
                  <a:pt x="911" y="3413"/>
                </a:cubicBezTo>
                <a:cubicBezTo>
                  <a:pt x="358" y="3829"/>
                  <a:pt x="0" y="4490"/>
                  <a:pt x="0" y="5234"/>
                </a:cubicBezTo>
                <a:lnTo>
                  <a:pt x="0" y="6827"/>
                </a:lnTo>
                <a:lnTo>
                  <a:pt x="910" y="6827"/>
                </a:lnTo>
                <a:lnTo>
                  <a:pt x="910" y="6372"/>
                </a:lnTo>
                <a:lnTo>
                  <a:pt x="3641" y="6372"/>
                </a:lnTo>
                <a:lnTo>
                  <a:pt x="3641" y="6827"/>
                </a:lnTo>
                <a:lnTo>
                  <a:pt x="4551" y="6827"/>
                </a:lnTo>
                <a:lnTo>
                  <a:pt x="4551" y="5234"/>
                </a:lnTo>
                <a:cubicBezTo>
                  <a:pt x="4551" y="4490"/>
                  <a:pt x="4192" y="3829"/>
                  <a:pt x="3639" y="3413"/>
                </a:cubicBezTo>
                <a:cubicBezTo>
                  <a:pt x="4192" y="2998"/>
                  <a:pt x="4551" y="2336"/>
                  <a:pt x="4551" y="1593"/>
                </a:cubicBezTo>
                <a:close/>
                <a:moveTo>
                  <a:pt x="3641" y="5234"/>
                </a:moveTo>
                <a:lnTo>
                  <a:pt x="3641" y="5689"/>
                </a:lnTo>
                <a:lnTo>
                  <a:pt x="910" y="5689"/>
                </a:lnTo>
                <a:lnTo>
                  <a:pt x="910" y="5234"/>
                </a:lnTo>
                <a:lnTo>
                  <a:pt x="3641" y="5234"/>
                </a:lnTo>
                <a:close/>
                <a:moveTo>
                  <a:pt x="2275" y="3868"/>
                </a:moveTo>
                <a:cubicBezTo>
                  <a:pt x="2780" y="3868"/>
                  <a:pt x="3221" y="4143"/>
                  <a:pt x="3457" y="4551"/>
                </a:cubicBezTo>
                <a:lnTo>
                  <a:pt x="1094" y="4551"/>
                </a:lnTo>
                <a:cubicBezTo>
                  <a:pt x="1330" y="4143"/>
                  <a:pt x="1771" y="3868"/>
                  <a:pt x="2275" y="3868"/>
                </a:cubicBezTo>
                <a:close/>
                <a:moveTo>
                  <a:pt x="1094" y="2276"/>
                </a:moveTo>
                <a:lnTo>
                  <a:pt x="3457" y="2276"/>
                </a:lnTo>
                <a:cubicBezTo>
                  <a:pt x="3221" y="2683"/>
                  <a:pt x="2780" y="2958"/>
                  <a:pt x="2275" y="2958"/>
                </a:cubicBezTo>
                <a:cubicBezTo>
                  <a:pt x="1771" y="2958"/>
                  <a:pt x="1330" y="2683"/>
                  <a:pt x="1094" y="2276"/>
                </a:cubicBezTo>
                <a:close/>
                <a:moveTo>
                  <a:pt x="3641" y="1593"/>
                </a:moveTo>
                <a:lnTo>
                  <a:pt x="910" y="1593"/>
                </a:lnTo>
                <a:lnTo>
                  <a:pt x="910" y="1138"/>
                </a:lnTo>
                <a:lnTo>
                  <a:pt x="3641" y="1138"/>
                </a:lnTo>
                <a:lnTo>
                  <a:pt x="3641" y="1593"/>
                </a:lnTo>
                <a:close/>
              </a:path>
            </a:pathLst>
          </a:custGeom>
          <a:solidFill>
            <a:schemeClr val="accent1"/>
          </a:solidFill>
        </p:spPr>
      </p:sp>
      <p:grpSp>
        <p:nvGrpSpPr>
          <p:cNvPr id="3" name="Group 3"/>
          <p:cNvGrpSpPr/>
          <p:nvPr/>
        </p:nvGrpSpPr>
        <p:grpSpPr>
          <a:xfrm>
            <a:off x="4334171" y="5001336"/>
            <a:ext cx="914400" cy="914400"/>
            <a:chOff x="3635896" y="3681814"/>
            <a:chExt cx="685800" cy="685800"/>
          </a:xfrm>
        </p:grpSpPr>
        <p:sp>
          <p:nvSpPr>
            <p:cNvPr id="4" name="AutoShape 4"/>
            <p:cNvSpPr/>
            <p:nvPr/>
          </p:nvSpPr>
          <p:spPr>
            <a:xfrm>
              <a:off x="3635896" y="3681814"/>
              <a:ext cx="685800" cy="685800"/>
            </a:xfrm>
            <a:prstGeom prst="ellipse">
              <a:avLst/>
            </a:prstGeom>
            <a:solidFill>
              <a:schemeClr val="accent1"/>
            </a:solidFill>
            <a:ln cap="flat" cmpd="sng">
              <a:prstDash val="solid"/>
            </a:ln>
          </p:spPr>
          <p:txBody>
            <a:bodyPr rot="0" vert="horz" wrap="square" lIns="91440" tIns="45720" rIns="91440" bIns="45720" anchor="ctr">
              <a:noAutofit/>
            </a:bodyPr>
            <a:lstStyle/>
            <a:p>
              <a:pPr marL="0" algn="ctr"/>
              <a:endParaRPr/>
            </a:p>
          </p:txBody>
        </p:sp>
        <p:sp>
          <p:nvSpPr>
            <p:cNvPr id="5" name="Freeform 5"/>
            <p:cNvSpPr/>
            <p:nvPr/>
          </p:nvSpPr>
          <p:spPr>
            <a:xfrm>
              <a:off x="3851374" y="3844667"/>
              <a:ext cx="271164" cy="370705"/>
            </a:xfrm>
            <a:custGeom>
              <a:avLst/>
              <a:gdLst/>
              <a:ahLst/>
              <a:cxnLst/>
              <a:rect l="l" t="t" r="r" b="b"/>
              <a:pathLst>
                <a:path w="64" h="88">
                  <a:moveTo>
                    <a:pt x="24" y="55"/>
                  </a:moveTo>
                  <a:cubicBezTo>
                    <a:pt x="30" y="55"/>
                    <a:pt x="30" y="55"/>
                    <a:pt x="30" y="55"/>
                  </a:cubicBezTo>
                  <a:cubicBezTo>
                    <a:pt x="30" y="60"/>
                    <a:pt x="30" y="60"/>
                    <a:pt x="30" y="60"/>
                  </a:cubicBezTo>
                  <a:cubicBezTo>
                    <a:pt x="30" y="62"/>
                    <a:pt x="31" y="63"/>
                    <a:pt x="32" y="63"/>
                  </a:cubicBezTo>
                  <a:cubicBezTo>
                    <a:pt x="33" y="63"/>
                    <a:pt x="34" y="62"/>
                    <a:pt x="34" y="60"/>
                  </a:cubicBezTo>
                  <a:cubicBezTo>
                    <a:pt x="34" y="55"/>
                    <a:pt x="34" y="55"/>
                    <a:pt x="34" y="55"/>
                  </a:cubicBezTo>
                  <a:cubicBezTo>
                    <a:pt x="40" y="55"/>
                    <a:pt x="40" y="55"/>
                    <a:pt x="40" y="55"/>
                  </a:cubicBezTo>
                  <a:cubicBezTo>
                    <a:pt x="41" y="55"/>
                    <a:pt x="42" y="54"/>
                    <a:pt x="42" y="52"/>
                  </a:cubicBezTo>
                  <a:cubicBezTo>
                    <a:pt x="42" y="51"/>
                    <a:pt x="41" y="50"/>
                    <a:pt x="40" y="50"/>
                  </a:cubicBezTo>
                  <a:cubicBezTo>
                    <a:pt x="34" y="50"/>
                    <a:pt x="34" y="50"/>
                    <a:pt x="34" y="50"/>
                  </a:cubicBezTo>
                  <a:cubicBezTo>
                    <a:pt x="34" y="45"/>
                    <a:pt x="34" y="45"/>
                    <a:pt x="34" y="45"/>
                  </a:cubicBezTo>
                  <a:cubicBezTo>
                    <a:pt x="34" y="43"/>
                    <a:pt x="33" y="42"/>
                    <a:pt x="32" y="42"/>
                  </a:cubicBezTo>
                  <a:cubicBezTo>
                    <a:pt x="31" y="42"/>
                    <a:pt x="30" y="43"/>
                    <a:pt x="30" y="45"/>
                  </a:cubicBezTo>
                  <a:cubicBezTo>
                    <a:pt x="30" y="50"/>
                    <a:pt x="30" y="50"/>
                    <a:pt x="30" y="50"/>
                  </a:cubicBezTo>
                  <a:cubicBezTo>
                    <a:pt x="24" y="50"/>
                    <a:pt x="24" y="50"/>
                    <a:pt x="24" y="50"/>
                  </a:cubicBezTo>
                  <a:cubicBezTo>
                    <a:pt x="23" y="50"/>
                    <a:pt x="22" y="51"/>
                    <a:pt x="22" y="52"/>
                  </a:cubicBezTo>
                  <a:cubicBezTo>
                    <a:pt x="22" y="54"/>
                    <a:pt x="23" y="55"/>
                    <a:pt x="24" y="55"/>
                  </a:cubicBezTo>
                  <a:close/>
                  <a:moveTo>
                    <a:pt x="60" y="26"/>
                  </a:moveTo>
                  <a:cubicBezTo>
                    <a:pt x="60" y="26"/>
                    <a:pt x="60" y="26"/>
                    <a:pt x="60" y="26"/>
                  </a:cubicBezTo>
                  <a:cubicBezTo>
                    <a:pt x="59" y="24"/>
                    <a:pt x="57" y="22"/>
                    <a:pt x="54" y="21"/>
                  </a:cubicBezTo>
                  <a:cubicBezTo>
                    <a:pt x="54" y="15"/>
                    <a:pt x="54" y="15"/>
                    <a:pt x="54" y="15"/>
                  </a:cubicBezTo>
                  <a:cubicBezTo>
                    <a:pt x="54" y="13"/>
                    <a:pt x="52" y="11"/>
                    <a:pt x="50" y="11"/>
                  </a:cubicBezTo>
                  <a:cubicBezTo>
                    <a:pt x="50" y="11"/>
                    <a:pt x="50" y="11"/>
                    <a:pt x="50" y="11"/>
                  </a:cubicBezTo>
                  <a:cubicBezTo>
                    <a:pt x="50" y="2"/>
                    <a:pt x="50" y="2"/>
                    <a:pt x="50" y="2"/>
                  </a:cubicBezTo>
                  <a:cubicBezTo>
                    <a:pt x="50" y="1"/>
                    <a:pt x="49" y="0"/>
                    <a:pt x="48" y="0"/>
                  </a:cubicBezTo>
                  <a:cubicBezTo>
                    <a:pt x="16" y="0"/>
                    <a:pt x="16" y="0"/>
                    <a:pt x="16" y="0"/>
                  </a:cubicBezTo>
                  <a:cubicBezTo>
                    <a:pt x="15" y="0"/>
                    <a:pt x="14" y="1"/>
                    <a:pt x="14" y="2"/>
                  </a:cubicBezTo>
                  <a:cubicBezTo>
                    <a:pt x="14" y="11"/>
                    <a:pt x="14" y="11"/>
                    <a:pt x="14" y="11"/>
                  </a:cubicBezTo>
                  <a:cubicBezTo>
                    <a:pt x="13" y="11"/>
                    <a:pt x="13" y="11"/>
                    <a:pt x="13" y="11"/>
                  </a:cubicBezTo>
                  <a:cubicBezTo>
                    <a:pt x="11" y="11"/>
                    <a:pt x="10" y="13"/>
                    <a:pt x="10" y="15"/>
                  </a:cubicBezTo>
                  <a:cubicBezTo>
                    <a:pt x="10" y="21"/>
                    <a:pt x="10" y="21"/>
                    <a:pt x="10" y="21"/>
                  </a:cubicBezTo>
                  <a:cubicBezTo>
                    <a:pt x="7" y="22"/>
                    <a:pt x="5" y="24"/>
                    <a:pt x="3" y="26"/>
                  </a:cubicBezTo>
                  <a:cubicBezTo>
                    <a:pt x="1" y="29"/>
                    <a:pt x="0" y="33"/>
                    <a:pt x="0" y="37"/>
                  </a:cubicBezTo>
                  <a:cubicBezTo>
                    <a:pt x="0" y="69"/>
                    <a:pt x="0" y="69"/>
                    <a:pt x="0" y="69"/>
                  </a:cubicBezTo>
                  <a:cubicBezTo>
                    <a:pt x="0" y="74"/>
                    <a:pt x="2" y="79"/>
                    <a:pt x="5" y="82"/>
                  </a:cubicBezTo>
                  <a:cubicBezTo>
                    <a:pt x="8" y="86"/>
                    <a:pt x="13" y="88"/>
                    <a:pt x="18" y="88"/>
                  </a:cubicBezTo>
                  <a:cubicBezTo>
                    <a:pt x="46" y="88"/>
                    <a:pt x="46" y="88"/>
                    <a:pt x="46" y="88"/>
                  </a:cubicBezTo>
                  <a:cubicBezTo>
                    <a:pt x="51" y="88"/>
                    <a:pt x="55" y="86"/>
                    <a:pt x="58" y="82"/>
                  </a:cubicBezTo>
                  <a:cubicBezTo>
                    <a:pt x="62" y="79"/>
                    <a:pt x="64" y="74"/>
                    <a:pt x="64" y="69"/>
                  </a:cubicBezTo>
                  <a:cubicBezTo>
                    <a:pt x="64" y="37"/>
                    <a:pt x="64" y="37"/>
                    <a:pt x="64" y="37"/>
                  </a:cubicBezTo>
                  <a:cubicBezTo>
                    <a:pt x="64" y="33"/>
                    <a:pt x="63" y="29"/>
                    <a:pt x="60" y="26"/>
                  </a:cubicBezTo>
                  <a:close/>
                  <a:moveTo>
                    <a:pt x="18" y="4"/>
                  </a:moveTo>
                  <a:cubicBezTo>
                    <a:pt x="18" y="4"/>
                    <a:pt x="18" y="4"/>
                    <a:pt x="18" y="4"/>
                  </a:cubicBezTo>
                  <a:cubicBezTo>
                    <a:pt x="46" y="4"/>
                    <a:pt x="46" y="4"/>
                    <a:pt x="46" y="4"/>
                  </a:cubicBezTo>
                  <a:cubicBezTo>
                    <a:pt x="46" y="11"/>
                    <a:pt x="46" y="11"/>
                    <a:pt x="46" y="11"/>
                  </a:cubicBezTo>
                  <a:cubicBezTo>
                    <a:pt x="18" y="11"/>
                    <a:pt x="18" y="11"/>
                    <a:pt x="18" y="11"/>
                  </a:cubicBezTo>
                  <a:cubicBezTo>
                    <a:pt x="18" y="4"/>
                    <a:pt x="18" y="4"/>
                    <a:pt x="18" y="4"/>
                  </a:cubicBezTo>
                  <a:close/>
                  <a:moveTo>
                    <a:pt x="57" y="69"/>
                  </a:moveTo>
                  <a:cubicBezTo>
                    <a:pt x="57" y="69"/>
                    <a:pt x="57" y="69"/>
                    <a:pt x="57" y="69"/>
                  </a:cubicBezTo>
                  <a:cubicBezTo>
                    <a:pt x="57" y="72"/>
                    <a:pt x="55" y="75"/>
                    <a:pt x="53" y="77"/>
                  </a:cubicBezTo>
                  <a:cubicBezTo>
                    <a:pt x="51" y="79"/>
                    <a:pt x="49" y="80"/>
                    <a:pt x="46" y="80"/>
                  </a:cubicBezTo>
                  <a:cubicBezTo>
                    <a:pt x="18" y="80"/>
                    <a:pt x="18" y="80"/>
                    <a:pt x="18" y="80"/>
                  </a:cubicBezTo>
                  <a:cubicBezTo>
                    <a:pt x="15" y="80"/>
                    <a:pt x="12" y="79"/>
                    <a:pt x="10" y="77"/>
                  </a:cubicBezTo>
                  <a:cubicBezTo>
                    <a:pt x="8" y="75"/>
                    <a:pt x="7" y="72"/>
                    <a:pt x="7" y="69"/>
                  </a:cubicBezTo>
                  <a:cubicBezTo>
                    <a:pt x="7" y="37"/>
                    <a:pt x="7" y="37"/>
                    <a:pt x="7" y="37"/>
                  </a:cubicBezTo>
                  <a:cubicBezTo>
                    <a:pt x="7" y="34"/>
                    <a:pt x="8" y="32"/>
                    <a:pt x="9" y="30"/>
                  </a:cubicBezTo>
                  <a:cubicBezTo>
                    <a:pt x="10" y="28"/>
                    <a:pt x="12" y="27"/>
                    <a:pt x="14" y="26"/>
                  </a:cubicBezTo>
                  <a:cubicBezTo>
                    <a:pt x="16" y="26"/>
                    <a:pt x="17" y="24"/>
                    <a:pt x="17" y="23"/>
                  </a:cubicBezTo>
                  <a:cubicBezTo>
                    <a:pt x="17" y="18"/>
                    <a:pt x="17" y="18"/>
                    <a:pt x="17" y="18"/>
                  </a:cubicBezTo>
                  <a:cubicBezTo>
                    <a:pt x="47" y="18"/>
                    <a:pt x="47" y="18"/>
                    <a:pt x="47" y="18"/>
                  </a:cubicBezTo>
                  <a:cubicBezTo>
                    <a:pt x="47" y="23"/>
                    <a:pt x="47" y="23"/>
                    <a:pt x="47" y="23"/>
                  </a:cubicBezTo>
                  <a:cubicBezTo>
                    <a:pt x="47" y="25"/>
                    <a:pt x="48" y="26"/>
                    <a:pt x="49" y="26"/>
                  </a:cubicBezTo>
                  <a:cubicBezTo>
                    <a:pt x="52" y="27"/>
                    <a:pt x="53" y="28"/>
                    <a:pt x="55" y="30"/>
                  </a:cubicBezTo>
                  <a:cubicBezTo>
                    <a:pt x="56" y="32"/>
                    <a:pt x="57" y="34"/>
                    <a:pt x="57" y="37"/>
                  </a:cubicBezTo>
                  <a:cubicBezTo>
                    <a:pt x="57" y="69"/>
                    <a:pt x="57" y="69"/>
                    <a:pt x="57" y="69"/>
                  </a:cubicBezTo>
                  <a:close/>
                  <a:moveTo>
                    <a:pt x="51" y="33"/>
                  </a:moveTo>
                  <a:cubicBezTo>
                    <a:pt x="51" y="33"/>
                    <a:pt x="51" y="33"/>
                    <a:pt x="51" y="33"/>
                  </a:cubicBezTo>
                  <a:cubicBezTo>
                    <a:pt x="12" y="33"/>
                    <a:pt x="12" y="33"/>
                    <a:pt x="12" y="33"/>
                  </a:cubicBezTo>
                  <a:cubicBezTo>
                    <a:pt x="11" y="33"/>
                    <a:pt x="10" y="34"/>
                    <a:pt x="10" y="35"/>
                  </a:cubicBezTo>
                  <a:cubicBezTo>
                    <a:pt x="10" y="69"/>
                    <a:pt x="10" y="69"/>
                    <a:pt x="10" y="69"/>
                  </a:cubicBezTo>
                  <a:cubicBezTo>
                    <a:pt x="10" y="71"/>
                    <a:pt x="11" y="72"/>
                    <a:pt x="12" y="72"/>
                  </a:cubicBezTo>
                  <a:cubicBezTo>
                    <a:pt x="51" y="72"/>
                    <a:pt x="51" y="72"/>
                    <a:pt x="51" y="72"/>
                  </a:cubicBezTo>
                  <a:cubicBezTo>
                    <a:pt x="52" y="72"/>
                    <a:pt x="53" y="71"/>
                    <a:pt x="53" y="69"/>
                  </a:cubicBezTo>
                  <a:cubicBezTo>
                    <a:pt x="53" y="35"/>
                    <a:pt x="53" y="35"/>
                    <a:pt x="53" y="35"/>
                  </a:cubicBezTo>
                  <a:cubicBezTo>
                    <a:pt x="53" y="34"/>
                    <a:pt x="52" y="33"/>
                    <a:pt x="51" y="33"/>
                  </a:cubicBezTo>
                  <a:close/>
                  <a:moveTo>
                    <a:pt x="49" y="67"/>
                  </a:moveTo>
                  <a:cubicBezTo>
                    <a:pt x="49" y="67"/>
                    <a:pt x="49" y="67"/>
                    <a:pt x="49" y="67"/>
                  </a:cubicBezTo>
                  <a:cubicBezTo>
                    <a:pt x="15" y="67"/>
                    <a:pt x="15" y="67"/>
                    <a:pt x="15" y="67"/>
                  </a:cubicBezTo>
                  <a:cubicBezTo>
                    <a:pt x="15" y="38"/>
                    <a:pt x="15" y="38"/>
                    <a:pt x="15" y="38"/>
                  </a:cubicBezTo>
                  <a:cubicBezTo>
                    <a:pt x="49" y="38"/>
                    <a:pt x="49" y="38"/>
                    <a:pt x="49" y="38"/>
                  </a:cubicBezTo>
                  <a:cubicBezTo>
                    <a:pt x="49" y="67"/>
                    <a:pt x="49" y="67"/>
                    <a:pt x="49" y="67"/>
                  </a:cubicBezTo>
                  <a:close/>
                </a:path>
              </a:pathLst>
            </a:custGeom>
            <a:solidFill>
              <a:srgbClr val="FFFFFF"/>
            </a:solidFill>
          </p:spPr>
          <p:txBody>
            <a:bodyPr vert="horz" wrap="square" lIns="91440" tIns="45720" rIns="91440" bIns="45720" anchor="t">
              <a:normAutofit/>
            </a:bodyPr>
            <a:lstStyle/>
            <a:p>
              <a:pPr marL="0" algn="l"/>
              <a:endParaRPr/>
            </a:p>
          </p:txBody>
        </p:sp>
      </p:grpSp>
      <p:grpSp>
        <p:nvGrpSpPr>
          <p:cNvPr id="6" name="Group 6"/>
          <p:cNvGrpSpPr/>
          <p:nvPr/>
        </p:nvGrpSpPr>
        <p:grpSpPr>
          <a:xfrm>
            <a:off x="4334171" y="1082322"/>
            <a:ext cx="914400" cy="914400"/>
            <a:chOff x="3460017" y="1282332"/>
            <a:chExt cx="685800" cy="685800"/>
          </a:xfrm>
        </p:grpSpPr>
        <p:sp>
          <p:nvSpPr>
            <p:cNvPr id="7" name="AutoShape 7"/>
            <p:cNvSpPr/>
            <p:nvPr/>
          </p:nvSpPr>
          <p:spPr>
            <a:xfrm>
              <a:off x="3460017" y="1282332"/>
              <a:ext cx="685800" cy="685800"/>
            </a:xfrm>
            <a:prstGeom prst="ellipse">
              <a:avLst/>
            </a:prstGeom>
            <a:solidFill>
              <a:schemeClr val="accent1"/>
            </a:solidFill>
            <a:ln cap="flat" cmpd="sng">
              <a:prstDash val="solid"/>
            </a:ln>
          </p:spPr>
          <p:txBody>
            <a:bodyPr rot="0" vert="horz" wrap="square" lIns="91440" tIns="45720" rIns="91440" bIns="45720" anchor="ctr">
              <a:noAutofit/>
            </a:bodyPr>
            <a:lstStyle/>
            <a:p>
              <a:pPr marL="0" algn="ctr"/>
              <a:endParaRPr/>
            </a:p>
          </p:txBody>
        </p:sp>
        <p:sp>
          <p:nvSpPr>
            <p:cNvPr id="8" name="Freeform 8"/>
            <p:cNvSpPr/>
            <p:nvPr/>
          </p:nvSpPr>
          <p:spPr>
            <a:xfrm>
              <a:off x="3673227" y="1502895"/>
              <a:ext cx="336886" cy="297223"/>
            </a:xfrm>
            <a:custGeom>
              <a:avLst/>
              <a:gdLst/>
              <a:ahLst/>
              <a:cxnLst/>
              <a:rect l="l" t="t" r="r" b="b"/>
              <a:pathLst>
                <a:path w="281" h="248">
                  <a:moveTo>
                    <a:pt x="161" y="13"/>
                  </a:moveTo>
                  <a:cubicBezTo>
                    <a:pt x="153" y="13"/>
                    <a:pt x="153" y="13"/>
                    <a:pt x="153" y="13"/>
                  </a:cubicBezTo>
                  <a:cubicBezTo>
                    <a:pt x="153" y="29"/>
                    <a:pt x="153" y="29"/>
                    <a:pt x="153" y="29"/>
                  </a:cubicBezTo>
                  <a:cubicBezTo>
                    <a:pt x="161" y="29"/>
                    <a:pt x="161" y="29"/>
                    <a:pt x="161" y="29"/>
                  </a:cubicBezTo>
                  <a:cubicBezTo>
                    <a:pt x="163" y="29"/>
                    <a:pt x="165" y="28"/>
                    <a:pt x="166" y="26"/>
                  </a:cubicBezTo>
                  <a:cubicBezTo>
                    <a:pt x="167" y="25"/>
                    <a:pt x="168" y="23"/>
                    <a:pt x="168" y="21"/>
                  </a:cubicBezTo>
                  <a:cubicBezTo>
                    <a:pt x="168" y="19"/>
                    <a:pt x="167" y="17"/>
                    <a:pt x="166" y="16"/>
                  </a:cubicBezTo>
                  <a:cubicBezTo>
                    <a:pt x="165" y="14"/>
                    <a:pt x="163" y="13"/>
                    <a:pt x="161" y="13"/>
                  </a:cubicBezTo>
                  <a:close/>
                  <a:moveTo>
                    <a:pt x="247" y="97"/>
                  </a:moveTo>
                  <a:cubicBezTo>
                    <a:pt x="247" y="97"/>
                    <a:pt x="247" y="97"/>
                    <a:pt x="247" y="97"/>
                  </a:cubicBezTo>
                  <a:cubicBezTo>
                    <a:pt x="256" y="97"/>
                    <a:pt x="265" y="101"/>
                    <a:pt x="271" y="107"/>
                  </a:cubicBezTo>
                  <a:cubicBezTo>
                    <a:pt x="278" y="113"/>
                    <a:pt x="281" y="122"/>
                    <a:pt x="281" y="132"/>
                  </a:cubicBezTo>
                  <a:cubicBezTo>
                    <a:pt x="281" y="141"/>
                    <a:pt x="278" y="150"/>
                    <a:pt x="271" y="157"/>
                  </a:cubicBezTo>
                  <a:cubicBezTo>
                    <a:pt x="265" y="163"/>
                    <a:pt x="256" y="167"/>
                    <a:pt x="247" y="167"/>
                  </a:cubicBezTo>
                  <a:cubicBezTo>
                    <a:pt x="237" y="167"/>
                    <a:pt x="228" y="163"/>
                    <a:pt x="222" y="157"/>
                  </a:cubicBezTo>
                  <a:cubicBezTo>
                    <a:pt x="220" y="154"/>
                    <a:pt x="218" y="152"/>
                    <a:pt x="216" y="149"/>
                  </a:cubicBezTo>
                  <a:cubicBezTo>
                    <a:pt x="212" y="152"/>
                    <a:pt x="208" y="156"/>
                    <a:pt x="206" y="161"/>
                  </a:cubicBezTo>
                  <a:cubicBezTo>
                    <a:pt x="201" y="168"/>
                    <a:pt x="198" y="177"/>
                    <a:pt x="198" y="187"/>
                  </a:cubicBezTo>
                  <a:cubicBezTo>
                    <a:pt x="198" y="187"/>
                    <a:pt x="198" y="187"/>
                    <a:pt x="198" y="187"/>
                  </a:cubicBezTo>
                  <a:cubicBezTo>
                    <a:pt x="198" y="187"/>
                    <a:pt x="198" y="187"/>
                    <a:pt x="198" y="187"/>
                  </a:cubicBezTo>
                  <a:cubicBezTo>
                    <a:pt x="198" y="187"/>
                    <a:pt x="198" y="187"/>
                    <a:pt x="198" y="187"/>
                  </a:cubicBezTo>
                  <a:cubicBezTo>
                    <a:pt x="198" y="204"/>
                    <a:pt x="191" y="219"/>
                    <a:pt x="180" y="230"/>
                  </a:cubicBezTo>
                  <a:cubicBezTo>
                    <a:pt x="169" y="241"/>
                    <a:pt x="154" y="248"/>
                    <a:pt x="137" y="248"/>
                  </a:cubicBezTo>
                  <a:cubicBezTo>
                    <a:pt x="120" y="248"/>
                    <a:pt x="104" y="241"/>
                    <a:pt x="93" y="230"/>
                  </a:cubicBezTo>
                  <a:cubicBezTo>
                    <a:pt x="82" y="219"/>
                    <a:pt x="75" y="204"/>
                    <a:pt x="75" y="187"/>
                  </a:cubicBezTo>
                  <a:cubicBezTo>
                    <a:pt x="75" y="157"/>
                    <a:pt x="75" y="157"/>
                    <a:pt x="75" y="157"/>
                  </a:cubicBezTo>
                  <a:cubicBezTo>
                    <a:pt x="55" y="156"/>
                    <a:pt x="37" y="147"/>
                    <a:pt x="24" y="133"/>
                  </a:cubicBezTo>
                  <a:cubicBezTo>
                    <a:pt x="9" y="119"/>
                    <a:pt x="0" y="98"/>
                    <a:pt x="0" y="75"/>
                  </a:cubicBezTo>
                  <a:cubicBezTo>
                    <a:pt x="0" y="21"/>
                    <a:pt x="0" y="21"/>
                    <a:pt x="0" y="21"/>
                  </a:cubicBezTo>
                  <a:cubicBezTo>
                    <a:pt x="0" y="21"/>
                    <a:pt x="0" y="21"/>
                    <a:pt x="0" y="21"/>
                  </a:cubicBezTo>
                  <a:cubicBezTo>
                    <a:pt x="0" y="15"/>
                    <a:pt x="2" y="10"/>
                    <a:pt x="6" y="6"/>
                  </a:cubicBezTo>
                  <a:cubicBezTo>
                    <a:pt x="10" y="3"/>
                    <a:pt x="15" y="0"/>
                    <a:pt x="20" y="0"/>
                  </a:cubicBezTo>
                  <a:cubicBezTo>
                    <a:pt x="35" y="0"/>
                    <a:pt x="35" y="0"/>
                    <a:pt x="35" y="0"/>
                  </a:cubicBezTo>
                  <a:cubicBezTo>
                    <a:pt x="38" y="0"/>
                    <a:pt x="41" y="3"/>
                    <a:pt x="41" y="7"/>
                  </a:cubicBezTo>
                  <a:cubicBezTo>
                    <a:pt x="41" y="7"/>
                    <a:pt x="41" y="7"/>
                    <a:pt x="41" y="7"/>
                  </a:cubicBezTo>
                  <a:cubicBezTo>
                    <a:pt x="41" y="35"/>
                    <a:pt x="41" y="35"/>
                    <a:pt x="41" y="35"/>
                  </a:cubicBezTo>
                  <a:cubicBezTo>
                    <a:pt x="41" y="39"/>
                    <a:pt x="38" y="42"/>
                    <a:pt x="35" y="42"/>
                  </a:cubicBezTo>
                  <a:cubicBezTo>
                    <a:pt x="34" y="42"/>
                    <a:pt x="34" y="42"/>
                    <a:pt x="34" y="42"/>
                  </a:cubicBezTo>
                  <a:cubicBezTo>
                    <a:pt x="21" y="42"/>
                    <a:pt x="21" y="42"/>
                    <a:pt x="21" y="42"/>
                  </a:cubicBezTo>
                  <a:cubicBezTo>
                    <a:pt x="21" y="75"/>
                    <a:pt x="21" y="75"/>
                    <a:pt x="21" y="75"/>
                  </a:cubicBezTo>
                  <a:cubicBezTo>
                    <a:pt x="21" y="92"/>
                    <a:pt x="28" y="107"/>
                    <a:pt x="39" y="118"/>
                  </a:cubicBezTo>
                  <a:cubicBezTo>
                    <a:pt x="50" y="129"/>
                    <a:pt x="65" y="136"/>
                    <a:pt x="82" y="136"/>
                  </a:cubicBezTo>
                  <a:cubicBezTo>
                    <a:pt x="99" y="136"/>
                    <a:pt x="99" y="136"/>
                    <a:pt x="99" y="136"/>
                  </a:cubicBezTo>
                  <a:cubicBezTo>
                    <a:pt x="116" y="136"/>
                    <a:pt x="131" y="129"/>
                    <a:pt x="142" y="118"/>
                  </a:cubicBezTo>
                  <a:cubicBezTo>
                    <a:pt x="153" y="107"/>
                    <a:pt x="159" y="92"/>
                    <a:pt x="159" y="75"/>
                  </a:cubicBezTo>
                  <a:cubicBezTo>
                    <a:pt x="159" y="42"/>
                    <a:pt x="159" y="42"/>
                    <a:pt x="159" y="42"/>
                  </a:cubicBezTo>
                  <a:cubicBezTo>
                    <a:pt x="147" y="42"/>
                    <a:pt x="147" y="42"/>
                    <a:pt x="147" y="42"/>
                  </a:cubicBezTo>
                  <a:cubicBezTo>
                    <a:pt x="146" y="42"/>
                    <a:pt x="146" y="42"/>
                    <a:pt x="146" y="42"/>
                  </a:cubicBezTo>
                  <a:cubicBezTo>
                    <a:pt x="143" y="42"/>
                    <a:pt x="140" y="39"/>
                    <a:pt x="140" y="35"/>
                  </a:cubicBezTo>
                  <a:cubicBezTo>
                    <a:pt x="140" y="7"/>
                    <a:pt x="140" y="7"/>
                    <a:pt x="140" y="7"/>
                  </a:cubicBezTo>
                  <a:cubicBezTo>
                    <a:pt x="140" y="7"/>
                    <a:pt x="140" y="7"/>
                    <a:pt x="140" y="7"/>
                  </a:cubicBezTo>
                  <a:cubicBezTo>
                    <a:pt x="140" y="3"/>
                    <a:pt x="143" y="0"/>
                    <a:pt x="146" y="0"/>
                  </a:cubicBezTo>
                  <a:cubicBezTo>
                    <a:pt x="161" y="0"/>
                    <a:pt x="161" y="0"/>
                    <a:pt x="161" y="0"/>
                  </a:cubicBezTo>
                  <a:cubicBezTo>
                    <a:pt x="166" y="0"/>
                    <a:pt x="172" y="3"/>
                    <a:pt x="175" y="6"/>
                  </a:cubicBezTo>
                  <a:cubicBezTo>
                    <a:pt x="179" y="10"/>
                    <a:pt x="182" y="15"/>
                    <a:pt x="182" y="21"/>
                  </a:cubicBezTo>
                  <a:cubicBezTo>
                    <a:pt x="182" y="21"/>
                    <a:pt x="182" y="21"/>
                    <a:pt x="182" y="21"/>
                  </a:cubicBezTo>
                  <a:cubicBezTo>
                    <a:pt x="182" y="75"/>
                    <a:pt x="182" y="75"/>
                    <a:pt x="182" y="75"/>
                  </a:cubicBezTo>
                  <a:cubicBezTo>
                    <a:pt x="182" y="98"/>
                    <a:pt x="172" y="119"/>
                    <a:pt x="157" y="133"/>
                  </a:cubicBezTo>
                  <a:cubicBezTo>
                    <a:pt x="143" y="148"/>
                    <a:pt x="122" y="157"/>
                    <a:pt x="99" y="157"/>
                  </a:cubicBezTo>
                  <a:cubicBezTo>
                    <a:pt x="88" y="157"/>
                    <a:pt x="88" y="157"/>
                    <a:pt x="88" y="157"/>
                  </a:cubicBezTo>
                  <a:cubicBezTo>
                    <a:pt x="88" y="187"/>
                    <a:pt x="88" y="187"/>
                    <a:pt x="88" y="187"/>
                  </a:cubicBezTo>
                  <a:cubicBezTo>
                    <a:pt x="88" y="200"/>
                    <a:pt x="94" y="212"/>
                    <a:pt x="102" y="221"/>
                  </a:cubicBezTo>
                  <a:cubicBezTo>
                    <a:pt x="111" y="230"/>
                    <a:pt x="123" y="235"/>
                    <a:pt x="137" y="235"/>
                  </a:cubicBezTo>
                  <a:cubicBezTo>
                    <a:pt x="150" y="235"/>
                    <a:pt x="162" y="230"/>
                    <a:pt x="171" y="221"/>
                  </a:cubicBezTo>
                  <a:cubicBezTo>
                    <a:pt x="180" y="212"/>
                    <a:pt x="185" y="200"/>
                    <a:pt x="185" y="187"/>
                  </a:cubicBezTo>
                  <a:cubicBezTo>
                    <a:pt x="185" y="187"/>
                    <a:pt x="185" y="187"/>
                    <a:pt x="185" y="187"/>
                  </a:cubicBezTo>
                  <a:cubicBezTo>
                    <a:pt x="185" y="187"/>
                    <a:pt x="185" y="187"/>
                    <a:pt x="185" y="187"/>
                  </a:cubicBezTo>
                  <a:cubicBezTo>
                    <a:pt x="185" y="175"/>
                    <a:pt x="189" y="163"/>
                    <a:pt x="194" y="154"/>
                  </a:cubicBezTo>
                  <a:cubicBezTo>
                    <a:pt x="199" y="147"/>
                    <a:pt x="205" y="141"/>
                    <a:pt x="212" y="136"/>
                  </a:cubicBezTo>
                  <a:cubicBezTo>
                    <a:pt x="212" y="135"/>
                    <a:pt x="212" y="133"/>
                    <a:pt x="212" y="132"/>
                  </a:cubicBezTo>
                  <a:cubicBezTo>
                    <a:pt x="212" y="122"/>
                    <a:pt x="215" y="113"/>
                    <a:pt x="222" y="107"/>
                  </a:cubicBezTo>
                  <a:cubicBezTo>
                    <a:pt x="228" y="101"/>
                    <a:pt x="237" y="97"/>
                    <a:pt x="247" y="97"/>
                  </a:cubicBezTo>
                  <a:close/>
                  <a:moveTo>
                    <a:pt x="28" y="13"/>
                  </a:moveTo>
                  <a:cubicBezTo>
                    <a:pt x="28" y="13"/>
                    <a:pt x="28" y="13"/>
                    <a:pt x="28" y="13"/>
                  </a:cubicBezTo>
                  <a:cubicBezTo>
                    <a:pt x="20" y="13"/>
                    <a:pt x="20" y="13"/>
                    <a:pt x="20" y="13"/>
                  </a:cubicBezTo>
                  <a:cubicBezTo>
                    <a:pt x="18" y="13"/>
                    <a:pt x="16" y="14"/>
                    <a:pt x="15" y="16"/>
                  </a:cubicBezTo>
                  <a:cubicBezTo>
                    <a:pt x="14" y="17"/>
                    <a:pt x="13" y="19"/>
                    <a:pt x="13" y="21"/>
                  </a:cubicBezTo>
                  <a:cubicBezTo>
                    <a:pt x="13" y="23"/>
                    <a:pt x="14" y="25"/>
                    <a:pt x="15" y="26"/>
                  </a:cubicBezTo>
                  <a:cubicBezTo>
                    <a:pt x="16" y="28"/>
                    <a:pt x="18" y="29"/>
                    <a:pt x="20" y="29"/>
                  </a:cubicBezTo>
                  <a:cubicBezTo>
                    <a:pt x="28" y="29"/>
                    <a:pt x="28" y="29"/>
                    <a:pt x="28" y="29"/>
                  </a:cubicBezTo>
                  <a:cubicBezTo>
                    <a:pt x="28" y="13"/>
                    <a:pt x="28" y="13"/>
                    <a:pt x="28" y="13"/>
                  </a:cubicBezTo>
                  <a:close/>
                  <a:moveTo>
                    <a:pt x="256" y="123"/>
                  </a:moveTo>
                  <a:cubicBezTo>
                    <a:pt x="256" y="123"/>
                    <a:pt x="256" y="123"/>
                    <a:pt x="256" y="123"/>
                  </a:cubicBezTo>
                  <a:cubicBezTo>
                    <a:pt x="253" y="120"/>
                    <a:pt x="250" y="119"/>
                    <a:pt x="247" y="119"/>
                  </a:cubicBezTo>
                  <a:cubicBezTo>
                    <a:pt x="243" y="119"/>
                    <a:pt x="240" y="120"/>
                    <a:pt x="237" y="123"/>
                  </a:cubicBezTo>
                  <a:cubicBezTo>
                    <a:pt x="235" y="125"/>
                    <a:pt x="234" y="128"/>
                    <a:pt x="234" y="132"/>
                  </a:cubicBezTo>
                  <a:cubicBezTo>
                    <a:pt x="234" y="135"/>
                    <a:pt x="235" y="139"/>
                    <a:pt x="237" y="141"/>
                  </a:cubicBezTo>
                  <a:cubicBezTo>
                    <a:pt x="240" y="143"/>
                    <a:pt x="243" y="145"/>
                    <a:pt x="247" y="145"/>
                  </a:cubicBezTo>
                  <a:cubicBezTo>
                    <a:pt x="250" y="145"/>
                    <a:pt x="253" y="143"/>
                    <a:pt x="256" y="141"/>
                  </a:cubicBezTo>
                  <a:cubicBezTo>
                    <a:pt x="258" y="139"/>
                    <a:pt x="260" y="135"/>
                    <a:pt x="260" y="132"/>
                  </a:cubicBezTo>
                  <a:cubicBezTo>
                    <a:pt x="260" y="128"/>
                    <a:pt x="258" y="125"/>
                    <a:pt x="256" y="123"/>
                  </a:cubicBezTo>
                  <a:close/>
                </a:path>
              </a:pathLst>
            </a:custGeom>
            <a:solidFill>
              <a:srgbClr val="FFFFFF"/>
            </a:solidFill>
          </p:spPr>
          <p:txBody>
            <a:bodyPr vert="horz" wrap="square" lIns="91440" tIns="45720" rIns="91440" bIns="45720" anchor="t">
              <a:normAutofit/>
            </a:bodyPr>
            <a:lstStyle/>
            <a:p>
              <a:pPr marL="0" algn="l"/>
              <a:endParaRPr/>
            </a:p>
          </p:txBody>
        </p:sp>
      </p:grpSp>
      <p:grpSp>
        <p:nvGrpSpPr>
          <p:cNvPr id="9" name="Group 9"/>
          <p:cNvGrpSpPr/>
          <p:nvPr/>
        </p:nvGrpSpPr>
        <p:grpSpPr>
          <a:xfrm>
            <a:off x="4334171" y="3061436"/>
            <a:ext cx="914400" cy="914400"/>
            <a:chOff x="3635896" y="2483850"/>
            <a:chExt cx="685800" cy="685800"/>
          </a:xfrm>
        </p:grpSpPr>
        <p:sp>
          <p:nvSpPr>
            <p:cNvPr id="10" name="AutoShape 10"/>
            <p:cNvSpPr/>
            <p:nvPr/>
          </p:nvSpPr>
          <p:spPr>
            <a:xfrm>
              <a:off x="3635896" y="2483850"/>
              <a:ext cx="685800" cy="685800"/>
            </a:xfrm>
            <a:prstGeom prst="ellipse">
              <a:avLst/>
            </a:prstGeom>
            <a:solidFill>
              <a:schemeClr val="accent1"/>
            </a:solidFill>
            <a:ln cap="flat" cmpd="sng">
              <a:prstDash val="solid"/>
            </a:ln>
          </p:spPr>
          <p:txBody>
            <a:bodyPr rot="0" vert="horz" wrap="square" lIns="91440" tIns="45720" rIns="91440" bIns="45720" anchor="ctr">
              <a:noAutofit/>
            </a:bodyPr>
            <a:lstStyle/>
            <a:p>
              <a:pPr marL="0" algn="ctr"/>
              <a:endParaRPr/>
            </a:p>
          </p:txBody>
        </p:sp>
        <p:sp>
          <p:nvSpPr>
            <p:cNvPr id="11" name="Freeform 11"/>
            <p:cNvSpPr/>
            <p:nvPr/>
          </p:nvSpPr>
          <p:spPr>
            <a:xfrm>
              <a:off x="3802875" y="2657770"/>
              <a:ext cx="368829" cy="337959"/>
            </a:xfrm>
            <a:custGeom>
              <a:avLst/>
              <a:gdLst/>
              <a:ahLst/>
              <a:cxnLst/>
              <a:rect l="l" t="t" r="r" b="b"/>
              <a:pathLst>
                <a:path w="93" h="85">
                  <a:moveTo>
                    <a:pt x="81" y="13"/>
                  </a:moveTo>
                  <a:cubicBezTo>
                    <a:pt x="63" y="13"/>
                    <a:pt x="63" y="13"/>
                    <a:pt x="63" y="13"/>
                  </a:cubicBezTo>
                  <a:cubicBezTo>
                    <a:pt x="63" y="10"/>
                    <a:pt x="63" y="10"/>
                    <a:pt x="63" y="10"/>
                  </a:cubicBezTo>
                  <a:cubicBezTo>
                    <a:pt x="63" y="7"/>
                    <a:pt x="62" y="4"/>
                    <a:pt x="60" y="3"/>
                  </a:cubicBezTo>
                  <a:cubicBezTo>
                    <a:pt x="60" y="3"/>
                    <a:pt x="60" y="3"/>
                    <a:pt x="60" y="3"/>
                  </a:cubicBezTo>
                  <a:cubicBezTo>
                    <a:pt x="58" y="1"/>
                    <a:pt x="56" y="0"/>
                    <a:pt x="53" y="0"/>
                  </a:cubicBezTo>
                  <a:cubicBezTo>
                    <a:pt x="40" y="0"/>
                    <a:pt x="40" y="0"/>
                    <a:pt x="40" y="0"/>
                  </a:cubicBezTo>
                  <a:cubicBezTo>
                    <a:pt x="37" y="0"/>
                    <a:pt x="35" y="1"/>
                    <a:pt x="33" y="3"/>
                  </a:cubicBezTo>
                  <a:cubicBezTo>
                    <a:pt x="33" y="3"/>
                    <a:pt x="33" y="3"/>
                    <a:pt x="33" y="3"/>
                  </a:cubicBezTo>
                  <a:cubicBezTo>
                    <a:pt x="31" y="4"/>
                    <a:pt x="30" y="7"/>
                    <a:pt x="30" y="10"/>
                  </a:cubicBezTo>
                  <a:cubicBezTo>
                    <a:pt x="30" y="13"/>
                    <a:pt x="30" y="13"/>
                    <a:pt x="30" y="13"/>
                  </a:cubicBezTo>
                  <a:cubicBezTo>
                    <a:pt x="12" y="13"/>
                    <a:pt x="12" y="13"/>
                    <a:pt x="12" y="13"/>
                  </a:cubicBezTo>
                  <a:cubicBezTo>
                    <a:pt x="6" y="13"/>
                    <a:pt x="0" y="18"/>
                    <a:pt x="0" y="25"/>
                  </a:cubicBezTo>
                  <a:cubicBezTo>
                    <a:pt x="0" y="73"/>
                    <a:pt x="0" y="73"/>
                    <a:pt x="0" y="73"/>
                  </a:cubicBezTo>
                  <a:cubicBezTo>
                    <a:pt x="0" y="80"/>
                    <a:pt x="6" y="85"/>
                    <a:pt x="12" y="85"/>
                  </a:cubicBezTo>
                  <a:cubicBezTo>
                    <a:pt x="81" y="85"/>
                    <a:pt x="81" y="85"/>
                    <a:pt x="81" y="85"/>
                  </a:cubicBezTo>
                  <a:cubicBezTo>
                    <a:pt x="87" y="85"/>
                    <a:pt x="93" y="80"/>
                    <a:pt x="93" y="73"/>
                  </a:cubicBezTo>
                  <a:cubicBezTo>
                    <a:pt x="93" y="25"/>
                    <a:pt x="93" y="25"/>
                    <a:pt x="93" y="25"/>
                  </a:cubicBezTo>
                  <a:cubicBezTo>
                    <a:pt x="93" y="18"/>
                    <a:pt x="87" y="13"/>
                    <a:pt x="81" y="13"/>
                  </a:cubicBezTo>
                  <a:close/>
                  <a:moveTo>
                    <a:pt x="34" y="10"/>
                  </a:moveTo>
                  <a:cubicBezTo>
                    <a:pt x="34" y="10"/>
                    <a:pt x="34" y="10"/>
                    <a:pt x="34" y="10"/>
                  </a:cubicBezTo>
                  <a:cubicBezTo>
                    <a:pt x="34" y="8"/>
                    <a:pt x="35" y="7"/>
                    <a:pt x="36" y="6"/>
                  </a:cubicBezTo>
                  <a:cubicBezTo>
                    <a:pt x="36" y="6"/>
                    <a:pt x="36" y="6"/>
                    <a:pt x="36" y="6"/>
                  </a:cubicBezTo>
                  <a:cubicBezTo>
                    <a:pt x="37" y="5"/>
                    <a:pt x="39" y="4"/>
                    <a:pt x="40" y="4"/>
                  </a:cubicBezTo>
                  <a:cubicBezTo>
                    <a:pt x="53" y="4"/>
                    <a:pt x="53" y="4"/>
                    <a:pt x="53" y="4"/>
                  </a:cubicBezTo>
                  <a:cubicBezTo>
                    <a:pt x="55" y="4"/>
                    <a:pt x="56" y="5"/>
                    <a:pt x="57" y="6"/>
                  </a:cubicBezTo>
                  <a:cubicBezTo>
                    <a:pt x="58" y="7"/>
                    <a:pt x="59" y="8"/>
                    <a:pt x="59" y="10"/>
                  </a:cubicBezTo>
                  <a:cubicBezTo>
                    <a:pt x="59" y="13"/>
                    <a:pt x="59" y="13"/>
                    <a:pt x="59" y="13"/>
                  </a:cubicBezTo>
                  <a:cubicBezTo>
                    <a:pt x="34" y="13"/>
                    <a:pt x="34" y="13"/>
                    <a:pt x="34" y="13"/>
                  </a:cubicBezTo>
                  <a:cubicBezTo>
                    <a:pt x="34" y="10"/>
                    <a:pt x="34" y="10"/>
                    <a:pt x="34" y="10"/>
                  </a:cubicBezTo>
                  <a:close/>
                  <a:moveTo>
                    <a:pt x="86" y="73"/>
                  </a:moveTo>
                  <a:cubicBezTo>
                    <a:pt x="86" y="73"/>
                    <a:pt x="86" y="73"/>
                    <a:pt x="86" y="73"/>
                  </a:cubicBezTo>
                  <a:cubicBezTo>
                    <a:pt x="86" y="76"/>
                    <a:pt x="84" y="78"/>
                    <a:pt x="81" y="78"/>
                  </a:cubicBezTo>
                  <a:cubicBezTo>
                    <a:pt x="12" y="78"/>
                    <a:pt x="12" y="78"/>
                    <a:pt x="12" y="78"/>
                  </a:cubicBezTo>
                  <a:cubicBezTo>
                    <a:pt x="10" y="78"/>
                    <a:pt x="8" y="76"/>
                    <a:pt x="8" y="73"/>
                  </a:cubicBezTo>
                  <a:cubicBezTo>
                    <a:pt x="8" y="25"/>
                    <a:pt x="8" y="25"/>
                    <a:pt x="8" y="25"/>
                  </a:cubicBezTo>
                  <a:cubicBezTo>
                    <a:pt x="8" y="22"/>
                    <a:pt x="10" y="20"/>
                    <a:pt x="12" y="20"/>
                  </a:cubicBezTo>
                  <a:cubicBezTo>
                    <a:pt x="81" y="20"/>
                    <a:pt x="81" y="20"/>
                    <a:pt x="81" y="20"/>
                  </a:cubicBezTo>
                  <a:cubicBezTo>
                    <a:pt x="84" y="20"/>
                    <a:pt x="86" y="22"/>
                    <a:pt x="86" y="25"/>
                  </a:cubicBezTo>
                  <a:cubicBezTo>
                    <a:pt x="86" y="73"/>
                    <a:pt x="86" y="73"/>
                    <a:pt x="86" y="73"/>
                  </a:cubicBezTo>
                  <a:close/>
                  <a:moveTo>
                    <a:pt x="67" y="40"/>
                  </a:moveTo>
                  <a:cubicBezTo>
                    <a:pt x="67" y="40"/>
                    <a:pt x="67" y="40"/>
                    <a:pt x="67" y="40"/>
                  </a:cubicBezTo>
                  <a:cubicBezTo>
                    <a:pt x="55" y="40"/>
                    <a:pt x="55" y="40"/>
                    <a:pt x="55" y="40"/>
                  </a:cubicBezTo>
                  <a:cubicBezTo>
                    <a:pt x="55" y="29"/>
                    <a:pt x="55" y="29"/>
                    <a:pt x="55" y="29"/>
                  </a:cubicBezTo>
                  <a:cubicBezTo>
                    <a:pt x="55" y="28"/>
                    <a:pt x="54" y="27"/>
                    <a:pt x="53" y="27"/>
                  </a:cubicBezTo>
                  <a:cubicBezTo>
                    <a:pt x="40" y="27"/>
                    <a:pt x="40" y="27"/>
                    <a:pt x="40" y="27"/>
                  </a:cubicBezTo>
                  <a:cubicBezTo>
                    <a:pt x="39" y="27"/>
                    <a:pt x="38" y="28"/>
                    <a:pt x="38" y="29"/>
                  </a:cubicBezTo>
                  <a:cubicBezTo>
                    <a:pt x="38" y="40"/>
                    <a:pt x="38" y="40"/>
                    <a:pt x="38" y="40"/>
                  </a:cubicBezTo>
                  <a:cubicBezTo>
                    <a:pt x="27" y="40"/>
                    <a:pt x="27" y="40"/>
                    <a:pt x="27" y="40"/>
                  </a:cubicBezTo>
                  <a:cubicBezTo>
                    <a:pt x="26" y="40"/>
                    <a:pt x="25" y="41"/>
                    <a:pt x="25" y="43"/>
                  </a:cubicBezTo>
                  <a:cubicBezTo>
                    <a:pt x="25" y="55"/>
                    <a:pt x="25" y="55"/>
                    <a:pt x="25" y="55"/>
                  </a:cubicBezTo>
                  <a:cubicBezTo>
                    <a:pt x="25" y="56"/>
                    <a:pt x="26" y="57"/>
                    <a:pt x="27" y="57"/>
                  </a:cubicBezTo>
                  <a:cubicBezTo>
                    <a:pt x="38" y="57"/>
                    <a:pt x="38" y="57"/>
                    <a:pt x="38" y="57"/>
                  </a:cubicBezTo>
                  <a:cubicBezTo>
                    <a:pt x="38" y="69"/>
                    <a:pt x="38" y="69"/>
                    <a:pt x="38" y="69"/>
                  </a:cubicBezTo>
                  <a:cubicBezTo>
                    <a:pt x="38" y="70"/>
                    <a:pt x="39" y="71"/>
                    <a:pt x="40" y="71"/>
                  </a:cubicBezTo>
                  <a:cubicBezTo>
                    <a:pt x="53" y="71"/>
                    <a:pt x="53" y="71"/>
                    <a:pt x="53" y="71"/>
                  </a:cubicBezTo>
                  <a:cubicBezTo>
                    <a:pt x="54" y="71"/>
                    <a:pt x="55" y="70"/>
                    <a:pt x="55" y="69"/>
                  </a:cubicBezTo>
                  <a:cubicBezTo>
                    <a:pt x="55" y="57"/>
                    <a:pt x="55" y="57"/>
                    <a:pt x="55" y="57"/>
                  </a:cubicBezTo>
                  <a:cubicBezTo>
                    <a:pt x="67" y="57"/>
                    <a:pt x="67" y="57"/>
                    <a:pt x="67" y="57"/>
                  </a:cubicBezTo>
                  <a:cubicBezTo>
                    <a:pt x="68" y="57"/>
                    <a:pt x="69" y="56"/>
                    <a:pt x="69" y="55"/>
                  </a:cubicBezTo>
                  <a:cubicBezTo>
                    <a:pt x="69" y="43"/>
                    <a:pt x="69" y="43"/>
                    <a:pt x="69" y="43"/>
                  </a:cubicBezTo>
                  <a:cubicBezTo>
                    <a:pt x="69" y="41"/>
                    <a:pt x="68" y="40"/>
                    <a:pt x="67" y="40"/>
                  </a:cubicBezTo>
                  <a:close/>
                  <a:moveTo>
                    <a:pt x="64" y="53"/>
                  </a:moveTo>
                  <a:cubicBezTo>
                    <a:pt x="64" y="53"/>
                    <a:pt x="64" y="53"/>
                    <a:pt x="64" y="53"/>
                  </a:cubicBezTo>
                  <a:cubicBezTo>
                    <a:pt x="53" y="53"/>
                    <a:pt x="53" y="53"/>
                    <a:pt x="53" y="53"/>
                  </a:cubicBezTo>
                  <a:cubicBezTo>
                    <a:pt x="52" y="53"/>
                    <a:pt x="51" y="54"/>
                    <a:pt x="51" y="55"/>
                  </a:cubicBezTo>
                  <a:cubicBezTo>
                    <a:pt x="51" y="67"/>
                    <a:pt x="51" y="67"/>
                    <a:pt x="51" y="67"/>
                  </a:cubicBezTo>
                  <a:cubicBezTo>
                    <a:pt x="42" y="67"/>
                    <a:pt x="42" y="67"/>
                    <a:pt x="42" y="67"/>
                  </a:cubicBezTo>
                  <a:cubicBezTo>
                    <a:pt x="42" y="55"/>
                    <a:pt x="42" y="55"/>
                    <a:pt x="42" y="55"/>
                  </a:cubicBezTo>
                  <a:cubicBezTo>
                    <a:pt x="42" y="54"/>
                    <a:pt x="41" y="53"/>
                    <a:pt x="40" y="53"/>
                  </a:cubicBezTo>
                  <a:cubicBezTo>
                    <a:pt x="29" y="53"/>
                    <a:pt x="29" y="53"/>
                    <a:pt x="29" y="53"/>
                  </a:cubicBezTo>
                  <a:cubicBezTo>
                    <a:pt x="29" y="45"/>
                    <a:pt x="29" y="45"/>
                    <a:pt x="29" y="45"/>
                  </a:cubicBezTo>
                  <a:cubicBezTo>
                    <a:pt x="40" y="45"/>
                    <a:pt x="40" y="45"/>
                    <a:pt x="40" y="45"/>
                  </a:cubicBezTo>
                  <a:cubicBezTo>
                    <a:pt x="41" y="45"/>
                    <a:pt x="42" y="44"/>
                    <a:pt x="42" y="43"/>
                  </a:cubicBezTo>
                  <a:cubicBezTo>
                    <a:pt x="42" y="31"/>
                    <a:pt x="42" y="31"/>
                    <a:pt x="42" y="31"/>
                  </a:cubicBezTo>
                  <a:cubicBezTo>
                    <a:pt x="51" y="31"/>
                    <a:pt x="51" y="31"/>
                    <a:pt x="51" y="31"/>
                  </a:cubicBezTo>
                  <a:cubicBezTo>
                    <a:pt x="51" y="43"/>
                    <a:pt x="51" y="43"/>
                    <a:pt x="51" y="43"/>
                  </a:cubicBezTo>
                  <a:cubicBezTo>
                    <a:pt x="51" y="44"/>
                    <a:pt x="52" y="45"/>
                    <a:pt x="53" y="45"/>
                  </a:cubicBezTo>
                  <a:cubicBezTo>
                    <a:pt x="64" y="45"/>
                    <a:pt x="64" y="45"/>
                    <a:pt x="64" y="45"/>
                  </a:cubicBezTo>
                  <a:cubicBezTo>
                    <a:pt x="64" y="53"/>
                    <a:pt x="64" y="53"/>
                    <a:pt x="64" y="53"/>
                  </a:cubicBezTo>
                  <a:close/>
                </a:path>
              </a:pathLst>
            </a:custGeom>
            <a:solidFill>
              <a:srgbClr val="FFFFFF"/>
            </a:solidFill>
          </p:spPr>
          <p:txBody>
            <a:bodyPr vert="horz" wrap="square" lIns="91440" tIns="45720" rIns="91440" bIns="45720" anchor="t">
              <a:normAutofit/>
            </a:bodyPr>
            <a:lstStyle/>
            <a:p>
              <a:pPr marL="0" algn="l"/>
              <a:endParaRPr/>
            </a:p>
          </p:txBody>
        </p:sp>
      </p:grpSp>
      <p:sp>
        <p:nvSpPr>
          <p:cNvPr id="12" name="TextBox 12"/>
          <p:cNvSpPr txBox="1"/>
          <p:nvPr/>
        </p:nvSpPr>
        <p:spPr>
          <a:xfrm>
            <a:off x="432165" y="409507"/>
            <a:ext cx="8640960" cy="523220"/>
          </a:xfrm>
          <a:prstGeom prst="rect">
            <a:avLst/>
          </a:prstGeom>
          <a:noFill/>
        </p:spPr>
        <p:txBody>
          <a:bodyPr vert="horz" wrap="square" lIns="91440" tIns="45720" rIns="91440" bIns="45720" rtlCol="0" anchor="t">
            <a:spAutoFit/>
          </a:bodyPr>
          <a:lstStyle/>
          <a:p>
            <a:pPr marL="0" algn="l">
              <a:defRPr/>
            </a:pPr>
            <a:r>
              <a:rPr lang="zh-CN" altLang="en-US" sz="2800" b="1" i="0" u="none" baseline="0">
                <a:solidFill>
                  <a:srgbClr val="000000">
                    <a:lumMod val="65000"/>
                    <a:lumOff val="35000"/>
                  </a:srgbClr>
                </a:solidFill>
                <a:latin typeface="微软雅黑"/>
                <a:ea typeface="微软雅黑"/>
              </a:rPr>
              <a:t>Predictive Insights</a:t>
            </a:r>
            <a:endParaRPr lang="en-US" sz="1100"/>
          </a:p>
        </p:txBody>
      </p:sp>
      <p:sp>
        <p:nvSpPr>
          <p:cNvPr id="13" name="AutoShape 13"/>
          <p:cNvSpPr/>
          <p:nvPr/>
        </p:nvSpPr>
        <p:spPr>
          <a:xfrm>
            <a:off x="5448720" y="1361384"/>
            <a:ext cx="6336703"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Predictive analytics enables hospitals to forecast future patient loads based on historical data trends. This foresight helps in strategic planning and ensures that facilities are not overwhelmed during peak times.</a:t>
            </a:r>
          </a:p>
        </p:txBody>
      </p:sp>
      <p:sp>
        <p:nvSpPr>
          <p:cNvPr id="14" name="TextBox 14"/>
          <p:cNvSpPr txBox="1"/>
          <p:nvPr/>
        </p:nvSpPr>
        <p:spPr>
          <a:xfrm>
            <a:off x="5448722" y="1082322"/>
            <a:ext cx="6336704"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Future Patient Loads</a:t>
            </a:r>
            <a:endParaRPr lang="en-US" sz="1100"/>
          </a:p>
        </p:txBody>
      </p:sp>
      <p:sp>
        <p:nvSpPr>
          <p:cNvPr id="15" name="AutoShape 15"/>
          <p:cNvSpPr/>
          <p:nvPr/>
        </p:nvSpPr>
        <p:spPr>
          <a:xfrm>
            <a:off x="5471209" y="3332214"/>
            <a:ext cx="6336703"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Insights into future patient loads directly inform staffing needs, allowing hospitals to hire or schedule appropriate personnel in advance. This ensures adequate healthcare coverage, improving patient care and staff workload management.</a:t>
            </a:r>
          </a:p>
        </p:txBody>
      </p:sp>
      <p:sp>
        <p:nvSpPr>
          <p:cNvPr id="16" name="TextBox 16"/>
          <p:cNvSpPr txBox="1"/>
          <p:nvPr/>
        </p:nvSpPr>
        <p:spPr>
          <a:xfrm>
            <a:off x="5471211" y="3034432"/>
            <a:ext cx="6336703"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Staffing Needs</a:t>
            </a:r>
            <a:endParaRPr lang="en-US" sz="1100"/>
          </a:p>
        </p:txBody>
      </p:sp>
      <p:sp>
        <p:nvSpPr>
          <p:cNvPr id="17" name="AutoShape 17"/>
          <p:cNvSpPr/>
          <p:nvPr/>
        </p:nvSpPr>
        <p:spPr>
          <a:xfrm>
            <a:off x="5521057" y="5289027"/>
            <a:ext cx="6286854" cy="754822"/>
          </a:xfrm>
          <a:prstGeom prst="rect">
            <a:avLst/>
          </a:prstGeom>
          <a:noFill/>
        </p:spPr>
        <p:txBody>
          <a:bodyPr vert="horz" wrap="square" lIns="91440" tIns="45720" rIns="91440" bIns="45720" anchor="t">
            <a:spAutoFit/>
          </a:bodyPr>
          <a:lstStyle/>
          <a:p>
            <a:pPr marL="0" algn="l">
              <a:lnSpc>
                <a:spcPct val="150000"/>
              </a:lnSpc>
              <a:spcBef>
                <a:spcPct val="20000"/>
              </a:spcBef>
            </a:pPr>
            <a:r>
              <a:rPr lang="zh-CN" altLang="en-US" sz="1400" b="0" i="0" u="none" baseline="0">
                <a:solidFill>
                  <a:srgbClr val="000000">
                    <a:lumMod val="65000"/>
                    <a:lumOff val="35000"/>
                  </a:srgbClr>
                </a:solidFill>
                <a:latin typeface="Microsoft YaHei"/>
                <a:ea typeface="Microsoft YaHei"/>
              </a:rPr>
              <a:t>Predictive insights can lead to operational improvements by identifying inefficiencies and implementing targeted strategies. This constant evaluation allows hospitals to adapt to changing needs and improve overall service delivery.</a:t>
            </a:r>
          </a:p>
        </p:txBody>
      </p:sp>
      <p:sp>
        <p:nvSpPr>
          <p:cNvPr id="18" name="TextBox 18"/>
          <p:cNvSpPr txBox="1"/>
          <p:nvPr/>
        </p:nvSpPr>
        <p:spPr>
          <a:xfrm>
            <a:off x="5521058" y="5000608"/>
            <a:ext cx="6286854" cy="368755"/>
          </a:xfrm>
          <a:prstGeom prst="rect">
            <a:avLst/>
          </a:prstGeom>
          <a:noFill/>
        </p:spPr>
        <p:txBody>
          <a:bodyPr vert="horz" wrap="square" lIns="91440" tIns="45720" rIns="91440" bIns="45720" rtlCol="0" anchor="t">
            <a:spAutoFit/>
          </a:bodyPr>
          <a:lstStyle/>
          <a:p>
            <a:pPr marL="0" algn="l">
              <a:lnSpc>
                <a:spcPct val="120000"/>
              </a:lnSpc>
              <a:spcBef>
                <a:spcPct val="20000"/>
              </a:spcBef>
              <a:defRPr/>
            </a:pPr>
            <a:r>
              <a:rPr lang="zh-CN" altLang="en-US" sz="1600" b="1" i="0" u="none" baseline="0">
                <a:solidFill>
                  <a:srgbClr val="000000">
                    <a:lumMod val="65000"/>
                    <a:lumOff val="35000"/>
                  </a:srgbClr>
                </a:solidFill>
                <a:latin typeface="Microsoft YaHei"/>
                <a:ea typeface="Microsoft YaHei"/>
              </a:rPr>
              <a:t>Operational Improvements</a:t>
            </a:r>
            <a:endParaRPr lang="en-US" sz="1100"/>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0">
              <a:srgbClr val="FFFFFF"/>
            </a:gs>
            <a:gs pos="100000">
              <a:srgbClr val="FFFFFF"/>
            </a:gs>
          </a:gsLst>
          <a:lin ang="5400000"/>
        </a:gra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stretch>
            <a:fillRect/>
          </a:stretch>
        </p:blipFill>
        <p:spPr>
          <a:xfrm>
            <a:off x="1079835" y="1"/>
            <a:ext cx="11112963" cy="6858000"/>
          </a:xfrm>
          <a:prstGeom prst="rect">
            <a:avLst/>
          </a:prstGeom>
        </p:spPr>
      </p:pic>
      <p:sp>
        <p:nvSpPr>
          <p:cNvPr id="3" name="AutoShape 3"/>
          <p:cNvSpPr/>
          <p:nvPr/>
        </p:nvSpPr>
        <p:spPr>
          <a:xfrm>
            <a:off x="1079834" y="2084857"/>
            <a:ext cx="9721485" cy="995209"/>
          </a:xfrm>
          <a:prstGeom prst="rect">
            <a:avLst/>
          </a:prstGeom>
        </p:spPr>
        <p:txBody>
          <a:bodyPr vert="horz" wrap="square" lIns="91440" tIns="45720" rIns="91440" bIns="45720" anchor="t">
            <a:spAutoFit/>
          </a:bodyPr>
          <a:lstStyle/>
          <a:p>
            <a:pPr marL="0" algn="l"/>
            <a:r>
              <a:rPr lang="en-US" sz="5867" b="1" i="0" u="none" baseline="0">
                <a:solidFill>
                  <a:srgbClr val="5CB3AB"/>
                </a:solidFill>
                <a:latin typeface="+mn-ea"/>
                <a:ea typeface="+mn-ea"/>
              </a:rPr>
              <a:t>Billing and Insurance Analytics</a:t>
            </a:r>
          </a:p>
        </p:txBody>
      </p:sp>
      <p:sp>
        <p:nvSpPr>
          <p:cNvPr id="4" name="AutoShape 4"/>
          <p:cNvSpPr/>
          <p:nvPr/>
        </p:nvSpPr>
        <p:spPr>
          <a:xfrm>
            <a:off x="1200252" y="1220757"/>
            <a:ext cx="1751883" cy="654877"/>
          </a:xfrm>
          <a:prstGeom prst="roundRect">
            <a:avLst>
              <a:gd name="adj" fmla="val 0"/>
            </a:avLst>
          </a:prstGeom>
          <a:solidFill>
            <a:schemeClr val="accent1"/>
          </a:solidFill>
          <a:ln cap="flat" cmpd="sng">
            <a:prstDash val="solid"/>
          </a:ln>
          <a:effectLst>
            <a:outerShdw blurRad="63500" algn="ctr" rotWithShape="0">
              <a:srgbClr val="000000">
                <a:alpha val="40000"/>
              </a:srgbClr>
            </a:outerShdw>
          </a:effectLst>
        </p:spPr>
        <p:txBody>
          <a:bodyPr vert="horz" lIns="91440" tIns="45720" rIns="91440" bIns="45720" anchor="ctr">
            <a:normAutofit/>
          </a:bodyPr>
          <a:lstStyle/>
          <a:p>
            <a:pPr marL="0" algn="ctr"/>
            <a:r>
              <a:rPr lang="en-US" sz="2667" b="0" i="0" u="none" baseline="0" dirty="0">
                <a:ln w="6350"/>
                <a:solidFill>
                  <a:srgbClr val="FFFFFF"/>
                </a:solidFill>
                <a:latin typeface="方正清刻本悦宋简体"/>
                <a:ea typeface="方正清刻本悦宋简体"/>
              </a:rPr>
              <a:t>PART </a:t>
            </a:r>
            <a:r>
              <a:rPr lang="en-US" sz="2667" b="0" i="0" u="none" baseline="0" dirty="0" smtClean="0">
                <a:ln w="6350"/>
                <a:solidFill>
                  <a:srgbClr val="FFFFFF"/>
                </a:solidFill>
                <a:latin typeface="方正清刻本悦宋简体"/>
                <a:ea typeface="方正清刻本悦宋简体"/>
              </a:rPr>
              <a:t>02</a:t>
            </a:r>
            <a:endParaRPr lang="en-US" sz="2667" b="0" i="0" u="none" baseline="0" dirty="0">
              <a:ln w="6350"/>
              <a:solidFill>
                <a:srgbClr val="FFFFFF"/>
              </a:solidFill>
              <a:latin typeface="方正清刻本悦宋简体"/>
              <a:ea typeface="方正清刻本悦宋简体"/>
            </a:endParaRPr>
          </a:p>
        </p:txBody>
      </p:sp>
    </p:spTree>
  </p:cSld>
  <p:clrMapOvr>
    <a:masterClrMapping/>
  </p:clrMapOvr>
  <p:transition advClick="0"/>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1464</Words>
  <Application>Microsoft Office PowerPoint</Application>
  <PresentationFormat>Custom</PresentationFormat>
  <Paragraphs>132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5</cp:revision>
  <dcterms:created xsi:type="dcterms:W3CDTF">2006-08-16T00:00:00Z</dcterms:created>
  <dcterms:modified xsi:type="dcterms:W3CDTF">2025-02-16T17:48:49Z</dcterms:modified>
</cp:coreProperties>
</file>