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C2E3FC-1F07-4CEF-8AF6-CF289B67269E}">
  <a:tblStyle styleId="{FDC2E3FC-1F07-4CEF-8AF6-CF289B672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1111f4ef0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1111f4ef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1111f4ef0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1111f4ef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1111f4ef0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1111f4ef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1111f4ef0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1111f4e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1111f4ef0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1111f4e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1111f4ef0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1111f4e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1111f4ef0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1111f4ef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1111f4ef0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1111f4ef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1111f4ef0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1111f4e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1111f4ef0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1111f4ef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6ff25d4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a6ff25d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1111f4ef0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1111f4ef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1111f4ef0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1111f4ef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1111f4ef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1111f4e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1111f4ef0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1111f4e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1111f4ef0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1111f4e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1111f4ef0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1111f4e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1111f4ef0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1111f4e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Image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957300" y="967150"/>
            <a:ext cx="72294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Sample a constant shift factor </a:t>
            </a:r>
            <a:r>
              <a:rPr b="1" lang="en" sz="1500">
                <a:solidFill>
                  <a:schemeClr val="lt1"/>
                </a:solidFill>
              </a:rPr>
              <a:t>θ ∈ ℝ</a:t>
            </a:r>
            <a:r>
              <a:rPr lang="en" sz="1500">
                <a:solidFill>
                  <a:schemeClr val="lt1"/>
                </a:solidFill>
              </a:rPr>
              <a:t> from range </a:t>
            </a:r>
            <a:r>
              <a:rPr b="1" lang="en" sz="1500">
                <a:solidFill>
                  <a:schemeClr val="lt1"/>
                </a:solidFill>
              </a:rPr>
              <a:t>[p, q)</a:t>
            </a:r>
            <a:r>
              <a:rPr lang="en" sz="1500">
                <a:solidFill>
                  <a:schemeClr val="lt1"/>
                </a:solidFill>
              </a:rPr>
              <a:t>, where </a:t>
            </a:r>
            <a:r>
              <a:rPr b="1" lang="en" sz="1500">
                <a:solidFill>
                  <a:schemeClr val="lt1"/>
                </a:solidFill>
              </a:rPr>
              <a:t>p, q &gt; 0</a:t>
            </a:r>
            <a:r>
              <a:rPr lang="en" sz="1500">
                <a:solidFill>
                  <a:schemeClr val="lt1"/>
                </a:solidFill>
              </a:rPr>
              <a:t> (empirically chosen).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Apply shift to the phase component of the spectrum:</a:t>
            </a:r>
            <a:br>
              <a:rPr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</a:t>
            </a:r>
            <a:r>
              <a:rPr b="1" lang="en" sz="1500">
                <a:solidFill>
                  <a:schemeClr val="lt1"/>
                </a:solidFill>
              </a:rPr>
              <a:t>P(f) = P(f) ± θ</a:t>
            </a:r>
            <a:br>
              <a:rPr b="1" lang="en" sz="1500">
                <a:solidFill>
                  <a:schemeClr val="lt1"/>
                </a:solidFill>
              </a:rPr>
            </a:b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Phase shift affects frequency alignment during inverse FFT.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Effect:</a:t>
            </a:r>
            <a:r>
              <a:rPr lang="en" sz="1500">
                <a:solidFill>
                  <a:schemeClr val="lt1"/>
                </a:solidFill>
              </a:rPr>
              <a:t> Creates a </a:t>
            </a:r>
            <a:r>
              <a:rPr i="1" lang="en" sz="1500">
                <a:solidFill>
                  <a:schemeClr val="lt1"/>
                </a:solidFill>
              </a:rPr>
              <a:t>movement-like</a:t>
            </a:r>
            <a:r>
              <a:rPr lang="en" sz="1500">
                <a:solidFill>
                  <a:schemeClr val="lt1"/>
                </a:solidFill>
              </a:rPr>
              <a:t> distortion, enhancing certain high-frequency details (e.g., brightness in edges/textures).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50" y="838200"/>
            <a:ext cx="3407092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787" y="838200"/>
            <a:ext cx="3436423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4294967295" type="body"/>
          </p:nvPr>
        </p:nvSpPr>
        <p:spPr>
          <a:xfrm>
            <a:off x="2572038" y="117713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Random Frequency Mask</a:t>
            </a:r>
            <a:endParaRPr b="1" sz="2100"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8438" y="838200"/>
            <a:ext cx="3407100" cy="34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371250" y="1036350"/>
            <a:ext cx="84015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Create a binary mask </a:t>
            </a:r>
            <a:r>
              <a:rPr b="1" lang="en" sz="1500">
                <a:solidFill>
                  <a:schemeClr val="lt1"/>
                </a:solidFill>
              </a:rPr>
              <a:t>h</a:t>
            </a:r>
            <a:r>
              <a:rPr lang="en" sz="1500">
                <a:solidFill>
                  <a:schemeClr val="lt1"/>
                </a:solidFill>
              </a:rPr>
              <a:t> (shared across all channels) where </a:t>
            </a:r>
            <a:r>
              <a:rPr b="1" lang="en" sz="1500">
                <a:solidFill>
                  <a:schemeClr val="lt1"/>
                </a:solidFill>
              </a:rPr>
              <a:t>k% of frequencies are set to 0</a:t>
            </a:r>
            <a:r>
              <a:rPr lang="en" sz="1500">
                <a:solidFill>
                  <a:schemeClr val="lt1"/>
                </a:solidFill>
              </a:rPr>
              <a:t>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Ensure </a:t>
            </a:r>
            <a:r>
              <a:rPr b="1" lang="en" sz="1500">
                <a:solidFill>
                  <a:schemeClr val="lt1"/>
                </a:solidFill>
              </a:rPr>
              <a:t>zero frequency mode (h₀,₀)</a:t>
            </a:r>
            <a:r>
              <a:rPr lang="en" sz="1500">
                <a:solidFill>
                  <a:schemeClr val="lt1"/>
                </a:solidFill>
              </a:rPr>
              <a:t> is always </a:t>
            </a:r>
            <a:r>
              <a:rPr b="1" lang="en" sz="1500">
                <a:solidFill>
                  <a:schemeClr val="lt1"/>
                </a:solidFill>
              </a:rPr>
              <a:t>enabled</a:t>
            </a:r>
            <a:r>
              <a:rPr lang="en" sz="1500">
                <a:solidFill>
                  <a:schemeClr val="lt1"/>
                </a:solidFill>
              </a:rPr>
              <a:t> to retain semantic structure.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Apply the mask:</a:t>
            </a:r>
            <a:br>
              <a:rPr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</a:t>
            </a:r>
            <a:r>
              <a:rPr b="1" lang="en" sz="1500">
                <a:solidFill>
                  <a:schemeClr val="lt1"/>
                </a:solidFill>
              </a:rPr>
              <a:t>f = f ⊙ h</a:t>
            </a:r>
            <a:br>
              <a:rPr b="1" lang="en" sz="1500">
                <a:solidFill>
                  <a:schemeClr val="lt1"/>
                </a:solidFill>
              </a:rPr>
            </a:b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Effect:</a:t>
            </a:r>
            <a:r>
              <a:rPr lang="en" sz="1500">
                <a:solidFill>
                  <a:schemeClr val="lt1"/>
                </a:solidFill>
              </a:rPr>
              <a:t> Randomly disables both high and low frequency components, creating a </a:t>
            </a:r>
            <a:r>
              <a:rPr b="1" lang="en" sz="1500">
                <a:solidFill>
                  <a:schemeClr val="lt1"/>
                </a:solidFill>
              </a:rPr>
              <a:t>cloudy, nonuniform texture</a:t>
            </a:r>
            <a:r>
              <a:rPr lang="en" sz="1500">
                <a:solidFill>
                  <a:schemeClr val="lt1"/>
                </a:solidFill>
              </a:rPr>
              <a:t> while preserving the image's color scope.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50" y="838200"/>
            <a:ext cx="3407092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787" y="838200"/>
            <a:ext cx="3436423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8438" y="838200"/>
            <a:ext cx="3407100" cy="346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>
            <p:ph idx="4294967295" type="body"/>
          </p:nvPr>
        </p:nvSpPr>
        <p:spPr>
          <a:xfrm>
            <a:off x="2572050" y="154338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Gaussian Mixture Mask</a:t>
            </a:r>
            <a:endParaRPr b="1" sz="2100"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8450" y="838200"/>
            <a:ext cx="3407100" cy="34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0" y="239850"/>
            <a:ext cx="91440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Unlike traditional low-pass or high-pass filters (single centered circular kernels), we use a </a:t>
            </a:r>
            <a:r>
              <a:rPr b="1" lang="en" sz="1500">
                <a:solidFill>
                  <a:schemeClr val="lt1"/>
                </a:solidFill>
              </a:rPr>
              <a:t>flexible frequency-band masking approach</a:t>
            </a:r>
            <a:r>
              <a:rPr lang="en" sz="1500">
                <a:solidFill>
                  <a:schemeClr val="lt1"/>
                </a:solidFill>
              </a:rPr>
              <a:t>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Construct a </a:t>
            </a:r>
            <a:r>
              <a:rPr b="1" lang="en" sz="1500">
                <a:solidFill>
                  <a:schemeClr val="lt1"/>
                </a:solidFill>
              </a:rPr>
              <a:t>Gaussian Mixture Mask</a:t>
            </a:r>
            <a:r>
              <a:rPr lang="en" sz="1500">
                <a:solidFill>
                  <a:schemeClr val="lt1"/>
                </a:solidFill>
              </a:rPr>
              <a:t> using: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b="1" lang="en" sz="1500">
                <a:solidFill>
                  <a:schemeClr val="lt1"/>
                </a:solidFill>
              </a:rPr>
              <a:t>Origins:</a:t>
            </a:r>
            <a:r>
              <a:rPr lang="en" sz="1500">
                <a:solidFill>
                  <a:schemeClr val="lt1"/>
                </a:solidFill>
              </a:rPr>
              <a:t> </a:t>
            </a:r>
            <a:r>
              <a:rPr b="1" lang="en" sz="1500">
                <a:solidFill>
                  <a:schemeClr val="lt1"/>
                </a:solidFill>
              </a:rPr>
              <a:t>c ∈ ℝo×2</a:t>
            </a:r>
            <a:r>
              <a:rPr lang="en" sz="1500">
                <a:solidFill>
                  <a:schemeClr val="lt1"/>
                </a:solidFill>
              </a:rPr>
              <a:t> (randomly sampled)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b="1" lang="en" sz="1500">
                <a:solidFill>
                  <a:schemeClr val="lt1"/>
                </a:solidFill>
              </a:rPr>
              <a:t>Standard deviations:</a:t>
            </a:r>
            <a:r>
              <a:rPr lang="en" sz="1500">
                <a:solidFill>
                  <a:schemeClr val="lt1"/>
                </a:solidFill>
              </a:rPr>
              <a:t> </a:t>
            </a:r>
            <a:r>
              <a:rPr b="1" lang="en" sz="1500">
                <a:solidFill>
                  <a:schemeClr val="lt1"/>
                </a:solidFill>
              </a:rPr>
              <a:t>σ ∈ ℝo×2</a:t>
            </a:r>
            <a:br>
              <a:rPr b="1" lang="en" sz="1500">
                <a:solidFill>
                  <a:schemeClr val="lt1"/>
                </a:solidFill>
              </a:rPr>
            </a:b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For each origin, compute a 2D Gaussian:</a:t>
            </a:r>
            <a:br>
              <a:rPr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</a:t>
            </a:r>
            <a:r>
              <a:rPr b="1" lang="en" sz="1500">
                <a:solidFill>
                  <a:schemeClr val="lt1"/>
                </a:solidFill>
              </a:rPr>
              <a:t>G(u, v, c, σ) = exp[−((u−o₀)² / 2σ₀² + (v−o₁)² / 2σ₁²)]</a:t>
            </a:r>
            <a:br>
              <a:rPr b="1" lang="en" sz="1500">
                <a:solidFill>
                  <a:schemeClr val="lt1"/>
                </a:solidFill>
              </a:rPr>
            </a:b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Combine to create a flexible frequency mask that can suppress </a:t>
            </a:r>
            <a:r>
              <a:rPr b="1" lang="en" sz="1500">
                <a:solidFill>
                  <a:schemeClr val="lt1"/>
                </a:solidFill>
              </a:rPr>
              <a:t>both low and high frequencies</a:t>
            </a:r>
            <a:r>
              <a:rPr lang="en" sz="1500">
                <a:solidFill>
                  <a:schemeClr val="lt1"/>
                </a:solidFill>
              </a:rPr>
              <a:t>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Effect:</a:t>
            </a:r>
            <a:r>
              <a:rPr lang="en" sz="1500">
                <a:solidFill>
                  <a:schemeClr val="lt1"/>
                </a:solidFill>
              </a:rPr>
              <a:t> Produces textures with a mix of </a:t>
            </a:r>
            <a:r>
              <a:rPr b="1" lang="en" sz="1500">
                <a:solidFill>
                  <a:schemeClr val="lt1"/>
                </a:solidFill>
              </a:rPr>
              <a:t>blurred and sharpened artifacts</a:t>
            </a:r>
            <a:r>
              <a:rPr lang="en" sz="1500">
                <a:solidFill>
                  <a:schemeClr val="lt1"/>
                </a:solidFill>
              </a:rPr>
              <a:t>, maintaining semantic relevance.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4294967295" type="body"/>
          </p:nvPr>
        </p:nvSpPr>
        <p:spPr>
          <a:xfrm>
            <a:off x="3829200" y="341863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ResNet18</a:t>
            </a:r>
            <a:endParaRPr b="1" sz="2100"/>
          </a:p>
        </p:txBody>
      </p:sp>
      <p:sp>
        <p:nvSpPr>
          <p:cNvPr id="216" name="Google Shape;216;p27"/>
          <p:cNvSpPr txBox="1"/>
          <p:nvPr/>
        </p:nvSpPr>
        <p:spPr>
          <a:xfrm>
            <a:off x="3829200" y="799000"/>
            <a:ext cx="53148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Input Layer</a:t>
            </a:r>
            <a:br>
              <a:rPr b="1"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Input size: 224 × 224 × 3 (RGB image)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Initial Convolution + Pooling</a:t>
            </a:r>
            <a:endParaRPr b="1"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Conv1: 7×7, 64 filters, stride 2 → ReLU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MaxPool: 3×3, stride 2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Residual Blocks</a:t>
            </a:r>
            <a:endParaRPr b="1"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b="1" lang="en" sz="1500">
                <a:solidFill>
                  <a:schemeClr val="lt1"/>
                </a:solidFill>
              </a:rPr>
              <a:t>Conv2_x:</a:t>
            </a:r>
            <a:r>
              <a:rPr lang="en" sz="1500">
                <a:solidFill>
                  <a:schemeClr val="lt1"/>
                </a:solidFill>
              </a:rPr>
              <a:t> 2 × BasicBlocks</a:t>
            </a:r>
            <a:endParaRPr sz="1500">
              <a:solidFill>
                <a:schemeClr val="lt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LcPeriod"/>
            </a:pPr>
            <a:r>
              <a:rPr lang="en" sz="1500">
                <a:solidFill>
                  <a:schemeClr val="lt1"/>
                </a:solidFill>
              </a:rPr>
              <a:t>Each: 3×3 conv → ReLU → 3×3 conv + skip connection</a:t>
            </a:r>
            <a:endParaRPr sz="1500">
              <a:solidFill>
                <a:schemeClr val="lt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LcPeriod"/>
            </a:pPr>
            <a:r>
              <a:rPr lang="en" sz="1500">
                <a:solidFill>
                  <a:schemeClr val="lt1"/>
                </a:solidFill>
              </a:rPr>
              <a:t>Output: 64 channels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b="1" lang="en" sz="1500">
                <a:solidFill>
                  <a:schemeClr val="lt1"/>
                </a:solidFill>
              </a:rPr>
              <a:t>Conv3_x:</a:t>
            </a:r>
            <a:r>
              <a:rPr lang="en" sz="1500">
                <a:solidFill>
                  <a:schemeClr val="lt1"/>
                </a:solidFill>
              </a:rPr>
              <a:t> 2 × BasicBlocks</a:t>
            </a:r>
            <a:endParaRPr sz="1500">
              <a:solidFill>
                <a:schemeClr val="lt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LcPeriod"/>
            </a:pPr>
            <a:r>
              <a:rPr lang="en" sz="1500">
                <a:solidFill>
                  <a:schemeClr val="lt1"/>
                </a:solidFill>
              </a:rPr>
              <a:t>Output: 128 channels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3313" y="1917350"/>
            <a:ext cx="4459776" cy="13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4294967295" type="body"/>
          </p:nvPr>
        </p:nvSpPr>
        <p:spPr>
          <a:xfrm>
            <a:off x="3829200" y="341863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ResNet18</a:t>
            </a:r>
            <a:endParaRPr b="1" sz="2100"/>
          </a:p>
        </p:txBody>
      </p:sp>
      <p:sp>
        <p:nvSpPr>
          <p:cNvPr id="223" name="Google Shape;223;p28"/>
          <p:cNvSpPr txBox="1"/>
          <p:nvPr/>
        </p:nvSpPr>
        <p:spPr>
          <a:xfrm>
            <a:off x="3829200" y="945550"/>
            <a:ext cx="53148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Residual Blocks</a:t>
            </a:r>
            <a:endParaRPr b="1"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b="1" lang="en" sz="1500">
                <a:solidFill>
                  <a:schemeClr val="lt1"/>
                </a:solidFill>
              </a:rPr>
              <a:t>Conv4_x:</a:t>
            </a:r>
            <a:r>
              <a:rPr lang="en" sz="1500">
                <a:solidFill>
                  <a:schemeClr val="lt1"/>
                </a:solidFill>
              </a:rPr>
              <a:t> 2 × BasicBlocks</a:t>
            </a:r>
            <a:endParaRPr sz="1500">
              <a:solidFill>
                <a:schemeClr val="lt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LcPeriod"/>
            </a:pPr>
            <a:r>
              <a:rPr lang="en" sz="1500">
                <a:solidFill>
                  <a:schemeClr val="lt1"/>
                </a:solidFill>
              </a:rPr>
              <a:t>Output: 256 channels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b="1" lang="en" sz="1500">
                <a:solidFill>
                  <a:schemeClr val="lt1"/>
                </a:solidFill>
              </a:rPr>
              <a:t>Conv5_x:</a:t>
            </a:r>
            <a:r>
              <a:rPr lang="en" sz="1500">
                <a:solidFill>
                  <a:schemeClr val="lt1"/>
                </a:solidFill>
              </a:rPr>
              <a:t> 2 × BasicBlocks	</a:t>
            </a:r>
            <a:endParaRPr sz="1500">
              <a:solidFill>
                <a:schemeClr val="lt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LcPeriod"/>
            </a:pPr>
            <a:r>
              <a:rPr lang="en" sz="1500">
                <a:solidFill>
                  <a:schemeClr val="lt1"/>
                </a:solidFill>
              </a:rPr>
              <a:t>Output: 512 channels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Global Average Pooling</a:t>
            </a:r>
            <a:endParaRPr b="1"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Output size: 512 × 1 × 1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Fully Connected Layer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3313" y="1917350"/>
            <a:ext cx="4459776" cy="13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4294967295" type="body"/>
          </p:nvPr>
        </p:nvSpPr>
        <p:spPr>
          <a:xfrm>
            <a:off x="73250" y="376863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MobileNetV3</a:t>
            </a:r>
            <a:endParaRPr b="1" sz="2100"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7" y="907275"/>
            <a:ext cx="4130176" cy="2784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4572000" y="315000"/>
            <a:ext cx="4284000" cy="4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Input Layer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Input size: 224 × 224 × 3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Stem Block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3×3 Conv, stride 2, followed by BatchNorm + h-swish or ReLU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Bottleneck Blocks (Inverted Residual with SE)</a:t>
            </a:r>
            <a:br>
              <a:rPr b="1"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Each includes: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1×1 expansion conv (pointwise)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3×3 depthwise conv (spatial filtering)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Squeeze-and-Excitation (optional)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4294967295" type="body"/>
          </p:nvPr>
        </p:nvSpPr>
        <p:spPr>
          <a:xfrm>
            <a:off x="73250" y="376863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MobileNetV3</a:t>
            </a:r>
            <a:endParaRPr b="1" sz="2100"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7" y="907275"/>
            <a:ext cx="4130176" cy="2784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4572000" y="174575"/>
            <a:ext cx="42840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Bottleneck Blocks (Inverted Residual with SE)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1×1 projection conv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Non-linearity: ReLU or </a:t>
            </a:r>
            <a:r>
              <a:rPr b="1" lang="en" sz="1500">
                <a:solidFill>
                  <a:schemeClr val="lt1"/>
                </a:solidFill>
              </a:rPr>
              <a:t>h-swish</a:t>
            </a:r>
            <a:br>
              <a:rPr b="1" lang="en" sz="1500">
                <a:solidFill>
                  <a:schemeClr val="lt1"/>
                </a:solidFill>
              </a:rPr>
            </a:b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Residual connection if input/output shapes match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Final Layers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1×1 Conv → BatchNorm → h-swish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Global Average Pooling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Fully Connected Layer (classifier)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Softmax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1175" y="357450"/>
            <a:ext cx="7733700" cy="442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Training Strategy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Implement RFFT2D and IRFFT2D</a:t>
            </a:r>
            <a:br>
              <a:rPr b="1" lang="en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Use PyTorch to perform forward and inverse Real-valued 2D Fast Fourier Transforms.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Device-Agnostic Augmentations</a:t>
            </a:r>
            <a:br>
              <a:rPr b="1" lang="en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Implement all 4 Fourier domain augmentations so they work seamlessly on both CPU and GPU.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Random Augmentation During Training</a:t>
            </a:r>
            <a:br>
              <a:rPr b="1" lang="en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__call__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function, randomly select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one augmentation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Apply it to the input image before feeding it to the model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Disable Augmentations During Testing/Inference</a:t>
            </a:r>
            <a:br>
              <a:rPr b="1" lang="en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Ensure clean input images are passed to the model for evaluation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410325" y="146950"/>
            <a:ext cx="801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/>
              <a:t>Table of content</a:t>
            </a:r>
            <a:endParaRPr sz="196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410325" y="861425"/>
            <a:ext cx="6926100" cy="3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1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rabicParenR"/>
            </a:pPr>
            <a:r>
              <a:rPr lang="en" sz="1725"/>
              <a:t>Problem Statement and Expectations from the Project</a:t>
            </a:r>
            <a:endParaRPr sz="1725"/>
          </a:p>
          <a:p>
            <a:pPr indent="-3381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rabicParenR"/>
            </a:pPr>
            <a:r>
              <a:rPr lang="en" sz="1725"/>
              <a:t>Augmentations:</a:t>
            </a:r>
            <a:endParaRPr sz="1725"/>
          </a:p>
          <a:p>
            <a:pPr indent="-33813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lphaLcParenR"/>
            </a:pPr>
            <a:r>
              <a:rPr lang="en" sz="1725"/>
              <a:t>Amplitude Rescale</a:t>
            </a:r>
            <a:endParaRPr sz="1725"/>
          </a:p>
          <a:p>
            <a:pPr indent="-33813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lphaLcParenR"/>
            </a:pPr>
            <a:r>
              <a:rPr lang="en" sz="1725"/>
              <a:t>Phase Shift</a:t>
            </a:r>
            <a:endParaRPr sz="1725"/>
          </a:p>
          <a:p>
            <a:pPr indent="-33813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lphaLcParenR"/>
            </a:pPr>
            <a:r>
              <a:rPr lang="en" sz="1725"/>
              <a:t>Random Frequency Mask</a:t>
            </a:r>
            <a:endParaRPr sz="1725"/>
          </a:p>
          <a:p>
            <a:pPr indent="-33813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lphaLcParenR"/>
            </a:pPr>
            <a:r>
              <a:rPr lang="en" sz="1725"/>
              <a:t>Gaussian Mixture Mask</a:t>
            </a:r>
            <a:endParaRPr sz="1725"/>
          </a:p>
          <a:p>
            <a:pPr indent="-3381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rabicParenR"/>
            </a:pPr>
            <a:r>
              <a:rPr lang="en" sz="1725"/>
              <a:t>Model Architecture:</a:t>
            </a:r>
            <a:endParaRPr sz="1725"/>
          </a:p>
          <a:p>
            <a:pPr indent="-33813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lphaLcParenR"/>
            </a:pPr>
            <a:r>
              <a:rPr lang="en" sz="1725"/>
              <a:t>ResNet18</a:t>
            </a:r>
            <a:endParaRPr sz="1725"/>
          </a:p>
          <a:p>
            <a:pPr indent="-33813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lphaLcParenR"/>
            </a:pPr>
            <a:r>
              <a:rPr lang="en" sz="1725"/>
              <a:t>MobileNetV3</a:t>
            </a:r>
            <a:endParaRPr sz="1725"/>
          </a:p>
          <a:p>
            <a:pPr indent="-3381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rabicParenR"/>
            </a:pPr>
            <a:r>
              <a:rPr lang="en" sz="1725"/>
              <a:t>Training Strategy</a:t>
            </a:r>
            <a:endParaRPr sz="1725"/>
          </a:p>
          <a:p>
            <a:pPr indent="-3381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5"/>
              <a:buAutoNum type="arabicParenR"/>
            </a:pPr>
            <a:r>
              <a:rPr lang="en" sz="1725"/>
              <a:t>Results</a:t>
            </a:r>
            <a:endParaRPr sz="172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331050" y="357450"/>
            <a:ext cx="7693800" cy="69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Results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32"/>
          <p:cNvGraphicFramePr/>
          <p:nvPr/>
        </p:nvGraphicFramePr>
        <p:xfrm>
          <a:off x="1558450" y="16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{FDC2E3FC-1F07-4CEF-8AF6-CF289B67269E}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Model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Baseline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With Augmentation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ResNet-18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87.70%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95.53%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MobileNetV3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87.85%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94.10%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1291175" y="357450"/>
            <a:ext cx="7733700" cy="442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From the results, we conclude that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Fourier Domain Augmentations outperform training without augmentations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demonstrates that such augmentations can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significantly enhance generalizability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supervised learning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settings as well.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These methods introduce frequency-level diversity without compromising semantic content, leading to better performance across models.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1175" y="357450"/>
            <a:ext cx="7733700" cy="442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problem focuses on improving supervised learning performance by leveraging frequency domain information through Fourier-based data augmentations, inspired by the paper </a:t>
            </a:r>
            <a:r>
              <a:rPr i="1" lang="en" sz="1500">
                <a:latin typeface="Arial"/>
                <a:ea typeface="Arial"/>
                <a:cs typeface="Arial"/>
                <a:sym typeface="Arial"/>
              </a:rPr>
              <a:t>"Disentangling the Effects of Data Augmentation and Format Transform in Self-Supervised Learning of Image Representations"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 The goal is to enhance generalizability in model performance.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Image Classification: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 Given an image, apply Fourier domain augmentations to enrich the training dataset and evaluate the impact on model generalization across diverse test distributions.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Targets: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Input Image Size: 224x224 (standard for most classification benchmarks)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Metric: Accuracy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Minimum Classification Accuracy: ≥ 90% across Animal10 test set)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23850" y="2053000"/>
            <a:ext cx="6843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domain augmentation for improved supervised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1315600" y="223125"/>
            <a:ext cx="7733700" cy="442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Fourier Domain in Images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Fourier domain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represents an image in terms of its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frequency components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rather than pixel intensities.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It is obtained by applying the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Fourier Transform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(typically 2D Discrete Fourier Transform or FFT) to an image.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Key Concepts: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Low Frequencies: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Represent smooth regions and general shapes (e.g., background, illumination).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High Frequencies: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Capture sharp edges, textures, and fine details.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Amplitude Spectrum: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Shows the strength of each frequency.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Phase Spectrum: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Encodes the spatial structure and position of features.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291175" y="357450"/>
            <a:ext cx="7733700" cy="442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Why Use It?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Enables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frequency-based filtering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augmentation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Useful for tasks like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denoising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texture analysis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data augmentation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adversarial defense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in machine learning.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4294967295" type="body"/>
          </p:nvPr>
        </p:nvSpPr>
        <p:spPr>
          <a:xfrm>
            <a:off x="2572050" y="136838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Amplitude Rescale </a:t>
            </a:r>
            <a:endParaRPr b="1" sz="2100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50" y="838200"/>
            <a:ext cx="3407092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957300" y="967150"/>
            <a:ext cx="7229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Generate a uniform noise vector </a:t>
            </a:r>
            <a:r>
              <a:rPr b="1" lang="en" sz="1500">
                <a:solidFill>
                  <a:schemeClr val="lt1"/>
                </a:solidFill>
              </a:rPr>
              <a:t>p ∈ ℝH×W</a:t>
            </a:r>
            <a:r>
              <a:rPr lang="en" sz="1500">
                <a:solidFill>
                  <a:schemeClr val="lt1"/>
                </a:solidFill>
              </a:rPr>
              <a:t> with range </a:t>
            </a:r>
            <a:r>
              <a:rPr b="1" lang="en" sz="1500">
                <a:solidFill>
                  <a:schemeClr val="lt1"/>
                </a:solidFill>
              </a:rPr>
              <a:t>[m, n)</a:t>
            </a:r>
            <a:r>
              <a:rPr lang="en" sz="1500">
                <a:solidFill>
                  <a:schemeClr val="lt1"/>
                </a:solidFill>
              </a:rPr>
              <a:t>, where </a:t>
            </a:r>
            <a:r>
              <a:rPr b="1" lang="en" sz="1500">
                <a:solidFill>
                  <a:schemeClr val="lt1"/>
                </a:solidFill>
              </a:rPr>
              <a:t>m, n &gt; 0</a:t>
            </a:r>
            <a:r>
              <a:rPr lang="en" sz="1500">
                <a:solidFill>
                  <a:schemeClr val="lt1"/>
                </a:solidFill>
              </a:rPr>
              <a:t> (empirically chosen).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Apply noise to the amplitude spectrum:</a:t>
            </a:r>
            <a:br>
              <a:rPr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</a:t>
            </a:r>
            <a:r>
              <a:rPr b="1" lang="en" sz="1500">
                <a:solidFill>
                  <a:schemeClr val="lt1"/>
                </a:solidFill>
              </a:rPr>
              <a:t>A(f) = A(f) ⊙ p</a:t>
            </a:r>
            <a:br>
              <a:rPr b="1" lang="en" sz="1500">
                <a:solidFill>
                  <a:schemeClr val="lt1"/>
                </a:solidFill>
              </a:rPr>
            </a:b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Noise is sampled per channel in the FFT of a 3-channel image.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Inverse FFT (</a:t>
            </a:r>
            <a:r>
              <a:rPr b="1" lang="en" sz="1500">
                <a:solidFill>
                  <a:schemeClr val="lt1"/>
                </a:solidFill>
              </a:rPr>
              <a:t>F⁻¹</a:t>
            </a:r>
            <a:r>
              <a:rPr lang="en" sz="1500">
                <a:solidFill>
                  <a:schemeClr val="lt1"/>
                </a:solidFill>
              </a:rPr>
              <a:t>) brings it back to image domain.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Effect:</a:t>
            </a:r>
            <a:r>
              <a:rPr lang="en" sz="1500">
                <a:solidFill>
                  <a:schemeClr val="lt1"/>
                </a:solidFill>
              </a:rPr>
              <a:t> Introduces non-uniform perturbations to image color, enhancing diversity in training data.</a:t>
            </a:r>
            <a:br>
              <a:rPr lang="en" sz="15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50" y="838200"/>
            <a:ext cx="3407092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787" y="838200"/>
            <a:ext cx="3436423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idx="4294967295" type="body"/>
          </p:nvPr>
        </p:nvSpPr>
        <p:spPr>
          <a:xfrm>
            <a:off x="2572038" y="142138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Phase Shift </a:t>
            </a:r>
            <a:endParaRPr b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