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28846-C2A6-4D6E-A4D4-4634F05BF91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6102C4-488F-4600-9A62-36A525CBC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2C87D97-CD59-4199-9704-5DF107861A4D}"/>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ED78B828-B597-4F09-9C2A-2F127DF9CD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3D48BD-29DE-41D2-8E98-0DD34D7576E6}"/>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383537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56069-B21D-4D13-A985-43E4E963493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5D7830F-2E78-40BB-BBE9-4C18AB5F09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407EDC-3DA6-476F-A302-A4291CAEDD8E}"/>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C2F8E360-B563-44BB-8D49-C87E39AA3B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771B99-DB3A-4521-929F-B002BACFF358}"/>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341694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ED6C1B-4A1F-48FD-ABED-D8497F1EBB7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7EF6D72-1B84-4D66-A693-99C64C25687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AE21C4-9A25-4976-8733-11BBA5430DF7}"/>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A4D5D0FA-0432-4A20-B34A-BA2FE000B7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47C732-4327-40CF-9CE5-27FE5DF430B3}"/>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6541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20068-BBD2-455A-89BB-4C294A8618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5285BA-AC00-4C57-92F8-A000BDABA70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E39F9D-75EC-45CB-B72D-0F59B31D6EF7}"/>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D80C6A51-2A9D-459B-97DD-D735B54D56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34E9B1-7B38-4BC7-AEDB-7D209E85A5A3}"/>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280249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3AA6E-5B0B-402A-A1AB-5D448DA94EE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30F2A7F-B681-4D39-97BA-E78B0B8ED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C4746C1-424E-46CC-A517-02EF88F18685}"/>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00B5FE60-C5E9-4ACA-A314-AA25031B92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0114B2-2F7E-41F9-AE70-E20E27BCA963}"/>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111078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AE7DA-0F11-4E3E-90CC-5F765CE701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92FD8E-01DE-4670-A09C-3753EFDF22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A01E524-4E15-416D-900C-FEDB3B1558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5D3CAA2-BDA6-4FC1-B53D-62F84E7B64B5}"/>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6" name="Espace réservé du pied de page 5">
            <a:extLst>
              <a:ext uri="{FF2B5EF4-FFF2-40B4-BE49-F238E27FC236}">
                <a16:creationId xmlns:a16="http://schemas.microsoft.com/office/drawing/2014/main" id="{2FAC9A56-9E29-4468-B3DE-777E5623D6B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57638E-867F-4FEB-ADC1-1C39753F1BC3}"/>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230202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572C52-C91F-4619-9023-09D0C030F4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6ED2FF7-B0CA-4CF7-8F9E-155101191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3BBFA54-EF79-4775-B26D-A3DDEFA199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81FD6B6-5F6D-4FA3-BC89-FDC116B7A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67CD65E-9E62-4D4C-90FF-056F61E3313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F577716-8E20-438F-9A43-2E714DC9DD8B}"/>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8" name="Espace réservé du pied de page 7">
            <a:extLst>
              <a:ext uri="{FF2B5EF4-FFF2-40B4-BE49-F238E27FC236}">
                <a16:creationId xmlns:a16="http://schemas.microsoft.com/office/drawing/2014/main" id="{B22AC319-DD46-42F5-AE41-973D8D1043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6C6CB4D-A4BD-4AB9-81C0-CC1B79A7CE46}"/>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115831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B9E899-9367-4632-A643-3E49F0AA3BA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B4370CE-BCCD-4BEE-9E17-3DF67451AB4C}"/>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4" name="Espace réservé du pied de page 3">
            <a:extLst>
              <a:ext uri="{FF2B5EF4-FFF2-40B4-BE49-F238E27FC236}">
                <a16:creationId xmlns:a16="http://schemas.microsoft.com/office/drawing/2014/main" id="{40B96B13-7026-4D1B-BB11-8902F36FC87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0F930BD-1E7A-4756-88E4-A8F71A550643}"/>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367388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71387C-1356-496E-B7AA-F9157C8AF24B}"/>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3" name="Espace réservé du pied de page 2">
            <a:extLst>
              <a:ext uri="{FF2B5EF4-FFF2-40B4-BE49-F238E27FC236}">
                <a16:creationId xmlns:a16="http://schemas.microsoft.com/office/drawing/2014/main" id="{0B2FA226-3AB5-4458-AB9F-C7BD80D8CC5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E03350F-89CE-4C34-9A91-DD309F992312}"/>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46469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0A4801-9AEF-4187-AF89-F734AC25F49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351262A-93E2-45A6-9304-5BDD549D0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EC7405A-DAC9-48FA-9CD3-F4F48CD3F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AE3C8B-71A2-482B-AA6F-4FD0A39AB0BC}"/>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6" name="Espace réservé du pied de page 5">
            <a:extLst>
              <a:ext uri="{FF2B5EF4-FFF2-40B4-BE49-F238E27FC236}">
                <a16:creationId xmlns:a16="http://schemas.microsoft.com/office/drawing/2014/main" id="{9CD2D4E9-F75E-44B1-9770-56CE47BB76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156777-D64E-41D3-B734-BD4BEF7649E2}"/>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104929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72AA5D-CF43-42E8-90F5-52204C533C3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024998F-1F4C-461D-9381-581B449DB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3EF10EA-7A46-4277-B166-3256BB875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60D37C-E802-4706-971C-94254873B080}"/>
              </a:ext>
            </a:extLst>
          </p:cNvPr>
          <p:cNvSpPr>
            <a:spLocks noGrp="1"/>
          </p:cNvSpPr>
          <p:nvPr>
            <p:ph type="dt" sz="half" idx="10"/>
          </p:nvPr>
        </p:nvSpPr>
        <p:spPr/>
        <p:txBody>
          <a:bodyPr/>
          <a:lstStyle/>
          <a:p>
            <a:fld id="{54974107-F8F1-4606-8E92-EEF8AF9C1A3C}" type="datetimeFigureOut">
              <a:rPr lang="fr-FR" smtClean="0"/>
              <a:t>22/12/2020</a:t>
            </a:fld>
            <a:endParaRPr lang="fr-FR"/>
          </a:p>
        </p:txBody>
      </p:sp>
      <p:sp>
        <p:nvSpPr>
          <p:cNvPr id="6" name="Espace réservé du pied de page 5">
            <a:extLst>
              <a:ext uri="{FF2B5EF4-FFF2-40B4-BE49-F238E27FC236}">
                <a16:creationId xmlns:a16="http://schemas.microsoft.com/office/drawing/2014/main" id="{5F6A6FF4-47C7-4342-AA92-C346E39E30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4A7B0F-CA96-4EBE-9403-BE3A812C06C0}"/>
              </a:ext>
            </a:extLst>
          </p:cNvPr>
          <p:cNvSpPr>
            <a:spLocks noGrp="1"/>
          </p:cNvSpPr>
          <p:nvPr>
            <p:ph type="sldNum" sz="quarter" idx="12"/>
          </p:nvPr>
        </p:nvSpPr>
        <p:spPr/>
        <p:txBody>
          <a:bodyPr/>
          <a:lstStyle/>
          <a:p>
            <a:fld id="{3B78CF3E-893F-4768-8E79-4D180B7CFA2B}" type="slidenum">
              <a:rPr lang="fr-FR" smtClean="0"/>
              <a:t>‹N°›</a:t>
            </a:fld>
            <a:endParaRPr lang="fr-FR"/>
          </a:p>
        </p:txBody>
      </p:sp>
    </p:spTree>
    <p:extLst>
      <p:ext uri="{BB962C8B-B14F-4D97-AF65-F5344CB8AC3E}">
        <p14:creationId xmlns:p14="http://schemas.microsoft.com/office/powerpoint/2010/main" val="198620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2716769-3642-41A5-AEF4-0CECF1DCF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C23C54C-BF00-4DBF-B9A8-D2D207342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11E65B-E101-4BFF-9B48-4C85232E6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74107-F8F1-4606-8E92-EEF8AF9C1A3C}" type="datetimeFigureOut">
              <a:rPr lang="fr-FR" smtClean="0"/>
              <a:t>22/12/2020</a:t>
            </a:fld>
            <a:endParaRPr lang="fr-FR"/>
          </a:p>
        </p:txBody>
      </p:sp>
      <p:sp>
        <p:nvSpPr>
          <p:cNvPr id="5" name="Espace réservé du pied de page 4">
            <a:extLst>
              <a:ext uri="{FF2B5EF4-FFF2-40B4-BE49-F238E27FC236}">
                <a16:creationId xmlns:a16="http://schemas.microsoft.com/office/drawing/2014/main" id="{38C6056F-6C78-4382-9479-5A4A352F1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A68D787-9775-45AA-8527-9C16E226F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8CF3E-893F-4768-8E79-4D180B7CFA2B}" type="slidenum">
              <a:rPr lang="fr-FR" smtClean="0"/>
              <a:t>‹N°›</a:t>
            </a:fld>
            <a:endParaRPr lang="fr-FR"/>
          </a:p>
        </p:txBody>
      </p:sp>
    </p:spTree>
    <p:extLst>
      <p:ext uri="{BB962C8B-B14F-4D97-AF65-F5344CB8AC3E}">
        <p14:creationId xmlns:p14="http://schemas.microsoft.com/office/powerpoint/2010/main" val="276663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everge.com/2020/4/15/21221003/dell-xps-13-2020-review-core-i7-specs-features-pr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heverge.com/21319378/hp-envy-x360-2020-amd-review-price-specs-featur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heverge.com/2020/3/26/21195008/apple-macbook-air-review-2020-new-keyboard-processor-battery-life-camera-pri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heverge.com/2020/3/30/21197761/asus-rog-zephyrus-g14-review-gaming-laptop-specs-features-pr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heverge.com/2019/11/21/20974649/apple-macbook-pro-16-inch-laptop-review-keyboard-test-specs-price-featur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heverge.com/2020/5/9/21247274/hp-elite-dragonfly-2020-review-tile-test-specs-price-featur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heverge.com/21405760/razer-blade-pro-17-2020-re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verge.com/2019/12/16/21022770/hp-spectre-x360-13-2019-laptop-2-in-1-convertible-review-price-specs-featur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verge.com/21296277/dell-xps-15-2020-review-design-specs-price-featur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verge.com/21255234/gigabyte-aero-15-review-creator-laptop-specs-pri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rget.georiot.com/Proxy.ashx?tsid=8430&amp;GR_URL=https%3A%2F%2Fwww.amazon.com%2Fdp%2FB07GWKDLGT%3Ftag%3Dhawk-future-20%26linkCode%3Dogi%26th%3D1%26psc%3D1%26ascsubtag%3Ddcw-row-2245771296050390300-2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heverge.com/21327454/dell-xps-17-2020-laptop-review-display-test-specs-price-featur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arget.georiot.com/Proxy.ashx?tsid=45724&amp;GR_URL=https%3A%2F%2Fwww.amazon.com%2Fdp%2FB08L5NQ2KS%3Ftag%3Dhawk-future-20%26linkCode%3Dogi%26th%3D1%26psc%3D1%26ascsubtag%3Dtomsguide-row-9250804970400272000-2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awin1.com/pclick.php?p=27379461655&amp;a=103504&amp;m=10748&amp;clickref=tomsguide-row-145409631201332280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arget.georiot.com/Proxy.ashx?tsid=45724&amp;GR_URL=https%3A%2F%2Fwww.amazon.com%2Fdp%2FB084GSPKWY%3Ftag%3Dhawk-future-20%26linkCode%3Dogi%26th%3D1%26psc%3D1%26ascsubtag%3Dtomsguide-row-1269553096080712400-2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arget.georiot.com/Proxy.ashx?tsid=45724&amp;GR_URL=https%3A%2F%2Fwww.amazon.com%2Fdp%2FB08FYV84JT%3Ftag%3Dhawk-future-20%26linkCode%3Dogi%26th%3D1%26psc%3D1%26ascsubtag%3Dtomsguide-row-7119905357453780000-2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arget.georiot.com/Proxy.ashx?tsid=45724&amp;GR_URL=https%3A%2F%2Fwww.amazon.com%2Fdp%2FB086KC734X%3Ftag%3Dhawk-future-20%26linkCode%3Dogi%26th%3D1%26psc%3D1%26ascsubtag%3Dtomsguide-row-9016876296317011000-2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rover.ebay.com/rover/1/724-53478-19255-0/1?ff3=2&amp;toolid=10040&amp;campid=5337395774&amp;customid=tomsguide-row-3290915407367300000&amp;lgeo=1&amp;vectorid=229494&amp;item=23376212716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rover.ebay.com/rover/1/1185-53479-19255-0/1?ff3=2&amp;toolid=10040&amp;campid=5337395774&amp;customid=tomsguide-row-1104256742407347500&amp;lgeo=1&amp;vectorid=229501&amp;item=15391091518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arget.georiot.com/Proxy.ashx?tsid=45724&amp;GR_URL=https%3A%2F%2Fwww.amazon.com%2Fdp%2FB084D89DBF%3Ftag%3Dhawk-future-20%26linkCode%3Dogi%26th%3D1%26psc%3D1%26ascsubtag%3Dtomsguide-row-7054478222459817000-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igitalcameraworld.com/reviews/nikon-d3500-review" TargetMode="External"/><Relationship Id="rId2" Type="http://schemas.openxmlformats.org/officeDocument/2006/relationships/hyperlink" Target="https://target.georiot.com/Proxy.ashx?tsid=8430&amp;GR_URL=https%3A%2F%2Fwww.amazon.com%2Fdp%2FB07QHPT781%3Ftag%3Dhawk-future-20%26linkCode%3Dogi%26th%3D1%26psc%3D1%26ascsubtag%3Ddcw-row-121274160878333340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echradar.com/reviews/sonos-move-review" TargetMode="External"/><Relationship Id="rId2" Type="http://schemas.openxmlformats.org/officeDocument/2006/relationships/hyperlink" Target="https://target.georiot.com/Proxy.ashx?tsid=8428&amp;GR_URL=https%3A%2F%2Fwww.amazon.com%2Fdp%2FB086Z35YNT%3Ftag%3Dhawk-future-20%26linkCode%3Dogi%26th%3D1%26psc%3D1%26ascsubtag%3Dtrd-row-7752634061541982000-20" TargetMode="External"/><Relationship Id="rId1" Type="http://schemas.openxmlformats.org/officeDocument/2006/relationships/slideLayout" Target="../slideLayouts/slideLayout2.xml"/><Relationship Id="rId4" Type="http://schemas.openxmlformats.org/officeDocument/2006/relationships/hyperlink" Target="https://www.techradar.com/news/best-speaker"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target.georiot.com/Proxy.ashx?tsid=8428&amp;GR_URL=https%3A%2F%2Fwww.amazon.com%2Fdp%2FB07G6MYMKD%3Ftag%3Dhawk-future-20%26linkCode%3Dogi%26th%3D1%26psc%3D1%26ascsubtag%3Dtrd-row-1083290904324443900-2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arget.georiot.com/Proxy.ashx?tsid=8428&amp;GR_URL=https%3A%2F%2Fwww.amazon.com%2Fdp%2FB084T84JQJ%3Ftag%3Dhawk-future-20%26linkCode%3Dogi%26th%3D1%26psc%3D1%26ascsubtag%3Dtrd-row-1135990525621650300-2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arget.georiot.com/Proxy.ashx?tsid=8428&amp;GR_URL=https%3A%2F%2Fwww.amazon.com%2Fdp%2FB07G4LQH1C%3Ftag%3Dhawk-future-20%26linkCode%3Dogi%26th%3D1%26psc%3D1%26ascsubtag%3Dtrd-row-9987749308899449000-2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techradar.com/reviews/ue-wonderboom" TargetMode="External"/><Relationship Id="rId2" Type="http://schemas.openxmlformats.org/officeDocument/2006/relationships/hyperlink" Target="https://www.tkqlhce.com/click-6361382-13513947?url=https%3A%2F%2Fwww.dell.com%2Fen-us%2Fshop%2Fultimate-ears-wonderboom-2-speaker-for-portable-use-wireless-bluetooth-deep-space%2Fapd%2Faa686474%2Faudio&amp;sid=trd-row-5117270435073881000" TargetMode="External"/><Relationship Id="rId1" Type="http://schemas.openxmlformats.org/officeDocument/2006/relationships/slideLayout" Target="../slideLayouts/slideLayout2.xml"/><Relationship Id="rId4" Type="http://schemas.openxmlformats.org/officeDocument/2006/relationships/hyperlink" Target="https://www.techradar.com/news/best-waterproof-speaker"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techradar.com/news/best-waterproof-speaker" TargetMode="External"/><Relationship Id="rId2" Type="http://schemas.openxmlformats.org/officeDocument/2006/relationships/hyperlink" Target="https://www.anrdoezrs.net/click-6361382-13513947?url=https%3A%2F%2Fwww.dell.com%2Fen-us%2Fshop%2Fjbl-charge-4-portable-bluetooth-speaker-midnight-black%2Fapd%2Faa575379%2Faudio&amp;sid=trd-row-125747503361217970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arget.georiot.com/Proxy.ashx?tsid=8428&amp;GR_URL=https%3A%2F%2Fwww.amazon.com%2Fdp%2FB085R7TSN6%3Ftag%3Dhawk-future-20%26linkCode%3Dogi%26th%3D1%26psc%3D1%26ascsubtag%3Dtrd-row-5243951791038820000-2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rget.georiot.com/Proxy.ashx?tsid=8430&amp;GR_URL=https%3A%2F%2Fwww.amazon.com%2Fdp%2FB08D629PN8%3Ftag%3Dhawk-future-20%26linkCode%3Dogi%26th%3D1%26psc%3D1%26ascsubtag%3Ddcw-row-8314128559030705000-2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arget.georiot.com/Proxy.ashx?tsid=8430&amp;GR_URL=https%3A%2F%2Fwww.amazon.com%2Fdp%2FB08BG597S8%3Ftag%3Dhawk-future-20%26linkCode%3Dogi%26th%3D1%26psc%3D1%26ascsubtag%3Ddcw-row-3347272289554612000-2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arget.georiot.com/Proxy.ashx?tsid=8430&amp;GR_URL=https%3A%2F%2Fwww.amazon.com%2Fdp%2FB08438WQM4%3Ftag%3Dhawk-future-20%26linkCode%3Dogi%26th%3D1%26psc%3D1%26ascsubtag%3Ddcw-row-4760156273152740000-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dpbolvw.net/click-100134069-13513947?url=https%3A%2F%2Fwww.dell.com%2Fen-us%2Fshop%2Fsony-zv-1-digital-camera-compact-201-mp-4k-30-fps-27x-optical-zoom-zeiss-wi-fi-black%2Fapd%2Fab182292%2Fcamera-photo-video&amp;sid=dcw-row-10374585964815779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target.georiot.com/Proxy.ashx?tsid=8430&amp;GR_URL=https%3A%2F%2Fwww.amazon.com%2Fdp%2FB079QNXFCC%3Ftag%3Dhawk-future-20%26linkCode%3Dogi%26th%3D1%26psc%3D1%26ascsubtag%3Ddcw-row-602070661068226700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2E79CB-3B00-4189-A96F-F12A11FA416C}"/>
              </a:ext>
            </a:extLst>
          </p:cNvPr>
          <p:cNvSpPr>
            <a:spLocks noGrp="1"/>
          </p:cNvSpPr>
          <p:nvPr>
            <p:ph idx="1"/>
          </p:nvPr>
        </p:nvSpPr>
        <p:spPr>
          <a:xfrm>
            <a:off x="648730" y="1693819"/>
            <a:ext cx="10515600" cy="4351338"/>
          </a:xfrm>
        </p:spPr>
        <p:txBody>
          <a:bodyPr>
            <a:normAutofit/>
          </a:bodyPr>
          <a:lstStyle/>
          <a:p>
            <a:pPr marL="0" indent="0" algn="ctr">
              <a:buNone/>
            </a:pPr>
            <a:endParaRPr lang="fr-FR" sz="9600" i="1" u="sng" dirty="0"/>
          </a:p>
          <a:p>
            <a:pPr marL="0" indent="0" algn="ctr">
              <a:buNone/>
            </a:pPr>
            <a:r>
              <a:rPr lang="fr-FR" sz="9600" i="1" u="sng" dirty="0"/>
              <a:t>Cameras</a:t>
            </a:r>
          </a:p>
        </p:txBody>
      </p:sp>
    </p:spTree>
    <p:extLst>
      <p:ext uri="{BB962C8B-B14F-4D97-AF65-F5344CB8AC3E}">
        <p14:creationId xmlns:p14="http://schemas.microsoft.com/office/powerpoint/2010/main" val="58840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859FA-73B9-4C15-B366-8DFA54900815}"/>
              </a:ext>
            </a:extLst>
          </p:cNvPr>
          <p:cNvSpPr>
            <a:spLocks noGrp="1"/>
          </p:cNvSpPr>
          <p:nvPr>
            <p:ph type="title"/>
          </p:nvPr>
        </p:nvSpPr>
        <p:spPr>
          <a:xfrm>
            <a:off x="90616" y="90616"/>
            <a:ext cx="11920152" cy="889687"/>
          </a:xfrm>
        </p:spPr>
        <p:txBody>
          <a:bodyPr>
            <a:normAutofit fontScale="90000"/>
          </a:bodyPr>
          <a:lstStyle/>
          <a:p>
            <a:r>
              <a:rPr lang="fr-FR" b="0" i="0" cap="all" dirty="0">
                <a:solidFill>
                  <a:srgbClr val="424242"/>
                </a:solidFill>
                <a:effectLst/>
                <a:latin typeface="Heroic"/>
              </a:rPr>
              <a:t>. </a:t>
            </a:r>
            <a:r>
              <a:rPr lang="fr-FR" b="0" i="0" cap="all" dirty="0">
                <a:solidFill>
                  <a:srgbClr val="B30E61"/>
                </a:solidFill>
                <a:effectLst/>
                <a:latin typeface="inherit"/>
                <a:hlinkClick r:id="rId2"/>
              </a:rPr>
              <a:t>DELL XPS 13 (2020)</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522AD50B-EACE-4432-887D-38388C87A798}"/>
              </a:ext>
            </a:extLst>
          </p:cNvPr>
          <p:cNvSpPr>
            <a:spLocks noGrp="1"/>
          </p:cNvSpPr>
          <p:nvPr>
            <p:ph idx="1"/>
          </p:nvPr>
        </p:nvSpPr>
        <p:spPr>
          <a:xfrm>
            <a:off x="280086" y="757881"/>
            <a:ext cx="11073714" cy="5419082"/>
          </a:xfrm>
        </p:spPr>
        <p:txBody>
          <a:bodyPr/>
          <a:lstStyle/>
          <a:p>
            <a:r>
              <a:rPr lang="fr-FR" b="0" i="1" dirty="0">
                <a:solidFill>
                  <a:srgbClr val="424242"/>
                </a:solidFill>
                <a:effectLst/>
                <a:latin typeface="inherit"/>
              </a:rPr>
              <a:t>$1,000</a:t>
            </a:r>
          </a:p>
          <a:p>
            <a:r>
              <a:rPr lang="en-US" b="0" i="0" dirty="0">
                <a:solidFill>
                  <a:srgbClr val="424242"/>
                </a:solidFill>
                <a:effectLst/>
                <a:latin typeface="inherit"/>
              </a:rPr>
              <a:t>If</a:t>
            </a:r>
            <a:r>
              <a:rPr lang="en-US" b="0" i="0" dirty="0">
                <a:solidFill>
                  <a:srgbClr val="424242"/>
                </a:solidFill>
                <a:effectLst/>
                <a:latin typeface="Helvetica" panose="020B0604020202020204" pitchFamily="34" charset="0"/>
              </a:rPr>
              <a:t> you’re looking for a laptop that does just about everything right, we recommend Dell’s latest XPS 13. </a:t>
            </a:r>
            <a:endParaRPr lang="fr-FR" dirty="0"/>
          </a:p>
          <a:p>
            <a:r>
              <a:rPr lang="en-US" b="0" i="0" dirty="0">
                <a:solidFill>
                  <a:srgbClr val="444444"/>
                </a:solidFill>
                <a:effectLst/>
                <a:latin typeface="roboto"/>
              </a:rPr>
              <a:t>11th Generation Intel® Core™ i3-1115G4 Processor (6MB Cache, up to 4.1 GHz)</a:t>
            </a:r>
          </a:p>
          <a:p>
            <a:r>
              <a:rPr lang="en-US" b="0" i="0" dirty="0">
                <a:solidFill>
                  <a:srgbClr val="444444"/>
                </a:solidFill>
                <a:effectLst/>
                <a:latin typeface="roboto"/>
              </a:rPr>
              <a:t>Windows 10 Home, 64-bit, English</a:t>
            </a:r>
          </a:p>
          <a:p>
            <a:r>
              <a:rPr lang="en-US" b="0" i="0" dirty="0">
                <a:solidFill>
                  <a:srgbClr val="444444"/>
                </a:solidFill>
                <a:effectLst/>
                <a:latin typeface="roboto"/>
              </a:rPr>
              <a:t>8GB 4267MHz LPDDR4x Memory Onboard</a:t>
            </a:r>
            <a:endParaRPr lang="en-US" dirty="0">
              <a:solidFill>
                <a:srgbClr val="444444"/>
              </a:solidFill>
              <a:latin typeface="roboto"/>
            </a:endParaRPr>
          </a:p>
          <a:p>
            <a:r>
              <a:rPr lang="en-US" b="0" i="0" dirty="0">
                <a:solidFill>
                  <a:srgbClr val="444444"/>
                </a:solidFill>
                <a:effectLst/>
                <a:latin typeface="roboto"/>
              </a:rPr>
              <a:t>Intel® UHD Graphics with shared graphics memory</a:t>
            </a:r>
          </a:p>
          <a:p>
            <a:r>
              <a:rPr lang="en-US" b="0" i="0" dirty="0">
                <a:solidFill>
                  <a:srgbClr val="444444"/>
                </a:solidFill>
                <a:effectLst/>
                <a:latin typeface="roboto"/>
              </a:rPr>
              <a:t>256GB M.2 PCIe </a:t>
            </a:r>
            <a:r>
              <a:rPr lang="en-US" b="0" i="0" dirty="0" err="1">
                <a:solidFill>
                  <a:srgbClr val="444444"/>
                </a:solidFill>
                <a:effectLst/>
                <a:latin typeface="roboto"/>
              </a:rPr>
              <a:t>NVMe</a:t>
            </a:r>
            <a:r>
              <a:rPr lang="en-US" b="0" i="0" dirty="0">
                <a:solidFill>
                  <a:srgbClr val="444444"/>
                </a:solidFill>
                <a:effectLst/>
                <a:latin typeface="roboto"/>
              </a:rPr>
              <a:t> Solid State Drive</a:t>
            </a:r>
          </a:p>
          <a:p>
            <a:r>
              <a:rPr lang="pt-BR" b="0" i="0" dirty="0">
                <a:solidFill>
                  <a:srgbClr val="444444"/>
                </a:solidFill>
                <a:effectLst/>
                <a:latin typeface="roboto"/>
              </a:rPr>
              <a:t>Platinum silver exterior, black interior</a:t>
            </a:r>
            <a:endParaRPr lang="fr-FR" dirty="0"/>
          </a:p>
        </p:txBody>
      </p:sp>
    </p:spTree>
    <p:extLst>
      <p:ext uri="{BB962C8B-B14F-4D97-AF65-F5344CB8AC3E}">
        <p14:creationId xmlns:p14="http://schemas.microsoft.com/office/powerpoint/2010/main" val="37383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FADBE-AFC2-46A1-AF17-367FCC9A94D5}"/>
              </a:ext>
            </a:extLst>
          </p:cNvPr>
          <p:cNvSpPr>
            <a:spLocks noGrp="1"/>
          </p:cNvSpPr>
          <p:nvPr>
            <p:ph type="title"/>
          </p:nvPr>
        </p:nvSpPr>
        <p:spPr>
          <a:xfrm>
            <a:off x="123568" y="494270"/>
            <a:ext cx="11230232" cy="609599"/>
          </a:xfrm>
        </p:spPr>
        <p:txBody>
          <a:bodyPr>
            <a:normAutofit fontScale="90000"/>
          </a:bodyPr>
          <a:lstStyle/>
          <a:p>
            <a:r>
              <a:rPr lang="fr-FR" b="0" i="0" cap="all" dirty="0">
                <a:solidFill>
                  <a:srgbClr val="B30E61"/>
                </a:solidFill>
                <a:effectLst/>
                <a:latin typeface="inherit"/>
                <a:hlinkClick r:id="rId2"/>
              </a:rPr>
              <a:t>HP ENVY X360 (2020)</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60AF3D76-7175-4E54-91B1-6263C09084BB}"/>
              </a:ext>
            </a:extLst>
          </p:cNvPr>
          <p:cNvSpPr>
            <a:spLocks noGrp="1"/>
          </p:cNvSpPr>
          <p:nvPr>
            <p:ph idx="1"/>
          </p:nvPr>
        </p:nvSpPr>
        <p:spPr>
          <a:xfrm>
            <a:off x="255373" y="832022"/>
            <a:ext cx="11565924" cy="5824151"/>
          </a:xfrm>
        </p:spPr>
        <p:txBody>
          <a:bodyPr/>
          <a:lstStyle/>
          <a:p>
            <a:r>
              <a:rPr lang="en-US" b="0" i="0" dirty="0">
                <a:solidFill>
                  <a:srgbClr val="424242"/>
                </a:solidFill>
                <a:effectLst/>
                <a:latin typeface="Helvetica" panose="020B0604020202020204" pitchFamily="34" charset="0"/>
              </a:rPr>
              <a:t>You don’t need to spend $1,000 to get a laptop that looks and feels premium. The HP Envy x360 2020 is the best budget laptop you can buy, thanks to its sturdy and compact build, chic convertible design, and excellent performance.</a:t>
            </a:r>
          </a:p>
          <a:p>
            <a:r>
              <a:rPr lang="fr-FR" b="0" i="0" dirty="0">
                <a:solidFill>
                  <a:srgbClr val="767676"/>
                </a:solidFill>
                <a:effectLst/>
                <a:latin typeface="HPSimplified"/>
              </a:rPr>
              <a:t>Windows 10 Home 64</a:t>
            </a:r>
          </a:p>
          <a:p>
            <a:pPr algn="l">
              <a:buFont typeface="Arial" panose="020B0604020202020204" pitchFamily="34" charset="0"/>
              <a:buChar char="•"/>
            </a:pPr>
            <a:r>
              <a:rPr lang="fr-FR" b="0" i="0" dirty="0">
                <a:solidFill>
                  <a:srgbClr val="767676"/>
                </a:solidFill>
                <a:effectLst/>
                <a:latin typeface="HPSimplified"/>
              </a:rPr>
              <a:t>AMD </a:t>
            </a:r>
            <a:r>
              <a:rPr lang="fr-FR" b="0" i="0" dirty="0" err="1">
                <a:solidFill>
                  <a:srgbClr val="767676"/>
                </a:solidFill>
                <a:effectLst/>
                <a:latin typeface="HPSimplified"/>
              </a:rPr>
              <a:t>Ryzen</a:t>
            </a:r>
            <a:r>
              <a:rPr lang="fr-FR" b="0" i="0" dirty="0">
                <a:solidFill>
                  <a:srgbClr val="767676"/>
                </a:solidFill>
                <a:effectLst/>
                <a:latin typeface="HPSimplified"/>
              </a:rPr>
              <a:t>™ 5 4500U processor</a:t>
            </a:r>
          </a:p>
          <a:p>
            <a:pPr algn="l">
              <a:buFont typeface="Arial" panose="020B0604020202020204" pitchFamily="34" charset="0"/>
              <a:buChar char="•"/>
            </a:pPr>
            <a:r>
              <a:rPr lang="fr-FR" b="0" i="0" dirty="0">
                <a:solidFill>
                  <a:srgbClr val="767676"/>
                </a:solidFill>
                <a:effectLst/>
                <a:latin typeface="HPSimplified"/>
              </a:rPr>
              <a:t>AMD Radeon™ Graphics</a:t>
            </a:r>
          </a:p>
          <a:p>
            <a:pPr algn="l">
              <a:buFont typeface="Arial" panose="020B0604020202020204" pitchFamily="34" charset="0"/>
              <a:buChar char="•"/>
            </a:pPr>
            <a:r>
              <a:rPr lang="fr-FR" b="0" i="0" dirty="0">
                <a:solidFill>
                  <a:srgbClr val="767676"/>
                </a:solidFill>
                <a:effectLst/>
                <a:latin typeface="HPSimplified"/>
              </a:rPr>
              <a:t>8 GB memory; 256 GB SSD </a:t>
            </a:r>
            <a:r>
              <a:rPr lang="fr-FR" b="0" i="0" dirty="0" err="1">
                <a:solidFill>
                  <a:srgbClr val="767676"/>
                </a:solidFill>
                <a:effectLst/>
                <a:latin typeface="HPSimplified"/>
              </a:rPr>
              <a:t>storage</a:t>
            </a:r>
            <a:endParaRPr lang="fr-FR" b="0" i="0" dirty="0">
              <a:solidFill>
                <a:srgbClr val="767676"/>
              </a:solidFill>
              <a:effectLst/>
              <a:latin typeface="HPSimplified"/>
            </a:endParaRPr>
          </a:p>
          <a:p>
            <a:pPr algn="l">
              <a:buFont typeface="Arial" panose="020B0604020202020204" pitchFamily="34" charset="0"/>
              <a:buChar char="•"/>
            </a:pPr>
            <a:r>
              <a:rPr lang="fr-FR" b="0" i="0" dirty="0">
                <a:solidFill>
                  <a:srgbClr val="767676"/>
                </a:solidFill>
                <a:effectLst/>
                <a:latin typeface="HPSimplified"/>
              </a:rPr>
              <a:t>15.6" diagonal FHD display</a:t>
            </a:r>
          </a:p>
          <a:p>
            <a:r>
              <a:rPr lang="fr-FR" b="0" i="1" dirty="0">
                <a:solidFill>
                  <a:srgbClr val="424242"/>
                </a:solidFill>
                <a:effectLst/>
                <a:latin typeface="inherit"/>
              </a:rPr>
              <a:t>$750</a:t>
            </a:r>
          </a:p>
          <a:p>
            <a:endParaRPr lang="fr-FR" dirty="0"/>
          </a:p>
        </p:txBody>
      </p:sp>
    </p:spTree>
    <p:extLst>
      <p:ext uri="{BB962C8B-B14F-4D97-AF65-F5344CB8AC3E}">
        <p14:creationId xmlns:p14="http://schemas.microsoft.com/office/powerpoint/2010/main" val="337760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4C8E5-08F2-4BFA-A55F-65E65FE8E372}"/>
              </a:ext>
            </a:extLst>
          </p:cNvPr>
          <p:cNvSpPr>
            <a:spLocks noGrp="1"/>
          </p:cNvSpPr>
          <p:nvPr>
            <p:ph type="title"/>
          </p:nvPr>
        </p:nvSpPr>
        <p:spPr>
          <a:xfrm>
            <a:off x="74141" y="365126"/>
            <a:ext cx="11928389" cy="475133"/>
          </a:xfrm>
        </p:spPr>
        <p:txBody>
          <a:bodyPr>
            <a:normAutofit fontScale="90000"/>
          </a:bodyPr>
          <a:lstStyle/>
          <a:p>
            <a:r>
              <a:rPr lang="fr-FR" b="0" i="0" cap="all" dirty="0">
                <a:solidFill>
                  <a:srgbClr val="424242"/>
                </a:solidFill>
                <a:effectLst/>
                <a:latin typeface="Heroic"/>
              </a:rPr>
              <a:t> </a:t>
            </a:r>
            <a:r>
              <a:rPr lang="fr-FR" b="0" i="0" cap="all" dirty="0">
                <a:solidFill>
                  <a:srgbClr val="B30E61"/>
                </a:solidFill>
                <a:effectLst/>
                <a:latin typeface="inherit"/>
                <a:hlinkClick r:id="rId2"/>
              </a:rPr>
              <a:t>MACBOOK AIR (2020)</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4797F459-3283-42D1-9EA3-E9CFE3292595}"/>
              </a:ext>
            </a:extLst>
          </p:cNvPr>
          <p:cNvSpPr>
            <a:spLocks noGrp="1"/>
          </p:cNvSpPr>
          <p:nvPr>
            <p:ph idx="1"/>
          </p:nvPr>
        </p:nvSpPr>
        <p:spPr>
          <a:xfrm>
            <a:off x="74141" y="667265"/>
            <a:ext cx="12043718" cy="6104238"/>
          </a:xfrm>
        </p:spPr>
        <p:txBody>
          <a:bodyPr>
            <a:normAutofit fontScale="77500" lnSpcReduction="20000"/>
          </a:bodyPr>
          <a:lstStyle/>
          <a:p>
            <a:r>
              <a:rPr lang="en-US" b="0" i="0" dirty="0">
                <a:solidFill>
                  <a:srgbClr val="424242"/>
                </a:solidFill>
                <a:effectLst/>
                <a:latin typeface="inherit"/>
              </a:rPr>
              <a:t>The</a:t>
            </a:r>
            <a:r>
              <a:rPr lang="en-US" b="0" i="0" dirty="0">
                <a:solidFill>
                  <a:srgbClr val="424242"/>
                </a:solidFill>
                <a:effectLst/>
                <a:latin typeface="Helvetica" panose="020B0604020202020204" pitchFamily="34" charset="0"/>
              </a:rPr>
              <a:t> 2020 MacBook Air is the best option for most people who prefer the Apple ecosystem. The Air comes with 10th Gen Intel processors (though in a lower power variation than the XPS 13), a sharp Retina display, and a new scissor-switch keyboard. The base configuration (including a Core i3, 8GB RAM, and 256GB storage) comes in under $1,000, but we recommend that you go for, at minimum, the upgraded model with a Core i5 processor.</a:t>
            </a:r>
            <a:r>
              <a:rPr lang="fr-FR" b="0" i="1" dirty="0">
                <a:solidFill>
                  <a:srgbClr val="424242"/>
                </a:solidFill>
                <a:effectLst/>
                <a:latin typeface="inherit"/>
              </a:rPr>
              <a:t> </a:t>
            </a:r>
          </a:p>
          <a:p>
            <a:r>
              <a:rPr lang="fr-FR" b="0" i="1" dirty="0">
                <a:solidFill>
                  <a:srgbClr val="424242"/>
                </a:solidFill>
                <a:effectLst/>
                <a:latin typeface="inherit"/>
              </a:rPr>
              <a:t>$999</a:t>
            </a:r>
          </a:p>
          <a:p>
            <a:pPr algn="l"/>
            <a:r>
              <a:rPr lang="fr-FR" b="1" i="0" dirty="0">
                <a:solidFill>
                  <a:srgbClr val="111111"/>
                </a:solidFill>
                <a:effectLst/>
                <a:latin typeface="SF Pro Display"/>
              </a:rPr>
              <a:t>1.1GHz Dual-</a:t>
            </a:r>
            <a:r>
              <a:rPr lang="fr-FR" b="1" i="0" dirty="0" err="1">
                <a:solidFill>
                  <a:srgbClr val="111111"/>
                </a:solidFill>
                <a:effectLst/>
                <a:latin typeface="SF Pro Display"/>
              </a:rPr>
              <a:t>Core</a:t>
            </a:r>
            <a:r>
              <a:rPr lang="fr-FR" b="1" i="0" dirty="0">
                <a:solidFill>
                  <a:srgbClr val="111111"/>
                </a:solidFill>
                <a:effectLst/>
                <a:latin typeface="SF Pro Display"/>
              </a:rPr>
              <a:t> </a:t>
            </a:r>
            <a:r>
              <a:rPr lang="fr-FR" b="1" i="0" dirty="0" err="1">
                <a:solidFill>
                  <a:srgbClr val="111111"/>
                </a:solidFill>
                <a:effectLst/>
                <a:latin typeface="SF Pro Display"/>
              </a:rPr>
              <a:t>Core</a:t>
            </a:r>
            <a:r>
              <a:rPr lang="fr-FR" b="1" i="0" dirty="0">
                <a:solidFill>
                  <a:srgbClr val="111111"/>
                </a:solidFill>
                <a:effectLst/>
                <a:latin typeface="SF Pro Display"/>
              </a:rPr>
              <a:t> i3 Processor </a:t>
            </a:r>
            <a:r>
              <a:rPr lang="fr-FR" b="1" i="0" dirty="0" err="1">
                <a:solidFill>
                  <a:srgbClr val="111111"/>
                </a:solidFill>
                <a:effectLst/>
                <a:latin typeface="SF Pro Display"/>
              </a:rPr>
              <a:t>with</a:t>
            </a:r>
            <a:r>
              <a:rPr lang="fr-FR" b="1" i="0" dirty="0">
                <a:solidFill>
                  <a:srgbClr val="111111"/>
                </a:solidFill>
                <a:effectLst/>
                <a:latin typeface="SF Pro Display"/>
              </a:rPr>
              <a:t> Turbo Boost up to 3.2GHz</a:t>
            </a:r>
            <a:br>
              <a:rPr lang="fr-FR" b="1" i="0" dirty="0">
                <a:solidFill>
                  <a:srgbClr val="111111"/>
                </a:solidFill>
                <a:effectLst/>
                <a:latin typeface="SF Pro Display"/>
              </a:rPr>
            </a:br>
            <a:r>
              <a:rPr lang="fr-FR" b="1" i="0" dirty="0">
                <a:solidFill>
                  <a:srgbClr val="111111"/>
                </a:solidFill>
                <a:effectLst/>
                <a:latin typeface="SF Pro Display"/>
              </a:rPr>
              <a:t>256GB Storage</a:t>
            </a:r>
            <a:br>
              <a:rPr lang="fr-FR" b="1" i="0" dirty="0">
                <a:solidFill>
                  <a:srgbClr val="111111"/>
                </a:solidFill>
                <a:effectLst/>
                <a:latin typeface="SF Pro Display"/>
              </a:rPr>
            </a:br>
            <a:r>
              <a:rPr lang="fr-FR" b="1" i="0" dirty="0" err="1">
                <a:solidFill>
                  <a:srgbClr val="111111"/>
                </a:solidFill>
                <a:effectLst/>
                <a:latin typeface="SF Pro Display"/>
              </a:rPr>
              <a:t>Touch</a:t>
            </a:r>
            <a:r>
              <a:rPr lang="fr-FR" b="1" i="0" dirty="0">
                <a:solidFill>
                  <a:srgbClr val="111111"/>
                </a:solidFill>
                <a:effectLst/>
                <a:latin typeface="SF Pro Display"/>
              </a:rPr>
              <a:t> ID</a:t>
            </a:r>
          </a:p>
          <a:p>
            <a:pPr algn="l">
              <a:buFont typeface="Arial" panose="020B0604020202020204" pitchFamily="34" charset="0"/>
              <a:buChar char="•"/>
            </a:pPr>
            <a:r>
              <a:rPr lang="fr-FR" b="0" i="0" dirty="0" err="1">
                <a:solidFill>
                  <a:srgbClr val="333333"/>
                </a:solidFill>
                <a:effectLst/>
                <a:latin typeface="SF Pro Text"/>
              </a:rPr>
              <a:t>Retina</a:t>
            </a:r>
            <a:r>
              <a:rPr lang="fr-FR" b="0" i="0" dirty="0">
                <a:solidFill>
                  <a:srgbClr val="333333"/>
                </a:solidFill>
                <a:effectLst/>
                <a:latin typeface="SF Pro Text"/>
              </a:rPr>
              <a:t> display </a:t>
            </a:r>
            <a:r>
              <a:rPr lang="fr-FR" b="0" i="0" dirty="0" err="1">
                <a:solidFill>
                  <a:srgbClr val="333333"/>
                </a:solidFill>
                <a:effectLst/>
                <a:latin typeface="SF Pro Text"/>
              </a:rPr>
              <a:t>with</a:t>
            </a:r>
            <a:r>
              <a:rPr lang="fr-FR" b="0" i="0" dirty="0">
                <a:solidFill>
                  <a:srgbClr val="333333"/>
                </a:solidFill>
                <a:effectLst/>
                <a:latin typeface="SF Pro Text"/>
              </a:rPr>
              <a:t> </a:t>
            </a:r>
            <a:r>
              <a:rPr lang="fr-FR" b="0" i="0" dirty="0" err="1">
                <a:solidFill>
                  <a:srgbClr val="333333"/>
                </a:solidFill>
                <a:effectLst/>
                <a:latin typeface="SF Pro Text"/>
              </a:rPr>
              <a:t>True</a:t>
            </a:r>
            <a:r>
              <a:rPr lang="fr-FR" b="0" i="0" dirty="0">
                <a:solidFill>
                  <a:srgbClr val="333333"/>
                </a:solidFill>
                <a:effectLst/>
                <a:latin typeface="SF Pro Text"/>
              </a:rPr>
              <a:t> Tone</a:t>
            </a:r>
          </a:p>
          <a:p>
            <a:pPr algn="l">
              <a:buFont typeface="Arial" panose="020B0604020202020204" pitchFamily="34" charset="0"/>
              <a:buChar char="•"/>
            </a:pPr>
            <a:r>
              <a:rPr lang="fr-FR" b="0" i="0" dirty="0">
                <a:solidFill>
                  <a:srgbClr val="333333"/>
                </a:solidFill>
                <a:effectLst/>
                <a:latin typeface="SF Pro Text"/>
              </a:rPr>
              <a:t>1.1GHz dual-</a:t>
            </a:r>
            <a:r>
              <a:rPr lang="fr-FR" b="0" i="0" dirty="0" err="1">
                <a:solidFill>
                  <a:srgbClr val="333333"/>
                </a:solidFill>
                <a:effectLst/>
                <a:latin typeface="SF Pro Text"/>
              </a:rPr>
              <a:t>core</a:t>
            </a:r>
            <a:r>
              <a:rPr lang="fr-FR" b="0" i="0" dirty="0">
                <a:solidFill>
                  <a:srgbClr val="333333"/>
                </a:solidFill>
                <a:effectLst/>
                <a:latin typeface="SF Pro Text"/>
              </a:rPr>
              <a:t> 10th-generation Intel </a:t>
            </a:r>
            <a:r>
              <a:rPr lang="fr-FR" b="0" i="0" dirty="0" err="1">
                <a:solidFill>
                  <a:srgbClr val="333333"/>
                </a:solidFill>
                <a:effectLst/>
                <a:latin typeface="SF Pro Text"/>
              </a:rPr>
              <a:t>Core</a:t>
            </a:r>
            <a:r>
              <a:rPr lang="fr-FR" b="0" i="0" dirty="0">
                <a:solidFill>
                  <a:srgbClr val="333333"/>
                </a:solidFill>
                <a:effectLst/>
                <a:latin typeface="SF Pro Text"/>
              </a:rPr>
              <a:t> i3 processor</a:t>
            </a:r>
          </a:p>
          <a:p>
            <a:pPr algn="l">
              <a:buFont typeface="Arial" panose="020B0604020202020204" pitchFamily="34" charset="0"/>
              <a:buChar char="•"/>
            </a:pPr>
            <a:r>
              <a:rPr lang="fr-FR" b="0" i="0" dirty="0">
                <a:solidFill>
                  <a:srgbClr val="333333"/>
                </a:solidFill>
                <a:effectLst/>
                <a:latin typeface="SF Pro Text"/>
              </a:rPr>
              <a:t>Turbo Boost up to 3.2GHz</a:t>
            </a:r>
          </a:p>
          <a:p>
            <a:pPr algn="l">
              <a:buFont typeface="Arial" panose="020B0604020202020204" pitchFamily="34" charset="0"/>
              <a:buChar char="•"/>
            </a:pPr>
            <a:r>
              <a:rPr lang="fr-FR" b="0" i="0" dirty="0">
                <a:solidFill>
                  <a:srgbClr val="333333"/>
                </a:solidFill>
                <a:effectLst/>
                <a:latin typeface="SF Pro Text"/>
              </a:rPr>
              <a:t>Intel Iris Plus Graphics</a:t>
            </a:r>
          </a:p>
          <a:p>
            <a:pPr algn="l">
              <a:buFont typeface="Arial" panose="020B0604020202020204" pitchFamily="34" charset="0"/>
              <a:buChar char="•"/>
            </a:pPr>
            <a:r>
              <a:rPr lang="fr-FR" b="0" i="0" dirty="0">
                <a:solidFill>
                  <a:srgbClr val="333333"/>
                </a:solidFill>
                <a:effectLst/>
                <a:latin typeface="SF Pro Text"/>
              </a:rPr>
              <a:t>8GB 3733MHz LPDDR4X memory</a:t>
            </a:r>
          </a:p>
          <a:p>
            <a:pPr algn="l">
              <a:buFont typeface="Arial" panose="020B0604020202020204" pitchFamily="34" charset="0"/>
              <a:buChar char="•"/>
            </a:pPr>
            <a:r>
              <a:rPr lang="fr-FR" b="0" i="0" dirty="0">
                <a:solidFill>
                  <a:srgbClr val="333333"/>
                </a:solidFill>
                <a:effectLst/>
                <a:latin typeface="SF Pro Text"/>
              </a:rPr>
              <a:t>256GB SSD </a:t>
            </a:r>
            <a:r>
              <a:rPr lang="fr-FR" b="0" i="0" dirty="0" err="1">
                <a:solidFill>
                  <a:srgbClr val="333333"/>
                </a:solidFill>
                <a:effectLst/>
                <a:latin typeface="SF Pro Text"/>
              </a:rPr>
              <a:t>storage</a:t>
            </a:r>
            <a:r>
              <a:rPr lang="fr-FR" b="0" i="0" dirty="0">
                <a:solidFill>
                  <a:srgbClr val="333333"/>
                </a:solidFill>
                <a:effectLst/>
                <a:latin typeface="SF Pro Text"/>
              </a:rPr>
              <a:t>¹</a:t>
            </a:r>
          </a:p>
          <a:p>
            <a:pPr algn="l">
              <a:buFont typeface="Arial" panose="020B0604020202020204" pitchFamily="34" charset="0"/>
              <a:buChar char="•"/>
            </a:pPr>
            <a:r>
              <a:rPr lang="fr-FR" b="0" i="0" dirty="0">
                <a:solidFill>
                  <a:srgbClr val="333333"/>
                </a:solidFill>
                <a:effectLst/>
                <a:latin typeface="SF Pro Text"/>
              </a:rPr>
              <a:t>Magic Keyboard</a:t>
            </a:r>
          </a:p>
          <a:p>
            <a:pPr algn="l">
              <a:buFont typeface="Arial" panose="020B0604020202020204" pitchFamily="34" charset="0"/>
              <a:buChar char="•"/>
            </a:pPr>
            <a:r>
              <a:rPr lang="fr-FR" b="0" i="0" dirty="0" err="1">
                <a:solidFill>
                  <a:srgbClr val="333333"/>
                </a:solidFill>
                <a:effectLst/>
                <a:latin typeface="SF Pro Text"/>
              </a:rPr>
              <a:t>Touch</a:t>
            </a:r>
            <a:r>
              <a:rPr lang="fr-FR" b="0" i="0" dirty="0">
                <a:solidFill>
                  <a:srgbClr val="333333"/>
                </a:solidFill>
                <a:effectLst/>
                <a:latin typeface="SF Pro Text"/>
              </a:rPr>
              <a:t> ID</a:t>
            </a:r>
          </a:p>
          <a:p>
            <a:pPr algn="l">
              <a:buFont typeface="Arial" panose="020B0604020202020204" pitchFamily="34" charset="0"/>
              <a:buChar char="•"/>
            </a:pPr>
            <a:r>
              <a:rPr lang="fr-FR" b="0" i="0" dirty="0">
                <a:solidFill>
                  <a:srgbClr val="333333"/>
                </a:solidFill>
                <a:effectLst/>
                <a:latin typeface="SF Pro Text"/>
              </a:rPr>
              <a:t>Force </a:t>
            </a:r>
            <a:r>
              <a:rPr lang="fr-FR" b="0" i="0" dirty="0" err="1">
                <a:solidFill>
                  <a:srgbClr val="333333"/>
                </a:solidFill>
                <a:effectLst/>
                <a:latin typeface="SF Pro Text"/>
              </a:rPr>
              <a:t>Touch</a:t>
            </a:r>
            <a:r>
              <a:rPr lang="fr-FR" b="0" i="0" dirty="0">
                <a:solidFill>
                  <a:srgbClr val="333333"/>
                </a:solidFill>
                <a:effectLst/>
                <a:latin typeface="SF Pro Text"/>
              </a:rPr>
              <a:t> trackpad</a:t>
            </a:r>
          </a:p>
          <a:p>
            <a:pPr algn="l">
              <a:buFont typeface="Arial" panose="020B0604020202020204" pitchFamily="34" charset="0"/>
              <a:buChar char="•"/>
            </a:pPr>
            <a:r>
              <a:rPr lang="fr-FR" b="0" i="0" dirty="0" err="1">
                <a:solidFill>
                  <a:srgbClr val="333333"/>
                </a:solidFill>
                <a:effectLst/>
                <a:latin typeface="SF Pro Text"/>
              </a:rPr>
              <a:t>Two</a:t>
            </a:r>
            <a:r>
              <a:rPr lang="fr-FR" b="0" i="0" dirty="0">
                <a:solidFill>
                  <a:srgbClr val="333333"/>
                </a:solidFill>
                <a:effectLst/>
                <a:latin typeface="SF Pro Text"/>
              </a:rPr>
              <a:t> </a:t>
            </a:r>
            <a:r>
              <a:rPr lang="fr-FR" b="0" i="0" dirty="0" err="1">
                <a:solidFill>
                  <a:srgbClr val="333333"/>
                </a:solidFill>
                <a:effectLst/>
                <a:latin typeface="SF Pro Text"/>
              </a:rPr>
              <a:t>Thunderbolt</a:t>
            </a:r>
            <a:r>
              <a:rPr lang="fr-FR" b="0" i="0" dirty="0">
                <a:solidFill>
                  <a:srgbClr val="333333"/>
                </a:solidFill>
                <a:effectLst/>
                <a:latin typeface="SF Pro Text"/>
              </a:rPr>
              <a:t> 3 ports</a:t>
            </a:r>
          </a:p>
          <a:p>
            <a:endParaRPr lang="fr-FR" dirty="0"/>
          </a:p>
        </p:txBody>
      </p:sp>
    </p:spTree>
    <p:extLst>
      <p:ext uri="{BB962C8B-B14F-4D97-AF65-F5344CB8AC3E}">
        <p14:creationId xmlns:p14="http://schemas.microsoft.com/office/powerpoint/2010/main" val="163092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AA7C7-03F8-4766-8835-E5D702704300}"/>
              </a:ext>
            </a:extLst>
          </p:cNvPr>
          <p:cNvSpPr>
            <a:spLocks noGrp="1"/>
          </p:cNvSpPr>
          <p:nvPr>
            <p:ph type="title"/>
          </p:nvPr>
        </p:nvSpPr>
        <p:spPr>
          <a:xfrm>
            <a:off x="82378" y="365125"/>
            <a:ext cx="11271422" cy="639891"/>
          </a:xfrm>
        </p:spPr>
        <p:txBody>
          <a:bodyPr>
            <a:normAutofit fontScale="90000"/>
          </a:bodyPr>
          <a:lstStyle/>
          <a:p>
            <a:r>
              <a:rPr lang="fr-FR" b="0" i="0" cap="all" dirty="0">
                <a:solidFill>
                  <a:srgbClr val="424242"/>
                </a:solidFill>
                <a:effectLst/>
                <a:latin typeface="Heroic"/>
              </a:rPr>
              <a:t> </a:t>
            </a:r>
            <a:r>
              <a:rPr lang="fr-FR" b="0" i="0" cap="all" dirty="0">
                <a:solidFill>
                  <a:srgbClr val="B30E61"/>
                </a:solidFill>
                <a:effectLst/>
                <a:latin typeface="inherit"/>
                <a:hlinkClick r:id="rId2"/>
              </a:rPr>
              <a:t>ASUS ROG ZEPHYRUS G14</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B42C3D26-DD1F-4076-B1DA-436133A7F011}"/>
              </a:ext>
            </a:extLst>
          </p:cNvPr>
          <p:cNvSpPr>
            <a:spLocks noGrp="1"/>
          </p:cNvSpPr>
          <p:nvPr>
            <p:ph idx="1"/>
          </p:nvPr>
        </p:nvSpPr>
        <p:spPr>
          <a:xfrm>
            <a:off x="238897" y="716692"/>
            <a:ext cx="11114903" cy="5460271"/>
          </a:xfrm>
        </p:spPr>
        <p:txBody>
          <a:bodyPr>
            <a:normAutofit fontScale="92500" lnSpcReduction="10000"/>
          </a:bodyPr>
          <a:lstStyle/>
          <a:p>
            <a:pPr algn="l" fontAlgn="auto"/>
            <a:r>
              <a:rPr lang="en-US" b="0" i="0" cap="all" dirty="0">
                <a:solidFill>
                  <a:srgbClr val="424242"/>
                </a:solidFill>
                <a:effectLst/>
                <a:latin typeface="Heroic"/>
              </a:rPr>
              <a:t>AN EXCELLENT GAMING LAPTOP</a:t>
            </a:r>
          </a:p>
          <a:p>
            <a:pPr algn="l" fontAlgn="auto"/>
            <a:r>
              <a:rPr lang="en-US" b="0" i="0" dirty="0">
                <a:solidFill>
                  <a:srgbClr val="424242"/>
                </a:solidFill>
                <a:effectLst/>
                <a:latin typeface="Helvetica" panose="020B0604020202020204" pitchFamily="34" charset="0"/>
              </a:rPr>
              <a:t>The Zephyrus G14 is an astonishingly powerful gaming laptop for a low price (relative to other notebooks with comparable hardware). It pairs AMD’s new Ryzen 9 4900HS with an Nvidia RTX 2060 Max-Q GPU and a 120HZ display, and it can run demanding games at their highest settings without a problem. It’s also quite light for such a powerful laptop, weighing just over 3.5 pounds. Its battery life is also impressive for a gaming rig; we got almost nine hours of multitasking</a:t>
            </a:r>
          </a:p>
          <a:p>
            <a:r>
              <a:rPr lang="en-US" b="0" i="0" dirty="0">
                <a:solidFill>
                  <a:srgbClr val="424242"/>
                </a:solidFill>
                <a:effectLst/>
                <a:latin typeface="Helvetica" panose="020B0604020202020204" pitchFamily="34" charset="0"/>
              </a:rPr>
              <a:t>But you don’t need to be a gamer to appreciate the Zephyrus G14. It’s also a great notebook for business and everyday multitasking with a unique retro design. Plus, the keyboard and touchpad are exceptional and quiet enough not to bother officemates. On the flip side, if you need to use your laptop for videoconferences, the G14 would not be a great choice, as it lacks a webcam.</a:t>
            </a:r>
            <a:r>
              <a:rPr lang="fr-FR" b="0" i="1" dirty="0">
                <a:solidFill>
                  <a:srgbClr val="424242"/>
                </a:solidFill>
                <a:effectLst/>
                <a:latin typeface="inherit"/>
              </a:rPr>
              <a:t> </a:t>
            </a:r>
          </a:p>
          <a:p>
            <a:r>
              <a:rPr lang="fr-FR" b="0" i="1" dirty="0">
                <a:solidFill>
                  <a:srgbClr val="424242"/>
                </a:solidFill>
                <a:effectLst/>
                <a:latin typeface="inherit"/>
              </a:rPr>
              <a:t>$1,450</a:t>
            </a:r>
          </a:p>
          <a:p>
            <a:endParaRPr lang="fr-FR" dirty="0"/>
          </a:p>
        </p:txBody>
      </p:sp>
    </p:spTree>
    <p:extLst>
      <p:ext uri="{BB962C8B-B14F-4D97-AF65-F5344CB8AC3E}">
        <p14:creationId xmlns:p14="http://schemas.microsoft.com/office/powerpoint/2010/main" val="351398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547F6-09B2-478A-A225-3428F4E0F5E5}"/>
              </a:ext>
            </a:extLst>
          </p:cNvPr>
          <p:cNvSpPr>
            <a:spLocks noGrp="1"/>
          </p:cNvSpPr>
          <p:nvPr>
            <p:ph type="title"/>
          </p:nvPr>
        </p:nvSpPr>
        <p:spPr>
          <a:xfrm>
            <a:off x="115330" y="134466"/>
            <a:ext cx="11296135" cy="1325563"/>
          </a:xfrm>
        </p:spPr>
        <p:txBody>
          <a:bodyPr/>
          <a:lstStyle/>
          <a:p>
            <a:r>
              <a:rPr lang="fr-FR" b="0" i="0" cap="all" dirty="0">
                <a:solidFill>
                  <a:srgbClr val="B30E61"/>
                </a:solidFill>
                <a:effectLst/>
                <a:latin typeface="inherit"/>
                <a:hlinkClick r:id="rId2"/>
              </a:rPr>
              <a:t>MACBOOK PRO (16-INCH, 2019)</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DEC62111-0A41-4305-A44E-225B95A8420D}"/>
              </a:ext>
            </a:extLst>
          </p:cNvPr>
          <p:cNvSpPr>
            <a:spLocks noGrp="1"/>
          </p:cNvSpPr>
          <p:nvPr>
            <p:ph idx="1"/>
          </p:nvPr>
        </p:nvSpPr>
        <p:spPr>
          <a:xfrm>
            <a:off x="115330" y="757881"/>
            <a:ext cx="11238470" cy="5419082"/>
          </a:xfrm>
        </p:spPr>
        <p:txBody>
          <a:bodyPr>
            <a:normAutofit fontScale="55000" lnSpcReduction="20000"/>
          </a:bodyPr>
          <a:lstStyle/>
          <a:p>
            <a:pPr algn="l" fontAlgn="auto"/>
            <a:r>
              <a:rPr lang="en-US" b="0" i="0" cap="all" dirty="0">
                <a:solidFill>
                  <a:srgbClr val="424242"/>
                </a:solidFill>
                <a:effectLst/>
                <a:latin typeface="Heroic"/>
              </a:rPr>
              <a:t>A GREAT CHOICE FOR MAC POWER USERS</a:t>
            </a:r>
          </a:p>
          <a:p>
            <a:pPr algn="l" fontAlgn="auto"/>
            <a:r>
              <a:rPr lang="en-US" b="0" i="0" dirty="0">
                <a:solidFill>
                  <a:srgbClr val="424242"/>
                </a:solidFill>
                <a:effectLst/>
                <a:latin typeface="Helvetica" panose="020B0604020202020204" pitchFamily="34" charset="0"/>
              </a:rPr>
              <a:t>The 16-inch MacBook Pro is the best Apple laptop for power users. Apple dealt with the biggest complaints that people have historically had about MacBook Pros, and if you can stomach the price, there’s not a lot else to complain about.</a:t>
            </a:r>
          </a:p>
          <a:p>
            <a:pPr algn="l" fontAlgn="auto"/>
            <a:r>
              <a:rPr lang="en-US" b="0" i="0" dirty="0">
                <a:solidFill>
                  <a:srgbClr val="424242"/>
                </a:solidFill>
                <a:effectLst/>
                <a:latin typeface="Helvetica" panose="020B0604020202020204" pitchFamily="34" charset="0"/>
              </a:rPr>
              <a:t>Most importantly, the keyboard is good again. The keys have a full millimeter of travel, and while the typing experience isn’t exceptional, it’s a world away from the maligned butterfly keyboard of </a:t>
            </a:r>
            <a:r>
              <a:rPr lang="en-US" b="0" i="0" dirty="0" err="1">
                <a:solidFill>
                  <a:srgbClr val="424242"/>
                </a:solidFill>
                <a:effectLst/>
                <a:latin typeface="Helvetica" panose="020B0604020202020204" pitchFamily="34" charset="0"/>
              </a:rPr>
              <a:t>MacBooks</a:t>
            </a:r>
            <a:r>
              <a:rPr lang="en-US" b="0" i="0" dirty="0">
                <a:solidFill>
                  <a:srgbClr val="424242"/>
                </a:solidFill>
                <a:effectLst/>
                <a:latin typeface="Helvetica" panose="020B0604020202020204" pitchFamily="34" charset="0"/>
              </a:rPr>
              <a:t> past. It’s fairly quiet, too.</a:t>
            </a:r>
          </a:p>
          <a:p>
            <a:r>
              <a:rPr lang="en-US" b="0" i="0" dirty="0">
                <a:solidFill>
                  <a:srgbClr val="424242"/>
                </a:solidFill>
                <a:effectLst/>
                <a:latin typeface="Helvetica" panose="020B0604020202020204" pitchFamily="34" charset="0"/>
              </a:rPr>
              <a:t>This MacBook also features the best sound you’ll find on a laptop. Apple has crammed three speakers into each side, including two woofers. The result is balanced audio with audible bass and great stereo separation. For those who need a laptop that can crank through editing video, working with multiple audio tracks, or processing large batches of photos, the 16-inch MacBook Pro is the king of the hill</a:t>
            </a:r>
          </a:p>
          <a:p>
            <a:r>
              <a:rPr lang="fr-FR" b="0" i="1" dirty="0">
                <a:solidFill>
                  <a:srgbClr val="424242"/>
                </a:solidFill>
                <a:effectLst/>
                <a:latin typeface="inherit"/>
              </a:rPr>
              <a:t>$2,399</a:t>
            </a:r>
          </a:p>
          <a:p>
            <a:pPr algn="l">
              <a:buFont typeface="Arial" panose="020B0604020202020204" pitchFamily="34" charset="0"/>
              <a:buChar char="•"/>
            </a:pPr>
            <a:r>
              <a:rPr lang="en-US" b="0" i="0" dirty="0">
                <a:solidFill>
                  <a:srgbClr val="333333"/>
                </a:solidFill>
                <a:effectLst/>
                <a:latin typeface="SF Pro Text"/>
              </a:rPr>
              <a:t>2.3GHz 8-core 9th-generation Intel Core i9 processor</a:t>
            </a:r>
          </a:p>
          <a:p>
            <a:pPr algn="l">
              <a:buFont typeface="Arial" panose="020B0604020202020204" pitchFamily="34" charset="0"/>
              <a:buChar char="•"/>
            </a:pPr>
            <a:r>
              <a:rPr lang="en-US" b="0" i="0" dirty="0">
                <a:solidFill>
                  <a:srgbClr val="333333"/>
                </a:solidFill>
                <a:effectLst/>
                <a:latin typeface="SF Pro Text"/>
              </a:rPr>
              <a:t>Turbo Boost up to 4.8GHz</a:t>
            </a:r>
          </a:p>
          <a:p>
            <a:pPr algn="l">
              <a:buFont typeface="Arial" panose="020B0604020202020204" pitchFamily="34" charset="0"/>
              <a:buChar char="•"/>
            </a:pPr>
            <a:r>
              <a:rPr lang="en-US" b="0" i="0" dirty="0">
                <a:solidFill>
                  <a:srgbClr val="333333"/>
                </a:solidFill>
                <a:effectLst/>
                <a:latin typeface="SF Pro Text"/>
              </a:rPr>
              <a:t>AMD Radeon Pro 5500M with 4GB of GDDR6 memory</a:t>
            </a:r>
          </a:p>
          <a:p>
            <a:pPr algn="l">
              <a:buFont typeface="Arial" panose="020B0604020202020204" pitchFamily="34" charset="0"/>
              <a:buChar char="•"/>
            </a:pPr>
            <a:r>
              <a:rPr lang="en-US" b="0" i="0" dirty="0">
                <a:solidFill>
                  <a:srgbClr val="333333"/>
                </a:solidFill>
                <a:effectLst/>
                <a:latin typeface="SF Pro Text"/>
              </a:rPr>
              <a:t>16GB of 2666MHz DDR4 memory</a:t>
            </a:r>
          </a:p>
          <a:p>
            <a:pPr algn="l">
              <a:buFont typeface="Arial" panose="020B0604020202020204" pitchFamily="34" charset="0"/>
              <a:buChar char="•"/>
            </a:pPr>
            <a:r>
              <a:rPr lang="en-US" b="0" i="0" dirty="0">
                <a:solidFill>
                  <a:srgbClr val="333333"/>
                </a:solidFill>
                <a:effectLst/>
                <a:latin typeface="SF Pro Text"/>
              </a:rPr>
              <a:t>1TB of SSD storage¹</a:t>
            </a:r>
          </a:p>
          <a:p>
            <a:pPr algn="l">
              <a:buFont typeface="Arial" panose="020B0604020202020204" pitchFamily="34" charset="0"/>
              <a:buChar char="•"/>
            </a:pPr>
            <a:r>
              <a:rPr lang="en-US" b="0" i="0" dirty="0">
                <a:solidFill>
                  <a:srgbClr val="333333"/>
                </a:solidFill>
                <a:effectLst/>
                <a:latin typeface="SF Pro Text"/>
              </a:rPr>
              <a:t>16-inch Retina display with True Tone</a:t>
            </a:r>
          </a:p>
          <a:p>
            <a:pPr algn="l">
              <a:buFont typeface="Arial" panose="020B0604020202020204" pitchFamily="34" charset="0"/>
              <a:buChar char="•"/>
            </a:pPr>
            <a:r>
              <a:rPr lang="en-US" b="0" i="0" dirty="0">
                <a:solidFill>
                  <a:srgbClr val="333333"/>
                </a:solidFill>
                <a:effectLst/>
                <a:latin typeface="SF Pro Text"/>
              </a:rPr>
              <a:t>Magic Keyboard</a:t>
            </a:r>
          </a:p>
          <a:p>
            <a:pPr algn="l">
              <a:buFont typeface="Arial" panose="020B0604020202020204" pitchFamily="34" charset="0"/>
              <a:buChar char="•"/>
            </a:pPr>
            <a:r>
              <a:rPr lang="en-US" b="0" i="0" dirty="0">
                <a:solidFill>
                  <a:srgbClr val="333333"/>
                </a:solidFill>
                <a:effectLst/>
                <a:latin typeface="SF Pro Text"/>
              </a:rPr>
              <a:t>Touch Bar and Touch ID</a:t>
            </a:r>
          </a:p>
          <a:p>
            <a:pPr algn="l">
              <a:buFont typeface="Arial" panose="020B0604020202020204" pitchFamily="34" charset="0"/>
              <a:buChar char="•"/>
            </a:pPr>
            <a:r>
              <a:rPr lang="en-US" b="0" i="0" dirty="0">
                <a:solidFill>
                  <a:srgbClr val="333333"/>
                </a:solidFill>
                <a:effectLst/>
                <a:latin typeface="SF Pro Text"/>
              </a:rPr>
              <a:t>Four Thunderbolt 3 ports</a:t>
            </a:r>
          </a:p>
          <a:p>
            <a:endParaRPr lang="fr-FR" dirty="0"/>
          </a:p>
        </p:txBody>
      </p:sp>
    </p:spTree>
    <p:extLst>
      <p:ext uri="{BB962C8B-B14F-4D97-AF65-F5344CB8AC3E}">
        <p14:creationId xmlns:p14="http://schemas.microsoft.com/office/powerpoint/2010/main" val="301021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A4F4E-8357-40DF-AEC5-276BC3D0EC91}"/>
              </a:ext>
            </a:extLst>
          </p:cNvPr>
          <p:cNvSpPr>
            <a:spLocks noGrp="1"/>
          </p:cNvSpPr>
          <p:nvPr>
            <p:ph type="title"/>
          </p:nvPr>
        </p:nvSpPr>
        <p:spPr>
          <a:xfrm>
            <a:off x="189470" y="365126"/>
            <a:ext cx="11164330" cy="315911"/>
          </a:xfrm>
        </p:spPr>
        <p:txBody>
          <a:bodyPr>
            <a:normAutofit fontScale="90000"/>
          </a:bodyPr>
          <a:lstStyle/>
          <a:p>
            <a:r>
              <a:rPr lang="fr-FR" b="0" i="0" cap="all" dirty="0">
                <a:solidFill>
                  <a:srgbClr val="424242"/>
                </a:solidFill>
                <a:effectLst/>
                <a:latin typeface="Heroic"/>
              </a:rPr>
              <a:t> </a:t>
            </a:r>
            <a:r>
              <a:rPr lang="fr-FR" b="0" i="0" cap="all" dirty="0">
                <a:solidFill>
                  <a:srgbClr val="B30E61"/>
                </a:solidFill>
                <a:effectLst/>
                <a:latin typeface="inherit"/>
                <a:hlinkClick r:id="rId2"/>
              </a:rPr>
              <a:t>HP ELITE DRAGONFLY</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D5E70C65-F046-4A62-BB93-BE8435AEE8A1}"/>
              </a:ext>
            </a:extLst>
          </p:cNvPr>
          <p:cNvSpPr>
            <a:spLocks noGrp="1"/>
          </p:cNvSpPr>
          <p:nvPr>
            <p:ph idx="1"/>
          </p:nvPr>
        </p:nvSpPr>
        <p:spPr>
          <a:xfrm>
            <a:off x="115330" y="551934"/>
            <a:ext cx="11238470" cy="6170141"/>
          </a:xfrm>
        </p:spPr>
        <p:txBody>
          <a:bodyPr>
            <a:normAutofit fontScale="70000" lnSpcReduction="20000"/>
          </a:bodyPr>
          <a:lstStyle/>
          <a:p>
            <a:r>
              <a:rPr lang="en-US" b="0" i="0" cap="all" dirty="0">
                <a:solidFill>
                  <a:srgbClr val="424242"/>
                </a:solidFill>
                <a:effectLst/>
                <a:latin typeface="Heroic"/>
              </a:rPr>
              <a:t>A BUSINESS LAPTOP WITH SOLID SECURITY </a:t>
            </a:r>
            <a:r>
              <a:rPr lang="fr-FR" b="0" i="1" dirty="0">
                <a:solidFill>
                  <a:srgbClr val="424242"/>
                </a:solidFill>
                <a:effectLst/>
                <a:latin typeface="inherit"/>
              </a:rPr>
              <a:t>$1,810</a:t>
            </a:r>
          </a:p>
          <a:p>
            <a:pPr algn="l">
              <a:buFont typeface="Arial" panose="020B0604020202020204" pitchFamily="34" charset="0"/>
              <a:buChar char="•"/>
            </a:pPr>
            <a:r>
              <a:rPr lang="fr-FR" b="0" i="0" dirty="0">
                <a:solidFill>
                  <a:srgbClr val="767676"/>
                </a:solidFill>
                <a:effectLst/>
                <a:latin typeface="HPSimplified"/>
              </a:rPr>
              <a:t>Windows 10 Pro 64</a:t>
            </a:r>
          </a:p>
          <a:p>
            <a:pPr algn="l">
              <a:buFont typeface="Arial" panose="020B0604020202020204" pitchFamily="34" charset="0"/>
              <a:buChar char="•"/>
            </a:pPr>
            <a:r>
              <a:rPr lang="fr-FR" b="0" i="0" dirty="0">
                <a:solidFill>
                  <a:srgbClr val="767676"/>
                </a:solidFill>
                <a:effectLst/>
                <a:latin typeface="HPSimplified"/>
              </a:rPr>
              <a:t>8th </a:t>
            </a:r>
            <a:r>
              <a:rPr lang="fr-FR" b="0" i="0" dirty="0" err="1">
                <a:solidFill>
                  <a:srgbClr val="767676"/>
                </a:solidFill>
                <a:effectLst/>
                <a:latin typeface="HPSimplified"/>
              </a:rPr>
              <a:t>Generation</a:t>
            </a:r>
            <a:r>
              <a:rPr lang="fr-FR" b="0" i="0" dirty="0">
                <a:solidFill>
                  <a:srgbClr val="767676"/>
                </a:solidFill>
                <a:effectLst/>
                <a:latin typeface="HPSimplified"/>
              </a:rPr>
              <a:t> Intel® </a:t>
            </a:r>
            <a:r>
              <a:rPr lang="fr-FR" b="0" i="0" dirty="0" err="1">
                <a:solidFill>
                  <a:srgbClr val="767676"/>
                </a:solidFill>
                <a:effectLst/>
                <a:latin typeface="HPSimplified"/>
              </a:rPr>
              <a:t>Core</a:t>
            </a:r>
            <a:r>
              <a:rPr lang="fr-FR" b="0" i="0" dirty="0">
                <a:solidFill>
                  <a:srgbClr val="767676"/>
                </a:solidFill>
                <a:effectLst/>
                <a:latin typeface="HPSimplified"/>
              </a:rPr>
              <a:t>™ i5 processor</a:t>
            </a:r>
          </a:p>
          <a:p>
            <a:pPr algn="l">
              <a:buFont typeface="Arial" panose="020B0604020202020204" pitchFamily="34" charset="0"/>
              <a:buChar char="•"/>
            </a:pPr>
            <a:r>
              <a:rPr lang="fr-FR" b="0" i="0" dirty="0">
                <a:solidFill>
                  <a:srgbClr val="767676"/>
                </a:solidFill>
                <a:effectLst/>
                <a:latin typeface="HPSimplified"/>
              </a:rPr>
              <a:t>16 GB memory; 256 GB SSD </a:t>
            </a:r>
            <a:r>
              <a:rPr lang="fr-FR" b="0" i="0" dirty="0" err="1">
                <a:solidFill>
                  <a:srgbClr val="767676"/>
                </a:solidFill>
                <a:effectLst/>
                <a:latin typeface="HPSimplified"/>
              </a:rPr>
              <a:t>storage</a:t>
            </a:r>
            <a:endParaRPr lang="fr-FR" b="0" i="0" dirty="0">
              <a:solidFill>
                <a:srgbClr val="767676"/>
              </a:solidFill>
              <a:effectLst/>
              <a:latin typeface="HPSimplified"/>
            </a:endParaRPr>
          </a:p>
          <a:p>
            <a:pPr algn="l">
              <a:buFont typeface="Arial" panose="020B0604020202020204" pitchFamily="34" charset="0"/>
              <a:buChar char="•"/>
            </a:pPr>
            <a:r>
              <a:rPr lang="fr-FR" b="0" i="0" dirty="0">
                <a:solidFill>
                  <a:srgbClr val="767676"/>
                </a:solidFill>
                <a:effectLst/>
                <a:latin typeface="HPSimplified"/>
              </a:rPr>
              <a:t>13.3" diagonal FHD display </a:t>
            </a:r>
            <a:r>
              <a:rPr lang="fr-FR" b="0" i="0" dirty="0" err="1">
                <a:solidFill>
                  <a:srgbClr val="767676"/>
                </a:solidFill>
                <a:effectLst/>
                <a:latin typeface="HPSimplified"/>
              </a:rPr>
              <a:t>with</a:t>
            </a:r>
            <a:r>
              <a:rPr lang="fr-FR" b="0" i="0" dirty="0">
                <a:solidFill>
                  <a:srgbClr val="767676"/>
                </a:solidFill>
                <a:effectLst/>
                <a:latin typeface="HPSimplified"/>
              </a:rPr>
              <a:t> HP Sure </a:t>
            </a:r>
            <a:r>
              <a:rPr lang="fr-FR" b="0" i="0" dirty="0" err="1">
                <a:solidFill>
                  <a:srgbClr val="767676"/>
                </a:solidFill>
                <a:effectLst/>
                <a:latin typeface="HPSimplified"/>
              </a:rPr>
              <a:t>View</a:t>
            </a:r>
            <a:r>
              <a:rPr lang="fr-FR" b="0" i="0" dirty="0">
                <a:solidFill>
                  <a:srgbClr val="767676"/>
                </a:solidFill>
                <a:effectLst/>
                <a:latin typeface="HPSimplified"/>
              </a:rPr>
              <a:t> </a:t>
            </a:r>
            <a:r>
              <a:rPr lang="fr-FR" b="0" i="0" dirty="0" err="1">
                <a:solidFill>
                  <a:srgbClr val="767676"/>
                </a:solidFill>
                <a:effectLst/>
                <a:latin typeface="HPSimplified"/>
              </a:rPr>
              <a:t>integrated</a:t>
            </a:r>
            <a:r>
              <a:rPr lang="fr-FR" b="0" i="0" dirty="0">
                <a:solidFill>
                  <a:srgbClr val="767676"/>
                </a:solidFill>
                <a:effectLst/>
                <a:latin typeface="HPSimplified"/>
              </a:rPr>
              <a:t> </a:t>
            </a:r>
            <a:r>
              <a:rPr lang="fr-FR" b="0" i="0" dirty="0" err="1">
                <a:solidFill>
                  <a:srgbClr val="767676"/>
                </a:solidFill>
                <a:effectLst/>
                <a:latin typeface="HPSimplified"/>
              </a:rPr>
              <a:t>privacy</a:t>
            </a:r>
            <a:r>
              <a:rPr lang="fr-FR" b="0" i="0" dirty="0">
                <a:solidFill>
                  <a:srgbClr val="767676"/>
                </a:solidFill>
                <a:effectLst/>
                <a:latin typeface="HPSimplified"/>
              </a:rPr>
              <a:t> screen</a:t>
            </a:r>
          </a:p>
          <a:p>
            <a:pPr algn="l">
              <a:buFont typeface="Arial" panose="020B0604020202020204" pitchFamily="34" charset="0"/>
              <a:buChar char="•"/>
            </a:pPr>
            <a:r>
              <a:rPr lang="fr-FR" b="0" i="0" dirty="0">
                <a:solidFill>
                  <a:srgbClr val="767676"/>
                </a:solidFill>
                <a:effectLst/>
                <a:latin typeface="HPSimplified"/>
              </a:rPr>
              <a:t>Intel® UHD Graphics 620</a:t>
            </a:r>
          </a:p>
          <a:p>
            <a:pPr algn="l" fontAlgn="auto"/>
            <a:endParaRPr lang="en-US" b="0" i="0" cap="all" dirty="0">
              <a:solidFill>
                <a:srgbClr val="424242"/>
              </a:solidFill>
              <a:effectLst/>
              <a:latin typeface="Heroic"/>
            </a:endParaRPr>
          </a:p>
          <a:p>
            <a:pPr algn="l" fontAlgn="auto"/>
            <a:r>
              <a:rPr lang="en-US" b="0" i="0" dirty="0">
                <a:solidFill>
                  <a:srgbClr val="424242"/>
                </a:solidFill>
                <a:effectLst/>
                <a:latin typeface="Helvetica" panose="020B0604020202020204" pitchFamily="34" charset="0"/>
              </a:rPr>
              <a:t>If you’re a business professional and money is no object for you or your company, you can’t do better than the HP Elite Dragonfly. The 2020 model is the first Dragonfly that features HP’s super-secure </a:t>
            </a:r>
            <a:r>
              <a:rPr lang="en-US" b="0" i="0" dirty="0" err="1">
                <a:solidFill>
                  <a:srgbClr val="424242"/>
                </a:solidFill>
                <a:effectLst/>
                <a:latin typeface="Helvetica" panose="020B0604020202020204" pitchFamily="34" charset="0"/>
              </a:rPr>
              <a:t>SureView</a:t>
            </a:r>
            <a:r>
              <a:rPr lang="en-US" b="0" i="0" dirty="0">
                <a:solidFill>
                  <a:srgbClr val="424242"/>
                </a:solidFill>
                <a:effectLst/>
                <a:latin typeface="Helvetica" panose="020B0604020202020204" pitchFamily="34" charset="0"/>
              </a:rPr>
              <a:t> Reflect technology, which tints the screen so that snoops can’t see what you’re doing while you’re working in public. When it’s not tinted, the display gets quite bright (over 700 nits) and has great viewing angles.</a:t>
            </a:r>
          </a:p>
          <a:p>
            <a:pPr algn="l" fontAlgn="auto"/>
            <a:r>
              <a:rPr lang="en-US" b="0" i="0" dirty="0">
                <a:solidFill>
                  <a:srgbClr val="424242"/>
                </a:solidFill>
                <a:effectLst/>
                <a:latin typeface="Helvetica" panose="020B0604020202020204" pitchFamily="34" charset="0"/>
              </a:rPr>
              <a:t>The new Dragonfly is also the first laptop to include a built-in Tile tracker. That means if you lose the device, you can use the Tile smartphone app to set off an alarm (if it’s in Bluetooth range) or locate it anywhere in the world using Tile’s crowd-finding network. The tracker can work for a limited time even when the laptop is off.</a:t>
            </a:r>
          </a:p>
          <a:p>
            <a:pPr algn="l" fontAlgn="auto"/>
            <a:r>
              <a:rPr lang="en-US" b="0" i="0" dirty="0">
                <a:solidFill>
                  <a:srgbClr val="424242"/>
                </a:solidFill>
                <a:effectLst/>
                <a:latin typeface="Helvetica" panose="020B0604020202020204" pitchFamily="34" charset="0"/>
              </a:rPr>
              <a:t>Almost everything else about the Dragonfly is good; it has some of the best battery life of any laptop on the market (we got over 11 hours), a sleek and stunning 2-in-1 design, and an exceptional keyboard. Plus, it incorporates sustainable material, including ocean-bound plastics and recycled DVDs.</a:t>
            </a:r>
          </a:p>
          <a:p>
            <a:pPr algn="l" fontAlgn="auto"/>
            <a:r>
              <a:rPr lang="en-US" b="0" i="0" dirty="0">
                <a:solidFill>
                  <a:srgbClr val="424242"/>
                </a:solidFill>
                <a:effectLst/>
                <a:latin typeface="Helvetica" panose="020B0604020202020204" pitchFamily="34" charset="0"/>
              </a:rPr>
              <a:t>The Dragonfly is pricey, and there are cheaper business laptops that will suit the needs of most professionals just fine. But if you’re looking for the best of the best, it’s the unambiguous winner.</a:t>
            </a:r>
          </a:p>
          <a:p>
            <a:endParaRPr lang="fr-FR" dirty="0"/>
          </a:p>
        </p:txBody>
      </p:sp>
    </p:spTree>
    <p:extLst>
      <p:ext uri="{BB962C8B-B14F-4D97-AF65-F5344CB8AC3E}">
        <p14:creationId xmlns:p14="http://schemas.microsoft.com/office/powerpoint/2010/main" val="192487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D2CDB-44DB-4E9E-B94F-81E763F0B30B}"/>
              </a:ext>
            </a:extLst>
          </p:cNvPr>
          <p:cNvSpPr>
            <a:spLocks noGrp="1"/>
          </p:cNvSpPr>
          <p:nvPr>
            <p:ph type="title"/>
          </p:nvPr>
        </p:nvSpPr>
        <p:spPr>
          <a:xfrm>
            <a:off x="172995" y="365125"/>
            <a:ext cx="11180805" cy="466897"/>
          </a:xfrm>
        </p:spPr>
        <p:txBody>
          <a:bodyPr>
            <a:normAutofit fontScale="90000"/>
          </a:bodyPr>
          <a:lstStyle/>
          <a:p>
            <a:r>
              <a:rPr lang="fr-FR" b="0" i="0" cap="all" dirty="0">
                <a:solidFill>
                  <a:srgbClr val="B30E61"/>
                </a:solidFill>
                <a:effectLst/>
                <a:latin typeface="inherit"/>
                <a:hlinkClick r:id="rId2"/>
              </a:rPr>
              <a:t>RAZER BLADE PRO 17</a:t>
            </a:r>
            <a:br>
              <a:rPr lang="fr-FR" b="0" i="0" cap="all" dirty="0">
                <a:solidFill>
                  <a:srgbClr val="424242"/>
                </a:solidFill>
                <a:effectLst/>
                <a:latin typeface="Heroic"/>
              </a:rPr>
            </a:b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A63D45AD-D846-405C-9576-BB8E6EBCE016}"/>
              </a:ext>
            </a:extLst>
          </p:cNvPr>
          <p:cNvSpPr>
            <a:spLocks noGrp="1"/>
          </p:cNvSpPr>
          <p:nvPr>
            <p:ph idx="1"/>
          </p:nvPr>
        </p:nvSpPr>
        <p:spPr>
          <a:xfrm>
            <a:off x="172995" y="749643"/>
            <a:ext cx="11730681" cy="5890054"/>
          </a:xfrm>
        </p:spPr>
        <p:txBody>
          <a:bodyPr>
            <a:normAutofit lnSpcReduction="10000"/>
          </a:bodyPr>
          <a:lstStyle/>
          <a:p>
            <a:r>
              <a:rPr lang="en-US" b="0" i="0" cap="all" dirty="0">
                <a:solidFill>
                  <a:srgbClr val="424242"/>
                </a:solidFill>
                <a:effectLst/>
                <a:latin typeface="Heroic"/>
              </a:rPr>
              <a:t>THE BEST PORTABLE GAMING LAPTOP </a:t>
            </a:r>
            <a:r>
              <a:rPr lang="fr-FR" b="0" i="1" dirty="0">
                <a:solidFill>
                  <a:srgbClr val="424242"/>
                </a:solidFill>
                <a:effectLst/>
                <a:latin typeface="inherit"/>
              </a:rPr>
              <a:t>$3,200</a:t>
            </a:r>
          </a:p>
          <a:p>
            <a:pPr algn="l" fontAlgn="auto"/>
            <a:endParaRPr lang="en-US" b="0" i="0" cap="all" dirty="0">
              <a:solidFill>
                <a:srgbClr val="424242"/>
              </a:solidFill>
              <a:effectLst/>
              <a:latin typeface="Heroic"/>
            </a:endParaRPr>
          </a:p>
          <a:p>
            <a:pPr algn="l" fontAlgn="auto"/>
            <a:r>
              <a:rPr lang="en-US" b="0" i="0" dirty="0">
                <a:solidFill>
                  <a:srgbClr val="424242"/>
                </a:solidFill>
                <a:effectLst/>
                <a:latin typeface="Helvetica" panose="020B0604020202020204" pitchFamily="34" charset="0"/>
              </a:rPr>
              <a:t>Usually, if you want a 17-inch laptop that can pull playable frame rates out of today’s most demanding games, you’d expect some compromises on portability and design. Notebooks of this size often weigh north of seven pounds and require multiple power bricks to charge.</a:t>
            </a:r>
          </a:p>
          <a:p>
            <a:pPr algn="l" fontAlgn="auto"/>
            <a:r>
              <a:rPr lang="en-US" b="0" i="0" dirty="0">
                <a:solidFill>
                  <a:srgbClr val="424242"/>
                </a:solidFill>
                <a:effectLst/>
                <a:latin typeface="Helvetica" panose="020B0604020202020204" pitchFamily="34" charset="0"/>
              </a:rPr>
              <a:t>But while the Blade Pro 17 doesn’t have quite the gaming chops of some bulky desktop replacements, it makes up for that by sporting the compact and attractive design that’s a trademark of the Razer Blade line. At just over six pounds, it’s not too difficult to move around (as 17-inch workstations go). You get an RTX GPU (up to Nvidia’s 2080 Super Max-Q) an eight-core CPU (Intel’s Core i7-10875H) and either a 300Hz screen or a 120Hz touchscreen. There’s even an RGB keyboard with color effects tailored to the game you’re playing.</a:t>
            </a:r>
          </a:p>
          <a:p>
            <a:endParaRPr lang="fr-FR" dirty="0"/>
          </a:p>
        </p:txBody>
      </p:sp>
    </p:spTree>
    <p:extLst>
      <p:ext uri="{BB962C8B-B14F-4D97-AF65-F5344CB8AC3E}">
        <p14:creationId xmlns:p14="http://schemas.microsoft.com/office/powerpoint/2010/main" val="386740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11F0F-7F26-4A3A-8F50-AF643F13DC5F}"/>
              </a:ext>
            </a:extLst>
          </p:cNvPr>
          <p:cNvSpPr>
            <a:spLocks noGrp="1"/>
          </p:cNvSpPr>
          <p:nvPr>
            <p:ph type="title"/>
          </p:nvPr>
        </p:nvSpPr>
        <p:spPr>
          <a:xfrm>
            <a:off x="156519" y="365126"/>
            <a:ext cx="11911913" cy="516324"/>
          </a:xfrm>
        </p:spPr>
        <p:txBody>
          <a:bodyPr>
            <a:normAutofit fontScale="90000"/>
          </a:bodyPr>
          <a:lstStyle/>
          <a:p>
            <a:r>
              <a:rPr lang="en-US" b="0" i="0" cap="all" dirty="0">
                <a:solidFill>
                  <a:srgbClr val="424242"/>
                </a:solidFill>
                <a:effectLst/>
                <a:latin typeface="Heroic"/>
              </a:rPr>
              <a:t> </a:t>
            </a:r>
            <a:r>
              <a:rPr lang="en-US" b="0" i="0" cap="all" dirty="0">
                <a:solidFill>
                  <a:srgbClr val="B30E61"/>
                </a:solidFill>
                <a:effectLst/>
                <a:latin typeface="inherit"/>
                <a:hlinkClick r:id="rId2"/>
              </a:rPr>
              <a:t>HP SPECTRE X360 13 (LATE 2019)</a:t>
            </a:r>
            <a:br>
              <a:rPr lang="en-US"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EF276E22-4E07-47B6-A656-380881A35928}"/>
              </a:ext>
            </a:extLst>
          </p:cNvPr>
          <p:cNvSpPr>
            <a:spLocks noGrp="1"/>
          </p:cNvSpPr>
          <p:nvPr>
            <p:ph idx="1"/>
          </p:nvPr>
        </p:nvSpPr>
        <p:spPr>
          <a:xfrm>
            <a:off x="156519" y="766118"/>
            <a:ext cx="11911913" cy="6091881"/>
          </a:xfrm>
        </p:spPr>
        <p:txBody>
          <a:bodyPr>
            <a:normAutofit fontScale="77500" lnSpcReduction="20000"/>
          </a:bodyPr>
          <a:lstStyle/>
          <a:p>
            <a:pPr algn="l" fontAlgn="auto"/>
            <a:r>
              <a:rPr lang="en-US" b="0" i="0" cap="all" dirty="0">
                <a:solidFill>
                  <a:srgbClr val="424242"/>
                </a:solidFill>
                <a:effectLst/>
                <a:latin typeface="Heroic"/>
              </a:rPr>
              <a:t>OUR FAVORITE 2-IN-1 LAPTOP</a:t>
            </a:r>
          </a:p>
          <a:p>
            <a:pPr algn="l" fontAlgn="auto"/>
            <a:r>
              <a:rPr lang="en-US" b="0" i="0" dirty="0">
                <a:solidFill>
                  <a:srgbClr val="424242"/>
                </a:solidFill>
                <a:effectLst/>
                <a:latin typeface="Helvetica" panose="020B0604020202020204" pitchFamily="34" charset="0"/>
              </a:rPr>
              <a:t>The </a:t>
            </a:r>
            <a:r>
              <a:rPr lang="en-US" b="0" i="0" dirty="0" err="1">
                <a:solidFill>
                  <a:srgbClr val="424242"/>
                </a:solidFill>
                <a:effectLst/>
                <a:latin typeface="Helvetica" panose="020B0604020202020204" pitchFamily="34" charset="0"/>
              </a:rPr>
              <a:t>Spectre</a:t>
            </a:r>
            <a:r>
              <a:rPr lang="en-US" b="0" i="0" dirty="0">
                <a:solidFill>
                  <a:srgbClr val="424242"/>
                </a:solidFill>
                <a:effectLst/>
                <a:latin typeface="Helvetica" panose="020B0604020202020204" pitchFamily="34" charset="0"/>
              </a:rPr>
              <a:t> x360 is a premium-level 2-in-1 Windows laptop with the latest processor options from Intel, a vibrant touchscreen, and more port options than are found on other laptops in this segment.</a:t>
            </a:r>
          </a:p>
          <a:p>
            <a:pPr algn="l" fontAlgn="auto"/>
            <a:r>
              <a:rPr lang="en-US" b="0" i="0" dirty="0">
                <a:solidFill>
                  <a:srgbClr val="424242"/>
                </a:solidFill>
                <a:effectLst/>
                <a:latin typeface="Helvetica" panose="020B0604020202020204" pitchFamily="34" charset="0"/>
              </a:rPr>
              <a:t>The x360 weighs less than three pounds and is about two-thirds of an inch thick when closed, which makes it very easy to travel with. The latest model has a smaller footprint than before, thanks to shrunken bezels above and below the screen, but it still maintains a full-size keyboard and spacious trackpad. In addition, it provides both facial and fingerprint biometric authentication, so you can choose which way you prefer to log in.</a:t>
            </a:r>
          </a:p>
          <a:p>
            <a:pPr algn="l" fontAlgn="auto"/>
            <a:br>
              <a:rPr lang="en-US" b="0" i="0" dirty="0">
                <a:solidFill>
                  <a:srgbClr val="424242"/>
                </a:solidFill>
                <a:effectLst/>
                <a:latin typeface="inherit"/>
              </a:rPr>
            </a:br>
            <a:r>
              <a:rPr lang="en-US" b="0" i="0" dirty="0">
                <a:solidFill>
                  <a:srgbClr val="424242"/>
                </a:solidFill>
                <a:effectLst/>
                <a:latin typeface="Helvetica" panose="020B0604020202020204" pitchFamily="34" charset="0"/>
              </a:rPr>
              <a:t>HP updated the trackpad drivers it uses in the latest model to Microsoft’s Precision set and the experience is improved over the older versions to the point where it’s no longer an issue. The x360’s trackpad is now right up there with the best Windows trackpad options (which are still a tick behind what you get on a MacBook) in terms of scrolling, </a:t>
            </a:r>
            <a:r>
              <a:rPr lang="en-US" b="0" i="0" dirty="0" err="1">
                <a:solidFill>
                  <a:srgbClr val="424242"/>
                </a:solidFill>
                <a:effectLst/>
                <a:latin typeface="Helvetica" panose="020B0604020202020204" pitchFamily="34" charset="0"/>
              </a:rPr>
              <a:t>multifinger</a:t>
            </a:r>
            <a:r>
              <a:rPr lang="en-US" b="0" i="0" dirty="0">
                <a:solidFill>
                  <a:srgbClr val="424242"/>
                </a:solidFill>
                <a:effectLst/>
                <a:latin typeface="Helvetica" panose="020B0604020202020204" pitchFamily="34" charset="0"/>
              </a:rPr>
              <a:t> gestures, and palm rejection.</a:t>
            </a:r>
          </a:p>
          <a:p>
            <a:pPr algn="l" fontAlgn="auto"/>
            <a:r>
              <a:rPr lang="en-US" b="0" i="0" dirty="0">
                <a:solidFill>
                  <a:srgbClr val="424242"/>
                </a:solidFill>
                <a:effectLst/>
                <a:latin typeface="Helvetica" panose="020B0604020202020204" pitchFamily="34" charset="0"/>
              </a:rPr>
              <a:t>The biggest argument against the x360 is that it has a 16:9 display, as opposed to the 16:10 or 3:2 screens you’ll find on Dell or Microsoft’s computers. Those taller aspect ratios are much better for productivity work, whether that’s working in two documents side by side or researching on the web without having to scroll as much. But unless you are very particular about your screen’s aspect ratio, most people won’t find this to be a deal-breaker</a:t>
            </a:r>
          </a:p>
          <a:p>
            <a:r>
              <a:rPr lang="fr-FR" b="0" i="1" dirty="0">
                <a:solidFill>
                  <a:srgbClr val="424242"/>
                </a:solidFill>
                <a:effectLst/>
                <a:latin typeface="inherit"/>
              </a:rPr>
              <a:t>$1,250</a:t>
            </a:r>
          </a:p>
          <a:p>
            <a:endParaRPr lang="fr-FR" dirty="0"/>
          </a:p>
        </p:txBody>
      </p:sp>
    </p:spTree>
    <p:extLst>
      <p:ext uri="{BB962C8B-B14F-4D97-AF65-F5344CB8AC3E}">
        <p14:creationId xmlns:p14="http://schemas.microsoft.com/office/powerpoint/2010/main" val="120435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049D5-1142-4959-9864-1C258A83001C}"/>
              </a:ext>
            </a:extLst>
          </p:cNvPr>
          <p:cNvSpPr>
            <a:spLocks noGrp="1"/>
          </p:cNvSpPr>
          <p:nvPr>
            <p:ph type="title"/>
          </p:nvPr>
        </p:nvSpPr>
        <p:spPr>
          <a:xfrm>
            <a:off x="131805" y="205947"/>
            <a:ext cx="11296135" cy="741404"/>
          </a:xfrm>
        </p:spPr>
        <p:txBody>
          <a:bodyPr>
            <a:normAutofit fontScale="90000"/>
          </a:bodyPr>
          <a:lstStyle/>
          <a:p>
            <a:r>
              <a:rPr lang="fr-FR" b="0" i="0" cap="all" dirty="0">
                <a:solidFill>
                  <a:srgbClr val="B30E61"/>
                </a:solidFill>
                <a:effectLst/>
                <a:latin typeface="inherit"/>
                <a:hlinkClick r:id="rId2"/>
              </a:rPr>
              <a:t>DELL XPS 15 (2020)</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340E3159-F8CF-4F1F-B52E-7EFFFD9AF882}"/>
              </a:ext>
            </a:extLst>
          </p:cNvPr>
          <p:cNvSpPr>
            <a:spLocks noGrp="1"/>
          </p:cNvSpPr>
          <p:nvPr>
            <p:ph idx="1"/>
          </p:nvPr>
        </p:nvSpPr>
        <p:spPr>
          <a:xfrm>
            <a:off x="131805" y="749644"/>
            <a:ext cx="11705968" cy="5964194"/>
          </a:xfrm>
        </p:spPr>
        <p:txBody>
          <a:bodyPr>
            <a:normAutofit fontScale="92500" lnSpcReduction="10000"/>
          </a:bodyPr>
          <a:lstStyle/>
          <a:p>
            <a:pPr algn="l" fontAlgn="auto"/>
            <a:r>
              <a:rPr lang="en-US" b="0" i="0" cap="all" dirty="0">
                <a:solidFill>
                  <a:srgbClr val="424242"/>
                </a:solidFill>
                <a:effectLst/>
                <a:latin typeface="Heroic"/>
              </a:rPr>
              <a:t>A GREAT LAPTOP FOR VIDEO EDITING</a:t>
            </a:r>
          </a:p>
          <a:p>
            <a:pPr algn="l" fontAlgn="auto"/>
            <a:r>
              <a:rPr lang="en-US" b="0" i="0" dirty="0">
                <a:solidFill>
                  <a:srgbClr val="424242"/>
                </a:solidFill>
                <a:effectLst/>
                <a:latin typeface="Helvetica" panose="020B0604020202020204" pitchFamily="34" charset="0"/>
              </a:rPr>
              <a:t>You can configure the XPS 15 with up to an eight-core Core i7 processor, Nvidia’s GTX 1650 </a:t>
            </a:r>
            <a:r>
              <a:rPr lang="en-US" b="0" i="0" dirty="0" err="1">
                <a:solidFill>
                  <a:srgbClr val="424242"/>
                </a:solidFill>
                <a:effectLst/>
                <a:latin typeface="Helvetica" panose="020B0604020202020204" pitchFamily="34" charset="0"/>
              </a:rPr>
              <a:t>Ti</a:t>
            </a:r>
            <a:r>
              <a:rPr lang="en-US" b="0" i="0" dirty="0">
                <a:solidFill>
                  <a:srgbClr val="424242"/>
                </a:solidFill>
                <a:effectLst/>
                <a:latin typeface="Helvetica" panose="020B0604020202020204" pitchFamily="34" charset="0"/>
              </a:rPr>
              <a:t> graphics, and a 3840 x 2400 touchscreen. Those specs are overkill for most people, but they’re ideal for anyone who needs to edit video or do other heavy creative work with Adobe Premiere. We recommend that anyone who’s just browsing and streaming go for the 1920 x 1200 screen and a Core i5, which will save you significant money. (We also experienced some heat management issues and disappointing battery life with the i7 unit.)</a:t>
            </a:r>
          </a:p>
          <a:p>
            <a:pPr algn="l" fontAlgn="auto"/>
            <a:r>
              <a:rPr lang="en-US" b="0" i="0" dirty="0">
                <a:solidFill>
                  <a:srgbClr val="424242"/>
                </a:solidFill>
                <a:effectLst/>
                <a:latin typeface="Helvetica" panose="020B0604020202020204" pitchFamily="34" charset="0"/>
              </a:rPr>
              <a:t>The XPS 15 isn’t a serious gaming rig, but the GTX 1650 </a:t>
            </a:r>
            <a:r>
              <a:rPr lang="en-US" b="0" i="0" dirty="0" err="1">
                <a:solidFill>
                  <a:srgbClr val="424242"/>
                </a:solidFill>
                <a:effectLst/>
                <a:latin typeface="Helvetica" panose="020B0604020202020204" pitchFamily="34" charset="0"/>
              </a:rPr>
              <a:t>Ti</a:t>
            </a:r>
            <a:r>
              <a:rPr lang="en-US" b="0" i="0" dirty="0">
                <a:solidFill>
                  <a:srgbClr val="424242"/>
                </a:solidFill>
                <a:effectLst/>
                <a:latin typeface="Helvetica" panose="020B0604020202020204" pitchFamily="34" charset="0"/>
              </a:rPr>
              <a:t> can help out with creative tasks. Our model was able to export a five-minute, 33-second video in Adobe Premiere Pro in just four and a half minutes — which is faster than we got with the 16-inch MacBook Pro.</a:t>
            </a:r>
          </a:p>
          <a:p>
            <a:pPr algn="l" fontAlgn="auto"/>
            <a:r>
              <a:rPr lang="en-US" b="0" i="0" dirty="0">
                <a:solidFill>
                  <a:srgbClr val="424242"/>
                </a:solidFill>
                <a:effectLst/>
                <a:latin typeface="Helvetica" panose="020B0604020202020204" pitchFamily="34" charset="0"/>
              </a:rPr>
              <a:t>If you’re looking for a large, attractive Windows laptop that packs decent power, this is the one for you.</a:t>
            </a:r>
          </a:p>
          <a:p>
            <a:r>
              <a:rPr lang="fr-FR" b="0" i="1" dirty="0">
                <a:solidFill>
                  <a:srgbClr val="424242"/>
                </a:solidFill>
                <a:effectLst/>
                <a:latin typeface="inherit"/>
              </a:rPr>
              <a:t>$1,150</a:t>
            </a:r>
          </a:p>
          <a:p>
            <a:pPr algn="l" fontAlgn="auto"/>
            <a:endParaRPr lang="en-US" b="0" i="0" dirty="0">
              <a:solidFill>
                <a:srgbClr val="424242"/>
              </a:solidFill>
              <a:effectLst/>
              <a:latin typeface="Helvetica" panose="020B0604020202020204" pitchFamily="34" charset="0"/>
            </a:endParaRPr>
          </a:p>
          <a:p>
            <a:pPr algn="l" fontAlgn="auto"/>
            <a:endParaRPr lang="en-US" b="0" i="0" dirty="0">
              <a:solidFill>
                <a:srgbClr val="424242"/>
              </a:solidFill>
              <a:effectLst/>
              <a:latin typeface="Helvetica" panose="020B0604020202020204" pitchFamily="34" charset="0"/>
            </a:endParaRPr>
          </a:p>
          <a:p>
            <a:endParaRPr lang="fr-FR" dirty="0"/>
          </a:p>
        </p:txBody>
      </p:sp>
    </p:spTree>
    <p:extLst>
      <p:ext uri="{BB962C8B-B14F-4D97-AF65-F5344CB8AC3E}">
        <p14:creationId xmlns:p14="http://schemas.microsoft.com/office/powerpoint/2010/main" val="242245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AB17E-79C6-449D-922B-E1CC1471CD8B}"/>
              </a:ext>
            </a:extLst>
          </p:cNvPr>
          <p:cNvSpPr>
            <a:spLocks noGrp="1"/>
          </p:cNvSpPr>
          <p:nvPr>
            <p:ph type="title"/>
          </p:nvPr>
        </p:nvSpPr>
        <p:spPr>
          <a:xfrm>
            <a:off x="82378" y="365125"/>
            <a:ext cx="11271422" cy="549275"/>
          </a:xfrm>
        </p:spPr>
        <p:txBody>
          <a:bodyPr>
            <a:normAutofit fontScale="90000"/>
          </a:bodyPr>
          <a:lstStyle/>
          <a:p>
            <a:r>
              <a:rPr lang="fr-FR" b="0" i="0" cap="all" dirty="0">
                <a:solidFill>
                  <a:srgbClr val="B30E61"/>
                </a:solidFill>
                <a:effectLst/>
                <a:latin typeface="inherit"/>
                <a:hlinkClick r:id="rId2"/>
              </a:rPr>
              <a:t>GIGABYTE AERO 15</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27A14C85-C46E-4BA5-BF7A-C5408C1F9A7D}"/>
              </a:ext>
            </a:extLst>
          </p:cNvPr>
          <p:cNvSpPr>
            <a:spLocks noGrp="1"/>
          </p:cNvSpPr>
          <p:nvPr>
            <p:ph idx="1"/>
          </p:nvPr>
        </p:nvSpPr>
        <p:spPr>
          <a:xfrm>
            <a:off x="82378" y="700216"/>
            <a:ext cx="12109622" cy="6087762"/>
          </a:xfrm>
        </p:spPr>
        <p:txBody>
          <a:bodyPr>
            <a:normAutofit lnSpcReduction="10000"/>
          </a:bodyPr>
          <a:lstStyle/>
          <a:p>
            <a:pPr algn="l" fontAlgn="auto"/>
            <a:r>
              <a:rPr lang="en-US" b="0" i="0" cap="all" dirty="0">
                <a:solidFill>
                  <a:srgbClr val="424242"/>
                </a:solidFill>
                <a:effectLst/>
                <a:latin typeface="Heroic"/>
              </a:rPr>
              <a:t>A GREAT LAPTOP FOR CREATIVE WORK</a:t>
            </a:r>
          </a:p>
          <a:p>
            <a:pPr algn="l" fontAlgn="auto"/>
            <a:r>
              <a:rPr lang="en-US" b="0" i="0" dirty="0">
                <a:solidFill>
                  <a:srgbClr val="424242"/>
                </a:solidFill>
                <a:effectLst/>
                <a:latin typeface="Helvetica" panose="020B0604020202020204" pitchFamily="34" charset="0"/>
              </a:rPr>
              <a:t>The Gigabyte Aero 15 is a colorful, powerful laptop for creative professionals. This 15.6-inch workstation pairs a bright OLED screen with an eight-core i7-10875H processor and Nvidia’s cutting-edge GeForce RTX 2070 Super Max-Q GPU. It also comes with a laundry list of ports, including a full SD-card slot, so you’ll be able to plug in all kinds of projectors, monitors, and other equipment without a problem. We also found that it was able to run demanding games on their highest settings at acceptable frame rates, and export 4K video as fast as any other laptop we’ve tested.</a:t>
            </a:r>
          </a:p>
          <a:p>
            <a:r>
              <a:rPr lang="en-US" b="0" i="0" dirty="0">
                <a:solidFill>
                  <a:srgbClr val="424242"/>
                </a:solidFill>
                <a:effectLst/>
                <a:latin typeface="Helvetica" panose="020B0604020202020204" pitchFamily="34" charset="0"/>
              </a:rPr>
              <a:t>This is an expensive machine, and if you just want to play games, it’s probably not worth spending so much money on an OLED screen. But if you need the combination of the high resolution and the high-powered specs, the Aero 15 is for you.</a:t>
            </a:r>
          </a:p>
          <a:p>
            <a:r>
              <a:rPr lang="fr-FR" b="0" i="1" dirty="0">
                <a:solidFill>
                  <a:srgbClr val="424242"/>
                </a:solidFill>
                <a:effectLst/>
                <a:latin typeface="inherit"/>
              </a:rPr>
              <a:t>$2,658</a:t>
            </a:r>
          </a:p>
          <a:p>
            <a:endParaRPr lang="fr-FR" dirty="0"/>
          </a:p>
        </p:txBody>
      </p:sp>
    </p:spTree>
    <p:extLst>
      <p:ext uri="{BB962C8B-B14F-4D97-AF65-F5344CB8AC3E}">
        <p14:creationId xmlns:p14="http://schemas.microsoft.com/office/powerpoint/2010/main" val="332985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FDEE3-8E03-45E4-8B7F-6DAEE1D1AB82}"/>
              </a:ext>
            </a:extLst>
          </p:cNvPr>
          <p:cNvSpPr>
            <a:spLocks noGrp="1"/>
          </p:cNvSpPr>
          <p:nvPr>
            <p:ph type="ctrTitle"/>
          </p:nvPr>
        </p:nvSpPr>
        <p:spPr>
          <a:xfrm>
            <a:off x="617838" y="617839"/>
            <a:ext cx="11450594" cy="881447"/>
          </a:xfrm>
        </p:spPr>
        <p:txBody>
          <a:bodyPr>
            <a:normAutofit fontScale="90000"/>
          </a:bodyPr>
          <a:lstStyle/>
          <a:p>
            <a:r>
              <a:rPr lang="fr-FR" b="1" i="0" dirty="0">
                <a:solidFill>
                  <a:srgbClr val="333333"/>
                </a:solidFill>
                <a:effectLst/>
                <a:latin typeface="Open Sans"/>
              </a:rPr>
              <a:t>Nikon D3500</a:t>
            </a:r>
            <a:endParaRPr lang="fr-FR" dirty="0"/>
          </a:p>
        </p:txBody>
      </p:sp>
      <p:sp>
        <p:nvSpPr>
          <p:cNvPr id="3" name="Sous-titre 2">
            <a:extLst>
              <a:ext uri="{FF2B5EF4-FFF2-40B4-BE49-F238E27FC236}">
                <a16:creationId xmlns:a16="http://schemas.microsoft.com/office/drawing/2014/main" id="{7610C412-39C4-49AF-90BE-8B7563A00CA1}"/>
              </a:ext>
            </a:extLst>
          </p:cNvPr>
          <p:cNvSpPr>
            <a:spLocks noGrp="1"/>
          </p:cNvSpPr>
          <p:nvPr>
            <p:ph type="subTitle" idx="1"/>
          </p:nvPr>
        </p:nvSpPr>
        <p:spPr>
          <a:xfrm>
            <a:off x="280087" y="1499286"/>
            <a:ext cx="11129319" cy="4950940"/>
          </a:xfrm>
        </p:spPr>
        <p:txBody>
          <a:bodyPr>
            <a:normAutofit fontScale="85000" lnSpcReduction="20000"/>
          </a:bodyPr>
          <a:lstStyle/>
          <a:p>
            <a:pPr algn="l" fontAlgn="base"/>
            <a:r>
              <a:rPr lang="en-US" b="0" i="0" dirty="0">
                <a:solidFill>
                  <a:srgbClr val="333333"/>
                </a:solidFill>
                <a:effectLst/>
                <a:latin typeface="inherit"/>
              </a:rPr>
              <a:t>A brilliant blend of simplicity, value and quality for beginners</a:t>
            </a:r>
          </a:p>
          <a:p>
            <a:pPr algn="l" fontAlgn="base"/>
            <a:r>
              <a:rPr lang="en-US" b="1" i="0" dirty="0">
                <a:solidFill>
                  <a:srgbClr val="333333"/>
                </a:solidFill>
                <a:effectLst/>
                <a:latin typeface="inherit"/>
              </a:rPr>
              <a:t>Type: </a:t>
            </a:r>
            <a:r>
              <a:rPr lang="en-US" b="0" i="0" dirty="0">
                <a:solidFill>
                  <a:srgbClr val="333333"/>
                </a:solidFill>
                <a:effectLst/>
                <a:latin typeface="inherit"/>
              </a:rPr>
              <a:t>DSLR | </a:t>
            </a:r>
            <a:r>
              <a:rPr lang="en-US" b="1" i="0" dirty="0">
                <a:solidFill>
                  <a:srgbClr val="333333"/>
                </a:solidFill>
                <a:effectLst/>
                <a:latin typeface="inherit"/>
              </a:rPr>
              <a:t>Sensor: </a:t>
            </a:r>
            <a:r>
              <a:rPr lang="en-US" b="0" i="0" dirty="0">
                <a:solidFill>
                  <a:srgbClr val="333333"/>
                </a:solidFill>
                <a:effectLst/>
                <a:latin typeface="inherit"/>
              </a:rPr>
              <a:t>APS-C | </a:t>
            </a:r>
            <a:r>
              <a:rPr lang="en-US" b="1" i="0" dirty="0">
                <a:solidFill>
                  <a:srgbClr val="333333"/>
                </a:solidFill>
                <a:effectLst/>
                <a:latin typeface="inherit"/>
              </a:rPr>
              <a:t>Megapixels: </a:t>
            </a:r>
            <a:r>
              <a:rPr lang="en-US" b="0" i="0" dirty="0">
                <a:solidFill>
                  <a:srgbClr val="333333"/>
                </a:solidFill>
                <a:effectLst/>
                <a:latin typeface="inherit"/>
              </a:rPr>
              <a:t>24.2MP | </a:t>
            </a:r>
            <a:r>
              <a:rPr lang="en-US" b="1" i="0" dirty="0">
                <a:solidFill>
                  <a:srgbClr val="333333"/>
                </a:solidFill>
                <a:effectLst/>
                <a:latin typeface="inherit"/>
              </a:rPr>
              <a:t>Lens mount: </a:t>
            </a:r>
            <a:r>
              <a:rPr lang="en-US" b="0" i="0" dirty="0">
                <a:solidFill>
                  <a:srgbClr val="333333"/>
                </a:solidFill>
                <a:effectLst/>
                <a:latin typeface="inherit"/>
              </a:rPr>
              <a:t>Nikon F | </a:t>
            </a:r>
            <a:r>
              <a:rPr lang="en-US" b="1" i="0" dirty="0">
                <a:solidFill>
                  <a:srgbClr val="333333"/>
                </a:solidFill>
                <a:effectLst/>
                <a:latin typeface="inherit"/>
              </a:rPr>
              <a:t>Screen: </a:t>
            </a:r>
            <a:r>
              <a:rPr lang="en-US" b="0" i="0" dirty="0">
                <a:solidFill>
                  <a:srgbClr val="333333"/>
                </a:solidFill>
                <a:effectLst/>
                <a:latin typeface="inherit"/>
              </a:rPr>
              <a:t>3-inch fixed, 921,000 dots | </a:t>
            </a:r>
            <a:r>
              <a:rPr lang="en-US" b="1" i="0" dirty="0">
                <a:solidFill>
                  <a:srgbClr val="333333"/>
                </a:solidFill>
                <a:effectLst/>
                <a:latin typeface="inherit"/>
              </a:rPr>
              <a:t>Viewfinder: </a:t>
            </a:r>
            <a:r>
              <a:rPr lang="en-US" b="0" i="0" dirty="0">
                <a:solidFill>
                  <a:srgbClr val="333333"/>
                </a:solidFill>
                <a:effectLst/>
                <a:latin typeface="inherit"/>
              </a:rPr>
              <a:t>Optical | </a:t>
            </a:r>
            <a:r>
              <a:rPr lang="en-US" b="1" i="0" dirty="0">
                <a:solidFill>
                  <a:srgbClr val="333333"/>
                </a:solidFill>
                <a:effectLst/>
                <a:latin typeface="inherit"/>
              </a:rPr>
              <a:t>Max video resolution: </a:t>
            </a:r>
            <a:r>
              <a:rPr lang="en-US" b="0" i="0" dirty="0">
                <a:solidFill>
                  <a:srgbClr val="333333"/>
                </a:solidFill>
                <a:effectLst/>
                <a:latin typeface="inherit"/>
              </a:rPr>
              <a:t>Full HD | </a:t>
            </a:r>
            <a:r>
              <a:rPr lang="en-US" b="1" i="0" dirty="0">
                <a:solidFill>
                  <a:srgbClr val="333333"/>
                </a:solidFill>
                <a:effectLst/>
                <a:latin typeface="inherit"/>
              </a:rPr>
              <a:t>User level: </a:t>
            </a:r>
            <a:r>
              <a:rPr lang="en-US" b="0" i="0" dirty="0">
                <a:solidFill>
                  <a:srgbClr val="333333"/>
                </a:solidFill>
                <a:effectLst/>
                <a:latin typeface="inherit"/>
              </a:rPr>
              <a:t>Beginner</a:t>
            </a:r>
          </a:p>
          <a:p>
            <a:pPr algn="r" fontAlgn="base"/>
            <a:r>
              <a:rPr lang="en-US" b="1" i="0" u="none" strike="noStrike" dirty="0">
                <a:solidFill>
                  <a:srgbClr val="A4CFE8"/>
                </a:solidFill>
                <a:effectLst/>
                <a:latin typeface="inherit"/>
                <a:hlinkClick r:id="rId2"/>
              </a:rPr>
              <a:t>$496.95</a:t>
            </a:r>
            <a:endParaRPr lang="en-US" b="0" i="0" u="none" strike="noStrike" dirty="0">
              <a:solidFill>
                <a:srgbClr val="A4CFE8"/>
              </a:solidFill>
              <a:effectLst/>
              <a:latin typeface="inherit"/>
              <a:hlinkClick r:id="rId2"/>
            </a:endParaRPr>
          </a:p>
          <a:p>
            <a:pPr algn="l" fontAlgn="base"/>
            <a:r>
              <a:rPr lang="en-US" b="0" i="0" dirty="0">
                <a:solidFill>
                  <a:srgbClr val="333333"/>
                </a:solidFill>
                <a:effectLst/>
                <a:latin typeface="inherit"/>
              </a:rPr>
              <a:t>+Great ergonomics</a:t>
            </a:r>
          </a:p>
          <a:p>
            <a:pPr algn="l" fontAlgn="base"/>
            <a:r>
              <a:rPr lang="en-US" b="0" i="0" dirty="0">
                <a:solidFill>
                  <a:srgbClr val="333333"/>
                </a:solidFill>
                <a:effectLst/>
                <a:latin typeface="inherit"/>
              </a:rPr>
              <a:t>+Superb image quality</a:t>
            </a:r>
          </a:p>
          <a:p>
            <a:pPr algn="l" fontAlgn="base"/>
            <a:r>
              <a:rPr lang="en-US" b="0" i="0" dirty="0">
                <a:solidFill>
                  <a:srgbClr val="333333"/>
                </a:solidFill>
                <a:effectLst/>
                <a:latin typeface="inherit"/>
              </a:rPr>
              <a:t>+Versatile and affordable</a:t>
            </a:r>
          </a:p>
          <a:p>
            <a:pPr algn="l" fontAlgn="base"/>
            <a:r>
              <a:rPr lang="en-US" b="0" i="0" dirty="0">
                <a:solidFill>
                  <a:srgbClr val="333333"/>
                </a:solidFill>
                <a:effectLst/>
                <a:latin typeface="inherit"/>
              </a:rPr>
              <a:t>-Fixed rear screen</a:t>
            </a:r>
          </a:p>
          <a:p>
            <a:pPr algn="l" fontAlgn="base"/>
            <a:r>
              <a:rPr lang="en-US" b="0" i="0" dirty="0">
                <a:solidFill>
                  <a:srgbClr val="333333"/>
                </a:solidFill>
                <a:effectLst/>
                <a:latin typeface="Open Sans"/>
              </a:rPr>
              <a:t>The Nikon D3500 is a long-standing favorite of ours. It's by no means the most advanced DSLR you can get, but its simplicity, its controls and the quality of the images it can create make it our top recommendation for anyone just starting out. There’s a lot the D3500 doesn’t do – it has a fixed rear screen that’s not touch-sensitive, it doesn’t have hybrid on-sensor autofocus and it doesn’t shoot 4K video. But its 24-megapixel sensor delivers super-sharp, super-high quality images, Nikon’s latest AF-P retracting kit lens is a miniature marvel and focuses very fast in live view, even without on-sensor phase-detection autofocus. The D3500 handles well, it’s easy to use, it’s more powerful than it looks and it’s the perfect introduction to interchangeable lens photography. </a:t>
            </a:r>
          </a:p>
          <a:p>
            <a:endParaRPr lang="fr-FR" dirty="0"/>
          </a:p>
        </p:txBody>
      </p:sp>
    </p:spTree>
    <p:extLst>
      <p:ext uri="{BB962C8B-B14F-4D97-AF65-F5344CB8AC3E}">
        <p14:creationId xmlns:p14="http://schemas.microsoft.com/office/powerpoint/2010/main" val="358028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53DEE-4C30-4721-9AFD-5DDA68B8A640}"/>
              </a:ext>
            </a:extLst>
          </p:cNvPr>
          <p:cNvSpPr>
            <a:spLocks noGrp="1"/>
          </p:cNvSpPr>
          <p:nvPr>
            <p:ph type="title"/>
          </p:nvPr>
        </p:nvSpPr>
        <p:spPr>
          <a:xfrm>
            <a:off x="238897" y="365125"/>
            <a:ext cx="11114903" cy="573989"/>
          </a:xfrm>
        </p:spPr>
        <p:txBody>
          <a:bodyPr>
            <a:normAutofit fontScale="90000"/>
          </a:bodyPr>
          <a:lstStyle/>
          <a:p>
            <a:r>
              <a:rPr lang="fr-FR" b="0" i="0" cap="all" dirty="0">
                <a:solidFill>
                  <a:srgbClr val="424242"/>
                </a:solidFill>
                <a:effectLst/>
                <a:latin typeface="Heroic"/>
              </a:rPr>
              <a:t> </a:t>
            </a:r>
            <a:r>
              <a:rPr lang="fr-FR" b="0" i="0" cap="all" dirty="0">
                <a:solidFill>
                  <a:srgbClr val="B30E61"/>
                </a:solidFill>
                <a:effectLst/>
                <a:latin typeface="inherit"/>
                <a:hlinkClick r:id="rId2"/>
              </a:rPr>
              <a:t>DELL XPS 17</a:t>
            </a:r>
            <a:br>
              <a:rPr lang="fr-FR" b="0" i="0" cap="all" dirty="0">
                <a:solidFill>
                  <a:srgbClr val="424242"/>
                </a:solidFill>
                <a:effectLst/>
                <a:latin typeface="Heroic"/>
              </a:rPr>
            </a:br>
            <a:endParaRPr lang="fr-FR" dirty="0"/>
          </a:p>
        </p:txBody>
      </p:sp>
      <p:sp>
        <p:nvSpPr>
          <p:cNvPr id="3" name="Espace réservé du contenu 2">
            <a:extLst>
              <a:ext uri="{FF2B5EF4-FFF2-40B4-BE49-F238E27FC236}">
                <a16:creationId xmlns:a16="http://schemas.microsoft.com/office/drawing/2014/main" id="{1B08C950-CD18-40E9-A8D2-D691B7CC2334}"/>
              </a:ext>
            </a:extLst>
          </p:cNvPr>
          <p:cNvSpPr>
            <a:spLocks noGrp="1"/>
          </p:cNvSpPr>
          <p:nvPr>
            <p:ph idx="1"/>
          </p:nvPr>
        </p:nvSpPr>
        <p:spPr>
          <a:xfrm>
            <a:off x="148281" y="766119"/>
            <a:ext cx="11205519" cy="5410844"/>
          </a:xfrm>
        </p:spPr>
        <p:txBody>
          <a:bodyPr>
            <a:normAutofit fontScale="77500" lnSpcReduction="20000"/>
          </a:bodyPr>
          <a:lstStyle/>
          <a:p>
            <a:pPr algn="l" fontAlgn="auto"/>
            <a:r>
              <a:rPr lang="en-US" b="0" i="0" cap="all" dirty="0">
                <a:solidFill>
                  <a:srgbClr val="424242"/>
                </a:solidFill>
                <a:effectLst/>
                <a:latin typeface="Heroic"/>
              </a:rPr>
              <a:t>THE 17-INCH LAPTOP TO BUY</a:t>
            </a:r>
          </a:p>
          <a:p>
            <a:pPr algn="l" fontAlgn="auto"/>
            <a:r>
              <a:rPr lang="en-US" b="0" i="0" dirty="0">
                <a:solidFill>
                  <a:srgbClr val="424242"/>
                </a:solidFill>
                <a:effectLst/>
                <a:latin typeface="Helvetica" panose="020B0604020202020204" pitchFamily="34" charset="0"/>
              </a:rPr>
              <a:t>The XPS 17 is a workstation for professionals who need a huge screen and huge power. Its 17-inch 3840 x 2400 display allows you room to comfortably work in multiple tabs and apps, and it’s also bright enough to use for outdoor work without much obtrusive glare.</a:t>
            </a:r>
          </a:p>
          <a:p>
            <a:pPr algn="l" fontAlgn="auto"/>
            <a:r>
              <a:rPr lang="en-US" b="0" i="0" dirty="0">
                <a:solidFill>
                  <a:srgbClr val="424242"/>
                </a:solidFill>
                <a:effectLst/>
                <a:latin typeface="Helvetica" panose="020B0604020202020204" pitchFamily="34" charset="0"/>
              </a:rPr>
              <a:t>It contains H-series Intel processors, and can be configured with discrete RTX GPUs — our model had an RTX 2060 Max Q. That system flew through gaming benchmarks and complex video work — and didn’t burn itself up in the process, thanks to a new cooling system from Dell that includes a chassis-wide vapor chamber. Best of all, those specs and screen manage to function without decimating the XPS’s battery life; our unit (with a 97Wh brick) was able to last a full work day.</a:t>
            </a:r>
          </a:p>
          <a:p>
            <a:r>
              <a:rPr lang="fr-FR" b="0" i="1" dirty="0">
                <a:solidFill>
                  <a:srgbClr val="424242"/>
                </a:solidFill>
                <a:effectLst/>
                <a:latin typeface="inherit"/>
              </a:rPr>
              <a:t>$2,940</a:t>
            </a:r>
          </a:p>
          <a:p>
            <a:r>
              <a:rPr lang="en-US" b="0" i="0" dirty="0">
                <a:solidFill>
                  <a:srgbClr val="444444"/>
                </a:solidFill>
                <a:effectLst/>
                <a:latin typeface="roboto"/>
              </a:rPr>
              <a:t>10th Generation Intel® Core™ i7-10875H (16MB Cache, up to 5.1 GHz, 8 cores)</a:t>
            </a:r>
          </a:p>
          <a:p>
            <a:r>
              <a:rPr lang="en-US" b="0" i="0" dirty="0">
                <a:solidFill>
                  <a:srgbClr val="444444"/>
                </a:solidFill>
                <a:effectLst/>
                <a:latin typeface="roboto"/>
              </a:rPr>
              <a:t>Windows 10 Home, 64-bit, English</a:t>
            </a:r>
          </a:p>
          <a:p>
            <a:pPr algn="l">
              <a:buFont typeface="Arial" panose="020B0604020202020204" pitchFamily="34" charset="0"/>
              <a:buChar char="•"/>
            </a:pPr>
            <a:r>
              <a:rPr lang="en-US" b="0" i="0" dirty="0">
                <a:solidFill>
                  <a:srgbClr val="444444"/>
                </a:solidFill>
                <a:effectLst/>
                <a:latin typeface="roboto"/>
              </a:rPr>
              <a:t>NVIDIA® GeForce RTX™ 2060 6GB GDDR6 with Max-Q</a:t>
            </a:r>
          </a:p>
          <a:p>
            <a:br>
              <a:rPr lang="en-US" dirty="0"/>
            </a:br>
            <a:r>
              <a:rPr lang="fr-FR" b="0" i="0" dirty="0">
                <a:solidFill>
                  <a:srgbClr val="444444"/>
                </a:solidFill>
                <a:effectLst/>
                <a:latin typeface="roboto"/>
              </a:rPr>
              <a:t>32GB DDR4-2933MHz, 2x16G</a:t>
            </a:r>
          </a:p>
          <a:p>
            <a:r>
              <a:rPr lang="en-US" b="0" i="0" dirty="0">
                <a:solidFill>
                  <a:srgbClr val="444444"/>
                </a:solidFill>
                <a:effectLst/>
                <a:latin typeface="roboto"/>
              </a:rPr>
              <a:t>1TB M.2 PCIe </a:t>
            </a:r>
            <a:r>
              <a:rPr lang="en-US" b="0" i="0" dirty="0" err="1">
                <a:solidFill>
                  <a:srgbClr val="444444"/>
                </a:solidFill>
                <a:effectLst/>
                <a:latin typeface="roboto"/>
              </a:rPr>
              <a:t>NVMe</a:t>
            </a:r>
            <a:r>
              <a:rPr lang="en-US" b="0" i="0" dirty="0">
                <a:solidFill>
                  <a:srgbClr val="444444"/>
                </a:solidFill>
                <a:effectLst/>
                <a:latin typeface="roboto"/>
              </a:rPr>
              <a:t> Solid State Drive</a:t>
            </a:r>
            <a:endParaRPr lang="fr-FR" b="0" i="1" dirty="0">
              <a:solidFill>
                <a:srgbClr val="424242"/>
              </a:solidFill>
              <a:effectLst/>
              <a:latin typeface="inherit"/>
            </a:endParaRPr>
          </a:p>
          <a:p>
            <a:endParaRPr lang="fr-FR" dirty="0"/>
          </a:p>
        </p:txBody>
      </p:sp>
    </p:spTree>
    <p:extLst>
      <p:ext uri="{BB962C8B-B14F-4D97-AF65-F5344CB8AC3E}">
        <p14:creationId xmlns:p14="http://schemas.microsoft.com/office/powerpoint/2010/main" val="31856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B1780-C191-4C9A-B241-70740B2FEAC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3FDC852-5114-4EEC-AE1F-4E1686BDB954}"/>
              </a:ext>
            </a:extLst>
          </p:cNvPr>
          <p:cNvSpPr>
            <a:spLocks noGrp="1"/>
          </p:cNvSpPr>
          <p:nvPr>
            <p:ph idx="1"/>
          </p:nvPr>
        </p:nvSpPr>
        <p:spPr/>
        <p:txBody>
          <a:bodyPr>
            <a:normAutofit/>
          </a:bodyPr>
          <a:lstStyle/>
          <a:p>
            <a:pPr marL="0" indent="0" algn="ctr">
              <a:buNone/>
            </a:pPr>
            <a:endParaRPr lang="fr-FR" sz="7200" b="1" i="1" u="sng" dirty="0"/>
          </a:p>
          <a:p>
            <a:pPr marL="0" indent="0" algn="ctr">
              <a:buNone/>
            </a:pPr>
            <a:r>
              <a:rPr lang="fr-FR" sz="7200" b="1" i="1" u="sng" dirty="0"/>
              <a:t>phones</a:t>
            </a:r>
          </a:p>
        </p:txBody>
      </p:sp>
    </p:spTree>
    <p:extLst>
      <p:ext uri="{BB962C8B-B14F-4D97-AF65-F5344CB8AC3E}">
        <p14:creationId xmlns:p14="http://schemas.microsoft.com/office/powerpoint/2010/main" val="374068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CA116-ED4B-4187-80C9-443DC6F21282}"/>
              </a:ext>
            </a:extLst>
          </p:cNvPr>
          <p:cNvSpPr>
            <a:spLocks noGrp="1"/>
          </p:cNvSpPr>
          <p:nvPr>
            <p:ph type="title"/>
          </p:nvPr>
        </p:nvSpPr>
        <p:spPr>
          <a:xfrm>
            <a:off x="271849" y="98855"/>
            <a:ext cx="11582400" cy="675502"/>
          </a:xfrm>
        </p:spPr>
        <p:txBody>
          <a:bodyPr>
            <a:normAutofit fontScale="90000"/>
          </a:bodyPr>
          <a:lstStyle/>
          <a:p>
            <a:r>
              <a:rPr lang="fr-FR" b="1" i="0" dirty="0">
                <a:solidFill>
                  <a:srgbClr val="333333"/>
                </a:solidFill>
                <a:effectLst/>
                <a:latin typeface="Open Sans"/>
              </a:rPr>
              <a:t> iPhone 12 Pro</a:t>
            </a:r>
            <a:endParaRPr lang="fr-FR" dirty="0"/>
          </a:p>
        </p:txBody>
      </p:sp>
      <p:sp>
        <p:nvSpPr>
          <p:cNvPr id="3" name="Espace réservé du contenu 2">
            <a:extLst>
              <a:ext uri="{FF2B5EF4-FFF2-40B4-BE49-F238E27FC236}">
                <a16:creationId xmlns:a16="http://schemas.microsoft.com/office/drawing/2014/main" id="{E3C69E9C-DB08-4DB1-8F38-17A75C5AB4AA}"/>
              </a:ext>
            </a:extLst>
          </p:cNvPr>
          <p:cNvSpPr>
            <a:spLocks noGrp="1"/>
          </p:cNvSpPr>
          <p:nvPr>
            <p:ph idx="1"/>
          </p:nvPr>
        </p:nvSpPr>
        <p:spPr>
          <a:xfrm>
            <a:off x="197708" y="634314"/>
            <a:ext cx="11156092" cy="5542649"/>
          </a:xfrm>
        </p:spPr>
        <p:txBody>
          <a:bodyPr>
            <a:normAutofit fontScale="62500" lnSpcReduction="20000"/>
          </a:bodyPr>
          <a:lstStyle/>
          <a:p>
            <a:pPr algn="l" fontAlgn="base"/>
            <a:r>
              <a:rPr lang="en-US" b="0" i="0" dirty="0">
                <a:solidFill>
                  <a:srgbClr val="333333"/>
                </a:solidFill>
                <a:effectLst/>
                <a:latin typeface="inherit"/>
              </a:rPr>
              <a:t>the best phone overall</a:t>
            </a:r>
          </a:p>
          <a:p>
            <a:pPr algn="l" fontAlgn="base"/>
            <a:r>
              <a:rPr lang="en-US" b="1" i="0" dirty="0">
                <a:solidFill>
                  <a:srgbClr val="333333"/>
                </a:solidFill>
                <a:effectLst/>
                <a:latin typeface="inherit"/>
              </a:rPr>
              <a:t>Display: </a:t>
            </a:r>
            <a:r>
              <a:rPr lang="en-US" b="0" i="0" dirty="0">
                <a:solidFill>
                  <a:srgbClr val="333333"/>
                </a:solidFill>
                <a:effectLst/>
                <a:latin typeface="inherit"/>
              </a:rPr>
              <a:t>6.1-inch OLED (2532x1170) | </a:t>
            </a:r>
            <a:r>
              <a:rPr lang="en-US" b="1" i="0" dirty="0">
                <a:solidFill>
                  <a:srgbClr val="333333"/>
                </a:solidFill>
                <a:effectLst/>
                <a:latin typeface="inherit"/>
              </a:rPr>
              <a:t>CPU: </a:t>
            </a:r>
            <a:r>
              <a:rPr lang="en-US" b="0" i="0" dirty="0">
                <a:solidFill>
                  <a:srgbClr val="333333"/>
                </a:solidFill>
                <a:effectLst/>
                <a:latin typeface="inherit"/>
              </a:rPr>
              <a:t>A14 Bionic | </a:t>
            </a:r>
            <a:r>
              <a:rPr lang="en-US" b="1" i="0" dirty="0">
                <a:solidFill>
                  <a:srgbClr val="333333"/>
                </a:solidFill>
                <a:effectLst/>
                <a:latin typeface="inherit"/>
              </a:rPr>
              <a:t>RAM: </a:t>
            </a:r>
            <a:r>
              <a:rPr lang="en-US" b="0" i="0" dirty="0">
                <a:solidFill>
                  <a:srgbClr val="333333"/>
                </a:solidFill>
                <a:effectLst/>
                <a:latin typeface="inherit"/>
              </a:rPr>
              <a:t>6GB | </a:t>
            </a:r>
            <a:r>
              <a:rPr lang="en-US" b="1" i="0" dirty="0">
                <a:solidFill>
                  <a:srgbClr val="333333"/>
                </a:solidFill>
                <a:effectLst/>
                <a:latin typeface="inherit"/>
              </a:rPr>
              <a:t>Storage / Expandable: </a:t>
            </a:r>
            <a:r>
              <a:rPr lang="en-US" b="0" i="0" dirty="0">
                <a:solidFill>
                  <a:srgbClr val="333333"/>
                </a:solidFill>
                <a:effectLst/>
                <a:latin typeface="inherit"/>
              </a:rPr>
              <a:t>128GB, 256GB, 512GB / No | </a:t>
            </a:r>
            <a:r>
              <a:rPr lang="en-US" b="1" i="0" dirty="0">
                <a:solidFill>
                  <a:srgbClr val="333333"/>
                </a:solidFill>
                <a:effectLst/>
                <a:latin typeface="inherit"/>
              </a:rPr>
              <a:t>Rear camera: </a:t>
            </a:r>
            <a:r>
              <a:rPr lang="en-US" b="0" i="0" dirty="0">
                <a:solidFill>
                  <a:srgbClr val="333333"/>
                </a:solidFill>
                <a:effectLst/>
                <a:latin typeface="inherit"/>
              </a:rPr>
              <a:t>12MP wide (ƒ/1.6), 12MP ultrawide (ƒ/2.4), 12MP telephoto (ƒ/2.0) | </a:t>
            </a:r>
            <a:r>
              <a:rPr lang="en-US" b="1" i="0" dirty="0">
                <a:solidFill>
                  <a:srgbClr val="333333"/>
                </a:solidFill>
                <a:effectLst/>
                <a:latin typeface="inherit"/>
              </a:rPr>
              <a:t>Front camera: </a:t>
            </a:r>
            <a:r>
              <a:rPr lang="en-US" b="0" i="0" dirty="0">
                <a:solidFill>
                  <a:srgbClr val="333333"/>
                </a:solidFill>
                <a:effectLst/>
                <a:latin typeface="inherit"/>
              </a:rPr>
              <a:t>12MP (ƒ/2.2) | </a:t>
            </a:r>
            <a:r>
              <a:rPr lang="en-US" b="1" i="0" dirty="0">
                <a:solidFill>
                  <a:srgbClr val="333333"/>
                </a:solidFill>
                <a:effectLst/>
                <a:latin typeface="inherit"/>
              </a:rPr>
              <a:t>Weight: </a:t>
            </a:r>
            <a:r>
              <a:rPr lang="en-US" b="0" i="0" dirty="0">
                <a:solidFill>
                  <a:srgbClr val="333333"/>
                </a:solidFill>
                <a:effectLst/>
                <a:latin typeface="inherit"/>
              </a:rPr>
              <a:t>6.66 ounces | </a:t>
            </a:r>
            <a:r>
              <a:rPr lang="en-US" b="1" i="0" dirty="0">
                <a:solidFill>
                  <a:srgbClr val="333333"/>
                </a:solidFill>
                <a:effectLst/>
                <a:latin typeface="inherit"/>
              </a:rPr>
              <a:t>Battery life (</a:t>
            </a:r>
            <a:r>
              <a:rPr lang="en-US" b="1" i="0" dirty="0" err="1">
                <a:solidFill>
                  <a:srgbClr val="333333"/>
                </a:solidFill>
                <a:effectLst/>
                <a:latin typeface="inherit"/>
              </a:rPr>
              <a:t>Hrs:Mins</a:t>
            </a:r>
            <a:r>
              <a:rPr lang="en-US" b="1" i="0" dirty="0">
                <a:solidFill>
                  <a:srgbClr val="333333"/>
                </a:solidFill>
                <a:effectLst/>
                <a:latin typeface="inherit"/>
              </a:rPr>
              <a:t>): </a:t>
            </a:r>
            <a:r>
              <a:rPr lang="en-US" b="0" i="0" dirty="0">
                <a:solidFill>
                  <a:srgbClr val="333333"/>
                </a:solidFill>
                <a:effectLst/>
                <a:latin typeface="inherit"/>
              </a:rPr>
              <a:t>9:06 (5G), 11:24 (LTE)</a:t>
            </a:r>
          </a:p>
          <a:p>
            <a:pPr algn="r" fontAlgn="base"/>
            <a:r>
              <a:rPr lang="en-US" b="1" i="0" u="none" strike="noStrike" dirty="0">
                <a:solidFill>
                  <a:srgbClr val="8A9FAD"/>
                </a:solidFill>
                <a:effectLst/>
                <a:latin typeface="inherit"/>
                <a:hlinkClick r:id="rId2"/>
              </a:rPr>
              <a:t>$999</a:t>
            </a:r>
            <a:endParaRPr lang="en-US" b="0" i="0" u="none" strike="noStrike" dirty="0">
              <a:solidFill>
                <a:srgbClr val="8A9FAD"/>
              </a:solidFill>
              <a:effectLst/>
              <a:latin typeface="inherit"/>
              <a:hlinkClick r:id="rId2"/>
            </a:endParaRPr>
          </a:p>
          <a:p>
            <a:pPr marL="0" indent="0" algn="ctr" fontAlgn="base">
              <a:buNone/>
            </a:pPr>
            <a:endParaRPr lang="en-US" b="0" i="0" dirty="0">
              <a:solidFill>
                <a:srgbClr val="333333"/>
              </a:solidFill>
              <a:effectLst/>
              <a:latin typeface="inherit"/>
            </a:endParaRPr>
          </a:p>
          <a:p>
            <a:pPr algn="l" fontAlgn="base"/>
            <a:r>
              <a:rPr lang="en-US" b="0" i="0" dirty="0">
                <a:solidFill>
                  <a:srgbClr val="333333"/>
                </a:solidFill>
                <a:effectLst/>
                <a:latin typeface="inherit"/>
              </a:rPr>
              <a:t>Best-in-class cameras</a:t>
            </a:r>
          </a:p>
          <a:p>
            <a:pPr algn="l" fontAlgn="base"/>
            <a:r>
              <a:rPr lang="en-US" b="0" i="0" dirty="0">
                <a:solidFill>
                  <a:srgbClr val="333333"/>
                </a:solidFill>
                <a:effectLst/>
                <a:latin typeface="inherit"/>
              </a:rPr>
              <a:t>A14 Bionic blows away Android phones</a:t>
            </a:r>
          </a:p>
          <a:p>
            <a:pPr algn="l" fontAlgn="base"/>
            <a:r>
              <a:rPr lang="en-US" b="0" i="0" dirty="0">
                <a:solidFill>
                  <a:srgbClr val="333333"/>
                </a:solidFill>
                <a:effectLst/>
                <a:latin typeface="inherit"/>
              </a:rPr>
              <a:t>Tougher Ceramic Shield display</a:t>
            </a:r>
          </a:p>
          <a:p>
            <a:pPr algn="l" fontAlgn="base"/>
            <a:r>
              <a:rPr lang="en-US" b="0" i="0" dirty="0" err="1">
                <a:solidFill>
                  <a:srgbClr val="333333"/>
                </a:solidFill>
                <a:effectLst/>
                <a:latin typeface="inherit"/>
              </a:rPr>
              <a:t>MagSafe</a:t>
            </a:r>
            <a:r>
              <a:rPr lang="en-US" b="0" i="0" dirty="0">
                <a:solidFill>
                  <a:srgbClr val="333333"/>
                </a:solidFill>
                <a:effectLst/>
                <a:latin typeface="inherit"/>
              </a:rPr>
              <a:t> charging is easy to use</a:t>
            </a:r>
          </a:p>
          <a:p>
            <a:pPr algn="l" fontAlgn="base"/>
            <a:r>
              <a:rPr lang="en-US" b="0" i="0" dirty="0">
                <a:solidFill>
                  <a:srgbClr val="333333"/>
                </a:solidFill>
                <a:effectLst/>
                <a:latin typeface="inherit"/>
              </a:rPr>
              <a:t>No charger in box</a:t>
            </a:r>
          </a:p>
          <a:p>
            <a:pPr algn="l" fontAlgn="base"/>
            <a:r>
              <a:rPr lang="en-US" b="0" i="0" dirty="0">
                <a:solidFill>
                  <a:srgbClr val="333333"/>
                </a:solidFill>
                <a:effectLst/>
                <a:latin typeface="Open Sans"/>
              </a:rPr>
              <a:t>The iPhone 12 Pro is the best phone you can buy because of everything Apple packs into its sleek new design. You get the most 5G bands in any phone along with the new A14 Bionic processor, which blows away all Android phones. But the real reason to pick up the iPhone 12 Pro is the cameras. The main sensor now lets in more light, and the Night Mode works on both the ultrawide camera and the front </a:t>
            </a:r>
            <a:r>
              <a:rPr lang="en-US" b="0" i="0" dirty="0" err="1">
                <a:solidFill>
                  <a:srgbClr val="333333"/>
                </a:solidFill>
                <a:effectLst/>
                <a:latin typeface="Open Sans"/>
              </a:rPr>
              <a:t>TrueDepth</a:t>
            </a:r>
            <a:r>
              <a:rPr lang="en-US" b="0" i="0" dirty="0">
                <a:solidFill>
                  <a:srgbClr val="333333"/>
                </a:solidFill>
                <a:effectLst/>
                <a:latin typeface="Open Sans"/>
              </a:rPr>
              <a:t> camera. You can take portraits at night, thank to the combination of the telephoto lens and LiDAR sensor. Not only does the iPhone 12 Pro boast a gorgeous 6.1-inch OLED display, its protected by Ceramic Shield, which is designed to deliver 4x the protection in case of a drop. The flat edges look pretty sleek, too, even if they did into your hands a bit. The optional </a:t>
            </a:r>
            <a:r>
              <a:rPr lang="en-US" b="0" i="0" dirty="0" err="1">
                <a:solidFill>
                  <a:srgbClr val="333333"/>
                </a:solidFill>
                <a:effectLst/>
                <a:latin typeface="Open Sans"/>
              </a:rPr>
              <a:t>MagSafe</a:t>
            </a:r>
            <a:r>
              <a:rPr lang="en-US" b="0" i="0" dirty="0">
                <a:solidFill>
                  <a:srgbClr val="333333"/>
                </a:solidFill>
                <a:effectLst/>
                <a:latin typeface="Open Sans"/>
              </a:rPr>
              <a:t> charger makes wireless charging a breeze, thanks to the magnets built into the iPhone 12 Pro. But Apple doesn’t include any charger in the box. Although the iPhone 12 Pro’s battery life could be better over 5G, it’s the most complete phone for the money and the best camera phone yet.</a:t>
            </a:r>
          </a:p>
          <a:p>
            <a:endParaRPr lang="fr-FR" dirty="0"/>
          </a:p>
        </p:txBody>
      </p:sp>
    </p:spTree>
    <p:extLst>
      <p:ext uri="{BB962C8B-B14F-4D97-AF65-F5344CB8AC3E}">
        <p14:creationId xmlns:p14="http://schemas.microsoft.com/office/powerpoint/2010/main" val="282859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78D26-6B8F-4068-8437-428B64147447}"/>
              </a:ext>
            </a:extLst>
          </p:cNvPr>
          <p:cNvSpPr>
            <a:spLocks noGrp="1"/>
          </p:cNvSpPr>
          <p:nvPr>
            <p:ph type="title"/>
          </p:nvPr>
        </p:nvSpPr>
        <p:spPr>
          <a:xfrm>
            <a:off x="214184" y="365126"/>
            <a:ext cx="11139616" cy="475134"/>
          </a:xfrm>
        </p:spPr>
        <p:txBody>
          <a:bodyPr>
            <a:normAutofit fontScale="90000"/>
          </a:bodyPr>
          <a:lstStyle/>
          <a:p>
            <a:r>
              <a:rPr lang="fr-FR" b="1" i="0" dirty="0">
                <a:solidFill>
                  <a:srgbClr val="333333"/>
                </a:solidFill>
                <a:effectLst/>
                <a:latin typeface="Open Sans"/>
              </a:rPr>
              <a:t> Samsung Galaxy Note 20 Ultra</a:t>
            </a:r>
            <a:endParaRPr lang="fr-FR" dirty="0"/>
          </a:p>
        </p:txBody>
      </p:sp>
      <p:sp>
        <p:nvSpPr>
          <p:cNvPr id="3" name="Espace réservé du contenu 2">
            <a:extLst>
              <a:ext uri="{FF2B5EF4-FFF2-40B4-BE49-F238E27FC236}">
                <a16:creationId xmlns:a16="http://schemas.microsoft.com/office/drawing/2014/main" id="{1063CCD3-4969-4F30-B1C6-DB4AAC596B5C}"/>
              </a:ext>
            </a:extLst>
          </p:cNvPr>
          <p:cNvSpPr>
            <a:spLocks noGrp="1"/>
          </p:cNvSpPr>
          <p:nvPr>
            <p:ph idx="1"/>
          </p:nvPr>
        </p:nvSpPr>
        <p:spPr>
          <a:xfrm>
            <a:off x="214184" y="840260"/>
            <a:ext cx="11139616" cy="5336703"/>
          </a:xfrm>
        </p:spPr>
        <p:txBody>
          <a:bodyPr>
            <a:normAutofit fontScale="55000" lnSpcReduction="20000"/>
          </a:bodyPr>
          <a:lstStyle/>
          <a:p>
            <a:pPr algn="l" fontAlgn="base"/>
            <a:r>
              <a:rPr lang="fr-FR" b="0" i="0" dirty="0">
                <a:solidFill>
                  <a:srgbClr val="333333"/>
                </a:solidFill>
                <a:effectLst/>
                <a:latin typeface="inherit"/>
              </a:rPr>
              <a:t>The best Android phone money can </a:t>
            </a:r>
            <a:r>
              <a:rPr lang="fr-FR" b="0" i="0" dirty="0" err="1">
                <a:solidFill>
                  <a:srgbClr val="333333"/>
                </a:solidFill>
                <a:effectLst/>
                <a:latin typeface="inherit"/>
              </a:rPr>
              <a:t>buy</a:t>
            </a:r>
            <a:endParaRPr lang="fr-FR" b="0" i="0" dirty="0">
              <a:solidFill>
                <a:srgbClr val="333333"/>
              </a:solidFill>
              <a:effectLst/>
              <a:latin typeface="inherit"/>
            </a:endParaRPr>
          </a:p>
          <a:p>
            <a:pPr algn="l" fontAlgn="base"/>
            <a:r>
              <a:rPr lang="fr-FR" b="1" i="0" dirty="0">
                <a:solidFill>
                  <a:srgbClr val="333333"/>
                </a:solidFill>
                <a:effectLst/>
                <a:latin typeface="inherit"/>
              </a:rPr>
              <a:t>Display: </a:t>
            </a:r>
            <a:r>
              <a:rPr lang="fr-FR" b="0" i="0" dirty="0">
                <a:solidFill>
                  <a:srgbClr val="333333"/>
                </a:solidFill>
                <a:effectLst/>
                <a:latin typeface="Open Sans"/>
              </a:rPr>
              <a:t>6.9-inch AMOLED (3088x1440) | </a:t>
            </a:r>
            <a:r>
              <a:rPr lang="fr-FR" b="1" i="0" dirty="0">
                <a:solidFill>
                  <a:srgbClr val="333333"/>
                </a:solidFill>
                <a:effectLst/>
                <a:latin typeface="inherit"/>
              </a:rPr>
              <a:t>CPU: </a:t>
            </a:r>
            <a:r>
              <a:rPr lang="fr-FR" b="0" i="0" dirty="0" err="1">
                <a:solidFill>
                  <a:srgbClr val="333333"/>
                </a:solidFill>
                <a:effectLst/>
                <a:latin typeface="Open Sans"/>
              </a:rPr>
              <a:t>Snapdragon</a:t>
            </a:r>
            <a:r>
              <a:rPr lang="fr-FR" b="0" i="0" dirty="0">
                <a:solidFill>
                  <a:srgbClr val="333333"/>
                </a:solidFill>
                <a:effectLst/>
                <a:latin typeface="Open Sans"/>
              </a:rPr>
              <a:t> 865 Plus | </a:t>
            </a:r>
            <a:r>
              <a:rPr lang="fr-FR" b="1" i="0" dirty="0">
                <a:solidFill>
                  <a:srgbClr val="333333"/>
                </a:solidFill>
                <a:effectLst/>
                <a:latin typeface="inherit"/>
              </a:rPr>
              <a:t>RAM: </a:t>
            </a:r>
            <a:r>
              <a:rPr lang="fr-FR" b="0" i="0" dirty="0">
                <a:solidFill>
                  <a:srgbClr val="333333"/>
                </a:solidFill>
                <a:effectLst/>
                <a:latin typeface="Open Sans"/>
              </a:rPr>
              <a:t>12GB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128GB, 256GB, 512GB / Yes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108MP </a:t>
            </a:r>
            <a:r>
              <a:rPr lang="fr-FR" b="0" i="0" dirty="0" err="1">
                <a:solidFill>
                  <a:srgbClr val="333333"/>
                </a:solidFill>
                <a:effectLst/>
                <a:latin typeface="Open Sans"/>
              </a:rPr>
              <a:t>wide</a:t>
            </a:r>
            <a:r>
              <a:rPr lang="fr-FR" b="0" i="0" dirty="0">
                <a:solidFill>
                  <a:srgbClr val="333333"/>
                </a:solidFill>
                <a:effectLst/>
                <a:latin typeface="Open Sans"/>
              </a:rPr>
              <a:t> (ƒ/1.8); 12MP </a:t>
            </a:r>
            <a:r>
              <a:rPr lang="fr-FR" b="0" i="0" dirty="0" err="1">
                <a:solidFill>
                  <a:srgbClr val="333333"/>
                </a:solidFill>
                <a:effectLst/>
                <a:latin typeface="Open Sans"/>
              </a:rPr>
              <a:t>telephoto</a:t>
            </a:r>
            <a:r>
              <a:rPr lang="fr-FR" b="0" i="0" dirty="0">
                <a:solidFill>
                  <a:srgbClr val="333333"/>
                </a:solidFill>
                <a:effectLst/>
                <a:latin typeface="Open Sans"/>
              </a:rPr>
              <a:t> </a:t>
            </a:r>
            <a:r>
              <a:rPr lang="fr-FR" b="0" i="0" dirty="0" err="1">
                <a:solidFill>
                  <a:srgbClr val="333333"/>
                </a:solidFill>
                <a:effectLst/>
                <a:latin typeface="Open Sans"/>
              </a:rPr>
              <a:t>with</a:t>
            </a:r>
            <a:r>
              <a:rPr lang="fr-FR" b="0" i="0" dirty="0">
                <a:solidFill>
                  <a:srgbClr val="333333"/>
                </a:solidFill>
                <a:effectLst/>
                <a:latin typeface="Open Sans"/>
              </a:rPr>
              <a:t> 5x </a:t>
            </a:r>
            <a:r>
              <a:rPr lang="fr-FR" b="0" i="0" dirty="0" err="1">
                <a:solidFill>
                  <a:srgbClr val="333333"/>
                </a:solidFill>
                <a:effectLst/>
                <a:latin typeface="Open Sans"/>
              </a:rPr>
              <a:t>optical</a:t>
            </a:r>
            <a:r>
              <a:rPr lang="fr-FR" b="0" i="0" dirty="0">
                <a:solidFill>
                  <a:srgbClr val="333333"/>
                </a:solidFill>
                <a:effectLst/>
                <a:latin typeface="Open Sans"/>
              </a:rPr>
              <a:t> zoom (ƒ/3.0); 12MP </a:t>
            </a:r>
            <a:r>
              <a:rPr lang="fr-FR" b="0" i="0" dirty="0" err="1">
                <a:solidFill>
                  <a:srgbClr val="333333"/>
                </a:solidFill>
                <a:effectLst/>
                <a:latin typeface="Open Sans"/>
              </a:rPr>
              <a:t>ultrawide</a:t>
            </a:r>
            <a:r>
              <a:rPr lang="fr-FR" b="0" i="0" dirty="0">
                <a:solidFill>
                  <a:srgbClr val="333333"/>
                </a:solidFill>
                <a:effectLst/>
                <a:latin typeface="Open Sans"/>
              </a:rPr>
              <a:t> (ƒ/2.2) | </a:t>
            </a:r>
            <a:r>
              <a:rPr lang="fr-FR" b="1" i="0" dirty="0">
                <a:solidFill>
                  <a:srgbClr val="333333"/>
                </a:solidFill>
                <a:effectLst/>
                <a:latin typeface="inherit"/>
              </a:rPr>
              <a:t>Front camera: </a:t>
            </a:r>
            <a:r>
              <a:rPr lang="fr-FR" b="0" i="0" dirty="0">
                <a:solidFill>
                  <a:srgbClr val="333333"/>
                </a:solidFill>
                <a:effectLst/>
                <a:latin typeface="Open Sans"/>
              </a:rPr>
              <a:t>10MP (ƒ/2.2)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7.33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10:15</a:t>
            </a:r>
          </a:p>
          <a:p>
            <a:pPr fontAlgn="base"/>
            <a:r>
              <a:rPr lang="fr-FR" b="1" i="0" u="none" strike="noStrike" dirty="0">
                <a:solidFill>
                  <a:srgbClr val="8A9FAD"/>
                </a:solidFill>
                <a:effectLst/>
                <a:latin typeface="inherit"/>
                <a:hlinkClick r:id="rId2"/>
              </a:rPr>
              <a:t>$949</a:t>
            </a:r>
            <a:endParaRPr lang="fr-FR" b="0" i="0" u="none" strike="noStrike" dirty="0">
              <a:solidFill>
                <a:srgbClr val="8A9FAD"/>
              </a:solidFill>
              <a:effectLst/>
              <a:latin typeface="inherit"/>
              <a:hlinkClick r:id="rId2"/>
            </a:endParaRPr>
          </a:p>
          <a:p>
            <a:pPr algn="l" fontAlgn="base"/>
            <a:endParaRPr lang="fr-FR" b="0" i="0" dirty="0">
              <a:solidFill>
                <a:srgbClr val="333333"/>
              </a:solidFill>
              <a:effectLst/>
              <a:latin typeface="Open Sans"/>
            </a:endParaRPr>
          </a:p>
          <a:p>
            <a:pPr algn="l" fontAlgn="base"/>
            <a:r>
              <a:rPr lang="en-US" b="0" i="0" dirty="0">
                <a:solidFill>
                  <a:srgbClr val="333333"/>
                </a:solidFill>
                <a:effectLst/>
                <a:latin typeface="inherit"/>
              </a:rPr>
              <a:t>+Dynamic 6.9-inch 120Hz display</a:t>
            </a:r>
          </a:p>
          <a:p>
            <a:pPr algn="l" fontAlgn="base"/>
            <a:r>
              <a:rPr lang="en-US" b="0" i="0" dirty="0">
                <a:solidFill>
                  <a:srgbClr val="333333"/>
                </a:solidFill>
                <a:effectLst/>
                <a:latin typeface="inherit"/>
              </a:rPr>
              <a:t>+Smoother S Pen performance </a:t>
            </a:r>
          </a:p>
          <a:p>
            <a:pPr algn="l" fontAlgn="base"/>
            <a:r>
              <a:rPr lang="en-US" b="0" i="0" dirty="0">
                <a:solidFill>
                  <a:srgbClr val="333333"/>
                </a:solidFill>
                <a:effectLst/>
                <a:latin typeface="inherit"/>
              </a:rPr>
              <a:t>+Powerful 50x zoom camera and laser autofocus</a:t>
            </a:r>
          </a:p>
          <a:p>
            <a:pPr algn="l" fontAlgn="base"/>
            <a:r>
              <a:rPr lang="en-US" b="0" i="0" dirty="0">
                <a:solidFill>
                  <a:srgbClr val="333333"/>
                </a:solidFill>
                <a:effectLst/>
                <a:latin typeface="inherit"/>
              </a:rPr>
              <a:t>+Very good battery life</a:t>
            </a:r>
          </a:p>
          <a:p>
            <a:pPr algn="l" fontAlgn="base"/>
            <a:r>
              <a:rPr lang="en-US" b="0" i="0" dirty="0">
                <a:solidFill>
                  <a:srgbClr val="333333"/>
                </a:solidFill>
                <a:effectLst/>
                <a:latin typeface="inherit"/>
              </a:rPr>
              <a:t>Expensive</a:t>
            </a:r>
          </a:p>
          <a:p>
            <a:pPr algn="l" fontAlgn="base"/>
            <a:r>
              <a:rPr lang="en-US" b="0" i="0" dirty="0">
                <a:solidFill>
                  <a:srgbClr val="333333"/>
                </a:solidFill>
                <a:effectLst/>
                <a:latin typeface="Open Sans"/>
              </a:rPr>
              <a:t>The Samsung Galaxy Note 20 Ultra is pricey at $1,299 but no other big-screen phone can do as much as this phablet. You get a gorgeous 6.9-inch OLED display with a dynamic 120Hz refresh rate, as well as lots of new S Pen upgrades, ranging from new air gestures to a smoother 9 </a:t>
            </a:r>
            <a:r>
              <a:rPr lang="en-US" b="0" i="0" dirty="0" err="1">
                <a:solidFill>
                  <a:srgbClr val="333333"/>
                </a:solidFill>
                <a:effectLst/>
                <a:latin typeface="Open Sans"/>
              </a:rPr>
              <a:t>ms</a:t>
            </a:r>
            <a:r>
              <a:rPr lang="en-US" b="0" i="0" dirty="0">
                <a:solidFill>
                  <a:srgbClr val="333333"/>
                </a:solidFill>
                <a:effectLst/>
                <a:latin typeface="Open Sans"/>
              </a:rPr>
              <a:t> response time. Plus, the Note 20 Ultra packs one of the most versatile camera setups ever, including a 108MP main sensor, a whopping 50x Space Zoom and a dedicated laser autofocus sensor to reduce blur.</a:t>
            </a:r>
          </a:p>
          <a:p>
            <a:pPr algn="l" fontAlgn="base"/>
            <a:r>
              <a:rPr lang="en-US" b="0" i="0" dirty="0">
                <a:solidFill>
                  <a:srgbClr val="333333"/>
                </a:solidFill>
                <a:effectLst/>
                <a:latin typeface="Open Sans"/>
              </a:rPr>
              <a:t>The Note 20 Ultra is also a mini desktop PC and game console in disguise. With the improved </a:t>
            </a:r>
            <a:r>
              <a:rPr lang="en-US" b="0" i="0" dirty="0" err="1">
                <a:solidFill>
                  <a:srgbClr val="333333"/>
                </a:solidFill>
                <a:effectLst/>
                <a:latin typeface="Open Sans"/>
              </a:rPr>
              <a:t>DeX</a:t>
            </a:r>
            <a:r>
              <a:rPr lang="en-US" b="0" i="0" dirty="0">
                <a:solidFill>
                  <a:srgbClr val="333333"/>
                </a:solidFill>
                <a:effectLst/>
                <a:latin typeface="Open Sans"/>
              </a:rPr>
              <a:t> mode, you can beam photos, apps and more to a nearby TV, and with Xbox Game Pass you can stream more than 100 Xbox titles over the cloud. The Note 20 Ultra works well with your PC, too, as Link to Windows enables you to run Android apps on your laptop as well as get notifications, make calls and more. Add it all up and you have one of the best phones yet.</a:t>
            </a:r>
            <a:endParaRPr lang="fr-FR" b="0" i="0" dirty="0">
              <a:solidFill>
                <a:srgbClr val="333333"/>
              </a:solidFill>
              <a:effectLst/>
              <a:latin typeface="Open Sans"/>
            </a:endParaRPr>
          </a:p>
        </p:txBody>
      </p:sp>
    </p:spTree>
    <p:extLst>
      <p:ext uri="{BB962C8B-B14F-4D97-AF65-F5344CB8AC3E}">
        <p14:creationId xmlns:p14="http://schemas.microsoft.com/office/powerpoint/2010/main" val="94053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4BFA6-9087-4A53-92B9-D1E21E38F10C}"/>
              </a:ext>
            </a:extLst>
          </p:cNvPr>
          <p:cNvSpPr>
            <a:spLocks noGrp="1"/>
          </p:cNvSpPr>
          <p:nvPr>
            <p:ph type="title"/>
          </p:nvPr>
        </p:nvSpPr>
        <p:spPr>
          <a:xfrm>
            <a:off x="107092" y="365125"/>
            <a:ext cx="11246708" cy="771697"/>
          </a:xfrm>
        </p:spPr>
        <p:txBody>
          <a:bodyPr/>
          <a:lstStyle/>
          <a:p>
            <a:r>
              <a:rPr lang="fr-FR" b="1" i="0" dirty="0">
                <a:solidFill>
                  <a:srgbClr val="333333"/>
                </a:solidFill>
                <a:effectLst/>
                <a:latin typeface="Open Sans"/>
              </a:rPr>
              <a:t>iPhone 11</a:t>
            </a:r>
            <a:endParaRPr lang="fr-FR" dirty="0"/>
          </a:p>
        </p:txBody>
      </p:sp>
      <p:sp>
        <p:nvSpPr>
          <p:cNvPr id="3" name="Espace réservé du contenu 2">
            <a:extLst>
              <a:ext uri="{FF2B5EF4-FFF2-40B4-BE49-F238E27FC236}">
                <a16:creationId xmlns:a16="http://schemas.microsoft.com/office/drawing/2014/main" id="{03289198-9E0B-4218-B7E5-24B3670AA25A}"/>
              </a:ext>
            </a:extLst>
          </p:cNvPr>
          <p:cNvSpPr>
            <a:spLocks noGrp="1"/>
          </p:cNvSpPr>
          <p:nvPr>
            <p:ph idx="1"/>
          </p:nvPr>
        </p:nvSpPr>
        <p:spPr>
          <a:xfrm>
            <a:off x="107092" y="1054443"/>
            <a:ext cx="11246708" cy="5122520"/>
          </a:xfrm>
        </p:spPr>
        <p:txBody>
          <a:bodyPr>
            <a:normAutofit fontScale="62500" lnSpcReduction="20000"/>
          </a:bodyPr>
          <a:lstStyle/>
          <a:p>
            <a:pPr algn="l" fontAlgn="base"/>
            <a:r>
              <a:rPr lang="fr-FR" b="0" i="0" dirty="0">
                <a:solidFill>
                  <a:srgbClr val="333333"/>
                </a:solidFill>
                <a:effectLst/>
                <a:latin typeface="inherit"/>
              </a:rPr>
              <a:t>An </a:t>
            </a:r>
            <a:r>
              <a:rPr lang="fr-FR" b="0" i="0" dirty="0" err="1">
                <a:solidFill>
                  <a:srgbClr val="333333"/>
                </a:solidFill>
                <a:effectLst/>
                <a:latin typeface="inherit"/>
              </a:rPr>
              <a:t>even</a:t>
            </a:r>
            <a:r>
              <a:rPr lang="fr-FR" b="0" i="0" dirty="0">
                <a:solidFill>
                  <a:srgbClr val="333333"/>
                </a:solidFill>
                <a:effectLst/>
                <a:latin typeface="inherit"/>
              </a:rPr>
              <a:t> </a:t>
            </a:r>
            <a:r>
              <a:rPr lang="fr-FR" b="0" i="0" dirty="0" err="1">
                <a:solidFill>
                  <a:srgbClr val="333333"/>
                </a:solidFill>
                <a:effectLst/>
                <a:latin typeface="inherit"/>
              </a:rPr>
              <a:t>better</a:t>
            </a:r>
            <a:r>
              <a:rPr lang="fr-FR" b="0" i="0" dirty="0">
                <a:solidFill>
                  <a:srgbClr val="333333"/>
                </a:solidFill>
                <a:effectLst/>
                <a:latin typeface="inherit"/>
              </a:rPr>
              <a:t> value at a </a:t>
            </a:r>
            <a:r>
              <a:rPr lang="fr-FR" b="0" i="0" dirty="0" err="1">
                <a:solidFill>
                  <a:srgbClr val="333333"/>
                </a:solidFill>
                <a:effectLst/>
                <a:latin typeface="inherit"/>
              </a:rPr>
              <a:t>lower</a:t>
            </a:r>
            <a:r>
              <a:rPr lang="fr-FR" b="0" i="0" dirty="0">
                <a:solidFill>
                  <a:srgbClr val="333333"/>
                </a:solidFill>
                <a:effectLst/>
                <a:latin typeface="inherit"/>
              </a:rPr>
              <a:t> </a:t>
            </a:r>
            <a:r>
              <a:rPr lang="fr-FR" b="0" i="0" dirty="0" err="1">
                <a:solidFill>
                  <a:srgbClr val="333333"/>
                </a:solidFill>
                <a:effectLst/>
                <a:latin typeface="inherit"/>
              </a:rPr>
              <a:t>price</a:t>
            </a:r>
            <a:endParaRPr lang="fr-FR" b="0" i="0" dirty="0">
              <a:solidFill>
                <a:srgbClr val="333333"/>
              </a:solidFill>
              <a:effectLst/>
              <a:latin typeface="inherit"/>
            </a:endParaRPr>
          </a:p>
          <a:p>
            <a:pPr algn="l" fontAlgn="base"/>
            <a:r>
              <a:rPr lang="fr-FR" b="1" i="0" dirty="0">
                <a:solidFill>
                  <a:srgbClr val="333333"/>
                </a:solidFill>
                <a:effectLst/>
                <a:latin typeface="inherit"/>
              </a:rPr>
              <a:t>Display: </a:t>
            </a:r>
            <a:r>
              <a:rPr lang="fr-FR" b="0" i="0" dirty="0">
                <a:solidFill>
                  <a:srgbClr val="333333"/>
                </a:solidFill>
                <a:effectLst/>
                <a:latin typeface="Open Sans"/>
              </a:rPr>
              <a:t>6.1-inch LCD (1792x828) | </a:t>
            </a:r>
            <a:r>
              <a:rPr lang="fr-FR" b="1" i="0" dirty="0">
                <a:solidFill>
                  <a:srgbClr val="333333"/>
                </a:solidFill>
                <a:effectLst/>
                <a:latin typeface="inherit"/>
              </a:rPr>
              <a:t>CPU: </a:t>
            </a:r>
            <a:r>
              <a:rPr lang="fr-FR" b="0" i="0" dirty="0">
                <a:solidFill>
                  <a:srgbClr val="333333"/>
                </a:solidFill>
                <a:effectLst/>
                <a:latin typeface="Open Sans"/>
              </a:rPr>
              <a:t>A13 </a:t>
            </a:r>
            <a:r>
              <a:rPr lang="fr-FR" b="0" i="0" dirty="0" err="1">
                <a:solidFill>
                  <a:srgbClr val="333333"/>
                </a:solidFill>
                <a:effectLst/>
                <a:latin typeface="Open Sans"/>
              </a:rPr>
              <a:t>Bionic</a:t>
            </a:r>
            <a:r>
              <a:rPr lang="fr-FR" b="0" i="0" dirty="0">
                <a:solidFill>
                  <a:srgbClr val="333333"/>
                </a:solidFill>
                <a:effectLst/>
                <a:latin typeface="Open Sans"/>
              </a:rPr>
              <a:t> | </a:t>
            </a:r>
            <a:r>
              <a:rPr lang="fr-FR" b="1" i="0" dirty="0">
                <a:solidFill>
                  <a:srgbClr val="333333"/>
                </a:solidFill>
                <a:effectLst/>
                <a:latin typeface="inherit"/>
              </a:rPr>
              <a:t>RAM: </a:t>
            </a:r>
            <a:r>
              <a:rPr lang="fr-FR" b="0" i="0" dirty="0">
                <a:solidFill>
                  <a:srgbClr val="333333"/>
                </a:solidFill>
                <a:effectLst/>
                <a:latin typeface="Open Sans"/>
              </a:rPr>
              <a:t>4GB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64GB, 128GB, 256GB / No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12MP </a:t>
            </a:r>
            <a:r>
              <a:rPr lang="fr-FR" b="0" i="0" dirty="0" err="1">
                <a:solidFill>
                  <a:srgbClr val="333333"/>
                </a:solidFill>
                <a:effectLst/>
                <a:latin typeface="Open Sans"/>
              </a:rPr>
              <a:t>wide</a:t>
            </a:r>
            <a:r>
              <a:rPr lang="fr-FR" b="0" i="0" dirty="0">
                <a:solidFill>
                  <a:srgbClr val="333333"/>
                </a:solidFill>
                <a:effectLst/>
                <a:latin typeface="Open Sans"/>
              </a:rPr>
              <a:t> (ƒ/1.8); 12MP </a:t>
            </a:r>
            <a:r>
              <a:rPr lang="fr-FR" b="0" i="0" dirty="0" err="1">
                <a:solidFill>
                  <a:srgbClr val="333333"/>
                </a:solidFill>
                <a:effectLst/>
                <a:latin typeface="Open Sans"/>
              </a:rPr>
              <a:t>ultrawide</a:t>
            </a:r>
            <a:r>
              <a:rPr lang="fr-FR" b="0" i="0" dirty="0">
                <a:solidFill>
                  <a:srgbClr val="333333"/>
                </a:solidFill>
                <a:effectLst/>
                <a:latin typeface="Open Sans"/>
              </a:rPr>
              <a:t> (ƒ/2.4) / 12MP | </a:t>
            </a:r>
            <a:r>
              <a:rPr lang="fr-FR" b="1" i="0" dirty="0">
                <a:solidFill>
                  <a:srgbClr val="333333"/>
                </a:solidFill>
                <a:effectLst/>
                <a:latin typeface="inherit"/>
              </a:rPr>
              <a:t>Front camera: </a:t>
            </a:r>
            <a:r>
              <a:rPr lang="fr-FR" b="0" i="0" dirty="0">
                <a:solidFill>
                  <a:srgbClr val="333333"/>
                </a:solidFill>
                <a:effectLst/>
                <a:latin typeface="Open Sans"/>
              </a:rPr>
              <a:t>12MP (ƒ/2.2)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6.84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11:20</a:t>
            </a:r>
          </a:p>
          <a:p>
            <a:pPr algn="l" fontAlgn="base"/>
            <a:r>
              <a:rPr lang="en-US" b="0" i="0" dirty="0">
                <a:solidFill>
                  <a:srgbClr val="333333"/>
                </a:solidFill>
                <a:effectLst/>
                <a:latin typeface="Open Sans"/>
              </a:rPr>
              <a:t>+Great photos, especially with Night Mode</a:t>
            </a:r>
          </a:p>
          <a:p>
            <a:pPr algn="l" fontAlgn="base"/>
            <a:r>
              <a:rPr lang="en-US" b="0" i="0" dirty="0">
                <a:solidFill>
                  <a:srgbClr val="333333"/>
                </a:solidFill>
                <a:effectLst/>
                <a:latin typeface="Open Sans"/>
              </a:rPr>
              <a:t>+Fast A13 Bionic CPU</a:t>
            </a:r>
          </a:p>
          <a:p>
            <a:pPr algn="l" fontAlgn="base"/>
            <a:r>
              <a:rPr lang="en-US" b="0" i="0" dirty="0">
                <a:solidFill>
                  <a:srgbClr val="333333"/>
                </a:solidFill>
                <a:effectLst/>
                <a:latin typeface="Open Sans"/>
              </a:rPr>
              <a:t>+Long battery life</a:t>
            </a:r>
          </a:p>
          <a:p>
            <a:pPr algn="l" fontAlgn="base"/>
            <a:r>
              <a:rPr lang="en-US" b="0" i="0" dirty="0">
                <a:solidFill>
                  <a:srgbClr val="333333"/>
                </a:solidFill>
                <a:effectLst/>
                <a:latin typeface="Open Sans"/>
              </a:rPr>
              <a:t>+Fast charger not included</a:t>
            </a:r>
          </a:p>
          <a:p>
            <a:pPr algn="l" fontAlgn="base"/>
            <a:r>
              <a:rPr lang="en-US" b="0" i="0" dirty="0">
                <a:solidFill>
                  <a:srgbClr val="333333"/>
                </a:solidFill>
                <a:effectLst/>
                <a:latin typeface="Open Sans"/>
              </a:rPr>
              <a:t>Just 64GB of storage to start</a:t>
            </a:r>
          </a:p>
          <a:p>
            <a:r>
              <a:rPr lang="fr-FR" b="1" i="0" u="none" strike="noStrike" dirty="0">
                <a:solidFill>
                  <a:srgbClr val="8A9FAD"/>
                </a:solidFill>
                <a:effectLst/>
                <a:latin typeface="inherit"/>
                <a:hlinkClick r:id="rId2"/>
              </a:rPr>
              <a:t>$599</a:t>
            </a:r>
            <a:endParaRPr lang="fr-FR" b="0" i="0" u="none" strike="noStrike" dirty="0">
              <a:solidFill>
                <a:srgbClr val="8A9FAD"/>
              </a:solidFill>
              <a:effectLst/>
              <a:latin typeface="inherit"/>
              <a:hlinkClick r:id="rId2"/>
            </a:endParaRPr>
          </a:p>
          <a:p>
            <a:pPr algn="l" fontAlgn="base"/>
            <a:r>
              <a:rPr lang="en-US" b="0" i="0" dirty="0">
                <a:solidFill>
                  <a:srgbClr val="333333"/>
                </a:solidFill>
                <a:effectLst/>
                <a:latin typeface="Open Sans"/>
              </a:rPr>
              <a:t>For a very reasonable $699, the iPhone 11 offers amazingly good low-light photos via its Night Mode, and there’s a new ultra-wide lens that lets you fit in more subjects or scene with its 120-degree field of view. Selfies get a serious upgrade, too, with a 12-MP camera that automatically switches to a wider view when you turn the phone to landscape mode. </a:t>
            </a:r>
          </a:p>
          <a:p>
            <a:pPr algn="l" fontAlgn="base"/>
            <a:r>
              <a:rPr lang="en-US" b="0" i="0" dirty="0">
                <a:solidFill>
                  <a:srgbClr val="333333"/>
                </a:solidFill>
                <a:effectLst/>
                <a:latin typeface="Open Sans"/>
              </a:rPr>
              <a:t>The 6.1-inch LCD on the iPhone 11 isn’t OLED-great, like what you get from the newer iPhone 12, but it’s colorful and bright. A blazing A13 Bionic processor, long battery life and your choice of six colors solidify the iPhone 11 as a winner. It's also an even better deal now that the iPhone 12 is out, as Apple will continue to offer the iPhone 11 for $100 less than before, meaning it now starts at just $599.</a:t>
            </a:r>
          </a:p>
          <a:p>
            <a:endParaRPr lang="fr-FR" dirty="0"/>
          </a:p>
        </p:txBody>
      </p:sp>
    </p:spTree>
    <p:extLst>
      <p:ext uri="{BB962C8B-B14F-4D97-AF65-F5344CB8AC3E}">
        <p14:creationId xmlns:p14="http://schemas.microsoft.com/office/powerpoint/2010/main" val="85497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4E41C-8805-498C-9F3D-F217D8420F12}"/>
              </a:ext>
            </a:extLst>
          </p:cNvPr>
          <p:cNvSpPr>
            <a:spLocks noGrp="1"/>
          </p:cNvSpPr>
          <p:nvPr>
            <p:ph type="title"/>
          </p:nvPr>
        </p:nvSpPr>
        <p:spPr>
          <a:xfrm>
            <a:off x="247135" y="365125"/>
            <a:ext cx="11106665" cy="466897"/>
          </a:xfrm>
        </p:spPr>
        <p:txBody>
          <a:bodyPr>
            <a:normAutofit fontScale="90000"/>
          </a:bodyPr>
          <a:lstStyle/>
          <a:p>
            <a:r>
              <a:rPr lang="fr-FR" b="1" i="0" dirty="0">
                <a:solidFill>
                  <a:srgbClr val="333333"/>
                </a:solidFill>
                <a:effectLst/>
                <a:latin typeface="inherit"/>
              </a:rPr>
              <a:t>Samsung Galaxy S20 FE</a:t>
            </a:r>
            <a:br>
              <a:rPr lang="fr-FR" b="1" i="0" dirty="0">
                <a:solidFill>
                  <a:srgbClr val="333333"/>
                </a:solidFill>
                <a:effectLst/>
                <a:latin typeface="inherit"/>
              </a:rPr>
            </a:br>
            <a:endParaRPr lang="fr-FR" dirty="0"/>
          </a:p>
        </p:txBody>
      </p:sp>
      <p:sp>
        <p:nvSpPr>
          <p:cNvPr id="3" name="Espace réservé du contenu 2">
            <a:extLst>
              <a:ext uri="{FF2B5EF4-FFF2-40B4-BE49-F238E27FC236}">
                <a16:creationId xmlns:a16="http://schemas.microsoft.com/office/drawing/2014/main" id="{F7CB2224-CCC7-484E-B91E-0CA93E11EBFE}"/>
              </a:ext>
            </a:extLst>
          </p:cNvPr>
          <p:cNvSpPr>
            <a:spLocks noGrp="1"/>
          </p:cNvSpPr>
          <p:nvPr>
            <p:ph idx="1"/>
          </p:nvPr>
        </p:nvSpPr>
        <p:spPr>
          <a:xfrm>
            <a:off x="172995" y="617838"/>
            <a:ext cx="11180805" cy="5559125"/>
          </a:xfrm>
        </p:spPr>
        <p:txBody>
          <a:bodyPr>
            <a:normAutofit lnSpcReduction="10000"/>
          </a:bodyPr>
          <a:lstStyle/>
          <a:p>
            <a:pPr algn="l" fontAlgn="base"/>
            <a:r>
              <a:rPr lang="fr-FR" b="0" i="0" dirty="0">
                <a:solidFill>
                  <a:srgbClr val="333333"/>
                </a:solidFill>
                <a:effectLst/>
                <a:latin typeface="inherit"/>
              </a:rPr>
              <a:t>The best Samsung </a:t>
            </a:r>
            <a:r>
              <a:rPr lang="fr-FR" b="0" i="0" dirty="0" err="1">
                <a:solidFill>
                  <a:srgbClr val="333333"/>
                </a:solidFill>
                <a:effectLst/>
                <a:latin typeface="inherit"/>
              </a:rPr>
              <a:t>bargain</a:t>
            </a:r>
            <a:endParaRPr lang="fr-FR" b="0" i="0" dirty="0">
              <a:solidFill>
                <a:srgbClr val="333333"/>
              </a:solidFill>
              <a:effectLst/>
              <a:latin typeface="inherit"/>
            </a:endParaRPr>
          </a:p>
          <a:p>
            <a:pPr algn="l" fontAlgn="base"/>
            <a:r>
              <a:rPr lang="fr-FR" b="1" i="0" dirty="0">
                <a:solidFill>
                  <a:srgbClr val="333333"/>
                </a:solidFill>
                <a:effectLst/>
                <a:latin typeface="inherit"/>
              </a:rPr>
              <a:t>Display: </a:t>
            </a:r>
            <a:r>
              <a:rPr lang="fr-FR" b="0" i="0" dirty="0">
                <a:solidFill>
                  <a:srgbClr val="333333"/>
                </a:solidFill>
                <a:effectLst/>
                <a:latin typeface="Open Sans"/>
              </a:rPr>
              <a:t>6.5-inch OLED (2400x1080) | </a:t>
            </a:r>
            <a:r>
              <a:rPr lang="fr-FR" b="1" i="0" dirty="0">
                <a:solidFill>
                  <a:srgbClr val="333333"/>
                </a:solidFill>
                <a:effectLst/>
                <a:latin typeface="inherit"/>
              </a:rPr>
              <a:t>CPU: </a:t>
            </a:r>
            <a:r>
              <a:rPr lang="fr-FR" b="0" i="0" dirty="0" err="1">
                <a:solidFill>
                  <a:srgbClr val="333333"/>
                </a:solidFill>
                <a:effectLst/>
                <a:latin typeface="Open Sans"/>
              </a:rPr>
              <a:t>Snapdragon</a:t>
            </a:r>
            <a:r>
              <a:rPr lang="fr-FR" b="0" i="0" dirty="0">
                <a:solidFill>
                  <a:srgbClr val="333333"/>
                </a:solidFill>
                <a:effectLst/>
                <a:latin typeface="Open Sans"/>
              </a:rPr>
              <a:t> 865 | </a:t>
            </a:r>
            <a:r>
              <a:rPr lang="fr-FR" b="1" i="0" dirty="0">
                <a:solidFill>
                  <a:srgbClr val="333333"/>
                </a:solidFill>
                <a:effectLst/>
                <a:latin typeface="inherit"/>
              </a:rPr>
              <a:t>RAM: </a:t>
            </a:r>
            <a:r>
              <a:rPr lang="fr-FR" b="0" i="0" dirty="0">
                <a:solidFill>
                  <a:srgbClr val="333333"/>
                </a:solidFill>
                <a:effectLst/>
                <a:latin typeface="Open Sans"/>
              </a:rPr>
              <a:t>6GB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128GB / Yes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Triple-</a:t>
            </a:r>
            <a:r>
              <a:rPr lang="fr-FR" b="0" i="0" dirty="0" err="1">
                <a:solidFill>
                  <a:srgbClr val="333333"/>
                </a:solidFill>
                <a:effectLst/>
                <a:latin typeface="Open Sans"/>
              </a:rPr>
              <a:t>lens</a:t>
            </a:r>
            <a:r>
              <a:rPr lang="fr-FR" b="0" i="0" dirty="0">
                <a:solidFill>
                  <a:srgbClr val="333333"/>
                </a:solidFill>
                <a:effectLst/>
                <a:latin typeface="Open Sans"/>
              </a:rPr>
              <a:t>: 12MP main (ƒ/1.8), 12MP </a:t>
            </a:r>
            <a:r>
              <a:rPr lang="fr-FR" b="0" i="0" dirty="0" err="1">
                <a:solidFill>
                  <a:srgbClr val="333333"/>
                </a:solidFill>
                <a:effectLst/>
                <a:latin typeface="Open Sans"/>
              </a:rPr>
              <a:t>ultrawide</a:t>
            </a:r>
            <a:r>
              <a:rPr lang="fr-FR" b="0" i="0" dirty="0">
                <a:solidFill>
                  <a:srgbClr val="333333"/>
                </a:solidFill>
                <a:effectLst/>
                <a:latin typeface="Open Sans"/>
              </a:rPr>
              <a:t> (ƒ/2.2), 8MP </a:t>
            </a:r>
            <a:r>
              <a:rPr lang="fr-FR" b="0" i="0" dirty="0" err="1">
                <a:solidFill>
                  <a:srgbClr val="333333"/>
                </a:solidFill>
                <a:effectLst/>
                <a:latin typeface="Open Sans"/>
              </a:rPr>
              <a:t>telephoto</a:t>
            </a:r>
            <a:r>
              <a:rPr lang="fr-FR" b="0" i="0" dirty="0">
                <a:solidFill>
                  <a:srgbClr val="333333"/>
                </a:solidFill>
                <a:effectLst/>
                <a:latin typeface="Open Sans"/>
              </a:rPr>
              <a:t> </a:t>
            </a:r>
            <a:r>
              <a:rPr lang="fr-FR" b="0" i="0" dirty="0" err="1">
                <a:solidFill>
                  <a:srgbClr val="333333"/>
                </a:solidFill>
                <a:effectLst/>
                <a:latin typeface="Open Sans"/>
              </a:rPr>
              <a:t>with</a:t>
            </a:r>
            <a:r>
              <a:rPr lang="fr-FR" b="0" i="0" dirty="0">
                <a:solidFill>
                  <a:srgbClr val="333333"/>
                </a:solidFill>
                <a:effectLst/>
                <a:latin typeface="Open Sans"/>
              </a:rPr>
              <a:t> 3x zoom (ƒ/2.4) | </a:t>
            </a:r>
            <a:r>
              <a:rPr lang="fr-FR" b="1" i="0" dirty="0">
                <a:solidFill>
                  <a:srgbClr val="333333"/>
                </a:solidFill>
                <a:effectLst/>
                <a:latin typeface="inherit"/>
              </a:rPr>
              <a:t>Front camera: </a:t>
            </a:r>
            <a:r>
              <a:rPr lang="fr-FR" b="0" i="0" dirty="0">
                <a:solidFill>
                  <a:srgbClr val="333333"/>
                </a:solidFill>
                <a:effectLst/>
                <a:latin typeface="Open Sans"/>
              </a:rPr>
              <a:t>32MP (ƒ/2.2)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6.7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9:03</a:t>
            </a:r>
          </a:p>
          <a:p>
            <a:pPr algn="l" fontAlgn="base"/>
            <a:r>
              <a:rPr lang="en-US" b="0" i="0" dirty="0">
                <a:solidFill>
                  <a:srgbClr val="333333"/>
                </a:solidFill>
                <a:effectLst/>
                <a:latin typeface="Open Sans"/>
              </a:rPr>
              <a:t>+Big 120Hz display</a:t>
            </a:r>
          </a:p>
          <a:p>
            <a:pPr algn="l" fontAlgn="base"/>
            <a:r>
              <a:rPr lang="en-US" b="0" i="0" dirty="0">
                <a:solidFill>
                  <a:srgbClr val="333333"/>
                </a:solidFill>
                <a:effectLst/>
                <a:latin typeface="Open Sans"/>
              </a:rPr>
              <a:t>+Affordable price</a:t>
            </a:r>
          </a:p>
          <a:p>
            <a:pPr algn="l" fontAlgn="base"/>
            <a:r>
              <a:rPr lang="en-US" b="0" i="0" dirty="0">
                <a:solidFill>
                  <a:srgbClr val="333333"/>
                </a:solidFill>
                <a:effectLst/>
                <a:latin typeface="Open Sans"/>
              </a:rPr>
              <a:t>+Solid performance</a:t>
            </a:r>
          </a:p>
          <a:p>
            <a:pPr algn="l" fontAlgn="base"/>
            <a:r>
              <a:rPr lang="en-US" b="0" i="0" dirty="0">
                <a:solidFill>
                  <a:srgbClr val="333333"/>
                </a:solidFill>
                <a:effectLst/>
                <a:latin typeface="Open Sans"/>
              </a:rPr>
              <a:t>Battery life bit shorter than expected</a:t>
            </a:r>
          </a:p>
          <a:p>
            <a:pPr algn="l" fontAlgn="base"/>
            <a:r>
              <a:rPr lang="en-US" b="0" i="0" dirty="0">
                <a:solidFill>
                  <a:srgbClr val="333333"/>
                </a:solidFill>
                <a:effectLst/>
                <a:latin typeface="Open Sans"/>
              </a:rPr>
              <a:t>Fast charger costs extra</a:t>
            </a:r>
          </a:p>
          <a:p>
            <a:r>
              <a:rPr lang="fr-FR" b="1" i="0" u="none" strike="noStrike" dirty="0">
                <a:solidFill>
                  <a:srgbClr val="8A9FAD"/>
                </a:solidFill>
                <a:effectLst/>
                <a:latin typeface="inherit"/>
                <a:hlinkClick r:id="rId2"/>
              </a:rPr>
              <a:t>$599</a:t>
            </a:r>
            <a:endParaRPr lang="fr-FR" b="0" i="0" u="none" strike="noStrike" dirty="0">
              <a:solidFill>
                <a:srgbClr val="8A9FAD"/>
              </a:solidFill>
              <a:effectLst/>
              <a:latin typeface="inherit"/>
              <a:hlinkClick r:id="rId2"/>
            </a:endParaRPr>
          </a:p>
          <a:p>
            <a:endParaRPr lang="fr-FR" dirty="0"/>
          </a:p>
        </p:txBody>
      </p:sp>
    </p:spTree>
    <p:extLst>
      <p:ext uri="{BB962C8B-B14F-4D97-AF65-F5344CB8AC3E}">
        <p14:creationId xmlns:p14="http://schemas.microsoft.com/office/powerpoint/2010/main" val="416097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B4F06-7967-4A0F-8481-A9364EC259D7}"/>
              </a:ext>
            </a:extLst>
          </p:cNvPr>
          <p:cNvSpPr>
            <a:spLocks noGrp="1"/>
          </p:cNvSpPr>
          <p:nvPr>
            <p:ph type="title"/>
          </p:nvPr>
        </p:nvSpPr>
        <p:spPr>
          <a:xfrm>
            <a:off x="57665" y="144355"/>
            <a:ext cx="11296135" cy="606940"/>
          </a:xfrm>
        </p:spPr>
        <p:txBody>
          <a:bodyPr>
            <a:normAutofit fontScale="90000"/>
          </a:bodyPr>
          <a:lstStyle/>
          <a:p>
            <a:r>
              <a:rPr lang="fr-FR" b="1" i="0" dirty="0">
                <a:solidFill>
                  <a:srgbClr val="333333"/>
                </a:solidFill>
                <a:effectLst/>
                <a:latin typeface="inherit"/>
              </a:rPr>
              <a:t> </a:t>
            </a:r>
            <a:r>
              <a:rPr lang="fr-FR" b="1" i="0" dirty="0" err="1">
                <a:solidFill>
                  <a:srgbClr val="333333"/>
                </a:solidFill>
                <a:effectLst/>
                <a:latin typeface="inherit"/>
              </a:rPr>
              <a:t>OnePlus</a:t>
            </a:r>
            <a:r>
              <a:rPr lang="fr-FR" b="1" i="0" dirty="0">
                <a:solidFill>
                  <a:srgbClr val="333333"/>
                </a:solidFill>
                <a:effectLst/>
                <a:latin typeface="inherit"/>
              </a:rPr>
              <a:t> 8 Pro</a:t>
            </a:r>
            <a:br>
              <a:rPr lang="fr-FR" b="1" i="0" dirty="0">
                <a:solidFill>
                  <a:srgbClr val="333333"/>
                </a:solidFill>
                <a:effectLst/>
                <a:latin typeface="inherit"/>
              </a:rPr>
            </a:br>
            <a:endParaRPr lang="fr-FR" dirty="0"/>
          </a:p>
        </p:txBody>
      </p:sp>
      <p:sp>
        <p:nvSpPr>
          <p:cNvPr id="3" name="Espace réservé du contenu 2">
            <a:extLst>
              <a:ext uri="{FF2B5EF4-FFF2-40B4-BE49-F238E27FC236}">
                <a16:creationId xmlns:a16="http://schemas.microsoft.com/office/drawing/2014/main" id="{03E5660C-D607-41F7-BA0A-0D8CE004263B}"/>
              </a:ext>
            </a:extLst>
          </p:cNvPr>
          <p:cNvSpPr>
            <a:spLocks noGrp="1"/>
          </p:cNvSpPr>
          <p:nvPr>
            <p:ph idx="1"/>
          </p:nvPr>
        </p:nvSpPr>
        <p:spPr>
          <a:xfrm>
            <a:off x="321276" y="716692"/>
            <a:ext cx="11032524" cy="5460271"/>
          </a:xfrm>
        </p:spPr>
        <p:txBody>
          <a:bodyPr>
            <a:normAutofit fontScale="70000" lnSpcReduction="20000"/>
          </a:bodyPr>
          <a:lstStyle/>
          <a:p>
            <a:pPr algn="l" fontAlgn="base"/>
            <a:r>
              <a:rPr lang="fr-FR" b="0" i="0" dirty="0">
                <a:solidFill>
                  <a:srgbClr val="333333"/>
                </a:solidFill>
                <a:effectLst/>
                <a:latin typeface="inherit"/>
              </a:rPr>
              <a:t>The </a:t>
            </a:r>
            <a:r>
              <a:rPr lang="fr-FR" b="0" i="0" dirty="0" err="1">
                <a:solidFill>
                  <a:srgbClr val="333333"/>
                </a:solidFill>
                <a:effectLst/>
                <a:latin typeface="inherit"/>
              </a:rPr>
              <a:t>affordable</a:t>
            </a:r>
            <a:r>
              <a:rPr lang="fr-FR" b="0" i="0" dirty="0">
                <a:solidFill>
                  <a:srgbClr val="333333"/>
                </a:solidFill>
                <a:effectLst/>
                <a:latin typeface="inherit"/>
              </a:rPr>
              <a:t> Android flagship</a:t>
            </a:r>
          </a:p>
          <a:p>
            <a:pPr algn="l" fontAlgn="base"/>
            <a:r>
              <a:rPr lang="fr-FR" b="1" i="0" dirty="0">
                <a:solidFill>
                  <a:srgbClr val="333333"/>
                </a:solidFill>
                <a:effectLst/>
                <a:latin typeface="inherit"/>
              </a:rPr>
              <a:t>Display: </a:t>
            </a:r>
            <a:r>
              <a:rPr lang="fr-FR" b="0" i="0" dirty="0">
                <a:solidFill>
                  <a:srgbClr val="333333"/>
                </a:solidFill>
                <a:effectLst/>
                <a:latin typeface="Open Sans"/>
              </a:rPr>
              <a:t>6.78-inch OLED (3168x1440) | </a:t>
            </a:r>
            <a:r>
              <a:rPr lang="fr-FR" b="1" i="0" dirty="0">
                <a:solidFill>
                  <a:srgbClr val="333333"/>
                </a:solidFill>
                <a:effectLst/>
                <a:latin typeface="inherit"/>
              </a:rPr>
              <a:t>CPU: </a:t>
            </a:r>
            <a:r>
              <a:rPr lang="fr-FR" b="0" i="0" dirty="0" err="1">
                <a:solidFill>
                  <a:srgbClr val="333333"/>
                </a:solidFill>
                <a:effectLst/>
                <a:latin typeface="Open Sans"/>
              </a:rPr>
              <a:t>Snapdragon</a:t>
            </a:r>
            <a:r>
              <a:rPr lang="fr-FR" b="0" i="0" dirty="0">
                <a:solidFill>
                  <a:srgbClr val="333333"/>
                </a:solidFill>
                <a:effectLst/>
                <a:latin typeface="Open Sans"/>
              </a:rPr>
              <a:t> 865 | </a:t>
            </a:r>
            <a:r>
              <a:rPr lang="fr-FR" b="1" i="0" dirty="0">
                <a:solidFill>
                  <a:srgbClr val="333333"/>
                </a:solidFill>
                <a:effectLst/>
                <a:latin typeface="inherit"/>
              </a:rPr>
              <a:t>RAM: </a:t>
            </a:r>
            <a:r>
              <a:rPr lang="fr-FR" b="0" i="0" dirty="0">
                <a:solidFill>
                  <a:srgbClr val="333333"/>
                </a:solidFill>
                <a:effectLst/>
                <a:latin typeface="Open Sans"/>
              </a:rPr>
              <a:t>8GB, 12GB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128GB, 256GB / No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48MP </a:t>
            </a:r>
            <a:r>
              <a:rPr lang="fr-FR" b="0" i="0" dirty="0" err="1">
                <a:solidFill>
                  <a:srgbClr val="333333"/>
                </a:solidFill>
                <a:effectLst/>
                <a:latin typeface="Open Sans"/>
              </a:rPr>
              <a:t>wide</a:t>
            </a:r>
            <a:r>
              <a:rPr lang="fr-FR" b="0" i="0" dirty="0">
                <a:solidFill>
                  <a:srgbClr val="333333"/>
                </a:solidFill>
                <a:effectLst/>
                <a:latin typeface="Open Sans"/>
              </a:rPr>
              <a:t> (ƒ/1.78); 48MP </a:t>
            </a:r>
            <a:r>
              <a:rPr lang="fr-FR" b="0" i="0" dirty="0" err="1">
                <a:solidFill>
                  <a:srgbClr val="333333"/>
                </a:solidFill>
                <a:effectLst/>
                <a:latin typeface="Open Sans"/>
              </a:rPr>
              <a:t>ultrawide</a:t>
            </a:r>
            <a:r>
              <a:rPr lang="fr-FR" b="0" i="0" dirty="0">
                <a:solidFill>
                  <a:srgbClr val="333333"/>
                </a:solidFill>
                <a:effectLst/>
                <a:latin typeface="Open Sans"/>
              </a:rPr>
              <a:t> (ƒ/2.2); 8MP 3X </a:t>
            </a:r>
            <a:r>
              <a:rPr lang="fr-FR" b="0" i="0" dirty="0" err="1">
                <a:solidFill>
                  <a:srgbClr val="333333"/>
                </a:solidFill>
                <a:effectLst/>
                <a:latin typeface="Open Sans"/>
              </a:rPr>
              <a:t>telephoto</a:t>
            </a:r>
            <a:r>
              <a:rPr lang="fr-FR" b="0" i="0" dirty="0">
                <a:solidFill>
                  <a:srgbClr val="333333"/>
                </a:solidFill>
                <a:effectLst/>
                <a:latin typeface="Open Sans"/>
              </a:rPr>
              <a:t> (ƒ/2.4); 5MP </a:t>
            </a:r>
            <a:r>
              <a:rPr lang="fr-FR" b="0" i="0" dirty="0" err="1">
                <a:solidFill>
                  <a:srgbClr val="333333"/>
                </a:solidFill>
                <a:effectLst/>
                <a:latin typeface="Open Sans"/>
              </a:rPr>
              <a:t>color</a:t>
            </a:r>
            <a:r>
              <a:rPr lang="fr-FR" b="0" i="0" dirty="0">
                <a:solidFill>
                  <a:srgbClr val="333333"/>
                </a:solidFill>
                <a:effectLst/>
                <a:latin typeface="Open Sans"/>
              </a:rPr>
              <a:t> </a:t>
            </a:r>
            <a:r>
              <a:rPr lang="fr-FR" b="0" i="0" dirty="0" err="1">
                <a:solidFill>
                  <a:srgbClr val="333333"/>
                </a:solidFill>
                <a:effectLst/>
                <a:latin typeface="Open Sans"/>
              </a:rPr>
              <a:t>filter</a:t>
            </a:r>
            <a:r>
              <a:rPr lang="fr-FR" b="0" i="0" dirty="0">
                <a:solidFill>
                  <a:srgbClr val="333333"/>
                </a:solidFill>
                <a:effectLst/>
                <a:latin typeface="Open Sans"/>
              </a:rPr>
              <a:t> | </a:t>
            </a:r>
            <a:r>
              <a:rPr lang="fr-FR" b="1" i="0" dirty="0">
                <a:solidFill>
                  <a:srgbClr val="333333"/>
                </a:solidFill>
                <a:effectLst/>
                <a:latin typeface="inherit"/>
              </a:rPr>
              <a:t>Front camera: </a:t>
            </a:r>
            <a:r>
              <a:rPr lang="fr-FR" b="0" i="0" dirty="0">
                <a:solidFill>
                  <a:srgbClr val="333333"/>
                </a:solidFill>
                <a:effectLst/>
                <a:latin typeface="Open Sans"/>
              </a:rPr>
              <a:t>16MP (ƒ/2.5)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7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11:05</a:t>
            </a:r>
          </a:p>
          <a:p>
            <a:pPr algn="l" fontAlgn="base"/>
            <a:r>
              <a:rPr lang="en-US" b="0" i="0" dirty="0">
                <a:solidFill>
                  <a:srgbClr val="333333"/>
                </a:solidFill>
                <a:effectLst/>
                <a:latin typeface="Open Sans"/>
              </a:rPr>
              <a:t>Bright and beautiful 120Hz display</a:t>
            </a:r>
          </a:p>
          <a:p>
            <a:pPr algn="l" fontAlgn="base"/>
            <a:r>
              <a:rPr lang="en-US" b="0" i="0" dirty="0">
                <a:solidFill>
                  <a:srgbClr val="333333"/>
                </a:solidFill>
                <a:effectLst/>
                <a:latin typeface="Open Sans"/>
              </a:rPr>
              <a:t>Long battery life</a:t>
            </a:r>
          </a:p>
          <a:p>
            <a:pPr algn="l" fontAlgn="base"/>
            <a:r>
              <a:rPr lang="en-US" b="0" i="0" dirty="0">
                <a:solidFill>
                  <a:srgbClr val="333333"/>
                </a:solidFill>
                <a:effectLst/>
                <a:latin typeface="Open Sans"/>
              </a:rPr>
              <a:t>Strong performance</a:t>
            </a:r>
          </a:p>
          <a:p>
            <a:pPr algn="l" fontAlgn="base"/>
            <a:r>
              <a:rPr lang="en-US" b="0" i="0" dirty="0">
                <a:solidFill>
                  <a:srgbClr val="333333"/>
                </a:solidFill>
                <a:effectLst/>
                <a:latin typeface="Open Sans"/>
              </a:rPr>
              <a:t>Curved display causes accidental taps</a:t>
            </a:r>
          </a:p>
          <a:p>
            <a:pPr algn="l" fontAlgn="base"/>
            <a:r>
              <a:rPr lang="en-US" b="0" i="0" dirty="0">
                <a:solidFill>
                  <a:srgbClr val="333333"/>
                </a:solidFill>
                <a:effectLst/>
                <a:latin typeface="Open Sans"/>
              </a:rPr>
              <a:t>No </a:t>
            </a:r>
            <a:r>
              <a:rPr lang="en-US" b="0" i="0" dirty="0" err="1">
                <a:solidFill>
                  <a:srgbClr val="333333"/>
                </a:solidFill>
                <a:effectLst/>
                <a:latin typeface="Open Sans"/>
              </a:rPr>
              <a:t>mmWave</a:t>
            </a:r>
            <a:r>
              <a:rPr lang="en-US" b="0" i="0" dirty="0">
                <a:solidFill>
                  <a:srgbClr val="333333"/>
                </a:solidFill>
                <a:effectLst/>
                <a:latin typeface="Open Sans"/>
              </a:rPr>
              <a:t> 5G</a:t>
            </a:r>
          </a:p>
          <a:p>
            <a:r>
              <a:rPr lang="fr-FR" b="1" i="0" u="none" strike="noStrike" dirty="0">
                <a:solidFill>
                  <a:srgbClr val="8A9FAD"/>
                </a:solidFill>
                <a:effectLst/>
                <a:latin typeface="inherit"/>
                <a:hlinkClick r:id="rId2"/>
              </a:rPr>
              <a:t>$1,553.27</a:t>
            </a:r>
            <a:endParaRPr lang="fr-FR" b="0" i="0" u="none" strike="noStrike" dirty="0">
              <a:solidFill>
                <a:srgbClr val="8A9FAD"/>
              </a:solidFill>
              <a:effectLst/>
              <a:latin typeface="inherit"/>
              <a:hlinkClick r:id="rId2"/>
            </a:endParaRPr>
          </a:p>
          <a:p>
            <a:pPr algn="l" fontAlgn="base"/>
            <a:r>
              <a:rPr lang="en-US" b="0" i="0" dirty="0">
                <a:solidFill>
                  <a:srgbClr val="333333"/>
                </a:solidFill>
                <a:effectLst/>
                <a:latin typeface="Open Sans"/>
              </a:rPr>
              <a:t>The OnePlus 8 Pro is one of the best phones because it packs so many features into a phone that costs less than premium flagships. You get performance that can match any leading phone and a gorgeous display with a fast 120Hz refresh rate for ridiculously smooth scrolling. </a:t>
            </a:r>
          </a:p>
          <a:p>
            <a:pPr algn="l" fontAlgn="base"/>
            <a:r>
              <a:rPr lang="en-US" b="0" i="0" dirty="0">
                <a:solidFill>
                  <a:srgbClr val="333333"/>
                </a:solidFill>
                <a:effectLst/>
                <a:latin typeface="Open Sans"/>
              </a:rPr>
              <a:t>Opting for the fastest refresh rate can reduce battery life, but set the screen refresh rate at 60Hz and you can expect more than 11 hours of battery life — well ahead of what the average smartphone can pull off on our battery test. The OnePlus 8 Pro becomes the first OnePlus phone to support wireless charging; even better, it's the fastest wireless charging we've ever seen.</a:t>
            </a:r>
          </a:p>
          <a:p>
            <a:endParaRPr lang="fr-FR" dirty="0"/>
          </a:p>
        </p:txBody>
      </p:sp>
    </p:spTree>
    <p:extLst>
      <p:ext uri="{BB962C8B-B14F-4D97-AF65-F5344CB8AC3E}">
        <p14:creationId xmlns:p14="http://schemas.microsoft.com/office/powerpoint/2010/main" val="4113274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7E8CAE-6211-43AB-B027-88B580FCB76D}"/>
              </a:ext>
            </a:extLst>
          </p:cNvPr>
          <p:cNvSpPr>
            <a:spLocks noGrp="1"/>
          </p:cNvSpPr>
          <p:nvPr>
            <p:ph type="title"/>
          </p:nvPr>
        </p:nvSpPr>
        <p:spPr>
          <a:xfrm>
            <a:off x="468527" y="365125"/>
            <a:ext cx="11254946" cy="450421"/>
          </a:xfrm>
        </p:spPr>
        <p:txBody>
          <a:bodyPr>
            <a:normAutofit fontScale="90000"/>
          </a:bodyPr>
          <a:lstStyle/>
          <a:p>
            <a:r>
              <a:rPr lang="fr-FR" b="1" i="0" dirty="0">
                <a:solidFill>
                  <a:srgbClr val="333333"/>
                </a:solidFill>
                <a:effectLst/>
                <a:latin typeface="inherit"/>
              </a:rPr>
              <a:t>Google Pixel 4a</a:t>
            </a:r>
            <a:br>
              <a:rPr lang="fr-FR" b="1" i="0" dirty="0">
                <a:solidFill>
                  <a:srgbClr val="333333"/>
                </a:solidFill>
                <a:effectLst/>
                <a:latin typeface="inherit"/>
              </a:rPr>
            </a:br>
            <a:endParaRPr lang="fr-FR" dirty="0"/>
          </a:p>
        </p:txBody>
      </p:sp>
      <p:sp>
        <p:nvSpPr>
          <p:cNvPr id="3" name="Espace réservé du contenu 2">
            <a:extLst>
              <a:ext uri="{FF2B5EF4-FFF2-40B4-BE49-F238E27FC236}">
                <a16:creationId xmlns:a16="http://schemas.microsoft.com/office/drawing/2014/main" id="{FE25A242-1EFD-4FCA-9BB8-1EDCC47768A5}"/>
              </a:ext>
            </a:extLst>
          </p:cNvPr>
          <p:cNvSpPr>
            <a:spLocks noGrp="1"/>
          </p:cNvSpPr>
          <p:nvPr>
            <p:ph idx="1"/>
          </p:nvPr>
        </p:nvSpPr>
        <p:spPr>
          <a:xfrm>
            <a:off x="222422" y="708454"/>
            <a:ext cx="11131378" cy="5468509"/>
          </a:xfrm>
        </p:spPr>
        <p:txBody>
          <a:bodyPr>
            <a:normAutofit fontScale="62500" lnSpcReduction="20000"/>
          </a:bodyPr>
          <a:lstStyle/>
          <a:p>
            <a:pPr algn="l" fontAlgn="base"/>
            <a:r>
              <a:rPr lang="fr-FR" b="0" i="0" dirty="0">
                <a:solidFill>
                  <a:srgbClr val="333333"/>
                </a:solidFill>
                <a:effectLst/>
                <a:latin typeface="inherit"/>
              </a:rPr>
              <a:t>The best cheap phone </a:t>
            </a:r>
            <a:r>
              <a:rPr lang="fr-FR" b="0" i="0" dirty="0" err="1">
                <a:solidFill>
                  <a:srgbClr val="333333"/>
                </a:solidFill>
                <a:effectLst/>
                <a:latin typeface="inherit"/>
              </a:rPr>
              <a:t>you</a:t>
            </a:r>
            <a:r>
              <a:rPr lang="fr-FR" b="0" i="0" dirty="0">
                <a:solidFill>
                  <a:srgbClr val="333333"/>
                </a:solidFill>
                <a:effectLst/>
                <a:latin typeface="inherit"/>
              </a:rPr>
              <a:t> can </a:t>
            </a:r>
            <a:r>
              <a:rPr lang="fr-FR" b="0" i="0" dirty="0" err="1">
                <a:solidFill>
                  <a:srgbClr val="333333"/>
                </a:solidFill>
                <a:effectLst/>
                <a:latin typeface="inherit"/>
              </a:rPr>
              <a:t>buy</a:t>
            </a:r>
            <a:endParaRPr lang="fr-FR" b="0" i="0" dirty="0">
              <a:solidFill>
                <a:srgbClr val="333333"/>
              </a:solidFill>
              <a:effectLst/>
              <a:latin typeface="inherit"/>
            </a:endParaRPr>
          </a:p>
          <a:p>
            <a:pPr algn="l" fontAlgn="base"/>
            <a:r>
              <a:rPr lang="fr-FR" b="1" i="0" dirty="0">
                <a:solidFill>
                  <a:srgbClr val="333333"/>
                </a:solidFill>
                <a:effectLst/>
                <a:latin typeface="inherit"/>
              </a:rPr>
              <a:t>Display: </a:t>
            </a:r>
            <a:r>
              <a:rPr lang="fr-FR" b="0" i="0" dirty="0">
                <a:solidFill>
                  <a:srgbClr val="333333"/>
                </a:solidFill>
                <a:effectLst/>
                <a:latin typeface="Open Sans"/>
              </a:rPr>
              <a:t>5.81-inch OLED (2340x1080) | </a:t>
            </a:r>
            <a:r>
              <a:rPr lang="fr-FR" b="1" i="0" dirty="0">
                <a:solidFill>
                  <a:srgbClr val="333333"/>
                </a:solidFill>
                <a:effectLst/>
                <a:latin typeface="inherit"/>
              </a:rPr>
              <a:t>CPU: </a:t>
            </a:r>
            <a:r>
              <a:rPr lang="fr-FR" b="0" i="0" dirty="0" err="1">
                <a:solidFill>
                  <a:srgbClr val="333333"/>
                </a:solidFill>
                <a:effectLst/>
                <a:latin typeface="Open Sans"/>
              </a:rPr>
              <a:t>Snapdragon</a:t>
            </a:r>
            <a:r>
              <a:rPr lang="fr-FR" b="0" i="0" dirty="0">
                <a:solidFill>
                  <a:srgbClr val="333333"/>
                </a:solidFill>
                <a:effectLst/>
                <a:latin typeface="Open Sans"/>
              </a:rPr>
              <a:t> 730G | </a:t>
            </a:r>
            <a:r>
              <a:rPr lang="fr-FR" b="1" i="0" dirty="0">
                <a:solidFill>
                  <a:srgbClr val="333333"/>
                </a:solidFill>
                <a:effectLst/>
                <a:latin typeface="inherit"/>
              </a:rPr>
              <a:t>RAM: </a:t>
            </a:r>
            <a:r>
              <a:rPr lang="fr-FR" b="0" i="0" dirty="0">
                <a:solidFill>
                  <a:srgbClr val="333333"/>
                </a:solidFill>
                <a:effectLst/>
                <a:latin typeface="Open Sans"/>
              </a:rPr>
              <a:t>6GB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128GB / No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12.2MP (ƒ/1.7) | </a:t>
            </a:r>
            <a:r>
              <a:rPr lang="fr-FR" b="1" i="0" dirty="0">
                <a:solidFill>
                  <a:srgbClr val="333333"/>
                </a:solidFill>
                <a:effectLst/>
                <a:latin typeface="inherit"/>
              </a:rPr>
              <a:t>Front camera: </a:t>
            </a:r>
            <a:r>
              <a:rPr lang="fr-FR" b="0" i="0" dirty="0">
                <a:solidFill>
                  <a:srgbClr val="333333"/>
                </a:solidFill>
                <a:effectLst/>
                <a:latin typeface="Open Sans"/>
              </a:rPr>
              <a:t>8MP (ƒ/2.0)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5.04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8:55</a:t>
            </a:r>
          </a:p>
          <a:p>
            <a:pPr algn="l" fontAlgn="base"/>
            <a:r>
              <a:rPr lang="en-US" b="0" i="0" dirty="0">
                <a:solidFill>
                  <a:srgbClr val="333333"/>
                </a:solidFill>
                <a:effectLst/>
                <a:latin typeface="Open Sans"/>
              </a:rPr>
              <a:t>Best-in-class camera</a:t>
            </a:r>
          </a:p>
          <a:p>
            <a:pPr algn="l" fontAlgn="base"/>
            <a:r>
              <a:rPr lang="en-US" b="0" i="0" dirty="0">
                <a:solidFill>
                  <a:srgbClr val="333333"/>
                </a:solidFill>
                <a:effectLst/>
                <a:latin typeface="Open Sans"/>
              </a:rPr>
              <a:t>Bright OLED display</a:t>
            </a:r>
          </a:p>
          <a:p>
            <a:pPr algn="l" fontAlgn="base"/>
            <a:r>
              <a:rPr lang="en-US" b="0" i="0" dirty="0">
                <a:solidFill>
                  <a:srgbClr val="333333"/>
                </a:solidFill>
                <a:effectLst/>
                <a:latin typeface="Open Sans"/>
              </a:rPr>
              <a:t>128GB storage</a:t>
            </a:r>
          </a:p>
          <a:p>
            <a:pPr algn="l" fontAlgn="base"/>
            <a:r>
              <a:rPr lang="en-US" b="0" i="0" dirty="0">
                <a:solidFill>
                  <a:srgbClr val="333333"/>
                </a:solidFill>
                <a:effectLst/>
                <a:latin typeface="Open Sans"/>
              </a:rPr>
              <a:t>Low price</a:t>
            </a:r>
          </a:p>
          <a:p>
            <a:pPr algn="l" fontAlgn="base"/>
            <a:r>
              <a:rPr lang="en-US" b="0" i="0" dirty="0">
                <a:solidFill>
                  <a:srgbClr val="333333"/>
                </a:solidFill>
                <a:effectLst/>
                <a:latin typeface="Open Sans"/>
              </a:rPr>
              <a:t>Battery life could be better</a:t>
            </a:r>
          </a:p>
          <a:p>
            <a:pPr algn="l" fontAlgn="base"/>
            <a:r>
              <a:rPr lang="en-US" b="0" i="0" dirty="0">
                <a:solidFill>
                  <a:srgbClr val="333333"/>
                </a:solidFill>
                <a:effectLst/>
                <a:latin typeface="Open Sans"/>
              </a:rPr>
              <a:t>What makes the new Google Pixel 4a so special is that it offers almost everything you’d desire in a smartphone for just $349. And it’s remarkably compelling for that price.</a:t>
            </a:r>
          </a:p>
          <a:p>
            <a:pPr algn="l" fontAlgn="base"/>
            <a:r>
              <a:rPr lang="en-US" b="0" i="0" dirty="0">
                <a:solidFill>
                  <a:srgbClr val="333333"/>
                </a:solidFill>
                <a:effectLst/>
                <a:latin typeface="Open Sans"/>
              </a:rPr>
              <a:t>Google’s latest midrange offering contains a gorgeous 5.8-inch OLED screen; solid power from a Snapdragon 730G chipset; clever software features like Call Screen and Google’s handy Recorder live transcription app; and, of course, that marvel of a 12-megapixel camera, which includes perks like Night Sight and Super Res Zoom.</a:t>
            </a:r>
          </a:p>
          <a:p>
            <a:pPr algn="l" fontAlgn="base"/>
            <a:r>
              <a:rPr lang="en-US" b="0" i="0" dirty="0">
                <a:solidFill>
                  <a:srgbClr val="333333"/>
                </a:solidFill>
                <a:effectLst/>
                <a:latin typeface="Open Sans"/>
              </a:rPr>
              <a:t>The only area where the Pixel 4a lags behind the competition is with respect to battery life. Even with a power pack significantly bigger than the iPhone SE’s, it still doesn’t last quite as long on a charge. It also can’t match Apple’s $399 iPhone where performance is concerned. But in practically every other way, Google’s new baby Pixel is a fantastically well-rounded handset that everyone who is looking for a cheap phone should consider, with the best photography for the money.</a:t>
            </a:r>
          </a:p>
          <a:p>
            <a:pPr fontAlgn="base"/>
            <a:r>
              <a:rPr lang="fr-FR" b="1" i="0" u="none" strike="noStrike" dirty="0">
                <a:solidFill>
                  <a:srgbClr val="8A9FAD"/>
                </a:solidFill>
                <a:effectLst/>
                <a:latin typeface="inherit"/>
                <a:hlinkClick r:id="rId2"/>
              </a:rPr>
              <a:t>€439.95</a:t>
            </a:r>
            <a:endParaRPr lang="fr-FR" b="0" i="0" u="none" strike="noStrike" dirty="0">
              <a:solidFill>
                <a:srgbClr val="8A9FAD"/>
              </a:solidFill>
              <a:effectLst/>
              <a:latin typeface="inherit"/>
              <a:hlinkClick r:id="rId2"/>
            </a:endParaRPr>
          </a:p>
          <a:p>
            <a:pPr algn="l" fontAlgn="base"/>
            <a:endParaRPr lang="fr-FR" b="0" i="0" dirty="0">
              <a:solidFill>
                <a:srgbClr val="333333"/>
              </a:solidFill>
              <a:effectLst/>
              <a:latin typeface="Open Sans"/>
            </a:endParaRPr>
          </a:p>
        </p:txBody>
      </p:sp>
    </p:spTree>
    <p:extLst>
      <p:ext uri="{BB962C8B-B14F-4D97-AF65-F5344CB8AC3E}">
        <p14:creationId xmlns:p14="http://schemas.microsoft.com/office/powerpoint/2010/main" val="311977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94BEF-01FB-43E4-90A0-DCB8F9E0AC25}"/>
              </a:ext>
            </a:extLst>
          </p:cNvPr>
          <p:cNvSpPr>
            <a:spLocks noGrp="1"/>
          </p:cNvSpPr>
          <p:nvPr>
            <p:ph type="title"/>
          </p:nvPr>
        </p:nvSpPr>
        <p:spPr>
          <a:xfrm>
            <a:off x="98854" y="365126"/>
            <a:ext cx="11254946" cy="606940"/>
          </a:xfrm>
        </p:spPr>
        <p:txBody>
          <a:bodyPr>
            <a:normAutofit fontScale="90000"/>
          </a:bodyPr>
          <a:lstStyle/>
          <a:p>
            <a:r>
              <a:rPr lang="fr-FR" b="1" i="0" dirty="0">
                <a:solidFill>
                  <a:srgbClr val="333333"/>
                </a:solidFill>
                <a:effectLst/>
                <a:latin typeface="inherit"/>
              </a:rPr>
              <a:t>iPhone SE 2020</a:t>
            </a:r>
            <a:br>
              <a:rPr lang="fr-FR" b="1" i="0" dirty="0">
                <a:solidFill>
                  <a:srgbClr val="333333"/>
                </a:solidFill>
                <a:effectLst/>
                <a:latin typeface="inherit"/>
              </a:rPr>
            </a:br>
            <a:endParaRPr lang="fr-FR" dirty="0"/>
          </a:p>
        </p:txBody>
      </p:sp>
      <p:sp>
        <p:nvSpPr>
          <p:cNvPr id="3" name="Espace réservé du contenu 2">
            <a:extLst>
              <a:ext uri="{FF2B5EF4-FFF2-40B4-BE49-F238E27FC236}">
                <a16:creationId xmlns:a16="http://schemas.microsoft.com/office/drawing/2014/main" id="{04EFF814-D0FF-44CF-9355-EB9ED831A796}"/>
              </a:ext>
            </a:extLst>
          </p:cNvPr>
          <p:cNvSpPr>
            <a:spLocks noGrp="1"/>
          </p:cNvSpPr>
          <p:nvPr>
            <p:ph idx="1"/>
          </p:nvPr>
        </p:nvSpPr>
        <p:spPr>
          <a:xfrm>
            <a:off x="156519" y="815546"/>
            <a:ext cx="11197281" cy="6042454"/>
          </a:xfrm>
        </p:spPr>
        <p:txBody>
          <a:bodyPr/>
          <a:lstStyle/>
          <a:p>
            <a:pPr algn="l" fontAlgn="base"/>
            <a:r>
              <a:rPr lang="fr-FR" sz="2000" b="0" i="0" dirty="0">
                <a:solidFill>
                  <a:srgbClr val="333333"/>
                </a:solidFill>
                <a:effectLst/>
                <a:latin typeface="inherit"/>
              </a:rPr>
              <a:t>the best cheap iPhone</a:t>
            </a:r>
          </a:p>
          <a:p>
            <a:pPr algn="l" fontAlgn="base"/>
            <a:r>
              <a:rPr lang="fr-FR" sz="2000" b="1" i="0" dirty="0">
                <a:solidFill>
                  <a:srgbClr val="333333"/>
                </a:solidFill>
                <a:effectLst/>
                <a:latin typeface="inherit"/>
              </a:rPr>
              <a:t>Display: </a:t>
            </a:r>
            <a:r>
              <a:rPr lang="fr-FR" sz="2000" b="0" i="0" dirty="0">
                <a:solidFill>
                  <a:srgbClr val="333333"/>
                </a:solidFill>
                <a:effectLst/>
                <a:latin typeface="Open Sans"/>
              </a:rPr>
              <a:t>4.7-inch LCD (1334x750) | </a:t>
            </a:r>
            <a:r>
              <a:rPr lang="fr-FR" sz="2000" b="1" i="0" dirty="0">
                <a:solidFill>
                  <a:srgbClr val="333333"/>
                </a:solidFill>
                <a:effectLst/>
                <a:latin typeface="inherit"/>
              </a:rPr>
              <a:t>CPU: </a:t>
            </a:r>
            <a:r>
              <a:rPr lang="fr-FR" sz="2000" b="0" i="0" dirty="0">
                <a:solidFill>
                  <a:srgbClr val="333333"/>
                </a:solidFill>
                <a:effectLst/>
                <a:latin typeface="Open Sans"/>
              </a:rPr>
              <a:t>A13 </a:t>
            </a:r>
            <a:r>
              <a:rPr lang="fr-FR" sz="2000" b="0" i="0" dirty="0" err="1">
                <a:solidFill>
                  <a:srgbClr val="333333"/>
                </a:solidFill>
                <a:effectLst/>
                <a:latin typeface="Open Sans"/>
              </a:rPr>
              <a:t>Bionic</a:t>
            </a:r>
            <a:r>
              <a:rPr lang="fr-FR" sz="2000" b="0" i="0" dirty="0">
                <a:solidFill>
                  <a:srgbClr val="333333"/>
                </a:solidFill>
                <a:effectLst/>
                <a:latin typeface="Open Sans"/>
              </a:rPr>
              <a:t> | </a:t>
            </a:r>
            <a:r>
              <a:rPr lang="fr-FR" sz="2000" b="1" i="0" dirty="0">
                <a:solidFill>
                  <a:srgbClr val="333333"/>
                </a:solidFill>
                <a:effectLst/>
                <a:latin typeface="inherit"/>
              </a:rPr>
              <a:t>RAM: </a:t>
            </a:r>
            <a:r>
              <a:rPr lang="fr-FR" sz="2000" b="0" i="0" dirty="0">
                <a:solidFill>
                  <a:srgbClr val="333333"/>
                </a:solidFill>
                <a:effectLst/>
                <a:latin typeface="Open Sans"/>
              </a:rPr>
              <a:t>3GB | </a:t>
            </a:r>
            <a:r>
              <a:rPr lang="fr-FR" sz="2000" b="1" i="0" dirty="0">
                <a:solidFill>
                  <a:srgbClr val="333333"/>
                </a:solidFill>
                <a:effectLst/>
                <a:latin typeface="inherit"/>
              </a:rPr>
              <a:t>Storage / </a:t>
            </a:r>
            <a:r>
              <a:rPr lang="fr-FR" sz="2000" b="1" i="0" dirty="0" err="1">
                <a:solidFill>
                  <a:srgbClr val="333333"/>
                </a:solidFill>
                <a:effectLst/>
                <a:latin typeface="inherit"/>
              </a:rPr>
              <a:t>Expandable</a:t>
            </a:r>
            <a:r>
              <a:rPr lang="fr-FR" sz="2000" b="1" i="0" dirty="0">
                <a:solidFill>
                  <a:srgbClr val="333333"/>
                </a:solidFill>
                <a:effectLst/>
                <a:latin typeface="inherit"/>
              </a:rPr>
              <a:t>: </a:t>
            </a:r>
            <a:r>
              <a:rPr lang="fr-FR" sz="2000" b="0" i="0" dirty="0">
                <a:solidFill>
                  <a:srgbClr val="333333"/>
                </a:solidFill>
                <a:effectLst/>
                <a:latin typeface="Open Sans"/>
              </a:rPr>
              <a:t>64GB, 128GB, 256GB / No | </a:t>
            </a:r>
            <a:r>
              <a:rPr lang="fr-FR" sz="2000" b="1" i="0" dirty="0" err="1">
                <a:solidFill>
                  <a:srgbClr val="333333"/>
                </a:solidFill>
                <a:effectLst/>
                <a:latin typeface="inherit"/>
              </a:rPr>
              <a:t>Rear</a:t>
            </a:r>
            <a:r>
              <a:rPr lang="fr-FR" sz="2000" b="1" i="0" dirty="0">
                <a:solidFill>
                  <a:srgbClr val="333333"/>
                </a:solidFill>
                <a:effectLst/>
                <a:latin typeface="inherit"/>
              </a:rPr>
              <a:t> camera: </a:t>
            </a:r>
            <a:r>
              <a:rPr lang="fr-FR" sz="2000" b="0" i="0" dirty="0">
                <a:solidFill>
                  <a:srgbClr val="333333"/>
                </a:solidFill>
                <a:effectLst/>
                <a:latin typeface="Open Sans"/>
              </a:rPr>
              <a:t>12MP (ƒ/1.8) | </a:t>
            </a:r>
            <a:r>
              <a:rPr lang="fr-FR" sz="2000" b="1" i="0" dirty="0">
                <a:solidFill>
                  <a:srgbClr val="333333"/>
                </a:solidFill>
                <a:effectLst/>
                <a:latin typeface="inherit"/>
              </a:rPr>
              <a:t>Front camera: </a:t>
            </a:r>
            <a:r>
              <a:rPr lang="fr-FR" sz="2000" b="0" i="0" dirty="0">
                <a:solidFill>
                  <a:srgbClr val="333333"/>
                </a:solidFill>
                <a:effectLst/>
                <a:latin typeface="Open Sans"/>
              </a:rPr>
              <a:t>7MP (ƒ/2.2) | </a:t>
            </a:r>
            <a:r>
              <a:rPr lang="fr-FR" sz="2000" b="1" i="0" dirty="0" err="1">
                <a:solidFill>
                  <a:srgbClr val="333333"/>
                </a:solidFill>
                <a:effectLst/>
                <a:latin typeface="inherit"/>
              </a:rPr>
              <a:t>Weight</a:t>
            </a:r>
            <a:r>
              <a:rPr lang="fr-FR" sz="2000" b="1" i="0" dirty="0">
                <a:solidFill>
                  <a:srgbClr val="333333"/>
                </a:solidFill>
                <a:effectLst/>
                <a:latin typeface="inherit"/>
              </a:rPr>
              <a:t>: </a:t>
            </a:r>
            <a:r>
              <a:rPr lang="fr-FR" sz="2000" b="0" i="0" dirty="0">
                <a:solidFill>
                  <a:srgbClr val="333333"/>
                </a:solidFill>
                <a:effectLst/>
                <a:latin typeface="Open Sans"/>
              </a:rPr>
              <a:t>5.22 </a:t>
            </a:r>
            <a:r>
              <a:rPr lang="fr-FR" sz="2000" b="0" i="0" dirty="0" err="1">
                <a:solidFill>
                  <a:srgbClr val="333333"/>
                </a:solidFill>
                <a:effectLst/>
                <a:latin typeface="Open Sans"/>
              </a:rPr>
              <a:t>ounces</a:t>
            </a:r>
            <a:endParaRPr lang="fr-FR" sz="2000" b="0" i="0" dirty="0">
              <a:solidFill>
                <a:srgbClr val="333333"/>
              </a:solidFill>
              <a:effectLst/>
              <a:latin typeface="Open Sans"/>
            </a:endParaRPr>
          </a:p>
          <a:p>
            <a:pPr algn="l" fontAlgn="base"/>
            <a:r>
              <a:rPr lang="en-US" sz="2000" b="0" i="0" dirty="0">
                <a:solidFill>
                  <a:srgbClr val="333333"/>
                </a:solidFill>
                <a:effectLst/>
                <a:latin typeface="Open Sans"/>
              </a:rPr>
              <a:t>Very affordable</a:t>
            </a:r>
          </a:p>
          <a:p>
            <a:pPr algn="l" fontAlgn="base"/>
            <a:r>
              <a:rPr lang="en-US" sz="2000" b="0" i="0" dirty="0">
                <a:solidFill>
                  <a:srgbClr val="333333"/>
                </a:solidFill>
                <a:effectLst/>
                <a:latin typeface="Open Sans"/>
              </a:rPr>
              <a:t>Fast A13 Bionic performance</a:t>
            </a:r>
          </a:p>
          <a:p>
            <a:pPr algn="l" fontAlgn="base"/>
            <a:r>
              <a:rPr lang="en-US" sz="2000" b="0" i="0" dirty="0">
                <a:solidFill>
                  <a:srgbClr val="333333"/>
                </a:solidFill>
                <a:effectLst/>
                <a:latin typeface="Open Sans"/>
              </a:rPr>
              <a:t>Supports wireless charging</a:t>
            </a:r>
          </a:p>
          <a:p>
            <a:pPr algn="l" fontAlgn="base"/>
            <a:r>
              <a:rPr lang="en-US" sz="2000" b="0" i="0" dirty="0">
                <a:solidFill>
                  <a:srgbClr val="333333"/>
                </a:solidFill>
                <a:effectLst/>
                <a:latin typeface="Open Sans"/>
              </a:rPr>
              <a:t>Big bezels</a:t>
            </a:r>
          </a:p>
          <a:p>
            <a:pPr algn="l" fontAlgn="base"/>
            <a:r>
              <a:rPr lang="en-US" sz="2000" b="0" i="0" dirty="0">
                <a:solidFill>
                  <a:srgbClr val="333333"/>
                </a:solidFill>
                <a:effectLst/>
                <a:latin typeface="Open Sans"/>
              </a:rPr>
              <a:t>No camera night mode</a:t>
            </a:r>
          </a:p>
          <a:p>
            <a:r>
              <a:rPr lang="fr-FR" sz="2000" b="1" i="0" u="none" strike="noStrike" dirty="0">
                <a:solidFill>
                  <a:srgbClr val="8A9FAD"/>
                </a:solidFill>
                <a:effectLst/>
                <a:latin typeface="inherit"/>
                <a:hlinkClick r:id="rId2"/>
              </a:rPr>
              <a:t>€425.90</a:t>
            </a:r>
          </a:p>
          <a:p>
            <a:r>
              <a:rPr lang="en-US" sz="1400" b="0" i="0" dirty="0">
                <a:solidFill>
                  <a:srgbClr val="333333"/>
                </a:solidFill>
                <a:effectLst/>
                <a:latin typeface="Open Sans"/>
              </a:rPr>
              <a:t>The iPhone SE 2020 finishes on the podium of our list of the best smartphones because it delivers exceptional power for under $400. The A13 Bionic chipset inside the new iPhone SE is the very same one you get in the iPhone 11 and iPhone 11 Pro. It's a rare feat to see a flagship processor inside a device that is so inexpensive, and it makes the iPhone SE far and away the finest value in the budget phone segment.</a:t>
            </a:r>
          </a:p>
          <a:p>
            <a:r>
              <a:rPr lang="en-US" sz="1400" b="0" i="0" dirty="0">
                <a:solidFill>
                  <a:srgbClr val="333333"/>
                </a:solidFill>
                <a:effectLst/>
                <a:latin typeface="Open Sans"/>
              </a:rPr>
              <a:t>But it's not exclusively about that wicked-fast CPU. The latest baby iPhone also has a solid single-lens 12-megapixel camera, wireless charging, IP67 water resistance and premium build quality. The tradeoff to that is the SE's very dated design, owing to its iPhone 8 roots — though Touch ID loyalists and users who find themselves pining for a more compact handset may be able to overlook that in favor of everything else the iPhone SE offers.</a:t>
            </a:r>
            <a:endParaRPr lang="fr-FR" sz="2000" b="0" i="0" u="none" strike="noStrike" dirty="0">
              <a:solidFill>
                <a:srgbClr val="8A9FAD"/>
              </a:solidFill>
              <a:effectLst/>
              <a:latin typeface="inherit"/>
              <a:hlinkClick r:id="rId2"/>
            </a:endParaRPr>
          </a:p>
          <a:p>
            <a:endParaRPr lang="fr-FR" dirty="0"/>
          </a:p>
        </p:txBody>
      </p:sp>
    </p:spTree>
    <p:extLst>
      <p:ext uri="{BB962C8B-B14F-4D97-AF65-F5344CB8AC3E}">
        <p14:creationId xmlns:p14="http://schemas.microsoft.com/office/powerpoint/2010/main" val="412953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697A9-8F25-4780-B3F7-F986FB9119C6}"/>
              </a:ext>
            </a:extLst>
          </p:cNvPr>
          <p:cNvSpPr>
            <a:spLocks noGrp="1"/>
          </p:cNvSpPr>
          <p:nvPr>
            <p:ph type="title"/>
          </p:nvPr>
        </p:nvSpPr>
        <p:spPr>
          <a:xfrm>
            <a:off x="181232" y="365126"/>
            <a:ext cx="11172568" cy="376280"/>
          </a:xfrm>
        </p:spPr>
        <p:txBody>
          <a:bodyPr>
            <a:normAutofit fontScale="90000"/>
          </a:bodyPr>
          <a:lstStyle/>
          <a:p>
            <a:r>
              <a:rPr lang="fr-FR" b="1" i="0" dirty="0">
                <a:solidFill>
                  <a:srgbClr val="333333"/>
                </a:solidFill>
                <a:effectLst/>
                <a:latin typeface="Open Sans"/>
              </a:rPr>
              <a:t>Moto G Power</a:t>
            </a:r>
            <a:endParaRPr lang="fr-FR" dirty="0"/>
          </a:p>
        </p:txBody>
      </p:sp>
      <p:sp>
        <p:nvSpPr>
          <p:cNvPr id="3" name="Espace réservé du contenu 2">
            <a:extLst>
              <a:ext uri="{FF2B5EF4-FFF2-40B4-BE49-F238E27FC236}">
                <a16:creationId xmlns:a16="http://schemas.microsoft.com/office/drawing/2014/main" id="{1F653EDC-12B8-4573-9BD5-4FD32D3C67ED}"/>
              </a:ext>
            </a:extLst>
          </p:cNvPr>
          <p:cNvSpPr>
            <a:spLocks noGrp="1"/>
          </p:cNvSpPr>
          <p:nvPr>
            <p:ph idx="1"/>
          </p:nvPr>
        </p:nvSpPr>
        <p:spPr>
          <a:xfrm>
            <a:off x="181232" y="741406"/>
            <a:ext cx="11829536" cy="5881816"/>
          </a:xfrm>
        </p:spPr>
        <p:txBody>
          <a:bodyPr>
            <a:normAutofit fontScale="92500" lnSpcReduction="10000"/>
          </a:bodyPr>
          <a:lstStyle/>
          <a:p>
            <a:pPr algn="l" fontAlgn="base"/>
            <a:r>
              <a:rPr lang="fr-FR" b="0" i="0" dirty="0">
                <a:solidFill>
                  <a:srgbClr val="333333"/>
                </a:solidFill>
                <a:effectLst/>
                <a:latin typeface="inherit"/>
              </a:rPr>
              <a:t>The </a:t>
            </a:r>
            <a:r>
              <a:rPr lang="fr-FR" b="0" i="0" dirty="0" err="1">
                <a:solidFill>
                  <a:srgbClr val="333333"/>
                </a:solidFill>
                <a:effectLst/>
                <a:latin typeface="inherit"/>
              </a:rPr>
              <a:t>longest</a:t>
            </a:r>
            <a:r>
              <a:rPr lang="fr-FR" b="0" i="0" dirty="0">
                <a:solidFill>
                  <a:srgbClr val="333333"/>
                </a:solidFill>
                <a:effectLst/>
                <a:latin typeface="inherit"/>
              </a:rPr>
              <a:t>-lasting phone </a:t>
            </a:r>
            <a:r>
              <a:rPr lang="fr-FR" b="0" i="0" dirty="0" err="1">
                <a:solidFill>
                  <a:srgbClr val="333333"/>
                </a:solidFill>
                <a:effectLst/>
                <a:latin typeface="inherit"/>
              </a:rPr>
              <a:t>you</a:t>
            </a:r>
            <a:r>
              <a:rPr lang="fr-FR" b="0" i="0" dirty="0">
                <a:solidFill>
                  <a:srgbClr val="333333"/>
                </a:solidFill>
                <a:effectLst/>
                <a:latin typeface="inherit"/>
              </a:rPr>
              <a:t> can </a:t>
            </a:r>
            <a:r>
              <a:rPr lang="fr-FR" b="0" i="0" dirty="0" err="1">
                <a:solidFill>
                  <a:srgbClr val="333333"/>
                </a:solidFill>
                <a:effectLst/>
                <a:latin typeface="inherit"/>
              </a:rPr>
              <a:t>buy</a:t>
            </a:r>
            <a:endParaRPr lang="fr-FR" b="0" i="0" dirty="0">
              <a:solidFill>
                <a:srgbClr val="333333"/>
              </a:solidFill>
              <a:effectLst/>
              <a:latin typeface="inherit"/>
            </a:endParaRPr>
          </a:p>
          <a:p>
            <a:pPr algn="l" fontAlgn="base"/>
            <a:r>
              <a:rPr lang="fr-FR" b="1" i="0" dirty="0">
                <a:solidFill>
                  <a:srgbClr val="333333"/>
                </a:solidFill>
                <a:effectLst/>
                <a:latin typeface="inherit"/>
              </a:rPr>
              <a:t>Display: </a:t>
            </a:r>
            <a:r>
              <a:rPr lang="fr-FR" b="0" i="0" dirty="0">
                <a:solidFill>
                  <a:srgbClr val="333333"/>
                </a:solidFill>
                <a:effectLst/>
                <a:latin typeface="Open Sans"/>
              </a:rPr>
              <a:t>6.4-inch LCD (2300x1080) | </a:t>
            </a:r>
            <a:r>
              <a:rPr lang="fr-FR" b="1" i="0" dirty="0">
                <a:solidFill>
                  <a:srgbClr val="333333"/>
                </a:solidFill>
                <a:effectLst/>
                <a:latin typeface="inherit"/>
              </a:rPr>
              <a:t>CPU: </a:t>
            </a:r>
            <a:r>
              <a:rPr lang="fr-FR" b="0" i="0" dirty="0" err="1">
                <a:solidFill>
                  <a:srgbClr val="333333"/>
                </a:solidFill>
                <a:effectLst/>
                <a:latin typeface="Open Sans"/>
              </a:rPr>
              <a:t>Snapdragon</a:t>
            </a:r>
            <a:r>
              <a:rPr lang="fr-FR" b="0" i="0" dirty="0">
                <a:solidFill>
                  <a:srgbClr val="333333"/>
                </a:solidFill>
                <a:effectLst/>
                <a:latin typeface="Open Sans"/>
              </a:rPr>
              <a:t> 665 | </a:t>
            </a:r>
            <a:r>
              <a:rPr lang="fr-FR" b="1" i="0" dirty="0">
                <a:solidFill>
                  <a:srgbClr val="333333"/>
                </a:solidFill>
                <a:effectLst/>
                <a:latin typeface="inherit"/>
              </a:rPr>
              <a:t>RAM: </a:t>
            </a:r>
            <a:r>
              <a:rPr lang="fr-FR" b="0" i="0" dirty="0">
                <a:solidFill>
                  <a:srgbClr val="333333"/>
                </a:solidFill>
                <a:effectLst/>
                <a:latin typeface="Open Sans"/>
              </a:rPr>
              <a:t>4GB | </a:t>
            </a:r>
            <a:r>
              <a:rPr lang="fr-FR" b="1" i="0" dirty="0">
                <a:solidFill>
                  <a:srgbClr val="333333"/>
                </a:solidFill>
                <a:effectLst/>
                <a:latin typeface="inherit"/>
              </a:rPr>
              <a:t>Storage / </a:t>
            </a:r>
            <a:r>
              <a:rPr lang="fr-FR" b="1" i="0" dirty="0" err="1">
                <a:solidFill>
                  <a:srgbClr val="333333"/>
                </a:solidFill>
                <a:effectLst/>
                <a:latin typeface="inherit"/>
              </a:rPr>
              <a:t>Expandable</a:t>
            </a:r>
            <a:r>
              <a:rPr lang="fr-FR" b="1" i="0" dirty="0">
                <a:solidFill>
                  <a:srgbClr val="333333"/>
                </a:solidFill>
                <a:effectLst/>
                <a:latin typeface="inherit"/>
              </a:rPr>
              <a:t>: </a:t>
            </a:r>
            <a:r>
              <a:rPr lang="fr-FR" b="0" i="0" dirty="0">
                <a:solidFill>
                  <a:srgbClr val="333333"/>
                </a:solidFill>
                <a:effectLst/>
                <a:latin typeface="Open Sans"/>
              </a:rPr>
              <a:t>64GB / Yes | </a:t>
            </a:r>
            <a:r>
              <a:rPr lang="fr-FR" b="1" i="0" dirty="0" err="1">
                <a:solidFill>
                  <a:srgbClr val="333333"/>
                </a:solidFill>
                <a:effectLst/>
                <a:latin typeface="inherit"/>
              </a:rPr>
              <a:t>Rear</a:t>
            </a:r>
            <a:r>
              <a:rPr lang="fr-FR" b="1" i="0" dirty="0">
                <a:solidFill>
                  <a:srgbClr val="333333"/>
                </a:solidFill>
                <a:effectLst/>
                <a:latin typeface="inherit"/>
              </a:rPr>
              <a:t> camera: </a:t>
            </a:r>
            <a:r>
              <a:rPr lang="fr-FR" b="0" i="0" dirty="0">
                <a:solidFill>
                  <a:srgbClr val="333333"/>
                </a:solidFill>
                <a:effectLst/>
                <a:latin typeface="Open Sans"/>
              </a:rPr>
              <a:t>16MP (f/1.7) main, 2MP (f/2.2) macro, 8MP (f/2.2) ultra </a:t>
            </a:r>
            <a:r>
              <a:rPr lang="fr-FR" b="0" i="0" dirty="0" err="1">
                <a:solidFill>
                  <a:srgbClr val="333333"/>
                </a:solidFill>
                <a:effectLst/>
                <a:latin typeface="Open Sans"/>
              </a:rPr>
              <a:t>wide</a:t>
            </a:r>
            <a:r>
              <a:rPr lang="fr-FR" b="0" i="0" dirty="0">
                <a:solidFill>
                  <a:srgbClr val="333333"/>
                </a:solidFill>
                <a:effectLst/>
                <a:latin typeface="Open Sans"/>
              </a:rPr>
              <a:t> angle | </a:t>
            </a:r>
            <a:r>
              <a:rPr lang="fr-FR" b="1" i="0" dirty="0">
                <a:solidFill>
                  <a:srgbClr val="333333"/>
                </a:solidFill>
                <a:effectLst/>
                <a:latin typeface="inherit"/>
              </a:rPr>
              <a:t>Front camera: </a:t>
            </a:r>
            <a:r>
              <a:rPr lang="fr-FR" b="0" i="0" dirty="0">
                <a:solidFill>
                  <a:srgbClr val="333333"/>
                </a:solidFill>
                <a:effectLst/>
                <a:latin typeface="Open Sans"/>
              </a:rPr>
              <a:t>16MP (ƒ/2.0) | </a:t>
            </a:r>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7 </a:t>
            </a:r>
            <a:r>
              <a:rPr lang="fr-FR" b="0" i="0" dirty="0" err="1">
                <a:solidFill>
                  <a:srgbClr val="333333"/>
                </a:solidFill>
                <a:effectLst/>
                <a:latin typeface="Open Sans"/>
              </a:rPr>
              <a:t>ounces</a:t>
            </a:r>
            <a:r>
              <a:rPr lang="fr-FR" b="0" i="0" dirty="0">
                <a:solidFill>
                  <a:srgbClr val="333333"/>
                </a:solidFill>
                <a:effectLst/>
                <a:latin typeface="Open Sans"/>
              </a:rPr>
              <a:t> | </a:t>
            </a:r>
            <a:r>
              <a:rPr lang="fr-FR" b="1" i="0" dirty="0">
                <a:solidFill>
                  <a:srgbClr val="333333"/>
                </a:solidFill>
                <a:effectLst/>
                <a:latin typeface="inherit"/>
              </a:rPr>
              <a:t>Battery life (</a:t>
            </a:r>
            <a:r>
              <a:rPr lang="fr-FR" b="1" i="0" dirty="0" err="1">
                <a:solidFill>
                  <a:srgbClr val="333333"/>
                </a:solidFill>
                <a:effectLst/>
                <a:latin typeface="inherit"/>
              </a:rPr>
              <a:t>Hrs:Mins</a:t>
            </a:r>
            <a:r>
              <a:rPr lang="fr-FR" b="1" i="0" dirty="0">
                <a:solidFill>
                  <a:srgbClr val="333333"/>
                </a:solidFill>
                <a:effectLst/>
                <a:latin typeface="inherit"/>
              </a:rPr>
              <a:t>): </a:t>
            </a:r>
            <a:r>
              <a:rPr lang="fr-FR" b="0" i="0" dirty="0">
                <a:solidFill>
                  <a:srgbClr val="333333"/>
                </a:solidFill>
                <a:effectLst/>
                <a:latin typeface="Open Sans"/>
              </a:rPr>
              <a:t>16:10</a:t>
            </a:r>
          </a:p>
          <a:p>
            <a:pPr algn="l" fontAlgn="base"/>
            <a:r>
              <a:rPr lang="en-US" b="0" i="0" dirty="0">
                <a:solidFill>
                  <a:srgbClr val="333333"/>
                </a:solidFill>
                <a:effectLst/>
                <a:latin typeface="Open Sans"/>
              </a:rPr>
              <a:t>The best battery life we’ve tested</a:t>
            </a:r>
          </a:p>
          <a:p>
            <a:pPr algn="l" fontAlgn="base"/>
            <a:r>
              <a:rPr lang="en-US" b="0" i="0" dirty="0">
                <a:solidFill>
                  <a:srgbClr val="333333"/>
                </a:solidFill>
                <a:effectLst/>
                <a:latin typeface="Open Sans"/>
              </a:rPr>
              <a:t>Low price tag</a:t>
            </a:r>
          </a:p>
          <a:p>
            <a:pPr algn="l" fontAlgn="base"/>
            <a:r>
              <a:rPr lang="en-US" b="0" i="0" dirty="0">
                <a:solidFill>
                  <a:srgbClr val="333333"/>
                </a:solidFill>
                <a:effectLst/>
                <a:latin typeface="Open Sans"/>
              </a:rPr>
              <a:t>Good performance and photos for the price</a:t>
            </a:r>
          </a:p>
          <a:p>
            <a:pPr algn="l" fontAlgn="base"/>
            <a:r>
              <a:rPr lang="en-US" b="0" i="0" dirty="0">
                <a:solidFill>
                  <a:srgbClr val="333333"/>
                </a:solidFill>
                <a:effectLst/>
                <a:latin typeface="Open Sans"/>
              </a:rPr>
              <a:t>Screen isn’t very colorful</a:t>
            </a:r>
          </a:p>
          <a:p>
            <a:pPr algn="l" fontAlgn="base"/>
            <a:r>
              <a:rPr lang="en-US" b="0" i="0" dirty="0">
                <a:solidFill>
                  <a:srgbClr val="333333"/>
                </a:solidFill>
                <a:effectLst/>
                <a:latin typeface="Open Sans"/>
              </a:rPr>
              <a:t>No optical zoom</a:t>
            </a:r>
          </a:p>
          <a:p>
            <a:r>
              <a:rPr lang="fr-FR" b="1" i="0" u="none" strike="noStrike" dirty="0">
                <a:solidFill>
                  <a:srgbClr val="8A9FAD"/>
                </a:solidFill>
                <a:effectLst/>
                <a:latin typeface="inherit"/>
                <a:hlinkClick r:id="rId2"/>
              </a:rPr>
              <a:t>$179.99</a:t>
            </a:r>
          </a:p>
          <a:p>
            <a:r>
              <a:rPr lang="en-US" b="0" i="0" dirty="0">
                <a:solidFill>
                  <a:srgbClr val="333333"/>
                </a:solidFill>
                <a:effectLst/>
                <a:latin typeface="Open Sans"/>
              </a:rPr>
              <a:t>If you want the best phone for lasting all day long, get the Moto G Power. This budget phone from Motorola makes the most of its massive 5,000 </a:t>
            </a:r>
            <a:r>
              <a:rPr lang="en-US" b="0" i="0" dirty="0" err="1">
                <a:solidFill>
                  <a:srgbClr val="333333"/>
                </a:solidFill>
                <a:effectLst/>
                <a:latin typeface="Open Sans"/>
              </a:rPr>
              <a:t>mAh</a:t>
            </a:r>
            <a:r>
              <a:rPr lang="en-US" b="0" i="0" dirty="0">
                <a:solidFill>
                  <a:srgbClr val="333333"/>
                </a:solidFill>
                <a:effectLst/>
                <a:latin typeface="Open Sans"/>
              </a:rPr>
              <a:t> battery, enduring for more than 16 hours on our battery test, in which we have a phone surf the web over LTE until it runs out of juice. </a:t>
            </a:r>
            <a:endParaRPr lang="fr-FR" b="0" i="0" u="none" strike="noStrike" dirty="0">
              <a:solidFill>
                <a:srgbClr val="8A9FAD"/>
              </a:solidFill>
              <a:effectLst/>
              <a:latin typeface="inherit"/>
              <a:hlinkClick r:id="rId2"/>
            </a:endParaRPr>
          </a:p>
          <a:p>
            <a:endParaRPr lang="fr-FR" dirty="0"/>
          </a:p>
        </p:txBody>
      </p:sp>
    </p:spTree>
    <p:extLst>
      <p:ext uri="{BB962C8B-B14F-4D97-AF65-F5344CB8AC3E}">
        <p14:creationId xmlns:p14="http://schemas.microsoft.com/office/powerpoint/2010/main" val="155006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3AF29-3102-4E5D-B280-3B38841805FB}"/>
              </a:ext>
            </a:extLst>
          </p:cNvPr>
          <p:cNvSpPr>
            <a:spLocks noGrp="1"/>
          </p:cNvSpPr>
          <p:nvPr>
            <p:ph type="title"/>
          </p:nvPr>
        </p:nvSpPr>
        <p:spPr>
          <a:xfrm>
            <a:off x="205945" y="98855"/>
            <a:ext cx="11623589" cy="996777"/>
          </a:xfrm>
        </p:spPr>
        <p:txBody>
          <a:bodyPr/>
          <a:lstStyle/>
          <a:p>
            <a:r>
              <a:rPr lang="es-ES" b="1" i="0" dirty="0">
                <a:solidFill>
                  <a:srgbClr val="333333"/>
                </a:solidFill>
                <a:effectLst/>
                <a:latin typeface="Open Sans"/>
              </a:rPr>
              <a:t>Canon EOS </a:t>
            </a:r>
            <a:r>
              <a:rPr lang="es-ES" b="1" i="0" dirty="0" err="1">
                <a:solidFill>
                  <a:srgbClr val="333333"/>
                </a:solidFill>
                <a:effectLst/>
                <a:latin typeface="Open Sans"/>
              </a:rPr>
              <a:t>Rebel</a:t>
            </a:r>
            <a:r>
              <a:rPr lang="es-ES" b="1" i="0" dirty="0">
                <a:solidFill>
                  <a:srgbClr val="333333"/>
                </a:solidFill>
                <a:effectLst/>
                <a:latin typeface="Open Sans"/>
              </a:rPr>
              <a:t> SL3 / 250D</a:t>
            </a:r>
            <a:endParaRPr lang="fr-FR" dirty="0"/>
          </a:p>
        </p:txBody>
      </p:sp>
      <p:sp>
        <p:nvSpPr>
          <p:cNvPr id="3" name="Espace réservé du contenu 2">
            <a:extLst>
              <a:ext uri="{FF2B5EF4-FFF2-40B4-BE49-F238E27FC236}">
                <a16:creationId xmlns:a16="http://schemas.microsoft.com/office/drawing/2014/main" id="{BD13601D-2C89-4F69-B8E5-CDE5A711C75B}"/>
              </a:ext>
            </a:extLst>
          </p:cNvPr>
          <p:cNvSpPr>
            <a:spLocks noGrp="1"/>
          </p:cNvSpPr>
          <p:nvPr>
            <p:ph idx="1"/>
          </p:nvPr>
        </p:nvSpPr>
        <p:spPr>
          <a:xfrm>
            <a:off x="0" y="1013255"/>
            <a:ext cx="11516498" cy="5218669"/>
          </a:xfrm>
        </p:spPr>
        <p:txBody>
          <a:bodyPr>
            <a:normAutofit fontScale="70000" lnSpcReduction="20000"/>
          </a:bodyPr>
          <a:lstStyle/>
          <a:p>
            <a:pPr algn="l" fontAlgn="base"/>
            <a:r>
              <a:rPr lang="en-US" b="0" i="0" dirty="0">
                <a:solidFill>
                  <a:srgbClr val="333333"/>
                </a:solidFill>
                <a:effectLst/>
                <a:latin typeface="inherit"/>
              </a:rPr>
              <a:t>For features, price and user-friendliness, this is the best Canon DSLR</a:t>
            </a:r>
          </a:p>
          <a:p>
            <a:pPr algn="l" fontAlgn="base"/>
            <a:r>
              <a:rPr lang="en-US" b="1" i="0" dirty="0">
                <a:solidFill>
                  <a:srgbClr val="333333"/>
                </a:solidFill>
                <a:effectLst/>
                <a:latin typeface="inherit"/>
              </a:rPr>
              <a:t>Type: </a:t>
            </a:r>
            <a:r>
              <a:rPr lang="en-US" b="0" i="0" dirty="0">
                <a:solidFill>
                  <a:srgbClr val="333333"/>
                </a:solidFill>
                <a:effectLst/>
                <a:latin typeface="inherit"/>
              </a:rPr>
              <a:t>DSLR | </a:t>
            </a:r>
            <a:r>
              <a:rPr lang="en-US" b="1" i="0" dirty="0">
                <a:solidFill>
                  <a:srgbClr val="333333"/>
                </a:solidFill>
                <a:effectLst/>
                <a:latin typeface="inherit"/>
              </a:rPr>
              <a:t>Sensor: </a:t>
            </a:r>
            <a:r>
              <a:rPr lang="en-US" b="0" i="0" dirty="0">
                <a:solidFill>
                  <a:srgbClr val="333333"/>
                </a:solidFill>
                <a:effectLst/>
                <a:latin typeface="inherit"/>
              </a:rPr>
              <a:t>APS-C | </a:t>
            </a:r>
            <a:r>
              <a:rPr lang="en-US" b="1" i="0" dirty="0">
                <a:solidFill>
                  <a:srgbClr val="333333"/>
                </a:solidFill>
                <a:effectLst/>
                <a:latin typeface="inherit"/>
              </a:rPr>
              <a:t>Megapixels: </a:t>
            </a:r>
            <a:r>
              <a:rPr lang="en-US" b="0" i="0" dirty="0">
                <a:solidFill>
                  <a:srgbClr val="333333"/>
                </a:solidFill>
                <a:effectLst/>
                <a:latin typeface="inherit"/>
              </a:rPr>
              <a:t>24.2MP | </a:t>
            </a:r>
            <a:r>
              <a:rPr lang="en-US" b="1" i="0" dirty="0">
                <a:solidFill>
                  <a:srgbClr val="333333"/>
                </a:solidFill>
                <a:effectLst/>
                <a:latin typeface="inherit"/>
              </a:rPr>
              <a:t>Lens mount: </a:t>
            </a:r>
            <a:r>
              <a:rPr lang="en-US" b="0" i="0" dirty="0">
                <a:solidFill>
                  <a:srgbClr val="333333"/>
                </a:solidFill>
                <a:effectLst/>
                <a:latin typeface="inherit"/>
              </a:rPr>
              <a:t>Canon EF-S | </a:t>
            </a:r>
            <a:r>
              <a:rPr lang="en-US" b="1" i="0" dirty="0">
                <a:solidFill>
                  <a:srgbClr val="333333"/>
                </a:solidFill>
                <a:effectLst/>
                <a:latin typeface="inherit"/>
              </a:rPr>
              <a:t>Screen: </a:t>
            </a:r>
            <a:r>
              <a:rPr lang="en-US" b="0" i="0" dirty="0">
                <a:solidFill>
                  <a:srgbClr val="333333"/>
                </a:solidFill>
                <a:effectLst/>
                <a:latin typeface="inherit"/>
              </a:rPr>
              <a:t>3in </a:t>
            </a:r>
            <a:r>
              <a:rPr lang="en-US" b="0" i="0" dirty="0" err="1">
                <a:solidFill>
                  <a:srgbClr val="333333"/>
                </a:solidFill>
                <a:effectLst/>
                <a:latin typeface="inherit"/>
              </a:rPr>
              <a:t>vari</a:t>
            </a:r>
            <a:r>
              <a:rPr lang="en-US" b="0" i="0" dirty="0">
                <a:solidFill>
                  <a:srgbClr val="333333"/>
                </a:solidFill>
                <a:effectLst/>
                <a:latin typeface="inherit"/>
              </a:rPr>
              <a:t>-angle touchscreen, 1,040,000 dots | </a:t>
            </a:r>
            <a:r>
              <a:rPr lang="en-US" b="1" i="0" dirty="0">
                <a:solidFill>
                  <a:srgbClr val="333333"/>
                </a:solidFill>
                <a:effectLst/>
                <a:latin typeface="inherit"/>
              </a:rPr>
              <a:t>Max burst speed: </a:t>
            </a:r>
            <a:r>
              <a:rPr lang="en-US" b="0" i="0" dirty="0">
                <a:solidFill>
                  <a:srgbClr val="333333"/>
                </a:solidFill>
                <a:effectLst/>
                <a:latin typeface="inherit"/>
              </a:rPr>
              <a:t>5fps | </a:t>
            </a:r>
            <a:r>
              <a:rPr lang="en-US" b="1" i="0" dirty="0">
                <a:solidFill>
                  <a:srgbClr val="333333"/>
                </a:solidFill>
                <a:effectLst/>
                <a:latin typeface="inherit"/>
              </a:rPr>
              <a:t>Max video resolution: </a:t>
            </a:r>
            <a:r>
              <a:rPr lang="en-US" b="0" i="0" dirty="0">
                <a:solidFill>
                  <a:srgbClr val="333333"/>
                </a:solidFill>
                <a:effectLst/>
                <a:latin typeface="inherit"/>
              </a:rPr>
              <a:t>4K | </a:t>
            </a:r>
            <a:r>
              <a:rPr lang="en-US" b="1" i="0" dirty="0">
                <a:solidFill>
                  <a:srgbClr val="333333"/>
                </a:solidFill>
                <a:effectLst/>
                <a:latin typeface="inherit"/>
              </a:rPr>
              <a:t>User level: </a:t>
            </a:r>
            <a:r>
              <a:rPr lang="en-US" b="0" i="0" dirty="0">
                <a:solidFill>
                  <a:srgbClr val="333333"/>
                </a:solidFill>
                <a:effectLst/>
                <a:latin typeface="inherit"/>
              </a:rPr>
              <a:t>Beginner</a:t>
            </a:r>
          </a:p>
          <a:p>
            <a:pPr algn="r" fontAlgn="base"/>
            <a:r>
              <a:rPr lang="en-US" b="1" i="0" u="none" strike="noStrike" dirty="0">
                <a:solidFill>
                  <a:srgbClr val="A4CFE8"/>
                </a:solidFill>
                <a:effectLst/>
                <a:latin typeface="inherit"/>
                <a:hlinkClick r:id="rId2"/>
              </a:rPr>
              <a:t>$649</a:t>
            </a:r>
            <a:endParaRPr lang="en-US" b="0" i="0" u="none" strike="noStrike" dirty="0">
              <a:solidFill>
                <a:srgbClr val="A4CFE8"/>
              </a:solidFill>
              <a:effectLst/>
              <a:latin typeface="inherit"/>
              <a:hlinkClick r:id="rId2"/>
            </a:endParaRPr>
          </a:p>
          <a:p>
            <a:pPr marL="0" indent="0" algn="l" fontAlgn="base">
              <a:buNone/>
            </a:pPr>
            <a:r>
              <a:rPr lang="en-US" b="0" i="0" dirty="0">
                <a:solidFill>
                  <a:srgbClr val="333333"/>
                </a:solidFill>
                <a:effectLst/>
                <a:latin typeface="inherit"/>
              </a:rPr>
              <a:t>+Easy to use</a:t>
            </a:r>
          </a:p>
          <a:p>
            <a:pPr marL="0" indent="0" algn="l" fontAlgn="base">
              <a:buNone/>
            </a:pPr>
            <a:r>
              <a:rPr lang="en-US" b="0" i="0" dirty="0">
                <a:solidFill>
                  <a:srgbClr val="333333"/>
                </a:solidFill>
                <a:effectLst/>
                <a:latin typeface="inherit"/>
              </a:rPr>
              <a:t>+Excellent live view autofocus</a:t>
            </a:r>
          </a:p>
          <a:p>
            <a:pPr marL="0" indent="0" algn="l" fontAlgn="base">
              <a:buNone/>
            </a:pPr>
            <a:r>
              <a:rPr lang="en-US" b="0" i="0" dirty="0">
                <a:solidFill>
                  <a:srgbClr val="333333"/>
                </a:solidFill>
                <a:effectLst/>
                <a:latin typeface="inherit"/>
              </a:rPr>
              <a:t>+4K video</a:t>
            </a:r>
          </a:p>
          <a:p>
            <a:pPr marL="0" indent="0" algn="l" fontAlgn="base">
              <a:buNone/>
            </a:pPr>
            <a:r>
              <a:rPr lang="en-US" b="0" i="0" dirty="0">
                <a:solidFill>
                  <a:srgbClr val="333333"/>
                </a:solidFill>
                <a:effectLst/>
                <a:latin typeface="inherit"/>
              </a:rPr>
              <a:t>-Bigger than a mirrorless model</a:t>
            </a:r>
          </a:p>
          <a:p>
            <a:pPr algn="l" fontAlgn="base"/>
            <a:r>
              <a:rPr lang="en-US" b="0" i="0" dirty="0">
                <a:solidFill>
                  <a:srgbClr val="333333"/>
                </a:solidFill>
                <a:effectLst/>
                <a:latin typeface="Open Sans"/>
              </a:rPr>
              <a:t>The Canon EOS Rebel SL3 (called the EOS 250D in Europe) is a terrific camera for beginners, because although it costs a little more than entry-level models like the </a:t>
            </a:r>
            <a:r>
              <a:rPr lang="en-US" b="0" i="0" u="none" strike="noStrike" dirty="0">
                <a:solidFill>
                  <a:srgbClr val="A4CFE8"/>
                </a:solidFill>
                <a:effectLst/>
                <a:latin typeface="inherit"/>
                <a:hlinkClick r:id="rId3"/>
              </a:rPr>
              <a:t>Nikon D3500</a:t>
            </a:r>
            <a:r>
              <a:rPr lang="en-US" b="0" i="0" dirty="0">
                <a:solidFill>
                  <a:srgbClr val="333333"/>
                </a:solidFill>
                <a:effectLst/>
                <a:latin typeface="Open Sans"/>
              </a:rPr>
              <a:t>, it has lots of features to make picture taking easier and more exciting, and the potential to take on more advanced projects as your skills grow. The 24-megapixel APS-C sensor delivers great results, but the star of the show is Canon's advanced Dual Pixel CMOS AF system, which makes the live view autofocus (when you use the rear screen rather than the viewfinder) extremely fast and responsive. Better still, the rear screen is both fully-articulating and touch-sensitive, so you can take pictures at all sorts of odd angles, and for the first time in a DSLR at this price it's possible to shoot 4K video – this is the perfect DSLR for bloggers and vloggers, not just regular photographers. </a:t>
            </a:r>
          </a:p>
          <a:p>
            <a:endParaRPr lang="fr-FR" dirty="0"/>
          </a:p>
        </p:txBody>
      </p:sp>
    </p:spTree>
    <p:extLst>
      <p:ext uri="{BB962C8B-B14F-4D97-AF65-F5344CB8AC3E}">
        <p14:creationId xmlns:p14="http://schemas.microsoft.com/office/powerpoint/2010/main" val="3955768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AADD503-FE5A-472D-9AFC-61C0DCBA432E}"/>
              </a:ext>
            </a:extLst>
          </p:cNvPr>
          <p:cNvSpPr>
            <a:spLocks noGrp="1"/>
          </p:cNvSpPr>
          <p:nvPr>
            <p:ph idx="1"/>
          </p:nvPr>
        </p:nvSpPr>
        <p:spPr/>
        <p:txBody>
          <a:bodyPr>
            <a:normAutofit/>
          </a:bodyPr>
          <a:lstStyle/>
          <a:p>
            <a:pPr marL="0" indent="0" algn="ctr">
              <a:buNone/>
            </a:pPr>
            <a:endParaRPr lang="en-US" sz="5400" b="1" i="0" dirty="0">
              <a:effectLst/>
              <a:latin typeface="Open Sans"/>
            </a:endParaRPr>
          </a:p>
          <a:p>
            <a:pPr marL="0" indent="0" algn="ctr">
              <a:buNone/>
            </a:pPr>
            <a:r>
              <a:rPr lang="en-US" sz="5400" b="1" i="0" dirty="0">
                <a:effectLst/>
                <a:latin typeface="Open Sans"/>
              </a:rPr>
              <a:t>The best Bluetooth speakers 2020</a:t>
            </a:r>
            <a:endParaRPr lang="fr-FR" sz="5400" dirty="0"/>
          </a:p>
        </p:txBody>
      </p:sp>
    </p:spTree>
    <p:extLst>
      <p:ext uri="{BB962C8B-B14F-4D97-AF65-F5344CB8AC3E}">
        <p14:creationId xmlns:p14="http://schemas.microsoft.com/office/powerpoint/2010/main" val="1965441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5DBFB3-DCF1-48BF-93D3-29CB41EC3F85}"/>
              </a:ext>
            </a:extLst>
          </p:cNvPr>
          <p:cNvSpPr>
            <a:spLocks noGrp="1"/>
          </p:cNvSpPr>
          <p:nvPr>
            <p:ph type="title"/>
          </p:nvPr>
        </p:nvSpPr>
        <p:spPr>
          <a:xfrm>
            <a:off x="263611" y="365125"/>
            <a:ext cx="11090189" cy="458659"/>
          </a:xfrm>
        </p:spPr>
        <p:txBody>
          <a:bodyPr>
            <a:normAutofit fontScale="90000"/>
          </a:bodyPr>
          <a:lstStyle/>
          <a:p>
            <a:r>
              <a:rPr lang="fr-FR" b="1" i="0" dirty="0">
                <a:solidFill>
                  <a:srgbClr val="333333"/>
                </a:solidFill>
                <a:effectLst/>
                <a:latin typeface="Open Sans"/>
              </a:rPr>
              <a:t>1. Sonos Move</a:t>
            </a:r>
            <a:endParaRPr lang="fr-FR" dirty="0"/>
          </a:p>
        </p:txBody>
      </p:sp>
      <p:sp>
        <p:nvSpPr>
          <p:cNvPr id="3" name="Espace réservé du contenu 2">
            <a:extLst>
              <a:ext uri="{FF2B5EF4-FFF2-40B4-BE49-F238E27FC236}">
                <a16:creationId xmlns:a16="http://schemas.microsoft.com/office/drawing/2014/main" id="{CE72116E-7618-411C-B641-A8FA7E926019}"/>
              </a:ext>
            </a:extLst>
          </p:cNvPr>
          <p:cNvSpPr>
            <a:spLocks noGrp="1"/>
          </p:cNvSpPr>
          <p:nvPr>
            <p:ph idx="1"/>
          </p:nvPr>
        </p:nvSpPr>
        <p:spPr>
          <a:xfrm>
            <a:off x="345989" y="1013254"/>
            <a:ext cx="11007811" cy="5163709"/>
          </a:xfrm>
        </p:spPr>
        <p:txBody>
          <a:bodyPr>
            <a:normAutofit fontScale="70000" lnSpcReduction="20000"/>
          </a:bodyPr>
          <a:lstStyle/>
          <a:p>
            <a:pPr algn="l" fontAlgn="base"/>
            <a:r>
              <a:rPr lang="en-US" b="0" i="0" dirty="0">
                <a:solidFill>
                  <a:srgbClr val="333333"/>
                </a:solidFill>
                <a:effectLst/>
                <a:latin typeface="inherit"/>
              </a:rPr>
              <a:t>The best Bluetooth speaker in the world, </a:t>
            </a:r>
            <a:r>
              <a:rPr lang="en-US" b="0" i="0" dirty="0" err="1">
                <a:solidFill>
                  <a:srgbClr val="333333"/>
                </a:solidFill>
                <a:effectLst/>
                <a:latin typeface="inherit"/>
              </a:rPr>
              <a:t>Sonos</a:t>
            </a:r>
            <a:r>
              <a:rPr lang="en-US" b="0" i="0" dirty="0">
                <a:solidFill>
                  <a:srgbClr val="333333"/>
                </a:solidFill>
                <a:effectLst/>
                <a:latin typeface="inherit"/>
              </a:rPr>
              <a:t> Move brings the party indoors and outside</a:t>
            </a:r>
          </a:p>
          <a:p>
            <a:pPr algn="l" fontAlgn="base"/>
            <a:r>
              <a:rPr lang="en-US" b="1" i="0" dirty="0">
                <a:solidFill>
                  <a:srgbClr val="333333"/>
                </a:solidFill>
                <a:effectLst/>
                <a:latin typeface="inherit"/>
              </a:rPr>
              <a:t>Weight: </a:t>
            </a:r>
            <a:r>
              <a:rPr lang="en-US" b="0" i="0" dirty="0">
                <a:solidFill>
                  <a:srgbClr val="333333"/>
                </a:solidFill>
                <a:effectLst/>
                <a:latin typeface="Open Sans"/>
              </a:rPr>
              <a:t>6.61 pounds (3kg) | </a:t>
            </a:r>
            <a:r>
              <a:rPr lang="en-US" b="1" i="0" dirty="0">
                <a:solidFill>
                  <a:srgbClr val="333333"/>
                </a:solidFill>
                <a:effectLst/>
                <a:latin typeface="inherit"/>
              </a:rPr>
              <a:t>Battery life: </a:t>
            </a:r>
            <a:r>
              <a:rPr lang="en-US" b="0" i="0" dirty="0">
                <a:solidFill>
                  <a:srgbClr val="333333"/>
                </a:solidFill>
                <a:effectLst/>
                <a:latin typeface="Open Sans"/>
              </a:rPr>
              <a:t>10 hours | </a:t>
            </a:r>
            <a:r>
              <a:rPr lang="en-US" b="1" i="0" dirty="0">
                <a:solidFill>
                  <a:srgbClr val="333333"/>
                </a:solidFill>
                <a:effectLst/>
                <a:latin typeface="inherit"/>
              </a:rPr>
              <a:t>Connectivity: </a:t>
            </a:r>
            <a:r>
              <a:rPr lang="en-US" b="0" i="0" dirty="0">
                <a:solidFill>
                  <a:srgbClr val="333333"/>
                </a:solidFill>
                <a:effectLst/>
                <a:latin typeface="Open Sans"/>
              </a:rPr>
              <a:t>Wi-Fi (802.11 b/g/n, 2.4 GHz, and 5GHz) and Bluetooth 4.2 | </a:t>
            </a:r>
            <a:r>
              <a:rPr lang="en-US" b="1" i="0" dirty="0">
                <a:solidFill>
                  <a:srgbClr val="333333"/>
                </a:solidFill>
                <a:effectLst/>
                <a:latin typeface="inherit"/>
              </a:rPr>
              <a:t>Drivers: </a:t>
            </a:r>
            <a:r>
              <a:rPr lang="en-US" b="0" i="0" dirty="0">
                <a:solidFill>
                  <a:srgbClr val="333333"/>
                </a:solidFill>
                <a:effectLst/>
                <a:latin typeface="Open Sans"/>
              </a:rPr>
              <a:t>One down-firing tweeter, one mid-woofer, two Class-D digital amplifiers | </a:t>
            </a:r>
            <a:r>
              <a:rPr lang="en-US" b="1" i="0" dirty="0">
                <a:solidFill>
                  <a:srgbClr val="333333"/>
                </a:solidFill>
                <a:effectLst/>
                <a:latin typeface="inherit"/>
              </a:rPr>
              <a:t>NFC: </a:t>
            </a:r>
            <a:r>
              <a:rPr lang="en-US" b="0" i="0" dirty="0">
                <a:solidFill>
                  <a:srgbClr val="333333"/>
                </a:solidFill>
                <a:effectLst/>
                <a:latin typeface="Open Sans"/>
              </a:rPr>
              <a:t>No | </a:t>
            </a:r>
            <a:r>
              <a:rPr lang="en-US" b="1" i="0" dirty="0">
                <a:solidFill>
                  <a:srgbClr val="333333"/>
                </a:solidFill>
                <a:effectLst/>
                <a:latin typeface="inherit"/>
              </a:rPr>
              <a:t>Aux-in: </a:t>
            </a:r>
            <a:r>
              <a:rPr lang="en-US" b="0" i="0" dirty="0">
                <a:solidFill>
                  <a:srgbClr val="333333"/>
                </a:solidFill>
                <a:effectLst/>
                <a:latin typeface="Open Sans"/>
              </a:rPr>
              <a:t>No | </a:t>
            </a:r>
            <a:r>
              <a:rPr lang="en-US" b="1" i="0" dirty="0">
                <a:solidFill>
                  <a:srgbClr val="333333"/>
                </a:solidFill>
                <a:effectLst/>
                <a:latin typeface="inherit"/>
              </a:rPr>
              <a:t>USB charging: </a:t>
            </a:r>
            <a:r>
              <a:rPr lang="en-US" b="0" i="0" dirty="0">
                <a:solidFill>
                  <a:srgbClr val="333333"/>
                </a:solidFill>
                <a:effectLst/>
                <a:latin typeface="Open Sans"/>
              </a:rPr>
              <a:t>Yes (USB-C, and comes with charging dock)</a:t>
            </a:r>
          </a:p>
          <a:p>
            <a:pPr algn="l" fontAlgn="base"/>
            <a:r>
              <a:rPr lang="en-US" b="0" i="0" dirty="0">
                <a:solidFill>
                  <a:srgbClr val="333333"/>
                </a:solidFill>
                <a:effectLst/>
                <a:latin typeface="Open Sans"/>
              </a:rPr>
              <a:t>Integrates with a home </a:t>
            </a:r>
            <a:r>
              <a:rPr lang="en-US" b="0" i="0" dirty="0" err="1">
                <a:solidFill>
                  <a:srgbClr val="333333"/>
                </a:solidFill>
                <a:effectLst/>
                <a:latin typeface="Open Sans"/>
              </a:rPr>
              <a:t>Sonos</a:t>
            </a:r>
            <a:r>
              <a:rPr lang="en-US" b="0" i="0" dirty="0">
                <a:solidFill>
                  <a:srgbClr val="333333"/>
                </a:solidFill>
                <a:effectLst/>
                <a:latin typeface="Open Sans"/>
              </a:rPr>
              <a:t> speaker network</a:t>
            </a:r>
          </a:p>
          <a:p>
            <a:pPr algn="l" fontAlgn="base"/>
            <a:r>
              <a:rPr lang="en-US" b="0" i="0" dirty="0">
                <a:solidFill>
                  <a:srgbClr val="333333"/>
                </a:solidFill>
                <a:effectLst/>
                <a:latin typeface="Open Sans"/>
              </a:rPr>
              <a:t>On-the-go tunes</a:t>
            </a:r>
          </a:p>
          <a:p>
            <a:pPr algn="l" fontAlgn="base"/>
            <a:r>
              <a:rPr lang="en-US" b="0" i="0" dirty="0">
                <a:solidFill>
                  <a:srgbClr val="333333"/>
                </a:solidFill>
                <a:effectLst/>
                <a:latin typeface="Open Sans"/>
              </a:rPr>
              <a:t>Not as feature-rich when using Bluetooth</a:t>
            </a:r>
          </a:p>
          <a:p>
            <a:pPr algn="l" fontAlgn="base"/>
            <a:r>
              <a:rPr lang="en-US" b="0" i="0" dirty="0">
                <a:solidFill>
                  <a:srgbClr val="333333"/>
                </a:solidFill>
                <a:effectLst/>
                <a:latin typeface="Open Sans"/>
              </a:rPr>
              <a:t>Cant be used as rear cinema speakers</a:t>
            </a:r>
          </a:p>
          <a:p>
            <a:pPr algn="l" fontAlgn="base"/>
            <a:r>
              <a:rPr lang="en-US" b="0" i="0" dirty="0">
                <a:solidFill>
                  <a:srgbClr val="333333"/>
                </a:solidFill>
                <a:effectLst/>
                <a:latin typeface="Open Sans"/>
              </a:rPr>
              <a:t>Integrates with a home </a:t>
            </a:r>
            <a:r>
              <a:rPr lang="en-US" b="0" i="0" dirty="0" err="1">
                <a:solidFill>
                  <a:srgbClr val="333333"/>
                </a:solidFill>
                <a:effectLst/>
                <a:latin typeface="Open Sans"/>
              </a:rPr>
              <a:t>Sonos</a:t>
            </a:r>
            <a:r>
              <a:rPr lang="en-US" b="0" i="0" dirty="0">
                <a:solidFill>
                  <a:srgbClr val="333333"/>
                </a:solidFill>
                <a:effectLst/>
                <a:latin typeface="Open Sans"/>
              </a:rPr>
              <a:t> speaker network</a:t>
            </a:r>
          </a:p>
          <a:p>
            <a:pPr algn="l" fontAlgn="base"/>
            <a:r>
              <a:rPr lang="en-US" b="0" i="0" dirty="0">
                <a:solidFill>
                  <a:srgbClr val="333333"/>
                </a:solidFill>
                <a:effectLst/>
                <a:latin typeface="Open Sans"/>
              </a:rPr>
              <a:t>On-the-go tunes</a:t>
            </a:r>
          </a:p>
          <a:p>
            <a:pPr algn="l" fontAlgn="base"/>
            <a:r>
              <a:rPr lang="en-US" b="0" i="0" dirty="0">
                <a:solidFill>
                  <a:srgbClr val="333333"/>
                </a:solidFill>
                <a:effectLst/>
                <a:latin typeface="Open Sans"/>
              </a:rPr>
              <a:t>Not as feature-rich when using Bluetooth</a:t>
            </a:r>
          </a:p>
          <a:p>
            <a:pPr algn="l" fontAlgn="base"/>
            <a:r>
              <a:rPr lang="en-US" b="0" i="0" dirty="0">
                <a:solidFill>
                  <a:srgbClr val="333333"/>
                </a:solidFill>
                <a:effectLst/>
                <a:latin typeface="Open Sans"/>
              </a:rPr>
              <a:t>Cant be used as rear cinema speakers</a:t>
            </a:r>
          </a:p>
          <a:p>
            <a:r>
              <a:rPr lang="fr-FR" b="1" i="0" u="none" strike="noStrike" dirty="0">
                <a:solidFill>
                  <a:srgbClr val="0099CC"/>
                </a:solidFill>
                <a:effectLst/>
                <a:latin typeface="inherit"/>
                <a:hlinkClick r:id="rId2"/>
              </a:rPr>
              <a:t>$598</a:t>
            </a:r>
            <a:endParaRPr lang="fr-FR" b="0" i="0" u="none" strike="noStrike" dirty="0">
              <a:solidFill>
                <a:srgbClr val="0099CC"/>
              </a:solidFill>
              <a:effectLst/>
              <a:latin typeface="inherit"/>
              <a:hlinkClick r:id="rId2"/>
            </a:endParaRPr>
          </a:p>
          <a:p>
            <a:r>
              <a:rPr lang="en-US" b="0" i="0" dirty="0">
                <a:solidFill>
                  <a:srgbClr val="333333"/>
                </a:solidFill>
                <a:effectLst/>
                <a:latin typeface="Open Sans"/>
              </a:rPr>
              <a:t>Here’s the thing about the </a:t>
            </a:r>
            <a:r>
              <a:rPr lang="en-US" b="0" i="0" u="none" strike="noStrike" dirty="0" err="1">
                <a:solidFill>
                  <a:srgbClr val="0099CC"/>
                </a:solidFill>
                <a:effectLst/>
                <a:latin typeface="Open Sans"/>
                <a:hlinkClick r:id="rId3"/>
              </a:rPr>
              <a:t>Sonos</a:t>
            </a:r>
            <a:r>
              <a:rPr lang="en-US" b="0" i="0" u="none" strike="noStrike" dirty="0">
                <a:solidFill>
                  <a:srgbClr val="0099CC"/>
                </a:solidFill>
                <a:effectLst/>
                <a:latin typeface="Open Sans"/>
                <a:hlinkClick r:id="rId3"/>
              </a:rPr>
              <a:t> Move</a:t>
            </a:r>
            <a:r>
              <a:rPr lang="en-US" b="0" i="0" dirty="0">
                <a:solidFill>
                  <a:srgbClr val="333333"/>
                </a:solidFill>
                <a:effectLst/>
                <a:latin typeface="Open Sans"/>
              </a:rPr>
              <a:t> – it’s so good, you might want to consider it not only as your on-the-go party station, but also as your main in-the-home </a:t>
            </a:r>
            <a:r>
              <a:rPr lang="en-US" b="0" i="0" u="none" strike="noStrike" dirty="0">
                <a:solidFill>
                  <a:srgbClr val="0099CC"/>
                </a:solidFill>
                <a:effectLst/>
                <a:latin typeface="Open Sans"/>
                <a:hlinkClick r:id="rId4"/>
              </a:rPr>
              <a:t>wireless speaker</a:t>
            </a:r>
            <a:r>
              <a:rPr lang="en-US" b="0" i="0" dirty="0">
                <a:solidFill>
                  <a:srgbClr val="333333"/>
                </a:solidFill>
                <a:effectLst/>
                <a:latin typeface="Open Sans"/>
              </a:rPr>
              <a:t> too.</a:t>
            </a:r>
            <a:endParaRPr lang="fr-FR" dirty="0"/>
          </a:p>
        </p:txBody>
      </p:sp>
    </p:spTree>
    <p:extLst>
      <p:ext uri="{BB962C8B-B14F-4D97-AF65-F5344CB8AC3E}">
        <p14:creationId xmlns:p14="http://schemas.microsoft.com/office/powerpoint/2010/main" val="276503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A5937-A130-4B63-98DC-088C289A6442}"/>
              </a:ext>
            </a:extLst>
          </p:cNvPr>
          <p:cNvSpPr>
            <a:spLocks noGrp="1"/>
          </p:cNvSpPr>
          <p:nvPr>
            <p:ph type="title"/>
          </p:nvPr>
        </p:nvSpPr>
        <p:spPr>
          <a:xfrm>
            <a:off x="205946" y="131805"/>
            <a:ext cx="11287897" cy="549232"/>
          </a:xfrm>
        </p:spPr>
        <p:txBody>
          <a:bodyPr>
            <a:normAutofit fontScale="90000"/>
          </a:bodyPr>
          <a:lstStyle/>
          <a:p>
            <a:r>
              <a:rPr lang="fr-FR" b="1" i="0" dirty="0">
                <a:solidFill>
                  <a:srgbClr val="333333"/>
                </a:solidFill>
                <a:effectLst/>
                <a:latin typeface="Open Sans"/>
              </a:rPr>
              <a:t>2. UE Boom 3</a:t>
            </a:r>
            <a:endParaRPr lang="fr-FR" dirty="0"/>
          </a:p>
        </p:txBody>
      </p:sp>
      <p:sp>
        <p:nvSpPr>
          <p:cNvPr id="3" name="Espace réservé du contenu 2">
            <a:extLst>
              <a:ext uri="{FF2B5EF4-FFF2-40B4-BE49-F238E27FC236}">
                <a16:creationId xmlns:a16="http://schemas.microsoft.com/office/drawing/2014/main" id="{3E5643CE-C7CE-4248-88FF-6F45B7C742E0}"/>
              </a:ext>
            </a:extLst>
          </p:cNvPr>
          <p:cNvSpPr>
            <a:spLocks noGrp="1"/>
          </p:cNvSpPr>
          <p:nvPr>
            <p:ph idx="1"/>
          </p:nvPr>
        </p:nvSpPr>
        <p:spPr>
          <a:xfrm>
            <a:off x="205946" y="681037"/>
            <a:ext cx="11147854" cy="5495926"/>
          </a:xfrm>
        </p:spPr>
        <p:txBody>
          <a:bodyPr/>
          <a:lstStyle/>
          <a:p>
            <a:pPr algn="l" fontAlgn="base"/>
            <a:r>
              <a:rPr lang="fr-FR" b="0" i="0" dirty="0">
                <a:solidFill>
                  <a:srgbClr val="333333"/>
                </a:solidFill>
                <a:effectLst/>
                <a:latin typeface="inherit"/>
              </a:rPr>
              <a:t>The former best Bluetooth speaker </a:t>
            </a:r>
            <a:r>
              <a:rPr lang="fr-FR" b="0" i="0" dirty="0" err="1">
                <a:solidFill>
                  <a:srgbClr val="333333"/>
                </a:solidFill>
                <a:effectLst/>
                <a:latin typeface="inherit"/>
              </a:rPr>
              <a:t>is</a:t>
            </a:r>
            <a:r>
              <a:rPr lang="fr-FR" b="0" i="0" dirty="0">
                <a:solidFill>
                  <a:srgbClr val="333333"/>
                </a:solidFill>
                <a:effectLst/>
                <a:latin typeface="inherit"/>
              </a:rPr>
              <a:t> </a:t>
            </a:r>
            <a:r>
              <a:rPr lang="fr-FR" b="0" i="0" dirty="0" err="1">
                <a:solidFill>
                  <a:srgbClr val="333333"/>
                </a:solidFill>
                <a:effectLst/>
                <a:latin typeface="inherit"/>
              </a:rPr>
              <a:t>still</a:t>
            </a:r>
            <a:r>
              <a:rPr lang="fr-FR" b="0" i="0" dirty="0">
                <a:solidFill>
                  <a:srgbClr val="333333"/>
                </a:solidFill>
                <a:effectLst/>
                <a:latin typeface="inherit"/>
              </a:rPr>
              <a:t> </a:t>
            </a:r>
            <a:r>
              <a:rPr lang="fr-FR" b="0" i="0" dirty="0" err="1">
                <a:solidFill>
                  <a:srgbClr val="333333"/>
                </a:solidFill>
                <a:effectLst/>
                <a:latin typeface="inherit"/>
              </a:rPr>
              <a:t>great</a:t>
            </a:r>
            <a:r>
              <a:rPr lang="fr-FR" b="0" i="0" dirty="0">
                <a:solidFill>
                  <a:srgbClr val="333333"/>
                </a:solidFill>
                <a:effectLst/>
                <a:latin typeface="inherit"/>
              </a:rPr>
              <a:t> for travelling </a:t>
            </a:r>
            <a:r>
              <a:rPr lang="fr-FR" b="0" i="0" dirty="0" err="1">
                <a:solidFill>
                  <a:srgbClr val="333333"/>
                </a:solidFill>
                <a:effectLst/>
                <a:latin typeface="inherit"/>
              </a:rPr>
              <a:t>with</a:t>
            </a:r>
            <a:endParaRPr lang="fr-FR" b="0" i="0" dirty="0">
              <a:solidFill>
                <a:srgbClr val="333333"/>
              </a:solidFill>
              <a:effectLst/>
              <a:latin typeface="inherit"/>
            </a:endParaRP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1.2 pounds | </a:t>
            </a:r>
            <a:r>
              <a:rPr lang="fr-FR" b="1" i="0" dirty="0">
                <a:solidFill>
                  <a:srgbClr val="333333"/>
                </a:solidFill>
                <a:effectLst/>
                <a:latin typeface="inherit"/>
              </a:rPr>
              <a:t>Battery life: </a:t>
            </a:r>
            <a:r>
              <a:rPr lang="fr-FR" b="0" i="0" dirty="0">
                <a:solidFill>
                  <a:srgbClr val="333333"/>
                </a:solidFill>
                <a:effectLst/>
                <a:latin typeface="Open Sans"/>
              </a:rPr>
              <a:t>15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30+ </a:t>
            </a:r>
            <a:r>
              <a:rPr lang="fr-FR" b="0" i="0" dirty="0" err="1">
                <a:solidFill>
                  <a:srgbClr val="333333"/>
                </a:solidFill>
                <a:effectLst/>
                <a:latin typeface="Open Sans"/>
              </a:rPr>
              <a:t>feet</a:t>
            </a:r>
            <a:r>
              <a:rPr lang="fr-FR" b="0" i="0" dirty="0">
                <a:solidFill>
                  <a:srgbClr val="333333"/>
                </a:solidFill>
                <a:effectLst/>
                <a:latin typeface="Open Sans"/>
              </a:rPr>
              <a:t>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90Hz-20kHz | </a:t>
            </a:r>
            <a:r>
              <a:rPr lang="fr-FR" b="1" i="0" dirty="0">
                <a:solidFill>
                  <a:srgbClr val="333333"/>
                </a:solidFill>
                <a:effectLst/>
                <a:latin typeface="inherit"/>
              </a:rPr>
              <a:t>Drivers: </a:t>
            </a:r>
            <a:r>
              <a:rPr lang="fr-FR" b="0" i="0" dirty="0" err="1">
                <a:solidFill>
                  <a:srgbClr val="333333"/>
                </a:solidFill>
                <a:effectLst/>
                <a:latin typeface="Open Sans"/>
              </a:rPr>
              <a:t>Two</a:t>
            </a:r>
            <a:r>
              <a:rPr lang="fr-FR" b="0" i="0" dirty="0">
                <a:solidFill>
                  <a:srgbClr val="333333"/>
                </a:solidFill>
                <a:effectLst/>
                <a:latin typeface="Open Sans"/>
              </a:rPr>
              <a:t> 1.75" drivers and </a:t>
            </a:r>
            <a:r>
              <a:rPr lang="fr-FR" b="0" i="0" dirty="0" err="1">
                <a:solidFill>
                  <a:srgbClr val="333333"/>
                </a:solidFill>
                <a:effectLst/>
                <a:latin typeface="Open Sans"/>
              </a:rPr>
              <a:t>two</a:t>
            </a:r>
            <a:r>
              <a:rPr lang="fr-FR" b="0" i="0" dirty="0">
                <a:solidFill>
                  <a:srgbClr val="333333"/>
                </a:solidFill>
                <a:effectLst/>
                <a:latin typeface="Open Sans"/>
              </a:rPr>
              <a:t> 1.75" x 3" passive </a:t>
            </a:r>
            <a:r>
              <a:rPr lang="fr-FR" b="0" i="0" dirty="0" err="1">
                <a:solidFill>
                  <a:srgbClr val="333333"/>
                </a:solidFill>
                <a:effectLst/>
                <a:latin typeface="Open Sans"/>
              </a:rPr>
              <a:t>radiators</a:t>
            </a:r>
            <a:r>
              <a:rPr lang="fr-FR" b="0" i="0" dirty="0">
                <a:solidFill>
                  <a:srgbClr val="333333"/>
                </a:solidFill>
                <a:effectLst/>
                <a:latin typeface="Open Sans"/>
              </a:rPr>
              <a:t> | </a:t>
            </a:r>
            <a:r>
              <a:rPr lang="fr-FR" b="1" i="0" dirty="0">
                <a:solidFill>
                  <a:srgbClr val="333333"/>
                </a:solidFill>
                <a:effectLst/>
                <a:latin typeface="inherit"/>
              </a:rPr>
              <a:t>NFC: </a:t>
            </a:r>
            <a:r>
              <a:rPr lang="fr-FR" b="0" i="0" dirty="0">
                <a:solidFill>
                  <a:srgbClr val="333333"/>
                </a:solidFill>
                <a:effectLst/>
                <a:latin typeface="Open Sans"/>
              </a:rPr>
              <a:t>Yes | </a:t>
            </a:r>
            <a:r>
              <a:rPr lang="fr-FR" b="1" i="0" dirty="0">
                <a:solidFill>
                  <a:srgbClr val="333333"/>
                </a:solidFill>
                <a:effectLst/>
                <a:latin typeface="inherit"/>
              </a:rPr>
              <a:t>Aux-in: </a:t>
            </a:r>
            <a:r>
              <a:rPr lang="fr-FR" b="0" i="0" dirty="0">
                <a:solidFill>
                  <a:srgbClr val="333333"/>
                </a:solidFill>
                <a:effectLst/>
                <a:latin typeface="Open Sans"/>
              </a:rPr>
              <a:t>No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Yes</a:t>
            </a:r>
          </a:p>
          <a:p>
            <a:r>
              <a:rPr lang="fr-FR" b="1" i="0" u="none" strike="noStrike" dirty="0">
                <a:solidFill>
                  <a:srgbClr val="0099CC"/>
                </a:solidFill>
                <a:effectLst/>
                <a:latin typeface="inherit"/>
                <a:hlinkClick r:id="rId2"/>
              </a:rPr>
              <a:t>$321</a:t>
            </a:r>
            <a:endParaRPr lang="fr-FR" b="0" i="0" u="none" strike="noStrike" dirty="0">
              <a:solidFill>
                <a:srgbClr val="0099CC"/>
              </a:solidFill>
              <a:effectLst/>
              <a:latin typeface="inherit"/>
              <a:hlinkClick r:id="rId2"/>
            </a:endParaRPr>
          </a:p>
          <a:p>
            <a:r>
              <a:rPr lang="en-US" b="0" i="0" dirty="0">
                <a:solidFill>
                  <a:srgbClr val="333333"/>
                </a:solidFill>
                <a:effectLst/>
                <a:latin typeface="Open Sans"/>
              </a:rPr>
              <a:t>It's both water and dust-proof, and now has a one-touch mix button that lets you pull up your favorite playlists without ever picking up your phone.</a:t>
            </a:r>
            <a:endParaRPr lang="fr-FR" dirty="0"/>
          </a:p>
        </p:txBody>
      </p:sp>
    </p:spTree>
    <p:extLst>
      <p:ext uri="{BB962C8B-B14F-4D97-AF65-F5344CB8AC3E}">
        <p14:creationId xmlns:p14="http://schemas.microsoft.com/office/powerpoint/2010/main" val="241005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6ACAF2-539F-4C76-8E2B-D558F9D4EBCF}"/>
              </a:ext>
            </a:extLst>
          </p:cNvPr>
          <p:cNvSpPr>
            <a:spLocks noGrp="1"/>
          </p:cNvSpPr>
          <p:nvPr>
            <p:ph type="title"/>
          </p:nvPr>
        </p:nvSpPr>
        <p:spPr>
          <a:xfrm>
            <a:off x="0" y="98854"/>
            <a:ext cx="11123141" cy="477795"/>
          </a:xfrm>
        </p:spPr>
        <p:txBody>
          <a:bodyPr>
            <a:normAutofit fontScale="90000"/>
          </a:bodyPr>
          <a:lstStyle/>
          <a:p>
            <a:r>
              <a:rPr lang="fr-FR" b="1" i="0" dirty="0">
                <a:solidFill>
                  <a:srgbClr val="333333"/>
                </a:solidFill>
                <a:effectLst/>
                <a:latin typeface="Open Sans"/>
              </a:rPr>
              <a:t>3. JBL Flip 5</a:t>
            </a:r>
            <a:endParaRPr lang="fr-FR" dirty="0"/>
          </a:p>
        </p:txBody>
      </p:sp>
      <p:sp>
        <p:nvSpPr>
          <p:cNvPr id="3" name="Espace réservé du contenu 2">
            <a:extLst>
              <a:ext uri="{FF2B5EF4-FFF2-40B4-BE49-F238E27FC236}">
                <a16:creationId xmlns:a16="http://schemas.microsoft.com/office/drawing/2014/main" id="{21FEBAA9-6E3D-4814-AD06-F1CA3A92EB51}"/>
              </a:ext>
            </a:extLst>
          </p:cNvPr>
          <p:cNvSpPr>
            <a:spLocks noGrp="1"/>
          </p:cNvSpPr>
          <p:nvPr>
            <p:ph idx="1"/>
          </p:nvPr>
        </p:nvSpPr>
        <p:spPr>
          <a:xfrm>
            <a:off x="230659" y="650789"/>
            <a:ext cx="11123141" cy="5526174"/>
          </a:xfrm>
        </p:spPr>
        <p:txBody>
          <a:bodyPr>
            <a:normAutofit fontScale="85000" lnSpcReduction="20000"/>
          </a:bodyPr>
          <a:lstStyle/>
          <a:p>
            <a:pPr algn="l" fontAlgn="base"/>
            <a:r>
              <a:rPr lang="fr-FR" b="0" i="0" dirty="0">
                <a:solidFill>
                  <a:srgbClr val="333333"/>
                </a:solidFill>
                <a:effectLst/>
                <a:latin typeface="inherit"/>
              </a:rPr>
              <a:t>A fun, no </a:t>
            </a:r>
            <a:r>
              <a:rPr lang="fr-FR" b="0" i="0" dirty="0" err="1">
                <a:solidFill>
                  <a:srgbClr val="333333"/>
                </a:solidFill>
                <a:effectLst/>
                <a:latin typeface="inherit"/>
              </a:rPr>
              <a:t>frills</a:t>
            </a:r>
            <a:r>
              <a:rPr lang="fr-FR" b="0" i="0" dirty="0">
                <a:solidFill>
                  <a:srgbClr val="333333"/>
                </a:solidFill>
                <a:effectLst/>
                <a:latin typeface="inherit"/>
              </a:rPr>
              <a:t> portable speaker</a:t>
            </a: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1.2 pounds | </a:t>
            </a:r>
            <a:r>
              <a:rPr lang="fr-FR" b="1" i="0" dirty="0">
                <a:solidFill>
                  <a:srgbClr val="333333"/>
                </a:solidFill>
                <a:effectLst/>
                <a:latin typeface="inherit"/>
              </a:rPr>
              <a:t>Battery life: </a:t>
            </a:r>
            <a:r>
              <a:rPr lang="fr-FR" b="0" i="0" dirty="0">
                <a:solidFill>
                  <a:srgbClr val="333333"/>
                </a:solidFill>
                <a:effectLst/>
                <a:latin typeface="Open Sans"/>
              </a:rPr>
              <a:t>12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N/A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65Hz - 20kHz | </a:t>
            </a:r>
            <a:r>
              <a:rPr lang="fr-FR" b="1" i="0" dirty="0">
                <a:solidFill>
                  <a:srgbClr val="333333"/>
                </a:solidFill>
                <a:effectLst/>
                <a:latin typeface="inherit"/>
              </a:rPr>
              <a:t>Drivers: </a:t>
            </a:r>
            <a:r>
              <a:rPr lang="fr-FR" b="0" i="0" dirty="0">
                <a:solidFill>
                  <a:srgbClr val="333333"/>
                </a:solidFill>
                <a:effectLst/>
                <a:latin typeface="Open Sans"/>
              </a:rPr>
              <a:t>40mm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Bluetooth version: </a:t>
            </a:r>
            <a:r>
              <a:rPr lang="fr-FR" b="0" i="0" dirty="0">
                <a:solidFill>
                  <a:srgbClr val="333333"/>
                </a:solidFill>
                <a:effectLst/>
                <a:latin typeface="Open Sans"/>
              </a:rPr>
              <a:t>4.2 | </a:t>
            </a:r>
            <a:r>
              <a:rPr lang="fr-FR" b="1" i="0" dirty="0">
                <a:solidFill>
                  <a:srgbClr val="333333"/>
                </a:solidFill>
                <a:effectLst/>
                <a:latin typeface="inherit"/>
              </a:rPr>
              <a:t>Aux-in: </a:t>
            </a:r>
            <a:r>
              <a:rPr lang="fr-FR" b="0" i="0" dirty="0">
                <a:solidFill>
                  <a:srgbClr val="333333"/>
                </a:solidFill>
                <a:effectLst/>
                <a:latin typeface="Open Sans"/>
              </a:rPr>
              <a:t>No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No</a:t>
            </a:r>
          </a:p>
          <a:p>
            <a:pPr algn="l" fontAlgn="base"/>
            <a:r>
              <a:rPr lang="en-US" b="0" i="0" dirty="0">
                <a:solidFill>
                  <a:srgbClr val="333333"/>
                </a:solidFill>
                <a:effectLst/>
                <a:latin typeface="Open Sans"/>
              </a:rPr>
              <a:t>Engaging, entertaining sound</a:t>
            </a:r>
          </a:p>
          <a:p>
            <a:pPr algn="l" fontAlgn="base"/>
            <a:r>
              <a:rPr lang="en-US" b="0" i="0" dirty="0">
                <a:solidFill>
                  <a:srgbClr val="333333"/>
                </a:solidFill>
                <a:effectLst/>
                <a:latin typeface="Open Sans"/>
              </a:rPr>
              <a:t>Easy to use</a:t>
            </a:r>
          </a:p>
          <a:p>
            <a:pPr algn="l" fontAlgn="base"/>
            <a:r>
              <a:rPr lang="en-US" b="0" i="0" dirty="0">
                <a:solidFill>
                  <a:srgbClr val="333333"/>
                </a:solidFill>
                <a:effectLst/>
                <a:latin typeface="Open Sans"/>
              </a:rPr>
              <a:t>No 3.5mm input</a:t>
            </a:r>
          </a:p>
          <a:p>
            <a:pPr algn="l" fontAlgn="base"/>
            <a:r>
              <a:rPr lang="en-US" b="0" i="0" dirty="0">
                <a:solidFill>
                  <a:srgbClr val="333333"/>
                </a:solidFill>
                <a:effectLst/>
                <a:latin typeface="Open Sans"/>
              </a:rPr>
              <a:t>No mic for hands-free calls</a:t>
            </a:r>
          </a:p>
          <a:p>
            <a:pPr algn="r" fontAlgn="base"/>
            <a:r>
              <a:rPr lang="fr-FR" b="1" i="0" u="none" strike="noStrike" dirty="0">
                <a:solidFill>
                  <a:srgbClr val="0099CC"/>
                </a:solidFill>
                <a:effectLst/>
                <a:latin typeface="inherit"/>
                <a:hlinkClick r:id="rId2"/>
              </a:rPr>
              <a:t>$129.10</a:t>
            </a:r>
            <a:endParaRPr lang="fr-FR" b="0" i="0" u="none" strike="noStrike" dirty="0">
              <a:solidFill>
                <a:srgbClr val="0099CC"/>
              </a:solidFill>
              <a:effectLst/>
              <a:latin typeface="inherit"/>
              <a:hlinkClick r:id="rId2"/>
            </a:endParaRPr>
          </a:p>
          <a:p>
            <a:pPr algn="l" fontAlgn="base"/>
            <a:r>
              <a:rPr lang="en-US" b="0" i="0" dirty="0">
                <a:solidFill>
                  <a:srgbClr val="333333"/>
                </a:solidFill>
                <a:effectLst/>
                <a:latin typeface="Open Sans"/>
              </a:rPr>
              <a:t>The JBL Flip 5 is proof that the best Bluetooth speakers aren't always the ones with the most impressive specs.</a:t>
            </a:r>
          </a:p>
          <a:p>
            <a:pPr algn="l" fontAlgn="base"/>
            <a:r>
              <a:rPr lang="en-US" b="0" i="0" dirty="0">
                <a:solidFill>
                  <a:srgbClr val="333333"/>
                </a:solidFill>
                <a:effectLst/>
                <a:latin typeface="Open Sans"/>
              </a:rPr>
              <a:t>JBL’s Flip 5 is a simple soul with Bluetooth-only playback and modest features, but if you desire a rugged, great-sounding portable speaker and can sacrifice voice control or hands-free call functionality, you won’t be disappointed.</a:t>
            </a:r>
          </a:p>
          <a:p>
            <a:br>
              <a:rPr lang="fr-FR" b="0" i="0" u="sng" dirty="0">
                <a:solidFill>
                  <a:srgbClr val="333333"/>
                </a:solidFill>
                <a:effectLst/>
                <a:latin typeface="Open Sans"/>
              </a:rPr>
            </a:br>
            <a:endParaRPr lang="fr-FR" dirty="0"/>
          </a:p>
        </p:txBody>
      </p:sp>
    </p:spTree>
    <p:extLst>
      <p:ext uri="{BB962C8B-B14F-4D97-AF65-F5344CB8AC3E}">
        <p14:creationId xmlns:p14="http://schemas.microsoft.com/office/powerpoint/2010/main" val="307130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AD5122-8292-4DAA-85B3-D597A8DD7F9D}"/>
              </a:ext>
            </a:extLst>
          </p:cNvPr>
          <p:cNvSpPr>
            <a:spLocks noGrp="1"/>
          </p:cNvSpPr>
          <p:nvPr>
            <p:ph type="title"/>
          </p:nvPr>
        </p:nvSpPr>
        <p:spPr>
          <a:xfrm>
            <a:off x="0" y="142705"/>
            <a:ext cx="11238470" cy="400994"/>
          </a:xfrm>
        </p:spPr>
        <p:txBody>
          <a:bodyPr>
            <a:normAutofit fontScale="90000"/>
          </a:bodyPr>
          <a:lstStyle/>
          <a:p>
            <a:r>
              <a:rPr lang="fr-FR" b="1" i="0" dirty="0">
                <a:solidFill>
                  <a:srgbClr val="333333"/>
                </a:solidFill>
                <a:effectLst/>
                <a:latin typeface="Open Sans"/>
              </a:rPr>
              <a:t>Bose Home Portable Speaker</a:t>
            </a:r>
            <a:endParaRPr lang="fr-FR" dirty="0"/>
          </a:p>
        </p:txBody>
      </p:sp>
      <p:sp>
        <p:nvSpPr>
          <p:cNvPr id="3" name="Espace réservé du contenu 2">
            <a:extLst>
              <a:ext uri="{FF2B5EF4-FFF2-40B4-BE49-F238E27FC236}">
                <a16:creationId xmlns:a16="http://schemas.microsoft.com/office/drawing/2014/main" id="{B6E970EB-4940-40F4-95C7-893FF48AB1FA}"/>
              </a:ext>
            </a:extLst>
          </p:cNvPr>
          <p:cNvSpPr>
            <a:spLocks noGrp="1"/>
          </p:cNvSpPr>
          <p:nvPr>
            <p:ph idx="1"/>
          </p:nvPr>
        </p:nvSpPr>
        <p:spPr>
          <a:xfrm>
            <a:off x="172995" y="757881"/>
            <a:ext cx="11180805" cy="5419082"/>
          </a:xfrm>
        </p:spPr>
        <p:txBody>
          <a:bodyPr/>
          <a:lstStyle/>
          <a:p>
            <a:pPr algn="l" fontAlgn="base"/>
            <a:r>
              <a:rPr lang="fr-FR" b="0" i="0" dirty="0">
                <a:solidFill>
                  <a:srgbClr val="333333"/>
                </a:solidFill>
                <a:effectLst/>
                <a:latin typeface="inherit"/>
              </a:rPr>
              <a:t>A </a:t>
            </a:r>
            <a:r>
              <a:rPr lang="fr-FR" b="0" i="0" dirty="0" err="1">
                <a:solidFill>
                  <a:srgbClr val="333333"/>
                </a:solidFill>
                <a:effectLst/>
                <a:latin typeface="inherit"/>
              </a:rPr>
              <a:t>great</a:t>
            </a:r>
            <a:r>
              <a:rPr lang="fr-FR" b="0" i="0" dirty="0">
                <a:solidFill>
                  <a:srgbClr val="333333"/>
                </a:solidFill>
                <a:effectLst/>
                <a:latin typeface="inherit"/>
              </a:rPr>
              <a:t> Sonos Move alternative</a:t>
            </a: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2.4 pounds | </a:t>
            </a:r>
            <a:r>
              <a:rPr lang="fr-FR" b="1" i="0" dirty="0">
                <a:solidFill>
                  <a:srgbClr val="333333"/>
                </a:solidFill>
                <a:effectLst/>
                <a:latin typeface="inherit"/>
              </a:rPr>
              <a:t>Battery life: </a:t>
            </a:r>
            <a:r>
              <a:rPr lang="fr-FR" b="0" i="0" dirty="0">
                <a:solidFill>
                  <a:srgbClr val="333333"/>
                </a:solidFill>
                <a:effectLst/>
                <a:latin typeface="Open Sans"/>
              </a:rPr>
              <a:t>12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N/A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N/A | </a:t>
            </a:r>
            <a:r>
              <a:rPr lang="fr-FR" b="1" i="0" dirty="0">
                <a:solidFill>
                  <a:srgbClr val="333333"/>
                </a:solidFill>
                <a:effectLst/>
                <a:latin typeface="inherit"/>
              </a:rPr>
              <a:t>Drivers: </a:t>
            </a:r>
            <a:r>
              <a:rPr lang="fr-FR" b="0" i="0" dirty="0">
                <a:solidFill>
                  <a:srgbClr val="333333"/>
                </a:solidFill>
                <a:effectLst/>
                <a:latin typeface="Open Sans"/>
              </a:rPr>
              <a:t>N/A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Bluetooth version: </a:t>
            </a:r>
            <a:r>
              <a:rPr lang="fr-FR" b="0" i="0" dirty="0">
                <a:solidFill>
                  <a:srgbClr val="333333"/>
                </a:solidFill>
                <a:effectLst/>
                <a:latin typeface="Open Sans"/>
              </a:rPr>
              <a:t>4.2 | </a:t>
            </a:r>
            <a:r>
              <a:rPr lang="fr-FR" b="1" i="0" dirty="0">
                <a:solidFill>
                  <a:srgbClr val="333333"/>
                </a:solidFill>
                <a:effectLst/>
                <a:latin typeface="inherit"/>
              </a:rPr>
              <a:t>Aux-in: </a:t>
            </a:r>
            <a:r>
              <a:rPr lang="fr-FR" b="0" i="0" dirty="0">
                <a:solidFill>
                  <a:srgbClr val="333333"/>
                </a:solidFill>
                <a:effectLst/>
                <a:latin typeface="Open Sans"/>
              </a:rPr>
              <a:t>No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Yes</a:t>
            </a:r>
          </a:p>
          <a:p>
            <a:pPr algn="l" fontAlgn="base"/>
            <a:br>
              <a:rPr lang="fr-FR" dirty="0"/>
            </a:br>
            <a:r>
              <a:rPr lang="fr-FR" b="1" i="0" dirty="0">
                <a:solidFill>
                  <a:srgbClr val="5AAF0B"/>
                </a:solidFill>
                <a:effectLst/>
                <a:latin typeface="Open Sans"/>
              </a:rPr>
              <a:t>$349</a:t>
            </a:r>
            <a:endParaRPr lang="fr-FR" dirty="0">
              <a:solidFill>
                <a:srgbClr val="333333"/>
              </a:solidFill>
              <a:latin typeface="Open Sans"/>
            </a:endParaRPr>
          </a:p>
          <a:p>
            <a:pPr algn="l" fontAlgn="base"/>
            <a:r>
              <a:rPr lang="en-US" b="0" i="0" dirty="0">
                <a:solidFill>
                  <a:srgbClr val="333333"/>
                </a:solidFill>
                <a:effectLst/>
                <a:latin typeface="Open Sans"/>
              </a:rPr>
              <a:t>Great design</a:t>
            </a:r>
          </a:p>
          <a:p>
            <a:pPr algn="l" fontAlgn="base"/>
            <a:r>
              <a:rPr lang="en-US" b="0" i="0" dirty="0">
                <a:solidFill>
                  <a:srgbClr val="333333"/>
                </a:solidFill>
                <a:effectLst/>
                <a:latin typeface="Open Sans"/>
              </a:rPr>
              <a:t>Well-balanced sound</a:t>
            </a:r>
          </a:p>
          <a:p>
            <a:pPr algn="l" fontAlgn="base"/>
            <a:r>
              <a:rPr lang="en-US" b="0" i="0" dirty="0">
                <a:solidFill>
                  <a:srgbClr val="333333"/>
                </a:solidFill>
                <a:effectLst/>
                <a:latin typeface="Open Sans"/>
              </a:rPr>
              <a:t>The Bose Portable Home Speaker isn’t the brand’s first outdoor-friendly speaker, and it shows: gorgeous minimalist design meets weather-ready robustness, with a light build and handle that lends itself to listening on the go. </a:t>
            </a:r>
            <a:endParaRPr lang="fr-FR" b="0" i="0" dirty="0">
              <a:solidFill>
                <a:srgbClr val="333333"/>
              </a:solidFill>
              <a:effectLst/>
              <a:latin typeface="Open Sans"/>
            </a:endParaRPr>
          </a:p>
        </p:txBody>
      </p:sp>
    </p:spTree>
    <p:extLst>
      <p:ext uri="{BB962C8B-B14F-4D97-AF65-F5344CB8AC3E}">
        <p14:creationId xmlns:p14="http://schemas.microsoft.com/office/powerpoint/2010/main" val="544072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ED8ED8-EF6F-450B-9CCA-F739797CC9C7}"/>
              </a:ext>
            </a:extLst>
          </p:cNvPr>
          <p:cNvSpPr>
            <a:spLocks noGrp="1"/>
          </p:cNvSpPr>
          <p:nvPr>
            <p:ph type="title"/>
          </p:nvPr>
        </p:nvSpPr>
        <p:spPr>
          <a:xfrm>
            <a:off x="0" y="18256"/>
            <a:ext cx="11353800" cy="662782"/>
          </a:xfrm>
        </p:spPr>
        <p:txBody>
          <a:bodyPr>
            <a:normAutofit fontScale="90000"/>
          </a:bodyPr>
          <a:lstStyle/>
          <a:p>
            <a:r>
              <a:rPr lang="fr-FR" b="1" i="0" dirty="0" err="1">
                <a:solidFill>
                  <a:srgbClr val="333333"/>
                </a:solidFill>
                <a:effectLst/>
                <a:latin typeface="Open Sans"/>
              </a:rPr>
              <a:t>Anker</a:t>
            </a:r>
            <a:r>
              <a:rPr lang="fr-FR" b="1" i="0" dirty="0">
                <a:solidFill>
                  <a:srgbClr val="333333"/>
                </a:solidFill>
                <a:effectLst/>
                <a:latin typeface="Open Sans"/>
              </a:rPr>
              <a:t> </a:t>
            </a:r>
            <a:r>
              <a:rPr lang="fr-FR" b="1" i="0" dirty="0" err="1">
                <a:solidFill>
                  <a:srgbClr val="333333"/>
                </a:solidFill>
                <a:effectLst/>
                <a:latin typeface="Open Sans"/>
              </a:rPr>
              <a:t>Soundcore</a:t>
            </a:r>
            <a:r>
              <a:rPr lang="fr-FR" b="1" i="0" dirty="0">
                <a:solidFill>
                  <a:srgbClr val="333333"/>
                </a:solidFill>
                <a:effectLst/>
                <a:latin typeface="Open Sans"/>
              </a:rPr>
              <a:t> </a:t>
            </a:r>
            <a:r>
              <a:rPr lang="fr-FR" b="1" i="0" dirty="0" err="1">
                <a:solidFill>
                  <a:srgbClr val="333333"/>
                </a:solidFill>
                <a:effectLst/>
                <a:latin typeface="Open Sans"/>
              </a:rPr>
              <a:t>Flare</a:t>
            </a:r>
            <a:endParaRPr lang="fr-FR" dirty="0"/>
          </a:p>
        </p:txBody>
      </p:sp>
      <p:sp>
        <p:nvSpPr>
          <p:cNvPr id="3" name="Espace réservé du contenu 2">
            <a:extLst>
              <a:ext uri="{FF2B5EF4-FFF2-40B4-BE49-F238E27FC236}">
                <a16:creationId xmlns:a16="http://schemas.microsoft.com/office/drawing/2014/main" id="{603E6933-E4A3-48C1-9A9A-0526338CAAB1}"/>
              </a:ext>
            </a:extLst>
          </p:cNvPr>
          <p:cNvSpPr>
            <a:spLocks noGrp="1"/>
          </p:cNvSpPr>
          <p:nvPr>
            <p:ph idx="1"/>
          </p:nvPr>
        </p:nvSpPr>
        <p:spPr>
          <a:xfrm>
            <a:off x="115330" y="681038"/>
            <a:ext cx="11238470" cy="5495925"/>
          </a:xfrm>
        </p:spPr>
        <p:txBody>
          <a:bodyPr>
            <a:normAutofit lnSpcReduction="10000"/>
          </a:bodyPr>
          <a:lstStyle/>
          <a:p>
            <a:pPr algn="l" fontAlgn="base"/>
            <a:r>
              <a:rPr lang="fr-FR" b="0" i="0" dirty="0">
                <a:solidFill>
                  <a:srgbClr val="333333"/>
                </a:solidFill>
                <a:effectLst/>
                <a:latin typeface="inherit"/>
              </a:rPr>
              <a:t>The best budget Bluetooth speaker</a:t>
            </a: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1.1 pounds | </a:t>
            </a:r>
            <a:r>
              <a:rPr lang="fr-FR" b="1" i="0" dirty="0">
                <a:solidFill>
                  <a:srgbClr val="333333"/>
                </a:solidFill>
                <a:effectLst/>
                <a:latin typeface="inherit"/>
              </a:rPr>
              <a:t>Battery life: </a:t>
            </a:r>
            <a:r>
              <a:rPr lang="fr-FR" b="0" i="0" dirty="0">
                <a:solidFill>
                  <a:srgbClr val="333333"/>
                </a:solidFill>
                <a:effectLst/>
                <a:latin typeface="Open Sans"/>
              </a:rPr>
              <a:t>12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20m / 66ft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N/A | </a:t>
            </a:r>
            <a:r>
              <a:rPr lang="fr-FR" b="1" i="0" dirty="0">
                <a:solidFill>
                  <a:srgbClr val="333333"/>
                </a:solidFill>
                <a:effectLst/>
                <a:latin typeface="inherit"/>
              </a:rPr>
              <a:t>Drivers: </a:t>
            </a:r>
            <a:r>
              <a:rPr lang="fr-FR" b="0" i="0" dirty="0">
                <a:solidFill>
                  <a:srgbClr val="333333"/>
                </a:solidFill>
                <a:effectLst/>
                <a:latin typeface="Open Sans"/>
              </a:rPr>
              <a:t>2 x 1.75" Full Range + 2 x Passive </a:t>
            </a:r>
            <a:r>
              <a:rPr lang="fr-FR" b="0" i="0" dirty="0" err="1">
                <a:solidFill>
                  <a:srgbClr val="333333"/>
                </a:solidFill>
                <a:effectLst/>
                <a:latin typeface="Open Sans"/>
              </a:rPr>
              <a:t>Radiator</a:t>
            </a:r>
            <a:r>
              <a:rPr lang="fr-FR" b="0" i="0" dirty="0">
                <a:solidFill>
                  <a:srgbClr val="333333"/>
                </a:solidFill>
                <a:effectLst/>
                <a:latin typeface="Open Sans"/>
              </a:rPr>
              <a:t>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Aux-in: </a:t>
            </a:r>
            <a:r>
              <a:rPr lang="fr-FR" b="0" i="0" dirty="0">
                <a:solidFill>
                  <a:srgbClr val="333333"/>
                </a:solidFill>
                <a:effectLst/>
                <a:latin typeface="Open Sans"/>
              </a:rPr>
              <a:t>Yes | </a:t>
            </a:r>
            <a:r>
              <a:rPr lang="fr-FR" b="1" i="0" dirty="0">
                <a:solidFill>
                  <a:srgbClr val="333333"/>
                </a:solidFill>
                <a:effectLst/>
                <a:latin typeface="inherit"/>
              </a:rPr>
              <a:t>Bluetooth version: </a:t>
            </a:r>
            <a:r>
              <a:rPr lang="fr-FR" b="0" i="0" dirty="0">
                <a:solidFill>
                  <a:srgbClr val="333333"/>
                </a:solidFill>
                <a:effectLst/>
                <a:latin typeface="Open Sans"/>
              </a:rPr>
              <a:t>4.2 | </a:t>
            </a:r>
            <a:r>
              <a:rPr lang="fr-FR" b="1" i="0" dirty="0" err="1">
                <a:solidFill>
                  <a:srgbClr val="333333"/>
                </a:solidFill>
                <a:effectLst/>
                <a:latin typeface="inherit"/>
              </a:rPr>
              <a:t>Weatherproofing</a:t>
            </a:r>
            <a:r>
              <a:rPr lang="fr-FR" b="1" i="0" dirty="0">
                <a:solidFill>
                  <a:srgbClr val="333333"/>
                </a:solidFill>
                <a:effectLst/>
                <a:latin typeface="inherit"/>
              </a:rPr>
              <a:t>: </a:t>
            </a:r>
            <a:r>
              <a:rPr lang="fr-FR" b="0" i="0" dirty="0">
                <a:solidFill>
                  <a:srgbClr val="333333"/>
                </a:solidFill>
                <a:effectLst/>
                <a:latin typeface="Open Sans"/>
              </a:rPr>
              <a:t>Yes-IPX7 | </a:t>
            </a:r>
            <a:r>
              <a:rPr lang="fr-FR" b="1" i="0" dirty="0">
                <a:solidFill>
                  <a:srgbClr val="333333"/>
                </a:solidFill>
                <a:effectLst/>
                <a:latin typeface="inherit"/>
              </a:rPr>
              <a:t>Charges </a:t>
            </a:r>
            <a:r>
              <a:rPr lang="fr-FR" b="1" i="0" dirty="0" err="1">
                <a:solidFill>
                  <a:srgbClr val="333333"/>
                </a:solidFill>
                <a:effectLst/>
                <a:latin typeface="inherit"/>
              </a:rPr>
              <a:t>devices</a:t>
            </a:r>
            <a:r>
              <a:rPr lang="fr-FR" b="1" i="0" dirty="0">
                <a:solidFill>
                  <a:srgbClr val="333333"/>
                </a:solidFill>
                <a:effectLst/>
                <a:latin typeface="inherit"/>
              </a:rPr>
              <a:t> over USB: </a:t>
            </a:r>
            <a:r>
              <a:rPr lang="fr-FR" b="0" i="0" dirty="0">
                <a:solidFill>
                  <a:srgbClr val="333333"/>
                </a:solidFill>
                <a:effectLst/>
                <a:latin typeface="Open Sans"/>
              </a:rPr>
              <a:t>No</a:t>
            </a:r>
          </a:p>
          <a:p>
            <a:pPr algn="l" fontAlgn="base"/>
            <a:r>
              <a:rPr lang="en-US" b="0" i="0" dirty="0">
                <a:solidFill>
                  <a:srgbClr val="333333"/>
                </a:solidFill>
                <a:effectLst/>
                <a:latin typeface="Open Sans"/>
              </a:rPr>
              <a:t>Impressive sound for the size</a:t>
            </a:r>
          </a:p>
          <a:p>
            <a:pPr algn="l" fontAlgn="base"/>
            <a:r>
              <a:rPr lang="en-US" b="0" i="0" dirty="0">
                <a:solidFill>
                  <a:srgbClr val="333333"/>
                </a:solidFill>
                <a:effectLst/>
                <a:latin typeface="Open Sans"/>
              </a:rPr>
              <a:t>Excellent mobile app</a:t>
            </a:r>
          </a:p>
          <a:p>
            <a:pPr algn="l" fontAlgn="base"/>
            <a:r>
              <a:rPr lang="en-US" b="0" i="0" dirty="0">
                <a:solidFill>
                  <a:srgbClr val="333333"/>
                </a:solidFill>
                <a:effectLst/>
                <a:latin typeface="Open Sans"/>
              </a:rPr>
              <a:t>Waterproof</a:t>
            </a:r>
          </a:p>
          <a:p>
            <a:r>
              <a:rPr lang="fr-FR" b="1" i="0" u="none" strike="noStrike" dirty="0">
                <a:solidFill>
                  <a:srgbClr val="0099CC"/>
                </a:solidFill>
                <a:effectLst/>
                <a:latin typeface="inherit"/>
                <a:hlinkClick r:id="rId2"/>
              </a:rPr>
              <a:t>$67.97</a:t>
            </a:r>
            <a:endParaRPr lang="fr-FR" b="0" i="0" u="none" strike="noStrike" dirty="0">
              <a:solidFill>
                <a:srgbClr val="0099CC"/>
              </a:solidFill>
              <a:effectLst/>
              <a:latin typeface="inherit"/>
              <a:hlinkClick r:id="rId2"/>
            </a:endParaRPr>
          </a:p>
          <a:p>
            <a:r>
              <a:rPr lang="en-US" b="0" i="0" dirty="0">
                <a:solidFill>
                  <a:srgbClr val="333333"/>
                </a:solidFill>
                <a:effectLst/>
                <a:latin typeface="Open Sans"/>
              </a:rPr>
              <a:t>The </a:t>
            </a:r>
            <a:r>
              <a:rPr lang="en-US" b="0" i="0" dirty="0" err="1">
                <a:solidFill>
                  <a:srgbClr val="333333"/>
                </a:solidFill>
                <a:effectLst/>
                <a:latin typeface="Open Sans"/>
              </a:rPr>
              <a:t>Soundcore</a:t>
            </a:r>
            <a:r>
              <a:rPr lang="en-US" b="0" i="0" dirty="0">
                <a:solidFill>
                  <a:srgbClr val="333333"/>
                </a:solidFill>
                <a:effectLst/>
                <a:latin typeface="Open Sans"/>
              </a:rPr>
              <a:t> Flare is an amazing value in the sub-$100 wireless speaker segment. Competitors like the UE </a:t>
            </a:r>
            <a:r>
              <a:rPr lang="en-US" b="0" i="0" dirty="0" err="1">
                <a:solidFill>
                  <a:srgbClr val="333333"/>
                </a:solidFill>
                <a:effectLst/>
                <a:latin typeface="Open Sans"/>
              </a:rPr>
              <a:t>Wonderboom</a:t>
            </a:r>
            <a:r>
              <a:rPr lang="en-US" b="0" i="0" dirty="0">
                <a:solidFill>
                  <a:srgbClr val="333333"/>
                </a:solidFill>
                <a:effectLst/>
                <a:latin typeface="Open Sans"/>
              </a:rPr>
              <a:t> (listed above) give the Flare a run for its money in terms of build quality but we give the Flare the slight edge with sound quality.</a:t>
            </a:r>
            <a:endParaRPr lang="fr-FR" dirty="0"/>
          </a:p>
        </p:txBody>
      </p:sp>
    </p:spTree>
    <p:extLst>
      <p:ext uri="{BB962C8B-B14F-4D97-AF65-F5344CB8AC3E}">
        <p14:creationId xmlns:p14="http://schemas.microsoft.com/office/powerpoint/2010/main" val="635124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E5D0D-4870-407C-A7D1-FDA2CAFDFB7A}"/>
              </a:ext>
            </a:extLst>
          </p:cNvPr>
          <p:cNvSpPr>
            <a:spLocks noGrp="1"/>
          </p:cNvSpPr>
          <p:nvPr>
            <p:ph type="title"/>
          </p:nvPr>
        </p:nvSpPr>
        <p:spPr>
          <a:xfrm>
            <a:off x="222422" y="274508"/>
            <a:ext cx="11131378" cy="664605"/>
          </a:xfrm>
        </p:spPr>
        <p:txBody>
          <a:bodyPr>
            <a:normAutofit fontScale="90000"/>
          </a:bodyPr>
          <a:lstStyle/>
          <a:p>
            <a:r>
              <a:rPr lang="fr-FR" b="1" i="0" dirty="0">
                <a:solidFill>
                  <a:srgbClr val="333333"/>
                </a:solidFill>
                <a:effectLst/>
                <a:latin typeface="Open Sans"/>
              </a:rPr>
              <a:t>UE </a:t>
            </a:r>
            <a:r>
              <a:rPr lang="fr-FR" b="1" i="0" dirty="0" err="1">
                <a:solidFill>
                  <a:srgbClr val="333333"/>
                </a:solidFill>
                <a:effectLst/>
                <a:latin typeface="Open Sans"/>
              </a:rPr>
              <a:t>Wonderboom</a:t>
            </a:r>
            <a:r>
              <a:rPr lang="fr-FR" b="1" i="0" dirty="0">
                <a:solidFill>
                  <a:srgbClr val="333333"/>
                </a:solidFill>
                <a:effectLst/>
                <a:latin typeface="Open Sans"/>
              </a:rPr>
              <a:t> 2</a:t>
            </a:r>
            <a:endParaRPr lang="fr-FR" dirty="0"/>
          </a:p>
        </p:txBody>
      </p:sp>
      <p:sp>
        <p:nvSpPr>
          <p:cNvPr id="3" name="Espace réservé du contenu 2">
            <a:extLst>
              <a:ext uri="{FF2B5EF4-FFF2-40B4-BE49-F238E27FC236}">
                <a16:creationId xmlns:a16="http://schemas.microsoft.com/office/drawing/2014/main" id="{7E964BF7-E73D-4DDA-9584-D482F551776F}"/>
              </a:ext>
            </a:extLst>
          </p:cNvPr>
          <p:cNvSpPr>
            <a:spLocks noGrp="1"/>
          </p:cNvSpPr>
          <p:nvPr>
            <p:ph idx="1"/>
          </p:nvPr>
        </p:nvSpPr>
        <p:spPr>
          <a:xfrm>
            <a:off x="222422" y="1029730"/>
            <a:ext cx="11131378" cy="5147233"/>
          </a:xfrm>
        </p:spPr>
        <p:txBody>
          <a:bodyPr>
            <a:normAutofit fontScale="92500" lnSpcReduction="20000"/>
          </a:bodyPr>
          <a:lstStyle/>
          <a:p>
            <a:pPr algn="l" fontAlgn="base"/>
            <a:r>
              <a:rPr lang="fr-FR" b="0" i="0" dirty="0">
                <a:solidFill>
                  <a:srgbClr val="333333"/>
                </a:solidFill>
                <a:effectLst/>
                <a:latin typeface="inherit"/>
              </a:rPr>
              <a:t>The best </a:t>
            </a:r>
            <a:r>
              <a:rPr lang="fr-FR" b="0" i="0" dirty="0" err="1">
                <a:solidFill>
                  <a:srgbClr val="333333"/>
                </a:solidFill>
                <a:effectLst/>
                <a:latin typeface="inherit"/>
              </a:rPr>
              <a:t>outdoor</a:t>
            </a:r>
            <a:r>
              <a:rPr lang="fr-FR" b="0" i="0" dirty="0">
                <a:solidFill>
                  <a:srgbClr val="333333"/>
                </a:solidFill>
                <a:effectLst/>
                <a:latin typeface="inherit"/>
              </a:rPr>
              <a:t> speaker </a:t>
            </a:r>
            <a:r>
              <a:rPr lang="fr-FR" b="0" i="0" dirty="0" err="1">
                <a:solidFill>
                  <a:srgbClr val="333333"/>
                </a:solidFill>
                <a:effectLst/>
                <a:latin typeface="inherit"/>
              </a:rPr>
              <a:t>gets</a:t>
            </a:r>
            <a:r>
              <a:rPr lang="fr-FR" b="0" i="0" dirty="0">
                <a:solidFill>
                  <a:srgbClr val="333333"/>
                </a:solidFill>
                <a:effectLst/>
                <a:latin typeface="inherit"/>
              </a:rPr>
              <a:t> a </a:t>
            </a:r>
            <a:r>
              <a:rPr lang="fr-FR" b="0" i="0" dirty="0" err="1">
                <a:solidFill>
                  <a:srgbClr val="333333"/>
                </a:solidFill>
                <a:effectLst/>
                <a:latin typeface="inherit"/>
              </a:rPr>
              <a:t>refresh</a:t>
            </a:r>
            <a:endParaRPr lang="fr-FR" b="0" i="0" dirty="0">
              <a:solidFill>
                <a:srgbClr val="333333"/>
              </a:solidFill>
              <a:effectLst/>
              <a:latin typeface="inherit"/>
            </a:endParaRP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0.93 pounds | </a:t>
            </a:r>
            <a:r>
              <a:rPr lang="fr-FR" b="1" i="0" dirty="0">
                <a:solidFill>
                  <a:srgbClr val="333333"/>
                </a:solidFill>
                <a:effectLst/>
                <a:latin typeface="inherit"/>
              </a:rPr>
              <a:t>Dimensions: </a:t>
            </a:r>
            <a:r>
              <a:rPr lang="fr-FR" b="0" i="0" dirty="0">
                <a:solidFill>
                  <a:srgbClr val="333333"/>
                </a:solidFill>
                <a:effectLst/>
                <a:latin typeface="Open Sans"/>
              </a:rPr>
              <a:t>104 x 95.3mm (H x D) | </a:t>
            </a:r>
            <a:r>
              <a:rPr lang="fr-FR" b="1" i="0" dirty="0">
                <a:solidFill>
                  <a:srgbClr val="333333"/>
                </a:solidFill>
                <a:effectLst/>
                <a:latin typeface="inherit"/>
              </a:rPr>
              <a:t>Battery life: </a:t>
            </a:r>
            <a:r>
              <a:rPr lang="fr-FR" b="0" i="0" dirty="0">
                <a:solidFill>
                  <a:srgbClr val="333333"/>
                </a:solidFill>
                <a:effectLst/>
                <a:latin typeface="Open Sans"/>
              </a:rPr>
              <a:t>Up to 13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100 </a:t>
            </a:r>
            <a:r>
              <a:rPr lang="fr-FR" b="0" i="0" dirty="0" err="1">
                <a:solidFill>
                  <a:srgbClr val="333333"/>
                </a:solidFill>
                <a:effectLst/>
                <a:latin typeface="Open Sans"/>
              </a:rPr>
              <a:t>ft</a:t>
            </a:r>
            <a:r>
              <a:rPr lang="fr-FR" b="0" i="0" dirty="0">
                <a:solidFill>
                  <a:srgbClr val="333333"/>
                </a:solidFill>
                <a:effectLst/>
                <a:latin typeface="Open Sans"/>
              </a:rPr>
              <a:t> (33 m)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75 Hz – 20 kHz | </a:t>
            </a:r>
            <a:r>
              <a:rPr lang="fr-FR" b="1" i="0" dirty="0">
                <a:solidFill>
                  <a:srgbClr val="333333"/>
                </a:solidFill>
                <a:effectLst/>
                <a:latin typeface="inherit"/>
              </a:rPr>
              <a:t>Drivers: </a:t>
            </a:r>
            <a:r>
              <a:rPr lang="fr-FR" b="0" i="0" dirty="0" err="1">
                <a:solidFill>
                  <a:srgbClr val="333333"/>
                </a:solidFill>
                <a:effectLst/>
                <a:latin typeface="Open Sans"/>
              </a:rPr>
              <a:t>two</a:t>
            </a:r>
            <a:r>
              <a:rPr lang="fr-FR" b="0" i="0" dirty="0">
                <a:solidFill>
                  <a:srgbClr val="333333"/>
                </a:solidFill>
                <a:effectLst/>
                <a:latin typeface="Open Sans"/>
              </a:rPr>
              <a:t> 40 mm active drivers and </a:t>
            </a:r>
            <a:r>
              <a:rPr lang="fr-FR" b="0" i="0" dirty="0" err="1">
                <a:solidFill>
                  <a:srgbClr val="333333"/>
                </a:solidFill>
                <a:effectLst/>
                <a:latin typeface="Open Sans"/>
              </a:rPr>
              <a:t>two</a:t>
            </a:r>
            <a:r>
              <a:rPr lang="fr-FR" b="0" i="0" dirty="0">
                <a:solidFill>
                  <a:srgbClr val="333333"/>
                </a:solidFill>
                <a:effectLst/>
                <a:latin typeface="Open Sans"/>
              </a:rPr>
              <a:t> 46.1mm x 65.2mm passive </a:t>
            </a:r>
            <a:r>
              <a:rPr lang="fr-FR" b="0" i="0" dirty="0" err="1">
                <a:solidFill>
                  <a:srgbClr val="333333"/>
                </a:solidFill>
                <a:effectLst/>
                <a:latin typeface="Open Sans"/>
              </a:rPr>
              <a:t>radiators</a:t>
            </a:r>
            <a:r>
              <a:rPr lang="fr-FR" b="0" i="0" dirty="0">
                <a:solidFill>
                  <a:srgbClr val="333333"/>
                </a:solidFill>
                <a:effectLst/>
                <a:latin typeface="Open Sans"/>
              </a:rPr>
              <a:t>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Bluetooth version: </a:t>
            </a:r>
            <a:r>
              <a:rPr lang="fr-FR" b="0" i="0" dirty="0">
                <a:solidFill>
                  <a:srgbClr val="333333"/>
                </a:solidFill>
                <a:effectLst/>
                <a:latin typeface="Open Sans"/>
              </a:rPr>
              <a:t>N/A | </a:t>
            </a:r>
            <a:r>
              <a:rPr lang="fr-FR" b="1" i="0" dirty="0">
                <a:solidFill>
                  <a:srgbClr val="333333"/>
                </a:solidFill>
                <a:effectLst/>
                <a:latin typeface="inherit"/>
              </a:rPr>
              <a:t>Aux-in: </a:t>
            </a:r>
            <a:r>
              <a:rPr lang="fr-FR" b="0" i="0" dirty="0">
                <a:solidFill>
                  <a:srgbClr val="333333"/>
                </a:solidFill>
                <a:effectLst/>
                <a:latin typeface="Open Sans"/>
              </a:rPr>
              <a:t>No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No</a:t>
            </a:r>
          </a:p>
          <a:p>
            <a:pPr algn="l" fontAlgn="base"/>
            <a:r>
              <a:rPr lang="en-US" b="0" i="0" dirty="0">
                <a:solidFill>
                  <a:srgbClr val="333333"/>
                </a:solidFill>
                <a:effectLst/>
                <a:latin typeface="Open Sans"/>
              </a:rPr>
              <a:t>Great sound for its size</a:t>
            </a:r>
          </a:p>
          <a:p>
            <a:pPr algn="l" fontAlgn="base"/>
            <a:r>
              <a:rPr lang="en-US" b="0" i="0" dirty="0">
                <a:solidFill>
                  <a:srgbClr val="333333"/>
                </a:solidFill>
                <a:effectLst/>
                <a:latin typeface="Open Sans"/>
              </a:rPr>
              <a:t>IP67 dustproof/waterproof rating</a:t>
            </a:r>
          </a:p>
          <a:p>
            <a:pPr algn="l" fontAlgn="base"/>
            <a:r>
              <a:rPr lang="en-US" b="0" i="0" dirty="0">
                <a:solidFill>
                  <a:srgbClr val="333333"/>
                </a:solidFill>
                <a:effectLst/>
                <a:latin typeface="Open Sans"/>
              </a:rPr>
              <a:t>30% better battery life</a:t>
            </a:r>
          </a:p>
          <a:p>
            <a:r>
              <a:rPr lang="fr-FR" b="1" i="0" u="none" strike="noStrike" dirty="0">
                <a:solidFill>
                  <a:srgbClr val="0099CC"/>
                </a:solidFill>
                <a:effectLst/>
                <a:latin typeface="inherit"/>
                <a:hlinkClick r:id="rId2"/>
              </a:rPr>
              <a:t>$99.99</a:t>
            </a:r>
            <a:endParaRPr lang="fr-FR" b="0" i="0" u="none" strike="noStrike" dirty="0">
              <a:solidFill>
                <a:srgbClr val="0099CC"/>
              </a:solidFill>
              <a:effectLst/>
              <a:latin typeface="inherit"/>
              <a:hlinkClick r:id="rId2"/>
            </a:endParaRPr>
          </a:p>
          <a:p>
            <a:r>
              <a:rPr lang="en-US" b="0" i="0" dirty="0">
                <a:solidFill>
                  <a:srgbClr val="333333"/>
                </a:solidFill>
                <a:effectLst/>
                <a:latin typeface="Open Sans"/>
              </a:rPr>
              <a:t>The original </a:t>
            </a:r>
            <a:r>
              <a:rPr lang="en-US" b="0" i="0" u="none" strike="noStrike" dirty="0">
                <a:solidFill>
                  <a:srgbClr val="0099CC"/>
                </a:solidFill>
                <a:effectLst/>
                <a:latin typeface="Open Sans"/>
                <a:hlinkClick r:id="rId3"/>
              </a:rPr>
              <a:t>UE </a:t>
            </a:r>
            <a:r>
              <a:rPr lang="en-US" b="0" i="0" u="none" strike="noStrike" dirty="0" err="1">
                <a:solidFill>
                  <a:srgbClr val="0099CC"/>
                </a:solidFill>
                <a:effectLst/>
                <a:latin typeface="Open Sans"/>
                <a:hlinkClick r:id="rId3"/>
              </a:rPr>
              <a:t>Wonderboom</a:t>
            </a:r>
            <a:r>
              <a:rPr lang="en-US" b="0" i="0" dirty="0">
                <a:solidFill>
                  <a:srgbClr val="333333"/>
                </a:solidFill>
                <a:effectLst/>
                <a:latin typeface="Open Sans"/>
              </a:rPr>
              <a:t> has been at the top of our </a:t>
            </a:r>
            <a:r>
              <a:rPr lang="en-US" b="0" i="0" u="none" strike="noStrike" dirty="0">
                <a:solidFill>
                  <a:srgbClr val="0099CC"/>
                </a:solidFill>
                <a:effectLst/>
                <a:latin typeface="Open Sans"/>
                <a:hlinkClick r:id="rId4"/>
              </a:rPr>
              <a:t>best waterproof speaker</a:t>
            </a:r>
            <a:r>
              <a:rPr lang="en-US" b="0" i="0" dirty="0">
                <a:solidFill>
                  <a:srgbClr val="333333"/>
                </a:solidFill>
                <a:effectLst/>
                <a:latin typeface="Open Sans"/>
              </a:rPr>
              <a:t> list since its debut and for good reason: it’s rugged, plays louder than its diminutive sound suggests, and could be paired to other UE </a:t>
            </a:r>
            <a:r>
              <a:rPr lang="en-US" b="0" i="0" dirty="0" err="1">
                <a:solidFill>
                  <a:srgbClr val="333333"/>
                </a:solidFill>
                <a:effectLst/>
                <a:latin typeface="Open Sans"/>
              </a:rPr>
              <a:t>Wonderboom</a:t>
            </a:r>
            <a:r>
              <a:rPr lang="en-US" b="0" i="0" dirty="0">
                <a:solidFill>
                  <a:srgbClr val="333333"/>
                </a:solidFill>
                <a:effectLst/>
                <a:latin typeface="Open Sans"/>
              </a:rPr>
              <a:t> speakers to amplify sound. </a:t>
            </a:r>
            <a:endParaRPr lang="fr-FR" dirty="0"/>
          </a:p>
        </p:txBody>
      </p:sp>
    </p:spTree>
    <p:extLst>
      <p:ext uri="{BB962C8B-B14F-4D97-AF65-F5344CB8AC3E}">
        <p14:creationId xmlns:p14="http://schemas.microsoft.com/office/powerpoint/2010/main" val="2152812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76AE7-50D3-4CEF-8974-36C954077C79}"/>
              </a:ext>
            </a:extLst>
          </p:cNvPr>
          <p:cNvSpPr>
            <a:spLocks noGrp="1"/>
          </p:cNvSpPr>
          <p:nvPr>
            <p:ph type="title"/>
          </p:nvPr>
        </p:nvSpPr>
        <p:spPr>
          <a:xfrm>
            <a:off x="-65903" y="164756"/>
            <a:ext cx="11238470" cy="395418"/>
          </a:xfrm>
        </p:spPr>
        <p:txBody>
          <a:bodyPr>
            <a:normAutofit fontScale="90000"/>
          </a:bodyPr>
          <a:lstStyle/>
          <a:p>
            <a:r>
              <a:rPr lang="fr-FR" b="1" i="0" dirty="0">
                <a:solidFill>
                  <a:srgbClr val="333333"/>
                </a:solidFill>
                <a:effectLst/>
                <a:latin typeface="Open Sans"/>
              </a:rPr>
              <a:t>JBL Charge 4</a:t>
            </a:r>
            <a:endParaRPr lang="fr-FR" dirty="0"/>
          </a:p>
        </p:txBody>
      </p:sp>
      <p:sp>
        <p:nvSpPr>
          <p:cNvPr id="3" name="Espace réservé du contenu 2">
            <a:extLst>
              <a:ext uri="{FF2B5EF4-FFF2-40B4-BE49-F238E27FC236}">
                <a16:creationId xmlns:a16="http://schemas.microsoft.com/office/drawing/2014/main" id="{2DD72ABB-614C-41FE-B1A2-46B29A599956}"/>
              </a:ext>
            </a:extLst>
          </p:cNvPr>
          <p:cNvSpPr>
            <a:spLocks noGrp="1"/>
          </p:cNvSpPr>
          <p:nvPr>
            <p:ph idx="1"/>
          </p:nvPr>
        </p:nvSpPr>
        <p:spPr>
          <a:xfrm>
            <a:off x="189470" y="691977"/>
            <a:ext cx="11862487" cy="6079525"/>
          </a:xfrm>
        </p:spPr>
        <p:txBody>
          <a:bodyPr>
            <a:normAutofit fontScale="92500" lnSpcReduction="20000"/>
          </a:bodyPr>
          <a:lstStyle/>
          <a:p>
            <a:pPr algn="l" fontAlgn="base"/>
            <a:r>
              <a:rPr lang="fr-FR" b="0" i="0" dirty="0">
                <a:solidFill>
                  <a:srgbClr val="333333"/>
                </a:solidFill>
                <a:effectLst/>
                <a:latin typeface="inherit"/>
              </a:rPr>
              <a:t>The best </a:t>
            </a:r>
            <a:r>
              <a:rPr lang="fr-FR" b="0" i="0" dirty="0" err="1">
                <a:solidFill>
                  <a:srgbClr val="333333"/>
                </a:solidFill>
                <a:effectLst/>
                <a:latin typeface="inherit"/>
              </a:rPr>
              <a:t>mid</a:t>
            </a:r>
            <a:r>
              <a:rPr lang="fr-FR" b="0" i="0" dirty="0">
                <a:solidFill>
                  <a:srgbClr val="333333"/>
                </a:solidFill>
                <a:effectLst/>
                <a:latin typeface="inherit"/>
              </a:rPr>
              <a:t>-range speaker</a:t>
            </a: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2.2 pounds | </a:t>
            </a:r>
            <a:r>
              <a:rPr lang="fr-FR" b="1" i="0" dirty="0">
                <a:solidFill>
                  <a:srgbClr val="333333"/>
                </a:solidFill>
                <a:effectLst/>
                <a:latin typeface="inherit"/>
              </a:rPr>
              <a:t>Dimensions: </a:t>
            </a:r>
            <a:r>
              <a:rPr lang="fr-FR" b="0" i="0" dirty="0">
                <a:solidFill>
                  <a:srgbClr val="333333"/>
                </a:solidFill>
                <a:effectLst/>
                <a:latin typeface="Open Sans"/>
              </a:rPr>
              <a:t>8.66 x 3.74 x 3.66 (W x D x H) | </a:t>
            </a:r>
            <a:r>
              <a:rPr lang="fr-FR" b="1" i="0" dirty="0">
                <a:solidFill>
                  <a:srgbClr val="333333"/>
                </a:solidFill>
                <a:effectLst/>
                <a:latin typeface="inherit"/>
              </a:rPr>
              <a:t>Battery life: </a:t>
            </a:r>
            <a:r>
              <a:rPr lang="fr-FR" b="0" i="0" dirty="0">
                <a:solidFill>
                  <a:srgbClr val="333333"/>
                </a:solidFill>
                <a:effectLst/>
                <a:latin typeface="Open Sans"/>
              </a:rPr>
              <a:t>Up to 20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30 </a:t>
            </a:r>
            <a:r>
              <a:rPr lang="fr-FR" b="0" i="0" dirty="0" err="1">
                <a:solidFill>
                  <a:srgbClr val="333333"/>
                </a:solidFill>
                <a:effectLst/>
                <a:latin typeface="Open Sans"/>
              </a:rPr>
              <a:t>ft</a:t>
            </a:r>
            <a:r>
              <a:rPr lang="fr-FR" b="0" i="0" dirty="0">
                <a:solidFill>
                  <a:srgbClr val="333333"/>
                </a:solidFill>
                <a:effectLst/>
                <a:latin typeface="Open Sans"/>
              </a:rPr>
              <a:t> (10 m)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60Hz–20kHz | </a:t>
            </a:r>
            <a:r>
              <a:rPr lang="fr-FR" b="1" i="0" dirty="0">
                <a:solidFill>
                  <a:srgbClr val="333333"/>
                </a:solidFill>
                <a:effectLst/>
                <a:latin typeface="inherit"/>
              </a:rPr>
              <a:t>Drivers: </a:t>
            </a:r>
            <a:r>
              <a:rPr lang="fr-FR" b="0" i="0" dirty="0">
                <a:solidFill>
                  <a:srgbClr val="333333"/>
                </a:solidFill>
                <a:effectLst/>
                <a:latin typeface="Open Sans"/>
              </a:rPr>
              <a:t>N/A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Bluetooth version: </a:t>
            </a:r>
            <a:r>
              <a:rPr lang="fr-FR" b="0" i="0" dirty="0">
                <a:solidFill>
                  <a:srgbClr val="333333"/>
                </a:solidFill>
                <a:effectLst/>
                <a:latin typeface="Open Sans"/>
              </a:rPr>
              <a:t>4.2 | </a:t>
            </a:r>
            <a:r>
              <a:rPr lang="fr-FR" b="1" i="0" dirty="0">
                <a:solidFill>
                  <a:srgbClr val="333333"/>
                </a:solidFill>
                <a:effectLst/>
                <a:latin typeface="inherit"/>
              </a:rPr>
              <a:t>Aux-in: </a:t>
            </a:r>
            <a:r>
              <a:rPr lang="fr-FR" b="0" i="0" dirty="0">
                <a:solidFill>
                  <a:srgbClr val="333333"/>
                </a:solidFill>
                <a:effectLst/>
                <a:latin typeface="Open Sans"/>
              </a:rPr>
              <a:t>Yes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Yes</a:t>
            </a:r>
          </a:p>
          <a:p>
            <a:pPr algn="l" fontAlgn="base"/>
            <a:r>
              <a:rPr lang="en-US" b="0" i="0" dirty="0">
                <a:solidFill>
                  <a:srgbClr val="333333"/>
                </a:solidFill>
                <a:effectLst/>
                <a:latin typeface="Open Sans"/>
              </a:rPr>
              <a:t>Balanced, powerful sound</a:t>
            </a:r>
          </a:p>
          <a:p>
            <a:pPr algn="l" fontAlgn="base"/>
            <a:r>
              <a:rPr lang="en-US" b="0" i="0" dirty="0">
                <a:solidFill>
                  <a:srgbClr val="333333"/>
                </a:solidFill>
                <a:effectLst/>
                <a:latin typeface="Open Sans"/>
              </a:rPr>
              <a:t>Can charge your phone</a:t>
            </a:r>
          </a:p>
          <a:p>
            <a:pPr algn="l" fontAlgn="base"/>
            <a:r>
              <a:rPr lang="en-US" b="0" i="0" dirty="0">
                <a:solidFill>
                  <a:srgbClr val="333333"/>
                </a:solidFill>
                <a:effectLst/>
                <a:latin typeface="Open Sans"/>
              </a:rPr>
              <a:t>Long battery life</a:t>
            </a:r>
          </a:p>
          <a:p>
            <a:r>
              <a:rPr lang="fr-FR" b="1" i="0" u="none" strike="noStrike" dirty="0">
                <a:solidFill>
                  <a:srgbClr val="0099CC"/>
                </a:solidFill>
                <a:effectLst/>
                <a:latin typeface="inherit"/>
                <a:hlinkClick r:id="rId2"/>
              </a:rPr>
              <a:t>$139.95</a:t>
            </a:r>
            <a:endParaRPr lang="fr-FR" b="0" i="0" u="none" strike="noStrike" dirty="0">
              <a:solidFill>
                <a:srgbClr val="0099CC"/>
              </a:solidFill>
              <a:effectLst/>
              <a:latin typeface="inherit"/>
              <a:hlinkClick r:id="rId2"/>
            </a:endParaRPr>
          </a:p>
          <a:p>
            <a:pPr algn="l" fontAlgn="base"/>
            <a:r>
              <a:rPr lang="en-US" b="0" i="0" dirty="0">
                <a:solidFill>
                  <a:srgbClr val="333333"/>
                </a:solidFill>
                <a:effectLst/>
                <a:latin typeface="Open Sans"/>
              </a:rPr>
              <a:t>The JBL Charge 4 isn't a huge step up from the JBL Charge 3, sure, but that's because the speaker series was already such a massive success. What the Charge 4 does do, however, is add much better tonal balance while still being able to dish out some serious bass that doesn’t overwhelm other parts of the frequency spectrum. </a:t>
            </a:r>
          </a:p>
          <a:p>
            <a:pPr algn="l" fontAlgn="base"/>
            <a:r>
              <a:rPr lang="en-US" b="0" i="0" dirty="0">
                <a:solidFill>
                  <a:srgbClr val="333333"/>
                </a:solidFill>
                <a:effectLst/>
                <a:latin typeface="Open Sans"/>
              </a:rPr>
              <a:t>The JBL Charge 4 may seem like a boring update on paper, but it’s still one of the </a:t>
            </a:r>
            <a:r>
              <a:rPr lang="en-US" b="0" i="0" u="none" strike="noStrike" dirty="0">
                <a:solidFill>
                  <a:srgbClr val="0099CC"/>
                </a:solidFill>
                <a:effectLst/>
                <a:latin typeface="inherit"/>
                <a:hlinkClick r:id="rId3"/>
              </a:rPr>
              <a:t>best waterproof speakers</a:t>
            </a:r>
            <a:r>
              <a:rPr lang="en-US" b="0" i="0" dirty="0">
                <a:solidFill>
                  <a:srgbClr val="333333"/>
                </a:solidFill>
                <a:effectLst/>
                <a:latin typeface="Open Sans"/>
              </a:rPr>
              <a:t> around. For the money, you get a speaker that sound great, is tough as nails, acts as a charger for your phone, and lasts all day. </a:t>
            </a:r>
          </a:p>
          <a:p>
            <a:endParaRPr lang="fr-FR" dirty="0"/>
          </a:p>
        </p:txBody>
      </p:sp>
    </p:spTree>
    <p:extLst>
      <p:ext uri="{BB962C8B-B14F-4D97-AF65-F5344CB8AC3E}">
        <p14:creationId xmlns:p14="http://schemas.microsoft.com/office/powerpoint/2010/main" val="357515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DB15A-EE33-4887-A375-E2A970E51F6E}"/>
              </a:ext>
            </a:extLst>
          </p:cNvPr>
          <p:cNvSpPr>
            <a:spLocks noGrp="1"/>
          </p:cNvSpPr>
          <p:nvPr>
            <p:ph type="title"/>
          </p:nvPr>
        </p:nvSpPr>
        <p:spPr>
          <a:xfrm>
            <a:off x="0" y="101514"/>
            <a:ext cx="11353800" cy="442183"/>
          </a:xfrm>
        </p:spPr>
        <p:txBody>
          <a:bodyPr>
            <a:normAutofit fontScale="90000"/>
          </a:bodyPr>
          <a:lstStyle/>
          <a:p>
            <a:r>
              <a:rPr lang="de-DE" b="1" i="0" dirty="0">
                <a:solidFill>
                  <a:srgbClr val="333333"/>
                </a:solidFill>
                <a:effectLst/>
                <a:latin typeface="Open Sans"/>
              </a:rPr>
              <a:t>Bang &amp; Olufsen </a:t>
            </a:r>
            <a:r>
              <a:rPr lang="de-DE" b="1" i="0" dirty="0" err="1">
                <a:solidFill>
                  <a:srgbClr val="333333"/>
                </a:solidFill>
                <a:effectLst/>
                <a:latin typeface="Open Sans"/>
              </a:rPr>
              <a:t>Beosound</a:t>
            </a:r>
            <a:r>
              <a:rPr lang="de-DE" b="1" i="0" dirty="0">
                <a:solidFill>
                  <a:srgbClr val="333333"/>
                </a:solidFill>
                <a:effectLst/>
                <a:latin typeface="Open Sans"/>
              </a:rPr>
              <a:t> A1 (2nd gen)</a:t>
            </a:r>
            <a:endParaRPr lang="fr-FR" dirty="0"/>
          </a:p>
        </p:txBody>
      </p:sp>
      <p:sp>
        <p:nvSpPr>
          <p:cNvPr id="3" name="Espace réservé du contenu 2">
            <a:extLst>
              <a:ext uri="{FF2B5EF4-FFF2-40B4-BE49-F238E27FC236}">
                <a16:creationId xmlns:a16="http://schemas.microsoft.com/office/drawing/2014/main" id="{7A0E6DDA-4C31-4923-9CEB-9883219C7FF6}"/>
              </a:ext>
            </a:extLst>
          </p:cNvPr>
          <p:cNvSpPr>
            <a:spLocks noGrp="1"/>
          </p:cNvSpPr>
          <p:nvPr>
            <p:ph idx="1"/>
          </p:nvPr>
        </p:nvSpPr>
        <p:spPr>
          <a:xfrm>
            <a:off x="115330" y="543697"/>
            <a:ext cx="11238470" cy="5633266"/>
          </a:xfrm>
        </p:spPr>
        <p:txBody>
          <a:bodyPr/>
          <a:lstStyle/>
          <a:p>
            <a:pPr algn="l" fontAlgn="base"/>
            <a:r>
              <a:rPr lang="fr-FR" b="0" i="0" dirty="0">
                <a:solidFill>
                  <a:srgbClr val="333333"/>
                </a:solidFill>
                <a:effectLst/>
                <a:latin typeface="inherit"/>
              </a:rPr>
              <a:t>A Bluetooth speaker </a:t>
            </a:r>
            <a:r>
              <a:rPr lang="fr-FR" b="0" i="0" dirty="0" err="1">
                <a:solidFill>
                  <a:srgbClr val="333333"/>
                </a:solidFill>
                <a:effectLst/>
                <a:latin typeface="inherit"/>
              </a:rPr>
              <a:t>with</a:t>
            </a:r>
            <a:r>
              <a:rPr lang="fr-FR" b="0" i="0" dirty="0">
                <a:solidFill>
                  <a:srgbClr val="333333"/>
                </a:solidFill>
                <a:effectLst/>
                <a:latin typeface="inherit"/>
              </a:rPr>
              <a:t> Alexa</a:t>
            </a:r>
          </a:p>
          <a:p>
            <a:pPr algn="l" fontAlgn="base"/>
            <a:r>
              <a:rPr lang="fr-FR" b="1" i="0" dirty="0" err="1">
                <a:solidFill>
                  <a:srgbClr val="333333"/>
                </a:solidFill>
                <a:effectLst/>
                <a:latin typeface="inherit"/>
              </a:rPr>
              <a:t>Weight</a:t>
            </a:r>
            <a:r>
              <a:rPr lang="fr-FR" b="1" i="0" dirty="0">
                <a:solidFill>
                  <a:srgbClr val="333333"/>
                </a:solidFill>
                <a:effectLst/>
                <a:latin typeface="inherit"/>
              </a:rPr>
              <a:t>: </a:t>
            </a:r>
            <a:r>
              <a:rPr lang="fr-FR" b="0" i="0" dirty="0">
                <a:solidFill>
                  <a:srgbClr val="333333"/>
                </a:solidFill>
                <a:effectLst/>
                <a:latin typeface="Open Sans"/>
              </a:rPr>
              <a:t>: 1.2 pounds | </a:t>
            </a:r>
            <a:r>
              <a:rPr lang="fr-FR" b="1" i="0" dirty="0">
                <a:solidFill>
                  <a:srgbClr val="333333"/>
                </a:solidFill>
                <a:effectLst/>
                <a:latin typeface="inherit"/>
              </a:rPr>
              <a:t>Battery life: </a:t>
            </a:r>
            <a:r>
              <a:rPr lang="fr-FR" b="0" i="0" dirty="0">
                <a:solidFill>
                  <a:srgbClr val="333333"/>
                </a:solidFill>
                <a:effectLst/>
                <a:latin typeface="Open Sans"/>
              </a:rPr>
              <a:t>: 18 </a:t>
            </a:r>
            <a:r>
              <a:rPr lang="fr-FR" b="0" i="0" dirty="0" err="1">
                <a:solidFill>
                  <a:srgbClr val="333333"/>
                </a:solidFill>
                <a:effectLst/>
                <a:latin typeface="Open Sans"/>
              </a:rPr>
              <a:t>hours</a:t>
            </a:r>
            <a:r>
              <a:rPr lang="fr-FR" b="0" i="0" dirty="0">
                <a:solidFill>
                  <a:srgbClr val="333333"/>
                </a:solidFill>
                <a:effectLst/>
                <a:latin typeface="Open Sans"/>
              </a:rPr>
              <a:t> | </a:t>
            </a:r>
            <a:r>
              <a:rPr lang="fr-FR" b="1" i="0" dirty="0">
                <a:solidFill>
                  <a:srgbClr val="333333"/>
                </a:solidFill>
                <a:effectLst/>
                <a:latin typeface="inherit"/>
              </a:rPr>
              <a:t>Wireless range: </a:t>
            </a:r>
            <a:r>
              <a:rPr lang="fr-FR" b="0" i="0" dirty="0">
                <a:solidFill>
                  <a:srgbClr val="333333"/>
                </a:solidFill>
                <a:effectLst/>
                <a:latin typeface="Open Sans"/>
              </a:rPr>
              <a:t>: 30m (100ft) | </a:t>
            </a:r>
            <a:r>
              <a:rPr lang="fr-FR" b="1" i="0" dirty="0">
                <a:solidFill>
                  <a:srgbClr val="333333"/>
                </a:solidFill>
                <a:effectLst/>
                <a:latin typeface="inherit"/>
              </a:rPr>
              <a:t>Frequency </a:t>
            </a:r>
            <a:r>
              <a:rPr lang="fr-FR" b="1" i="0" dirty="0" err="1">
                <a:solidFill>
                  <a:srgbClr val="333333"/>
                </a:solidFill>
                <a:effectLst/>
                <a:latin typeface="inherit"/>
              </a:rPr>
              <a:t>response</a:t>
            </a:r>
            <a:r>
              <a:rPr lang="fr-FR" b="1" i="0" dirty="0">
                <a:solidFill>
                  <a:srgbClr val="333333"/>
                </a:solidFill>
                <a:effectLst/>
                <a:latin typeface="inherit"/>
              </a:rPr>
              <a:t>: </a:t>
            </a:r>
            <a:r>
              <a:rPr lang="fr-FR" b="0" i="0" dirty="0">
                <a:solidFill>
                  <a:srgbClr val="333333"/>
                </a:solidFill>
                <a:effectLst/>
                <a:latin typeface="Open Sans"/>
              </a:rPr>
              <a:t>: 55 - 20,000 Hz | </a:t>
            </a:r>
            <a:r>
              <a:rPr lang="fr-FR" b="1" i="0" dirty="0">
                <a:solidFill>
                  <a:srgbClr val="333333"/>
                </a:solidFill>
                <a:effectLst/>
                <a:latin typeface="inherit"/>
              </a:rPr>
              <a:t>Drivers: </a:t>
            </a:r>
            <a:r>
              <a:rPr lang="fr-FR" b="0" i="0" dirty="0">
                <a:solidFill>
                  <a:srgbClr val="333333"/>
                </a:solidFill>
                <a:effectLst/>
                <a:latin typeface="Open Sans"/>
              </a:rPr>
              <a:t>N/A | </a:t>
            </a:r>
            <a:r>
              <a:rPr lang="fr-FR" b="1" i="0" dirty="0">
                <a:solidFill>
                  <a:srgbClr val="333333"/>
                </a:solidFill>
                <a:effectLst/>
                <a:latin typeface="inherit"/>
              </a:rPr>
              <a:t>NFC: </a:t>
            </a:r>
            <a:r>
              <a:rPr lang="fr-FR" b="0" i="0" dirty="0">
                <a:solidFill>
                  <a:srgbClr val="333333"/>
                </a:solidFill>
                <a:effectLst/>
                <a:latin typeface="Open Sans"/>
              </a:rPr>
              <a:t>No | </a:t>
            </a:r>
            <a:r>
              <a:rPr lang="fr-FR" b="1" i="0" dirty="0">
                <a:solidFill>
                  <a:srgbClr val="333333"/>
                </a:solidFill>
                <a:effectLst/>
                <a:latin typeface="inherit"/>
              </a:rPr>
              <a:t>Aux-in: </a:t>
            </a:r>
            <a:r>
              <a:rPr lang="fr-FR" b="0" i="0" dirty="0">
                <a:solidFill>
                  <a:srgbClr val="333333"/>
                </a:solidFill>
                <a:effectLst/>
                <a:latin typeface="Open Sans"/>
              </a:rPr>
              <a:t>No | </a:t>
            </a:r>
            <a:r>
              <a:rPr lang="fr-FR" b="1" i="0" dirty="0">
                <a:solidFill>
                  <a:srgbClr val="333333"/>
                </a:solidFill>
                <a:effectLst/>
                <a:latin typeface="inherit"/>
              </a:rPr>
              <a:t>USB </a:t>
            </a:r>
            <a:r>
              <a:rPr lang="fr-FR" b="1" i="0" dirty="0" err="1">
                <a:solidFill>
                  <a:srgbClr val="333333"/>
                </a:solidFill>
                <a:effectLst/>
                <a:latin typeface="inherit"/>
              </a:rPr>
              <a:t>charging</a:t>
            </a:r>
            <a:r>
              <a:rPr lang="fr-FR" b="1" i="0" dirty="0">
                <a:solidFill>
                  <a:srgbClr val="333333"/>
                </a:solidFill>
                <a:effectLst/>
                <a:latin typeface="inherit"/>
              </a:rPr>
              <a:t>: </a:t>
            </a:r>
            <a:r>
              <a:rPr lang="fr-FR" b="0" i="0" dirty="0">
                <a:solidFill>
                  <a:srgbClr val="333333"/>
                </a:solidFill>
                <a:effectLst/>
                <a:latin typeface="Open Sans"/>
              </a:rPr>
              <a:t>USB-C</a:t>
            </a:r>
          </a:p>
          <a:p>
            <a:pPr algn="l" fontAlgn="base"/>
            <a:r>
              <a:rPr lang="en-US" b="0" i="0" dirty="0">
                <a:solidFill>
                  <a:srgbClr val="333333"/>
                </a:solidFill>
                <a:effectLst/>
                <a:latin typeface="Open Sans"/>
              </a:rPr>
              <a:t>Crisp sound quality</a:t>
            </a:r>
          </a:p>
          <a:p>
            <a:pPr algn="l" fontAlgn="base"/>
            <a:r>
              <a:rPr lang="en-US" b="0" i="0" dirty="0">
                <a:solidFill>
                  <a:srgbClr val="333333"/>
                </a:solidFill>
                <a:effectLst/>
                <a:latin typeface="Open Sans"/>
              </a:rPr>
              <a:t>Lightweight design</a:t>
            </a:r>
          </a:p>
          <a:p>
            <a:pPr algn="l" fontAlgn="base"/>
            <a:r>
              <a:rPr lang="en-US" b="0" i="0" dirty="0">
                <a:solidFill>
                  <a:srgbClr val="333333"/>
                </a:solidFill>
                <a:effectLst/>
                <a:latin typeface="Open Sans"/>
              </a:rPr>
              <a:t>Flawed Alexa support</a:t>
            </a:r>
          </a:p>
          <a:p>
            <a:pPr fontAlgn="base"/>
            <a:r>
              <a:rPr lang="fr-FR" b="1" i="0" u="none" strike="noStrike" dirty="0">
                <a:solidFill>
                  <a:srgbClr val="0099CC"/>
                </a:solidFill>
                <a:effectLst/>
                <a:latin typeface="inherit"/>
                <a:hlinkClick r:id="rId2"/>
              </a:rPr>
              <a:t>$228.79</a:t>
            </a:r>
            <a:endParaRPr lang="fr-FR" b="0" i="0" u="none" strike="noStrike" dirty="0">
              <a:solidFill>
                <a:srgbClr val="0099CC"/>
              </a:solidFill>
              <a:effectLst/>
              <a:latin typeface="inherit"/>
              <a:hlinkClick r:id="rId2"/>
            </a:endParaRPr>
          </a:p>
          <a:p>
            <a:pPr algn="l" fontAlgn="base"/>
            <a:r>
              <a:rPr lang="en-US" b="0" i="0" dirty="0">
                <a:solidFill>
                  <a:srgbClr val="333333"/>
                </a:solidFill>
                <a:effectLst/>
                <a:latin typeface="Open Sans"/>
              </a:rPr>
              <a:t>Visually near imperceptible from the original A1, the Bang &amp; Olufsen </a:t>
            </a:r>
            <a:r>
              <a:rPr lang="en-US" b="0" i="0" dirty="0" err="1">
                <a:solidFill>
                  <a:srgbClr val="333333"/>
                </a:solidFill>
                <a:effectLst/>
                <a:latin typeface="Open Sans"/>
              </a:rPr>
              <a:t>Beosound</a:t>
            </a:r>
            <a:r>
              <a:rPr lang="en-US" b="0" i="0" dirty="0">
                <a:solidFill>
                  <a:srgbClr val="333333"/>
                </a:solidFill>
                <a:effectLst/>
                <a:latin typeface="Open Sans"/>
              </a:rPr>
              <a:t> A1 (2nd Gen) is an appealing and highly portable Bluetooth speaker that comes with (admittedly flawed) Alexa support. </a:t>
            </a:r>
            <a:endParaRPr lang="fr-FR" b="0" i="0" dirty="0">
              <a:solidFill>
                <a:srgbClr val="333333"/>
              </a:solidFill>
              <a:effectLst/>
              <a:latin typeface="Open Sans"/>
            </a:endParaRPr>
          </a:p>
        </p:txBody>
      </p:sp>
    </p:spTree>
    <p:extLst>
      <p:ext uri="{BB962C8B-B14F-4D97-AF65-F5344CB8AC3E}">
        <p14:creationId xmlns:p14="http://schemas.microsoft.com/office/powerpoint/2010/main" val="253044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76760-905C-4FE6-A1B9-769D74DBA654}"/>
              </a:ext>
            </a:extLst>
          </p:cNvPr>
          <p:cNvSpPr>
            <a:spLocks noGrp="1"/>
          </p:cNvSpPr>
          <p:nvPr>
            <p:ph type="title"/>
          </p:nvPr>
        </p:nvSpPr>
        <p:spPr>
          <a:xfrm>
            <a:off x="-115330" y="222378"/>
            <a:ext cx="11526795" cy="458659"/>
          </a:xfrm>
        </p:spPr>
        <p:txBody>
          <a:bodyPr>
            <a:normAutofit fontScale="90000"/>
          </a:bodyPr>
          <a:lstStyle/>
          <a:p>
            <a:r>
              <a:rPr lang="fr-FR" b="1" i="0" dirty="0" err="1">
                <a:solidFill>
                  <a:srgbClr val="757575"/>
                </a:solidFill>
                <a:effectLst/>
                <a:latin typeface="LabGrotesque"/>
              </a:rPr>
              <a:t>Tribit</a:t>
            </a:r>
            <a:r>
              <a:rPr lang="fr-FR" b="1" i="0" dirty="0">
                <a:solidFill>
                  <a:srgbClr val="757575"/>
                </a:solidFill>
                <a:effectLst/>
                <a:latin typeface="LabGrotesque"/>
              </a:rPr>
              <a:t> </a:t>
            </a:r>
            <a:r>
              <a:rPr lang="fr-FR" b="1" i="0" dirty="0" err="1">
                <a:solidFill>
                  <a:srgbClr val="757575"/>
                </a:solidFill>
                <a:effectLst/>
                <a:latin typeface="LabGrotesque"/>
              </a:rPr>
              <a:t>StormBox</a:t>
            </a:r>
            <a:endParaRPr lang="fr-FR" dirty="0"/>
          </a:p>
        </p:txBody>
      </p:sp>
      <p:sp>
        <p:nvSpPr>
          <p:cNvPr id="3" name="Espace réservé du contenu 2">
            <a:extLst>
              <a:ext uri="{FF2B5EF4-FFF2-40B4-BE49-F238E27FC236}">
                <a16:creationId xmlns:a16="http://schemas.microsoft.com/office/drawing/2014/main" id="{F17941DE-29CF-4D70-8C60-5080175D8FC6}"/>
              </a:ext>
            </a:extLst>
          </p:cNvPr>
          <p:cNvSpPr>
            <a:spLocks noGrp="1"/>
          </p:cNvSpPr>
          <p:nvPr>
            <p:ph idx="1"/>
          </p:nvPr>
        </p:nvSpPr>
        <p:spPr>
          <a:xfrm>
            <a:off x="115330" y="681037"/>
            <a:ext cx="11238470" cy="5495926"/>
          </a:xfrm>
        </p:spPr>
        <p:txBody>
          <a:bodyPr/>
          <a:lstStyle/>
          <a:p>
            <a:pPr algn="l"/>
            <a:r>
              <a:rPr lang="en-US" b="0" i="0" dirty="0">
                <a:solidFill>
                  <a:srgbClr val="1A1A1A"/>
                </a:solidFill>
                <a:effectLst/>
                <a:latin typeface="BreveText"/>
              </a:rPr>
              <a:t>You probably haven't heard of </a:t>
            </a:r>
            <a:r>
              <a:rPr lang="en-US" b="0" i="0" dirty="0" err="1">
                <a:solidFill>
                  <a:srgbClr val="1A1A1A"/>
                </a:solidFill>
                <a:effectLst/>
                <a:latin typeface="BreveText"/>
              </a:rPr>
              <a:t>Tribit</a:t>
            </a:r>
            <a:r>
              <a:rPr lang="en-US" b="0" i="0" dirty="0">
                <a:solidFill>
                  <a:srgbClr val="1A1A1A"/>
                </a:solidFill>
                <a:effectLst/>
                <a:latin typeface="BreveText"/>
              </a:rPr>
              <a:t>, but its line of Bluetooth speakers sound a lot better than they should for the price. The </a:t>
            </a:r>
            <a:r>
              <a:rPr lang="en-US" b="0" i="0" dirty="0" err="1">
                <a:solidFill>
                  <a:srgbClr val="1A1A1A"/>
                </a:solidFill>
                <a:effectLst/>
                <a:latin typeface="BreveText"/>
              </a:rPr>
              <a:t>StormBox</a:t>
            </a:r>
            <a:r>
              <a:rPr lang="en-US" b="0" i="0" dirty="0">
                <a:solidFill>
                  <a:srgbClr val="1A1A1A"/>
                </a:solidFill>
                <a:effectLst/>
                <a:latin typeface="BreveText"/>
              </a:rPr>
              <a:t> is my favorite model. It has dual firing drivers and passive radiators in a 7-inch-long pill shape. No, it can't fuel a trance dance party on its own, but its sound clarity is impressive, and it has a fun extra bass button that adds some surprising thump. That extra bass is a little muddy, but it's still fun.</a:t>
            </a:r>
          </a:p>
          <a:p>
            <a:pPr algn="l"/>
            <a:r>
              <a:rPr lang="en-US" b="0" i="0" dirty="0">
                <a:solidFill>
                  <a:srgbClr val="1A1A1A"/>
                </a:solidFill>
                <a:effectLst/>
                <a:latin typeface="BreveText"/>
              </a:rPr>
              <a:t>With 20-ish hours of battery and an IPX7 waterproof rating (not dust-proof, but able to be submerged in water), it's a great companion for some backyard tunes, a trip down the river, or a ton of other informal gatherings.</a:t>
            </a:r>
          </a:p>
          <a:p>
            <a:r>
              <a:rPr lang="fr-FR" b="0" i="0" dirty="0">
                <a:solidFill>
                  <a:srgbClr val="B12704"/>
                </a:solidFill>
                <a:effectLst/>
                <a:latin typeface="Amazon Ember"/>
              </a:rPr>
              <a:t>$61.99</a:t>
            </a:r>
            <a:endParaRPr lang="fr-FR" dirty="0"/>
          </a:p>
        </p:txBody>
      </p:sp>
    </p:spTree>
    <p:extLst>
      <p:ext uri="{BB962C8B-B14F-4D97-AF65-F5344CB8AC3E}">
        <p14:creationId xmlns:p14="http://schemas.microsoft.com/office/powerpoint/2010/main" val="6801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BB562D-0634-4AD7-9B4B-A513B5CF1BC1}"/>
              </a:ext>
            </a:extLst>
          </p:cNvPr>
          <p:cNvSpPr>
            <a:spLocks noGrp="1"/>
          </p:cNvSpPr>
          <p:nvPr>
            <p:ph type="title"/>
          </p:nvPr>
        </p:nvSpPr>
        <p:spPr>
          <a:xfrm>
            <a:off x="98854" y="365125"/>
            <a:ext cx="11254946" cy="969405"/>
          </a:xfrm>
        </p:spPr>
        <p:txBody>
          <a:bodyPr/>
          <a:lstStyle/>
          <a:p>
            <a:r>
              <a:rPr lang="sv-SE" b="1" i="0" dirty="0">
                <a:solidFill>
                  <a:srgbClr val="333333"/>
                </a:solidFill>
                <a:effectLst/>
                <a:latin typeface="Open Sans"/>
              </a:rPr>
              <a:t>Olympus OM-D E-M10 Mark IV</a:t>
            </a:r>
            <a:endParaRPr lang="fr-FR" dirty="0"/>
          </a:p>
        </p:txBody>
      </p:sp>
      <p:sp>
        <p:nvSpPr>
          <p:cNvPr id="3" name="Espace réservé du contenu 2">
            <a:extLst>
              <a:ext uri="{FF2B5EF4-FFF2-40B4-BE49-F238E27FC236}">
                <a16:creationId xmlns:a16="http://schemas.microsoft.com/office/drawing/2014/main" id="{659D83B0-7FCA-42CC-87F9-BCFB285A2BCA}"/>
              </a:ext>
            </a:extLst>
          </p:cNvPr>
          <p:cNvSpPr>
            <a:spLocks noGrp="1"/>
          </p:cNvSpPr>
          <p:nvPr>
            <p:ph idx="1"/>
          </p:nvPr>
        </p:nvSpPr>
        <p:spPr>
          <a:xfrm>
            <a:off x="247135" y="1227438"/>
            <a:ext cx="11106665" cy="4949525"/>
          </a:xfrm>
        </p:spPr>
        <p:txBody>
          <a:bodyPr>
            <a:normAutofit fontScale="70000" lnSpcReduction="20000"/>
          </a:bodyPr>
          <a:lstStyle/>
          <a:p>
            <a:pPr algn="l" fontAlgn="base"/>
            <a:r>
              <a:rPr lang="en-US" b="0" i="0" dirty="0">
                <a:solidFill>
                  <a:srgbClr val="333333"/>
                </a:solidFill>
                <a:effectLst/>
                <a:latin typeface="inherit"/>
              </a:rPr>
              <a:t>The E-M10 Mark IV is portable but powerful, and beautiful to use</a:t>
            </a:r>
          </a:p>
          <a:p>
            <a:pPr algn="l" fontAlgn="base"/>
            <a:r>
              <a:rPr lang="en-US" b="1" i="0" dirty="0">
                <a:solidFill>
                  <a:srgbClr val="333333"/>
                </a:solidFill>
                <a:effectLst/>
                <a:latin typeface="inherit"/>
              </a:rPr>
              <a:t>Type: </a:t>
            </a:r>
            <a:r>
              <a:rPr lang="en-US" b="0" i="0" dirty="0">
                <a:solidFill>
                  <a:srgbClr val="333333"/>
                </a:solidFill>
                <a:effectLst/>
                <a:latin typeface="inherit"/>
              </a:rPr>
              <a:t>Mirrorless | </a:t>
            </a:r>
            <a:r>
              <a:rPr lang="en-US" b="1" i="0" dirty="0">
                <a:solidFill>
                  <a:srgbClr val="333333"/>
                </a:solidFill>
                <a:effectLst/>
                <a:latin typeface="inherit"/>
              </a:rPr>
              <a:t>Sensor: </a:t>
            </a:r>
            <a:r>
              <a:rPr lang="en-US" b="0" i="0" dirty="0">
                <a:solidFill>
                  <a:srgbClr val="333333"/>
                </a:solidFill>
                <a:effectLst/>
                <a:latin typeface="inherit"/>
              </a:rPr>
              <a:t>Micro Four Thirds | </a:t>
            </a:r>
            <a:r>
              <a:rPr lang="en-US" b="1" i="0" dirty="0">
                <a:solidFill>
                  <a:srgbClr val="333333"/>
                </a:solidFill>
                <a:effectLst/>
                <a:latin typeface="inherit"/>
              </a:rPr>
              <a:t>Megapixels: </a:t>
            </a:r>
            <a:r>
              <a:rPr lang="en-US" b="0" i="0" dirty="0">
                <a:solidFill>
                  <a:srgbClr val="333333"/>
                </a:solidFill>
                <a:effectLst/>
                <a:latin typeface="inherit"/>
              </a:rPr>
              <a:t>20.3 | </a:t>
            </a:r>
            <a:r>
              <a:rPr lang="en-US" b="1" i="0" dirty="0">
                <a:solidFill>
                  <a:srgbClr val="333333"/>
                </a:solidFill>
                <a:effectLst/>
                <a:latin typeface="inherit"/>
              </a:rPr>
              <a:t>Lens mount: </a:t>
            </a:r>
            <a:r>
              <a:rPr lang="en-US" b="0" i="0" dirty="0">
                <a:solidFill>
                  <a:srgbClr val="333333"/>
                </a:solidFill>
                <a:effectLst/>
                <a:latin typeface="inherit"/>
              </a:rPr>
              <a:t>MFT | </a:t>
            </a:r>
            <a:r>
              <a:rPr lang="en-US" b="1" i="0" dirty="0">
                <a:solidFill>
                  <a:srgbClr val="333333"/>
                </a:solidFill>
                <a:effectLst/>
                <a:latin typeface="inherit"/>
              </a:rPr>
              <a:t>Screen: </a:t>
            </a:r>
            <a:r>
              <a:rPr lang="en-US" b="0" i="0" dirty="0">
                <a:solidFill>
                  <a:srgbClr val="333333"/>
                </a:solidFill>
                <a:effectLst/>
                <a:latin typeface="inherit"/>
              </a:rPr>
              <a:t>3-inch 180-degree tilting touchscreen, 1,037k dots | </a:t>
            </a:r>
            <a:r>
              <a:rPr lang="en-US" b="1" i="0" dirty="0">
                <a:solidFill>
                  <a:srgbClr val="333333"/>
                </a:solidFill>
                <a:effectLst/>
                <a:latin typeface="inherit"/>
              </a:rPr>
              <a:t>Viewfinder: </a:t>
            </a:r>
            <a:r>
              <a:rPr lang="en-US" b="0" i="0" dirty="0">
                <a:solidFill>
                  <a:srgbClr val="333333"/>
                </a:solidFill>
                <a:effectLst/>
                <a:latin typeface="inherit"/>
              </a:rPr>
              <a:t>EVF, 2,360k dots | </a:t>
            </a:r>
            <a:r>
              <a:rPr lang="en-US" b="1" i="0" dirty="0">
                <a:solidFill>
                  <a:srgbClr val="333333"/>
                </a:solidFill>
                <a:effectLst/>
                <a:latin typeface="inherit"/>
              </a:rPr>
              <a:t>Max shooting speed: </a:t>
            </a:r>
            <a:r>
              <a:rPr lang="en-US" b="0" i="0" dirty="0">
                <a:solidFill>
                  <a:srgbClr val="333333"/>
                </a:solidFill>
                <a:effectLst/>
                <a:latin typeface="inherit"/>
              </a:rPr>
              <a:t>8.7fps | </a:t>
            </a:r>
            <a:r>
              <a:rPr lang="en-US" b="1" i="0" dirty="0">
                <a:solidFill>
                  <a:srgbClr val="333333"/>
                </a:solidFill>
                <a:effectLst/>
                <a:latin typeface="inherit"/>
              </a:rPr>
              <a:t>Max video resolution: </a:t>
            </a:r>
            <a:r>
              <a:rPr lang="en-US" b="0" i="0" dirty="0">
                <a:solidFill>
                  <a:srgbClr val="333333"/>
                </a:solidFill>
                <a:effectLst/>
                <a:latin typeface="inherit"/>
              </a:rPr>
              <a:t>4K UHD | </a:t>
            </a:r>
            <a:r>
              <a:rPr lang="en-US" b="1" i="0" dirty="0">
                <a:solidFill>
                  <a:srgbClr val="333333"/>
                </a:solidFill>
                <a:effectLst/>
                <a:latin typeface="inherit"/>
              </a:rPr>
              <a:t>User level: </a:t>
            </a:r>
            <a:r>
              <a:rPr lang="en-US" b="0" i="0" dirty="0">
                <a:solidFill>
                  <a:srgbClr val="333333"/>
                </a:solidFill>
                <a:effectLst/>
                <a:latin typeface="inherit"/>
              </a:rPr>
              <a:t>Beginner/intermediate</a:t>
            </a:r>
          </a:p>
          <a:p>
            <a:pPr marL="0" indent="0" algn="r" fontAlgn="base">
              <a:buNone/>
            </a:pPr>
            <a:r>
              <a:rPr lang="en-US" b="1" i="0" u="none" strike="noStrike" dirty="0">
                <a:solidFill>
                  <a:srgbClr val="A4CFE8"/>
                </a:solidFill>
                <a:effectLst/>
                <a:latin typeface="inherit"/>
                <a:hlinkClick r:id="rId2"/>
              </a:rPr>
              <a:t>$699.99</a:t>
            </a:r>
            <a:endParaRPr lang="en-US" b="0" i="0" u="none" strike="noStrike" dirty="0">
              <a:solidFill>
                <a:srgbClr val="A4CFE8"/>
              </a:solidFill>
              <a:effectLst/>
              <a:latin typeface="inherit"/>
              <a:hlinkClick r:id="rId2"/>
            </a:endParaRPr>
          </a:p>
          <a:p>
            <a:pPr algn="l" fontAlgn="base"/>
            <a:r>
              <a:rPr lang="en-US" b="0" i="0" dirty="0">
                <a:solidFill>
                  <a:srgbClr val="333333"/>
                </a:solidFill>
                <a:effectLst/>
                <a:latin typeface="inherit"/>
              </a:rPr>
              <a:t>+Latest 20MP sensor</a:t>
            </a:r>
          </a:p>
          <a:p>
            <a:pPr algn="l" fontAlgn="base"/>
            <a:r>
              <a:rPr lang="en-US" b="0" i="0" dirty="0">
                <a:solidFill>
                  <a:srgbClr val="333333"/>
                </a:solidFill>
                <a:effectLst/>
                <a:latin typeface="inherit"/>
              </a:rPr>
              <a:t>+5-axis in-body </a:t>
            </a:r>
            <a:r>
              <a:rPr lang="en-US" b="0" i="0" dirty="0" err="1">
                <a:solidFill>
                  <a:srgbClr val="333333"/>
                </a:solidFill>
                <a:effectLst/>
                <a:latin typeface="inherit"/>
              </a:rPr>
              <a:t>stabilisation</a:t>
            </a:r>
            <a:endParaRPr lang="en-US" b="0" i="0" dirty="0">
              <a:solidFill>
                <a:srgbClr val="333333"/>
              </a:solidFill>
              <a:effectLst/>
              <a:latin typeface="inherit"/>
            </a:endParaRPr>
          </a:p>
          <a:p>
            <a:pPr algn="l" fontAlgn="base"/>
            <a:r>
              <a:rPr lang="en-US" b="0" i="0" dirty="0">
                <a:solidFill>
                  <a:srgbClr val="333333"/>
                </a:solidFill>
                <a:effectLst/>
                <a:latin typeface="inherit"/>
              </a:rPr>
              <a:t>+Small body, small lenses</a:t>
            </a:r>
          </a:p>
          <a:p>
            <a:pPr algn="l" fontAlgn="base"/>
            <a:r>
              <a:rPr lang="en-US" b="0" i="0" dirty="0">
                <a:solidFill>
                  <a:srgbClr val="333333"/>
                </a:solidFill>
                <a:effectLst/>
                <a:latin typeface="inherit"/>
              </a:rPr>
              <a:t>-MFT sensor smaller than APS-C</a:t>
            </a:r>
          </a:p>
          <a:p>
            <a:pPr algn="l" fontAlgn="base"/>
            <a:r>
              <a:rPr lang="en-US" b="0" i="0" dirty="0">
                <a:solidFill>
                  <a:srgbClr val="333333"/>
                </a:solidFill>
                <a:effectLst/>
                <a:latin typeface="Open Sans"/>
              </a:rPr>
              <a:t>With a new 20MP sensor, incrementally improved in-body image stabilization and a new flip-down and tiltable monitor, the new Olympus OM-D E-M10 Mark IV is the best version yet of a camera we've been raving about for ages. Retaining the 4K video and attractive styling that made the Mark III so attractive to consumers, the Mark IV is set to be a new favorite for anyone looking for an entry-level camera that can do pretty much everything. This is one of our favorite pint-sized cameras ever, so we're really pleased that it has AT LAST got Olympus's latest 20MP sensor. It's still a little pricey for beginners, but this is a great little camera that's so much more powerful than it looks and could be with you for a long time to come.</a:t>
            </a:r>
          </a:p>
          <a:p>
            <a:pPr marL="0" indent="0">
              <a:buNone/>
            </a:pPr>
            <a:endParaRPr lang="fr-FR" dirty="0"/>
          </a:p>
        </p:txBody>
      </p:sp>
    </p:spTree>
    <p:extLst>
      <p:ext uri="{BB962C8B-B14F-4D97-AF65-F5344CB8AC3E}">
        <p14:creationId xmlns:p14="http://schemas.microsoft.com/office/powerpoint/2010/main" val="3688837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7EADF-939C-4E9D-B9F6-04519BF4F0E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A1C4BC7-611E-4F59-BA8E-30C9C69783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64123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238E8-D877-40FB-B254-6CF7117C174C}"/>
              </a:ext>
            </a:extLst>
          </p:cNvPr>
          <p:cNvSpPr>
            <a:spLocks noGrp="1"/>
          </p:cNvSpPr>
          <p:nvPr>
            <p:ph type="title"/>
          </p:nvPr>
        </p:nvSpPr>
        <p:spPr>
          <a:xfrm>
            <a:off x="420130" y="155146"/>
            <a:ext cx="10933670" cy="932250"/>
          </a:xfrm>
        </p:spPr>
        <p:txBody>
          <a:bodyPr/>
          <a:lstStyle/>
          <a:p>
            <a:r>
              <a:rPr lang="fr-FR" b="1" i="0" dirty="0">
                <a:solidFill>
                  <a:srgbClr val="333333"/>
                </a:solidFill>
                <a:effectLst/>
                <a:latin typeface="Open Sans"/>
              </a:rPr>
              <a:t>Panasonic </a:t>
            </a:r>
            <a:r>
              <a:rPr lang="fr-FR" b="1" i="0" dirty="0" err="1">
                <a:solidFill>
                  <a:srgbClr val="333333"/>
                </a:solidFill>
                <a:effectLst/>
                <a:latin typeface="Open Sans"/>
              </a:rPr>
              <a:t>Lumix</a:t>
            </a:r>
            <a:r>
              <a:rPr lang="fr-FR" b="1" i="0" dirty="0">
                <a:solidFill>
                  <a:srgbClr val="333333"/>
                </a:solidFill>
                <a:effectLst/>
                <a:latin typeface="Open Sans"/>
              </a:rPr>
              <a:t> G100</a:t>
            </a:r>
            <a:endParaRPr lang="fr-FR" dirty="0"/>
          </a:p>
        </p:txBody>
      </p:sp>
      <p:sp>
        <p:nvSpPr>
          <p:cNvPr id="3" name="Espace réservé du contenu 2">
            <a:extLst>
              <a:ext uri="{FF2B5EF4-FFF2-40B4-BE49-F238E27FC236}">
                <a16:creationId xmlns:a16="http://schemas.microsoft.com/office/drawing/2014/main" id="{89324B48-8839-4D1F-BCBC-301202D4162A}"/>
              </a:ext>
            </a:extLst>
          </p:cNvPr>
          <p:cNvSpPr>
            <a:spLocks noGrp="1"/>
          </p:cNvSpPr>
          <p:nvPr>
            <p:ph idx="1"/>
          </p:nvPr>
        </p:nvSpPr>
        <p:spPr>
          <a:xfrm>
            <a:off x="164757" y="1087396"/>
            <a:ext cx="11189043" cy="5089567"/>
          </a:xfrm>
        </p:spPr>
        <p:txBody>
          <a:bodyPr>
            <a:normAutofit fontScale="77500" lnSpcReduction="20000"/>
          </a:bodyPr>
          <a:lstStyle/>
          <a:p>
            <a:pPr algn="l" fontAlgn="base"/>
            <a:r>
              <a:rPr lang="en-US" b="0" i="0" dirty="0">
                <a:solidFill>
                  <a:srgbClr val="333333"/>
                </a:solidFill>
                <a:effectLst/>
                <a:latin typeface="inherit"/>
              </a:rPr>
              <a:t>Panasonic's new vlogging camera is pretty good at stills too</a:t>
            </a:r>
          </a:p>
          <a:p>
            <a:pPr algn="l" fontAlgn="base"/>
            <a:r>
              <a:rPr lang="en-US" b="1" i="0" dirty="0">
                <a:solidFill>
                  <a:srgbClr val="333333"/>
                </a:solidFill>
                <a:effectLst/>
                <a:latin typeface="inherit"/>
              </a:rPr>
              <a:t>Type: </a:t>
            </a:r>
            <a:r>
              <a:rPr lang="en-US" b="0" i="0" dirty="0">
                <a:solidFill>
                  <a:srgbClr val="333333"/>
                </a:solidFill>
                <a:effectLst/>
                <a:latin typeface="inherit"/>
              </a:rPr>
              <a:t>Mirrorless | </a:t>
            </a:r>
            <a:r>
              <a:rPr lang="en-US" b="1" i="0" dirty="0">
                <a:solidFill>
                  <a:srgbClr val="333333"/>
                </a:solidFill>
                <a:effectLst/>
                <a:latin typeface="inherit"/>
              </a:rPr>
              <a:t>Sensor: </a:t>
            </a:r>
            <a:r>
              <a:rPr lang="en-US" b="0" i="0" dirty="0">
                <a:solidFill>
                  <a:srgbClr val="333333"/>
                </a:solidFill>
                <a:effectLst/>
                <a:latin typeface="inherit"/>
              </a:rPr>
              <a:t>Micro Four Thirds | </a:t>
            </a:r>
            <a:r>
              <a:rPr lang="en-US" b="1" i="0" dirty="0">
                <a:solidFill>
                  <a:srgbClr val="333333"/>
                </a:solidFill>
                <a:effectLst/>
                <a:latin typeface="inherit"/>
              </a:rPr>
              <a:t>Megapixels: </a:t>
            </a:r>
            <a:r>
              <a:rPr lang="en-US" b="0" i="0" dirty="0">
                <a:solidFill>
                  <a:srgbClr val="333333"/>
                </a:solidFill>
                <a:effectLst/>
                <a:latin typeface="inherit"/>
              </a:rPr>
              <a:t>20.3 | </a:t>
            </a:r>
            <a:r>
              <a:rPr lang="en-US" b="1" i="0" dirty="0">
                <a:solidFill>
                  <a:srgbClr val="333333"/>
                </a:solidFill>
                <a:effectLst/>
                <a:latin typeface="inherit"/>
              </a:rPr>
              <a:t>Lens mount: </a:t>
            </a:r>
            <a:r>
              <a:rPr lang="en-US" b="0" i="0" dirty="0">
                <a:solidFill>
                  <a:srgbClr val="333333"/>
                </a:solidFill>
                <a:effectLst/>
                <a:latin typeface="inherit"/>
              </a:rPr>
              <a:t>MFT | </a:t>
            </a:r>
            <a:r>
              <a:rPr lang="en-US" b="1" i="0" dirty="0">
                <a:solidFill>
                  <a:srgbClr val="333333"/>
                </a:solidFill>
                <a:effectLst/>
                <a:latin typeface="inherit"/>
              </a:rPr>
              <a:t>Screen: </a:t>
            </a:r>
            <a:r>
              <a:rPr lang="en-US" b="0" i="0" dirty="0">
                <a:solidFill>
                  <a:srgbClr val="333333"/>
                </a:solidFill>
                <a:effectLst/>
                <a:latin typeface="inherit"/>
              </a:rPr>
              <a:t>3-inch </a:t>
            </a:r>
            <a:r>
              <a:rPr lang="en-US" b="0" i="0" dirty="0" err="1">
                <a:solidFill>
                  <a:srgbClr val="333333"/>
                </a:solidFill>
                <a:effectLst/>
                <a:latin typeface="inherit"/>
              </a:rPr>
              <a:t>vari</a:t>
            </a:r>
            <a:r>
              <a:rPr lang="en-US" b="0" i="0" dirty="0">
                <a:solidFill>
                  <a:srgbClr val="333333"/>
                </a:solidFill>
                <a:effectLst/>
                <a:latin typeface="inherit"/>
              </a:rPr>
              <a:t>-angle, 1,840k dots | </a:t>
            </a:r>
            <a:r>
              <a:rPr lang="en-US" b="1" i="0" dirty="0">
                <a:solidFill>
                  <a:srgbClr val="333333"/>
                </a:solidFill>
                <a:effectLst/>
                <a:latin typeface="inherit"/>
              </a:rPr>
              <a:t>Viewfinder: </a:t>
            </a:r>
            <a:r>
              <a:rPr lang="en-US" b="0" i="0" dirty="0">
                <a:solidFill>
                  <a:srgbClr val="333333"/>
                </a:solidFill>
                <a:effectLst/>
                <a:latin typeface="inherit"/>
              </a:rPr>
              <a:t>EVF, 3.69m dots | </a:t>
            </a:r>
            <a:r>
              <a:rPr lang="en-US" b="1" i="0" dirty="0">
                <a:solidFill>
                  <a:srgbClr val="333333"/>
                </a:solidFill>
                <a:effectLst/>
                <a:latin typeface="inherit"/>
              </a:rPr>
              <a:t>Max continuous shooting speed: </a:t>
            </a:r>
            <a:r>
              <a:rPr lang="en-US" b="0" i="0" dirty="0">
                <a:solidFill>
                  <a:srgbClr val="333333"/>
                </a:solidFill>
                <a:effectLst/>
                <a:latin typeface="inherit"/>
              </a:rPr>
              <a:t>10fps | </a:t>
            </a:r>
            <a:r>
              <a:rPr lang="en-US" b="1" i="0" dirty="0">
                <a:solidFill>
                  <a:srgbClr val="333333"/>
                </a:solidFill>
                <a:effectLst/>
                <a:latin typeface="inherit"/>
              </a:rPr>
              <a:t>Max video resolution: </a:t>
            </a:r>
            <a:r>
              <a:rPr lang="en-US" b="0" i="0" dirty="0">
                <a:solidFill>
                  <a:srgbClr val="333333"/>
                </a:solidFill>
                <a:effectLst/>
                <a:latin typeface="inherit"/>
              </a:rPr>
              <a:t>4K UHD | </a:t>
            </a:r>
            <a:r>
              <a:rPr lang="en-US" b="1" i="0" dirty="0">
                <a:solidFill>
                  <a:srgbClr val="333333"/>
                </a:solidFill>
                <a:effectLst/>
                <a:latin typeface="inherit"/>
              </a:rPr>
              <a:t>User level: </a:t>
            </a:r>
            <a:r>
              <a:rPr lang="en-US" b="0" i="0" dirty="0">
                <a:solidFill>
                  <a:srgbClr val="333333"/>
                </a:solidFill>
                <a:effectLst/>
                <a:latin typeface="inherit"/>
              </a:rPr>
              <a:t>Beginner/enthusiast</a:t>
            </a:r>
          </a:p>
          <a:p>
            <a:pPr marL="0" indent="0" algn="r" fontAlgn="base">
              <a:buNone/>
            </a:pPr>
            <a:r>
              <a:rPr lang="en-US" b="1" i="0" u="none" strike="noStrike" dirty="0">
                <a:solidFill>
                  <a:srgbClr val="A4CFE8"/>
                </a:solidFill>
                <a:effectLst/>
                <a:latin typeface="inherit"/>
                <a:hlinkClick r:id="rId2"/>
              </a:rPr>
              <a:t>$797.99</a:t>
            </a:r>
            <a:endParaRPr lang="en-US" b="0" i="0" u="none" strike="noStrike" dirty="0">
              <a:solidFill>
                <a:srgbClr val="A4CFE8"/>
              </a:solidFill>
              <a:effectLst/>
              <a:latin typeface="inherit"/>
              <a:hlinkClick r:id="rId2"/>
            </a:endParaRPr>
          </a:p>
          <a:p>
            <a:pPr algn="l" fontAlgn="base"/>
            <a:r>
              <a:rPr lang="en-US" b="0" i="0" dirty="0">
                <a:solidFill>
                  <a:srgbClr val="333333"/>
                </a:solidFill>
                <a:effectLst/>
                <a:latin typeface="inherit"/>
              </a:rPr>
              <a:t>+Quality video and stills</a:t>
            </a:r>
          </a:p>
          <a:p>
            <a:pPr algn="l" fontAlgn="base"/>
            <a:r>
              <a:rPr lang="en-US" b="0" i="0" dirty="0">
                <a:solidFill>
                  <a:srgbClr val="333333"/>
                </a:solidFill>
                <a:effectLst/>
                <a:latin typeface="inherit"/>
              </a:rPr>
              <a:t>+Smart audio recording</a:t>
            </a:r>
          </a:p>
          <a:p>
            <a:pPr algn="l" fontAlgn="base"/>
            <a:r>
              <a:rPr lang="en-US" b="0" i="0" dirty="0">
                <a:solidFill>
                  <a:srgbClr val="333333"/>
                </a:solidFill>
                <a:effectLst/>
                <a:latin typeface="inherit"/>
              </a:rPr>
              <a:t>+Bright EVF, articulated LCD</a:t>
            </a:r>
          </a:p>
          <a:p>
            <a:pPr algn="l" fontAlgn="base"/>
            <a:r>
              <a:rPr lang="en-US" b="0" i="0" dirty="0">
                <a:solidFill>
                  <a:srgbClr val="333333"/>
                </a:solidFill>
                <a:effectLst/>
                <a:latin typeface="inherit"/>
              </a:rPr>
              <a:t>-No in-body </a:t>
            </a:r>
            <a:r>
              <a:rPr lang="en-US" b="0" i="0" dirty="0" err="1">
                <a:solidFill>
                  <a:srgbClr val="333333"/>
                </a:solidFill>
                <a:effectLst/>
                <a:latin typeface="inherit"/>
              </a:rPr>
              <a:t>stabilisation</a:t>
            </a:r>
            <a:endParaRPr lang="en-US" b="0" i="0" dirty="0">
              <a:solidFill>
                <a:srgbClr val="333333"/>
              </a:solidFill>
              <a:effectLst/>
              <a:latin typeface="inherit"/>
            </a:endParaRPr>
          </a:p>
          <a:p>
            <a:pPr algn="l" fontAlgn="base"/>
            <a:r>
              <a:rPr lang="en-US" b="0" i="0" dirty="0">
                <a:solidFill>
                  <a:srgbClr val="333333"/>
                </a:solidFill>
                <a:effectLst/>
                <a:latin typeface="Open Sans"/>
              </a:rPr>
              <a:t>Vloggers and content creators will enjoy the simplicity of the Lumix G100. It makes it easy to capture high-quality video and stills with its approachable button layout. Even people uninterested in the technicalities of capturing great-looking videos will be able to get results with this camera. There’s an inherent risk of dumbing things down too much when creating a camera for social media, but Panasonic has avoided that pitfall with the Lumix G100. By giving it a decent viewfinder and “proper camera” ergonomics, Panasonic has given the G100 an edge in a highly competitive market. This is a great camera to start with if you're interested in travel photography, vlogging or both!</a:t>
            </a:r>
          </a:p>
          <a:p>
            <a:endParaRPr lang="fr-FR" dirty="0"/>
          </a:p>
        </p:txBody>
      </p:sp>
    </p:spTree>
    <p:extLst>
      <p:ext uri="{BB962C8B-B14F-4D97-AF65-F5344CB8AC3E}">
        <p14:creationId xmlns:p14="http://schemas.microsoft.com/office/powerpoint/2010/main" val="106340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95A5D-3DFF-49A9-9B1A-12E2317AAC89}"/>
              </a:ext>
            </a:extLst>
          </p:cNvPr>
          <p:cNvSpPr>
            <a:spLocks noGrp="1"/>
          </p:cNvSpPr>
          <p:nvPr>
            <p:ph type="title"/>
          </p:nvPr>
        </p:nvSpPr>
        <p:spPr>
          <a:xfrm>
            <a:off x="181232" y="365126"/>
            <a:ext cx="11172568" cy="606940"/>
          </a:xfrm>
        </p:spPr>
        <p:txBody>
          <a:bodyPr>
            <a:normAutofit fontScale="90000"/>
          </a:bodyPr>
          <a:lstStyle/>
          <a:p>
            <a:r>
              <a:rPr lang="fr-FR" b="1" i="0" dirty="0">
                <a:solidFill>
                  <a:srgbClr val="333333"/>
                </a:solidFill>
                <a:effectLst/>
                <a:latin typeface="Open Sans"/>
              </a:rPr>
              <a:t>Fujifilm X-T200</a:t>
            </a:r>
            <a:endParaRPr lang="fr-FR" dirty="0"/>
          </a:p>
        </p:txBody>
      </p:sp>
      <p:sp>
        <p:nvSpPr>
          <p:cNvPr id="3" name="Espace réservé du contenu 2">
            <a:extLst>
              <a:ext uri="{FF2B5EF4-FFF2-40B4-BE49-F238E27FC236}">
                <a16:creationId xmlns:a16="http://schemas.microsoft.com/office/drawing/2014/main" id="{D14599EA-B220-4BC3-8222-454F00A79A72}"/>
              </a:ext>
            </a:extLst>
          </p:cNvPr>
          <p:cNvSpPr>
            <a:spLocks noGrp="1"/>
          </p:cNvSpPr>
          <p:nvPr>
            <p:ph idx="1"/>
          </p:nvPr>
        </p:nvSpPr>
        <p:spPr>
          <a:xfrm>
            <a:off x="304800" y="1054443"/>
            <a:ext cx="11049000" cy="5122520"/>
          </a:xfrm>
        </p:spPr>
        <p:txBody>
          <a:bodyPr>
            <a:normAutofit fontScale="70000" lnSpcReduction="20000"/>
          </a:bodyPr>
          <a:lstStyle/>
          <a:p>
            <a:pPr algn="l" fontAlgn="base"/>
            <a:r>
              <a:rPr lang="en-US" b="0" i="0" dirty="0">
                <a:solidFill>
                  <a:srgbClr val="333333"/>
                </a:solidFill>
                <a:effectLst/>
                <a:latin typeface="inherit"/>
              </a:rPr>
              <a:t>The X-T200 is great for photo novices, </a:t>
            </a:r>
            <a:r>
              <a:rPr lang="en-US" b="0" i="0" dirty="0" err="1">
                <a:solidFill>
                  <a:srgbClr val="333333"/>
                </a:solidFill>
                <a:effectLst/>
                <a:latin typeface="inherit"/>
              </a:rPr>
              <a:t>instagramers</a:t>
            </a:r>
            <a:r>
              <a:rPr lang="en-US" b="0" i="0" dirty="0">
                <a:solidFill>
                  <a:srgbClr val="333333"/>
                </a:solidFill>
                <a:effectLst/>
                <a:latin typeface="inherit"/>
              </a:rPr>
              <a:t> and vloggers</a:t>
            </a:r>
          </a:p>
          <a:p>
            <a:pPr algn="l" fontAlgn="base"/>
            <a:r>
              <a:rPr lang="en-US" b="1" i="0" dirty="0">
                <a:solidFill>
                  <a:srgbClr val="333333"/>
                </a:solidFill>
                <a:effectLst/>
                <a:latin typeface="inherit"/>
              </a:rPr>
              <a:t>Type: </a:t>
            </a:r>
            <a:r>
              <a:rPr lang="en-US" b="0" i="0" dirty="0">
                <a:solidFill>
                  <a:srgbClr val="333333"/>
                </a:solidFill>
                <a:effectLst/>
                <a:latin typeface="inherit"/>
              </a:rPr>
              <a:t>Mirrorless | </a:t>
            </a:r>
            <a:r>
              <a:rPr lang="en-US" b="1" i="0" dirty="0">
                <a:solidFill>
                  <a:srgbClr val="333333"/>
                </a:solidFill>
                <a:effectLst/>
                <a:latin typeface="inherit"/>
              </a:rPr>
              <a:t>Sensor: </a:t>
            </a:r>
            <a:r>
              <a:rPr lang="en-US" b="0" i="0" dirty="0">
                <a:solidFill>
                  <a:srgbClr val="333333"/>
                </a:solidFill>
                <a:effectLst/>
                <a:latin typeface="inherit"/>
              </a:rPr>
              <a:t>APS-C | </a:t>
            </a:r>
            <a:r>
              <a:rPr lang="en-US" b="1" i="0" dirty="0">
                <a:solidFill>
                  <a:srgbClr val="333333"/>
                </a:solidFill>
                <a:effectLst/>
                <a:latin typeface="inherit"/>
              </a:rPr>
              <a:t>Megapixels: </a:t>
            </a:r>
            <a:r>
              <a:rPr lang="en-US" b="0" i="0" dirty="0">
                <a:solidFill>
                  <a:srgbClr val="333333"/>
                </a:solidFill>
                <a:effectLst/>
                <a:latin typeface="inherit"/>
              </a:rPr>
              <a:t>24.2MP | </a:t>
            </a:r>
            <a:r>
              <a:rPr lang="en-US" b="1" i="0" dirty="0">
                <a:solidFill>
                  <a:srgbClr val="333333"/>
                </a:solidFill>
                <a:effectLst/>
                <a:latin typeface="inherit"/>
              </a:rPr>
              <a:t>Lens mount: </a:t>
            </a:r>
            <a:r>
              <a:rPr lang="en-US" b="0" i="0" dirty="0">
                <a:solidFill>
                  <a:srgbClr val="333333"/>
                </a:solidFill>
                <a:effectLst/>
                <a:latin typeface="inherit"/>
              </a:rPr>
              <a:t>Fujifilm X | </a:t>
            </a:r>
            <a:r>
              <a:rPr lang="en-US" b="1" i="0" dirty="0">
                <a:solidFill>
                  <a:srgbClr val="333333"/>
                </a:solidFill>
                <a:effectLst/>
                <a:latin typeface="inherit"/>
              </a:rPr>
              <a:t>Screen: </a:t>
            </a:r>
            <a:r>
              <a:rPr lang="en-US" b="0" i="0" dirty="0">
                <a:solidFill>
                  <a:srgbClr val="333333"/>
                </a:solidFill>
                <a:effectLst/>
                <a:latin typeface="inherit"/>
              </a:rPr>
              <a:t>3.5in </a:t>
            </a:r>
            <a:r>
              <a:rPr lang="en-US" b="0" i="0" dirty="0" err="1">
                <a:solidFill>
                  <a:srgbClr val="333333"/>
                </a:solidFill>
                <a:effectLst/>
                <a:latin typeface="inherit"/>
              </a:rPr>
              <a:t>vari</a:t>
            </a:r>
            <a:r>
              <a:rPr lang="en-US" b="0" i="0" dirty="0">
                <a:solidFill>
                  <a:srgbClr val="333333"/>
                </a:solidFill>
                <a:effectLst/>
                <a:latin typeface="inherit"/>
              </a:rPr>
              <a:t>-angle touchscreen, 2,760k dots | </a:t>
            </a:r>
            <a:r>
              <a:rPr lang="en-US" b="1" i="0" dirty="0">
                <a:solidFill>
                  <a:srgbClr val="333333"/>
                </a:solidFill>
                <a:effectLst/>
                <a:latin typeface="inherit"/>
              </a:rPr>
              <a:t>Viewfinder: </a:t>
            </a:r>
            <a:r>
              <a:rPr lang="en-US" b="0" i="0" dirty="0">
                <a:solidFill>
                  <a:srgbClr val="333333"/>
                </a:solidFill>
                <a:effectLst/>
                <a:latin typeface="inherit"/>
              </a:rPr>
              <a:t>EVF, 2,360k dots | </a:t>
            </a:r>
            <a:r>
              <a:rPr lang="en-US" b="1" i="0" dirty="0">
                <a:solidFill>
                  <a:srgbClr val="333333"/>
                </a:solidFill>
                <a:effectLst/>
                <a:latin typeface="inherit"/>
              </a:rPr>
              <a:t>Max continuous shooting speed: </a:t>
            </a:r>
            <a:r>
              <a:rPr lang="en-US" b="0" i="0" dirty="0">
                <a:solidFill>
                  <a:srgbClr val="333333"/>
                </a:solidFill>
                <a:effectLst/>
                <a:latin typeface="inherit"/>
              </a:rPr>
              <a:t>8fps | </a:t>
            </a:r>
            <a:r>
              <a:rPr lang="en-US" b="1" i="0" dirty="0">
                <a:solidFill>
                  <a:srgbClr val="333333"/>
                </a:solidFill>
                <a:effectLst/>
                <a:latin typeface="inherit"/>
              </a:rPr>
              <a:t>Max video resolution: </a:t>
            </a:r>
            <a:r>
              <a:rPr lang="en-US" b="0" i="0" dirty="0">
                <a:solidFill>
                  <a:srgbClr val="333333"/>
                </a:solidFill>
                <a:effectLst/>
                <a:latin typeface="inherit"/>
              </a:rPr>
              <a:t>4K | </a:t>
            </a:r>
            <a:r>
              <a:rPr lang="en-US" b="1" i="0" dirty="0">
                <a:solidFill>
                  <a:srgbClr val="333333"/>
                </a:solidFill>
                <a:effectLst/>
                <a:latin typeface="inherit"/>
              </a:rPr>
              <a:t>User level: </a:t>
            </a:r>
            <a:r>
              <a:rPr lang="en-US" b="0" i="0" dirty="0">
                <a:solidFill>
                  <a:srgbClr val="333333"/>
                </a:solidFill>
                <a:effectLst/>
                <a:latin typeface="inherit"/>
              </a:rPr>
              <a:t>Beginner/Intermediate</a:t>
            </a:r>
          </a:p>
          <a:p>
            <a:pPr algn="r" fontAlgn="base"/>
            <a:r>
              <a:rPr lang="en-US" b="0" i="0" cap="all" dirty="0">
                <a:solidFill>
                  <a:srgbClr val="333333"/>
                </a:solidFill>
                <a:effectLst/>
                <a:latin typeface="inherit"/>
              </a:rPr>
              <a:t>LOW STOCK</a:t>
            </a:r>
          </a:p>
          <a:p>
            <a:pPr algn="r" fontAlgn="base"/>
            <a:r>
              <a:rPr lang="en-US" b="1" i="0" u="none" strike="noStrike" dirty="0">
                <a:solidFill>
                  <a:srgbClr val="A4CFE8"/>
                </a:solidFill>
                <a:effectLst/>
                <a:latin typeface="inherit"/>
                <a:hlinkClick r:id="rId2"/>
              </a:rPr>
              <a:t>$799.99</a:t>
            </a:r>
            <a:endParaRPr lang="en-US" b="0" i="0" u="none" strike="noStrike" dirty="0">
              <a:solidFill>
                <a:srgbClr val="A4CFE8"/>
              </a:solidFill>
              <a:effectLst/>
              <a:latin typeface="inherit"/>
              <a:hlinkClick r:id="rId2"/>
            </a:endParaRPr>
          </a:p>
          <a:p>
            <a:pPr algn="l" fontAlgn="base"/>
            <a:r>
              <a:rPr lang="en-US" b="0" i="0" dirty="0">
                <a:solidFill>
                  <a:srgbClr val="333333"/>
                </a:solidFill>
                <a:effectLst/>
                <a:latin typeface="inherit"/>
              </a:rPr>
              <a:t>+Big 3.5-inch </a:t>
            </a:r>
            <a:r>
              <a:rPr lang="en-US" b="0" i="0" dirty="0" err="1">
                <a:solidFill>
                  <a:srgbClr val="333333"/>
                </a:solidFill>
                <a:effectLst/>
                <a:latin typeface="inherit"/>
              </a:rPr>
              <a:t>vari</a:t>
            </a:r>
            <a:r>
              <a:rPr lang="en-US" b="0" i="0" dirty="0">
                <a:solidFill>
                  <a:srgbClr val="333333"/>
                </a:solidFill>
                <a:effectLst/>
                <a:latin typeface="inherit"/>
              </a:rPr>
              <a:t>-angle touchscreen</a:t>
            </a:r>
          </a:p>
          <a:p>
            <a:pPr algn="l" fontAlgn="base"/>
            <a:r>
              <a:rPr lang="en-US" b="0" i="0" dirty="0">
                <a:solidFill>
                  <a:srgbClr val="333333"/>
                </a:solidFill>
                <a:effectLst/>
                <a:latin typeface="inherit"/>
              </a:rPr>
              <a:t>+Good 4K video features</a:t>
            </a:r>
          </a:p>
          <a:p>
            <a:pPr algn="l" fontAlgn="base"/>
            <a:r>
              <a:rPr lang="en-US" b="0" i="0" dirty="0">
                <a:solidFill>
                  <a:srgbClr val="333333"/>
                </a:solidFill>
                <a:effectLst/>
                <a:latin typeface="inherit"/>
              </a:rPr>
              <a:t>+Neat design, and now even lighter</a:t>
            </a:r>
          </a:p>
          <a:p>
            <a:pPr algn="l" fontAlgn="base"/>
            <a:r>
              <a:rPr lang="en-US" b="0" i="0" dirty="0">
                <a:solidFill>
                  <a:srgbClr val="333333"/>
                </a:solidFill>
                <a:effectLst/>
                <a:latin typeface="inherit"/>
              </a:rPr>
              <a:t>-Not the smallest</a:t>
            </a:r>
          </a:p>
          <a:p>
            <a:pPr algn="l" fontAlgn="base"/>
            <a:r>
              <a:rPr lang="en-US" b="0" i="0" dirty="0">
                <a:solidFill>
                  <a:srgbClr val="333333"/>
                </a:solidFill>
                <a:effectLst/>
                <a:latin typeface="Open Sans"/>
              </a:rPr>
              <a:t>The Fujifilm X-T200 is light and compact, but looks and feels handles like an old-school 35mm SLR camera. Best of all, it has a big new 3.5-inch </a:t>
            </a:r>
            <a:r>
              <a:rPr lang="en-US" b="0" i="0" dirty="0" err="1">
                <a:solidFill>
                  <a:srgbClr val="333333"/>
                </a:solidFill>
                <a:effectLst/>
                <a:latin typeface="Open Sans"/>
              </a:rPr>
              <a:t>vari</a:t>
            </a:r>
            <a:r>
              <a:rPr lang="en-US" b="0" i="0" dirty="0">
                <a:solidFill>
                  <a:srgbClr val="333333"/>
                </a:solidFill>
                <a:effectLst/>
                <a:latin typeface="Open Sans"/>
              </a:rPr>
              <a:t>-angle touchscreen with twice the resolution of most rivals and a 1:6 aspect ratio perfectly suited to video. It also has an electronic viewfinder and can shoot 4K video as well as 24-megapixel stills. Its 15-45mm kit lens is electrically powered takes up much less space than a regular kit lens as well as offering wider angle of view than most, making it ideal for interior shots and big landmarks. The big touchscreen will help smartphone upgraders feel right at home, and if you decide you don't need an electronic viewfinder, the cheaper X-A7 is essentially the same but cheaper.</a:t>
            </a:r>
          </a:p>
          <a:p>
            <a:endParaRPr lang="fr-FR" dirty="0"/>
          </a:p>
        </p:txBody>
      </p:sp>
    </p:spTree>
    <p:extLst>
      <p:ext uri="{BB962C8B-B14F-4D97-AF65-F5344CB8AC3E}">
        <p14:creationId xmlns:p14="http://schemas.microsoft.com/office/powerpoint/2010/main" val="51437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8A58E-DCE0-4E5C-A2B6-B14DAF030D7C}"/>
              </a:ext>
            </a:extLst>
          </p:cNvPr>
          <p:cNvSpPr>
            <a:spLocks noGrp="1"/>
          </p:cNvSpPr>
          <p:nvPr>
            <p:ph type="title"/>
          </p:nvPr>
        </p:nvSpPr>
        <p:spPr>
          <a:xfrm>
            <a:off x="0" y="365125"/>
            <a:ext cx="11353800" cy="730507"/>
          </a:xfrm>
        </p:spPr>
        <p:txBody>
          <a:bodyPr/>
          <a:lstStyle/>
          <a:p>
            <a:r>
              <a:rPr lang="fr-FR" b="1" i="0" dirty="0">
                <a:solidFill>
                  <a:srgbClr val="333333"/>
                </a:solidFill>
                <a:effectLst/>
                <a:latin typeface="Open Sans"/>
              </a:rPr>
              <a:t>Sony ZV-1</a:t>
            </a:r>
            <a:endParaRPr lang="fr-FR" dirty="0"/>
          </a:p>
        </p:txBody>
      </p:sp>
      <p:sp>
        <p:nvSpPr>
          <p:cNvPr id="3" name="Espace réservé du contenu 2">
            <a:extLst>
              <a:ext uri="{FF2B5EF4-FFF2-40B4-BE49-F238E27FC236}">
                <a16:creationId xmlns:a16="http://schemas.microsoft.com/office/drawing/2014/main" id="{B6AA7D2F-AE06-43B1-9A10-C53AD1EF043F}"/>
              </a:ext>
            </a:extLst>
          </p:cNvPr>
          <p:cNvSpPr>
            <a:spLocks noGrp="1"/>
          </p:cNvSpPr>
          <p:nvPr>
            <p:ph idx="1"/>
          </p:nvPr>
        </p:nvSpPr>
        <p:spPr>
          <a:xfrm>
            <a:off x="156519" y="1095632"/>
            <a:ext cx="11648303" cy="5659395"/>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0" i="0" u="none" strike="noStrike" cap="none" normalizeH="0" baseline="0" dirty="0">
                <a:ln>
                  <a:noFill/>
                </a:ln>
                <a:solidFill>
                  <a:srgbClr val="333333"/>
                </a:solidFill>
                <a:effectLst/>
                <a:latin typeface="inherit"/>
              </a:rPr>
              <a:t>A </a:t>
            </a:r>
            <a:r>
              <a:rPr kumimoji="0" lang="fr-FR" altLang="fr-FR" sz="3600" b="0" i="0" u="none" strike="noStrike" cap="none" normalizeH="0" baseline="0" dirty="0" err="1">
                <a:ln>
                  <a:noFill/>
                </a:ln>
                <a:solidFill>
                  <a:srgbClr val="333333"/>
                </a:solidFill>
                <a:effectLst/>
                <a:latin typeface="inherit"/>
              </a:rPr>
              <a:t>brilliant</a:t>
            </a:r>
            <a:r>
              <a:rPr kumimoji="0" lang="fr-FR" altLang="fr-FR" sz="3600" b="0" i="0" u="none" strike="noStrike" cap="none" normalizeH="0" baseline="0" dirty="0">
                <a:ln>
                  <a:noFill/>
                </a:ln>
                <a:solidFill>
                  <a:srgbClr val="333333"/>
                </a:solidFill>
                <a:effectLst/>
                <a:latin typeface="inherit"/>
              </a:rPr>
              <a:t> </a:t>
            </a:r>
            <a:r>
              <a:rPr kumimoji="0" lang="fr-FR" altLang="fr-FR" sz="3600" b="0" i="0" u="none" strike="noStrike" cap="none" normalizeH="0" baseline="0" dirty="0" err="1">
                <a:ln>
                  <a:noFill/>
                </a:ln>
                <a:solidFill>
                  <a:srgbClr val="333333"/>
                </a:solidFill>
                <a:effectLst/>
                <a:latin typeface="inherit"/>
              </a:rPr>
              <a:t>fixed-lens</a:t>
            </a:r>
            <a:r>
              <a:rPr kumimoji="0" lang="fr-FR" altLang="fr-FR" sz="3600" b="0" i="0" u="none" strike="noStrike" cap="none" normalizeH="0" baseline="0" dirty="0">
                <a:ln>
                  <a:noFill/>
                </a:ln>
                <a:solidFill>
                  <a:srgbClr val="333333"/>
                </a:solidFill>
                <a:effectLst/>
                <a:latin typeface="inherit"/>
              </a:rPr>
              <a:t> compact </a:t>
            </a:r>
            <a:r>
              <a:rPr kumimoji="0" lang="fr-FR" altLang="fr-FR" sz="3600" b="0" i="0" u="none" strike="noStrike" cap="none" normalizeH="0" baseline="0" dirty="0" err="1">
                <a:ln>
                  <a:noFill/>
                </a:ln>
                <a:solidFill>
                  <a:srgbClr val="333333"/>
                </a:solidFill>
                <a:effectLst/>
                <a:latin typeface="inherit"/>
              </a:rPr>
              <a:t>built</a:t>
            </a:r>
            <a:r>
              <a:rPr kumimoji="0" lang="fr-FR" altLang="fr-FR" sz="3600" b="0" i="0" u="none" strike="noStrike" cap="none" normalizeH="0" baseline="0" dirty="0">
                <a:ln>
                  <a:noFill/>
                </a:ln>
                <a:solidFill>
                  <a:srgbClr val="333333"/>
                </a:solidFill>
                <a:effectLst/>
                <a:latin typeface="inherit"/>
              </a:rPr>
              <a:t> for </a:t>
            </a:r>
            <a:r>
              <a:rPr kumimoji="0" lang="fr-FR" altLang="fr-FR" sz="3600" b="0" i="0" u="none" strike="noStrike" cap="none" normalizeH="0" baseline="0" dirty="0" err="1">
                <a:ln>
                  <a:noFill/>
                </a:ln>
                <a:solidFill>
                  <a:srgbClr val="333333"/>
                </a:solidFill>
                <a:effectLst/>
                <a:latin typeface="inherit"/>
              </a:rPr>
              <a:t>travel</a:t>
            </a:r>
            <a:r>
              <a:rPr kumimoji="0" lang="fr-FR" altLang="fr-FR" sz="3600" b="0" i="0" u="none" strike="noStrike" cap="none" normalizeH="0" baseline="0" dirty="0">
                <a:ln>
                  <a:noFill/>
                </a:ln>
                <a:solidFill>
                  <a:srgbClr val="333333"/>
                </a:solidFill>
                <a:effectLst/>
                <a:latin typeface="inherit"/>
              </a:rPr>
              <a:t> and </a:t>
            </a:r>
            <a:r>
              <a:rPr kumimoji="0" lang="fr-FR" altLang="fr-FR" sz="3600" b="0" i="0" u="none" strike="noStrike" cap="none" normalizeH="0" baseline="0" dirty="0" err="1">
                <a:ln>
                  <a:noFill/>
                </a:ln>
                <a:solidFill>
                  <a:srgbClr val="333333"/>
                </a:solidFill>
                <a:effectLst/>
                <a:latin typeface="inherit"/>
              </a:rPr>
              <a:t>vlogging</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rgbClr val="333333"/>
                </a:solidFill>
                <a:effectLst/>
                <a:latin typeface="inherit"/>
              </a:rPr>
              <a:t>Type: </a:t>
            </a:r>
            <a:r>
              <a:rPr kumimoji="0" lang="fr-FR" altLang="fr-FR" sz="2800" b="0" i="0" u="none" strike="noStrike" cap="none" normalizeH="0" baseline="0" dirty="0">
                <a:ln>
                  <a:noFill/>
                </a:ln>
                <a:solidFill>
                  <a:srgbClr val="333333"/>
                </a:solidFill>
                <a:effectLst/>
                <a:latin typeface="Open Sans"/>
              </a:rPr>
              <a:t>Compact | </a:t>
            </a:r>
            <a:r>
              <a:rPr kumimoji="0" lang="fr-FR" altLang="fr-FR" sz="2800" b="1" i="0" u="none" strike="noStrike" cap="none" normalizeH="0" baseline="0" dirty="0" err="1">
                <a:ln>
                  <a:noFill/>
                </a:ln>
                <a:solidFill>
                  <a:srgbClr val="333333"/>
                </a:solidFill>
                <a:effectLst/>
                <a:latin typeface="inherit"/>
              </a:rPr>
              <a:t>Sensor</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a:ln>
                  <a:noFill/>
                </a:ln>
                <a:solidFill>
                  <a:srgbClr val="333333"/>
                </a:solidFill>
                <a:effectLst/>
                <a:latin typeface="Open Sans"/>
              </a:rPr>
              <a:t>1inch CMOS | </a:t>
            </a:r>
            <a:r>
              <a:rPr kumimoji="0" lang="fr-FR" altLang="fr-FR" sz="2800" b="1" i="0" u="none" strike="noStrike" cap="none" normalizeH="0" baseline="0" dirty="0" err="1">
                <a:ln>
                  <a:noFill/>
                </a:ln>
                <a:solidFill>
                  <a:srgbClr val="333333"/>
                </a:solidFill>
                <a:effectLst/>
                <a:latin typeface="inherit"/>
              </a:rPr>
              <a:t>Megapixels</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a:ln>
                  <a:noFill/>
                </a:ln>
                <a:solidFill>
                  <a:srgbClr val="333333"/>
                </a:solidFill>
                <a:effectLst/>
                <a:latin typeface="Open Sans"/>
              </a:rPr>
              <a:t>20.1MP | </a:t>
            </a:r>
            <a:r>
              <a:rPr kumimoji="0" lang="fr-FR" altLang="fr-FR" sz="2800" b="1" i="0" u="none" strike="noStrike" cap="none" normalizeH="0" baseline="0" dirty="0">
                <a:ln>
                  <a:noFill/>
                </a:ln>
                <a:solidFill>
                  <a:srgbClr val="333333"/>
                </a:solidFill>
                <a:effectLst/>
                <a:latin typeface="inherit"/>
              </a:rPr>
              <a:t>Lens </a:t>
            </a:r>
            <a:r>
              <a:rPr kumimoji="0" lang="fr-FR" altLang="fr-FR" sz="2800" b="1" i="0" u="none" strike="noStrike" cap="none" normalizeH="0" baseline="0" dirty="0" err="1">
                <a:ln>
                  <a:noFill/>
                </a:ln>
                <a:solidFill>
                  <a:srgbClr val="333333"/>
                </a:solidFill>
                <a:effectLst/>
                <a:latin typeface="inherit"/>
              </a:rPr>
              <a:t>mount</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a:ln>
                  <a:noFill/>
                </a:ln>
                <a:solidFill>
                  <a:srgbClr val="333333"/>
                </a:solidFill>
                <a:effectLst/>
                <a:latin typeface="Open Sans"/>
              </a:rPr>
              <a:t>N/A | </a:t>
            </a:r>
            <a:r>
              <a:rPr kumimoji="0" lang="fr-FR" altLang="fr-FR" sz="2800" b="1" i="0" u="none" strike="noStrike" cap="none" normalizeH="0" baseline="0" dirty="0">
                <a:ln>
                  <a:noFill/>
                </a:ln>
                <a:solidFill>
                  <a:srgbClr val="333333"/>
                </a:solidFill>
                <a:effectLst/>
                <a:latin typeface="inherit"/>
              </a:rPr>
              <a:t>Screen: </a:t>
            </a:r>
            <a:r>
              <a:rPr kumimoji="0" lang="fr-FR" altLang="fr-FR" sz="2800" b="0" i="0" u="none" strike="noStrike" cap="none" normalizeH="0" baseline="0" dirty="0">
                <a:ln>
                  <a:noFill/>
                </a:ln>
                <a:solidFill>
                  <a:srgbClr val="333333"/>
                </a:solidFill>
                <a:effectLst/>
                <a:latin typeface="Open Sans"/>
              </a:rPr>
              <a:t>3-inch vari-angle </a:t>
            </a:r>
            <a:r>
              <a:rPr kumimoji="0" lang="fr-FR" altLang="fr-FR" sz="2800" b="0" i="0" u="none" strike="noStrike" cap="none" normalizeH="0" baseline="0" dirty="0" err="1">
                <a:ln>
                  <a:noFill/>
                </a:ln>
                <a:solidFill>
                  <a:srgbClr val="333333"/>
                </a:solidFill>
                <a:effectLst/>
                <a:latin typeface="Open Sans"/>
              </a:rPr>
              <a:t>touchscreen</a:t>
            </a:r>
            <a:r>
              <a:rPr kumimoji="0" lang="fr-FR" altLang="fr-FR" sz="2800" b="0" i="0" u="none" strike="noStrike" cap="none" normalizeH="0" baseline="0" dirty="0">
                <a:ln>
                  <a:noFill/>
                </a:ln>
                <a:solidFill>
                  <a:srgbClr val="333333"/>
                </a:solidFill>
                <a:effectLst/>
                <a:latin typeface="Open Sans"/>
              </a:rPr>
              <a:t>, 921k dots | </a:t>
            </a:r>
            <a:r>
              <a:rPr kumimoji="0" lang="fr-FR" altLang="fr-FR" sz="2800" b="1" i="0" u="none" strike="noStrike" cap="none" normalizeH="0" baseline="0" dirty="0" err="1">
                <a:ln>
                  <a:noFill/>
                </a:ln>
                <a:solidFill>
                  <a:srgbClr val="333333"/>
                </a:solidFill>
                <a:effectLst/>
                <a:latin typeface="inherit"/>
              </a:rPr>
              <a:t>Viewfinder</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a:ln>
                  <a:noFill/>
                </a:ln>
                <a:solidFill>
                  <a:srgbClr val="333333"/>
                </a:solidFill>
                <a:effectLst/>
                <a:latin typeface="Open Sans"/>
              </a:rPr>
              <a:t>No | </a:t>
            </a:r>
            <a:r>
              <a:rPr kumimoji="0" lang="fr-FR" altLang="fr-FR" sz="2800" b="1" i="0" u="none" strike="noStrike" cap="none" normalizeH="0" baseline="0" dirty="0">
                <a:ln>
                  <a:noFill/>
                </a:ln>
                <a:solidFill>
                  <a:srgbClr val="333333"/>
                </a:solidFill>
                <a:effectLst/>
                <a:latin typeface="inherit"/>
              </a:rPr>
              <a:t>Max </a:t>
            </a:r>
            <a:r>
              <a:rPr kumimoji="0" lang="fr-FR" altLang="fr-FR" sz="2800" b="1" i="0" u="none" strike="noStrike" cap="none" normalizeH="0" baseline="0" dirty="0" err="1">
                <a:ln>
                  <a:noFill/>
                </a:ln>
                <a:solidFill>
                  <a:srgbClr val="333333"/>
                </a:solidFill>
                <a:effectLst/>
                <a:latin typeface="inherit"/>
              </a:rPr>
              <a:t>continuous</a:t>
            </a:r>
            <a:r>
              <a:rPr kumimoji="0" lang="fr-FR" altLang="fr-FR" sz="2800" b="1" i="0" u="none" strike="noStrike" cap="none" normalizeH="0" baseline="0" dirty="0">
                <a:ln>
                  <a:noFill/>
                </a:ln>
                <a:solidFill>
                  <a:srgbClr val="333333"/>
                </a:solidFill>
                <a:effectLst/>
                <a:latin typeface="inherit"/>
              </a:rPr>
              <a:t> shooting speed: </a:t>
            </a:r>
            <a:r>
              <a:rPr kumimoji="0" lang="fr-FR" altLang="fr-FR" sz="2800" b="0" i="0" u="none" strike="noStrike" cap="none" normalizeH="0" baseline="0" dirty="0">
                <a:ln>
                  <a:noFill/>
                </a:ln>
                <a:solidFill>
                  <a:srgbClr val="333333"/>
                </a:solidFill>
                <a:effectLst/>
                <a:latin typeface="Open Sans"/>
              </a:rPr>
              <a:t>24fps | </a:t>
            </a:r>
            <a:r>
              <a:rPr kumimoji="0" lang="fr-FR" altLang="fr-FR" sz="2800" b="1" i="0" u="none" strike="noStrike" cap="none" normalizeH="0" baseline="0" dirty="0">
                <a:ln>
                  <a:noFill/>
                </a:ln>
                <a:solidFill>
                  <a:srgbClr val="333333"/>
                </a:solidFill>
                <a:effectLst/>
                <a:latin typeface="inherit"/>
              </a:rPr>
              <a:t>Max </a:t>
            </a:r>
            <a:r>
              <a:rPr kumimoji="0" lang="fr-FR" altLang="fr-FR" sz="2800" b="1" i="0" u="none" strike="noStrike" cap="none" normalizeH="0" baseline="0" dirty="0" err="1">
                <a:ln>
                  <a:noFill/>
                </a:ln>
                <a:solidFill>
                  <a:srgbClr val="333333"/>
                </a:solidFill>
                <a:effectLst/>
                <a:latin typeface="inherit"/>
              </a:rPr>
              <a:t>video</a:t>
            </a:r>
            <a:r>
              <a:rPr kumimoji="0" lang="fr-FR" altLang="fr-FR" sz="2800" b="1" i="0" u="none" strike="noStrike" cap="none" normalizeH="0" baseline="0" dirty="0">
                <a:ln>
                  <a:noFill/>
                </a:ln>
                <a:solidFill>
                  <a:srgbClr val="333333"/>
                </a:solidFill>
                <a:effectLst/>
                <a:latin typeface="inherit"/>
              </a:rPr>
              <a:t> </a:t>
            </a:r>
            <a:r>
              <a:rPr kumimoji="0" lang="fr-FR" altLang="fr-FR" sz="2800" b="1" i="0" u="none" strike="noStrike" cap="none" normalizeH="0" baseline="0" dirty="0" err="1">
                <a:ln>
                  <a:noFill/>
                </a:ln>
                <a:solidFill>
                  <a:srgbClr val="333333"/>
                </a:solidFill>
                <a:effectLst/>
                <a:latin typeface="inherit"/>
              </a:rPr>
              <a:t>resolution</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a:ln>
                  <a:noFill/>
                </a:ln>
                <a:solidFill>
                  <a:srgbClr val="333333"/>
                </a:solidFill>
                <a:effectLst/>
                <a:latin typeface="Open Sans"/>
              </a:rPr>
              <a:t>4K | </a:t>
            </a:r>
            <a:r>
              <a:rPr kumimoji="0" lang="fr-FR" altLang="fr-FR" sz="2800" b="1" i="0" u="none" strike="noStrike" cap="none" normalizeH="0" baseline="0" dirty="0">
                <a:ln>
                  <a:noFill/>
                </a:ln>
                <a:solidFill>
                  <a:srgbClr val="333333"/>
                </a:solidFill>
                <a:effectLst/>
                <a:latin typeface="inherit"/>
              </a:rPr>
              <a:t>User </a:t>
            </a:r>
            <a:r>
              <a:rPr kumimoji="0" lang="fr-FR" altLang="fr-FR" sz="2800" b="1" i="0" u="none" strike="noStrike" cap="none" normalizeH="0" baseline="0" dirty="0" err="1">
                <a:ln>
                  <a:noFill/>
                </a:ln>
                <a:solidFill>
                  <a:srgbClr val="333333"/>
                </a:solidFill>
                <a:effectLst/>
                <a:latin typeface="inherit"/>
              </a:rPr>
              <a:t>level</a:t>
            </a:r>
            <a:r>
              <a:rPr kumimoji="0" lang="fr-FR" altLang="fr-FR" sz="2800" b="1" i="0" u="none" strike="noStrike" cap="none" normalizeH="0" baseline="0" dirty="0">
                <a:ln>
                  <a:noFill/>
                </a:ln>
                <a:solidFill>
                  <a:srgbClr val="333333"/>
                </a:solidFill>
                <a:effectLst/>
                <a:latin typeface="inherit"/>
              </a:rPr>
              <a:t>: </a:t>
            </a:r>
            <a:r>
              <a:rPr kumimoji="0" lang="fr-FR" altLang="fr-FR" sz="2800" b="0" i="0" u="none" strike="noStrike" cap="none" normalizeH="0" baseline="0" dirty="0" err="1">
                <a:ln>
                  <a:noFill/>
                </a:ln>
                <a:solidFill>
                  <a:srgbClr val="333333"/>
                </a:solidFill>
                <a:effectLst/>
                <a:latin typeface="Open Sans"/>
              </a:rPr>
              <a:t>Intermediate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A4CFE8"/>
                </a:solidFill>
                <a:effectLst/>
                <a:latin typeface="inherit"/>
                <a:hlinkClick r:id="rId2"/>
              </a:rPr>
              <a:t>$750.99</a:t>
            </a:r>
            <a:endParaRPr kumimoji="0" lang="fr-FR" altLang="fr-FR" sz="18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33333"/>
                </a:solidFill>
                <a:effectLst/>
                <a:latin typeface="Open Sans"/>
              </a:rPr>
              <a:t>+Vari-angle </a:t>
            </a:r>
            <a:r>
              <a:rPr kumimoji="0" lang="fr-FR" altLang="fr-FR" sz="2800" b="0" i="0" u="none" strike="noStrike" cap="none" normalizeH="0" baseline="0" dirty="0" err="1">
                <a:ln>
                  <a:noFill/>
                </a:ln>
                <a:solidFill>
                  <a:srgbClr val="333333"/>
                </a:solidFill>
                <a:effectLst/>
                <a:latin typeface="Open Sans"/>
              </a:rPr>
              <a:t>rear</a:t>
            </a:r>
            <a:r>
              <a:rPr kumimoji="0" lang="fr-FR" altLang="fr-FR" sz="2800" b="0" i="0" u="none" strike="noStrike" cap="none" normalizeH="0" baseline="0" dirty="0">
                <a:ln>
                  <a:noFill/>
                </a:ln>
                <a:solidFill>
                  <a:srgbClr val="333333"/>
                </a:solidFill>
                <a:effectLst/>
                <a:latin typeface="Open Sans"/>
              </a:rPr>
              <a:t> screen</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33333"/>
                </a:solidFill>
                <a:effectLst/>
                <a:latin typeface="Open Sans"/>
              </a:rPr>
              <a:t>+Clip on </a:t>
            </a:r>
            <a:r>
              <a:rPr kumimoji="0" lang="fr-FR" altLang="fr-FR" sz="2800" b="0" i="0" u="none" strike="noStrike" cap="none" normalizeH="0" baseline="0" dirty="0" err="1">
                <a:ln>
                  <a:noFill/>
                </a:ln>
                <a:solidFill>
                  <a:srgbClr val="333333"/>
                </a:solidFill>
                <a:effectLst/>
                <a:latin typeface="Open Sans"/>
              </a:rPr>
              <a:t>wind</a:t>
            </a:r>
            <a:r>
              <a:rPr kumimoji="0" lang="fr-FR" altLang="fr-FR" sz="2800" b="0" i="0" u="none" strike="noStrike" cap="none" normalizeH="0" baseline="0" dirty="0">
                <a:ln>
                  <a:noFill/>
                </a:ln>
                <a:solidFill>
                  <a:srgbClr val="333333"/>
                </a:solidFill>
                <a:effectLst/>
                <a:latin typeface="Open Sans"/>
              </a:rPr>
              <a:t> </a:t>
            </a:r>
            <a:r>
              <a:rPr kumimoji="0" lang="fr-FR" altLang="fr-FR" sz="2800" b="0" i="0" u="none" strike="noStrike" cap="none" normalizeH="0" baseline="0" dirty="0" err="1">
                <a:ln>
                  <a:noFill/>
                </a:ln>
                <a:solidFill>
                  <a:srgbClr val="333333"/>
                </a:solidFill>
                <a:effectLst/>
                <a:latin typeface="Open Sans"/>
              </a:rPr>
              <a:t>shield</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33333"/>
                </a:solidFill>
                <a:effectLst/>
                <a:latin typeface="Open Sans"/>
              </a:rPr>
              <a:t>+</a:t>
            </a:r>
            <a:r>
              <a:rPr kumimoji="0" lang="fr-FR" altLang="fr-FR" sz="2800" b="0" i="0" u="none" strike="noStrike" cap="none" normalizeH="0" baseline="0" dirty="0" err="1">
                <a:ln>
                  <a:noFill/>
                </a:ln>
                <a:solidFill>
                  <a:srgbClr val="333333"/>
                </a:solidFill>
                <a:effectLst/>
                <a:latin typeface="Open Sans"/>
              </a:rPr>
              <a:t>Brilliantly</a:t>
            </a:r>
            <a:r>
              <a:rPr kumimoji="0" lang="fr-FR" altLang="fr-FR" sz="2800" b="0" i="0" u="none" strike="noStrike" cap="none" normalizeH="0" baseline="0" dirty="0">
                <a:ln>
                  <a:noFill/>
                </a:ln>
                <a:solidFill>
                  <a:srgbClr val="333333"/>
                </a:solidFill>
                <a:effectLst/>
                <a:latin typeface="Open Sans"/>
              </a:rPr>
              <a:t> fast AF</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33333"/>
                </a:solidFill>
                <a:effectLst/>
                <a:latin typeface="Open Sans"/>
              </a:rPr>
              <a:t>-No </a:t>
            </a:r>
            <a:r>
              <a:rPr kumimoji="0" lang="fr-FR" altLang="fr-FR" sz="2800" b="0" i="0" u="none" strike="noStrike" cap="none" normalizeH="0" baseline="0" dirty="0" err="1">
                <a:ln>
                  <a:noFill/>
                </a:ln>
                <a:solidFill>
                  <a:srgbClr val="333333"/>
                </a:solidFill>
                <a:effectLst/>
                <a:latin typeface="Open Sans"/>
              </a:rPr>
              <a:t>viewfinder</a:t>
            </a:r>
            <a:endParaRPr kumimoji="0" lang="fr-FR" altLang="fr-FR" sz="4000" b="0" i="0" u="none" strike="noStrike" cap="none" normalizeH="0" baseline="0" dirty="0">
              <a:ln>
                <a:noFill/>
              </a:ln>
              <a:solidFill>
                <a:schemeClr val="tx1"/>
              </a:solidFill>
              <a:effectLst/>
              <a:latin typeface="Arial" panose="020B0604020202020204" pitchFamily="34" charset="0"/>
            </a:endParaRPr>
          </a:p>
          <a:p>
            <a:r>
              <a:rPr lang="en-US" b="0" i="0" dirty="0">
                <a:solidFill>
                  <a:srgbClr val="333333"/>
                </a:solidFill>
                <a:effectLst/>
                <a:latin typeface="Open Sans"/>
              </a:rPr>
              <a:t>Normally we recommend interchangeable lens cameras for any kind of serious photography or filmmaking, but we'll make an exception with the Sony ZV-1. It has a fixed 3x zoom lens and a 1-inch sensor that's smaller than its Micro Four Thirds and APS-C rivals, but it makes up for it with a super-compact body small enough to slip into a jacket or even a trouser pocket, and a body, controls, audio system and rear that are </a:t>
            </a:r>
            <a:r>
              <a:rPr lang="en-US" b="0" i="0" dirty="0" err="1">
                <a:solidFill>
                  <a:srgbClr val="333333"/>
                </a:solidFill>
                <a:effectLst/>
                <a:latin typeface="Open Sans"/>
              </a:rPr>
              <a:t>optimised</a:t>
            </a:r>
            <a:r>
              <a:rPr lang="en-US" b="0" i="0" dirty="0">
                <a:solidFill>
                  <a:srgbClr val="333333"/>
                </a:solidFill>
                <a:effectLst/>
                <a:latin typeface="Open Sans"/>
              </a:rPr>
              <a:t> brilliantly for vlogging. The woolly hat you see in the pictures is a muffler to cut wind noise while filming, and it comes with the camera, and the autofocus on this camera is blazingly fast – and copes brilliantly when you hold objects up to show the camera.</a:t>
            </a:r>
            <a:endParaRPr lang="fr-FR" dirty="0"/>
          </a:p>
        </p:txBody>
      </p:sp>
      <p:pic>
        <p:nvPicPr>
          <p:cNvPr id="5" name="Image 4">
            <a:extLst>
              <a:ext uri="{FF2B5EF4-FFF2-40B4-BE49-F238E27FC236}">
                <a16:creationId xmlns:a16="http://schemas.microsoft.com/office/drawing/2014/main" id="{59786468-9347-44EF-B304-3F546E70F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422" y="102973"/>
            <a:ext cx="1451919" cy="1451919"/>
          </a:xfrm>
          <a:prstGeom prst="rect">
            <a:avLst/>
          </a:prstGeom>
        </p:spPr>
      </p:pic>
    </p:spTree>
    <p:extLst>
      <p:ext uri="{BB962C8B-B14F-4D97-AF65-F5344CB8AC3E}">
        <p14:creationId xmlns:p14="http://schemas.microsoft.com/office/powerpoint/2010/main" val="293338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EA58DB-8215-413C-A64A-6E197BEFE02E}"/>
              </a:ext>
            </a:extLst>
          </p:cNvPr>
          <p:cNvSpPr>
            <a:spLocks noGrp="1"/>
          </p:cNvSpPr>
          <p:nvPr>
            <p:ph type="title"/>
          </p:nvPr>
        </p:nvSpPr>
        <p:spPr>
          <a:xfrm>
            <a:off x="82378" y="164758"/>
            <a:ext cx="11271422" cy="700216"/>
          </a:xfrm>
        </p:spPr>
        <p:txBody>
          <a:bodyPr/>
          <a:lstStyle/>
          <a:p>
            <a:r>
              <a:rPr lang="fr-FR" b="1" i="0" dirty="0">
                <a:solidFill>
                  <a:srgbClr val="333333"/>
                </a:solidFill>
                <a:effectLst/>
                <a:latin typeface="Open Sans"/>
              </a:rPr>
              <a:t> Panasonic TZ200/ZS200</a:t>
            </a:r>
            <a:endParaRPr lang="fr-FR" dirty="0"/>
          </a:p>
        </p:txBody>
      </p:sp>
      <p:sp>
        <p:nvSpPr>
          <p:cNvPr id="3" name="Espace réservé du contenu 2">
            <a:extLst>
              <a:ext uri="{FF2B5EF4-FFF2-40B4-BE49-F238E27FC236}">
                <a16:creationId xmlns:a16="http://schemas.microsoft.com/office/drawing/2014/main" id="{D69DBCE5-E79F-4090-9C2D-FB36D7B1689C}"/>
              </a:ext>
            </a:extLst>
          </p:cNvPr>
          <p:cNvSpPr>
            <a:spLocks noGrp="1"/>
          </p:cNvSpPr>
          <p:nvPr>
            <p:ph idx="1"/>
          </p:nvPr>
        </p:nvSpPr>
        <p:spPr>
          <a:xfrm>
            <a:off x="280086" y="864974"/>
            <a:ext cx="11073714" cy="5311989"/>
          </a:xfrm>
        </p:spPr>
        <p:txBody>
          <a:bodyPr>
            <a:normAutofit fontScale="70000" lnSpcReduction="20000"/>
          </a:bodyPr>
          <a:lstStyle/>
          <a:p>
            <a:pPr algn="l" fontAlgn="base"/>
            <a:r>
              <a:rPr lang="fr-FR" b="0" i="0" dirty="0">
                <a:solidFill>
                  <a:srgbClr val="333333"/>
                </a:solidFill>
                <a:effectLst/>
                <a:latin typeface="inherit"/>
              </a:rPr>
              <a:t>The big zoom and good-</a:t>
            </a:r>
            <a:r>
              <a:rPr lang="fr-FR" b="0" i="0" dirty="0" err="1">
                <a:solidFill>
                  <a:srgbClr val="333333"/>
                </a:solidFill>
                <a:effectLst/>
                <a:latin typeface="inherit"/>
              </a:rPr>
              <a:t>sized</a:t>
            </a:r>
            <a:r>
              <a:rPr lang="fr-FR" b="0" i="0" dirty="0">
                <a:solidFill>
                  <a:srgbClr val="333333"/>
                </a:solidFill>
                <a:effectLst/>
                <a:latin typeface="inherit"/>
              </a:rPr>
              <a:t> </a:t>
            </a:r>
            <a:r>
              <a:rPr lang="fr-FR" b="0" i="0" dirty="0" err="1">
                <a:solidFill>
                  <a:srgbClr val="333333"/>
                </a:solidFill>
                <a:effectLst/>
                <a:latin typeface="inherit"/>
              </a:rPr>
              <a:t>sensor</a:t>
            </a:r>
            <a:r>
              <a:rPr lang="fr-FR" b="0" i="0" dirty="0">
                <a:solidFill>
                  <a:srgbClr val="333333"/>
                </a:solidFill>
                <a:effectLst/>
                <a:latin typeface="inherit"/>
              </a:rPr>
              <a:t> </a:t>
            </a:r>
            <a:r>
              <a:rPr lang="fr-FR" b="0" i="0" dirty="0" err="1">
                <a:solidFill>
                  <a:srgbClr val="333333"/>
                </a:solidFill>
                <a:effectLst/>
                <a:latin typeface="inherit"/>
              </a:rPr>
              <a:t>make</a:t>
            </a:r>
            <a:r>
              <a:rPr lang="fr-FR" b="0" i="0" dirty="0">
                <a:solidFill>
                  <a:srgbClr val="333333"/>
                </a:solidFill>
                <a:effectLst/>
                <a:latin typeface="inherit"/>
              </a:rPr>
              <a:t> </a:t>
            </a:r>
            <a:r>
              <a:rPr lang="fr-FR" b="0" i="0" dirty="0" err="1">
                <a:solidFill>
                  <a:srgbClr val="333333"/>
                </a:solidFill>
                <a:effectLst/>
                <a:latin typeface="inherit"/>
              </a:rPr>
              <a:t>this</a:t>
            </a:r>
            <a:r>
              <a:rPr lang="fr-FR" b="0" i="0" dirty="0">
                <a:solidFill>
                  <a:srgbClr val="333333"/>
                </a:solidFill>
                <a:effectLst/>
                <a:latin typeface="inherit"/>
              </a:rPr>
              <a:t> a top-</a:t>
            </a:r>
            <a:r>
              <a:rPr lang="fr-FR" b="0" i="0" dirty="0" err="1">
                <a:solidFill>
                  <a:srgbClr val="333333"/>
                </a:solidFill>
                <a:effectLst/>
                <a:latin typeface="inherit"/>
              </a:rPr>
              <a:t>quality</a:t>
            </a:r>
            <a:r>
              <a:rPr lang="fr-FR" b="0" i="0" dirty="0">
                <a:solidFill>
                  <a:srgbClr val="333333"/>
                </a:solidFill>
                <a:effectLst/>
                <a:latin typeface="inherit"/>
              </a:rPr>
              <a:t> </a:t>
            </a:r>
            <a:r>
              <a:rPr lang="fr-FR" b="0" i="0" dirty="0" err="1">
                <a:solidFill>
                  <a:srgbClr val="333333"/>
                </a:solidFill>
                <a:effectLst/>
                <a:latin typeface="inherit"/>
              </a:rPr>
              <a:t>buy</a:t>
            </a:r>
            <a:endParaRPr lang="fr-FR" b="0" i="0" dirty="0">
              <a:solidFill>
                <a:srgbClr val="333333"/>
              </a:solidFill>
              <a:effectLst/>
              <a:latin typeface="inherit"/>
            </a:endParaRPr>
          </a:p>
          <a:p>
            <a:pPr algn="l" fontAlgn="base"/>
            <a:r>
              <a:rPr lang="fr-FR" b="1" i="0" dirty="0">
                <a:solidFill>
                  <a:srgbClr val="333333"/>
                </a:solidFill>
                <a:effectLst/>
                <a:latin typeface="inherit"/>
              </a:rPr>
              <a:t>Type: </a:t>
            </a:r>
            <a:r>
              <a:rPr lang="fr-FR" b="0" i="0" dirty="0">
                <a:solidFill>
                  <a:srgbClr val="333333"/>
                </a:solidFill>
                <a:effectLst/>
                <a:latin typeface="Open Sans"/>
              </a:rPr>
              <a:t>Compact | </a:t>
            </a:r>
            <a:r>
              <a:rPr lang="fr-FR" b="1" i="0" dirty="0" err="1">
                <a:solidFill>
                  <a:srgbClr val="333333"/>
                </a:solidFill>
                <a:effectLst/>
                <a:latin typeface="inherit"/>
              </a:rPr>
              <a:t>Sensor</a:t>
            </a:r>
            <a:r>
              <a:rPr lang="fr-FR" b="1" i="0" dirty="0">
                <a:solidFill>
                  <a:srgbClr val="333333"/>
                </a:solidFill>
                <a:effectLst/>
                <a:latin typeface="inherit"/>
              </a:rPr>
              <a:t> size: </a:t>
            </a:r>
            <a:r>
              <a:rPr lang="fr-FR" b="0" i="0" dirty="0">
                <a:solidFill>
                  <a:srgbClr val="333333"/>
                </a:solidFill>
                <a:effectLst/>
                <a:latin typeface="Open Sans"/>
              </a:rPr>
              <a:t>1-inch | </a:t>
            </a:r>
            <a:r>
              <a:rPr lang="fr-FR" b="1" i="0" dirty="0" err="1">
                <a:solidFill>
                  <a:srgbClr val="333333"/>
                </a:solidFill>
                <a:effectLst/>
                <a:latin typeface="inherit"/>
              </a:rPr>
              <a:t>Megapixels</a:t>
            </a:r>
            <a:r>
              <a:rPr lang="fr-FR" b="1" i="0" dirty="0">
                <a:solidFill>
                  <a:srgbClr val="333333"/>
                </a:solidFill>
                <a:effectLst/>
                <a:latin typeface="inherit"/>
              </a:rPr>
              <a:t>: </a:t>
            </a:r>
            <a:r>
              <a:rPr lang="fr-FR" b="0" i="0" dirty="0">
                <a:solidFill>
                  <a:srgbClr val="333333"/>
                </a:solidFill>
                <a:effectLst/>
                <a:latin typeface="Open Sans"/>
              </a:rPr>
              <a:t>20.1MP | </a:t>
            </a:r>
            <a:r>
              <a:rPr lang="fr-FR" b="1" i="0" dirty="0">
                <a:solidFill>
                  <a:srgbClr val="333333"/>
                </a:solidFill>
                <a:effectLst/>
                <a:latin typeface="inherit"/>
              </a:rPr>
              <a:t>Lens: </a:t>
            </a:r>
            <a:r>
              <a:rPr lang="fr-FR" b="0" i="0" dirty="0">
                <a:solidFill>
                  <a:srgbClr val="333333"/>
                </a:solidFill>
                <a:effectLst/>
                <a:latin typeface="Open Sans"/>
              </a:rPr>
              <a:t>26-390mm (</a:t>
            </a:r>
            <a:r>
              <a:rPr lang="fr-FR" b="0" i="0" dirty="0" err="1">
                <a:solidFill>
                  <a:srgbClr val="333333"/>
                </a:solidFill>
                <a:effectLst/>
                <a:latin typeface="Open Sans"/>
              </a:rPr>
              <a:t>equiv</a:t>
            </a:r>
            <a:r>
              <a:rPr lang="fr-FR" b="0" i="0" dirty="0">
                <a:solidFill>
                  <a:srgbClr val="333333"/>
                </a:solidFill>
                <a:effectLst/>
                <a:latin typeface="Open Sans"/>
              </a:rPr>
              <a:t>.), f/3.3-6.4 | </a:t>
            </a:r>
            <a:r>
              <a:rPr lang="fr-FR" b="1" i="0" dirty="0">
                <a:solidFill>
                  <a:srgbClr val="333333"/>
                </a:solidFill>
                <a:effectLst/>
                <a:latin typeface="inherit"/>
              </a:rPr>
              <a:t>LCD: </a:t>
            </a:r>
            <a:r>
              <a:rPr lang="fr-FR" b="0" i="0" dirty="0">
                <a:solidFill>
                  <a:srgbClr val="333333"/>
                </a:solidFill>
                <a:effectLst/>
                <a:latin typeface="Open Sans"/>
              </a:rPr>
              <a:t>3in </a:t>
            </a:r>
            <a:r>
              <a:rPr lang="fr-FR" b="0" i="0" dirty="0" err="1">
                <a:solidFill>
                  <a:srgbClr val="333333"/>
                </a:solidFill>
                <a:effectLst/>
                <a:latin typeface="Open Sans"/>
              </a:rPr>
              <a:t>fixed</a:t>
            </a:r>
            <a:r>
              <a:rPr lang="fr-FR" b="0" i="0" dirty="0">
                <a:solidFill>
                  <a:srgbClr val="333333"/>
                </a:solidFill>
                <a:effectLst/>
                <a:latin typeface="Open Sans"/>
              </a:rPr>
              <a:t> </a:t>
            </a:r>
            <a:r>
              <a:rPr lang="fr-FR" b="0" i="0" dirty="0" err="1">
                <a:solidFill>
                  <a:srgbClr val="333333"/>
                </a:solidFill>
                <a:effectLst/>
                <a:latin typeface="Open Sans"/>
              </a:rPr>
              <a:t>touchscreen</a:t>
            </a:r>
            <a:r>
              <a:rPr lang="fr-FR" b="0" i="0" dirty="0">
                <a:solidFill>
                  <a:srgbClr val="333333"/>
                </a:solidFill>
                <a:effectLst/>
                <a:latin typeface="Open Sans"/>
              </a:rPr>
              <a:t>, 1.24 million dots | </a:t>
            </a:r>
            <a:r>
              <a:rPr lang="fr-FR" b="1" i="0" dirty="0" err="1">
                <a:solidFill>
                  <a:srgbClr val="333333"/>
                </a:solidFill>
                <a:effectLst/>
                <a:latin typeface="inherit"/>
              </a:rPr>
              <a:t>Viewfinder</a:t>
            </a:r>
            <a:r>
              <a:rPr lang="fr-FR" b="1" i="0" dirty="0">
                <a:solidFill>
                  <a:srgbClr val="333333"/>
                </a:solidFill>
                <a:effectLst/>
                <a:latin typeface="inherit"/>
              </a:rPr>
              <a:t>: </a:t>
            </a:r>
            <a:r>
              <a:rPr lang="fr-FR" b="0" i="0" dirty="0">
                <a:solidFill>
                  <a:srgbClr val="333333"/>
                </a:solidFill>
                <a:effectLst/>
                <a:latin typeface="Open Sans"/>
              </a:rPr>
              <a:t>EVF | </a:t>
            </a:r>
            <a:r>
              <a:rPr lang="fr-FR" b="1" i="0" dirty="0" err="1">
                <a:solidFill>
                  <a:srgbClr val="333333"/>
                </a:solidFill>
                <a:effectLst/>
                <a:latin typeface="inherit"/>
              </a:rPr>
              <a:t>Continuous</a:t>
            </a:r>
            <a:r>
              <a:rPr lang="fr-FR" b="1" i="0" dirty="0">
                <a:solidFill>
                  <a:srgbClr val="333333"/>
                </a:solidFill>
                <a:effectLst/>
                <a:latin typeface="inherit"/>
              </a:rPr>
              <a:t> shooting: </a:t>
            </a:r>
            <a:r>
              <a:rPr lang="fr-FR" b="0" i="0" dirty="0">
                <a:solidFill>
                  <a:srgbClr val="333333"/>
                </a:solidFill>
                <a:effectLst/>
                <a:latin typeface="Open Sans"/>
              </a:rPr>
              <a:t>10fps | </a:t>
            </a:r>
            <a:r>
              <a:rPr lang="fr-FR" b="1" i="0" dirty="0">
                <a:solidFill>
                  <a:srgbClr val="333333"/>
                </a:solidFill>
                <a:effectLst/>
                <a:latin typeface="inherit"/>
              </a:rPr>
              <a:t>Max </a:t>
            </a:r>
            <a:r>
              <a:rPr lang="fr-FR" b="1" i="0" dirty="0" err="1">
                <a:solidFill>
                  <a:srgbClr val="333333"/>
                </a:solidFill>
                <a:effectLst/>
                <a:latin typeface="inherit"/>
              </a:rPr>
              <a:t>video</a:t>
            </a:r>
            <a:r>
              <a:rPr lang="fr-FR" b="1" i="0" dirty="0">
                <a:solidFill>
                  <a:srgbClr val="333333"/>
                </a:solidFill>
                <a:effectLst/>
                <a:latin typeface="inherit"/>
              </a:rPr>
              <a:t> </a:t>
            </a:r>
            <a:r>
              <a:rPr lang="fr-FR" b="1" i="0" dirty="0" err="1">
                <a:solidFill>
                  <a:srgbClr val="333333"/>
                </a:solidFill>
                <a:effectLst/>
                <a:latin typeface="inherit"/>
              </a:rPr>
              <a:t>resolution</a:t>
            </a:r>
            <a:r>
              <a:rPr lang="fr-FR" b="1" i="0" dirty="0">
                <a:solidFill>
                  <a:srgbClr val="333333"/>
                </a:solidFill>
                <a:effectLst/>
                <a:latin typeface="inherit"/>
              </a:rPr>
              <a:t>: </a:t>
            </a:r>
            <a:r>
              <a:rPr lang="fr-FR" b="0" i="0" dirty="0">
                <a:solidFill>
                  <a:srgbClr val="333333"/>
                </a:solidFill>
                <a:effectLst/>
                <a:latin typeface="Open Sans"/>
              </a:rPr>
              <a:t>4K | </a:t>
            </a:r>
            <a:r>
              <a:rPr lang="fr-FR" b="1" i="0" dirty="0">
                <a:solidFill>
                  <a:srgbClr val="333333"/>
                </a:solidFill>
                <a:effectLst/>
                <a:latin typeface="inherit"/>
              </a:rPr>
              <a:t>User </a:t>
            </a:r>
            <a:r>
              <a:rPr lang="fr-FR" b="1" i="0" dirty="0" err="1">
                <a:solidFill>
                  <a:srgbClr val="333333"/>
                </a:solidFill>
                <a:effectLst/>
                <a:latin typeface="inherit"/>
              </a:rPr>
              <a:t>level</a:t>
            </a:r>
            <a:r>
              <a:rPr lang="fr-FR" b="1" i="0" dirty="0">
                <a:solidFill>
                  <a:srgbClr val="333333"/>
                </a:solidFill>
                <a:effectLst/>
                <a:latin typeface="inherit"/>
              </a:rPr>
              <a:t>: </a:t>
            </a:r>
            <a:r>
              <a:rPr lang="fr-FR" b="0" i="0" dirty="0" err="1">
                <a:solidFill>
                  <a:srgbClr val="333333"/>
                </a:solidFill>
                <a:effectLst/>
                <a:latin typeface="Open Sans"/>
              </a:rPr>
              <a:t>Enthusiast</a:t>
            </a:r>
            <a:endParaRPr lang="fr-FR" b="0" i="0" dirty="0">
              <a:solidFill>
                <a:srgbClr val="333333"/>
              </a:solidFill>
              <a:effectLst/>
              <a:latin typeface="Open Sans"/>
            </a:endParaRPr>
          </a:p>
          <a:p>
            <a:pPr algn="r" fontAlgn="base"/>
            <a:r>
              <a:rPr lang="fr-FR" b="1" u="none" strike="noStrike" dirty="0">
                <a:solidFill>
                  <a:srgbClr val="A4CFE8"/>
                </a:solidFill>
                <a:effectLst/>
                <a:latin typeface="inherit"/>
                <a:hlinkClick r:id="rId2"/>
              </a:rPr>
              <a:t>$597.99</a:t>
            </a:r>
            <a:endParaRPr lang="fr-FR" u="none" strike="noStrike" dirty="0">
              <a:solidFill>
                <a:srgbClr val="A4CFE8"/>
              </a:solidFill>
              <a:effectLst/>
              <a:latin typeface="inherit"/>
              <a:hlinkClick r:id="rId2"/>
            </a:endParaRPr>
          </a:p>
          <a:p>
            <a:pPr algn="l" fontAlgn="base"/>
            <a:r>
              <a:rPr lang="fr-FR" b="0" i="0" dirty="0">
                <a:solidFill>
                  <a:srgbClr val="333333"/>
                </a:solidFill>
                <a:effectLst/>
                <a:latin typeface="Open Sans"/>
              </a:rPr>
              <a:t>+Good 1-inch </a:t>
            </a:r>
            <a:r>
              <a:rPr lang="fr-FR" b="0" i="0" dirty="0" err="1">
                <a:solidFill>
                  <a:srgbClr val="333333"/>
                </a:solidFill>
                <a:effectLst/>
                <a:latin typeface="Open Sans"/>
              </a:rPr>
              <a:t>sensor</a:t>
            </a:r>
            <a:endParaRPr lang="fr-FR" b="0" i="0" dirty="0">
              <a:solidFill>
                <a:srgbClr val="333333"/>
              </a:solidFill>
              <a:effectLst/>
              <a:latin typeface="Open Sans"/>
            </a:endParaRPr>
          </a:p>
          <a:p>
            <a:pPr algn="l" fontAlgn="base"/>
            <a:r>
              <a:rPr lang="fr-FR" b="0" i="0" dirty="0">
                <a:solidFill>
                  <a:srgbClr val="333333"/>
                </a:solidFill>
                <a:effectLst/>
                <a:latin typeface="Open Sans"/>
              </a:rPr>
              <a:t>+Excellent 15x zoom range</a:t>
            </a:r>
          </a:p>
          <a:p>
            <a:pPr algn="l" fontAlgn="base"/>
            <a:r>
              <a:rPr lang="fr-FR" b="0" i="0" dirty="0">
                <a:solidFill>
                  <a:srgbClr val="333333"/>
                </a:solidFill>
                <a:effectLst/>
                <a:latin typeface="Open Sans"/>
              </a:rPr>
              <a:t>+Manual </a:t>
            </a:r>
            <a:r>
              <a:rPr lang="fr-FR" b="0" i="0" dirty="0" err="1">
                <a:solidFill>
                  <a:srgbClr val="333333"/>
                </a:solidFill>
                <a:effectLst/>
                <a:latin typeface="Open Sans"/>
              </a:rPr>
              <a:t>controls</a:t>
            </a:r>
            <a:r>
              <a:rPr lang="fr-FR" b="0" i="0" dirty="0">
                <a:solidFill>
                  <a:srgbClr val="333333"/>
                </a:solidFill>
                <a:effectLst/>
                <a:latin typeface="Open Sans"/>
              </a:rPr>
              <a:t> and </a:t>
            </a:r>
            <a:r>
              <a:rPr lang="fr-FR" b="0" i="0" dirty="0" err="1">
                <a:solidFill>
                  <a:srgbClr val="333333"/>
                </a:solidFill>
                <a:effectLst/>
                <a:latin typeface="Open Sans"/>
              </a:rPr>
              <a:t>raw</a:t>
            </a:r>
            <a:r>
              <a:rPr lang="fr-FR" b="0" i="0" dirty="0">
                <a:solidFill>
                  <a:srgbClr val="333333"/>
                </a:solidFill>
                <a:effectLst/>
                <a:latin typeface="Open Sans"/>
              </a:rPr>
              <a:t> files</a:t>
            </a:r>
          </a:p>
          <a:p>
            <a:pPr algn="l" fontAlgn="base"/>
            <a:r>
              <a:rPr lang="fr-FR" b="0" i="0" dirty="0">
                <a:solidFill>
                  <a:srgbClr val="333333"/>
                </a:solidFill>
                <a:effectLst/>
                <a:latin typeface="Open Sans"/>
              </a:rPr>
              <a:t>4K </a:t>
            </a:r>
            <a:r>
              <a:rPr lang="fr-FR" b="0" i="0" dirty="0" err="1">
                <a:solidFill>
                  <a:srgbClr val="333333"/>
                </a:solidFill>
                <a:effectLst/>
                <a:latin typeface="Open Sans"/>
              </a:rPr>
              <a:t>video</a:t>
            </a:r>
            <a:r>
              <a:rPr lang="fr-FR" b="0" i="0" dirty="0">
                <a:solidFill>
                  <a:srgbClr val="333333"/>
                </a:solidFill>
                <a:effectLst/>
                <a:latin typeface="Open Sans"/>
              </a:rPr>
              <a:t> and 4K Photo</a:t>
            </a:r>
          </a:p>
          <a:p>
            <a:r>
              <a:rPr lang="en-US" b="0" i="0" dirty="0">
                <a:solidFill>
                  <a:srgbClr val="333333"/>
                </a:solidFill>
                <a:effectLst/>
                <a:latin typeface="Open Sans"/>
              </a:rPr>
              <a:t>Interchangeable lens DSLR and mirrorless cameras are great if you want to get seriously into photography, but can be overkill when you just want to grab pictures casually. Sometimes a fixed lens compact camera will be fine, especially if you want to do a lot of travelling, and if you're more concerned with capturing the moment than fussing over technicalities. A superzoom travel camera is the perfect solution, but most have really small 1/2.3-inch sensors which limit their picture quality. The Panasonic TZ200/ZS200 is different. It has a much larger 1-inch sensor for much better pictures, matched up with a big 15x zoom – and yet it will still fit in a jacket pocket when it’s powered down. The TZ200/ZS200 isn’t exactly cheap, but it’s surely one of the best long-zoom compact cameras you can get, and it has features and controls that will even please experts.</a:t>
            </a:r>
            <a:endParaRPr lang="fr-FR" dirty="0"/>
          </a:p>
        </p:txBody>
      </p:sp>
      <p:pic>
        <p:nvPicPr>
          <p:cNvPr id="5" name="Image 4">
            <a:extLst>
              <a:ext uri="{FF2B5EF4-FFF2-40B4-BE49-F238E27FC236}">
                <a16:creationId xmlns:a16="http://schemas.microsoft.com/office/drawing/2014/main" id="{8038CD2D-9BC6-4144-982F-175A735F8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39" y="1973003"/>
            <a:ext cx="2346960" cy="1758696"/>
          </a:xfrm>
          <a:prstGeom prst="rect">
            <a:avLst/>
          </a:prstGeom>
        </p:spPr>
      </p:pic>
    </p:spTree>
    <p:extLst>
      <p:ext uri="{BB962C8B-B14F-4D97-AF65-F5344CB8AC3E}">
        <p14:creationId xmlns:p14="http://schemas.microsoft.com/office/powerpoint/2010/main" val="193715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3B3FDE-0754-48EE-8E90-D92740F1C55A}"/>
              </a:ext>
            </a:extLst>
          </p:cNvPr>
          <p:cNvSpPr>
            <a:spLocks noGrp="1"/>
          </p:cNvSpPr>
          <p:nvPr>
            <p:ph idx="1"/>
          </p:nvPr>
        </p:nvSpPr>
        <p:spPr>
          <a:xfrm>
            <a:off x="329514" y="296562"/>
            <a:ext cx="11500021" cy="6301945"/>
          </a:xfrm>
        </p:spPr>
        <p:txBody>
          <a:bodyPr>
            <a:normAutofit/>
          </a:bodyPr>
          <a:lstStyle/>
          <a:p>
            <a:pPr marL="0" indent="0" algn="ctr">
              <a:buNone/>
            </a:pPr>
            <a:endParaRPr lang="fr-FR" sz="5400" b="1" i="1" u="sng" dirty="0"/>
          </a:p>
          <a:p>
            <a:pPr marL="0" indent="0" algn="ctr">
              <a:buNone/>
            </a:pPr>
            <a:endParaRPr lang="fr-FR" sz="5400" b="1" i="1" u="sng" dirty="0"/>
          </a:p>
          <a:p>
            <a:pPr marL="0" indent="0" algn="ctr">
              <a:buNone/>
            </a:pPr>
            <a:r>
              <a:rPr lang="fr-FR" sz="5400" b="1" i="1" u="sng" dirty="0"/>
              <a:t>LAPTOPS</a:t>
            </a:r>
          </a:p>
        </p:txBody>
      </p:sp>
    </p:spTree>
    <p:extLst>
      <p:ext uri="{BB962C8B-B14F-4D97-AF65-F5344CB8AC3E}">
        <p14:creationId xmlns:p14="http://schemas.microsoft.com/office/powerpoint/2010/main" val="15264140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6848</Words>
  <Application>Microsoft Office PowerPoint</Application>
  <PresentationFormat>Grand écran</PresentationFormat>
  <Paragraphs>330</Paragraphs>
  <Slides>40</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40</vt:i4>
      </vt:variant>
    </vt:vector>
  </HeadingPairs>
  <TitlesOfParts>
    <vt:vector size="55" baseType="lpstr">
      <vt:lpstr>Amazon Ember</vt:lpstr>
      <vt:lpstr>Arial</vt:lpstr>
      <vt:lpstr>BreveText</vt:lpstr>
      <vt:lpstr>Calibri</vt:lpstr>
      <vt:lpstr>Calibri Light</vt:lpstr>
      <vt:lpstr>Helvetica</vt:lpstr>
      <vt:lpstr>Heroic</vt:lpstr>
      <vt:lpstr>HPSimplified</vt:lpstr>
      <vt:lpstr>inherit</vt:lpstr>
      <vt:lpstr>LabGrotesque</vt:lpstr>
      <vt:lpstr>Open Sans</vt:lpstr>
      <vt:lpstr>roboto</vt:lpstr>
      <vt:lpstr>SF Pro Display</vt:lpstr>
      <vt:lpstr>SF Pro Text</vt:lpstr>
      <vt:lpstr>Thème Office</vt:lpstr>
      <vt:lpstr>Présentation PowerPoint</vt:lpstr>
      <vt:lpstr>Nikon D3500</vt:lpstr>
      <vt:lpstr>Canon EOS Rebel SL3 / 250D</vt:lpstr>
      <vt:lpstr>Olympus OM-D E-M10 Mark IV</vt:lpstr>
      <vt:lpstr>Panasonic Lumix G100</vt:lpstr>
      <vt:lpstr>Fujifilm X-T200</vt:lpstr>
      <vt:lpstr>Sony ZV-1</vt:lpstr>
      <vt:lpstr> Panasonic TZ200/ZS200</vt:lpstr>
      <vt:lpstr>Présentation PowerPoint</vt:lpstr>
      <vt:lpstr>. DELL XPS 13 (2020) </vt:lpstr>
      <vt:lpstr>HP ENVY X360 (2020) </vt:lpstr>
      <vt:lpstr> MACBOOK AIR (2020) </vt:lpstr>
      <vt:lpstr> ASUS ROG ZEPHYRUS G14 </vt:lpstr>
      <vt:lpstr>MACBOOK PRO (16-INCH, 2019) </vt:lpstr>
      <vt:lpstr> HP ELITE DRAGONFLY </vt:lpstr>
      <vt:lpstr>RAZER BLADE PRO 17  </vt:lpstr>
      <vt:lpstr> HP SPECTRE X360 13 (LATE 2019) </vt:lpstr>
      <vt:lpstr>DELL XPS 15 (2020) </vt:lpstr>
      <vt:lpstr>GIGABYTE AERO 15 </vt:lpstr>
      <vt:lpstr> DELL XPS 17 </vt:lpstr>
      <vt:lpstr>Présentation PowerPoint</vt:lpstr>
      <vt:lpstr> iPhone 12 Pro</vt:lpstr>
      <vt:lpstr> Samsung Galaxy Note 20 Ultra</vt:lpstr>
      <vt:lpstr>iPhone 11</vt:lpstr>
      <vt:lpstr>Samsung Galaxy S20 FE </vt:lpstr>
      <vt:lpstr> OnePlus 8 Pro </vt:lpstr>
      <vt:lpstr>Google Pixel 4a </vt:lpstr>
      <vt:lpstr>iPhone SE 2020 </vt:lpstr>
      <vt:lpstr>Moto G Power</vt:lpstr>
      <vt:lpstr>Présentation PowerPoint</vt:lpstr>
      <vt:lpstr>1. Sonos Move</vt:lpstr>
      <vt:lpstr>2. UE Boom 3</vt:lpstr>
      <vt:lpstr>3. JBL Flip 5</vt:lpstr>
      <vt:lpstr>Bose Home Portable Speaker</vt:lpstr>
      <vt:lpstr>Anker Soundcore Flare</vt:lpstr>
      <vt:lpstr>UE Wonderboom 2</vt:lpstr>
      <vt:lpstr>JBL Charge 4</vt:lpstr>
      <vt:lpstr>Bang &amp; Olufsen Beosound A1 (2nd gen)</vt:lpstr>
      <vt:lpstr>Tribit StormBox</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32</cp:revision>
  <dcterms:created xsi:type="dcterms:W3CDTF">2020-10-31T15:05:13Z</dcterms:created>
  <dcterms:modified xsi:type="dcterms:W3CDTF">2020-12-22T19:30:10Z</dcterms:modified>
</cp:coreProperties>
</file>