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70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36520" y="329597"/>
            <a:ext cx="7725692" cy="1078607"/>
          </a:xfrm>
        </p:spPr>
        <p:txBody>
          <a:bodyPr/>
          <a:lstStyle/>
          <a:p>
            <a:pPr algn="ctr"/>
            <a:r>
              <a:rPr lang="fr-FR" b="1" i="1" dirty="0" smtClean="0">
                <a:solidFill>
                  <a:schemeClr val="accent6"/>
                </a:solidFill>
              </a:rPr>
              <a:t>Cartographie avec r</a:t>
            </a:r>
            <a:endParaRPr lang="fr-FR" b="1" i="1" dirty="0">
              <a:solidFill>
                <a:schemeClr val="accent6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7426" y="2704609"/>
            <a:ext cx="7585656" cy="1977385"/>
          </a:xfrm>
        </p:spPr>
        <p:txBody>
          <a:bodyPr>
            <a:noAutofit/>
          </a:bodyPr>
          <a:lstStyle/>
          <a:p>
            <a:r>
              <a:rPr lang="fr-FR" sz="3600" u="sng" dirty="0" smtClean="0">
                <a:solidFill>
                  <a:schemeClr val="tx1"/>
                </a:solidFill>
              </a:rPr>
              <a:t>Étude </a:t>
            </a:r>
            <a:r>
              <a:rPr lang="fr-FR" sz="3600" u="sng" dirty="0">
                <a:solidFill>
                  <a:schemeClr val="tx1"/>
                </a:solidFill>
              </a:rPr>
              <a:t>de cas : </a:t>
            </a:r>
            <a:r>
              <a:rPr lang="fr-FR" sz="3600" u="sng" dirty="0" smtClean="0">
                <a:solidFill>
                  <a:schemeClr val="tx1"/>
                </a:solidFill>
              </a:rPr>
              <a:t>évolution des nombres des cliniques et leurs capacités en </a:t>
            </a:r>
            <a:r>
              <a:rPr lang="fr-FR" sz="3600" u="sng" dirty="0">
                <a:solidFill>
                  <a:schemeClr val="tx1"/>
                </a:solidFill>
              </a:rPr>
              <a:t>Tunisie entre 2014 et </a:t>
            </a:r>
            <a:r>
              <a:rPr lang="fr-FR" sz="3600" u="sng" dirty="0" smtClean="0">
                <a:solidFill>
                  <a:schemeClr val="tx1"/>
                </a:solidFill>
              </a:rPr>
              <a:t>2018.</a:t>
            </a:r>
            <a:endParaRPr lang="fr-FR" sz="3600" u="sng" dirty="0">
              <a:solidFill>
                <a:schemeClr val="tx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54" y="1619519"/>
            <a:ext cx="6812923" cy="511264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84211" y="5608143"/>
            <a:ext cx="3387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Amal Maatoug ING INFO1</a:t>
            </a:r>
            <a:endParaRPr lang="fr-FR" sz="2800" dirty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27836" y="6334780"/>
            <a:ext cx="4561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>
                <a:solidFill>
                  <a:schemeClr val="bg1"/>
                </a:solidFill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https://github.com/amal2535/Cartographie.git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1194"/>
            <a:ext cx="1073040" cy="60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2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288" y="1531780"/>
            <a:ext cx="5250288" cy="4949845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72" y="453981"/>
            <a:ext cx="6290691" cy="5888914"/>
          </a:xfrm>
        </p:spPr>
      </p:pic>
    </p:spTree>
    <p:extLst>
      <p:ext uri="{BB962C8B-B14F-4D97-AF65-F5344CB8AC3E}">
        <p14:creationId xmlns:p14="http://schemas.microsoft.com/office/powerpoint/2010/main" val="229197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843" y="304967"/>
            <a:ext cx="4475157" cy="421907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21970" y="296214"/>
            <a:ext cx="98394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Les cartes choroplètes</a:t>
            </a:r>
            <a:endParaRPr lang="fr-FR" sz="3600" dirty="0"/>
          </a:p>
          <a:p>
            <a:r>
              <a:rPr lang="fr-FR" dirty="0">
                <a:solidFill>
                  <a:schemeClr val="accent6"/>
                </a:solidFill>
              </a:rPr>
              <a:t>Une représentation de la </a:t>
            </a:r>
            <a:r>
              <a:rPr lang="fr-FR" dirty="0" smtClean="0">
                <a:solidFill>
                  <a:schemeClr val="accent6"/>
                </a:solidFill>
              </a:rPr>
              <a:t>carte</a:t>
            </a:r>
          </a:p>
          <a:p>
            <a:endParaRPr lang="fr-FR" dirty="0" smtClean="0">
              <a:solidFill>
                <a:schemeClr val="accent6"/>
              </a:solidFill>
            </a:endParaRPr>
          </a:p>
          <a:p>
            <a:r>
              <a:rPr lang="fr-FR" dirty="0" smtClean="0">
                <a:solidFill>
                  <a:schemeClr val="accent1"/>
                </a:solidFill>
              </a:rPr>
              <a:t>1. </a:t>
            </a:r>
            <a:r>
              <a:rPr lang="fr-FR" dirty="0">
                <a:solidFill>
                  <a:schemeClr val="accent1"/>
                </a:solidFill>
              </a:rPr>
              <a:t>Jointure des données vers le fond de </a:t>
            </a:r>
            <a:r>
              <a:rPr lang="fr-FR" dirty="0" smtClean="0">
                <a:solidFill>
                  <a:schemeClr val="accent1"/>
                </a:solidFill>
              </a:rPr>
              <a:t>carte</a:t>
            </a:r>
          </a:p>
          <a:p>
            <a:r>
              <a:rPr lang="fr-FR" dirty="0">
                <a:solidFill>
                  <a:schemeClr val="accent1"/>
                </a:solidFill>
              </a:rPr>
              <a:t>2. Choix de la variable à représenter (Indice de développement régional</a:t>
            </a:r>
            <a:r>
              <a:rPr lang="fr-FR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fr-FR" dirty="0">
                <a:solidFill>
                  <a:schemeClr val="accent1"/>
                </a:solidFill>
              </a:rPr>
              <a:t>3. Nombre de </a:t>
            </a:r>
            <a:r>
              <a:rPr lang="fr-FR" dirty="0" smtClean="0">
                <a:solidFill>
                  <a:schemeClr val="accent1"/>
                </a:solidFill>
              </a:rPr>
              <a:t>classes</a:t>
            </a:r>
          </a:p>
          <a:p>
            <a:r>
              <a:rPr lang="fr-FR" dirty="0">
                <a:solidFill>
                  <a:schemeClr val="accent1"/>
                </a:solidFill>
              </a:rPr>
              <a:t>4.determination des bornes </a:t>
            </a:r>
            <a:r>
              <a:rPr lang="fr-FR" dirty="0" smtClean="0">
                <a:solidFill>
                  <a:schemeClr val="accent1"/>
                </a:solidFill>
              </a:rPr>
              <a:t>(manuellement </a:t>
            </a:r>
            <a:r>
              <a:rPr lang="fr-FR" dirty="0">
                <a:solidFill>
                  <a:schemeClr val="accent1"/>
                </a:solidFill>
              </a:rPr>
              <a:t>ou automatiquement) </a:t>
            </a:r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5. Choix de la palette de couleurs et attribution des couleurs aux régions </a:t>
            </a:r>
            <a:endParaRPr lang="fr-FR" dirty="0" smtClean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6. Affichage de la carte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05" y="3395897"/>
            <a:ext cx="8289142" cy="276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92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14" y="428223"/>
            <a:ext cx="5598017" cy="6021226"/>
          </a:xfrm>
          <a:prstGeom prst="rect">
            <a:avLst/>
          </a:prstGeom>
        </p:spPr>
      </p:pic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42" y="544082"/>
            <a:ext cx="5477573" cy="5789508"/>
          </a:xfrm>
        </p:spPr>
      </p:pic>
    </p:spTree>
    <p:extLst>
      <p:ext uri="{BB962C8B-B14F-4D97-AF65-F5344CB8AC3E}">
        <p14:creationId xmlns:p14="http://schemas.microsoft.com/office/powerpoint/2010/main" val="1753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023" y="2687240"/>
            <a:ext cx="4475157" cy="421907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31468" y="279471"/>
            <a:ext cx="471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6"/>
                </a:solidFill>
              </a:rPr>
              <a:t>Ajout d’un habillage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68" y="940942"/>
            <a:ext cx="9382687" cy="16863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41" y="2765541"/>
            <a:ext cx="5723593" cy="398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3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051" y="1696911"/>
            <a:ext cx="4899773" cy="461938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6330" y="189844"/>
            <a:ext cx="9992374" cy="1507067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Cartographie statique avec le package Spplot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845" y="1555528"/>
            <a:ext cx="5227391" cy="5302472"/>
          </a:xfrm>
        </p:spPr>
      </p:pic>
    </p:spTree>
    <p:extLst>
      <p:ext uri="{BB962C8B-B14F-4D97-AF65-F5344CB8AC3E}">
        <p14:creationId xmlns:p14="http://schemas.microsoft.com/office/powerpoint/2010/main" val="3616285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387" y="1795885"/>
            <a:ext cx="4475157" cy="42190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0877" y="404729"/>
            <a:ext cx="8534400" cy="1507067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Cartographie interactive avec le package Leaflet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21" y="1795885"/>
            <a:ext cx="7817299" cy="4639735"/>
          </a:xfrm>
        </p:spPr>
      </p:pic>
    </p:spTree>
    <p:extLst>
      <p:ext uri="{BB962C8B-B14F-4D97-AF65-F5344CB8AC3E}">
        <p14:creationId xmlns:p14="http://schemas.microsoft.com/office/powerpoint/2010/main" val="671774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37894" y="2614412"/>
            <a:ext cx="896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accent6"/>
                </a:solidFill>
              </a:rPr>
              <a:t>MERCI POUR VOTRE ATTENTION</a:t>
            </a:r>
            <a:endParaRPr lang="fr-FR" sz="3600" b="1" dirty="0">
              <a:solidFill>
                <a:schemeClr val="accent6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471" y="386372"/>
            <a:ext cx="6864439" cy="64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2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2" y="685800"/>
            <a:ext cx="11507788" cy="53801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800" dirty="0" smtClean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Les étapes d’une représentation </a:t>
            </a:r>
            <a:r>
              <a:rPr lang="fr-FR" sz="2800" dirty="0" smtClean="0">
                <a:solidFill>
                  <a:schemeClr val="bg2">
                    <a:lumMod val="50000"/>
                  </a:schemeClr>
                </a:solidFill>
              </a:rPr>
              <a:t>d’une  statistique </a:t>
            </a: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sur une carte </a:t>
            </a:r>
            <a:r>
              <a:rPr lang="fr-FR" sz="2800" dirty="0" smtClean="0">
                <a:solidFill>
                  <a:schemeClr val="bg2">
                    <a:lumMod val="50000"/>
                  </a:schemeClr>
                </a:solidFill>
              </a:rPr>
              <a:t>géographique</a:t>
            </a: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 .</a:t>
            </a:r>
            <a:endParaRPr lang="fr-FR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Les cartes </a:t>
            </a:r>
            <a:r>
              <a:rPr lang="fr-FR" sz="2800" dirty="0" smtClean="0">
                <a:solidFill>
                  <a:schemeClr val="bg2">
                    <a:lumMod val="50000"/>
                  </a:schemeClr>
                </a:solidFill>
              </a:rPr>
              <a:t>choroplètes</a:t>
            </a:r>
            <a:r>
              <a:rPr lang="fr-FR" sz="2800" dirty="0">
                <a:solidFill>
                  <a:schemeClr val="bg2">
                    <a:lumMod val="50000"/>
                  </a:schemeClr>
                </a:solidFill>
              </a:rPr>
              <a:t> 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312" y="577347"/>
            <a:ext cx="8184524" cy="61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8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780" y="2289592"/>
            <a:ext cx="5007220" cy="375758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2393" y="198667"/>
            <a:ext cx="4145366" cy="1011947"/>
          </a:xfrm>
        </p:spPr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 flipV="1">
            <a:off x="1996225" y="2262525"/>
            <a:ext cx="3528812" cy="23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36482" y="1045930"/>
            <a:ext cx="106250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• Notre objectif est de faire projeter des statistiques sur une carte </a:t>
            </a:r>
            <a:r>
              <a:rPr lang="fr-FR" sz="2000" dirty="0" smtClean="0">
                <a:solidFill>
                  <a:schemeClr val="bg1"/>
                </a:solidFill>
              </a:rPr>
              <a:t>géographie.</a:t>
            </a:r>
          </a:p>
          <a:p>
            <a:endParaRPr lang="fr-FR" sz="2000" dirty="0" smtClean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• On a besoin de </a:t>
            </a:r>
            <a:r>
              <a:rPr lang="fr-FR" sz="2000" dirty="0" smtClean="0">
                <a:solidFill>
                  <a:schemeClr val="bg1"/>
                </a:solidFill>
              </a:rPr>
              <a:t>la:</a:t>
            </a:r>
          </a:p>
          <a:p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– Construction d’un jeu de données avec une référence spatiale </a:t>
            </a:r>
            <a:endParaRPr lang="fr-FR" sz="2000" dirty="0" smtClean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– </a:t>
            </a:r>
            <a:r>
              <a:rPr lang="fr-FR" sz="2000" dirty="0">
                <a:solidFill>
                  <a:schemeClr val="bg1"/>
                </a:solidFill>
              </a:rPr>
              <a:t>Importation d’un fond de </a:t>
            </a:r>
            <a:r>
              <a:rPr lang="fr-FR" sz="2000" dirty="0" smtClean="0">
                <a:solidFill>
                  <a:schemeClr val="bg1"/>
                </a:solidFill>
              </a:rPr>
              <a:t>carte</a:t>
            </a:r>
          </a:p>
          <a:p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– Liaison entre les données et les fonds de </a:t>
            </a:r>
            <a:r>
              <a:rPr lang="fr-FR" sz="2000" dirty="0" smtClean="0">
                <a:solidFill>
                  <a:schemeClr val="bg1"/>
                </a:solidFill>
              </a:rPr>
              <a:t>carte</a:t>
            </a:r>
          </a:p>
          <a:p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– Affichage des </a:t>
            </a:r>
            <a:r>
              <a:rPr lang="fr-FR" sz="2000" dirty="0" smtClean="0">
                <a:solidFill>
                  <a:schemeClr val="bg1"/>
                </a:solidFill>
              </a:rPr>
              <a:t>données</a:t>
            </a:r>
          </a:p>
          <a:p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– Ajout d’un </a:t>
            </a:r>
            <a:r>
              <a:rPr lang="fr-FR" sz="2000" dirty="0" smtClean="0">
                <a:solidFill>
                  <a:schemeClr val="bg1"/>
                </a:solidFill>
              </a:rPr>
              <a:t>habillage</a:t>
            </a:r>
          </a:p>
          <a:p>
            <a:r>
              <a:rPr lang="fr-FR" sz="2000" dirty="0" smtClean="0">
                <a:solidFill>
                  <a:schemeClr val="bg1"/>
                </a:solidFill>
              </a:rPr>
              <a:t> </a:t>
            </a:r>
          </a:p>
          <a:p>
            <a:r>
              <a:rPr lang="fr-FR" sz="2000" dirty="0" smtClean="0">
                <a:solidFill>
                  <a:schemeClr val="bg1"/>
                </a:solidFill>
              </a:rPr>
              <a:t>• </a:t>
            </a:r>
            <a:r>
              <a:rPr lang="fr-FR" sz="2000" dirty="0">
                <a:solidFill>
                  <a:schemeClr val="bg1"/>
                </a:solidFill>
              </a:rPr>
              <a:t>Nous allons utiliser les packages </a:t>
            </a:r>
            <a:endParaRPr lang="fr-FR" sz="2000" dirty="0" smtClean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– </a:t>
            </a:r>
            <a:r>
              <a:rPr lang="fr-FR" sz="2000" dirty="0">
                <a:solidFill>
                  <a:schemeClr val="bg1"/>
                </a:solidFill>
              </a:rPr>
              <a:t>maptools qui permet de manipuler et représenter des données </a:t>
            </a:r>
            <a:r>
              <a:rPr lang="fr-FR" sz="2000" dirty="0" smtClean="0">
                <a:solidFill>
                  <a:schemeClr val="bg1"/>
                </a:solidFill>
              </a:rPr>
              <a:t>spatiales</a:t>
            </a:r>
          </a:p>
          <a:p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– classInt qui permet de discrétiser des séries quantitatives </a:t>
            </a:r>
            <a:r>
              <a:rPr lang="fr-FR" sz="2000" dirty="0" smtClean="0">
                <a:solidFill>
                  <a:schemeClr val="bg1"/>
                </a:solidFill>
              </a:rPr>
              <a:t>continues</a:t>
            </a:r>
          </a:p>
          <a:p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– RColorBrewer qui permet de choisir des gammes de couleur </a:t>
            </a:r>
            <a:endParaRPr lang="fr-FR" sz="2000" dirty="0" smtClean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• </a:t>
            </a:r>
            <a:r>
              <a:rPr lang="fr-FR" sz="2000" dirty="0">
                <a:solidFill>
                  <a:schemeClr val="bg1"/>
                </a:solidFill>
              </a:rPr>
              <a:t>Pour le fond de la carte il faut avoir les fichiers </a:t>
            </a:r>
            <a:endParaRPr lang="fr-FR" sz="2000" dirty="0" smtClean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– </a:t>
            </a:r>
            <a:r>
              <a:rPr lang="fr-FR" sz="2000" dirty="0">
                <a:solidFill>
                  <a:schemeClr val="bg1"/>
                </a:solidFill>
              </a:rPr>
              <a:t>un fichier “.shp” stockant les géométries des entités </a:t>
            </a:r>
            <a:endParaRPr lang="fr-FR" sz="2000" dirty="0" smtClean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– </a:t>
            </a:r>
            <a:r>
              <a:rPr lang="fr-FR" sz="2000" dirty="0">
                <a:solidFill>
                  <a:schemeClr val="bg1"/>
                </a:solidFill>
              </a:rPr>
              <a:t>un fichier “.bdf” stockant la table </a:t>
            </a:r>
            <a:r>
              <a:rPr lang="fr-FR" sz="2000" dirty="0" smtClean="0">
                <a:solidFill>
                  <a:schemeClr val="bg1"/>
                </a:solidFill>
              </a:rPr>
              <a:t>attributaire</a:t>
            </a:r>
          </a:p>
          <a:p>
            <a:r>
              <a:rPr lang="fr-FR" sz="2000" dirty="0" smtClean="0">
                <a:solidFill>
                  <a:schemeClr val="bg1"/>
                </a:solidFill>
              </a:rPr>
              <a:t> </a:t>
            </a:r>
            <a:r>
              <a:rPr lang="fr-FR" sz="2000" dirty="0">
                <a:solidFill>
                  <a:schemeClr val="bg1"/>
                </a:solidFill>
              </a:rPr>
              <a:t>– un fichier “.shx” stockant l’index de la géométrie des entités </a:t>
            </a:r>
            <a:endParaRPr lang="fr-FR" sz="2000" dirty="0" smtClean="0">
              <a:solidFill>
                <a:schemeClr val="bg1"/>
              </a:solidFill>
            </a:endParaRPr>
          </a:p>
          <a:p>
            <a:r>
              <a:rPr lang="fr-FR" sz="2000" dirty="0" smtClean="0">
                <a:solidFill>
                  <a:schemeClr val="bg1"/>
                </a:solidFill>
              </a:rPr>
              <a:t>– </a:t>
            </a:r>
            <a:r>
              <a:rPr lang="fr-FR" sz="2000" dirty="0">
                <a:solidFill>
                  <a:schemeClr val="bg1"/>
                </a:solidFill>
              </a:rPr>
              <a:t>un fichier “.prj” qui précise le système de projection utilisé</a:t>
            </a:r>
          </a:p>
        </p:txBody>
      </p:sp>
    </p:spTree>
    <p:extLst>
      <p:ext uri="{BB962C8B-B14F-4D97-AF65-F5344CB8AC3E}">
        <p14:creationId xmlns:p14="http://schemas.microsoft.com/office/powerpoint/2010/main" val="148816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076" y="2276279"/>
            <a:ext cx="4251924" cy="400861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657523" cy="1507067"/>
          </a:xfrm>
        </p:spPr>
        <p:txBody>
          <a:bodyPr>
            <a:normAutofit fontScale="90000"/>
          </a:bodyPr>
          <a:lstStyle/>
          <a:p>
            <a:r>
              <a:rPr lang="fr-FR" dirty="0"/>
              <a:t>Les étapes d’une représentation d’une  statistique sur une carte géographique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18941" y="1867438"/>
            <a:ext cx="8268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b="1" dirty="0" smtClean="0">
                <a:solidFill>
                  <a:schemeClr val="accent6"/>
                </a:solidFill>
              </a:rPr>
              <a:t>Importation </a:t>
            </a:r>
            <a:r>
              <a:rPr lang="fr-FR" b="1" dirty="0">
                <a:solidFill>
                  <a:schemeClr val="accent6"/>
                </a:solidFill>
              </a:rPr>
              <a:t>du fond de la carte dans R et les données </a:t>
            </a:r>
            <a:r>
              <a:rPr lang="fr-FR" b="1" dirty="0" smtClean="0">
                <a:solidFill>
                  <a:schemeClr val="accent6"/>
                </a:solidFill>
              </a:rPr>
              <a:t>à </a:t>
            </a:r>
            <a:r>
              <a:rPr lang="fr-FR" b="1" dirty="0">
                <a:solidFill>
                  <a:schemeClr val="accent6"/>
                </a:solidFill>
              </a:rPr>
              <a:t>représenter</a:t>
            </a:r>
            <a:r>
              <a:rPr lang="fr-FR" b="1" dirty="0" smtClean="0">
                <a:solidFill>
                  <a:schemeClr val="accent6"/>
                </a:solidFill>
              </a:rPr>
              <a:t>.</a:t>
            </a:r>
          </a:p>
          <a:p>
            <a:r>
              <a:rPr lang="fr-FR" dirty="0" smtClean="0">
                <a:solidFill>
                  <a:schemeClr val="accent6"/>
                </a:solidFill>
              </a:rPr>
              <a:t> </a:t>
            </a:r>
            <a:r>
              <a:rPr lang="fr-FR" dirty="0">
                <a:solidFill>
                  <a:schemeClr val="accent1"/>
                </a:solidFill>
              </a:rPr>
              <a:t>Importation du fond de </a:t>
            </a:r>
            <a:r>
              <a:rPr lang="fr-FR" dirty="0" smtClean="0">
                <a:solidFill>
                  <a:schemeClr val="accent1"/>
                </a:solidFill>
              </a:rPr>
              <a:t>carte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endParaRPr lang="fr-FR" dirty="0" smtClean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7" y="2642071"/>
            <a:ext cx="7276188" cy="39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3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665" y="13936"/>
            <a:ext cx="4251924" cy="400861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859" y="2849389"/>
            <a:ext cx="4251924" cy="400861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18941" y="1867438"/>
            <a:ext cx="8268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>
              <a:solidFill>
                <a:schemeClr val="accent1"/>
              </a:solidFill>
            </a:endParaRPr>
          </a:p>
          <a:p>
            <a:endParaRPr lang="fr-FR" dirty="0">
              <a:solidFill>
                <a:schemeClr val="accent1"/>
              </a:solidFill>
            </a:endParaRPr>
          </a:p>
          <a:p>
            <a:endParaRPr lang="fr-FR" dirty="0" smtClean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lang="fr-FR" dirty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63640" y="540914"/>
            <a:ext cx="8268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Importation des données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endParaRPr lang="fr-FR" dirty="0" smtClean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lang="fr-FR" dirty="0"/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1" y="1454270"/>
            <a:ext cx="9587059" cy="532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9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962" y="246779"/>
            <a:ext cx="5629648" cy="530749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41668" y="79057"/>
            <a:ext cx="11565228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6"/>
                </a:solidFill>
              </a:rPr>
              <a:t>2. Extraction des coordonnées des centroides des </a:t>
            </a:r>
            <a:r>
              <a:rPr lang="fr-FR" b="1" dirty="0" smtClean="0">
                <a:solidFill>
                  <a:schemeClr val="accent6"/>
                </a:solidFill>
              </a:rPr>
              <a:t>délégations</a:t>
            </a:r>
          </a:p>
          <a:p>
            <a:endParaRPr lang="fr-FR" b="1" dirty="0">
              <a:solidFill>
                <a:schemeClr val="accent6"/>
              </a:solidFill>
            </a:endParaRPr>
          </a:p>
          <a:p>
            <a:endParaRPr lang="fr-FR" b="1" dirty="0" smtClean="0">
              <a:solidFill>
                <a:schemeClr val="accent6"/>
              </a:solidFill>
            </a:endParaRPr>
          </a:p>
          <a:p>
            <a:endParaRPr lang="fr-FR" b="1" dirty="0">
              <a:solidFill>
                <a:schemeClr val="accent6"/>
              </a:solidFill>
            </a:endParaRPr>
          </a:p>
          <a:p>
            <a:endParaRPr lang="fr-FR" b="1" dirty="0" smtClean="0">
              <a:solidFill>
                <a:schemeClr val="accent6"/>
              </a:solidFill>
            </a:endParaRPr>
          </a:p>
          <a:p>
            <a:endParaRPr lang="fr-FR" b="1" dirty="0">
              <a:solidFill>
                <a:schemeClr val="accent6"/>
              </a:solidFill>
            </a:endParaRPr>
          </a:p>
          <a:p>
            <a:endParaRPr lang="fr-FR" b="1" dirty="0" smtClean="0">
              <a:solidFill>
                <a:schemeClr val="accent6"/>
              </a:solidFill>
            </a:endParaRPr>
          </a:p>
          <a:p>
            <a:endParaRPr lang="fr-FR" b="1" dirty="0">
              <a:solidFill>
                <a:schemeClr val="accent6"/>
              </a:solidFill>
            </a:endParaRPr>
          </a:p>
          <a:p>
            <a:endParaRPr lang="fr-FR" b="1" dirty="0" smtClean="0">
              <a:solidFill>
                <a:schemeClr val="accent6"/>
              </a:solidFill>
            </a:endParaRPr>
          </a:p>
          <a:p>
            <a:endParaRPr lang="fr-FR" b="1" dirty="0">
              <a:solidFill>
                <a:schemeClr val="accent6"/>
              </a:solidFill>
            </a:endParaRPr>
          </a:p>
          <a:p>
            <a:endParaRPr lang="fr-FR" b="1" dirty="0" smtClean="0">
              <a:solidFill>
                <a:schemeClr val="accent6"/>
              </a:solidFill>
            </a:endParaRPr>
          </a:p>
          <a:p>
            <a:endParaRPr lang="fr-FR" b="1" dirty="0">
              <a:solidFill>
                <a:schemeClr val="accent6"/>
              </a:solidFill>
            </a:endParaRPr>
          </a:p>
          <a:p>
            <a:endParaRPr lang="fr-FR" b="1" dirty="0" smtClean="0">
              <a:solidFill>
                <a:schemeClr val="accent6"/>
              </a:solidFill>
            </a:endParaRPr>
          </a:p>
          <a:p>
            <a:endParaRPr lang="fr-FR" b="1" dirty="0">
              <a:solidFill>
                <a:schemeClr val="accent6"/>
              </a:solidFill>
            </a:endParaRPr>
          </a:p>
          <a:p>
            <a:r>
              <a:rPr lang="fr-FR" b="1" dirty="0" smtClean="0">
                <a:solidFill>
                  <a:schemeClr val="accent6"/>
                </a:solidFill>
              </a:rPr>
              <a:t>3</a:t>
            </a:r>
            <a:r>
              <a:rPr lang="fr-FR" b="1" dirty="0">
                <a:solidFill>
                  <a:schemeClr val="accent6"/>
                </a:solidFill>
              </a:rPr>
              <a:t>. Jointure entre le dataframe des coordonnées des centroides et les données à </a:t>
            </a:r>
            <a:r>
              <a:rPr lang="fr-FR" b="1" dirty="0" smtClean="0">
                <a:solidFill>
                  <a:schemeClr val="accent6"/>
                </a:solidFill>
              </a:rPr>
              <a:t>cartographier</a:t>
            </a:r>
          </a:p>
          <a:p>
            <a:endParaRPr lang="fr-FR" b="1" dirty="0" smtClean="0">
              <a:solidFill>
                <a:schemeClr val="accent6"/>
              </a:solidFill>
            </a:endParaRPr>
          </a:p>
          <a:p>
            <a:r>
              <a:rPr lang="fr-FR" b="1" dirty="0">
                <a:solidFill>
                  <a:schemeClr val="accent6"/>
                </a:solidFill>
              </a:rPr>
              <a:t>4. Calcul du rayon des cercles.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On détermine extension maximale du fond de carte, la fonction b</a:t>
            </a:r>
            <a:r>
              <a:rPr lang="fr-FR" dirty="0" smtClean="0">
                <a:solidFill>
                  <a:schemeClr val="bg1"/>
                </a:solidFill>
              </a:rPr>
              <a:t>box </a:t>
            </a:r>
            <a:r>
              <a:rPr lang="fr-FR" dirty="0">
                <a:solidFill>
                  <a:schemeClr val="bg1"/>
                </a:solidFill>
              </a:rPr>
              <a:t>donne les coordonnées max et min du fond de carte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Surface maximale de la carte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Somme de la variable à cartographier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Calcul d’une variable correspondant aux rayons des cercles (la surface des cercles correspond à 20% de la surface de fdc)</a:t>
            </a:r>
          </a:p>
          <a:p>
            <a:endParaRPr lang="fr-FR" b="1" dirty="0">
              <a:solidFill>
                <a:schemeClr val="accent6"/>
              </a:solidFill>
            </a:endParaRPr>
          </a:p>
          <a:p>
            <a:endParaRPr lang="fr-FR" b="1" dirty="0" smtClean="0">
              <a:solidFill>
                <a:schemeClr val="accent6"/>
              </a:solidFill>
            </a:endParaRPr>
          </a:p>
          <a:p>
            <a:endParaRPr lang="fr-FR" b="1" dirty="0">
              <a:solidFill>
                <a:schemeClr val="accent6"/>
              </a:solidFill>
            </a:endParaRPr>
          </a:p>
          <a:p>
            <a:endParaRPr lang="fr-FR" b="1" dirty="0" smtClean="0">
              <a:solidFill>
                <a:schemeClr val="accent6"/>
              </a:solidFill>
            </a:endParaRPr>
          </a:p>
          <a:p>
            <a:pPr marL="342900" indent="-342900">
              <a:buAutoNum type="arabicPeriod"/>
            </a:pPr>
            <a:endParaRPr lang="fr-FR" b="1" dirty="0">
              <a:solidFill>
                <a:schemeClr val="accent6"/>
              </a:solidFill>
            </a:endParaRPr>
          </a:p>
          <a:p>
            <a:endParaRPr lang="fr-FR" b="1" dirty="0">
              <a:solidFill>
                <a:schemeClr val="accent6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64" y="442623"/>
            <a:ext cx="5513359" cy="35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7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843" y="2638930"/>
            <a:ext cx="4475157" cy="421907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54199" y="2585145"/>
            <a:ext cx="967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6"/>
                </a:solidFill>
              </a:rPr>
              <a:t>5</a:t>
            </a:r>
            <a:r>
              <a:rPr lang="fr-FR" b="1" dirty="0">
                <a:solidFill>
                  <a:schemeClr val="accent6"/>
                </a:solidFill>
              </a:rPr>
              <a:t>. Enfin on trace la carte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7" y="183507"/>
            <a:ext cx="9415658" cy="234256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99" y="3765657"/>
            <a:ext cx="3412901" cy="301660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6" y="3013550"/>
            <a:ext cx="7535089" cy="67636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946" y="3787783"/>
            <a:ext cx="3331194" cy="2972352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>
            <a:off x="3567100" y="5061397"/>
            <a:ext cx="635846" cy="32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70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5" y="2547498"/>
            <a:ext cx="6297768" cy="421907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34" y="2137625"/>
            <a:ext cx="4837426" cy="448238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09093" y="283334"/>
            <a:ext cx="5731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Ajout d’une légende sur la carte 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5" y="871269"/>
            <a:ext cx="7798176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9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045" y="1091256"/>
            <a:ext cx="5315018" cy="501087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09093" y="283334"/>
            <a:ext cx="8500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Ajout du titre et de l’orientation dans une carte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3" y="1091256"/>
            <a:ext cx="8577545" cy="167770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3" y="3115215"/>
            <a:ext cx="8963696" cy="353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07752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470</TotalTime>
  <Words>433</Words>
  <Application>Microsoft Office PowerPoint</Application>
  <PresentationFormat>Grand écran</PresentationFormat>
  <Paragraphs>79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Microsoft Himalaya</vt:lpstr>
      <vt:lpstr>Wingdings 3</vt:lpstr>
      <vt:lpstr>Secteur</vt:lpstr>
      <vt:lpstr>Cartographie avec r</vt:lpstr>
      <vt:lpstr>Présentation PowerPoint</vt:lpstr>
      <vt:lpstr>introduction</vt:lpstr>
      <vt:lpstr>Les étapes d’une représentation d’une  statistique sur une carte géographique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Cartographie statique avec le package Spplot</vt:lpstr>
      <vt:lpstr>Cartographie interactive avec le package Leaflet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Cartographie avec r</dc:title>
  <dc:creator>amal</dc:creator>
  <cp:lastModifiedBy>amal</cp:lastModifiedBy>
  <cp:revision>32</cp:revision>
  <dcterms:created xsi:type="dcterms:W3CDTF">2022-12-12T02:29:13Z</dcterms:created>
  <dcterms:modified xsi:type="dcterms:W3CDTF">2022-12-12T12:44:59Z</dcterms:modified>
</cp:coreProperties>
</file>