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78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8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27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31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52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99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1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5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5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4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07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0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DCDDF-89EC-EB06-DB71-1B66699B7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" r="108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CCFBA-B63F-DE4F-6D90-3D6825223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1820386"/>
            <a:ext cx="4134538" cy="11658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i="0" u="sng" dirty="0">
                <a:effectLst/>
                <a:latin typeface="Rockwell" panose="02060603020205020403" pitchFamily="18" charset="0"/>
              </a:rPr>
              <a:t>Classification images</a:t>
            </a:r>
            <a:r>
              <a:rPr lang="en-US" sz="2800" u="sng" dirty="0">
                <a:latin typeface="Rockwell" panose="02060603020205020403" pitchFamily="18" charset="0"/>
              </a:rPr>
              <a:t> (deep learning)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432F6-2961-45DB-D7B8-BADC8DD9E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3319023"/>
            <a:ext cx="4134538" cy="2737213"/>
          </a:xfrm>
        </p:spPr>
        <p:txBody>
          <a:bodyPr>
            <a:normAutofit/>
          </a:bodyPr>
          <a:lstStyle/>
          <a:p>
            <a:r>
              <a:rPr lang="en-US" dirty="0"/>
              <a:t>In this project, we will deal with an important algorithm, which is CNN. We will deal with x-ray images of three patients, the first is </a:t>
            </a:r>
            <a:r>
              <a:rPr lang="en-US" dirty="0">
                <a:solidFill>
                  <a:srgbClr val="00B0F0"/>
                </a:solidFill>
              </a:rPr>
              <a:t>normal</a:t>
            </a:r>
            <a:r>
              <a:rPr lang="en-US" dirty="0"/>
              <a:t>, the second is infected with the </a:t>
            </a:r>
            <a:r>
              <a:rPr lang="en-US" dirty="0">
                <a:solidFill>
                  <a:srgbClr val="00B0F0"/>
                </a:solidFill>
              </a:rPr>
              <a:t>virus</a:t>
            </a:r>
            <a:r>
              <a:rPr lang="en-US" dirty="0"/>
              <a:t>, and the third is infected with </a:t>
            </a:r>
            <a:r>
              <a:rPr lang="en-US" dirty="0">
                <a:solidFill>
                  <a:srgbClr val="00B0F0"/>
                </a:solidFill>
              </a:rPr>
              <a:t>Covid-19.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852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0" name="Rectangle 718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B07D-D799-879E-5786-1B52C231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768551" cy="1268984"/>
          </a:xfrm>
        </p:spPr>
        <p:txBody>
          <a:bodyPr>
            <a:normAutofit/>
          </a:bodyPr>
          <a:lstStyle/>
          <a:p>
            <a:r>
              <a:rPr lang="en-US" dirty="0"/>
              <a:t>Accuracy for 3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76B5-0A2A-05E1-8E46-BBECCE81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768551" cy="3601212"/>
          </a:xfrm>
        </p:spPr>
        <p:txBody>
          <a:bodyPr>
            <a:normAutofit/>
          </a:bodyPr>
          <a:lstStyle/>
          <a:p>
            <a:r>
              <a:rPr lang="en-US" dirty="0"/>
              <a:t>CNN : 84%</a:t>
            </a:r>
          </a:p>
          <a:p>
            <a:r>
              <a:rPr lang="en-US" dirty="0"/>
              <a:t>ResNet50 : 85%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vgg-19 : 94%</a:t>
            </a:r>
            <a:endParaRPr lang="en-US" b="0" i="0" dirty="0"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effectLst/>
                <a:latin typeface="Roboto" panose="02000000000000000000" pitchFamily="2" charset="0"/>
              </a:rPr>
              <a:t>DenseNet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 : 92%</a:t>
            </a:r>
          </a:p>
          <a:p>
            <a:endParaRPr lang="en-US" dirty="0"/>
          </a:p>
        </p:txBody>
      </p:sp>
      <p:grpSp>
        <p:nvGrpSpPr>
          <p:cNvPr id="7192" name="Group 719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19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9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9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9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170" name="Picture 2" descr="Densenet | PyTorch">
            <a:extLst>
              <a:ext uri="{FF2B5EF4-FFF2-40B4-BE49-F238E27FC236}">
                <a16:creationId xmlns:a16="http://schemas.microsoft.com/office/drawing/2014/main" id="{929B0734-22EE-4A5C-C2E5-B2EFA664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4519" y="1317223"/>
            <a:ext cx="1772154" cy="134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98" name="Oval 7197">
            <a:extLst>
              <a:ext uri="{FF2B5EF4-FFF2-40B4-BE49-F238E27FC236}">
                <a16:creationId xmlns:a16="http://schemas.microsoft.com/office/drawing/2014/main" id="{61AF3EFE-F7F4-504A-A97D-581253002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432" y="678477"/>
            <a:ext cx="2624328" cy="26243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Architecture of the VGG-16 deep convolutional neural network (DCNN)... |  Download Scientific Diagram">
            <a:extLst>
              <a:ext uri="{FF2B5EF4-FFF2-40B4-BE49-F238E27FC236}">
                <a16:creationId xmlns:a16="http://schemas.microsoft.com/office/drawing/2014/main" id="{C320F7B1-0330-E8FF-DAF8-8C74D12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4519" y="4589790"/>
            <a:ext cx="1773936" cy="55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00" name="Straight Connector 719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7685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2" name="Oval 7201">
            <a:extLst>
              <a:ext uri="{FF2B5EF4-FFF2-40B4-BE49-F238E27FC236}">
                <a16:creationId xmlns:a16="http://schemas.microsoft.com/office/drawing/2014/main" id="{7912F7BD-E9D6-6646-AE51-6DA89944F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9323" y="3555195"/>
            <a:ext cx="2624328" cy="26243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3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810E5-8A2A-4A5F-9015-5314A440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1" y="1617161"/>
            <a:ext cx="8840107" cy="126898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Step [1]: </a:t>
            </a:r>
            <a:br>
              <a:rPr lang="en-US" dirty="0"/>
            </a:br>
            <a:r>
              <a:rPr lang="en-US" dirty="0"/>
              <a:t>Prepare libraries and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9067C426-AF88-70FF-8B67-3025CA9B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9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02" name="Rectangle 620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E02AB-1027-940B-D348-3B976156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Step [2]: Read data</a:t>
            </a:r>
          </a:p>
        </p:txBody>
      </p:sp>
      <p:grpSp>
        <p:nvGrpSpPr>
          <p:cNvPr id="6204" name="Group 6203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205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06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07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08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39BAE012-98B3-DD75-8EE8-0EA549314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690" y="889480"/>
            <a:ext cx="4044804" cy="167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10" name="Straight Connector 620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4CD9C-FA8B-963E-3829-03A576214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4" y="2949585"/>
            <a:ext cx="8148628" cy="285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8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F0BD-1089-1581-2E66-76A7BF3F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EDA and 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377AD-7C69-C105-016A-14926D972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404" y="1815764"/>
            <a:ext cx="5539021" cy="4059208"/>
          </a:xfrm>
        </p:spPr>
      </p:pic>
    </p:spTree>
    <p:extLst>
      <p:ext uri="{BB962C8B-B14F-4D97-AF65-F5344CB8AC3E}">
        <p14:creationId xmlns:p14="http://schemas.microsoft.com/office/powerpoint/2010/main" val="304745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-ray images of a person's chest&#10;&#10;Description automatically generated with medium confidence">
            <a:extLst>
              <a:ext uri="{FF2B5EF4-FFF2-40B4-BE49-F238E27FC236}">
                <a16:creationId xmlns:a16="http://schemas.microsoft.com/office/drawing/2014/main" id="{365FBBE3-1CE1-82AE-0132-9B1C49044B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9" r="-1" b="21898"/>
          <a:stretch/>
        </p:blipFill>
        <p:spPr bwMode="auto">
          <a:xfrm>
            <a:off x="3048" y="-1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">
            <a:extLst>
              <a:ext uri="{FF2B5EF4-FFF2-40B4-BE49-F238E27FC236}">
                <a16:creationId xmlns:a16="http://schemas.microsoft.com/office/drawing/2014/main" id="{2B31B496-E92B-C84B-83E3-6272409ED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217"/>
            <a:ext cx="12192001" cy="2365291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A97BC-AD79-7901-3DDD-61F11CF8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8209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Step [3]: Data Generator</a:t>
            </a:r>
          </a:p>
        </p:txBody>
      </p: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558D799D-6817-AF48-958F-CAC89BB7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064" name="Freeform 105">
              <a:extLst>
                <a:ext uri="{FF2B5EF4-FFF2-40B4-BE49-F238E27FC236}">
                  <a16:creationId xmlns:a16="http://schemas.microsoft.com/office/drawing/2014/main" id="{6DF0BB04-41B9-2740-9969-3C65CE65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492419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5" name="Freeform 106">
              <a:extLst>
                <a:ext uri="{FF2B5EF4-FFF2-40B4-BE49-F238E27FC236}">
                  <a16:creationId xmlns:a16="http://schemas.microsoft.com/office/drawing/2014/main" id="{67DF20F7-680A-4548-A356-D0B3F4277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6" name="Freeform 107">
              <a:extLst>
                <a:ext uri="{FF2B5EF4-FFF2-40B4-BE49-F238E27FC236}">
                  <a16:creationId xmlns:a16="http://schemas.microsoft.com/office/drawing/2014/main" id="{43CCEEBF-2FC8-D346-BCA8-D48EFF692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7" name="Freeform 108">
              <a:extLst>
                <a:ext uri="{FF2B5EF4-FFF2-40B4-BE49-F238E27FC236}">
                  <a16:creationId xmlns:a16="http://schemas.microsoft.com/office/drawing/2014/main" id="{16B5A5B6-3DE9-A94C-B219-519305EFC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8" name="Freeform 109">
              <a:extLst>
                <a:ext uri="{FF2B5EF4-FFF2-40B4-BE49-F238E27FC236}">
                  <a16:creationId xmlns:a16="http://schemas.microsoft.com/office/drawing/2014/main" id="{40B5DF0C-97A3-EB44-B608-6A71EFBF7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9" name="Freeform 110">
              <a:extLst>
                <a:ext uri="{FF2B5EF4-FFF2-40B4-BE49-F238E27FC236}">
                  <a16:creationId xmlns:a16="http://schemas.microsoft.com/office/drawing/2014/main" id="{FA869BB4-4F0B-F141-BC49-AF399B47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0" name="Freeform 111">
              <a:extLst>
                <a:ext uri="{FF2B5EF4-FFF2-40B4-BE49-F238E27FC236}">
                  <a16:creationId xmlns:a16="http://schemas.microsoft.com/office/drawing/2014/main" id="{4AF46C70-EE90-EC45-978A-0A8FEB661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2940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069" name="Oval 206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2" name="Oval 207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Oval 207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Oval 207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7" name="Oval 207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Oval 207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Oval 207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Oval 207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8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83" name="Oval 208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Oval 208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5" name="Oval 208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8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8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8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96" name="Rectangle 209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A66AD-6D04-4E47-76F5-B6138664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Step [4]: Build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B50D-310F-38DE-D101-0C63DFE89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659" y="1556585"/>
            <a:ext cx="3856786" cy="4860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Step [4:1]: CNN Model</a:t>
            </a:r>
          </a:p>
        </p:txBody>
      </p:sp>
      <p:grpSp>
        <p:nvGrpSpPr>
          <p:cNvPr id="2098" name="Group 2097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099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0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1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2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A0C481C2-C69E-BC2D-ABB2-41B53A34F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792" y="2168907"/>
            <a:ext cx="4646025" cy="371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39B26950-E61C-560C-8D06-4EB887A59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12" y="2168907"/>
            <a:ext cx="4630751" cy="370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4" name="Straight Connector 2103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9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08" name="Rectangle 3207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D2D0B-3138-A3BF-439E-DA12ECE7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759" y="737233"/>
            <a:ext cx="7039298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/>
              <a:t>Step [4:2]: ResNet50 Model</a:t>
            </a:r>
          </a:p>
        </p:txBody>
      </p:sp>
      <p:pic>
        <p:nvPicPr>
          <p:cNvPr id="3074" name="Picture 2" descr="The architecture of ResNet-50 model. | Download Scientific Diagram">
            <a:extLst>
              <a:ext uri="{FF2B5EF4-FFF2-40B4-BE49-F238E27FC236}">
                <a16:creationId xmlns:a16="http://schemas.microsoft.com/office/drawing/2014/main" id="{E60625C0-E062-19A1-D121-2E7E378E2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" r="3" b="3"/>
          <a:stretch/>
        </p:blipFill>
        <p:spPr bwMode="auto">
          <a:xfrm>
            <a:off x="2892022" y="2291358"/>
            <a:ext cx="5869136" cy="33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10" name="Straight Connector 320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2" name="Group 3211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213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14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15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16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662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7" name="Group 416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168" name="Oval 416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7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71" name="Oval 417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2" name="Oval 417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3" name="Oval 417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7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76" name="Oval 417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7" name="Oval 417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8" name="Oval 417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9" name="Oval 417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8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82" name="Oval 418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3" name="Oval 418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4" name="Oval 418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8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8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8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8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9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9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193" name="Straight Connector 419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95" name="Rectangle 419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FBBEC-77E6-035A-1179-703A9DBC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Step [4:3]: vgg-19 Model</a:t>
            </a:r>
          </a:p>
        </p:txBody>
      </p:sp>
      <p:grpSp>
        <p:nvGrpSpPr>
          <p:cNvPr id="4197" name="Group 4196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98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99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00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01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102" name="Picture 6">
            <a:extLst>
              <a:ext uri="{FF2B5EF4-FFF2-40B4-BE49-F238E27FC236}">
                <a16:creationId xmlns:a16="http://schemas.microsoft.com/office/drawing/2014/main" id="{B0AF2CAF-0A56-26DD-5DDC-287491CF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26" y="1661655"/>
            <a:ext cx="5280091" cy="422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E364027-FB91-21FE-B114-D8F7ED394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" r="3" b="20101"/>
          <a:stretch/>
        </p:blipFill>
        <p:spPr bwMode="auto">
          <a:xfrm>
            <a:off x="5704204" y="2029204"/>
            <a:ext cx="5885151" cy="364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03" name="Straight Connector 4202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8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130" name="Oval 512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3" name="Oval 513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4" name="Oval 513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5" name="Oval 513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8" name="Oval 513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Oval 513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0" name="Oval 513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1" name="Oval 514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4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44" name="Oval 514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5" name="Oval 514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6" name="Oval 514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4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4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5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5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5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5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155" name="Straight Connector 515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57" name="Rectangle 51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FB7A3-5626-EA74-DE26-6841996F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Step [4:4]: DenseNet Model</a:t>
            </a:r>
          </a:p>
        </p:txBody>
      </p:sp>
      <p:grpSp>
        <p:nvGrpSpPr>
          <p:cNvPr id="5159" name="Group 515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16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6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6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6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9CD7C84A-BEEF-B43D-C9B2-8B411D78B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792" y="1875565"/>
            <a:ext cx="5012702" cy="40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44C10CE-52AC-28A7-2E54-2AAF3027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6636" y="1946103"/>
            <a:ext cx="4987180" cy="392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65" name="Straight Connector 516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6834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22333C"/>
      </a:dk2>
      <a:lt2>
        <a:srgbClr val="E2E4E8"/>
      </a:lt2>
      <a:accent1>
        <a:srgbClr val="ADA07A"/>
      </a:accent1>
      <a:accent2>
        <a:srgbClr val="9DA767"/>
      </a:accent2>
      <a:accent3>
        <a:srgbClr val="8DAA78"/>
      </a:accent3>
      <a:accent4>
        <a:srgbClr val="6EB16D"/>
      </a:accent4>
      <a:accent5>
        <a:srgbClr val="78AA8D"/>
      </a:accent5>
      <a:accent6>
        <a:srgbClr val="6AACA1"/>
      </a:accent6>
      <a:hlink>
        <a:srgbClr val="697BA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129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Neue Haas Grotesk Text Pro</vt:lpstr>
      <vt:lpstr>Roboto</vt:lpstr>
      <vt:lpstr>Rockwell</vt:lpstr>
      <vt:lpstr>PunchcardVTI</vt:lpstr>
      <vt:lpstr>Classification images (deep learning)</vt:lpstr>
      <vt:lpstr>Step [1]:  Prepare libraries and data</vt:lpstr>
      <vt:lpstr>Step [2]: Read data</vt:lpstr>
      <vt:lpstr> EDA and Data Visualization</vt:lpstr>
      <vt:lpstr>Step [3]: Data Generator</vt:lpstr>
      <vt:lpstr>Step [4]: Build Baseline</vt:lpstr>
      <vt:lpstr>Step [4:2]: ResNet50 Model</vt:lpstr>
      <vt:lpstr>Step [4:3]: vgg-19 Model</vt:lpstr>
      <vt:lpstr>Step [4:4]: DenseNet Model</vt:lpstr>
      <vt:lpstr>Accuracy for 3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images (deep learning)</dc:title>
  <dc:creator>ليث يحيى محمد الحوامده</dc:creator>
  <cp:lastModifiedBy>johayna ahmad</cp:lastModifiedBy>
  <cp:revision>2</cp:revision>
  <dcterms:created xsi:type="dcterms:W3CDTF">2023-04-14T11:29:47Z</dcterms:created>
  <dcterms:modified xsi:type="dcterms:W3CDTF">2023-04-14T13:08:50Z</dcterms:modified>
</cp:coreProperties>
</file>