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B458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B458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B458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B458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333750"/>
          </a:xfrm>
          <a:custGeom>
            <a:avLst/>
            <a:gdLst/>
            <a:ahLst/>
            <a:cxnLst/>
            <a:rect l="l" t="t" r="r" b="b"/>
            <a:pathLst>
              <a:path w="12192000" h="3333750">
                <a:moveTo>
                  <a:pt x="12191999" y="3333749"/>
                </a:moveTo>
                <a:lnTo>
                  <a:pt x="0" y="33337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33374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3633" y="938140"/>
            <a:ext cx="5324734" cy="2958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84605"/>
          </a:xfrm>
          <a:custGeom>
            <a:avLst/>
            <a:gdLst/>
            <a:ahLst/>
            <a:cxnLst/>
            <a:rect l="l" t="t" r="r" b="b"/>
            <a:pathLst>
              <a:path w="12192000" h="1284605">
                <a:moveTo>
                  <a:pt x="12191999" y="1284599"/>
                </a:moveTo>
                <a:lnTo>
                  <a:pt x="0" y="1284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8459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6975" y="374748"/>
            <a:ext cx="5555615" cy="102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B458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637" y="1903087"/>
            <a:ext cx="10372725" cy="462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14057" y="4189895"/>
            <a:ext cx="67576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0" b="1">
                <a:solidFill>
                  <a:srgbClr val="1B4587"/>
                </a:solidFill>
                <a:latin typeface="Tahoma"/>
                <a:cs typeface="Tahoma"/>
              </a:rPr>
              <a:t>Deep</a:t>
            </a:r>
            <a:r>
              <a:rPr dirty="0" sz="3500" spc="-160" b="1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3500" spc="-95" b="1">
                <a:solidFill>
                  <a:srgbClr val="1B4587"/>
                </a:solidFill>
                <a:latin typeface="Tahoma"/>
                <a:cs typeface="Tahoma"/>
              </a:rPr>
              <a:t>Learning-</a:t>
            </a:r>
            <a:r>
              <a:rPr dirty="0" sz="3500" spc="-90" b="1">
                <a:solidFill>
                  <a:srgbClr val="1B4587"/>
                </a:solidFill>
                <a:latin typeface="Tahoma"/>
                <a:cs typeface="Tahoma"/>
              </a:rPr>
              <a:t>based</a:t>
            </a:r>
            <a:r>
              <a:rPr dirty="0" sz="3500" spc="-160" b="1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3500" spc="-55" b="1">
                <a:solidFill>
                  <a:srgbClr val="1B4587"/>
                </a:solidFill>
                <a:latin typeface="Tahoma"/>
                <a:cs typeface="Tahoma"/>
              </a:rPr>
              <a:t>Biometric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21690" y="4724818"/>
            <a:ext cx="5744210" cy="1399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3200" spc="-50" b="1">
                <a:solidFill>
                  <a:srgbClr val="1B4587"/>
                </a:solidFill>
                <a:latin typeface="Tahoma"/>
                <a:cs typeface="Tahoma"/>
              </a:rPr>
              <a:t>Authentication</a:t>
            </a:r>
            <a:endParaRPr sz="32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  <a:spcBef>
                <a:spcPts val="2170"/>
              </a:spcBef>
            </a:pPr>
            <a:r>
              <a:rPr dirty="0" sz="2100">
                <a:solidFill>
                  <a:srgbClr val="1B4587"/>
                </a:solidFill>
                <a:latin typeface="Tahoma"/>
                <a:cs typeface="Tahoma"/>
              </a:rPr>
              <a:t>Guides:</a:t>
            </a:r>
            <a:r>
              <a:rPr dirty="0" sz="2100" spc="-55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2100" spc="-120" b="1">
                <a:solidFill>
                  <a:srgbClr val="1B4587"/>
                </a:solidFill>
                <a:latin typeface="Tahoma"/>
                <a:cs typeface="Tahoma"/>
              </a:rPr>
              <a:t>Dr.</a:t>
            </a:r>
            <a:r>
              <a:rPr dirty="0" sz="2100" spc="-30" b="1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2100" spc="-70" b="1">
                <a:solidFill>
                  <a:srgbClr val="1B4587"/>
                </a:solidFill>
                <a:latin typeface="Tahoma"/>
                <a:cs typeface="Tahoma"/>
              </a:rPr>
              <a:t>Nadera</a:t>
            </a:r>
            <a:r>
              <a:rPr dirty="0" sz="2100" spc="-25" b="1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2100" spc="-55" b="1">
                <a:solidFill>
                  <a:srgbClr val="1B4587"/>
                </a:solidFill>
                <a:latin typeface="Tahoma"/>
                <a:cs typeface="Tahoma"/>
              </a:rPr>
              <a:t>Beevi</a:t>
            </a:r>
            <a:r>
              <a:rPr dirty="0" sz="2100" spc="-30" b="1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1B4587"/>
                </a:solidFill>
                <a:latin typeface="Tahoma"/>
                <a:cs typeface="Tahoma"/>
              </a:rPr>
              <a:t>S,</a:t>
            </a:r>
            <a:r>
              <a:rPr dirty="0" sz="2100" spc="-30" b="1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2100" spc="-80" b="1">
                <a:solidFill>
                  <a:srgbClr val="1B4587"/>
                </a:solidFill>
                <a:latin typeface="Tahoma"/>
                <a:cs typeface="Tahoma"/>
              </a:rPr>
              <a:t>Rahila</a:t>
            </a:r>
            <a:r>
              <a:rPr dirty="0" sz="2100" spc="-20" b="1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2100" spc="-10" b="1">
                <a:solidFill>
                  <a:srgbClr val="1B4587"/>
                </a:solidFill>
                <a:latin typeface="Tahoma"/>
                <a:cs typeface="Tahoma"/>
              </a:rPr>
              <a:t>Firoz</a:t>
            </a:r>
            <a:endParaRPr sz="2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dirty="0" sz="1900">
                <a:solidFill>
                  <a:srgbClr val="1B4587"/>
                </a:solidFill>
                <a:latin typeface="Tahoma"/>
                <a:cs typeface="Tahoma"/>
              </a:rPr>
              <a:t>Members:</a:t>
            </a:r>
            <a:r>
              <a:rPr dirty="0" sz="1900" spc="35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1B4587"/>
                </a:solidFill>
                <a:latin typeface="Tahoma"/>
                <a:cs typeface="Tahoma"/>
              </a:rPr>
              <a:t>Abhishek</a:t>
            </a:r>
            <a:r>
              <a:rPr dirty="0" sz="1900" spc="40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1900" spc="70">
                <a:solidFill>
                  <a:srgbClr val="1B4587"/>
                </a:solidFill>
                <a:latin typeface="Tahoma"/>
                <a:cs typeface="Tahoma"/>
              </a:rPr>
              <a:t>SR,</a:t>
            </a:r>
            <a:r>
              <a:rPr dirty="0" sz="1900" spc="40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1B4587"/>
                </a:solidFill>
                <a:latin typeface="Tahoma"/>
                <a:cs typeface="Tahoma"/>
              </a:rPr>
              <a:t>Anand</a:t>
            </a:r>
            <a:r>
              <a:rPr dirty="0" sz="1900" spc="40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1B4587"/>
                </a:solidFill>
                <a:latin typeface="Tahoma"/>
                <a:cs typeface="Tahoma"/>
              </a:rPr>
              <a:t>Prakash,</a:t>
            </a:r>
            <a:r>
              <a:rPr dirty="0" sz="1900" spc="40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1B4587"/>
                </a:solidFill>
                <a:latin typeface="Tahoma"/>
                <a:cs typeface="Tahoma"/>
              </a:rPr>
              <a:t>Amal</a:t>
            </a:r>
            <a:r>
              <a:rPr dirty="0" sz="1900" spc="40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1B4587"/>
                </a:solidFill>
                <a:latin typeface="Tahoma"/>
                <a:cs typeface="Tahoma"/>
              </a:rPr>
              <a:t>Ashok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21995" y="370738"/>
            <a:ext cx="174815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1B4587"/>
                </a:solidFill>
                <a:latin typeface="Tahoma"/>
                <a:cs typeface="Tahoma"/>
              </a:rPr>
              <a:t>Final</a:t>
            </a:r>
            <a:r>
              <a:rPr dirty="0" sz="1700" spc="-15">
                <a:solidFill>
                  <a:srgbClr val="1B4587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1B4587"/>
                </a:solidFill>
                <a:latin typeface="Tahoma"/>
                <a:cs typeface="Tahoma"/>
              </a:rPr>
              <a:t>Presentation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7125" y="2006667"/>
            <a:ext cx="10426700" cy="33896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800" spc="50">
                <a:latin typeface="Tahoma"/>
                <a:cs typeface="Tahoma"/>
              </a:rPr>
              <a:t>Model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Summary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69265" algn="l"/>
              </a:tabLst>
            </a:pPr>
            <a:r>
              <a:rPr dirty="0" sz="2400" spc="-25" b="1">
                <a:solidFill>
                  <a:srgbClr val="001C35"/>
                </a:solidFill>
                <a:latin typeface="Tahoma"/>
                <a:cs typeface="Tahoma"/>
              </a:rPr>
              <a:t>2.</a:t>
            </a:r>
            <a:r>
              <a:rPr dirty="0" sz="2400" b="1">
                <a:solidFill>
                  <a:srgbClr val="001C35"/>
                </a:solidFill>
                <a:latin typeface="Tahoma"/>
                <a:cs typeface="Tahoma"/>
              </a:rPr>
              <a:t>	</a:t>
            </a:r>
            <a:r>
              <a:rPr dirty="0" sz="2400" spc="-114" b="1">
                <a:solidFill>
                  <a:srgbClr val="001C35"/>
                </a:solidFill>
                <a:latin typeface="Tahoma"/>
                <a:cs typeface="Tahoma"/>
              </a:rPr>
              <a:t>Attention</a:t>
            </a:r>
            <a:r>
              <a:rPr dirty="0" sz="2400" spc="-2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001C35"/>
                </a:solidFill>
                <a:latin typeface="Tahoma"/>
                <a:cs typeface="Tahoma"/>
              </a:rPr>
              <a:t>U-</a:t>
            </a:r>
            <a:r>
              <a:rPr dirty="0" sz="2400" spc="-25" b="1">
                <a:solidFill>
                  <a:srgbClr val="001C35"/>
                </a:solidFill>
                <a:latin typeface="Tahoma"/>
                <a:cs typeface="Tahoma"/>
              </a:rPr>
              <a:t>net</a:t>
            </a:r>
            <a:endParaRPr sz="2400">
              <a:latin typeface="Tahoma"/>
              <a:cs typeface="Tahoma"/>
            </a:endParaRPr>
          </a:p>
          <a:p>
            <a:pPr marL="12700" marR="69215">
              <a:lnSpc>
                <a:spcPct val="100000"/>
              </a:lnSpc>
              <a:spcBef>
                <a:spcPts val="1230"/>
              </a:spcBef>
            </a:pPr>
            <a:r>
              <a:rPr dirty="0" sz="1700">
                <a:latin typeface="Tahoma"/>
                <a:cs typeface="Tahoma"/>
              </a:rPr>
              <a:t>Attention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U-Net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is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an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extension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of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the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traditional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U-Net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architecture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that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incorporates</a:t>
            </a:r>
            <a:r>
              <a:rPr dirty="0" sz="1700" spc="-2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attention</a:t>
            </a:r>
            <a:r>
              <a:rPr dirty="0" sz="1700" spc="-25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mechanisms </a:t>
            </a:r>
            <a:r>
              <a:rPr dirty="0" sz="1700">
                <a:latin typeface="Tahoma"/>
                <a:cs typeface="Tahoma"/>
              </a:rPr>
              <a:t>to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enhance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feature</a:t>
            </a:r>
            <a:r>
              <a:rPr dirty="0" sz="1700" spc="-3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selection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during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the</a:t>
            </a:r>
            <a:r>
              <a:rPr dirty="0" sz="1700" spc="-35">
                <a:latin typeface="Tahoma"/>
                <a:cs typeface="Tahoma"/>
              </a:rPr>
              <a:t> </a:t>
            </a:r>
            <a:r>
              <a:rPr dirty="0" sz="1700">
                <a:latin typeface="Tahoma"/>
                <a:cs typeface="Tahoma"/>
              </a:rPr>
              <a:t>segmentation</a:t>
            </a:r>
            <a:r>
              <a:rPr dirty="0" sz="1700" spc="-40">
                <a:latin typeface="Tahoma"/>
                <a:cs typeface="Tahoma"/>
              </a:rPr>
              <a:t> </a:t>
            </a:r>
            <a:r>
              <a:rPr dirty="0" sz="1700" spc="-10">
                <a:latin typeface="Tahoma"/>
                <a:cs typeface="Tahoma"/>
              </a:rPr>
              <a:t>process.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1650" spc="-10" b="1">
                <a:latin typeface="Arial"/>
                <a:cs typeface="Arial"/>
              </a:rPr>
              <a:t>Attention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Mechanism</a:t>
            </a:r>
            <a:r>
              <a:rPr dirty="0" sz="1650">
                <a:latin typeface="Arial MT"/>
                <a:cs typeface="Arial MT"/>
              </a:rPr>
              <a:t>: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Integrates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attention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gates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that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help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model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weigh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importance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different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features, </a:t>
            </a:r>
            <a:r>
              <a:rPr dirty="0" sz="1650">
                <a:latin typeface="Arial MT"/>
                <a:cs typeface="Arial MT"/>
              </a:rPr>
              <a:t>allowing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it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focus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on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relevant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spatial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regions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while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ignoring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background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noise.</a:t>
            </a:r>
            <a:endParaRPr sz="1650">
              <a:latin typeface="Arial MT"/>
              <a:cs typeface="Arial MT"/>
            </a:endParaRPr>
          </a:p>
          <a:p>
            <a:pPr marL="12700" marR="692150">
              <a:lnSpc>
                <a:spcPct val="100000"/>
              </a:lnSpc>
              <a:spcBef>
                <a:spcPts val="1200"/>
              </a:spcBef>
            </a:pPr>
            <a:r>
              <a:rPr dirty="0" sz="1650" spc="-10" b="1">
                <a:latin typeface="Arial"/>
                <a:cs typeface="Arial"/>
              </a:rPr>
              <a:t>Encoder-</a:t>
            </a:r>
            <a:r>
              <a:rPr dirty="0" sz="1650" b="1">
                <a:latin typeface="Arial"/>
                <a:cs typeface="Arial"/>
              </a:rPr>
              <a:t>Decoder</a:t>
            </a:r>
            <a:r>
              <a:rPr dirty="0" sz="1650" spc="-2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Structure</a:t>
            </a:r>
            <a:r>
              <a:rPr dirty="0" sz="1650">
                <a:latin typeface="Arial MT"/>
                <a:cs typeface="Arial MT"/>
              </a:rPr>
              <a:t>: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Retains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U-Net's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classic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encoder-decoder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layout,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enabling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both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context </a:t>
            </a:r>
            <a:r>
              <a:rPr dirty="0" sz="1650">
                <a:latin typeface="Arial MT"/>
                <a:cs typeface="Arial MT"/>
              </a:rPr>
              <a:t>capture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precise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localization.</a:t>
            </a:r>
            <a:endParaRPr sz="1650">
              <a:latin typeface="Arial MT"/>
              <a:cs typeface="Arial MT"/>
            </a:endParaRPr>
          </a:p>
          <a:p>
            <a:pPr marL="12700" marR="1009650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Skip</a:t>
            </a:r>
            <a:r>
              <a:rPr dirty="0" sz="1650" spc="-2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Connections</a:t>
            </a:r>
            <a:r>
              <a:rPr dirty="0" sz="1650" spc="-10">
                <a:latin typeface="Arial MT"/>
                <a:cs typeface="Arial MT"/>
              </a:rPr>
              <a:t>: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Utilizes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skip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connections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between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encoder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decoder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paths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preserve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spatial </a:t>
            </a:r>
            <a:r>
              <a:rPr dirty="0" sz="1650">
                <a:latin typeface="Arial MT"/>
                <a:cs typeface="Arial MT"/>
              </a:rPr>
              <a:t>information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enhance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feature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propagation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7125" y="1766843"/>
            <a:ext cx="10246360" cy="40093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>
                <a:latin typeface="Tahoma"/>
                <a:cs typeface="Tahoma"/>
              </a:rPr>
              <a:t>Model</a:t>
            </a:r>
            <a:r>
              <a:rPr dirty="0" sz="1650" spc="17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Summary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469265" algn="l"/>
              </a:tabLst>
            </a:pPr>
            <a:r>
              <a:rPr dirty="0" sz="2450" spc="-25" b="1">
                <a:solidFill>
                  <a:srgbClr val="001C35"/>
                </a:solidFill>
                <a:latin typeface="Tahoma"/>
                <a:cs typeface="Tahoma"/>
              </a:rPr>
              <a:t>3.</a:t>
            </a:r>
            <a:r>
              <a:rPr dirty="0" sz="2450" b="1">
                <a:solidFill>
                  <a:srgbClr val="001C35"/>
                </a:solidFill>
                <a:latin typeface="Tahoma"/>
                <a:cs typeface="Tahoma"/>
              </a:rPr>
              <a:t>	</a:t>
            </a:r>
            <a:r>
              <a:rPr dirty="0" sz="2450" spc="-135" b="1">
                <a:solidFill>
                  <a:srgbClr val="001C35"/>
                </a:solidFill>
                <a:latin typeface="Tahoma"/>
                <a:cs typeface="Tahoma"/>
              </a:rPr>
              <a:t>V-</a:t>
            </a:r>
            <a:r>
              <a:rPr dirty="0" sz="2450" spc="-25" b="1">
                <a:solidFill>
                  <a:srgbClr val="001C35"/>
                </a:solidFill>
                <a:latin typeface="Tahoma"/>
                <a:cs typeface="Tahoma"/>
              </a:rPr>
              <a:t>Net</a:t>
            </a:r>
            <a:endParaRPr sz="2450">
              <a:latin typeface="Tahoma"/>
              <a:cs typeface="Tahoma"/>
            </a:endParaRPr>
          </a:p>
          <a:p>
            <a:pPr marL="12700" marR="9525">
              <a:lnSpc>
                <a:spcPct val="100000"/>
              </a:lnSpc>
              <a:spcBef>
                <a:spcPts val="1230"/>
              </a:spcBef>
            </a:pPr>
            <a:r>
              <a:rPr dirty="0" sz="1650">
                <a:latin typeface="Tahoma"/>
                <a:cs typeface="Tahoma"/>
              </a:rPr>
              <a:t>V-Net</a:t>
            </a:r>
            <a:r>
              <a:rPr dirty="0" sz="1650" spc="-2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is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volumetric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neural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network</a:t>
            </a:r>
            <a:r>
              <a:rPr dirty="0" sz="1650" spc="-2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designed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for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3D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image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segmentation.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 spc="-120">
                <a:latin typeface="Tahoma"/>
                <a:cs typeface="Tahoma"/>
              </a:rPr>
              <a:t>It</a:t>
            </a:r>
            <a:r>
              <a:rPr dirty="0" sz="1650" spc="-2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employs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similar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architecture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 spc="-25">
                <a:latin typeface="Tahoma"/>
                <a:cs typeface="Tahoma"/>
              </a:rPr>
              <a:t>to </a:t>
            </a:r>
            <a:r>
              <a:rPr dirty="0" sz="1650">
                <a:latin typeface="Tahoma"/>
                <a:cs typeface="Tahoma"/>
              </a:rPr>
              <a:t>U-Net</a:t>
            </a:r>
            <a:r>
              <a:rPr dirty="0" sz="1650" spc="7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but</a:t>
            </a:r>
            <a:r>
              <a:rPr dirty="0" sz="1650" spc="8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is</a:t>
            </a:r>
            <a:r>
              <a:rPr dirty="0" sz="1650" spc="8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specifically</a:t>
            </a:r>
            <a:r>
              <a:rPr dirty="0" sz="1650" spc="8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optimized</a:t>
            </a:r>
            <a:r>
              <a:rPr dirty="0" sz="1650" spc="8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for</a:t>
            </a:r>
            <a:r>
              <a:rPr dirty="0" sz="1650" spc="8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processing</a:t>
            </a:r>
            <a:r>
              <a:rPr dirty="0" sz="1650" spc="85">
                <a:latin typeface="Tahoma"/>
                <a:cs typeface="Tahoma"/>
              </a:rPr>
              <a:t> </a:t>
            </a:r>
            <a:r>
              <a:rPr dirty="0" sz="1650" spc="-25">
                <a:latin typeface="Tahoma"/>
                <a:cs typeface="Tahoma"/>
              </a:rPr>
              <a:t>three-</a:t>
            </a:r>
            <a:r>
              <a:rPr dirty="0" sz="1650">
                <a:latin typeface="Tahoma"/>
                <a:cs typeface="Tahoma"/>
              </a:rPr>
              <a:t>dimensional</a:t>
            </a:r>
            <a:r>
              <a:rPr dirty="0" sz="1650" spc="8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data.</a:t>
            </a:r>
            <a:endParaRPr sz="1650">
              <a:latin typeface="Tahoma"/>
              <a:cs typeface="Tahoma"/>
            </a:endParaRPr>
          </a:p>
          <a:p>
            <a:pPr marL="12700" marR="332105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3D</a:t>
            </a:r>
            <a:r>
              <a:rPr dirty="0" sz="1650" spc="-25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Convolutions</a:t>
            </a:r>
            <a:r>
              <a:rPr dirty="0" sz="1650" spc="-10">
                <a:latin typeface="Arial MT"/>
                <a:cs typeface="Arial MT"/>
              </a:rPr>
              <a:t>: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Utilizes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3D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convolutional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layers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capture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volumetric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information,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enabling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model</a:t>
            </a:r>
            <a:r>
              <a:rPr dirty="0" sz="1650" spc="-25">
                <a:latin typeface="Arial MT"/>
                <a:cs typeface="Arial MT"/>
              </a:rPr>
              <a:t> to </a:t>
            </a:r>
            <a:r>
              <a:rPr dirty="0" sz="1650">
                <a:latin typeface="Arial MT"/>
                <a:cs typeface="Arial MT"/>
              </a:rPr>
              <a:t>understand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spatial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relationships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three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dimensions.</a:t>
            </a:r>
            <a:endParaRPr sz="1650">
              <a:latin typeface="Arial MT"/>
              <a:cs typeface="Arial MT"/>
            </a:endParaRPr>
          </a:p>
          <a:p>
            <a:pPr marL="12700" marR="40640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Fully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Convolutional</a:t>
            </a:r>
            <a:r>
              <a:rPr dirty="0" sz="1650" spc="-2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Network</a:t>
            </a:r>
            <a:r>
              <a:rPr dirty="0" sz="1650">
                <a:latin typeface="Arial MT"/>
                <a:cs typeface="Arial MT"/>
              </a:rPr>
              <a:t>: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Operates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fully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convolutional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network,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allowing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variable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input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sizes</a:t>
            </a:r>
            <a:r>
              <a:rPr dirty="0" sz="1650" spc="-25">
                <a:latin typeface="Arial MT"/>
                <a:cs typeface="Arial MT"/>
              </a:rPr>
              <a:t> and </a:t>
            </a:r>
            <a:r>
              <a:rPr dirty="0" sz="1650">
                <a:latin typeface="Arial MT"/>
                <a:cs typeface="Arial MT"/>
              </a:rPr>
              <a:t>producing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segmentation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maps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directly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from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input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volumes.</a:t>
            </a:r>
            <a:endParaRPr sz="1650">
              <a:latin typeface="Arial MT"/>
              <a:cs typeface="Arial MT"/>
            </a:endParaRPr>
          </a:p>
          <a:p>
            <a:pPr marL="12700" marR="72390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Skip</a:t>
            </a:r>
            <a:r>
              <a:rPr dirty="0" sz="1650" spc="-2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Connections</a:t>
            </a:r>
            <a:r>
              <a:rPr dirty="0" sz="1650" spc="-10">
                <a:latin typeface="Arial MT"/>
                <a:cs typeface="Arial MT"/>
              </a:rPr>
              <a:t>: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Implements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skip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connections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between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encoder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decoder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paths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preserve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spatial </a:t>
            </a:r>
            <a:r>
              <a:rPr dirty="0" sz="1650">
                <a:latin typeface="Arial MT"/>
                <a:cs typeface="Arial MT"/>
              </a:rPr>
              <a:t>features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enhance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detail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segmentation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output.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Hierarchical</a:t>
            </a:r>
            <a:r>
              <a:rPr dirty="0" sz="1650" spc="-4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Feature</a:t>
            </a:r>
            <a:r>
              <a:rPr dirty="0" sz="1650" spc="-4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Learning</a:t>
            </a:r>
            <a:r>
              <a:rPr dirty="0" sz="1650">
                <a:latin typeface="Arial MT"/>
                <a:cs typeface="Arial MT"/>
              </a:rPr>
              <a:t>: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Employs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hierarchical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approach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feature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extraction,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facilitating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learning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complex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patterns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at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multiple</a:t>
            </a:r>
            <a:r>
              <a:rPr dirty="0" sz="1650" spc="-10">
                <a:latin typeface="Arial MT"/>
                <a:cs typeface="Arial MT"/>
              </a:rPr>
              <a:t> scales.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5400" y="1766843"/>
            <a:ext cx="10372725" cy="451231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>
                <a:latin typeface="Tahoma"/>
                <a:cs typeface="Tahoma"/>
              </a:rPr>
              <a:t>Model</a:t>
            </a:r>
            <a:r>
              <a:rPr dirty="0" sz="1650" spc="17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Summary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469265" algn="l"/>
              </a:tabLst>
            </a:pPr>
            <a:r>
              <a:rPr dirty="0" sz="2450" spc="-25" b="1">
                <a:solidFill>
                  <a:srgbClr val="001C35"/>
                </a:solidFill>
                <a:latin typeface="Tahoma"/>
                <a:cs typeface="Tahoma"/>
              </a:rPr>
              <a:t>4.</a:t>
            </a:r>
            <a:r>
              <a:rPr dirty="0" sz="2450" b="1">
                <a:solidFill>
                  <a:srgbClr val="001C35"/>
                </a:solidFill>
                <a:latin typeface="Tahoma"/>
                <a:cs typeface="Tahoma"/>
              </a:rPr>
              <a:t>	</a:t>
            </a:r>
            <a:r>
              <a:rPr dirty="0" sz="2450" spc="-114" b="1">
                <a:solidFill>
                  <a:srgbClr val="001C35"/>
                </a:solidFill>
                <a:latin typeface="Tahoma"/>
                <a:cs typeface="Tahoma"/>
              </a:rPr>
              <a:t>Inception</a:t>
            </a:r>
            <a:r>
              <a:rPr dirty="0" sz="245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450" spc="-25" b="1">
                <a:solidFill>
                  <a:srgbClr val="001C35"/>
                </a:solidFill>
                <a:latin typeface="Tahoma"/>
                <a:cs typeface="Tahoma"/>
              </a:rPr>
              <a:t>V3</a:t>
            </a:r>
            <a:endParaRPr sz="2450">
              <a:latin typeface="Tahoma"/>
              <a:cs typeface="Tahoma"/>
            </a:endParaRPr>
          </a:p>
          <a:p>
            <a:pPr marL="12700" marR="478790">
              <a:lnSpc>
                <a:spcPct val="100000"/>
              </a:lnSpc>
              <a:spcBef>
                <a:spcPts val="1230"/>
              </a:spcBef>
            </a:pPr>
            <a:r>
              <a:rPr dirty="0" sz="1650">
                <a:latin typeface="Tahoma"/>
                <a:cs typeface="Tahoma"/>
              </a:rPr>
              <a:t>Inception</a:t>
            </a:r>
            <a:r>
              <a:rPr dirty="0" sz="1650" spc="-1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V3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is</a:t>
            </a:r>
            <a:r>
              <a:rPr dirty="0" sz="1650" spc="-1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convolutional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neural </a:t>
            </a:r>
            <a:r>
              <a:rPr dirty="0" sz="1650">
                <a:latin typeface="Tahoma"/>
                <a:cs typeface="Tahoma"/>
              </a:rPr>
              <a:t>network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architecture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that</a:t>
            </a:r>
            <a:r>
              <a:rPr dirty="0" sz="1650" spc="-1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enhances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the</a:t>
            </a:r>
            <a:r>
              <a:rPr dirty="0" sz="1650" spc="-1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capabilities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of</a:t>
            </a:r>
            <a:r>
              <a:rPr dirty="0" sz="1650" spc="-1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deep</a:t>
            </a:r>
            <a:r>
              <a:rPr dirty="0" sz="1650" spc="-10">
                <a:latin typeface="Tahoma"/>
                <a:cs typeface="Tahoma"/>
              </a:rPr>
              <a:t> learning </a:t>
            </a:r>
            <a:r>
              <a:rPr dirty="0" sz="1650">
                <a:latin typeface="Tahoma"/>
                <a:cs typeface="Tahoma"/>
              </a:rPr>
              <a:t>models for image classification and recognition tasks. </a:t>
            </a:r>
            <a:r>
              <a:rPr dirty="0" sz="1650" spc="-120">
                <a:latin typeface="Tahoma"/>
                <a:cs typeface="Tahoma"/>
              </a:rPr>
              <a:t>It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builds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upon the Inception family of</a:t>
            </a:r>
            <a:r>
              <a:rPr dirty="0" sz="1650" spc="-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networks, </a:t>
            </a:r>
            <a:r>
              <a:rPr dirty="0" sz="1650">
                <a:latin typeface="Tahoma"/>
                <a:cs typeface="Tahoma"/>
              </a:rPr>
              <a:t>introducing</a:t>
            </a:r>
            <a:r>
              <a:rPr dirty="0" sz="1650" spc="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several</a:t>
            </a:r>
            <a:r>
              <a:rPr dirty="0" sz="1650" spc="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optimizations</a:t>
            </a:r>
            <a:r>
              <a:rPr dirty="0" sz="1650" spc="4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such</a:t>
            </a:r>
            <a:r>
              <a:rPr dirty="0" sz="1650" spc="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as</a:t>
            </a:r>
            <a:r>
              <a:rPr dirty="0" sz="1650" spc="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factorized</a:t>
            </a:r>
            <a:r>
              <a:rPr dirty="0" sz="1650" spc="4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convolutions</a:t>
            </a:r>
            <a:r>
              <a:rPr dirty="0" sz="1650" spc="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and</a:t>
            </a:r>
            <a:r>
              <a:rPr dirty="0" sz="1650" spc="4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label</a:t>
            </a:r>
            <a:r>
              <a:rPr dirty="0" sz="1650" spc="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smoothing,</a:t>
            </a:r>
            <a:r>
              <a:rPr dirty="0" sz="1650" spc="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which</a:t>
            </a:r>
            <a:r>
              <a:rPr dirty="0" sz="1650" spc="4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improve </a:t>
            </a:r>
            <a:r>
              <a:rPr dirty="0" sz="1650">
                <a:latin typeface="Tahoma"/>
                <a:cs typeface="Tahoma"/>
              </a:rPr>
              <a:t>computational</a:t>
            </a:r>
            <a:r>
              <a:rPr dirty="0" sz="1650" spc="5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efficiency</a:t>
            </a:r>
            <a:r>
              <a:rPr dirty="0" sz="1650" spc="5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and</a:t>
            </a:r>
            <a:r>
              <a:rPr dirty="0" sz="1650" spc="5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model</a:t>
            </a:r>
            <a:r>
              <a:rPr dirty="0" sz="1650" spc="60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performance.</a:t>
            </a:r>
            <a:endParaRPr sz="1650">
              <a:latin typeface="Tahoma"/>
              <a:cs typeface="Tahoma"/>
            </a:endParaRPr>
          </a:p>
          <a:p>
            <a:pPr marL="12700" marR="205104">
              <a:lnSpc>
                <a:spcPct val="100000"/>
              </a:lnSpc>
              <a:spcBef>
                <a:spcPts val="1200"/>
              </a:spcBef>
            </a:pPr>
            <a:r>
              <a:rPr dirty="0" sz="1650" spc="-10" b="1">
                <a:latin typeface="Arial"/>
                <a:cs typeface="Arial"/>
              </a:rPr>
              <a:t>Inception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Modules:</a:t>
            </a:r>
            <a:r>
              <a:rPr dirty="0" sz="1650" spc="-15" b="1">
                <a:latin typeface="Arial"/>
                <a:cs typeface="Arial"/>
              </a:rPr>
              <a:t> </a:t>
            </a:r>
            <a:r>
              <a:rPr dirty="0" sz="1650">
                <a:latin typeface="Arial MT"/>
                <a:cs typeface="Arial MT"/>
              </a:rPr>
              <a:t>Utilizes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multiple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convolutional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filter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sizes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parallel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capture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features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at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different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scales </a:t>
            </a:r>
            <a:r>
              <a:rPr dirty="0" sz="1650">
                <a:latin typeface="Arial MT"/>
                <a:cs typeface="Arial MT"/>
              </a:rPr>
              <a:t>within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same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layer,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allowing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richer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representation.</a:t>
            </a:r>
            <a:endParaRPr sz="1650">
              <a:latin typeface="Arial MT"/>
              <a:cs typeface="Arial MT"/>
            </a:endParaRPr>
          </a:p>
          <a:p>
            <a:pPr marL="12700" marR="14604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Factorized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Convolutions:</a:t>
            </a:r>
            <a:r>
              <a:rPr dirty="0" sz="1650" spc="-10" b="1">
                <a:latin typeface="Arial"/>
                <a:cs typeface="Arial"/>
              </a:rPr>
              <a:t> </a:t>
            </a:r>
            <a:r>
              <a:rPr dirty="0" sz="1650">
                <a:latin typeface="Arial MT"/>
                <a:cs typeface="Arial MT"/>
              </a:rPr>
              <a:t>Breaks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down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larger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convolutions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into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smaller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ones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(e.g.,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5x5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into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two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3x3),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reducing </a:t>
            </a:r>
            <a:r>
              <a:rPr dirty="0" sz="1650">
                <a:latin typeface="Arial MT"/>
                <a:cs typeface="Arial MT"/>
              </a:rPr>
              <a:t>computational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complexity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while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maintaining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performance.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Asymmetric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Convolutions:</a:t>
            </a:r>
            <a:r>
              <a:rPr dirty="0" sz="1650" spc="-25" b="1">
                <a:latin typeface="Arial"/>
                <a:cs typeface="Arial"/>
              </a:rPr>
              <a:t> </a:t>
            </a:r>
            <a:r>
              <a:rPr dirty="0" sz="1650">
                <a:latin typeface="Arial MT"/>
                <a:cs typeface="Arial MT"/>
              </a:rPr>
              <a:t>Employs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1x3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3x1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convolutions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efficiently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capture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spatial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features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fewer parameters.</a:t>
            </a:r>
            <a:endParaRPr sz="1650">
              <a:latin typeface="Arial MT"/>
              <a:cs typeface="Arial MT"/>
            </a:endParaRPr>
          </a:p>
          <a:p>
            <a:pPr marL="12700" marR="64135">
              <a:lnSpc>
                <a:spcPct val="100000"/>
              </a:lnSpc>
              <a:spcBef>
                <a:spcPts val="1200"/>
              </a:spcBef>
            </a:pPr>
            <a:r>
              <a:rPr dirty="0" sz="1650" spc="-10" b="1">
                <a:latin typeface="Arial"/>
                <a:cs typeface="Arial"/>
              </a:rPr>
              <a:t>Global</a:t>
            </a:r>
            <a:r>
              <a:rPr dirty="0" sz="1650" spc="-9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Average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Pooling:</a:t>
            </a:r>
            <a:r>
              <a:rPr dirty="0" sz="1650" spc="-20" b="1">
                <a:latin typeface="Arial"/>
                <a:cs typeface="Arial"/>
              </a:rPr>
              <a:t> </a:t>
            </a:r>
            <a:r>
              <a:rPr dirty="0" sz="1650">
                <a:latin typeface="Arial MT"/>
                <a:cs typeface="Arial MT"/>
              </a:rPr>
              <a:t>Replaces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fully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connected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layers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global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average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pooling,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reducing</a:t>
            </a:r>
            <a:r>
              <a:rPr dirty="0" sz="1650" spc="-3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number</a:t>
            </a:r>
            <a:r>
              <a:rPr dirty="0" sz="1650" spc="-30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of </a:t>
            </a:r>
            <a:r>
              <a:rPr dirty="0" sz="1650">
                <a:latin typeface="Arial MT"/>
                <a:cs typeface="Arial MT"/>
              </a:rPr>
              <a:t>parameters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mitigating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overfitting.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7125" y="1916492"/>
            <a:ext cx="10164445" cy="403860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45"/>
              </a:spcBef>
            </a:pPr>
            <a:r>
              <a:rPr dirty="0" sz="1650">
                <a:latin typeface="Tahoma"/>
                <a:cs typeface="Tahoma"/>
              </a:rPr>
              <a:t>Model</a:t>
            </a:r>
            <a:r>
              <a:rPr dirty="0" sz="1650" spc="17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Summary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469265" algn="l"/>
              </a:tabLst>
            </a:pPr>
            <a:r>
              <a:rPr dirty="0" sz="2450" spc="-25" b="1">
                <a:solidFill>
                  <a:srgbClr val="001C35"/>
                </a:solidFill>
                <a:latin typeface="Tahoma"/>
                <a:cs typeface="Tahoma"/>
              </a:rPr>
              <a:t>5.</a:t>
            </a:r>
            <a:r>
              <a:rPr dirty="0" sz="2450" b="1">
                <a:solidFill>
                  <a:srgbClr val="001C35"/>
                </a:solidFill>
                <a:latin typeface="Tahoma"/>
                <a:cs typeface="Tahoma"/>
              </a:rPr>
              <a:t>	</a:t>
            </a:r>
            <a:r>
              <a:rPr dirty="0" sz="2450" spc="-100" b="1">
                <a:solidFill>
                  <a:srgbClr val="001C35"/>
                </a:solidFill>
                <a:latin typeface="Tahoma"/>
                <a:cs typeface="Tahoma"/>
              </a:rPr>
              <a:t>Trans</a:t>
            </a:r>
            <a:r>
              <a:rPr dirty="0" sz="2450" spc="-5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450" spc="-100" b="1">
                <a:solidFill>
                  <a:srgbClr val="001C35"/>
                </a:solidFill>
                <a:latin typeface="Tahoma"/>
                <a:cs typeface="Tahoma"/>
              </a:rPr>
              <a:t>U-</a:t>
            </a:r>
            <a:r>
              <a:rPr dirty="0" sz="2450" spc="-25" b="1">
                <a:solidFill>
                  <a:srgbClr val="001C35"/>
                </a:solidFill>
                <a:latin typeface="Tahoma"/>
                <a:cs typeface="Tahoma"/>
              </a:rPr>
              <a:t>net</a:t>
            </a:r>
            <a:endParaRPr sz="2450">
              <a:latin typeface="Tahoma"/>
              <a:cs typeface="Tahoma"/>
            </a:endParaRPr>
          </a:p>
          <a:p>
            <a:pPr algn="just" marL="12700" marR="590550">
              <a:lnSpc>
                <a:spcPct val="114999"/>
              </a:lnSpc>
              <a:spcBef>
                <a:spcPts val="900"/>
              </a:spcBef>
            </a:pPr>
            <a:r>
              <a:rPr dirty="0" sz="1800">
                <a:latin typeface="Arial MT"/>
                <a:cs typeface="Arial MT"/>
              </a:rPr>
              <a:t>TransUNet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hybrid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deep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learning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combines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strengths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convolutional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neural </a:t>
            </a:r>
            <a:r>
              <a:rPr dirty="0" sz="1800">
                <a:latin typeface="Arial MT"/>
                <a:cs typeface="Arial MT"/>
              </a:rPr>
              <a:t>networks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(CNNs)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transformers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efficient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medical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image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segmentation.</a:t>
            </a:r>
            <a:endParaRPr sz="1800">
              <a:latin typeface="Arial MT"/>
              <a:cs typeface="Arial MT"/>
            </a:endParaRPr>
          </a:p>
          <a:p>
            <a:pPr algn="just" marL="12700" marR="346075">
              <a:lnSpc>
                <a:spcPct val="114999"/>
              </a:lnSpc>
              <a:spcBef>
                <a:spcPts val="1200"/>
              </a:spcBef>
            </a:pP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leverages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U-</a:t>
            </a:r>
            <a:r>
              <a:rPr dirty="0" sz="1800">
                <a:latin typeface="Arial MT"/>
                <a:cs typeface="Arial MT"/>
              </a:rPr>
              <a:t>Net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architecture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localized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feature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extraction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while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incorporating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transformer </a:t>
            </a:r>
            <a:r>
              <a:rPr dirty="0" sz="1800">
                <a:latin typeface="Arial MT"/>
                <a:cs typeface="Arial MT"/>
              </a:rPr>
              <a:t>blocks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capture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long-</a:t>
            </a:r>
            <a:r>
              <a:rPr dirty="0" sz="1800">
                <a:latin typeface="Arial MT"/>
                <a:cs typeface="Arial MT"/>
              </a:rPr>
              <a:t>range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dependencies,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enhancing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model's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ability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understand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complex </a:t>
            </a:r>
            <a:r>
              <a:rPr dirty="0" sz="1800">
                <a:latin typeface="Arial MT"/>
                <a:cs typeface="Arial MT"/>
              </a:rPr>
              <a:t>patterns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within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algn="just" marL="12700" marR="12065">
              <a:lnSpc>
                <a:spcPct val="114999"/>
              </a:lnSpc>
              <a:spcBef>
                <a:spcPts val="1235"/>
              </a:spcBef>
            </a:pPr>
            <a:r>
              <a:rPr dirty="0" sz="1650" b="1">
                <a:latin typeface="Arial"/>
                <a:cs typeface="Arial"/>
              </a:rPr>
              <a:t>Hybrid</a:t>
            </a:r>
            <a:r>
              <a:rPr dirty="0" sz="1650" spc="-8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Architecture:</a:t>
            </a:r>
            <a:r>
              <a:rPr dirty="0" sz="1650" spc="-5" b="1">
                <a:latin typeface="Arial"/>
                <a:cs typeface="Arial"/>
              </a:rPr>
              <a:t> </a:t>
            </a:r>
            <a:r>
              <a:rPr dirty="0" sz="1650">
                <a:latin typeface="Arial MT"/>
                <a:cs typeface="Arial MT"/>
              </a:rPr>
              <a:t>Integrates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U-</a:t>
            </a:r>
            <a:r>
              <a:rPr dirty="0" sz="1650">
                <a:latin typeface="Arial MT"/>
                <a:cs typeface="Arial MT"/>
              </a:rPr>
              <a:t>Net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transformer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modules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leverage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both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local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global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context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for </a:t>
            </a:r>
            <a:r>
              <a:rPr dirty="0" sz="1650">
                <a:latin typeface="Arial MT"/>
                <a:cs typeface="Arial MT"/>
              </a:rPr>
              <a:t>improved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segmentation</a:t>
            </a:r>
            <a:r>
              <a:rPr dirty="0" sz="1650" spc="-5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performance.</a:t>
            </a:r>
            <a:endParaRPr sz="1650">
              <a:latin typeface="Arial MT"/>
              <a:cs typeface="Arial MT"/>
            </a:endParaRPr>
          </a:p>
          <a:p>
            <a:pPr algn="just"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650" spc="-10" b="1">
                <a:latin typeface="Arial"/>
                <a:cs typeface="Arial"/>
              </a:rPr>
              <a:t>Attention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Mechanisms:</a:t>
            </a:r>
            <a:r>
              <a:rPr dirty="0" sz="1650" spc="-10" b="1">
                <a:latin typeface="Arial"/>
                <a:cs typeface="Arial"/>
              </a:rPr>
              <a:t> </a:t>
            </a:r>
            <a:r>
              <a:rPr dirty="0" sz="1650">
                <a:latin typeface="Arial MT"/>
                <a:cs typeface="Arial MT"/>
              </a:rPr>
              <a:t>Utilizes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self-</a:t>
            </a:r>
            <a:r>
              <a:rPr dirty="0" sz="1650">
                <a:latin typeface="Arial MT"/>
                <a:cs typeface="Arial MT"/>
              </a:rPr>
              <a:t>attention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enhance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feature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representation,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allowing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model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focus </a:t>
            </a:r>
            <a:r>
              <a:rPr dirty="0" sz="1650">
                <a:latin typeface="Arial MT"/>
                <a:cs typeface="Arial MT"/>
              </a:rPr>
              <a:t>on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relevant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areas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input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image.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Results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59975" y="1611075"/>
            <a:ext cx="6541770" cy="4746625"/>
            <a:chOff x="859975" y="1611075"/>
            <a:chExt cx="6541770" cy="47466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415" y="1722750"/>
              <a:ext cx="6332159" cy="463487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59975" y="1611075"/>
              <a:ext cx="1728470" cy="490220"/>
            </a:xfrm>
            <a:custGeom>
              <a:avLst/>
              <a:gdLst/>
              <a:ahLst/>
              <a:cxnLst/>
              <a:rect l="l" t="t" r="r" b="b"/>
              <a:pathLst>
                <a:path w="1728470" h="490219">
                  <a:moveTo>
                    <a:pt x="1727999" y="489899"/>
                  </a:moveTo>
                  <a:lnTo>
                    <a:pt x="0" y="489899"/>
                  </a:lnTo>
                  <a:lnTo>
                    <a:pt x="0" y="0"/>
                  </a:lnTo>
                  <a:lnTo>
                    <a:pt x="1727999" y="0"/>
                  </a:lnTo>
                  <a:lnTo>
                    <a:pt x="1727999" y="489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209000" y="2472961"/>
            <a:ext cx="1778000" cy="25292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Accuracy: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0.9754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Loss: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0.0483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IoU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0.8725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Dice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0.9381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33000" y="1669875"/>
            <a:ext cx="953769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U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09000" y="2472961"/>
            <a:ext cx="1778000" cy="25292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Accuracy: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solidFill>
                  <a:srgbClr val="188037"/>
                </a:solidFill>
                <a:latin typeface="Tahoma"/>
                <a:cs typeface="Tahoma"/>
              </a:rPr>
              <a:t>0.9886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Loss: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0.0356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IoU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0.9162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Dice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0.9561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94673" y="1687274"/>
            <a:ext cx="6983095" cy="4643120"/>
            <a:chOff x="794673" y="1687274"/>
            <a:chExt cx="6983095" cy="464312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673" y="1907924"/>
              <a:ext cx="6983006" cy="44222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59974" y="1687274"/>
              <a:ext cx="3742054" cy="490220"/>
            </a:xfrm>
            <a:custGeom>
              <a:avLst/>
              <a:gdLst/>
              <a:ahLst/>
              <a:cxnLst/>
              <a:rect l="l" t="t" r="r" b="b"/>
              <a:pathLst>
                <a:path w="3742054" h="490219">
                  <a:moveTo>
                    <a:pt x="3741899" y="489899"/>
                  </a:moveTo>
                  <a:lnTo>
                    <a:pt x="0" y="489899"/>
                  </a:lnTo>
                  <a:lnTo>
                    <a:pt x="0" y="0"/>
                  </a:lnTo>
                  <a:lnTo>
                    <a:pt x="3741899" y="0"/>
                  </a:lnTo>
                  <a:lnTo>
                    <a:pt x="3741899" y="489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33000" y="1746075"/>
            <a:ext cx="24720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Attention</a:t>
            </a:r>
            <a:r>
              <a:rPr dirty="0" sz="2800" spc="-170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Unet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09000" y="2472961"/>
            <a:ext cx="1778000" cy="25292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Accuracy: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0.9761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Loss: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0.0437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IoU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0.9161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Dice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0.9376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42650" y="1475025"/>
            <a:ext cx="7411720" cy="5012690"/>
            <a:chOff x="442650" y="1475025"/>
            <a:chExt cx="7411720" cy="50126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673" y="1907925"/>
              <a:ext cx="6983006" cy="44222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650" y="1475025"/>
              <a:ext cx="7411224" cy="50121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933000" y="1441275"/>
            <a:ext cx="18624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0" b="1">
                <a:latin typeface="Arial"/>
                <a:cs typeface="Arial"/>
              </a:rPr>
              <a:t>Trans</a:t>
            </a:r>
            <a:r>
              <a:rPr dirty="0" sz="2800" spc="-150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Unet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09000" y="2472961"/>
            <a:ext cx="1778000" cy="25292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Accuracy: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0.9771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Loss: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0.0748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IoU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0.9081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Dice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0.9475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91400" y="1534875"/>
            <a:ext cx="7566025" cy="4952365"/>
            <a:chOff x="391400" y="1534875"/>
            <a:chExt cx="7566025" cy="49523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673" y="1907925"/>
              <a:ext cx="6983006" cy="44222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674" y="1688421"/>
              <a:ext cx="6982999" cy="472260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400" y="1709050"/>
              <a:ext cx="7565475" cy="477817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07574" y="1534875"/>
              <a:ext cx="3742054" cy="490220"/>
            </a:xfrm>
            <a:custGeom>
              <a:avLst/>
              <a:gdLst/>
              <a:ahLst/>
              <a:cxnLst/>
              <a:rect l="l" t="t" r="r" b="b"/>
              <a:pathLst>
                <a:path w="3742054" h="490219">
                  <a:moveTo>
                    <a:pt x="3741899" y="489899"/>
                  </a:moveTo>
                  <a:lnTo>
                    <a:pt x="0" y="489899"/>
                  </a:lnTo>
                  <a:lnTo>
                    <a:pt x="0" y="0"/>
                  </a:lnTo>
                  <a:lnTo>
                    <a:pt x="3741899" y="0"/>
                  </a:lnTo>
                  <a:lnTo>
                    <a:pt x="3741899" y="489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80600" y="1593675"/>
            <a:ext cx="934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V</a:t>
            </a:r>
            <a:r>
              <a:rPr dirty="0" sz="2800" spc="-1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Net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Results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3" y="1837537"/>
            <a:ext cx="7277623" cy="476737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209000" y="2472961"/>
            <a:ext cx="1778000" cy="25292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Accuracy: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0.9740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Loss: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0.0471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14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IoU</a:t>
            </a:r>
            <a:r>
              <a:rPr dirty="0" sz="1600" spc="-11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2000" spc="-10" b="1">
                <a:latin typeface="Tahoma"/>
                <a:cs typeface="Tahoma"/>
              </a:rPr>
              <a:t>0.9020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600" spc="-10">
                <a:latin typeface="Tahoma"/>
                <a:cs typeface="Tahoma"/>
              </a:rPr>
              <a:t>Testing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Dice</a:t>
            </a:r>
            <a:r>
              <a:rPr dirty="0" sz="1600" spc="-1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Score: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000" spc="-10" b="1">
                <a:latin typeface="Tahoma"/>
                <a:cs typeface="Tahoma"/>
              </a:rPr>
              <a:t>0.9280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6800" y="1669875"/>
            <a:ext cx="2136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Inception</a:t>
            </a:r>
            <a:r>
              <a:rPr dirty="0" sz="2800" spc="-17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V3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/>
              <a:t>Future</a:t>
            </a:r>
            <a:r>
              <a:rPr dirty="0" spc="-65"/>
              <a:t> </a:t>
            </a:r>
            <a:r>
              <a:rPr dirty="0" spc="-105"/>
              <a:t>Enhancement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90125" y="2019775"/>
            <a:ext cx="10114280" cy="2692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latin typeface="Arial"/>
                <a:cs typeface="Arial"/>
              </a:rPr>
              <a:t>Advanced</a:t>
            </a:r>
            <a:r>
              <a:rPr dirty="0" sz="2500" spc="-5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Feature</a:t>
            </a:r>
            <a:r>
              <a:rPr dirty="0" sz="2500" spc="-5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Extraction</a:t>
            </a:r>
            <a:r>
              <a:rPr dirty="0" sz="2500">
                <a:latin typeface="Arial MT"/>
                <a:cs typeface="Arial MT"/>
              </a:rPr>
              <a:t>: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Implement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deep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learning</a:t>
            </a:r>
            <a:r>
              <a:rPr dirty="0" sz="2500" spc="-4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based</a:t>
            </a:r>
            <a:r>
              <a:rPr dirty="0" sz="2500" spc="-5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feature </a:t>
            </a:r>
            <a:r>
              <a:rPr dirty="0" sz="2500">
                <a:latin typeface="Arial MT"/>
                <a:cs typeface="Arial MT"/>
              </a:rPr>
              <a:t>extraction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techniques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to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uniquely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identify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iris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patterns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and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enhance </a:t>
            </a:r>
            <a:r>
              <a:rPr dirty="0" sz="2500">
                <a:latin typeface="Arial MT"/>
                <a:cs typeface="Arial MT"/>
              </a:rPr>
              <a:t>differentiation</a:t>
            </a:r>
            <a:r>
              <a:rPr dirty="0" sz="2500" spc="-7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among</a:t>
            </a:r>
            <a:r>
              <a:rPr dirty="0" sz="2500" spc="-7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individuals.</a:t>
            </a:r>
            <a:endParaRPr sz="2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500">
              <a:latin typeface="Arial MT"/>
              <a:cs typeface="Arial MT"/>
            </a:endParaRPr>
          </a:p>
          <a:p>
            <a:pPr marL="12700" marR="339725">
              <a:lnSpc>
                <a:spcPct val="100000"/>
              </a:lnSpc>
            </a:pPr>
            <a:r>
              <a:rPr dirty="0" sz="2500" b="1">
                <a:latin typeface="Arial"/>
                <a:cs typeface="Arial"/>
              </a:rPr>
              <a:t>Homomorphic</a:t>
            </a:r>
            <a:r>
              <a:rPr dirty="0" sz="2500" spc="-3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Encryption</a:t>
            </a:r>
            <a:r>
              <a:rPr dirty="0" sz="2500">
                <a:latin typeface="Arial MT"/>
                <a:cs typeface="Arial MT"/>
              </a:rPr>
              <a:t>: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Utilize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homomorphic</a:t>
            </a:r>
            <a:r>
              <a:rPr dirty="0" sz="2500" spc="-2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methods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for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secure </a:t>
            </a:r>
            <a:r>
              <a:rPr dirty="0" sz="2500">
                <a:latin typeface="Arial MT"/>
                <a:cs typeface="Arial MT"/>
              </a:rPr>
              <a:t>authentication,</a:t>
            </a:r>
            <a:r>
              <a:rPr dirty="0" sz="2500" spc="-3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allowing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computations</a:t>
            </a:r>
            <a:r>
              <a:rPr dirty="0" sz="2500" spc="-3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on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encrypted</a:t>
            </a:r>
            <a:r>
              <a:rPr dirty="0" sz="2500" spc="-3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data</a:t>
            </a:r>
            <a:r>
              <a:rPr dirty="0" sz="2500" spc="-30">
                <a:latin typeface="Arial MT"/>
                <a:cs typeface="Arial MT"/>
              </a:rPr>
              <a:t> </a:t>
            </a:r>
            <a:r>
              <a:rPr dirty="0" sz="2500" spc="-10">
                <a:latin typeface="Arial MT"/>
                <a:cs typeface="Arial MT"/>
              </a:rPr>
              <a:t>without </a:t>
            </a:r>
            <a:r>
              <a:rPr dirty="0" sz="2500">
                <a:latin typeface="Arial MT"/>
                <a:cs typeface="Arial MT"/>
              </a:rPr>
              <a:t>needing</a:t>
            </a:r>
            <a:r>
              <a:rPr dirty="0" sz="2500" spc="-65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to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>
                <a:latin typeface="Arial MT"/>
                <a:cs typeface="Arial MT"/>
              </a:rPr>
              <a:t>decrypt</a:t>
            </a:r>
            <a:r>
              <a:rPr dirty="0" sz="2500" spc="-60">
                <a:latin typeface="Arial MT"/>
                <a:cs typeface="Arial MT"/>
              </a:rPr>
              <a:t> </a:t>
            </a:r>
            <a:r>
              <a:rPr dirty="0" sz="2500" spc="-25">
                <a:latin typeface="Arial MT"/>
                <a:cs typeface="Arial MT"/>
              </a:rPr>
              <a:t>it.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686560"/>
          </a:xfrm>
          <a:custGeom>
            <a:avLst/>
            <a:gdLst/>
            <a:ahLst/>
            <a:cxnLst/>
            <a:rect l="l" t="t" r="r" b="b"/>
            <a:pathLst>
              <a:path w="12192000" h="1686560">
                <a:moveTo>
                  <a:pt x="12191999" y="1686299"/>
                </a:moveTo>
                <a:lnTo>
                  <a:pt x="0" y="1686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68629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9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80258" y="2577224"/>
            <a:ext cx="959104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 marR="35560" indent="-420370">
              <a:lnSpc>
                <a:spcPct val="120000"/>
              </a:lnSpc>
              <a:spcBef>
                <a:spcPts val="100"/>
              </a:spcBef>
              <a:buFont typeface="Arial MT"/>
              <a:buChar char="●"/>
              <a:tabLst>
                <a:tab pos="432434" algn="l"/>
                <a:tab pos="2141220" algn="l"/>
                <a:tab pos="2738120" algn="l"/>
                <a:tab pos="4941570" algn="l"/>
                <a:tab pos="5480050" algn="l"/>
                <a:tab pos="7165340" algn="l"/>
                <a:tab pos="8754110" algn="l"/>
              </a:tabLst>
            </a:pPr>
            <a:r>
              <a:rPr dirty="0" sz="2500" spc="-10">
                <a:latin typeface="Tahoma"/>
                <a:cs typeface="Tahoma"/>
              </a:rPr>
              <a:t>Redefining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20">
                <a:latin typeface="Tahoma"/>
                <a:cs typeface="Tahoma"/>
              </a:rPr>
              <a:t>iris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10">
                <a:latin typeface="Tahoma"/>
                <a:cs typeface="Tahoma"/>
              </a:rPr>
              <a:t>authentication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25">
                <a:latin typeface="Tahoma"/>
                <a:cs typeface="Tahoma"/>
              </a:rPr>
              <a:t>by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10">
                <a:latin typeface="Tahoma"/>
                <a:cs typeface="Tahoma"/>
              </a:rPr>
              <a:t>integrating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10">
                <a:latin typeface="Tahoma"/>
                <a:cs typeface="Tahoma"/>
              </a:rPr>
              <a:t>advanced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65" b="1">
                <a:latin typeface="Tahoma"/>
                <a:cs typeface="Tahoma"/>
              </a:rPr>
              <a:t>Deep </a:t>
            </a:r>
            <a:r>
              <a:rPr dirty="0" sz="2500" spc="-85" b="1">
                <a:latin typeface="Tahoma"/>
                <a:cs typeface="Tahoma"/>
              </a:rPr>
              <a:t>Learning</a:t>
            </a:r>
            <a:r>
              <a:rPr dirty="0" sz="2500" spc="-60" b="1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techniques.</a:t>
            </a:r>
            <a:endParaRPr sz="2500">
              <a:latin typeface="Tahoma"/>
              <a:cs typeface="Tahoma"/>
            </a:endParaRPr>
          </a:p>
          <a:p>
            <a:pPr marL="432434" marR="42545" indent="-420370">
              <a:lnSpc>
                <a:spcPct val="120000"/>
              </a:lnSpc>
              <a:buFont typeface="Arial MT"/>
              <a:buChar char="●"/>
              <a:tabLst>
                <a:tab pos="432434" algn="l"/>
                <a:tab pos="1690370" algn="l"/>
                <a:tab pos="2964180" algn="l"/>
                <a:tab pos="4658360" algn="l"/>
                <a:tab pos="6390005" algn="l"/>
                <a:tab pos="7847965" algn="l"/>
                <a:tab pos="8542020" algn="l"/>
              </a:tabLst>
            </a:pPr>
            <a:r>
              <a:rPr dirty="0" sz="2500" spc="-10">
                <a:latin typeface="Tahoma"/>
                <a:cs typeface="Tahoma"/>
              </a:rPr>
              <a:t>Moving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10">
                <a:latin typeface="Tahoma"/>
                <a:cs typeface="Tahoma"/>
              </a:rPr>
              <a:t>beyond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10">
                <a:latin typeface="Tahoma"/>
                <a:cs typeface="Tahoma"/>
              </a:rPr>
              <a:t>traditional,</a:t>
            </a:r>
            <a:r>
              <a:rPr dirty="0" sz="2500">
                <a:latin typeface="Tahoma"/>
                <a:cs typeface="Tahoma"/>
              </a:rPr>
              <a:t>	rule-</a:t>
            </a:r>
            <a:r>
              <a:rPr dirty="0" sz="2500" spc="-10">
                <a:latin typeface="Tahoma"/>
                <a:cs typeface="Tahoma"/>
              </a:rPr>
              <a:t>based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10">
                <a:latin typeface="Tahoma"/>
                <a:cs typeface="Tahoma"/>
              </a:rPr>
              <a:t>methods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20">
                <a:latin typeface="Tahoma"/>
                <a:cs typeface="Tahoma"/>
              </a:rPr>
              <a:t>like</a:t>
            </a:r>
            <a:r>
              <a:rPr dirty="0" sz="2500">
                <a:latin typeface="Tahoma"/>
                <a:cs typeface="Tahoma"/>
              </a:rPr>
              <a:t>	</a:t>
            </a:r>
            <a:r>
              <a:rPr dirty="0" sz="2500" spc="-80" b="1">
                <a:latin typeface="Tahoma"/>
                <a:cs typeface="Tahoma"/>
              </a:rPr>
              <a:t>Hough </a:t>
            </a:r>
            <a:r>
              <a:rPr dirty="0" sz="2500" spc="-110" b="1">
                <a:latin typeface="Tahoma"/>
                <a:cs typeface="Tahoma"/>
              </a:rPr>
              <a:t>Transform,</a:t>
            </a:r>
            <a:r>
              <a:rPr dirty="0" sz="2500" spc="-75" b="1">
                <a:latin typeface="Tahoma"/>
                <a:cs typeface="Tahoma"/>
              </a:rPr>
              <a:t> </a:t>
            </a:r>
            <a:r>
              <a:rPr dirty="0" sz="2500" spc="-85" b="1">
                <a:latin typeface="Tahoma"/>
                <a:cs typeface="Tahoma"/>
              </a:rPr>
              <a:t>thresholding, </a:t>
            </a:r>
            <a:r>
              <a:rPr dirty="0" sz="2500" spc="-60" b="1">
                <a:latin typeface="Tahoma"/>
                <a:cs typeface="Tahoma"/>
              </a:rPr>
              <a:t>and</a:t>
            </a:r>
            <a:r>
              <a:rPr dirty="0" sz="2500" spc="-80" b="1">
                <a:latin typeface="Tahoma"/>
                <a:cs typeface="Tahoma"/>
              </a:rPr>
              <a:t> </a:t>
            </a:r>
            <a:r>
              <a:rPr dirty="0" sz="2500" spc="-50" b="1">
                <a:latin typeface="Tahoma"/>
                <a:cs typeface="Tahoma"/>
              </a:rPr>
              <a:t>edge</a:t>
            </a:r>
            <a:r>
              <a:rPr dirty="0" sz="2500" spc="-75" b="1">
                <a:latin typeface="Tahoma"/>
                <a:cs typeface="Tahoma"/>
              </a:rPr>
              <a:t> </a:t>
            </a:r>
            <a:r>
              <a:rPr dirty="0" sz="2500" spc="-10" b="1">
                <a:latin typeface="Tahoma"/>
                <a:cs typeface="Tahoma"/>
              </a:rPr>
              <a:t>detection.</a:t>
            </a:r>
            <a:endParaRPr sz="2500">
              <a:latin typeface="Tahoma"/>
              <a:cs typeface="Tahoma"/>
            </a:endParaRPr>
          </a:p>
          <a:p>
            <a:pPr marL="432434" marR="5080" indent="-420370">
              <a:lnSpc>
                <a:spcPct val="120000"/>
              </a:lnSpc>
              <a:buFont typeface="Arial MT"/>
              <a:buChar char="●"/>
              <a:tabLst>
                <a:tab pos="432434" algn="l"/>
              </a:tabLst>
            </a:pPr>
            <a:r>
              <a:rPr dirty="0" sz="2500">
                <a:latin typeface="Tahoma"/>
                <a:cs typeface="Tahoma"/>
              </a:rPr>
              <a:t>Leveraging</a:t>
            </a:r>
            <a:r>
              <a:rPr dirty="0" sz="2500" spc="-35">
                <a:latin typeface="Tahoma"/>
                <a:cs typeface="Tahoma"/>
              </a:rPr>
              <a:t> </a:t>
            </a:r>
            <a:r>
              <a:rPr dirty="0" sz="2500" spc="-10" b="1">
                <a:latin typeface="Tahoma"/>
                <a:cs typeface="Tahoma"/>
              </a:rPr>
              <a:t>deep</a:t>
            </a:r>
            <a:r>
              <a:rPr dirty="0" sz="2500" spc="15" b="1">
                <a:latin typeface="Tahoma"/>
                <a:cs typeface="Tahoma"/>
              </a:rPr>
              <a:t> </a:t>
            </a:r>
            <a:r>
              <a:rPr dirty="0" sz="2500" spc="-90" b="1">
                <a:latin typeface="Tahoma"/>
                <a:cs typeface="Tahoma"/>
              </a:rPr>
              <a:t>learning</a:t>
            </a:r>
            <a:r>
              <a:rPr dirty="0" sz="2500" spc="40" b="1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to</a:t>
            </a:r>
            <a:r>
              <a:rPr dirty="0" sz="2500" spc="-3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make</a:t>
            </a:r>
            <a:r>
              <a:rPr dirty="0" sz="2500" spc="-3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iris</a:t>
            </a:r>
            <a:r>
              <a:rPr dirty="0" sz="2500" spc="-3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authentication</a:t>
            </a:r>
            <a:r>
              <a:rPr dirty="0" sz="2500" spc="-35">
                <a:latin typeface="Tahoma"/>
                <a:cs typeface="Tahoma"/>
              </a:rPr>
              <a:t> </a:t>
            </a:r>
            <a:r>
              <a:rPr dirty="0" sz="2500" spc="-10">
                <a:latin typeface="Tahoma"/>
                <a:cs typeface="Tahoma"/>
              </a:rPr>
              <a:t>intelligent, </a:t>
            </a:r>
            <a:r>
              <a:rPr dirty="0" sz="2500">
                <a:latin typeface="Tahoma"/>
                <a:cs typeface="Tahoma"/>
              </a:rPr>
              <a:t>adaptive,</a:t>
            </a:r>
            <a:r>
              <a:rPr dirty="0" sz="2500" spc="-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and </a:t>
            </a:r>
            <a:r>
              <a:rPr dirty="0" sz="2500" spc="-45">
                <a:latin typeface="Tahoma"/>
                <a:cs typeface="Tahoma"/>
              </a:rPr>
              <a:t>future-</a:t>
            </a:r>
            <a:r>
              <a:rPr dirty="0" sz="2500" spc="-10">
                <a:latin typeface="Tahoma"/>
                <a:cs typeface="Tahoma"/>
              </a:rPr>
              <a:t>ready.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686560"/>
          </a:xfrm>
          <a:custGeom>
            <a:avLst/>
            <a:gdLst/>
            <a:ahLst/>
            <a:cxnLst/>
            <a:rect l="l" t="t" r="r" b="b"/>
            <a:pathLst>
              <a:path w="12192000" h="1686560">
                <a:moveTo>
                  <a:pt x="12191999" y="1686299"/>
                </a:moveTo>
                <a:lnTo>
                  <a:pt x="0" y="1686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68629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6975" y="701323"/>
            <a:ext cx="39173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Related</a:t>
            </a:r>
            <a:r>
              <a:rPr dirty="0" spc="-160"/>
              <a:t> </a:t>
            </a:r>
            <a:r>
              <a:rPr dirty="0" spc="-130"/>
              <a:t>Works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43399" y="2654441"/>
            <a:ext cx="9474835" cy="244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8890">
              <a:lnSpc>
                <a:spcPct val="100000"/>
              </a:lnSpc>
              <a:spcBef>
                <a:spcPts val="100"/>
              </a:spcBef>
              <a:buSzPct val="93478"/>
              <a:buAutoNum type="arabicPeriod"/>
              <a:tabLst>
                <a:tab pos="254635" algn="l"/>
              </a:tabLst>
            </a:pP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Hafeez,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H.,</a:t>
            </a:r>
            <a:r>
              <a:rPr dirty="0" sz="2300" spc="-3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Zafar,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M.</a:t>
            </a:r>
            <a:r>
              <a:rPr dirty="0" sz="2300" spc="-3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N.,</a:t>
            </a:r>
            <a:r>
              <a:rPr dirty="0" sz="2300" spc="-15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Abbas,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C.</a:t>
            </a:r>
            <a:r>
              <a:rPr dirty="0" sz="2300" spc="-15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A.,</a:t>
            </a:r>
            <a:r>
              <a:rPr dirty="0" sz="2300" spc="-3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Elahi,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H.,</a:t>
            </a:r>
            <a:r>
              <a:rPr dirty="0" sz="2300" spc="-3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&amp;</a:t>
            </a:r>
            <a:r>
              <a:rPr dirty="0" sz="2300" spc="-15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Ali,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M.</a:t>
            </a:r>
            <a:r>
              <a:rPr dirty="0" sz="2300" spc="-3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O.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Arial MT"/>
                <a:cs typeface="Arial MT"/>
              </a:rPr>
              <a:t>(2022)</a:t>
            </a:r>
            <a:r>
              <a:rPr dirty="0" sz="2300" spc="-10" b="1">
                <a:solidFill>
                  <a:srgbClr val="001C35"/>
                </a:solidFill>
                <a:latin typeface="Arial"/>
                <a:cs typeface="Arial"/>
              </a:rPr>
              <a:t>.</a:t>
            </a:r>
            <a:r>
              <a:rPr dirty="0" sz="2300" spc="57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001C35"/>
                </a:solidFill>
                <a:latin typeface="Arial"/>
                <a:cs typeface="Arial"/>
              </a:rPr>
              <a:t>Real-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Time</a:t>
            </a:r>
            <a:r>
              <a:rPr dirty="0" sz="2300" spc="-3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Human</a:t>
            </a:r>
            <a:r>
              <a:rPr dirty="0" sz="2300" spc="-110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Authentication</a:t>
            </a:r>
            <a:r>
              <a:rPr dirty="0" sz="2300" spc="-3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System</a:t>
            </a:r>
            <a:r>
              <a:rPr dirty="0" sz="2300" spc="-30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Based</a:t>
            </a:r>
            <a:r>
              <a:rPr dirty="0" sz="2300" spc="-30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on</a:t>
            </a:r>
            <a:r>
              <a:rPr dirty="0" sz="2300" spc="-30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Iris</a:t>
            </a:r>
            <a:r>
              <a:rPr dirty="0" sz="2300" spc="-30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001C35"/>
                </a:solidFill>
                <a:latin typeface="Arial"/>
                <a:cs typeface="Arial"/>
              </a:rPr>
              <a:t>Recognition.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Eng,</a:t>
            </a:r>
            <a:r>
              <a:rPr dirty="0" sz="2300" spc="-2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3(4),</a:t>
            </a:r>
            <a:r>
              <a:rPr dirty="0" sz="2300" spc="-2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Arial MT"/>
                <a:cs typeface="Arial MT"/>
              </a:rPr>
              <a:t>693–708</a:t>
            </a:r>
            <a:endParaRPr sz="2300">
              <a:latin typeface="Arial MT"/>
              <a:cs typeface="Arial MT"/>
            </a:endParaRPr>
          </a:p>
          <a:p>
            <a:pPr algn="just" marL="12700" marR="27305" indent="-12700">
              <a:lnSpc>
                <a:spcPct val="100000"/>
              </a:lnSpc>
              <a:spcBef>
                <a:spcPts val="2520"/>
              </a:spcBef>
              <a:buSzPct val="95652"/>
              <a:buFont typeface="Arial"/>
              <a:buAutoNum type="arabicPeriod"/>
              <a:tabLst>
                <a:tab pos="255270" algn="l"/>
              </a:tabLst>
            </a:pP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Bhawna,</a:t>
            </a:r>
            <a:r>
              <a:rPr dirty="0" sz="2300" spc="-3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Chouhan</a:t>
            </a:r>
            <a:r>
              <a:rPr dirty="0" sz="2300" spc="-2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&amp;</a:t>
            </a:r>
            <a:r>
              <a:rPr dirty="0" sz="2300" spc="-2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Shukla,</a:t>
            </a:r>
            <a:r>
              <a:rPr dirty="0" sz="2300" spc="-2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Shailja.</a:t>
            </a:r>
            <a:r>
              <a:rPr dirty="0" sz="2300" spc="-2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(2021)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.</a:t>
            </a:r>
            <a:r>
              <a:rPr dirty="0" sz="2300" spc="-2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Iris</a:t>
            </a:r>
            <a:r>
              <a:rPr dirty="0" sz="2300" spc="-2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Recognition</a:t>
            </a:r>
            <a:r>
              <a:rPr dirty="0" sz="2300" spc="-30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spc="-10" b="1">
                <a:solidFill>
                  <a:srgbClr val="001C35"/>
                </a:solidFill>
                <a:latin typeface="Arial"/>
                <a:cs typeface="Arial"/>
              </a:rPr>
              <a:t>System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using</a:t>
            </a:r>
            <a:r>
              <a:rPr dirty="0" sz="2300" spc="-40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canny</a:t>
            </a:r>
            <a:r>
              <a:rPr dirty="0" sz="2300" spc="-3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edge</a:t>
            </a:r>
            <a:r>
              <a:rPr dirty="0" sz="2300" spc="-3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detection</a:t>
            </a:r>
            <a:r>
              <a:rPr dirty="0" sz="2300" spc="-3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for</a:t>
            </a:r>
            <a:r>
              <a:rPr dirty="0" sz="2300" spc="-3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Biometric</a:t>
            </a:r>
            <a:r>
              <a:rPr dirty="0" sz="2300" spc="-35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001C35"/>
                </a:solidFill>
                <a:latin typeface="Arial"/>
                <a:cs typeface="Arial"/>
              </a:rPr>
              <a:t>Identification.</a:t>
            </a:r>
            <a:r>
              <a:rPr dirty="0" sz="2300" spc="20" b="1">
                <a:solidFill>
                  <a:srgbClr val="001C35"/>
                </a:solidFill>
                <a:latin typeface="Arial"/>
                <a:cs typeface="Arial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Arial MT"/>
                <a:cs typeface="Arial MT"/>
              </a:rPr>
              <a:t>International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Journal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of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Engineering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Science</a:t>
            </a:r>
            <a:r>
              <a:rPr dirty="0" sz="2300" spc="-3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001C35"/>
                </a:solidFill>
                <a:latin typeface="Arial MT"/>
                <a:cs typeface="Arial MT"/>
              </a:rPr>
              <a:t>and</a:t>
            </a:r>
            <a:r>
              <a:rPr dirty="0" sz="2300" spc="-75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 spc="-35">
                <a:solidFill>
                  <a:srgbClr val="001C35"/>
                </a:solidFill>
                <a:latin typeface="Arial MT"/>
                <a:cs typeface="Arial MT"/>
              </a:rPr>
              <a:t>Technology.</a:t>
            </a:r>
            <a:r>
              <a:rPr dirty="0" sz="2300" spc="-30">
                <a:solidFill>
                  <a:srgbClr val="001C35"/>
                </a:solidFill>
                <a:latin typeface="Arial MT"/>
                <a:cs typeface="Arial MT"/>
              </a:rPr>
              <a:t> </a:t>
            </a:r>
            <a:r>
              <a:rPr dirty="0" sz="2300" spc="-25">
                <a:solidFill>
                  <a:srgbClr val="001C35"/>
                </a:solidFill>
                <a:latin typeface="Arial MT"/>
                <a:cs typeface="Arial MT"/>
              </a:rPr>
              <a:t>3.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686560"/>
          </a:xfrm>
          <a:custGeom>
            <a:avLst/>
            <a:gdLst/>
            <a:ahLst/>
            <a:cxnLst/>
            <a:rect l="l" t="t" r="r" b="b"/>
            <a:pathLst>
              <a:path w="12192000" h="1686560">
                <a:moveTo>
                  <a:pt x="12191999" y="1686299"/>
                </a:moveTo>
                <a:lnTo>
                  <a:pt x="0" y="1686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68629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9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Gap</a:t>
            </a:r>
            <a:r>
              <a:rPr dirty="0" spc="-260"/>
              <a:t> </a:t>
            </a:r>
            <a:r>
              <a:rPr dirty="0" spc="-195"/>
              <a:t>Identification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47737" y="1903087"/>
          <a:ext cx="10372725" cy="4620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0"/>
                <a:gridCol w="5143500"/>
              </a:tblGrid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2600" spc="-80" b="1">
                          <a:solidFill>
                            <a:srgbClr val="1B4587"/>
                          </a:solidFill>
                          <a:latin typeface="Tahoma"/>
                          <a:cs typeface="Tahoma"/>
                        </a:rPr>
                        <a:t>Existing</a:t>
                      </a:r>
                      <a:r>
                        <a:rPr dirty="0" sz="2600" spc="-70" b="1">
                          <a:solidFill>
                            <a:srgbClr val="1B458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600" spc="-10" b="1">
                          <a:solidFill>
                            <a:srgbClr val="1B4587"/>
                          </a:solidFill>
                          <a:latin typeface="Tahoma"/>
                          <a:cs typeface="Tahoma"/>
                        </a:rPr>
                        <a:t>System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B="0" marT="723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2600" spc="-35" b="1">
                          <a:solidFill>
                            <a:srgbClr val="1B4587"/>
                          </a:solidFill>
                          <a:latin typeface="Tahoma"/>
                          <a:cs typeface="Tahoma"/>
                        </a:rPr>
                        <a:t>Proposed</a:t>
                      </a:r>
                      <a:r>
                        <a:rPr dirty="0" sz="2600" spc="-150" b="1">
                          <a:solidFill>
                            <a:srgbClr val="1B458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600" spc="-10" b="1">
                          <a:solidFill>
                            <a:srgbClr val="1B4587"/>
                          </a:solidFill>
                          <a:latin typeface="Tahoma"/>
                          <a:cs typeface="Tahoma"/>
                        </a:rPr>
                        <a:t>System</a:t>
                      </a:r>
                      <a:endParaRPr sz="2600">
                        <a:latin typeface="Tahoma"/>
                        <a:cs typeface="Tahoma"/>
                      </a:endParaRPr>
                    </a:p>
                  </a:txBody>
                  <a:tcPr marL="0" marR="0" marB="0" marT="7239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92245">
                <a:tc>
                  <a:txBody>
                    <a:bodyPr/>
                    <a:lstStyle/>
                    <a:p>
                      <a:pPr marL="85725" marR="39433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b="1">
                          <a:latin typeface="Tahoma"/>
                          <a:cs typeface="Tahoma"/>
                        </a:rPr>
                        <a:t>Used</a:t>
                      </a:r>
                      <a:r>
                        <a:rPr dirty="0" sz="1800" spc="-1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40" b="1">
                          <a:latin typeface="Tahoma"/>
                          <a:cs typeface="Tahoma"/>
                        </a:rPr>
                        <a:t>Canny</a:t>
                      </a:r>
                      <a:r>
                        <a:rPr dirty="0" sz="1800" spc="-7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Edge</a:t>
                      </a:r>
                      <a:r>
                        <a:rPr dirty="0" sz="1800" spc="-7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5" b="1">
                          <a:latin typeface="Tahoma"/>
                          <a:cs typeface="Tahoma"/>
                        </a:rPr>
                        <a:t>detection</a:t>
                      </a:r>
                      <a:r>
                        <a:rPr dirty="0" sz="1800" spc="-7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75" b="1"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80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60" b="1">
                          <a:latin typeface="Tahoma"/>
                          <a:cs typeface="Tahoma"/>
                        </a:rPr>
                        <a:t>Hough</a:t>
                      </a:r>
                      <a:r>
                        <a:rPr dirty="0" sz="18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Circle </a:t>
                      </a:r>
                      <a:r>
                        <a:rPr dirty="0" sz="1800" spc="-80" b="1">
                          <a:latin typeface="Tahoma"/>
                          <a:cs typeface="Tahoma"/>
                        </a:rPr>
                        <a:t>Transform</a:t>
                      </a:r>
                      <a:r>
                        <a:rPr dirty="0" sz="1800" spc="-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45" b="1"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18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65" b="1">
                          <a:latin typeface="Tahoma"/>
                          <a:cs typeface="Tahoma"/>
                        </a:rPr>
                        <a:t>segmentation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800" spc="-6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0" b="1">
                          <a:latin typeface="Tahoma"/>
                          <a:cs typeface="Tahoma"/>
                        </a:rPr>
                        <a:t>iris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542925" marR="236854" indent="-398145">
                        <a:lnSpc>
                          <a:spcPct val="100000"/>
                        </a:lnSpc>
                        <a:spcBef>
                          <a:spcPts val="1930"/>
                        </a:spcBef>
                        <a:buAutoNum type="arabicPeriod"/>
                        <a:tabLst>
                          <a:tab pos="542925" algn="l"/>
                        </a:tabLst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Hough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Circle</a:t>
                      </a:r>
                      <a:r>
                        <a:rPr dirty="0" sz="16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25">
                          <a:latin typeface="Tahoma"/>
                          <a:cs typeface="Tahoma"/>
                        </a:rPr>
                        <a:t>Transform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detects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6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iris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50">
                          <a:latin typeface="Tahoma"/>
                          <a:cs typeface="Tahoma"/>
                        </a:rPr>
                        <a:t>as</a:t>
                      </a:r>
                      <a:r>
                        <a:rPr dirty="0" sz="16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50">
                          <a:latin typeface="Tahoma"/>
                          <a:cs typeface="Tahoma"/>
                        </a:rPr>
                        <a:t>a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circle,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which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include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parts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outside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20">
                          <a:latin typeface="Tahoma"/>
                          <a:cs typeface="Tahoma"/>
                        </a:rPr>
                        <a:t>iris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  <a:buFont typeface="Tahoma"/>
                        <a:buAutoNum type="arabicPeriod"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42925" marR="204470" indent="-398145">
                        <a:lnSpc>
                          <a:spcPct val="100000"/>
                        </a:lnSpc>
                        <a:buAutoNum type="arabicPeriod"/>
                        <a:tabLst>
                          <a:tab pos="542925" algn="l"/>
                        </a:tabLst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Canny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Edge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Detection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result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in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inclusion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of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eyelashes</a:t>
                      </a:r>
                      <a:r>
                        <a:rPr dirty="0" sz="1600" spc="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600" spc="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eyelids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  <a:buFont typeface="Tahoma"/>
                        <a:buAutoNum type="arabicPeriod"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42925" marR="130810" indent="-398145">
                        <a:lnSpc>
                          <a:spcPct val="100000"/>
                        </a:lnSpc>
                        <a:buAutoNum type="arabicPeriod"/>
                        <a:tabLst>
                          <a:tab pos="542925" algn="l"/>
                        </a:tabLst>
                      </a:pPr>
                      <a:r>
                        <a:rPr dirty="0" sz="1600" spc="-65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6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remove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these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unwanted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parts,</a:t>
                      </a:r>
                      <a:r>
                        <a:rPr dirty="0" sz="1600" spc="-4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we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need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25">
                          <a:latin typeface="Tahoma"/>
                          <a:cs typeface="Tahoma"/>
                        </a:rPr>
                        <a:t>use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other</a:t>
                      </a:r>
                      <a:r>
                        <a:rPr dirty="0" sz="1600" spc="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preprocessing</a:t>
                      </a:r>
                      <a:r>
                        <a:rPr dirty="0" sz="1600" spc="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techniques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 marR="22288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Tahoma"/>
                          <a:cs typeface="Tahoma"/>
                        </a:rPr>
                        <a:t>Used</a:t>
                      </a:r>
                      <a:r>
                        <a:rPr dirty="0" sz="1800" spc="-10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b="1">
                          <a:latin typeface="Tahoma"/>
                          <a:cs typeface="Tahoma"/>
                        </a:rPr>
                        <a:t>Local</a:t>
                      </a:r>
                      <a:r>
                        <a:rPr dirty="0" sz="1800" spc="-65" b="1">
                          <a:latin typeface="Tahoma"/>
                          <a:cs typeface="Tahoma"/>
                        </a:rPr>
                        <a:t> Binary Patterns</a:t>
                      </a:r>
                      <a:r>
                        <a:rPr dirty="0" sz="1800" spc="-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75" b="1"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80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Gabor</a:t>
                      </a:r>
                      <a:r>
                        <a:rPr dirty="0" sz="1800" spc="-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70" b="1">
                          <a:latin typeface="Tahoma"/>
                          <a:cs typeface="Tahoma"/>
                        </a:rPr>
                        <a:t>Filter</a:t>
                      </a:r>
                      <a:r>
                        <a:rPr dirty="0" sz="1800" spc="-6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1800" spc="-80" b="1">
                          <a:latin typeface="Tahoma"/>
                          <a:cs typeface="Tahoma"/>
                        </a:rPr>
                        <a:t>Feature</a:t>
                      </a:r>
                      <a:r>
                        <a:rPr dirty="0" sz="1800" spc="-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Extraction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1442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Using</a:t>
                      </a:r>
                      <a:r>
                        <a:rPr dirty="0" sz="180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5" b="1">
                          <a:latin typeface="Tahoma"/>
                          <a:cs typeface="Tahoma"/>
                        </a:rPr>
                        <a:t>Deep</a:t>
                      </a:r>
                      <a:r>
                        <a:rPr dirty="0" sz="1800" spc="-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60" b="1">
                          <a:latin typeface="Tahoma"/>
                          <a:cs typeface="Tahoma"/>
                        </a:rPr>
                        <a:t>Learning</a:t>
                      </a:r>
                      <a:r>
                        <a:rPr dirty="0" sz="1800" spc="-7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0" b="1">
                          <a:latin typeface="Tahoma"/>
                          <a:cs typeface="Tahoma"/>
                        </a:rPr>
                        <a:t>Models</a:t>
                      </a:r>
                      <a:r>
                        <a:rPr dirty="0" sz="18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45" b="1"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1800" spc="-7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70" b="1">
                          <a:latin typeface="Tahoma"/>
                          <a:cs typeface="Tahoma"/>
                        </a:rPr>
                        <a:t>Iris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Segmentation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42925" marR="351155" indent="-398145">
                        <a:lnSpc>
                          <a:spcPct val="100000"/>
                        </a:lnSpc>
                        <a:buAutoNum type="arabicPeriod"/>
                        <a:tabLst>
                          <a:tab pos="542925" algn="l"/>
                        </a:tabLst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Deep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learning</a:t>
                      </a:r>
                      <a:r>
                        <a:rPr dirty="0" sz="16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models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like</a:t>
                      </a:r>
                      <a:r>
                        <a:rPr dirty="0" sz="16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110">
                          <a:latin typeface="Tahoma"/>
                          <a:cs typeface="Tahoma"/>
                        </a:rPr>
                        <a:t>CNNs</a:t>
                      </a:r>
                      <a:r>
                        <a:rPr dirty="0" sz="1600" spc="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1600" spc="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achieve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precise</a:t>
                      </a:r>
                      <a:r>
                        <a:rPr dirty="0" sz="1600" spc="-1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iris</a:t>
                      </a:r>
                      <a:r>
                        <a:rPr dirty="0" sz="16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segmentation by</a:t>
                      </a:r>
                      <a:r>
                        <a:rPr dirty="0" sz="16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learning 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complex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features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to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separate</a:t>
                      </a:r>
                      <a:r>
                        <a:rPr dirty="0" sz="16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the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iris</a:t>
                      </a:r>
                      <a:r>
                        <a:rPr dirty="0" sz="16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from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areas</a:t>
                      </a:r>
                      <a:r>
                        <a:rPr dirty="0" sz="1600" spc="-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such</a:t>
                      </a:r>
                      <a:r>
                        <a:rPr dirty="0" sz="16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25">
                          <a:latin typeface="Tahoma"/>
                          <a:cs typeface="Tahoma"/>
                        </a:rPr>
                        <a:t>as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eyelids</a:t>
                      </a:r>
                      <a:r>
                        <a:rPr dirty="0" sz="1600" spc="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600" spc="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eyelashes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  <a:buFont typeface="Tahoma"/>
                        <a:buAutoNum type="arabicPeriod"/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42925" marR="601345" indent="-398145">
                        <a:lnSpc>
                          <a:spcPct val="100000"/>
                        </a:lnSpc>
                        <a:buAutoNum type="arabicPeriod"/>
                        <a:tabLst>
                          <a:tab pos="542925" algn="l"/>
                        </a:tabLst>
                      </a:pPr>
                      <a:r>
                        <a:rPr dirty="0" sz="1600">
                          <a:latin typeface="Tahoma"/>
                          <a:cs typeface="Tahoma"/>
                        </a:rPr>
                        <a:t>Architectures</a:t>
                      </a:r>
                      <a:r>
                        <a:rPr dirty="0" sz="1600" spc="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like</a:t>
                      </a:r>
                      <a:r>
                        <a:rPr dirty="0" sz="1600" spc="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U-Net</a:t>
                      </a:r>
                      <a:r>
                        <a:rPr dirty="0" sz="1600" spc="35">
                          <a:latin typeface="Tahoma"/>
                          <a:cs typeface="Tahoma"/>
                        </a:rPr>
                        <a:t> 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can</a:t>
                      </a:r>
                      <a:r>
                        <a:rPr dirty="0" sz="1600" spc="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be</a:t>
                      </a:r>
                      <a:r>
                        <a:rPr dirty="0" sz="1600" spc="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adapted</a:t>
                      </a:r>
                      <a:r>
                        <a:rPr dirty="0" sz="1600" spc="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25">
                          <a:latin typeface="Tahoma"/>
                          <a:cs typeface="Tahoma"/>
                        </a:rPr>
                        <a:t>for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accurate</a:t>
                      </a:r>
                      <a:r>
                        <a:rPr dirty="0" sz="1600" spc="4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segmentation</a:t>
                      </a:r>
                      <a:r>
                        <a:rPr dirty="0" sz="1600" spc="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and</a:t>
                      </a:r>
                      <a:r>
                        <a:rPr dirty="0" sz="1600" spc="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exclusion</a:t>
                      </a:r>
                      <a:r>
                        <a:rPr dirty="0" sz="1600" spc="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25">
                          <a:latin typeface="Tahoma"/>
                          <a:cs typeface="Tahoma"/>
                        </a:rPr>
                        <a:t>of </a:t>
                      </a:r>
                      <a:r>
                        <a:rPr dirty="0" sz="1600">
                          <a:latin typeface="Tahoma"/>
                          <a:cs typeface="Tahoma"/>
                        </a:rPr>
                        <a:t>unwanted</a:t>
                      </a:r>
                      <a:r>
                        <a:rPr dirty="0" sz="1600" spc="-5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600" spc="-10">
                          <a:latin typeface="Tahoma"/>
                          <a:cs typeface="Tahoma"/>
                        </a:rPr>
                        <a:t>parts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5725" marR="782320">
                        <a:lnSpc>
                          <a:spcPct val="100000"/>
                        </a:lnSpc>
                      </a:pPr>
                      <a:r>
                        <a:rPr dirty="0" sz="1800" spc="-25" b="1">
                          <a:latin typeface="Tahoma"/>
                          <a:cs typeface="Tahoma"/>
                        </a:rPr>
                        <a:t>Using</a:t>
                      </a:r>
                      <a:r>
                        <a:rPr dirty="0" sz="1800" spc="-10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35" b="1">
                          <a:latin typeface="Tahoma"/>
                          <a:cs typeface="Tahoma"/>
                        </a:rPr>
                        <a:t>Deep</a:t>
                      </a:r>
                      <a:r>
                        <a:rPr dirty="0" sz="1800" spc="-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60" b="1">
                          <a:latin typeface="Tahoma"/>
                          <a:cs typeface="Tahoma"/>
                        </a:rPr>
                        <a:t>Learning</a:t>
                      </a:r>
                      <a:r>
                        <a:rPr dirty="0" sz="1800" spc="-7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25" b="1">
                          <a:latin typeface="Tahoma"/>
                          <a:cs typeface="Tahoma"/>
                        </a:rPr>
                        <a:t>Model</a:t>
                      </a:r>
                      <a:r>
                        <a:rPr dirty="0" sz="1800" spc="-8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45" b="1">
                          <a:latin typeface="Tahoma"/>
                          <a:cs typeface="Tahoma"/>
                        </a:rPr>
                        <a:t>for</a:t>
                      </a:r>
                      <a:r>
                        <a:rPr dirty="0" sz="1800" spc="-8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800" spc="-50" b="1">
                          <a:latin typeface="Tahoma"/>
                          <a:cs typeface="Tahoma"/>
                        </a:rPr>
                        <a:t>Feature </a:t>
                      </a:r>
                      <a:r>
                        <a:rPr dirty="0" sz="1800" spc="-10" b="1">
                          <a:latin typeface="Tahoma"/>
                          <a:cs typeface="Tahoma"/>
                        </a:rPr>
                        <a:t>Extraction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762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686560"/>
          </a:xfrm>
          <a:custGeom>
            <a:avLst/>
            <a:gdLst/>
            <a:ahLst/>
            <a:cxnLst/>
            <a:rect l="l" t="t" r="r" b="b"/>
            <a:pathLst>
              <a:path w="12192000" h="1686560">
                <a:moveTo>
                  <a:pt x="12191999" y="1686299"/>
                </a:moveTo>
                <a:lnTo>
                  <a:pt x="0" y="1686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68629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9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Problem</a:t>
            </a:r>
            <a:r>
              <a:rPr dirty="0" spc="-160"/>
              <a:t> </a:t>
            </a:r>
            <a:r>
              <a:rPr dirty="0" spc="-155"/>
              <a:t>Statement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20275" y="2601863"/>
            <a:ext cx="9841230" cy="284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034">
              <a:lnSpc>
                <a:spcPct val="114999"/>
              </a:lnSpc>
              <a:spcBef>
                <a:spcPts val="100"/>
              </a:spcBef>
            </a:pP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Accurate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60" b="1">
                <a:solidFill>
                  <a:srgbClr val="001C35"/>
                </a:solidFill>
                <a:latin typeface="Tahoma"/>
                <a:cs typeface="Tahoma"/>
              </a:rPr>
              <a:t>iris</a:t>
            </a:r>
            <a:r>
              <a:rPr dirty="0" sz="2300" spc="4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80" b="1">
                <a:solidFill>
                  <a:srgbClr val="001C35"/>
                </a:solidFill>
                <a:latin typeface="Tahoma"/>
                <a:cs typeface="Tahoma"/>
              </a:rPr>
              <a:t>segmentation</a:t>
            </a:r>
            <a:r>
              <a:rPr dirty="0" sz="2300" spc="5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50">
                <a:solidFill>
                  <a:srgbClr val="001C35"/>
                </a:solidFill>
                <a:latin typeface="Tahoma"/>
                <a:cs typeface="Tahoma"/>
              </a:rPr>
              <a:t>is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crucial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homomorphic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key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generation,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but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traditional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methods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often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include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unwanted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regions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like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eyelids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and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eyelashes.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3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This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work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aims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to</a:t>
            </a:r>
            <a:r>
              <a:rPr dirty="0" sz="2300" spc="2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develop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improved</a:t>
            </a:r>
            <a:r>
              <a:rPr dirty="0" sz="2300" spc="2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segmentation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approach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using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001C35"/>
                </a:solidFill>
                <a:latin typeface="Tahoma"/>
                <a:cs typeface="Tahoma"/>
              </a:rPr>
              <a:t>deep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learning</a:t>
            </a:r>
            <a:r>
              <a:rPr dirty="0" sz="2300" spc="7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preprocessing</a:t>
            </a:r>
            <a:r>
              <a:rPr dirty="0" sz="2300" spc="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techniques</a:t>
            </a:r>
            <a:r>
              <a:rPr dirty="0" sz="2300" spc="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to</a:t>
            </a:r>
            <a:r>
              <a:rPr dirty="0" sz="2300" spc="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enhance</a:t>
            </a:r>
            <a:r>
              <a:rPr dirty="0" sz="2300" spc="7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accuracy</a:t>
            </a:r>
            <a:r>
              <a:rPr dirty="0" sz="2300" spc="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ensure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secure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feature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extraction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homomorphic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key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generation.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686560"/>
          </a:xfrm>
          <a:custGeom>
            <a:avLst/>
            <a:gdLst/>
            <a:ahLst/>
            <a:cxnLst/>
            <a:rect l="l" t="t" r="r" b="b"/>
            <a:pathLst>
              <a:path w="12192000" h="1686560">
                <a:moveTo>
                  <a:pt x="12191999" y="1686299"/>
                </a:moveTo>
                <a:lnTo>
                  <a:pt x="0" y="1686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68629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9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Objective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38800" y="2423213"/>
            <a:ext cx="9968865" cy="325056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just" marL="486409" indent="-473709">
              <a:lnSpc>
                <a:spcPct val="100000"/>
              </a:lnSpc>
              <a:spcBef>
                <a:spcPts val="509"/>
              </a:spcBef>
              <a:buFont typeface="Tahoma"/>
              <a:buAutoNum type="arabicPeriod"/>
              <a:tabLst>
                <a:tab pos="486409" algn="l"/>
              </a:tabLst>
            </a:pPr>
            <a:r>
              <a:rPr dirty="0" sz="2300" spc="-35" b="1">
                <a:solidFill>
                  <a:srgbClr val="001C35"/>
                </a:solidFill>
                <a:latin typeface="Tahoma"/>
                <a:cs typeface="Tahoma"/>
              </a:rPr>
              <a:t>Selected</a:t>
            </a:r>
            <a:r>
              <a:rPr dirty="0" sz="2300" spc="-8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55" b="1">
                <a:solidFill>
                  <a:srgbClr val="001C35"/>
                </a:solidFill>
                <a:latin typeface="Tahoma"/>
                <a:cs typeface="Tahoma"/>
              </a:rPr>
              <a:t>UBIRIS</a:t>
            </a:r>
            <a:r>
              <a:rPr dirty="0" sz="2300" spc="-4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 b="1">
                <a:solidFill>
                  <a:srgbClr val="001C35"/>
                </a:solidFill>
                <a:latin typeface="Tahoma"/>
                <a:cs typeface="Tahoma"/>
              </a:rPr>
              <a:t>Dataset:</a:t>
            </a:r>
            <a:endParaRPr sz="2300">
              <a:latin typeface="Tahoma"/>
              <a:cs typeface="Tahoma"/>
            </a:endParaRPr>
          </a:p>
          <a:p>
            <a:pPr algn="just" marL="27305" marR="29845">
              <a:lnSpc>
                <a:spcPct val="114999"/>
              </a:lnSpc>
            </a:pPr>
            <a:r>
              <a:rPr dirty="0" sz="2300" spc="80">
                <a:solidFill>
                  <a:srgbClr val="001C35"/>
                </a:solidFill>
                <a:latin typeface="Tahoma"/>
                <a:cs typeface="Tahoma"/>
              </a:rPr>
              <a:t>Chose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55" b="1">
                <a:solidFill>
                  <a:srgbClr val="001C35"/>
                </a:solidFill>
                <a:latin typeface="Tahoma"/>
                <a:cs typeface="Tahoma"/>
              </a:rPr>
              <a:t>UBIRIS</a:t>
            </a:r>
            <a:r>
              <a:rPr dirty="0" sz="2300" spc="2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dataset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its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comprehensive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set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of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eye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images,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suitable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-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iris</a:t>
            </a:r>
            <a:r>
              <a:rPr dirty="0" sz="2300" spc="-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segmentation</a:t>
            </a:r>
            <a:r>
              <a:rPr dirty="0" sz="2300" spc="-7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key</a:t>
            </a:r>
            <a:r>
              <a:rPr dirty="0" sz="2300" spc="-7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generation</a:t>
            </a:r>
            <a:r>
              <a:rPr dirty="0" sz="2300" spc="-7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tasks.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300">
              <a:latin typeface="Tahoma"/>
              <a:cs typeface="Tahoma"/>
            </a:endParaRPr>
          </a:p>
          <a:p>
            <a:pPr algn="just" marL="486409" indent="-473709">
              <a:lnSpc>
                <a:spcPct val="100000"/>
              </a:lnSpc>
              <a:buFont typeface="Tahoma"/>
              <a:buAutoNum type="arabicPeriod" startAt="2"/>
              <a:tabLst>
                <a:tab pos="486409" algn="l"/>
              </a:tabLst>
            </a:pPr>
            <a:r>
              <a:rPr dirty="0" sz="2300" spc="-65" b="1">
                <a:solidFill>
                  <a:srgbClr val="001C35"/>
                </a:solidFill>
                <a:latin typeface="Tahoma"/>
                <a:cs typeface="Tahoma"/>
              </a:rPr>
              <a:t>Dataset </a:t>
            </a:r>
            <a:r>
              <a:rPr dirty="0" sz="2300" spc="-10" b="1">
                <a:solidFill>
                  <a:srgbClr val="001C35"/>
                </a:solidFill>
                <a:latin typeface="Tahoma"/>
                <a:cs typeface="Tahoma"/>
              </a:rPr>
              <a:t>Creation:</a:t>
            </a:r>
            <a:endParaRPr sz="2300">
              <a:latin typeface="Tahoma"/>
              <a:cs typeface="Tahoma"/>
            </a:endParaRPr>
          </a:p>
          <a:p>
            <a:pPr algn="just" marL="27305" marR="5080">
              <a:lnSpc>
                <a:spcPct val="114999"/>
              </a:lnSpc>
            </a:pPr>
            <a:r>
              <a:rPr dirty="0" sz="2300" spc="80">
                <a:solidFill>
                  <a:srgbClr val="001C35"/>
                </a:solidFill>
                <a:latin typeface="Tahoma"/>
                <a:cs typeface="Tahoma"/>
              </a:rPr>
              <a:t>Used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35" b="1">
                <a:solidFill>
                  <a:srgbClr val="001C35"/>
                </a:solidFill>
                <a:latin typeface="Tahoma"/>
                <a:cs typeface="Tahoma"/>
              </a:rPr>
              <a:t>Label</a:t>
            </a:r>
            <a:r>
              <a:rPr dirty="0" sz="2300" spc="-4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75" b="1">
                <a:solidFill>
                  <a:srgbClr val="001C35"/>
                </a:solidFill>
                <a:latin typeface="Tahoma"/>
                <a:cs typeface="Tahoma"/>
              </a:rPr>
              <a:t>Studio</a:t>
            </a:r>
            <a:r>
              <a:rPr dirty="0" sz="2300" spc="-3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annotating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segmenting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iris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regions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001C35"/>
                </a:solidFill>
                <a:latin typeface="Tahoma"/>
                <a:cs typeface="Tahoma"/>
              </a:rPr>
              <a:t>within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the </a:t>
            </a:r>
            <a:r>
              <a:rPr dirty="0" sz="2300" spc="-155" b="1">
                <a:solidFill>
                  <a:srgbClr val="001C35"/>
                </a:solidFill>
                <a:latin typeface="Tahoma"/>
                <a:cs typeface="Tahoma"/>
              </a:rPr>
              <a:t>UBIRIS</a:t>
            </a:r>
            <a:r>
              <a:rPr dirty="0" sz="2300" spc="6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images,</a:t>
            </a:r>
            <a:r>
              <a:rPr dirty="0" sz="2300" spc="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generating</a:t>
            </a:r>
            <a:r>
              <a:rPr dirty="0" sz="2300" spc="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corresponding</a:t>
            </a:r>
            <a:r>
              <a:rPr dirty="0" sz="2300" spc="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60">
                <a:solidFill>
                  <a:srgbClr val="001C35"/>
                </a:solidFill>
                <a:latin typeface="Tahoma"/>
                <a:cs typeface="Tahoma"/>
              </a:rPr>
              <a:t>masks</a:t>
            </a:r>
            <a:r>
              <a:rPr dirty="0" sz="2300" spc="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each</a:t>
            </a:r>
            <a:r>
              <a:rPr dirty="0" sz="2300" spc="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segmented</a:t>
            </a:r>
            <a:r>
              <a:rPr dirty="0" sz="2300" spc="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iris</a:t>
            </a:r>
            <a:r>
              <a:rPr dirty="0" sz="2300" spc="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to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create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labeled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dataset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training.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686560"/>
          </a:xfrm>
          <a:custGeom>
            <a:avLst/>
            <a:gdLst/>
            <a:ahLst/>
            <a:cxnLst/>
            <a:rect l="l" t="t" r="r" b="b"/>
            <a:pathLst>
              <a:path w="12192000" h="1686560">
                <a:moveTo>
                  <a:pt x="12191999" y="1686299"/>
                </a:moveTo>
                <a:lnTo>
                  <a:pt x="0" y="1686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68629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9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Objective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53725" y="2346437"/>
            <a:ext cx="9920605" cy="3653790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15"/>
              </a:spcBef>
              <a:buAutoNum type="arabicPeriod" startAt="4"/>
              <a:tabLst>
                <a:tab pos="469265" algn="l"/>
              </a:tabLst>
            </a:pPr>
            <a:r>
              <a:rPr dirty="0" sz="2300" spc="-30" b="1">
                <a:solidFill>
                  <a:srgbClr val="001C35"/>
                </a:solidFill>
                <a:latin typeface="Tahoma"/>
                <a:cs typeface="Tahoma"/>
              </a:rPr>
              <a:t>Model</a:t>
            </a:r>
            <a:r>
              <a:rPr dirty="0" sz="2300" spc="-12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 b="1">
                <a:solidFill>
                  <a:srgbClr val="001C35"/>
                </a:solidFill>
                <a:latin typeface="Tahoma"/>
                <a:cs typeface="Tahoma"/>
              </a:rPr>
              <a:t>Selection:</a:t>
            </a:r>
            <a:endParaRPr sz="2300">
              <a:latin typeface="Tahoma"/>
              <a:cs typeface="Tahoma"/>
            </a:endParaRPr>
          </a:p>
          <a:p>
            <a:pPr marL="12700" marR="5080">
              <a:lnSpc>
                <a:spcPct val="114999"/>
              </a:lnSpc>
            </a:pPr>
            <a:r>
              <a:rPr dirty="0" sz="2300" spc="80">
                <a:solidFill>
                  <a:srgbClr val="001C35"/>
                </a:solidFill>
                <a:latin typeface="Tahoma"/>
                <a:cs typeface="Tahoma"/>
              </a:rPr>
              <a:t>Chose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deep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learning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models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001C35"/>
                </a:solidFill>
                <a:latin typeface="Tahoma"/>
                <a:cs typeface="Tahoma"/>
              </a:rPr>
              <a:t>such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65">
                <a:solidFill>
                  <a:srgbClr val="001C35"/>
                </a:solidFill>
                <a:latin typeface="Tahoma"/>
                <a:cs typeface="Tahoma"/>
              </a:rPr>
              <a:t>as</a:t>
            </a:r>
            <a:r>
              <a:rPr dirty="0" sz="2300" spc="-1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95" b="1">
                <a:solidFill>
                  <a:srgbClr val="001C35"/>
                </a:solidFill>
                <a:latin typeface="Tahoma"/>
                <a:cs typeface="Tahoma"/>
              </a:rPr>
              <a:t>U-</a:t>
            </a:r>
            <a:r>
              <a:rPr dirty="0" sz="2300" spc="-60" b="1">
                <a:solidFill>
                  <a:srgbClr val="001C35"/>
                </a:solidFill>
                <a:latin typeface="Tahoma"/>
                <a:cs typeface="Tahoma"/>
              </a:rPr>
              <a:t>Net,</a:t>
            </a:r>
            <a:r>
              <a:rPr dirty="0" sz="2300" spc="1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95" b="1">
                <a:solidFill>
                  <a:srgbClr val="001C35"/>
                </a:solidFill>
                <a:latin typeface="Tahoma"/>
                <a:cs typeface="Tahoma"/>
              </a:rPr>
              <a:t>TransUNet,</a:t>
            </a:r>
            <a:r>
              <a:rPr dirty="0" sz="2300" spc="1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10" b="1">
                <a:solidFill>
                  <a:srgbClr val="001C35"/>
                </a:solidFill>
                <a:latin typeface="Tahoma"/>
                <a:cs typeface="Tahoma"/>
              </a:rPr>
              <a:t>Attention</a:t>
            </a:r>
            <a:r>
              <a:rPr dirty="0" sz="2300" spc="1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95" b="1">
                <a:solidFill>
                  <a:srgbClr val="001C35"/>
                </a:solidFill>
                <a:latin typeface="Tahoma"/>
                <a:cs typeface="Tahoma"/>
              </a:rPr>
              <a:t>U-</a:t>
            </a:r>
            <a:r>
              <a:rPr dirty="0" sz="2300" spc="-20" b="1">
                <a:solidFill>
                  <a:srgbClr val="001C35"/>
                </a:solidFill>
                <a:latin typeface="Tahoma"/>
                <a:cs typeface="Tahoma"/>
              </a:rPr>
              <a:t>Net, </a:t>
            </a:r>
            <a:r>
              <a:rPr dirty="0" sz="2300" spc="-120" b="1">
                <a:solidFill>
                  <a:srgbClr val="001C35"/>
                </a:solidFill>
                <a:latin typeface="Tahoma"/>
                <a:cs typeface="Tahoma"/>
              </a:rPr>
              <a:t>V-</a:t>
            </a:r>
            <a:r>
              <a:rPr dirty="0" sz="2300" spc="-80" b="1">
                <a:solidFill>
                  <a:srgbClr val="001C35"/>
                </a:solidFill>
                <a:latin typeface="Tahoma"/>
                <a:cs typeface="Tahoma"/>
              </a:rPr>
              <a:t>Net</a:t>
            </a:r>
            <a:r>
              <a:rPr dirty="0" sz="2300" spc="-80">
                <a:solidFill>
                  <a:srgbClr val="001C35"/>
                </a:solidFill>
                <a:latin typeface="Tahoma"/>
                <a:cs typeface="Tahoma"/>
              </a:rPr>
              <a:t>,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4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20" b="1">
                <a:solidFill>
                  <a:srgbClr val="001C35"/>
                </a:solidFill>
                <a:latin typeface="Tahoma"/>
                <a:cs typeface="Tahoma"/>
              </a:rPr>
              <a:t>Inception</a:t>
            </a:r>
            <a:r>
              <a:rPr dirty="0" sz="2300" spc="-1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60" b="1">
                <a:solidFill>
                  <a:srgbClr val="001C35"/>
                </a:solidFill>
                <a:latin typeface="Tahoma"/>
                <a:cs typeface="Tahoma"/>
              </a:rPr>
              <a:t>V3</a:t>
            </a:r>
            <a:r>
              <a:rPr dirty="0" sz="2300" spc="-1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80" b="1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-1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10" b="1">
                <a:solidFill>
                  <a:srgbClr val="001C35"/>
                </a:solidFill>
                <a:latin typeface="Tahoma"/>
                <a:cs typeface="Tahoma"/>
              </a:rPr>
              <a:t>training</a:t>
            </a:r>
            <a:r>
              <a:rPr dirty="0" sz="2300" spc="-110">
                <a:solidFill>
                  <a:srgbClr val="001C35"/>
                </a:solidFill>
                <a:latin typeface="Tahoma"/>
                <a:cs typeface="Tahoma"/>
              </a:rPr>
              <a:t>,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each</a:t>
            </a:r>
            <a:r>
              <a:rPr dirty="0" sz="2300" spc="-5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known</a:t>
            </a:r>
            <a:r>
              <a:rPr dirty="0" sz="2300" spc="-5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for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its</a:t>
            </a:r>
            <a:r>
              <a:rPr dirty="0" sz="2300" spc="-5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strengths</a:t>
            </a:r>
            <a:r>
              <a:rPr dirty="0" sz="2300" spc="-5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in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image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segmentation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tasks.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3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AutoNum type="arabicPeriod" startAt="5"/>
              <a:tabLst>
                <a:tab pos="469265" algn="l"/>
              </a:tabLst>
            </a:pPr>
            <a:r>
              <a:rPr dirty="0" sz="2300" spc="-30" b="1">
                <a:solidFill>
                  <a:srgbClr val="001C35"/>
                </a:solidFill>
                <a:latin typeface="Tahoma"/>
                <a:cs typeface="Tahoma"/>
              </a:rPr>
              <a:t>Model</a:t>
            </a:r>
            <a:r>
              <a:rPr dirty="0" sz="2300" spc="-114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25" b="1">
                <a:solidFill>
                  <a:srgbClr val="001C35"/>
                </a:solidFill>
                <a:latin typeface="Tahoma"/>
                <a:cs typeface="Tahoma"/>
              </a:rPr>
              <a:t>Training</a:t>
            </a:r>
            <a:r>
              <a:rPr dirty="0" sz="2300" spc="-4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50" b="1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7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 b="1">
                <a:solidFill>
                  <a:srgbClr val="001C35"/>
                </a:solidFill>
                <a:latin typeface="Tahoma"/>
                <a:cs typeface="Tahoma"/>
              </a:rPr>
              <a:t>Evaluation:</a:t>
            </a:r>
            <a:endParaRPr sz="2300">
              <a:latin typeface="Tahoma"/>
              <a:cs typeface="Tahoma"/>
            </a:endParaRPr>
          </a:p>
          <a:p>
            <a:pPr marL="12700" marR="664210">
              <a:lnSpc>
                <a:spcPct val="114999"/>
              </a:lnSpc>
            </a:pP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Trained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selected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models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on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segmented</a:t>
            </a:r>
            <a:r>
              <a:rPr dirty="0" sz="2300" spc="4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55" b="1">
                <a:solidFill>
                  <a:srgbClr val="001C35"/>
                </a:solidFill>
                <a:latin typeface="Tahoma"/>
                <a:cs typeface="Tahoma"/>
              </a:rPr>
              <a:t>UBIRIS</a:t>
            </a:r>
            <a:r>
              <a:rPr dirty="0" sz="2300" spc="5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dataset,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using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validation</a:t>
            </a:r>
            <a:r>
              <a:rPr dirty="0" sz="2300" spc="-5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data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to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evaluate</a:t>
            </a:r>
            <a:r>
              <a:rPr dirty="0" sz="2300" spc="-5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001C35"/>
                </a:solidFill>
                <a:latin typeface="Tahoma"/>
                <a:cs typeface="Tahoma"/>
              </a:rPr>
              <a:t>their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performance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55">
                <a:solidFill>
                  <a:srgbClr val="001C35"/>
                </a:solidFill>
                <a:latin typeface="Tahoma"/>
                <a:cs typeface="Tahoma"/>
              </a:rPr>
              <a:t>based</a:t>
            </a:r>
            <a:r>
              <a:rPr dirty="0" sz="2300" spc="-5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on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metrics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like</a:t>
            </a:r>
            <a:r>
              <a:rPr dirty="0" sz="2300" spc="-2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 b="1">
                <a:solidFill>
                  <a:srgbClr val="001C35"/>
                </a:solidFill>
                <a:latin typeface="Tahoma"/>
                <a:cs typeface="Tahoma"/>
              </a:rPr>
              <a:t>IoU 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(Intersection</a:t>
            </a:r>
            <a:r>
              <a:rPr dirty="0" sz="2300" spc="-12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over</a:t>
            </a:r>
            <a:r>
              <a:rPr dirty="0" sz="2300" spc="-12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Union),</a:t>
            </a:r>
            <a:r>
              <a:rPr dirty="0" sz="2300" spc="-11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b="1">
                <a:solidFill>
                  <a:srgbClr val="001C35"/>
                </a:solidFill>
                <a:latin typeface="Tahoma"/>
                <a:cs typeface="Tahoma"/>
              </a:rPr>
              <a:t>Dice</a:t>
            </a:r>
            <a:r>
              <a:rPr dirty="0" sz="2300" spc="-8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0" b="1">
                <a:solidFill>
                  <a:srgbClr val="001C35"/>
                </a:solidFill>
                <a:latin typeface="Tahoma"/>
                <a:cs typeface="Tahoma"/>
              </a:rPr>
              <a:t>Score</a:t>
            </a:r>
            <a:r>
              <a:rPr dirty="0" sz="2300" spc="-20">
                <a:solidFill>
                  <a:srgbClr val="001C35"/>
                </a:solidFill>
                <a:latin typeface="Tahoma"/>
                <a:cs typeface="Tahoma"/>
              </a:rPr>
              <a:t>,</a:t>
            </a:r>
            <a:r>
              <a:rPr dirty="0" sz="2300" spc="-12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12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overall</a:t>
            </a:r>
            <a:r>
              <a:rPr dirty="0" sz="2300" spc="-12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accuracy.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686560"/>
          </a:xfrm>
          <a:custGeom>
            <a:avLst/>
            <a:gdLst/>
            <a:ahLst/>
            <a:cxnLst/>
            <a:rect l="l" t="t" r="r" b="b"/>
            <a:pathLst>
              <a:path w="12192000" h="1686560">
                <a:moveTo>
                  <a:pt x="12191999" y="1686299"/>
                </a:moveTo>
                <a:lnTo>
                  <a:pt x="0" y="1686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686299"/>
                </a:lnTo>
                <a:close/>
              </a:path>
            </a:pathLst>
          </a:custGeom>
          <a:solidFill>
            <a:srgbClr val="D9E4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9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Objective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20275" y="2297063"/>
            <a:ext cx="9582150" cy="365379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just" marL="469265" indent="-456565">
              <a:lnSpc>
                <a:spcPct val="100000"/>
              </a:lnSpc>
              <a:spcBef>
                <a:spcPts val="509"/>
              </a:spcBef>
              <a:buAutoNum type="arabicPeriod" startAt="6"/>
              <a:tabLst>
                <a:tab pos="469265" algn="l"/>
              </a:tabLst>
            </a:pPr>
            <a:r>
              <a:rPr dirty="0" sz="2300" spc="-30" b="1">
                <a:solidFill>
                  <a:srgbClr val="001C35"/>
                </a:solidFill>
                <a:latin typeface="Tahoma"/>
                <a:cs typeface="Tahoma"/>
              </a:rPr>
              <a:t>Model</a:t>
            </a:r>
            <a:r>
              <a:rPr dirty="0" sz="2300" spc="-12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 b="1">
                <a:solidFill>
                  <a:srgbClr val="001C35"/>
                </a:solidFill>
                <a:latin typeface="Tahoma"/>
                <a:cs typeface="Tahoma"/>
              </a:rPr>
              <a:t>Selection:</a:t>
            </a:r>
            <a:endParaRPr sz="2300">
              <a:latin typeface="Tahoma"/>
              <a:cs typeface="Tahoma"/>
            </a:endParaRPr>
          </a:p>
          <a:p>
            <a:pPr algn="just" marL="12700" marR="5080">
              <a:lnSpc>
                <a:spcPct val="114999"/>
              </a:lnSpc>
            </a:pPr>
            <a:r>
              <a:rPr dirty="0" sz="2300" spc="55">
                <a:solidFill>
                  <a:srgbClr val="001C35"/>
                </a:solidFill>
                <a:latin typeface="Tahoma"/>
                <a:cs typeface="Tahoma"/>
              </a:rPr>
              <a:t>Compared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results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from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all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trained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models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finalized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model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001C35"/>
                </a:solidFill>
                <a:latin typeface="Tahoma"/>
                <a:cs typeface="Tahoma"/>
              </a:rPr>
              <a:t>that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provided</a:t>
            </a:r>
            <a:r>
              <a:rPr dirty="0" sz="2300" spc="-9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highest</a:t>
            </a:r>
            <a:r>
              <a:rPr dirty="0" sz="2300" spc="-4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70" b="1">
                <a:solidFill>
                  <a:srgbClr val="001C35"/>
                </a:solidFill>
                <a:latin typeface="Tahoma"/>
                <a:cs typeface="Tahoma"/>
              </a:rPr>
              <a:t>IoU,</a:t>
            </a:r>
            <a:r>
              <a:rPr dirty="0" sz="2300" b="1">
                <a:solidFill>
                  <a:srgbClr val="001C35"/>
                </a:solidFill>
                <a:latin typeface="Tahoma"/>
                <a:cs typeface="Tahoma"/>
              </a:rPr>
              <a:t> Dice</a:t>
            </a:r>
            <a:r>
              <a:rPr dirty="0" sz="2300" spc="-20" b="1">
                <a:solidFill>
                  <a:srgbClr val="001C35"/>
                </a:solidFill>
                <a:latin typeface="Tahoma"/>
                <a:cs typeface="Tahoma"/>
              </a:rPr>
              <a:t> Score,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6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 b="1">
                <a:solidFill>
                  <a:srgbClr val="001C35"/>
                </a:solidFill>
                <a:latin typeface="Tahoma"/>
                <a:cs typeface="Tahoma"/>
              </a:rPr>
              <a:t>accuracy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,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indicating</a:t>
            </a:r>
            <a:r>
              <a:rPr dirty="0" sz="2300" spc="-6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superior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segmentation</a:t>
            </a:r>
            <a:r>
              <a:rPr dirty="0" sz="2300" spc="-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performance.</a:t>
            </a:r>
            <a:endParaRPr sz="2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3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AutoNum type="arabicPeriod" startAt="7"/>
              <a:tabLst>
                <a:tab pos="469265" algn="l"/>
              </a:tabLst>
            </a:pPr>
            <a:r>
              <a:rPr dirty="0" sz="2300" spc="-160" b="1">
                <a:solidFill>
                  <a:srgbClr val="001C35"/>
                </a:solidFill>
                <a:latin typeface="Tahoma"/>
                <a:cs typeface="Tahoma"/>
              </a:rPr>
              <a:t>Image</a:t>
            </a:r>
            <a:r>
              <a:rPr dirty="0" sz="2300" spc="-4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50" b="1">
                <a:solidFill>
                  <a:srgbClr val="001C35"/>
                </a:solidFill>
                <a:latin typeface="Tahoma"/>
                <a:cs typeface="Tahoma"/>
              </a:rPr>
              <a:t>Preprocessing</a:t>
            </a:r>
            <a:r>
              <a:rPr dirty="0" sz="2300" spc="-70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50" b="1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55" b="1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 b="1">
                <a:solidFill>
                  <a:srgbClr val="001C35"/>
                </a:solidFill>
                <a:latin typeface="Tahoma"/>
                <a:cs typeface="Tahoma"/>
              </a:rPr>
              <a:t>Enhancement:</a:t>
            </a:r>
            <a:endParaRPr sz="2300">
              <a:latin typeface="Tahoma"/>
              <a:cs typeface="Tahoma"/>
            </a:endParaRPr>
          </a:p>
          <a:p>
            <a:pPr marL="12700" marR="25400">
              <a:lnSpc>
                <a:spcPct val="114999"/>
              </a:lnSpc>
              <a:tabLst>
                <a:tab pos="4001770" algn="l"/>
              </a:tabLst>
            </a:pP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Preprocessed</a:t>
            </a:r>
            <a:r>
              <a:rPr dirty="0" sz="2300" spc="17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</a:t>
            </a:r>
            <a:r>
              <a:rPr dirty="0" sz="2300" spc="17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segmented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	images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to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enhance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001C35"/>
                </a:solidFill>
                <a:latin typeface="Tahoma"/>
                <a:cs typeface="Tahoma"/>
              </a:rPr>
              <a:t>their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quality,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applying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techniques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to</a:t>
            </a:r>
            <a:r>
              <a:rPr dirty="0" sz="2300" spc="-4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improve</a:t>
            </a:r>
            <a:r>
              <a:rPr dirty="0" sz="2300" spc="-4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contrast</a:t>
            </a:r>
            <a:r>
              <a:rPr dirty="0" sz="2300" spc="-4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and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detail,</a:t>
            </a:r>
            <a:r>
              <a:rPr dirty="0" sz="2300" spc="-4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making</a:t>
            </a:r>
            <a:r>
              <a:rPr dirty="0" sz="2300" spc="-4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them</a:t>
            </a:r>
            <a:r>
              <a:rPr dirty="0" sz="2300" spc="-4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more</a:t>
            </a:r>
            <a:r>
              <a:rPr dirty="0" sz="2300" spc="-4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suitable</a:t>
            </a:r>
            <a:r>
              <a:rPr dirty="0" sz="2300" spc="-5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25">
                <a:solidFill>
                  <a:srgbClr val="001C35"/>
                </a:solidFill>
                <a:latin typeface="Tahoma"/>
                <a:cs typeface="Tahoma"/>
              </a:rPr>
              <a:t>for feature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extraction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in</a:t>
            </a:r>
            <a:r>
              <a:rPr dirty="0" sz="2300" spc="-35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1C35"/>
                </a:solidFill>
                <a:latin typeface="Tahoma"/>
                <a:cs typeface="Tahoma"/>
              </a:rPr>
              <a:t>subsequent</a:t>
            </a:r>
            <a:r>
              <a:rPr dirty="0" sz="2300" spc="-30">
                <a:solidFill>
                  <a:srgbClr val="001C35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1C35"/>
                </a:solidFill>
                <a:latin typeface="Tahoma"/>
                <a:cs typeface="Tahoma"/>
              </a:rPr>
              <a:t>stages.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Methodology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5425" y="1930093"/>
            <a:ext cx="10182225" cy="360552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>
                <a:latin typeface="Tahoma"/>
                <a:cs typeface="Tahoma"/>
              </a:rPr>
              <a:t>Model</a:t>
            </a:r>
            <a:r>
              <a:rPr dirty="0" sz="1650" spc="17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Summary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469265" algn="l"/>
              </a:tabLst>
            </a:pPr>
            <a:r>
              <a:rPr dirty="0" sz="2450" spc="-25" b="1">
                <a:solidFill>
                  <a:srgbClr val="001C35"/>
                </a:solidFill>
                <a:latin typeface="Tahoma"/>
                <a:cs typeface="Tahoma"/>
              </a:rPr>
              <a:t>1.</a:t>
            </a:r>
            <a:r>
              <a:rPr dirty="0" sz="2450" b="1">
                <a:solidFill>
                  <a:srgbClr val="001C35"/>
                </a:solidFill>
                <a:latin typeface="Tahoma"/>
                <a:cs typeface="Tahoma"/>
              </a:rPr>
              <a:t>	</a:t>
            </a:r>
            <a:r>
              <a:rPr dirty="0" sz="2450" spc="-85" b="1">
                <a:solidFill>
                  <a:srgbClr val="001C35"/>
                </a:solidFill>
                <a:latin typeface="Tahoma"/>
                <a:cs typeface="Tahoma"/>
              </a:rPr>
              <a:t>U-</a:t>
            </a:r>
            <a:r>
              <a:rPr dirty="0" sz="2450" spc="-25" b="1">
                <a:solidFill>
                  <a:srgbClr val="001C35"/>
                </a:solidFill>
                <a:latin typeface="Tahoma"/>
                <a:cs typeface="Tahoma"/>
              </a:rPr>
              <a:t>Net</a:t>
            </a:r>
            <a:endParaRPr sz="24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230"/>
              </a:spcBef>
            </a:pPr>
            <a:r>
              <a:rPr dirty="0" sz="1650">
                <a:latin typeface="Tahoma"/>
                <a:cs typeface="Tahoma"/>
              </a:rPr>
              <a:t>Unet</a:t>
            </a:r>
            <a:r>
              <a:rPr dirty="0" sz="1650" spc="2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features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symmetrical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U-shaped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structure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comprising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an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encoder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and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decoder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path,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allowing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 spc="-25">
                <a:latin typeface="Tahoma"/>
                <a:cs typeface="Tahoma"/>
              </a:rPr>
              <a:t>for </a:t>
            </a:r>
            <a:r>
              <a:rPr dirty="0" sz="1650">
                <a:latin typeface="Tahoma"/>
                <a:cs typeface="Tahoma"/>
              </a:rPr>
              <a:t>precise</a:t>
            </a:r>
            <a:r>
              <a:rPr dirty="0" sz="1650" spc="-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localization</a:t>
            </a:r>
            <a:r>
              <a:rPr dirty="0" sz="1650" spc="-3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of</a:t>
            </a:r>
            <a:r>
              <a:rPr dirty="0" sz="1650" spc="-4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features</a:t>
            </a:r>
            <a:r>
              <a:rPr dirty="0" sz="1650" spc="-35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in</a:t>
            </a:r>
            <a:r>
              <a:rPr dirty="0" sz="1650" spc="-4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images.</a:t>
            </a:r>
            <a:r>
              <a:rPr dirty="0" sz="1650" b="1">
                <a:latin typeface="Arial"/>
                <a:cs typeface="Arial"/>
              </a:rPr>
              <a:t>Encoder-Decoder</a:t>
            </a:r>
            <a:r>
              <a:rPr dirty="0" sz="1650" spc="20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Structure</a:t>
            </a:r>
            <a:r>
              <a:rPr dirty="0" sz="1650">
                <a:latin typeface="Arial MT"/>
                <a:cs typeface="Arial MT"/>
              </a:rPr>
              <a:t>: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network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consists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contracting </a:t>
            </a:r>
            <a:r>
              <a:rPr dirty="0" sz="1650">
                <a:latin typeface="Arial MT"/>
                <a:cs typeface="Arial MT"/>
              </a:rPr>
              <a:t>path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(encoder)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capturing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context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symmetric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expanding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path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(decoder)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for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precise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localization.</a:t>
            </a:r>
            <a:endParaRPr sz="1650">
              <a:latin typeface="Arial MT"/>
              <a:cs typeface="Arial MT"/>
            </a:endParaRPr>
          </a:p>
          <a:p>
            <a:pPr marL="12700" marR="497840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Skip</a:t>
            </a:r>
            <a:r>
              <a:rPr dirty="0" sz="1650" spc="-25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Connections</a:t>
            </a:r>
            <a:r>
              <a:rPr dirty="0" sz="1650" spc="-10">
                <a:latin typeface="Arial MT"/>
                <a:cs typeface="Arial MT"/>
              </a:rPr>
              <a:t>: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U-</a:t>
            </a:r>
            <a:r>
              <a:rPr dirty="0" sz="1650">
                <a:latin typeface="Arial MT"/>
                <a:cs typeface="Arial MT"/>
              </a:rPr>
              <a:t>Net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uses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skip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connections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between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corresponding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encoder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and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decoder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layers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to </a:t>
            </a:r>
            <a:r>
              <a:rPr dirty="0" sz="1650">
                <a:latin typeface="Arial MT"/>
                <a:cs typeface="Arial MT"/>
              </a:rPr>
              <a:t>retain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spatial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information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lost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during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downsampling,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improving</a:t>
            </a:r>
            <a:r>
              <a:rPr dirty="0" sz="1650" spc="-4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segmentation</a:t>
            </a:r>
            <a:r>
              <a:rPr dirty="0" sz="1650" spc="-4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accuracy.</a:t>
            </a:r>
            <a:endParaRPr sz="1650">
              <a:latin typeface="Arial MT"/>
              <a:cs typeface="Arial MT"/>
            </a:endParaRPr>
          </a:p>
          <a:p>
            <a:pPr marL="12700" marR="45085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Bottleneck</a:t>
            </a:r>
            <a:r>
              <a:rPr dirty="0" sz="1650" spc="-30" b="1">
                <a:latin typeface="Arial"/>
                <a:cs typeface="Arial"/>
              </a:rPr>
              <a:t> </a:t>
            </a:r>
            <a:r>
              <a:rPr dirty="0" sz="1650" spc="-10" b="1">
                <a:latin typeface="Arial"/>
                <a:cs typeface="Arial"/>
              </a:rPr>
              <a:t>Layer</a:t>
            </a:r>
            <a:r>
              <a:rPr dirty="0" sz="1650" spc="-10">
                <a:latin typeface="Arial MT"/>
                <a:cs typeface="Arial MT"/>
              </a:rPr>
              <a:t>:</a:t>
            </a:r>
            <a:r>
              <a:rPr dirty="0" sz="1650" spc="-10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</a:t>
            </a:r>
            <a:r>
              <a:rPr dirty="0" sz="1650" spc="-11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central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bottleneck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layer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enhances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feature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extraction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capabilities,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allowing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the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network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25">
                <a:latin typeface="Arial MT"/>
                <a:cs typeface="Arial MT"/>
              </a:rPr>
              <a:t>to </a:t>
            </a:r>
            <a:r>
              <a:rPr dirty="0" sz="1650">
                <a:latin typeface="Arial MT"/>
                <a:cs typeface="Arial MT"/>
              </a:rPr>
              <a:t>learn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more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complex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representations.</a:t>
            </a:r>
            <a:endParaRPr sz="1650">
              <a:latin typeface="Arial MT"/>
              <a:cs typeface="Arial MT"/>
            </a:endParaRPr>
          </a:p>
          <a:p>
            <a:pPr marL="12700" marR="1113155">
              <a:lnSpc>
                <a:spcPct val="100000"/>
              </a:lnSpc>
              <a:spcBef>
                <a:spcPts val="1200"/>
              </a:spcBef>
            </a:pPr>
            <a:r>
              <a:rPr dirty="0" sz="1650" b="1">
                <a:latin typeface="Arial"/>
                <a:cs typeface="Arial"/>
              </a:rPr>
              <a:t>Input</a:t>
            </a:r>
            <a:r>
              <a:rPr dirty="0" sz="1650" spc="-25" b="1">
                <a:latin typeface="Arial"/>
                <a:cs typeface="Arial"/>
              </a:rPr>
              <a:t> </a:t>
            </a:r>
            <a:r>
              <a:rPr dirty="0" sz="1650" b="1">
                <a:latin typeface="Arial"/>
                <a:cs typeface="Arial"/>
              </a:rPr>
              <a:t>Size</a:t>
            </a:r>
            <a:r>
              <a:rPr dirty="0" sz="1650">
                <a:latin typeface="Arial MT"/>
                <a:cs typeface="Arial MT"/>
              </a:rPr>
              <a:t>: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we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used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with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images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of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size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(128,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128,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3),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But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U-</a:t>
            </a:r>
            <a:r>
              <a:rPr dirty="0" sz="1650">
                <a:latin typeface="Arial MT"/>
                <a:cs typeface="Arial MT"/>
              </a:rPr>
              <a:t>Net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can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be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adapted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to</a:t>
            </a:r>
            <a:r>
              <a:rPr dirty="0" sz="1650" spc="-20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different</a:t>
            </a:r>
            <a:r>
              <a:rPr dirty="0" sz="1650" spc="-25">
                <a:latin typeface="Arial MT"/>
                <a:cs typeface="Arial MT"/>
              </a:rPr>
              <a:t> </a:t>
            </a:r>
            <a:r>
              <a:rPr dirty="0" sz="1650" spc="-10">
                <a:latin typeface="Arial MT"/>
                <a:cs typeface="Arial MT"/>
              </a:rPr>
              <a:t>input dimensions.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Biometric Cryptographic Key Generation (1).pptx</dc:title>
  <dcterms:created xsi:type="dcterms:W3CDTF">2025-01-12T14:25:25Z</dcterms:created>
  <dcterms:modified xsi:type="dcterms:W3CDTF">2025-01-12T14:25:25Z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2025-01-12T00:00:00Z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2025-01-12T00:00:00Z</vt:filetime>
  </property>
</Properties>
</file>