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0" r:id="rId6"/>
    <p:sldId id="283" r:id="rId7"/>
    <p:sldId id="273" r:id="rId8"/>
    <p:sldId id="278" r:id="rId9"/>
    <p:sldId id="279" r:id="rId10"/>
    <p:sldId id="274" r:id="rId11"/>
    <p:sldId id="275" r:id="rId12"/>
    <p:sldId id="262" r:id="rId13"/>
    <p:sldId id="270" r:id="rId14"/>
    <p:sldId id="271" r:id="rId15"/>
    <p:sldId id="281" r:id="rId16"/>
    <p:sldId id="277" r:id="rId17"/>
    <p:sldId id="269" r:id="rId18"/>
    <p:sldId id="268" r:id="rId19"/>
    <p:sldId id="28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71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535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219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888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0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06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782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911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20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557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67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756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A5277-36E3-4326-88DA-F3DE66E6646A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9A73-6FCA-44BD-BB43-B7A6DF4380A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2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794" y="1739637"/>
            <a:ext cx="9560654" cy="1645075"/>
          </a:xfrm>
        </p:spPr>
        <p:txBody>
          <a:bodyPr>
            <a:normAutofit/>
          </a:bodyPr>
          <a:lstStyle/>
          <a:p>
            <a:r>
              <a:rPr lang="en-US" sz="5000" dirty="0"/>
              <a:t>Smart Attendance Monitoring System (SAMS</a:t>
            </a:r>
            <a:r>
              <a:rPr lang="en-US" sz="5000" dirty="0" smtClean="0"/>
              <a:t>)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941" y="530727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Guide: </a:t>
            </a:r>
            <a:r>
              <a:rPr lang="en-IN" dirty="0" err="1" smtClean="0"/>
              <a:t>Ms.Ramitha</a:t>
            </a:r>
            <a:r>
              <a:rPr lang="en-IN" dirty="0" smtClean="0"/>
              <a:t> </a:t>
            </a:r>
            <a:r>
              <a:rPr lang="en-IN" dirty="0" smtClean="0"/>
              <a:t>Rajesh</a:t>
            </a:r>
            <a:endParaRPr lang="en-IN" dirty="0" smtClean="0"/>
          </a:p>
          <a:p>
            <a:r>
              <a:rPr lang="en-IN" dirty="0" smtClean="0"/>
              <a:t> Group Members: </a:t>
            </a:r>
            <a:r>
              <a:rPr lang="en-IN" dirty="0" err="1" smtClean="0"/>
              <a:t>Amal</a:t>
            </a:r>
            <a:r>
              <a:rPr lang="en-IN" dirty="0" smtClean="0"/>
              <a:t> A </a:t>
            </a:r>
            <a:r>
              <a:rPr lang="en-IN" dirty="0" err="1" smtClean="0"/>
              <a:t>A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</a:t>
            </a:r>
            <a:r>
              <a:rPr lang="en-IN" dirty="0" err="1" smtClean="0"/>
              <a:t>Anwin</a:t>
            </a:r>
            <a:r>
              <a:rPr lang="en-IN" dirty="0" smtClean="0"/>
              <a:t> Antony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Christy Augustine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30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Pre-processing is a common name for operations with images at the lowest level of abstraction.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 The aim is improvement of the image data that suppresses unwanted distortions or enhances some image features important for further processing.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landmark detection is the process of finding points of interest in an image of a human face.</a:t>
            </a:r>
          </a:p>
          <a:p>
            <a:endParaRPr lang="en-US" dirty="0" smtClean="0"/>
          </a:p>
          <a:p>
            <a:r>
              <a:rPr lang="en-US" dirty="0" smtClean="0"/>
              <a:t>Landmark detection starts with face detection, finding faces in the image and their extents (bounding boxes).</a:t>
            </a:r>
          </a:p>
          <a:p>
            <a:endParaRPr lang="en-US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contains one of the first robust face detectors freely available to the public.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preprocessed images are too high-dimensional for a classifier to take directly on input. </a:t>
            </a:r>
          </a:p>
          <a:p>
            <a:endParaRPr lang="en-US" dirty="0" smtClean="0"/>
          </a:p>
          <a:p>
            <a:r>
              <a:rPr lang="en-US" dirty="0" smtClean="0"/>
              <a:t>To obtain a low-dimensional distinct feature from the face images we used Convolution Neural Network (CNN), popularly known as deep learning.</a:t>
            </a:r>
          </a:p>
          <a:p>
            <a:endParaRPr lang="en-US" dirty="0" smtClean="0"/>
          </a:p>
          <a:p>
            <a:r>
              <a:rPr lang="en-US" dirty="0" smtClean="0"/>
              <a:t>There are three steps in face recognition : </a:t>
            </a:r>
          </a:p>
          <a:p>
            <a:pPr lvl="1"/>
            <a:r>
              <a:rPr lang="en-US" dirty="0" smtClean="0"/>
              <a:t>data pre-processing, </a:t>
            </a:r>
          </a:p>
          <a:p>
            <a:pPr lvl="1"/>
            <a:r>
              <a:rPr lang="en-US" dirty="0" smtClean="0"/>
              <a:t>facial feature extraction, and </a:t>
            </a:r>
          </a:p>
          <a:p>
            <a:pPr lvl="1"/>
            <a:r>
              <a:rPr lang="en-US" dirty="0" smtClean="0"/>
              <a:t>comparison of features between the target face and faces from database.</a:t>
            </a:r>
          </a:p>
        </p:txBody>
      </p:sp>
    </p:spTree>
    <p:extLst>
      <p:ext uri="{BB962C8B-B14F-4D97-AF65-F5344CB8AC3E}">
        <p14:creationId xmlns:p14="http://schemas.microsoft.com/office/powerpoint/2010/main" xmlns="" val="10229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CNN is a class of deep, feed-forward (not recurrent) artificial neural networks that are applied to analyzing visual imagery. </a:t>
            </a:r>
          </a:p>
          <a:p>
            <a:endParaRPr lang="en-US" dirty="0" smtClean="0"/>
          </a:p>
          <a:p>
            <a:r>
              <a:rPr lang="en-US" dirty="0" smtClean="0"/>
              <a:t>Images are high-dimensional vectors. It would take a huge amount of parameters to characterize the network. </a:t>
            </a:r>
          </a:p>
          <a:p>
            <a:endParaRPr lang="en-US" dirty="0" smtClean="0"/>
          </a:p>
          <a:p>
            <a:r>
              <a:rPr lang="en-US" dirty="0" smtClean="0"/>
              <a:t>To address this problem, convolutional neural networks are used to reduced the number of parameters and adapt the network architecture specifically to vision tasks.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Convolutional neural networks are usually composed by a set of layers that can be grouped by their functionalities.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three main types of layers to build CNN architectures: Convolutional layer, Pooling layer, and Fully-Connected layer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10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620" y="2377441"/>
            <a:ext cx="3713272" cy="3098491"/>
          </a:xfrm>
        </p:spPr>
      </p:pic>
      <p:pic>
        <p:nvPicPr>
          <p:cNvPr id="5" name="Content Placeholder 3" descr="Anw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7" y="1594461"/>
            <a:ext cx="6178730" cy="4634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 descr="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795" y="2706780"/>
            <a:ext cx="10050632" cy="118595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SAMS was designed to register the face of every individual.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The algorithm gives the result when the given image is perfectly   matched with the database image.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AlexNet</a:t>
            </a:r>
            <a:r>
              <a:rPr lang="en-US" dirty="0" smtClean="0"/>
              <a:t> worked properly and gave desired output.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003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56572550"/>
              </p:ext>
            </p:extLst>
          </p:nvPr>
        </p:nvGraphicFramePr>
        <p:xfrm>
          <a:off x="955588" y="2257167"/>
          <a:ext cx="9119288" cy="317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892">
                  <a:extLst>
                    <a:ext uri="{9D8B030D-6E8A-4147-A177-3AD203B41FA5}">
                      <a16:colId xmlns:a16="http://schemas.microsoft.com/office/drawing/2014/main" xmlns="" val="2268694945"/>
                    </a:ext>
                  </a:extLst>
                </a:gridCol>
                <a:gridCol w="4135396">
                  <a:extLst>
                    <a:ext uri="{9D8B030D-6E8A-4147-A177-3AD203B41FA5}">
                      <a16:colId xmlns:a16="http://schemas.microsoft.com/office/drawing/2014/main" xmlns="" val="1106294315"/>
                    </a:ext>
                  </a:extLst>
                </a:gridCol>
              </a:tblGrid>
              <a:tr h="794952">
                <a:tc>
                  <a:txBody>
                    <a:bodyPr/>
                    <a:lstStyle/>
                    <a:p>
                      <a:r>
                        <a:rPr lang="en-US" dirty="0" smtClean="0"/>
                        <a:t>WORK</a:t>
                      </a:r>
                      <a:r>
                        <a:rPr lang="en-US" baseline="0" dirty="0" smtClean="0"/>
                        <a:t> 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MEMBERS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887540"/>
                  </a:ext>
                </a:extLst>
              </a:tr>
              <a:tr h="794952">
                <a:tc>
                  <a:txBody>
                    <a:bodyPr/>
                    <a:lstStyle/>
                    <a:p>
                      <a:r>
                        <a:rPr lang="en-IN" dirty="0" smtClean="0"/>
                        <a:t>Study of face</a:t>
                      </a:r>
                      <a:r>
                        <a:rPr lang="en-IN" baseline="0" dirty="0" smtClean="0"/>
                        <a:t> detection and </a:t>
                      </a:r>
                      <a:r>
                        <a:rPr lang="en-IN" baseline="0" dirty="0" err="1" smtClean="0"/>
                        <a:t>Haar</a:t>
                      </a:r>
                      <a:r>
                        <a:rPr lang="en-IN" baseline="0" dirty="0" smtClean="0"/>
                        <a:t> cascade classifier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Amal</a:t>
                      </a:r>
                      <a:r>
                        <a:rPr lang="en-IN" dirty="0" smtClean="0"/>
                        <a:t> A </a:t>
                      </a:r>
                      <a:r>
                        <a:rPr lang="en-IN" dirty="0" err="1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794952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development and study of pre-processing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Anwin</a:t>
                      </a:r>
                      <a:r>
                        <a:rPr lang="en-US" dirty="0" smtClean="0"/>
                        <a:t> Antony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0886502"/>
                  </a:ext>
                </a:extLst>
              </a:tr>
              <a:tr h="794952">
                <a:tc>
                  <a:txBody>
                    <a:bodyPr/>
                    <a:lstStyle/>
                    <a:p>
                      <a:r>
                        <a:rPr lang="en-US" dirty="0" smtClean="0"/>
                        <a:t>Study of CNN</a:t>
                      </a:r>
                      <a:r>
                        <a:rPr lang="en-US" baseline="0" dirty="0" smtClean="0"/>
                        <a:t> and Deep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Christy</a:t>
                      </a:r>
                      <a:r>
                        <a:rPr lang="en-US" baseline="0" dirty="0" smtClean="0"/>
                        <a:t> Augustine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607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295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Kwolek</a:t>
            </a:r>
            <a:r>
              <a:rPr lang="en-US" dirty="0" smtClean="0"/>
              <a:t>, </a:t>
            </a:r>
            <a:r>
              <a:rPr lang="en-US" dirty="0" err="1" smtClean="0"/>
              <a:t>Bogdan</a:t>
            </a:r>
            <a:r>
              <a:rPr lang="en-US" dirty="0" smtClean="0"/>
              <a:t>. "Face detection using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 and Gabor filters." International Conference on Artificial Neural Networks. Springer, Berlin, Heidelberg, 2005.</a:t>
            </a:r>
          </a:p>
          <a:p>
            <a:endParaRPr lang="en-US" dirty="0" smtClean="0"/>
          </a:p>
          <a:p>
            <a:r>
              <a:rPr lang="en-US" dirty="0" err="1" smtClean="0"/>
              <a:t>Kar</a:t>
            </a:r>
            <a:r>
              <a:rPr lang="en-US" dirty="0" smtClean="0"/>
              <a:t>, </a:t>
            </a:r>
            <a:r>
              <a:rPr lang="en-US" dirty="0" err="1" smtClean="0"/>
              <a:t>Nirmalya</a:t>
            </a:r>
            <a:r>
              <a:rPr lang="en-US" dirty="0" smtClean="0"/>
              <a:t>, et al. "Study of implementing automated attendance system using face recognition technique." International Journal of computer and communication engineering 1.2 (2012): 100.</a:t>
            </a:r>
          </a:p>
          <a:p>
            <a:endParaRPr lang="en-US" dirty="0" smtClean="0"/>
          </a:p>
          <a:p>
            <a:r>
              <a:rPr lang="en-US" dirty="0" err="1" smtClean="0"/>
              <a:t>Patil</a:t>
            </a:r>
            <a:r>
              <a:rPr lang="en-US" dirty="0" smtClean="0"/>
              <a:t>, </a:t>
            </a:r>
            <a:r>
              <a:rPr lang="en-US" dirty="0" err="1" smtClean="0"/>
              <a:t>Ajinkya</a:t>
            </a:r>
            <a:r>
              <a:rPr lang="en-US" dirty="0" smtClean="0"/>
              <a:t>, and </a:t>
            </a:r>
            <a:r>
              <a:rPr lang="en-US" dirty="0" err="1" smtClean="0"/>
              <a:t>Mrudang</a:t>
            </a:r>
            <a:r>
              <a:rPr lang="en-US" dirty="0" smtClean="0"/>
              <a:t> </a:t>
            </a:r>
            <a:r>
              <a:rPr lang="en-US" dirty="0" err="1" smtClean="0"/>
              <a:t>Shukla</a:t>
            </a:r>
            <a:r>
              <a:rPr lang="en-US" dirty="0" smtClean="0"/>
              <a:t>. "Implementation of classroom attendance system based on face recognition in class." International Journal of Advances in Engineering Technology 7.3 (2014): 974.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regular </a:t>
            </a:r>
            <a:r>
              <a:rPr lang="en-US" dirty="0"/>
              <a:t>class </a:t>
            </a:r>
            <a:r>
              <a:rPr lang="en-US" dirty="0" smtClean="0"/>
              <a:t>attendance of students </a:t>
            </a:r>
            <a:r>
              <a:rPr lang="en-US" dirty="0"/>
              <a:t>plays a significant role in </a:t>
            </a:r>
            <a:r>
              <a:rPr lang="en-US" dirty="0" smtClean="0"/>
              <a:t>performance assessment </a:t>
            </a:r>
            <a:r>
              <a:rPr lang="en-US" dirty="0"/>
              <a:t>and quality monitoring.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system </a:t>
            </a:r>
            <a:r>
              <a:rPr lang="en-US" dirty="0" smtClean="0"/>
              <a:t>is developed </a:t>
            </a:r>
            <a:r>
              <a:rPr lang="en-US" dirty="0"/>
              <a:t>by the integration of </a:t>
            </a:r>
            <a:r>
              <a:rPr lang="en-US" dirty="0" smtClean="0"/>
              <a:t>various components for </a:t>
            </a:r>
            <a:r>
              <a:rPr lang="en-US" dirty="0"/>
              <a:t>managing the </a:t>
            </a:r>
            <a:r>
              <a:rPr lang="en-US" dirty="0" smtClean="0"/>
              <a:t>students attendance.</a:t>
            </a:r>
          </a:p>
          <a:p>
            <a:endParaRPr lang="en-IN" dirty="0" smtClean="0"/>
          </a:p>
          <a:p>
            <a:r>
              <a:rPr lang="en-IN" dirty="0" smtClean="0"/>
              <a:t>In order to reduce the workmanship, we propose a more sophisticated way of marking attendance by Digital Image Processing(DIP).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508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24347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TIMELINE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2010940"/>
              </p:ext>
            </p:extLst>
          </p:nvPr>
        </p:nvGraphicFramePr>
        <p:xfrm>
          <a:off x="444135" y="1293226"/>
          <a:ext cx="10781330" cy="534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665">
                  <a:extLst>
                    <a:ext uri="{9D8B030D-6E8A-4147-A177-3AD203B41FA5}">
                      <a16:colId xmlns:a16="http://schemas.microsoft.com/office/drawing/2014/main" xmlns="" val="1987935407"/>
                    </a:ext>
                  </a:extLst>
                </a:gridCol>
                <a:gridCol w="5390665">
                  <a:extLst>
                    <a:ext uri="{9D8B030D-6E8A-4147-A177-3AD203B41FA5}">
                      <a16:colId xmlns:a16="http://schemas.microsoft.com/office/drawing/2014/main" xmlns="" val="1640666062"/>
                    </a:ext>
                  </a:extLst>
                </a:gridCol>
              </a:tblGrid>
              <a:tr h="763123">
                <a:tc>
                  <a:txBody>
                    <a:bodyPr/>
                    <a:lstStyle/>
                    <a:p>
                      <a:r>
                        <a:rPr lang="en-IN" dirty="0" smtClean="0"/>
                        <a:t>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 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3031165"/>
                  </a:ext>
                </a:extLst>
              </a:tr>
              <a:tr h="763123">
                <a:tc>
                  <a:txBody>
                    <a:bodyPr/>
                    <a:lstStyle/>
                    <a:p>
                      <a:r>
                        <a:rPr lang="en-IN" dirty="0" smtClean="0"/>
                        <a:t>December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Face Detection</a:t>
                      </a:r>
                      <a:endParaRPr lang="en-IN" dirty="0"/>
                    </a:p>
                  </a:txBody>
                  <a:tcPr/>
                </a:tc>
              </a:tr>
              <a:tr h="763123">
                <a:tc>
                  <a:txBody>
                    <a:bodyPr/>
                    <a:lstStyle/>
                    <a:p>
                      <a:r>
                        <a:rPr lang="en-IN" dirty="0" smtClean="0"/>
                        <a:t>January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Image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Pre-processing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1640854"/>
                  </a:ext>
                </a:extLst>
              </a:tr>
              <a:tr h="763123">
                <a:tc>
                  <a:txBody>
                    <a:bodyPr/>
                    <a:lstStyle/>
                    <a:p>
                      <a:r>
                        <a:rPr lang="en-IN" dirty="0" smtClean="0"/>
                        <a:t>February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</a:t>
                      </a:r>
                      <a:r>
                        <a:rPr lang="en-IN" baseline="0" dirty="0" smtClean="0"/>
                        <a:t> the CNN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602236"/>
                  </a:ext>
                </a:extLst>
              </a:tr>
              <a:tr h="763123">
                <a:tc>
                  <a:txBody>
                    <a:bodyPr/>
                    <a:lstStyle/>
                    <a:p>
                      <a:r>
                        <a:rPr lang="en-IN" dirty="0" smtClean="0"/>
                        <a:t>March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Face Recognition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8826698"/>
                  </a:ext>
                </a:extLst>
              </a:tr>
              <a:tr h="763123">
                <a:tc>
                  <a:txBody>
                    <a:bodyPr/>
                    <a:lstStyle/>
                    <a:p>
                      <a:r>
                        <a:rPr lang="en-IN" dirty="0" smtClean="0"/>
                        <a:t>April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427984"/>
                  </a:ext>
                </a:extLst>
              </a:tr>
              <a:tr h="763123">
                <a:tc>
                  <a:txBody>
                    <a:bodyPr/>
                    <a:lstStyle/>
                    <a:p>
                      <a:r>
                        <a:rPr lang="en-IN" dirty="0" smtClean="0"/>
                        <a:t>May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Classification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24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interpreted , high level, general purpose programming language.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Object oriented approach that aims to write clear and logical codes.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supports multiple programming paradigms including structured, object oriented and functional programming.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is the most popular library for computer vision.</a:t>
            </a:r>
          </a:p>
          <a:p>
            <a:endParaRPr lang="en-US" dirty="0" smtClean="0"/>
          </a:p>
          <a:p>
            <a:r>
              <a:rPr lang="en-US" dirty="0" smtClean="0"/>
              <a:t>Originally written in C/C++, it now provides bindings for Python.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PythonOpenCV</a:t>
            </a:r>
            <a:r>
              <a:rPr lang="en-US" dirty="0" smtClean="0"/>
              <a:t> is a Python wrapper for the original </a:t>
            </a:r>
            <a:r>
              <a:rPr lang="en-US" dirty="0" err="1" smtClean="0"/>
              <a:t>OpenCV</a:t>
            </a:r>
            <a:r>
              <a:rPr lang="en-US" dirty="0" smtClean="0"/>
              <a:t> C++ implementation.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23508" y="2570206"/>
            <a:ext cx="7661924" cy="1925304"/>
          </a:xfrm>
        </p:spPr>
      </p:pic>
    </p:spTree>
    <p:extLst>
      <p:ext uri="{BB962C8B-B14F-4D97-AF65-F5344CB8AC3E}">
        <p14:creationId xmlns:p14="http://schemas.microsoft.com/office/powerpoint/2010/main" xmlns="" val="6450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the first step in face recognition.</a:t>
            </a:r>
          </a:p>
          <a:p>
            <a:endParaRPr lang="en-US" dirty="0" smtClean="0"/>
          </a:p>
          <a:p>
            <a:r>
              <a:rPr lang="en-US" dirty="0" smtClean="0"/>
              <a:t>Face detection is a computer technology being used in a variety of applications that identifies human faces in digital images.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primary aim of face detection algorithms is to determine whether there is any face in an image or not.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detection is basically an image segmentation process as the image is to be segmented into two parts: </a:t>
            </a:r>
          </a:p>
          <a:p>
            <a:pPr lvl="1"/>
            <a:r>
              <a:rPr lang="en-US" dirty="0" smtClean="0"/>
              <a:t>one containing faces and</a:t>
            </a:r>
          </a:p>
          <a:p>
            <a:pPr lvl="1"/>
            <a:r>
              <a:rPr lang="en-US" dirty="0" smtClean="0"/>
              <a:t>the other representing non-face regions.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classifier decides face and non-face class based on information learned from during training.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Cascade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-like characteristics are computerized image characteristics using facial detection.</a:t>
            </a:r>
          </a:p>
          <a:p>
            <a:endParaRPr lang="en-US" dirty="0" smtClean="0"/>
          </a:p>
          <a:p>
            <a:r>
              <a:rPr lang="en-US" dirty="0" err="1" smtClean="0"/>
              <a:t>Haar</a:t>
            </a:r>
            <a:r>
              <a:rPr lang="en-US" dirty="0" smtClean="0"/>
              <a:t> feature-based cascade </a:t>
            </a:r>
            <a:r>
              <a:rPr lang="en-US" dirty="0" err="1" smtClean="0"/>
              <a:t>classiers</a:t>
            </a:r>
            <a:r>
              <a:rPr lang="en-US" dirty="0" smtClean="0"/>
              <a:t> is an effective object detection method proposed by Paul Viola and Michael Jones.</a:t>
            </a:r>
          </a:p>
          <a:p>
            <a:endParaRPr lang="en-US" dirty="0" smtClean="0"/>
          </a:p>
          <a:p>
            <a:r>
              <a:rPr lang="en-US" dirty="0" smtClean="0"/>
              <a:t>The algorithm needs a lot of positive images (images of faces) and negative images (images without faces) to train the classier.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692</Words>
  <Application>Microsoft Office PowerPoint</Application>
  <PresentationFormat>Custom</PresentationFormat>
  <Paragraphs>111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Smart Attendance Monitoring System (SAMS)</vt:lpstr>
      <vt:lpstr>ABSTRACT</vt:lpstr>
      <vt:lpstr>                            TIMELINE</vt:lpstr>
      <vt:lpstr>Python</vt:lpstr>
      <vt:lpstr>OpenCV</vt:lpstr>
      <vt:lpstr>Block Diagram</vt:lpstr>
      <vt:lpstr>Face Detection</vt:lpstr>
      <vt:lpstr>Face Detection</vt:lpstr>
      <vt:lpstr>Haar Cascade Classifiers</vt:lpstr>
      <vt:lpstr>Image Pre-Processing</vt:lpstr>
      <vt:lpstr>Image Pre-Processing</vt:lpstr>
      <vt:lpstr>Face Recognition</vt:lpstr>
      <vt:lpstr>Convolutional Neural Network</vt:lpstr>
      <vt:lpstr>Convolutional Neural Network</vt:lpstr>
      <vt:lpstr>Results</vt:lpstr>
      <vt:lpstr>Results</vt:lpstr>
      <vt:lpstr>Observation</vt:lpstr>
      <vt:lpstr>Contribution</vt:lpstr>
      <vt:lpstr>References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Monitoring System (SAMS)</dc:title>
  <dc:creator>ANANDU Kozhippalli</dc:creator>
  <cp:lastModifiedBy>Amal A A</cp:lastModifiedBy>
  <cp:revision>35</cp:revision>
  <dcterms:created xsi:type="dcterms:W3CDTF">2020-02-10T10:34:14Z</dcterms:created>
  <dcterms:modified xsi:type="dcterms:W3CDTF">2020-07-10T14:18:43Z</dcterms:modified>
</cp:coreProperties>
</file>